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72"/>
  </p:notesMasterIdLst>
  <p:handoutMasterIdLst>
    <p:handoutMasterId r:id="rId73"/>
  </p:handoutMasterIdLst>
  <p:sldIdLst>
    <p:sldId id="345" r:id="rId2"/>
    <p:sldId id="298" r:id="rId3"/>
    <p:sldId id="347" r:id="rId4"/>
    <p:sldId id="299" r:id="rId5"/>
    <p:sldId id="300" r:id="rId6"/>
    <p:sldId id="264" r:id="rId7"/>
    <p:sldId id="265" r:id="rId8"/>
    <p:sldId id="266" r:id="rId9"/>
    <p:sldId id="267" r:id="rId10"/>
    <p:sldId id="268" r:id="rId11"/>
    <p:sldId id="270" r:id="rId12"/>
    <p:sldId id="271" r:id="rId13"/>
    <p:sldId id="272" r:id="rId14"/>
    <p:sldId id="273" r:id="rId15"/>
    <p:sldId id="275" r:id="rId16"/>
    <p:sldId id="277" r:id="rId17"/>
    <p:sldId id="280" r:id="rId18"/>
    <p:sldId id="301" r:id="rId19"/>
    <p:sldId id="282" r:id="rId20"/>
    <p:sldId id="283" r:id="rId21"/>
    <p:sldId id="285" r:id="rId22"/>
    <p:sldId id="286" r:id="rId23"/>
    <p:sldId id="288" r:id="rId24"/>
    <p:sldId id="289" r:id="rId25"/>
    <p:sldId id="290" r:id="rId26"/>
    <p:sldId id="292" r:id="rId27"/>
    <p:sldId id="293" r:id="rId28"/>
    <p:sldId id="295" r:id="rId29"/>
    <p:sldId id="296" r:id="rId30"/>
    <p:sldId id="297" r:id="rId31"/>
    <p:sldId id="302" r:id="rId32"/>
    <p:sldId id="303" r:id="rId33"/>
    <p:sldId id="304" r:id="rId34"/>
    <p:sldId id="305" r:id="rId35"/>
    <p:sldId id="306" r:id="rId36"/>
    <p:sldId id="307" r:id="rId37"/>
    <p:sldId id="308" r:id="rId38"/>
    <p:sldId id="309" r:id="rId39"/>
    <p:sldId id="310" r:id="rId40"/>
    <p:sldId id="311" r:id="rId41"/>
    <p:sldId id="312" r:id="rId42"/>
    <p:sldId id="313" r:id="rId43"/>
    <p:sldId id="314" r:id="rId44"/>
    <p:sldId id="315" r:id="rId45"/>
    <p:sldId id="316" r:id="rId46"/>
    <p:sldId id="317" r:id="rId47"/>
    <p:sldId id="318" r:id="rId48"/>
    <p:sldId id="319" r:id="rId49"/>
    <p:sldId id="320" r:id="rId50"/>
    <p:sldId id="321" r:id="rId51"/>
    <p:sldId id="322" r:id="rId52"/>
    <p:sldId id="323" r:id="rId53"/>
    <p:sldId id="324" r:id="rId54"/>
    <p:sldId id="325" r:id="rId55"/>
    <p:sldId id="326" r:id="rId56"/>
    <p:sldId id="327" r:id="rId57"/>
    <p:sldId id="328" r:id="rId58"/>
    <p:sldId id="329" r:id="rId59"/>
    <p:sldId id="330" r:id="rId60"/>
    <p:sldId id="341" r:id="rId61"/>
    <p:sldId id="331" r:id="rId62"/>
    <p:sldId id="332" r:id="rId63"/>
    <p:sldId id="333" r:id="rId64"/>
    <p:sldId id="334" r:id="rId65"/>
    <p:sldId id="343" r:id="rId66"/>
    <p:sldId id="337" r:id="rId67"/>
    <p:sldId id="338" r:id="rId68"/>
    <p:sldId id="339" r:id="rId69"/>
    <p:sldId id="340" r:id="rId70"/>
    <p:sldId id="346" r:id="rId7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Verdana" pitchFamily="34" charset="0"/>
        <a:ea typeface="+mn-ea"/>
        <a:cs typeface="+mn-cs"/>
      </a:defRPr>
    </a:lvl1pPr>
    <a:lvl2pPr marL="457200" algn="l" rtl="0" fontAlgn="base">
      <a:spcBef>
        <a:spcPct val="0"/>
      </a:spcBef>
      <a:spcAft>
        <a:spcPct val="0"/>
      </a:spcAft>
      <a:defRPr sz="2400" kern="1200">
        <a:solidFill>
          <a:schemeClr val="tx1"/>
        </a:solidFill>
        <a:latin typeface="Verdana" pitchFamily="34" charset="0"/>
        <a:ea typeface="+mn-ea"/>
        <a:cs typeface="+mn-cs"/>
      </a:defRPr>
    </a:lvl2pPr>
    <a:lvl3pPr marL="914400" algn="l" rtl="0" fontAlgn="base">
      <a:spcBef>
        <a:spcPct val="0"/>
      </a:spcBef>
      <a:spcAft>
        <a:spcPct val="0"/>
      </a:spcAft>
      <a:defRPr sz="2400" kern="1200">
        <a:solidFill>
          <a:schemeClr val="tx1"/>
        </a:solidFill>
        <a:latin typeface="Verdana" pitchFamily="34" charset="0"/>
        <a:ea typeface="+mn-ea"/>
        <a:cs typeface="+mn-cs"/>
      </a:defRPr>
    </a:lvl3pPr>
    <a:lvl4pPr marL="1371600" algn="l" rtl="0" fontAlgn="base">
      <a:spcBef>
        <a:spcPct val="0"/>
      </a:spcBef>
      <a:spcAft>
        <a:spcPct val="0"/>
      </a:spcAft>
      <a:defRPr sz="2400" kern="1200">
        <a:solidFill>
          <a:schemeClr val="tx1"/>
        </a:solidFill>
        <a:latin typeface="Verdana" pitchFamily="34" charset="0"/>
        <a:ea typeface="+mn-ea"/>
        <a:cs typeface="+mn-cs"/>
      </a:defRPr>
    </a:lvl4pPr>
    <a:lvl5pPr marL="1828800" algn="l"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2C2CB0"/>
    <a:srgbClr val="E4ECA8"/>
    <a:srgbClr val="DDE27C"/>
    <a:srgbClr val="F3F37B"/>
    <a:srgbClr val="333399"/>
    <a:srgbClr val="A50021"/>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37" autoAdjust="0"/>
    <p:restoredTop sz="95777" autoAdjust="0"/>
  </p:normalViewPr>
  <p:slideViewPr>
    <p:cSldViewPr>
      <p:cViewPr>
        <p:scale>
          <a:sx n="66" d="100"/>
          <a:sy n="66" d="100"/>
        </p:scale>
        <p:origin x="-58"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670"/>
    </p:cViewPr>
  </p:sorterViewPr>
  <p:notesViewPr>
    <p:cSldViewPr>
      <p:cViewPr varScale="1">
        <p:scale>
          <a:sx n="55" d="100"/>
          <a:sy n="55" d="100"/>
        </p:scale>
        <p:origin x="-1794"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image" Target="../media/image29.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image" Target="../media/image32.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image" Target="../media/image37.e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image" Target="../media/image39.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42.emf"/><Relationship Id="rId1" Type="http://schemas.openxmlformats.org/officeDocument/2006/relationships/image" Target="../media/image4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image" Target="../media/image43.e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131.wmf"/><Relationship Id="rId2" Type="http://schemas.openxmlformats.org/officeDocument/2006/relationships/image" Target="../media/image130.wmf"/><Relationship Id="rId1" Type="http://schemas.openxmlformats.org/officeDocument/2006/relationships/image" Target="../media/image129.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144.wmf"/><Relationship Id="rId2" Type="http://schemas.openxmlformats.org/officeDocument/2006/relationships/image" Target="../media/image143.wmf"/><Relationship Id="rId1" Type="http://schemas.openxmlformats.org/officeDocument/2006/relationships/image" Target="../media/image142.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146.wmf"/><Relationship Id="rId7" Type="http://schemas.openxmlformats.org/officeDocument/2006/relationships/image" Target="../media/image150.wmf"/><Relationship Id="rId2" Type="http://schemas.openxmlformats.org/officeDocument/2006/relationships/image" Target="../media/image144.wmf"/><Relationship Id="rId1" Type="http://schemas.openxmlformats.org/officeDocument/2006/relationships/image" Target="../media/image145.wmf"/><Relationship Id="rId6" Type="http://schemas.openxmlformats.org/officeDocument/2006/relationships/image" Target="../media/image149.wmf"/><Relationship Id="rId5" Type="http://schemas.openxmlformats.org/officeDocument/2006/relationships/image" Target="../media/image148.wmf"/><Relationship Id="rId4" Type="http://schemas.openxmlformats.org/officeDocument/2006/relationships/image" Target="../media/image147.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156.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161.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16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emf"/><Relationship Id="rId5" Type="http://schemas.openxmlformats.org/officeDocument/2006/relationships/image" Target="../media/image13.wmf"/><Relationship Id="rId4"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wmf"/><Relationship Id="rId1" Type="http://schemas.openxmlformats.org/officeDocument/2006/relationships/image" Target="../media/image2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16896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16896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16896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1FC73482-31BF-4E40-8A59-9C0948E3F213}" type="slidenum">
              <a:rPr lang="en-US"/>
              <a:pPr>
                <a:defRPr/>
              </a:pPr>
              <a:t>‹#›</a:t>
            </a:fld>
            <a:endParaRPr lang="en-US"/>
          </a:p>
        </p:txBody>
      </p:sp>
    </p:spTree>
    <p:extLst>
      <p:ext uri="{BB962C8B-B14F-4D97-AF65-F5344CB8AC3E}">
        <p14:creationId xmlns:p14="http://schemas.microsoft.com/office/powerpoint/2010/main" val="3791408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97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1597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84996"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97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97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1597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6A91ADED-56EB-426A-B257-AD3AA76FD2DF}" type="slidenum">
              <a:rPr lang="en-US"/>
              <a:pPr>
                <a:defRPr/>
              </a:pPr>
              <a:t>‹#›</a:t>
            </a:fld>
            <a:endParaRPr lang="en-US"/>
          </a:p>
        </p:txBody>
      </p:sp>
    </p:spTree>
    <p:extLst>
      <p:ext uri="{BB962C8B-B14F-4D97-AF65-F5344CB8AC3E}">
        <p14:creationId xmlns:p14="http://schemas.microsoft.com/office/powerpoint/2010/main" val="29922340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7FCACD36-B405-4EFC-AE8A-BF7DCD74B458}" type="slidenum">
              <a:rPr lang="en-US" sz="1200" smtClean="0">
                <a:latin typeface="Times New Roman" pitchFamily="18" charset="0"/>
              </a:rPr>
              <a:pPr eaLnBrk="1" hangingPunct="1"/>
              <a:t>5</a:t>
            </a:fld>
            <a:endParaRPr lang="en-US" sz="1200" smtClean="0">
              <a:latin typeface="Times New Roman" pitchFamily="18" charset="0"/>
            </a:endParaRPr>
          </a:p>
        </p:txBody>
      </p:sp>
      <p:sp>
        <p:nvSpPr>
          <p:cNvPr id="86019" name="Rectangle 2"/>
          <p:cNvSpPr>
            <a:spLocks noChangeArrowheads="1" noTextEdit="1"/>
          </p:cNvSpPr>
          <p:nvPr>
            <p:ph type="sldImg"/>
          </p:nvPr>
        </p:nvSpPr>
        <p:spPr>
          <a:solidFill>
            <a:srgbClr val="FFFFFF"/>
          </a:solidFill>
          <a:ln/>
        </p:spPr>
      </p:sp>
      <p:sp>
        <p:nvSpPr>
          <p:cNvPr id="86020" name="Rectangle 3"/>
          <p:cNvSpPr>
            <a:spLocks noChangeArrowheads="1"/>
          </p:cNvSpPr>
          <p:nvPr>
            <p:ph type="body" idx="1"/>
          </p:nvPr>
        </p:nvSpPr>
        <p:spPr>
          <a:solidFill>
            <a:srgbClr val="FFFFFF"/>
          </a:solidFill>
          <a:ln>
            <a:solidFill>
              <a:srgbClr val="000000"/>
            </a:solidFill>
          </a:ln>
        </p:spPr>
        <p:txBody>
          <a:bodyPr/>
          <a:lstStyle/>
          <a:p>
            <a:pPr eaLnBrk="1" hangingPunct="1">
              <a:spcBef>
                <a:spcPct val="0"/>
              </a:spcBef>
            </a:pPr>
            <a:r>
              <a:rPr lang="en-US" sz="1000" smtClean="0">
                <a:solidFill>
                  <a:srgbClr val="A50021"/>
                </a:solidFill>
                <a:latin typeface="Verdana" pitchFamily="34" charset="0"/>
              </a:rPr>
              <a:t>A straight line can be represented by various forms of equations depending on conditions given. Correct choice of the  form of equation will simplify most problems. We will study the various forms of equations of a straight line depending on the given conditions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50A0F550-7D93-401F-B562-4E40A92399B9}" type="slidenum">
              <a:rPr lang="en-US" sz="1200" smtClean="0">
                <a:latin typeface="Times New Roman" pitchFamily="18" charset="0"/>
              </a:rPr>
              <a:pPr eaLnBrk="1" hangingPunct="1"/>
              <a:t>25</a:t>
            </a:fld>
            <a:endParaRPr lang="en-US" sz="1200" smtClean="0">
              <a:latin typeface="Times New Roman" pitchFamily="18" charset="0"/>
            </a:endParaRPr>
          </a:p>
        </p:txBody>
      </p:sp>
      <p:sp>
        <p:nvSpPr>
          <p:cNvPr id="95235" name="Rectangle 2"/>
          <p:cNvSpPr>
            <a:spLocks noChangeArrowheads="1" noTextEdit="1"/>
          </p:cNvSpPr>
          <p:nvPr>
            <p:ph type="sldImg"/>
          </p:nvPr>
        </p:nvSpPr>
        <p:spPr>
          <a:solidFill>
            <a:srgbClr val="FFFFFF"/>
          </a:solidFill>
          <a:ln/>
        </p:spPr>
      </p:sp>
      <p:sp>
        <p:nvSpPr>
          <p:cNvPr id="95236" name="Rectangle 3"/>
          <p:cNvSpPr>
            <a:spLocks noChangeArrowheads="1"/>
          </p:cNvSpPr>
          <p:nvPr>
            <p:ph type="body" idx="1"/>
          </p:nvPr>
        </p:nvSpPr>
        <p:spPr>
          <a:solidFill>
            <a:srgbClr val="FFFFFF"/>
          </a:solidFill>
          <a:ln>
            <a:solidFill>
              <a:srgbClr val="000000"/>
            </a:solidFill>
          </a:ln>
        </p:spPr>
        <p:txBody>
          <a:bodyPr/>
          <a:lstStyle/>
          <a:p>
            <a:pPr eaLnBrk="1" hangingPunct="1"/>
            <a:r>
              <a:rPr lang="en-US" smtClean="0"/>
              <a:t>No variable is involved</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4653B223-B068-41B8-94BE-83519CE87354}" type="slidenum">
              <a:rPr lang="en-US" sz="1200" smtClean="0">
                <a:latin typeface="Times New Roman" pitchFamily="18" charset="0"/>
              </a:rPr>
              <a:pPr eaLnBrk="1" hangingPunct="1"/>
              <a:t>27</a:t>
            </a:fld>
            <a:endParaRPr lang="en-US" sz="1200" smtClean="0">
              <a:latin typeface="Times New Roman" pitchFamily="18" charset="0"/>
            </a:endParaRPr>
          </a:p>
        </p:txBody>
      </p:sp>
      <p:sp>
        <p:nvSpPr>
          <p:cNvPr id="96259" name="Rectangle 2"/>
          <p:cNvSpPr>
            <a:spLocks noChangeArrowheads="1" noTextEdit="1"/>
          </p:cNvSpPr>
          <p:nvPr>
            <p:ph type="sldImg"/>
          </p:nvPr>
        </p:nvSpPr>
        <p:spPr>
          <a:solidFill>
            <a:srgbClr val="FFFFFF"/>
          </a:solidFill>
          <a:ln/>
        </p:spPr>
      </p:sp>
      <p:sp>
        <p:nvSpPr>
          <p:cNvPr id="96260" name="Rectangle 3"/>
          <p:cNvSpPr>
            <a:spLocks noChangeArrowheads="1"/>
          </p:cNvSpPr>
          <p:nvPr>
            <p:ph type="body" idx="1"/>
          </p:nvPr>
        </p:nvSpPr>
        <p:spPr>
          <a:solidFill>
            <a:srgbClr val="FFFFFF"/>
          </a:solidFill>
          <a:ln>
            <a:solidFill>
              <a:srgbClr val="000000"/>
            </a:solidFill>
          </a:ln>
        </p:spPr>
        <p:txBody>
          <a:bodyPr/>
          <a:lstStyle/>
          <a:p>
            <a:pPr eaLnBrk="1" hangingPunct="1"/>
            <a:r>
              <a:rPr lang="en-US" smtClean="0"/>
              <a:t>No variable is involved</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9360B321-900C-43B9-B530-69F8D9A26F63}" type="slidenum">
              <a:rPr lang="en-US" sz="1200" smtClean="0">
                <a:latin typeface="Times New Roman" pitchFamily="18" charset="0"/>
              </a:rPr>
              <a:pPr eaLnBrk="1" hangingPunct="1"/>
              <a:t>28</a:t>
            </a:fld>
            <a:endParaRPr lang="en-US" sz="1200" smtClean="0">
              <a:latin typeface="Times New Roman" pitchFamily="18" charset="0"/>
            </a:endParaRPr>
          </a:p>
        </p:txBody>
      </p:sp>
      <p:sp>
        <p:nvSpPr>
          <p:cNvPr id="97283" name="Rectangle 2"/>
          <p:cNvSpPr>
            <a:spLocks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r can be negative or positive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ADD0966B-ACCE-4E1E-B8DA-27D6E7EA264B}" type="slidenum">
              <a:rPr lang="en-US" sz="1200" smtClean="0">
                <a:latin typeface="Times New Roman" pitchFamily="18" charset="0"/>
              </a:rPr>
              <a:pPr eaLnBrk="1" hangingPunct="1"/>
              <a:t>30</a:t>
            </a:fld>
            <a:endParaRPr lang="en-US" sz="1200" smtClean="0">
              <a:latin typeface="Times New Roman" pitchFamily="18" charset="0"/>
            </a:endParaRPr>
          </a:p>
        </p:txBody>
      </p:sp>
      <p:sp>
        <p:nvSpPr>
          <p:cNvPr id="98307" name="Rectangle 2"/>
          <p:cNvSpPr>
            <a:spLocks noChangeArrowheads="1" noTextEdit="1"/>
          </p:cNvSpPr>
          <p:nvPr>
            <p:ph type="sldImg"/>
          </p:nvPr>
        </p:nvSpPr>
        <p:spPr>
          <a:solidFill>
            <a:srgbClr val="FFFFFF"/>
          </a:solidFill>
          <a:ln/>
        </p:spPr>
      </p:sp>
      <p:sp>
        <p:nvSpPr>
          <p:cNvPr id="98308" name="Rectangle 3"/>
          <p:cNvSpPr>
            <a:spLocks noChangeArrowheads="1"/>
          </p:cNvSpPr>
          <p:nvPr>
            <p:ph type="body" idx="1"/>
          </p:nvPr>
        </p:nvSpPr>
        <p:spPr>
          <a:solidFill>
            <a:srgbClr val="FFFFFF"/>
          </a:solidFill>
          <a:ln>
            <a:solidFill>
              <a:srgbClr val="000000"/>
            </a:solidFill>
          </a:ln>
        </p:spPr>
        <p:txBody>
          <a:bodyPr/>
          <a:lstStyle/>
          <a:p>
            <a:pPr eaLnBrk="1" hangingPunct="1"/>
            <a:r>
              <a:rPr lang="en-US" smtClean="0"/>
              <a:t>Pythagorean triangle of 3, 4, 5. Ask students why not –3/5 and –4/5. Because theta is a constant and always in the I quadrant for tan</a:t>
            </a:r>
            <a:r>
              <a:rPr lang="en-US" sz="2000" smtClean="0">
                <a:latin typeface="Verdana" pitchFamily="34" charset="0"/>
                <a:sym typeface="Symbol" pitchFamily="18" charset="2"/>
              </a:rPr>
              <a:t> positive.</a:t>
            </a:r>
            <a:r>
              <a:rPr lang="en-US" smtClean="0"/>
              <a:t> Ask students why </a:t>
            </a:r>
            <a:r>
              <a:rPr lang="en-US" sz="2000" smtClean="0">
                <a:latin typeface="Verdana" pitchFamily="34" charset="0"/>
                <a:sym typeface="Symbol" pitchFamily="18" charset="2"/>
              </a:rPr>
              <a:t> instead of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C84C8F17-ECAF-46B0-B244-5D34A52D126D}" type="slidenum">
              <a:rPr lang="en-US" sz="1200" smtClean="0">
                <a:latin typeface="Times New Roman" pitchFamily="18" charset="0"/>
              </a:rPr>
              <a:pPr eaLnBrk="1" hangingPunct="1"/>
              <a:t>31</a:t>
            </a:fld>
            <a:endParaRPr lang="en-US" sz="1200" smtClean="0">
              <a:latin typeface="Times New Roman" pitchFamily="18" charset="0"/>
            </a:endParaRPr>
          </a:p>
        </p:txBody>
      </p:sp>
      <p:sp>
        <p:nvSpPr>
          <p:cNvPr id="99331" name="Rectangle 2"/>
          <p:cNvSpPr>
            <a:spLocks noChangeArrowheads="1" noTextEdit="1"/>
          </p:cNvSpPr>
          <p:nvPr>
            <p:ph type="sldImg"/>
          </p:nvPr>
        </p:nvSpPr>
        <p:spPr>
          <a:solidFill>
            <a:srgbClr val="FFFFFF"/>
          </a:solidFill>
          <a:ln/>
        </p:spPr>
      </p:sp>
      <p:sp>
        <p:nvSpPr>
          <p:cNvPr id="99332"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z="2000" smtClean="0">
              <a:latin typeface="Verdana" pitchFamily="34" charset="0"/>
              <a:sym typeface="Symbol" pitchFamily="18" charset="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207AB952-3298-420F-BB2C-47A2A7D871BD}" type="slidenum">
              <a:rPr lang="en-US" sz="1200" smtClean="0">
                <a:latin typeface="Times New Roman" pitchFamily="18" charset="0"/>
              </a:rPr>
              <a:pPr eaLnBrk="1" hangingPunct="1"/>
              <a:t>32</a:t>
            </a:fld>
            <a:endParaRPr lang="en-US" sz="1200" smtClean="0">
              <a:latin typeface="Times New Roman" pitchFamily="18" charset="0"/>
            </a:endParaRPr>
          </a:p>
        </p:txBody>
      </p:sp>
      <p:sp>
        <p:nvSpPr>
          <p:cNvPr id="100355" name="Rectangle 2"/>
          <p:cNvSpPr>
            <a:spLocks noChangeArrowheads="1" noTextEdit="1"/>
          </p:cNvSpPr>
          <p:nvPr>
            <p:ph type="sldImg"/>
          </p:nvPr>
        </p:nvSpPr>
        <p:spPr>
          <a:solidFill>
            <a:srgbClr val="FFFFFF"/>
          </a:solidFill>
          <a:ln/>
        </p:spPr>
      </p:sp>
      <p:sp>
        <p:nvSpPr>
          <p:cNvPr id="100356" name="Rectangle 3"/>
          <p:cNvSpPr>
            <a:spLocks noChangeArrowheads="1"/>
          </p:cNvSpPr>
          <p:nvPr>
            <p:ph type="body" idx="1"/>
          </p:nvPr>
        </p:nvSpPr>
        <p:spPr>
          <a:solidFill>
            <a:srgbClr val="FFFFFF"/>
          </a:solidFill>
          <a:ln>
            <a:solidFill>
              <a:srgbClr val="000000"/>
            </a:solidFill>
          </a:ln>
        </p:spPr>
        <p:txBody>
          <a:bodyPr/>
          <a:lstStyle/>
          <a:p>
            <a:pPr eaLnBrk="1" hangingPunct="1"/>
            <a:r>
              <a:rPr lang="en-US" smtClean="0"/>
              <a:t>Pythagorean triangle of 3, 4, 5. Ask students why not –3/5 and –4/5. Because theta is a constant and always in the I quadrant for tan</a:t>
            </a:r>
            <a:r>
              <a:rPr lang="en-US" sz="2000" smtClean="0">
                <a:latin typeface="Verdana" pitchFamily="34" charset="0"/>
                <a:sym typeface="Symbol" pitchFamily="18" charset="2"/>
              </a:rPr>
              <a:t> positive.</a:t>
            </a:r>
            <a:r>
              <a:rPr lang="en-US" smtClean="0"/>
              <a:t> Ask students why </a:t>
            </a:r>
            <a:r>
              <a:rPr lang="en-US" sz="2000" smtClean="0">
                <a:latin typeface="Verdana" pitchFamily="34" charset="0"/>
                <a:sym typeface="Symbol" pitchFamily="18" charset="2"/>
              </a:rPr>
              <a:t> instead of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06BDB6CD-98D7-40AD-AA77-257AC153944A}" type="slidenum">
              <a:rPr lang="en-US" sz="1200" smtClean="0">
                <a:latin typeface="Times New Roman" pitchFamily="18" charset="0"/>
              </a:rPr>
              <a:pPr eaLnBrk="1" hangingPunct="1"/>
              <a:t>33</a:t>
            </a:fld>
            <a:endParaRPr lang="en-US" sz="1200" smtClean="0">
              <a:latin typeface="Times New Roman" pitchFamily="18" charset="0"/>
            </a:endParaRPr>
          </a:p>
        </p:txBody>
      </p:sp>
      <p:sp>
        <p:nvSpPr>
          <p:cNvPr id="101379" name="Rectangle 2"/>
          <p:cNvSpPr>
            <a:spLocks noChangeArrowheads="1" noTextEdit="1"/>
          </p:cNvSpPr>
          <p:nvPr>
            <p:ph type="sldImg"/>
          </p:nvPr>
        </p:nvSpPr>
        <p:spPr>
          <a:solidFill>
            <a:srgbClr val="FFFFFF"/>
          </a:solidFill>
          <a:ln/>
        </p:spPr>
      </p:sp>
      <p:sp>
        <p:nvSpPr>
          <p:cNvPr id="101380" name="Rectangle 3"/>
          <p:cNvSpPr>
            <a:spLocks noChangeArrowheads="1"/>
          </p:cNvSpPr>
          <p:nvPr>
            <p:ph type="body" idx="1"/>
          </p:nvPr>
        </p:nvSpPr>
        <p:spPr>
          <a:solidFill>
            <a:srgbClr val="FFFFFF"/>
          </a:solidFill>
          <a:ln>
            <a:solidFill>
              <a:srgbClr val="000000"/>
            </a:solidFill>
          </a:ln>
        </p:spPr>
        <p:txBody>
          <a:bodyPr/>
          <a:lstStyle/>
          <a:p>
            <a:pPr eaLnBrk="1" hangingPunct="1"/>
            <a:r>
              <a:rPr lang="en-US" smtClean="0"/>
              <a:t>Pythagorean triangle of 3, 4, 5. Ask students why not –3/5 and –4/5. Because theta is a constant and always in the I quadrant for tan</a:t>
            </a:r>
            <a:r>
              <a:rPr lang="en-US" sz="2000" smtClean="0">
                <a:latin typeface="Verdana" pitchFamily="34" charset="0"/>
                <a:sym typeface="Symbol" pitchFamily="18" charset="2"/>
              </a:rPr>
              <a:t> positive.</a:t>
            </a:r>
            <a:r>
              <a:rPr lang="en-US" smtClean="0"/>
              <a:t> Ask students why </a:t>
            </a:r>
            <a:r>
              <a:rPr lang="en-US" sz="2000" smtClean="0">
                <a:latin typeface="Verdana" pitchFamily="34" charset="0"/>
                <a:sym typeface="Symbol" pitchFamily="18" charset="2"/>
              </a:rPr>
              <a:t> instead of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54457C7C-1604-434D-B917-AB5F092629B2}" type="slidenum">
              <a:rPr lang="en-US" sz="1200" smtClean="0">
                <a:latin typeface="Times New Roman" pitchFamily="18" charset="0"/>
              </a:rPr>
              <a:pPr eaLnBrk="1" hangingPunct="1"/>
              <a:t>34</a:t>
            </a:fld>
            <a:endParaRPr lang="en-US" sz="1200" smtClean="0">
              <a:latin typeface="Times New Roman" pitchFamily="18" charset="0"/>
            </a:endParaRPr>
          </a:p>
        </p:txBody>
      </p:sp>
      <p:sp>
        <p:nvSpPr>
          <p:cNvPr id="102403" name="Rectangle 2"/>
          <p:cNvSpPr>
            <a:spLocks noChangeArrowheads="1" noTextEdit="1"/>
          </p:cNvSpPr>
          <p:nvPr>
            <p:ph type="sldImg"/>
          </p:nvPr>
        </p:nvSpPr>
        <p:spPr>
          <a:solidFill>
            <a:srgbClr val="FFFFFF"/>
          </a:solidFill>
          <a:ln/>
        </p:spPr>
      </p:sp>
      <p:sp>
        <p:nvSpPr>
          <p:cNvPr id="102404"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z="2000" smtClean="0">
              <a:latin typeface="Verdana" pitchFamily="34" charset="0"/>
              <a:sym typeface="Symbol" pitchFamily="18" charset="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F585B3C7-DC5C-4005-8530-2DD9493F264A}" type="slidenum">
              <a:rPr lang="en-US" sz="1200" smtClean="0">
                <a:latin typeface="Times New Roman" pitchFamily="18" charset="0"/>
              </a:rPr>
              <a:pPr eaLnBrk="1" hangingPunct="1"/>
              <a:t>35</a:t>
            </a:fld>
            <a:endParaRPr lang="en-US" sz="1200" smtClean="0">
              <a:latin typeface="Times New Roman" pitchFamily="18" charset="0"/>
            </a:endParaRPr>
          </a:p>
        </p:txBody>
      </p:sp>
      <p:sp>
        <p:nvSpPr>
          <p:cNvPr id="103427" name="Rectangle 2"/>
          <p:cNvSpPr>
            <a:spLocks noChangeArrowheads="1" noTextEdit="1"/>
          </p:cNvSpPr>
          <p:nvPr>
            <p:ph type="sldImg"/>
          </p:nvPr>
        </p:nvSpPr>
        <p:spPr>
          <a:solidFill>
            <a:srgbClr val="FFFFFF"/>
          </a:solidFill>
          <a:ln/>
        </p:spPr>
      </p:sp>
      <p:sp>
        <p:nvSpPr>
          <p:cNvPr id="103428"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z="2000" smtClean="0">
              <a:latin typeface="Verdana" pitchFamily="34" charset="0"/>
              <a:sym typeface="Symbol" pitchFamily="18" charset="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3DC6D584-5059-4A69-9245-9B1076372DD9}" type="slidenum">
              <a:rPr lang="en-US" sz="1200" smtClean="0">
                <a:latin typeface="Times New Roman" pitchFamily="18" charset="0"/>
              </a:rPr>
              <a:pPr eaLnBrk="1" hangingPunct="1"/>
              <a:t>36</a:t>
            </a:fld>
            <a:endParaRPr lang="en-US" sz="1200" smtClean="0">
              <a:latin typeface="Times New Roman" pitchFamily="18" charset="0"/>
            </a:endParaRPr>
          </a:p>
        </p:txBody>
      </p:sp>
      <p:sp>
        <p:nvSpPr>
          <p:cNvPr id="104451" name="Rectangle 2"/>
          <p:cNvSpPr>
            <a:spLocks noChangeArrowheads="1" noTextEdit="1"/>
          </p:cNvSpPr>
          <p:nvPr>
            <p:ph type="sldImg"/>
          </p:nvPr>
        </p:nvSpPr>
        <p:spPr>
          <a:solidFill>
            <a:srgbClr val="FFFFFF"/>
          </a:solidFill>
          <a:ln/>
        </p:spPr>
      </p:sp>
      <p:sp>
        <p:nvSpPr>
          <p:cNvPr id="104452"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z="2000" smtClean="0">
              <a:latin typeface="Verdana" pitchFamily="34" charset="0"/>
              <a:sym typeface="Symbol" pitchFamily="18" charset="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67330A08-9514-4D78-8751-5CC0A842FA05}" type="slidenum">
              <a:rPr lang="en-US" sz="1200" smtClean="0">
                <a:latin typeface="Times New Roman" pitchFamily="18" charset="0"/>
              </a:rPr>
              <a:pPr eaLnBrk="1" hangingPunct="1"/>
              <a:t>7</a:t>
            </a:fld>
            <a:endParaRPr lang="en-US" sz="1200" smtClean="0">
              <a:latin typeface="Times New Roman" pitchFamily="18" charset="0"/>
            </a:endParaRPr>
          </a:p>
        </p:txBody>
      </p:sp>
      <p:sp>
        <p:nvSpPr>
          <p:cNvPr id="87043" name="Rectangle 2"/>
          <p:cNvSpPr>
            <a:spLocks noChangeArrowheads="1" noTextEdit="1"/>
          </p:cNvSpPr>
          <p:nvPr>
            <p:ph type="sldImg"/>
          </p:nvPr>
        </p:nvSpPr>
        <p:spPr>
          <a:solidFill>
            <a:srgbClr val="FFFFFF"/>
          </a:solidFill>
          <a:ln/>
        </p:spPr>
      </p:sp>
      <p:sp>
        <p:nvSpPr>
          <p:cNvPr id="87044" name="Rectangle 3"/>
          <p:cNvSpPr>
            <a:spLocks noChangeArrowheads="1"/>
          </p:cNvSpPr>
          <p:nvPr>
            <p:ph type="body" idx="1"/>
          </p:nvPr>
        </p:nvSpPr>
        <p:spPr>
          <a:solidFill>
            <a:srgbClr val="FFFFFF"/>
          </a:solidFill>
          <a:ln>
            <a:solidFill>
              <a:srgbClr val="000000"/>
            </a:solidFill>
          </a:ln>
        </p:spPr>
        <p:txBody>
          <a:bodyPr/>
          <a:lstStyle/>
          <a:p>
            <a:pPr eaLnBrk="1" hangingPunct="1"/>
            <a:r>
              <a:rPr lang="en-US" smtClean="0"/>
              <a:t>X’OX and not XOX’. Why? +ve direction of x-axis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A9AD189F-924A-4DFE-AD4F-A06E6EB41357}" type="slidenum">
              <a:rPr lang="en-US" sz="1200" smtClean="0">
                <a:latin typeface="Times New Roman" pitchFamily="18" charset="0"/>
              </a:rPr>
              <a:pPr eaLnBrk="1" hangingPunct="1"/>
              <a:t>37</a:t>
            </a:fld>
            <a:endParaRPr lang="en-US" sz="1200" smtClean="0">
              <a:latin typeface="Times New Roman" pitchFamily="18" charset="0"/>
            </a:endParaRPr>
          </a:p>
        </p:txBody>
      </p:sp>
      <p:sp>
        <p:nvSpPr>
          <p:cNvPr id="105475" name="Rectangle 2"/>
          <p:cNvSpPr>
            <a:spLocks noChangeArrowheads="1" noTextEdit="1"/>
          </p:cNvSpPr>
          <p:nvPr>
            <p:ph type="sldImg"/>
          </p:nvPr>
        </p:nvSpPr>
        <p:spPr>
          <a:solidFill>
            <a:srgbClr val="FFFFFF"/>
          </a:solidFill>
          <a:ln/>
        </p:spPr>
      </p:sp>
      <p:sp>
        <p:nvSpPr>
          <p:cNvPr id="105476"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z="2000" smtClean="0">
              <a:latin typeface="Verdana" pitchFamily="34" charset="0"/>
              <a:sym typeface="Symbol" pitchFamily="18" charset="2"/>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AB029096-1996-4C18-98B2-60BD3A16B1EE}" type="slidenum">
              <a:rPr lang="en-US" sz="1200" smtClean="0">
                <a:latin typeface="Times New Roman" pitchFamily="18" charset="0"/>
              </a:rPr>
              <a:pPr eaLnBrk="1" hangingPunct="1"/>
              <a:t>38</a:t>
            </a:fld>
            <a:endParaRPr lang="en-US" sz="1200" smtClean="0">
              <a:latin typeface="Times New Roman" pitchFamily="18" charset="0"/>
            </a:endParaRPr>
          </a:p>
        </p:txBody>
      </p:sp>
      <p:sp>
        <p:nvSpPr>
          <p:cNvPr id="106499" name="Rectangle 2"/>
          <p:cNvSpPr>
            <a:spLocks noChangeArrowheads="1" noTextEdit="1"/>
          </p:cNvSpPr>
          <p:nvPr>
            <p:ph type="sldImg"/>
          </p:nvPr>
        </p:nvSpPr>
        <p:spPr>
          <a:solidFill>
            <a:srgbClr val="FFFFFF"/>
          </a:solidFill>
          <a:ln/>
        </p:spPr>
      </p:sp>
      <p:sp>
        <p:nvSpPr>
          <p:cNvPr id="106500"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z="2000" smtClean="0">
              <a:latin typeface="Verdana" pitchFamily="34" charset="0"/>
              <a:sym typeface="Symbol" pitchFamily="18" charset="2"/>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813492A8-9024-48BA-908C-0DA41ECE156F}" type="slidenum">
              <a:rPr lang="en-US" sz="1200" smtClean="0">
                <a:latin typeface="Times New Roman" pitchFamily="18" charset="0"/>
              </a:rPr>
              <a:pPr eaLnBrk="1" hangingPunct="1"/>
              <a:t>39</a:t>
            </a:fld>
            <a:endParaRPr lang="en-US" sz="1200" smtClean="0">
              <a:latin typeface="Times New Roman" pitchFamily="18" charset="0"/>
            </a:endParaRPr>
          </a:p>
        </p:txBody>
      </p:sp>
      <p:sp>
        <p:nvSpPr>
          <p:cNvPr id="107523" name="Rectangle 2"/>
          <p:cNvSpPr>
            <a:spLocks noChangeArrowheads="1" noTextEdit="1"/>
          </p:cNvSpPr>
          <p:nvPr>
            <p:ph type="sldImg"/>
          </p:nvPr>
        </p:nvSpPr>
        <p:spPr>
          <a:solidFill>
            <a:srgbClr val="FFFFFF"/>
          </a:solidFill>
          <a:ln/>
        </p:spPr>
      </p:sp>
      <p:sp>
        <p:nvSpPr>
          <p:cNvPr id="107524"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z="2000" smtClean="0">
              <a:latin typeface="Verdana" pitchFamily="34" charset="0"/>
              <a:sym typeface="Symbol" pitchFamily="18" charset="2"/>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255A0ECA-AEBD-45C4-BC25-BF93FE895EB9}" type="slidenum">
              <a:rPr lang="en-US" sz="1200" smtClean="0">
                <a:latin typeface="Times New Roman" pitchFamily="18" charset="0"/>
              </a:rPr>
              <a:pPr eaLnBrk="1" hangingPunct="1"/>
              <a:t>40</a:t>
            </a:fld>
            <a:endParaRPr lang="en-US" sz="1200" smtClean="0">
              <a:latin typeface="Times New Roman" pitchFamily="18" charset="0"/>
            </a:endParaRPr>
          </a:p>
        </p:txBody>
      </p:sp>
      <p:sp>
        <p:nvSpPr>
          <p:cNvPr id="108547" name="Rectangle 2"/>
          <p:cNvSpPr>
            <a:spLocks noChangeArrowheads="1" noTextEdit="1"/>
          </p:cNvSpPr>
          <p:nvPr>
            <p:ph type="sldImg"/>
          </p:nvPr>
        </p:nvSpPr>
        <p:spPr>
          <a:solidFill>
            <a:srgbClr val="FFFFFF"/>
          </a:solidFill>
          <a:ln/>
        </p:spPr>
      </p:sp>
      <p:sp>
        <p:nvSpPr>
          <p:cNvPr id="108548"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z="2000" smtClean="0">
              <a:latin typeface="Verdana" pitchFamily="34" charset="0"/>
              <a:sym typeface="Symbol" pitchFamily="18" charset="2"/>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F7F24DDF-E91F-4639-82E6-96499A3F4F6B}" type="slidenum">
              <a:rPr lang="en-US" sz="1200" smtClean="0">
                <a:latin typeface="Times New Roman" pitchFamily="18" charset="0"/>
              </a:rPr>
              <a:pPr eaLnBrk="1" hangingPunct="1"/>
              <a:t>41</a:t>
            </a:fld>
            <a:endParaRPr lang="en-US" sz="1200" smtClean="0">
              <a:latin typeface="Times New Roman" pitchFamily="18" charset="0"/>
            </a:endParaRPr>
          </a:p>
        </p:txBody>
      </p:sp>
      <p:sp>
        <p:nvSpPr>
          <p:cNvPr id="109571" name="Rectangle 2"/>
          <p:cNvSpPr>
            <a:spLocks noChangeArrowheads="1" noTextEdit="1"/>
          </p:cNvSpPr>
          <p:nvPr>
            <p:ph type="sldImg"/>
          </p:nvPr>
        </p:nvSpPr>
        <p:spPr>
          <a:solidFill>
            <a:srgbClr val="FFFFFF"/>
          </a:solidFill>
          <a:ln/>
        </p:spPr>
      </p:sp>
      <p:sp>
        <p:nvSpPr>
          <p:cNvPr id="109572"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z="2000" smtClean="0">
              <a:latin typeface="Verdana" pitchFamily="34" charset="0"/>
              <a:sym typeface="Symbol" pitchFamily="18" charset="2"/>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F421FC7C-5714-42A9-A5A8-D6F9DA63B575}" type="slidenum">
              <a:rPr lang="en-US" sz="1200" smtClean="0">
                <a:latin typeface="Times New Roman" pitchFamily="18" charset="0"/>
              </a:rPr>
              <a:pPr eaLnBrk="1" hangingPunct="1"/>
              <a:t>42</a:t>
            </a:fld>
            <a:endParaRPr lang="en-US" sz="1200" smtClean="0">
              <a:latin typeface="Times New Roman" pitchFamily="18" charset="0"/>
            </a:endParaRPr>
          </a:p>
        </p:txBody>
      </p:sp>
      <p:sp>
        <p:nvSpPr>
          <p:cNvPr id="110595" name="Rectangle 2"/>
          <p:cNvSpPr>
            <a:spLocks noChangeArrowheads="1" noTextEdit="1"/>
          </p:cNvSpPr>
          <p:nvPr>
            <p:ph type="sldImg"/>
          </p:nvPr>
        </p:nvSpPr>
        <p:spPr>
          <a:solidFill>
            <a:srgbClr val="FFFFFF"/>
          </a:solidFill>
          <a:ln/>
        </p:spPr>
      </p:sp>
      <p:sp>
        <p:nvSpPr>
          <p:cNvPr id="110596"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z="2000" smtClean="0">
              <a:latin typeface="Verdana" pitchFamily="34" charset="0"/>
              <a:sym typeface="Symbol" pitchFamily="18" charset="2"/>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DEDD59E4-3839-4080-9CF6-44C5FB4F753F}" type="slidenum">
              <a:rPr lang="en-US" sz="1200" smtClean="0">
                <a:latin typeface="Times New Roman" pitchFamily="18" charset="0"/>
              </a:rPr>
              <a:pPr eaLnBrk="1" hangingPunct="1"/>
              <a:t>43</a:t>
            </a:fld>
            <a:endParaRPr lang="en-US" sz="1200" smtClean="0">
              <a:latin typeface="Times New Roman" pitchFamily="18" charset="0"/>
            </a:endParaRPr>
          </a:p>
        </p:txBody>
      </p:sp>
      <p:sp>
        <p:nvSpPr>
          <p:cNvPr id="111619" name="Rectangle 2"/>
          <p:cNvSpPr>
            <a:spLocks noChangeArrowheads="1" noTextEdit="1"/>
          </p:cNvSpPr>
          <p:nvPr>
            <p:ph type="sldImg"/>
          </p:nvPr>
        </p:nvSpPr>
        <p:spPr>
          <a:solidFill>
            <a:srgbClr val="FFFFFF"/>
          </a:solidFill>
          <a:ln/>
        </p:spPr>
      </p:sp>
      <p:sp>
        <p:nvSpPr>
          <p:cNvPr id="111620"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z="2000" smtClean="0">
              <a:latin typeface="Verdana" pitchFamily="34" charset="0"/>
              <a:sym typeface="Symbol" pitchFamily="18" charset="2"/>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8F1D04D3-AAC3-478D-8CCF-3F4031DD3564}" type="slidenum">
              <a:rPr lang="en-US" sz="1200" smtClean="0">
                <a:latin typeface="Times New Roman" pitchFamily="18" charset="0"/>
              </a:rPr>
              <a:pPr eaLnBrk="1" hangingPunct="1"/>
              <a:t>44</a:t>
            </a:fld>
            <a:endParaRPr lang="en-US" sz="1200" smtClean="0">
              <a:latin typeface="Times New Roman" pitchFamily="18" charset="0"/>
            </a:endParaRPr>
          </a:p>
        </p:txBody>
      </p:sp>
      <p:sp>
        <p:nvSpPr>
          <p:cNvPr id="112643" name="Rectangle 2"/>
          <p:cNvSpPr>
            <a:spLocks noChangeArrowheads="1" noTextEdit="1"/>
          </p:cNvSpPr>
          <p:nvPr>
            <p:ph type="sldImg"/>
          </p:nvPr>
        </p:nvSpPr>
        <p:spPr>
          <a:solidFill>
            <a:srgbClr val="FFFFFF"/>
          </a:solidFill>
          <a:ln/>
        </p:spPr>
      </p:sp>
      <p:sp>
        <p:nvSpPr>
          <p:cNvPr id="112644"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z="2000" smtClean="0">
              <a:latin typeface="Verdana" pitchFamily="34" charset="0"/>
              <a:sym typeface="Symbol" pitchFamily="18" charset="2"/>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F9BBE2FB-8D24-4502-A011-7F9AC6CD7260}" type="slidenum">
              <a:rPr lang="en-US" sz="1200" smtClean="0">
                <a:latin typeface="Times New Roman" pitchFamily="18" charset="0"/>
              </a:rPr>
              <a:pPr eaLnBrk="1" hangingPunct="1"/>
              <a:t>45</a:t>
            </a:fld>
            <a:endParaRPr lang="en-US" sz="1200" smtClean="0">
              <a:latin typeface="Times New Roman" pitchFamily="18" charset="0"/>
            </a:endParaRPr>
          </a:p>
        </p:txBody>
      </p:sp>
      <p:sp>
        <p:nvSpPr>
          <p:cNvPr id="113667" name="Rectangle 2"/>
          <p:cNvSpPr>
            <a:spLocks noChangeArrowheads="1" noTextEdit="1"/>
          </p:cNvSpPr>
          <p:nvPr>
            <p:ph type="sldImg"/>
          </p:nvPr>
        </p:nvSpPr>
        <p:spPr>
          <a:solidFill>
            <a:srgbClr val="FFFFFF"/>
          </a:solidFill>
          <a:ln/>
        </p:spPr>
      </p:sp>
      <p:sp>
        <p:nvSpPr>
          <p:cNvPr id="113668"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z="2000" smtClean="0">
              <a:latin typeface="Verdana" pitchFamily="34" charset="0"/>
              <a:sym typeface="Symbol" pitchFamily="18" charset="2"/>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FDF0BF9C-F4DF-43A8-BD9A-A3D2DC6A07AF}" type="slidenum">
              <a:rPr lang="en-US" sz="1200" smtClean="0">
                <a:latin typeface="Times New Roman" pitchFamily="18" charset="0"/>
              </a:rPr>
              <a:pPr eaLnBrk="1" hangingPunct="1"/>
              <a:t>46</a:t>
            </a:fld>
            <a:endParaRPr lang="en-US" sz="1200" smtClean="0">
              <a:latin typeface="Times New Roman" pitchFamily="18" charset="0"/>
            </a:endParaRPr>
          </a:p>
        </p:txBody>
      </p:sp>
      <p:sp>
        <p:nvSpPr>
          <p:cNvPr id="114691" name="Rectangle 2"/>
          <p:cNvSpPr>
            <a:spLocks noChangeArrowheads="1" noTextEdit="1"/>
          </p:cNvSpPr>
          <p:nvPr>
            <p:ph type="sldImg"/>
          </p:nvPr>
        </p:nvSpPr>
        <p:spPr>
          <a:solidFill>
            <a:srgbClr val="FFFFFF"/>
          </a:solidFill>
          <a:ln/>
        </p:spPr>
      </p:sp>
      <p:sp>
        <p:nvSpPr>
          <p:cNvPr id="114692"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z="2000" smtClean="0">
              <a:latin typeface="Verdana" pitchFamily="34" charset="0"/>
              <a:sym typeface="Symbol" pitchFamily="18" charset="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62B84674-D7E2-4CEC-8B7B-C09A28D796B9}" type="slidenum">
              <a:rPr lang="en-US" sz="1200" smtClean="0">
                <a:latin typeface="Times New Roman" pitchFamily="18" charset="0"/>
              </a:rPr>
              <a:pPr eaLnBrk="1" hangingPunct="1"/>
              <a:t>11</a:t>
            </a:fld>
            <a:endParaRPr lang="en-US" sz="1200" smtClean="0">
              <a:latin typeface="Times New Roman" pitchFamily="18" charset="0"/>
            </a:endParaRPr>
          </a:p>
        </p:txBody>
      </p:sp>
      <p:sp>
        <p:nvSpPr>
          <p:cNvPr id="88067" name="Rectangle 1026"/>
          <p:cNvSpPr>
            <a:spLocks noChangeArrowheads="1" noTextEdit="1"/>
          </p:cNvSpPr>
          <p:nvPr>
            <p:ph type="sldImg"/>
          </p:nvPr>
        </p:nvSpPr>
        <p:spPr>
          <a:ln/>
        </p:spPr>
      </p:sp>
      <p:sp>
        <p:nvSpPr>
          <p:cNvPr id="88068"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for finding acute angle between the lines take absolute value of RHS, i.e. +ve value</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59F3808D-44A7-4803-8F53-134B8F013472}" type="slidenum">
              <a:rPr lang="en-US" sz="1200" smtClean="0">
                <a:latin typeface="Times New Roman" pitchFamily="18" charset="0"/>
              </a:rPr>
              <a:pPr eaLnBrk="1" hangingPunct="1"/>
              <a:t>47</a:t>
            </a:fld>
            <a:endParaRPr lang="en-US" sz="1200" smtClean="0">
              <a:latin typeface="Times New Roman" pitchFamily="18" charset="0"/>
            </a:endParaRPr>
          </a:p>
        </p:txBody>
      </p:sp>
      <p:sp>
        <p:nvSpPr>
          <p:cNvPr id="115715" name="Rectangle 2"/>
          <p:cNvSpPr>
            <a:spLocks noChangeArrowheads="1" noTextEdit="1"/>
          </p:cNvSpPr>
          <p:nvPr>
            <p:ph type="sldImg"/>
          </p:nvPr>
        </p:nvSpPr>
        <p:spPr>
          <a:solidFill>
            <a:srgbClr val="FFFFFF"/>
          </a:solidFill>
          <a:ln/>
        </p:spPr>
      </p:sp>
      <p:sp>
        <p:nvSpPr>
          <p:cNvPr id="115716" name="Rectangle 3"/>
          <p:cNvSpPr>
            <a:spLocks noChangeArrowheads="1"/>
          </p:cNvSpPr>
          <p:nvPr>
            <p:ph type="body" idx="1"/>
          </p:nvPr>
        </p:nvSpPr>
        <p:spPr>
          <a:solidFill>
            <a:srgbClr val="FFFFFF"/>
          </a:solidFill>
          <a:ln>
            <a:solidFill>
              <a:srgbClr val="000000"/>
            </a:solidFill>
          </a:ln>
        </p:spPr>
        <p:txBody>
          <a:bodyPr/>
          <a:lstStyle/>
          <a:p>
            <a:pPr eaLnBrk="1" hangingPunct="1"/>
            <a:r>
              <a:rPr lang="en-US" sz="2000" smtClean="0">
                <a:solidFill>
                  <a:srgbClr val="000000"/>
                </a:solidFill>
                <a:latin typeface="Arial" pitchFamily="34" charset="0"/>
                <a:sym typeface="Symbol" pitchFamily="18" charset="2"/>
              </a:rPr>
              <a:t>Diagonals of a parallelogram bisect each other</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376E60F4-B3C4-46B4-ABEA-8F87200FAE2A}" type="slidenum">
              <a:rPr lang="en-US" sz="1200" smtClean="0">
                <a:latin typeface="Times New Roman" pitchFamily="18" charset="0"/>
              </a:rPr>
              <a:pPr eaLnBrk="1" hangingPunct="1"/>
              <a:t>48</a:t>
            </a:fld>
            <a:endParaRPr lang="en-US" sz="1200" smtClean="0">
              <a:latin typeface="Times New Roman" pitchFamily="18" charset="0"/>
            </a:endParaRPr>
          </a:p>
        </p:txBody>
      </p:sp>
      <p:sp>
        <p:nvSpPr>
          <p:cNvPr id="116739" name="Rectangle 2"/>
          <p:cNvSpPr>
            <a:spLocks noChangeArrowheads="1" noTextEdit="1"/>
          </p:cNvSpPr>
          <p:nvPr>
            <p:ph type="sldImg"/>
          </p:nvPr>
        </p:nvSpPr>
        <p:spPr>
          <a:solidFill>
            <a:srgbClr val="FFFFFF"/>
          </a:solidFill>
          <a:ln/>
        </p:spPr>
      </p:sp>
      <p:sp>
        <p:nvSpPr>
          <p:cNvPr id="116740" name="Rectangle 3"/>
          <p:cNvSpPr>
            <a:spLocks noChangeArrowheads="1"/>
          </p:cNvSpPr>
          <p:nvPr>
            <p:ph type="body" idx="1"/>
          </p:nvPr>
        </p:nvSpPr>
        <p:spPr>
          <a:solidFill>
            <a:srgbClr val="FFFFFF"/>
          </a:solidFill>
          <a:ln>
            <a:solidFill>
              <a:srgbClr val="000000"/>
            </a:solidFill>
          </a:ln>
        </p:spPr>
        <p:txBody>
          <a:bodyPr/>
          <a:lstStyle/>
          <a:p>
            <a:pPr eaLnBrk="1" hangingPunct="1"/>
            <a:r>
              <a:rPr lang="en-US" sz="2000" smtClean="0">
                <a:solidFill>
                  <a:srgbClr val="000000"/>
                </a:solidFill>
                <a:latin typeface="Arial" pitchFamily="34" charset="0"/>
                <a:sym typeface="Symbol" pitchFamily="18" charset="2"/>
              </a:rPr>
              <a:t>Diagonals of a parallelogram bisect each other</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246AD5E5-DD67-4EFC-BE78-A5504B375FBF}" type="slidenum">
              <a:rPr lang="en-US" sz="1200" smtClean="0">
                <a:latin typeface="Times New Roman" pitchFamily="18" charset="0"/>
              </a:rPr>
              <a:pPr eaLnBrk="1" hangingPunct="1"/>
              <a:t>49</a:t>
            </a:fld>
            <a:endParaRPr lang="en-US" sz="1200" smtClean="0">
              <a:latin typeface="Times New Roman" pitchFamily="18" charset="0"/>
            </a:endParaRPr>
          </a:p>
        </p:txBody>
      </p:sp>
      <p:sp>
        <p:nvSpPr>
          <p:cNvPr id="117763" name="Rectangle 2"/>
          <p:cNvSpPr>
            <a:spLocks noChangeArrowheads="1" noTextEdit="1"/>
          </p:cNvSpPr>
          <p:nvPr>
            <p:ph type="sldImg"/>
          </p:nvPr>
        </p:nvSpPr>
        <p:spPr>
          <a:solidFill>
            <a:srgbClr val="FFFFFF"/>
          </a:solidFill>
          <a:ln/>
        </p:spPr>
      </p:sp>
      <p:sp>
        <p:nvSpPr>
          <p:cNvPr id="117764"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z="2000" smtClean="0">
              <a:solidFill>
                <a:srgbClr val="000000"/>
              </a:solidFill>
              <a:latin typeface="Arial" pitchFamily="34" charset="0"/>
              <a:sym typeface="Symbol" pitchFamily="18" charset="2"/>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CCA5C4D5-2816-40AC-AF60-8FE49CE453A3}" type="slidenum">
              <a:rPr lang="en-US" sz="1200" smtClean="0">
                <a:latin typeface="Times New Roman" pitchFamily="18" charset="0"/>
              </a:rPr>
              <a:pPr eaLnBrk="1" hangingPunct="1"/>
              <a:t>50</a:t>
            </a:fld>
            <a:endParaRPr lang="en-US" sz="1200" smtClean="0">
              <a:latin typeface="Times New Roman" pitchFamily="18" charset="0"/>
            </a:endParaRPr>
          </a:p>
        </p:txBody>
      </p:sp>
      <p:sp>
        <p:nvSpPr>
          <p:cNvPr id="118787" name="Rectangle 2"/>
          <p:cNvSpPr>
            <a:spLocks noChangeArrowheads="1" noTextEdit="1"/>
          </p:cNvSpPr>
          <p:nvPr>
            <p:ph type="sldImg"/>
          </p:nvPr>
        </p:nvSpPr>
        <p:spPr>
          <a:solidFill>
            <a:srgbClr val="FFFFFF"/>
          </a:solidFill>
          <a:ln/>
        </p:spPr>
      </p:sp>
      <p:sp>
        <p:nvSpPr>
          <p:cNvPr id="118788"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z="2000" smtClean="0">
              <a:solidFill>
                <a:srgbClr val="000000"/>
              </a:solidFill>
              <a:latin typeface="Arial" pitchFamily="34" charset="0"/>
              <a:sym typeface="Symbol" pitchFamily="18" charset="2"/>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BA120504-A56A-453F-AC4F-D404C85A04DA}" type="slidenum">
              <a:rPr lang="en-US" sz="1200" smtClean="0">
                <a:latin typeface="Times New Roman" pitchFamily="18" charset="0"/>
              </a:rPr>
              <a:pPr eaLnBrk="1" hangingPunct="1"/>
              <a:t>51</a:t>
            </a:fld>
            <a:endParaRPr lang="en-US" sz="1200" smtClean="0">
              <a:latin typeface="Times New Roman" pitchFamily="18" charset="0"/>
            </a:endParaRPr>
          </a:p>
        </p:txBody>
      </p:sp>
      <p:sp>
        <p:nvSpPr>
          <p:cNvPr id="119811" name="Rectangle 2"/>
          <p:cNvSpPr>
            <a:spLocks noChangeArrowheads="1" noTextEdit="1"/>
          </p:cNvSpPr>
          <p:nvPr>
            <p:ph type="sldImg"/>
          </p:nvPr>
        </p:nvSpPr>
        <p:spPr>
          <a:solidFill>
            <a:srgbClr val="FFFFFF"/>
          </a:solidFill>
          <a:ln/>
        </p:spPr>
      </p:sp>
      <p:sp>
        <p:nvSpPr>
          <p:cNvPr id="119812" name="Rectangle 3"/>
          <p:cNvSpPr>
            <a:spLocks noChangeArrowheads="1"/>
          </p:cNvSpPr>
          <p:nvPr>
            <p:ph type="body" idx="1"/>
          </p:nvPr>
        </p:nvSpPr>
        <p:spPr>
          <a:solidFill>
            <a:srgbClr val="FFFFFF"/>
          </a:solidFill>
          <a:ln>
            <a:solidFill>
              <a:srgbClr val="000000"/>
            </a:solidFill>
          </a:ln>
        </p:spPr>
        <p:txBody>
          <a:bodyPr/>
          <a:lstStyle/>
          <a:p>
            <a:pPr lvl="2" algn="just" eaLnBrk="1" hangingPunct="1"/>
            <a:r>
              <a:rPr lang="en-US" sz="1000" smtClean="0">
                <a:solidFill>
                  <a:srgbClr val="000000"/>
                </a:solidFill>
                <a:latin typeface="Arial" pitchFamily="34" charset="0"/>
                <a:sym typeface="Symbol" pitchFamily="18" charset="2"/>
              </a:rPr>
              <a:t>Diagonals of a parallelogram bisect each other, i.e. coordinates of mid-point of PR is same as the coordinates of the mid-point of SQ.</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0EE92A68-3CF9-471E-9837-D67F81BCDE1F}" type="slidenum">
              <a:rPr lang="en-US" sz="1200" smtClean="0">
                <a:latin typeface="Times New Roman" pitchFamily="18" charset="0"/>
              </a:rPr>
              <a:pPr eaLnBrk="1" hangingPunct="1"/>
              <a:t>52</a:t>
            </a:fld>
            <a:endParaRPr lang="en-US" sz="1200" smtClean="0">
              <a:latin typeface="Times New Roman" pitchFamily="18" charset="0"/>
            </a:endParaRPr>
          </a:p>
        </p:txBody>
      </p:sp>
      <p:sp>
        <p:nvSpPr>
          <p:cNvPr id="120835" name="Rectangle 2"/>
          <p:cNvSpPr>
            <a:spLocks noChangeArrowheads="1" noTextEdit="1"/>
          </p:cNvSpPr>
          <p:nvPr>
            <p:ph type="sldImg"/>
          </p:nvPr>
        </p:nvSpPr>
        <p:spPr>
          <a:solidFill>
            <a:srgbClr val="FFFFFF"/>
          </a:solidFill>
          <a:ln/>
        </p:spPr>
      </p:sp>
      <p:sp>
        <p:nvSpPr>
          <p:cNvPr id="120836"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B243473B-B2C7-4AF6-8018-62E121B7C7AA}" type="slidenum">
              <a:rPr lang="en-US" sz="1200" smtClean="0">
                <a:latin typeface="Times New Roman" pitchFamily="18" charset="0"/>
              </a:rPr>
              <a:pPr eaLnBrk="1" hangingPunct="1"/>
              <a:t>53</a:t>
            </a:fld>
            <a:endParaRPr lang="en-US" sz="1200" smtClean="0">
              <a:latin typeface="Times New Roman" pitchFamily="18" charset="0"/>
            </a:endParaRPr>
          </a:p>
        </p:txBody>
      </p:sp>
      <p:sp>
        <p:nvSpPr>
          <p:cNvPr id="121859" name="Rectangle 2"/>
          <p:cNvSpPr>
            <a:spLocks noChangeArrowheads="1" noTextEdit="1"/>
          </p:cNvSpPr>
          <p:nvPr>
            <p:ph type="sldImg"/>
          </p:nvPr>
        </p:nvSpPr>
        <p:spPr>
          <a:solidFill>
            <a:srgbClr val="FFFFFF"/>
          </a:solidFill>
          <a:ln/>
        </p:spPr>
      </p:sp>
      <p:sp>
        <p:nvSpPr>
          <p:cNvPr id="121860"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206D4ABC-E797-4D09-B2FE-87AE7D578EC4}" type="slidenum">
              <a:rPr lang="en-US" sz="1200" smtClean="0">
                <a:latin typeface="Times New Roman" pitchFamily="18" charset="0"/>
              </a:rPr>
              <a:pPr eaLnBrk="1" hangingPunct="1"/>
              <a:t>54</a:t>
            </a:fld>
            <a:endParaRPr lang="en-US" sz="1200" smtClean="0">
              <a:latin typeface="Times New Roman" pitchFamily="18" charset="0"/>
            </a:endParaRPr>
          </a:p>
        </p:txBody>
      </p:sp>
      <p:sp>
        <p:nvSpPr>
          <p:cNvPr id="122883" name="Rectangle 2"/>
          <p:cNvSpPr>
            <a:spLocks noChangeArrowheads="1" noTextEdit="1"/>
          </p:cNvSpPr>
          <p:nvPr>
            <p:ph type="sldImg"/>
          </p:nvPr>
        </p:nvSpPr>
        <p:spPr>
          <a:solidFill>
            <a:srgbClr val="FFFFFF"/>
          </a:solidFill>
          <a:ln/>
        </p:spPr>
      </p:sp>
      <p:sp>
        <p:nvSpPr>
          <p:cNvPr id="122884"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CAF2F2AE-E33B-4B52-8AB4-CC04929DB20E}" type="slidenum">
              <a:rPr lang="en-US" sz="1200" smtClean="0">
                <a:latin typeface="Times New Roman" pitchFamily="18" charset="0"/>
              </a:rPr>
              <a:pPr eaLnBrk="1" hangingPunct="1"/>
              <a:t>55</a:t>
            </a:fld>
            <a:endParaRPr lang="en-US" sz="1200" smtClean="0">
              <a:latin typeface="Times New Roman" pitchFamily="18" charset="0"/>
            </a:endParaRPr>
          </a:p>
        </p:txBody>
      </p:sp>
      <p:sp>
        <p:nvSpPr>
          <p:cNvPr id="123907" name="Rectangle 2"/>
          <p:cNvSpPr>
            <a:spLocks noChangeArrowheads="1" noTextEdit="1"/>
          </p:cNvSpPr>
          <p:nvPr>
            <p:ph type="sldImg"/>
          </p:nvPr>
        </p:nvSpPr>
        <p:spPr>
          <a:solidFill>
            <a:srgbClr val="FFFFFF"/>
          </a:solidFill>
          <a:ln/>
        </p:spPr>
      </p:sp>
      <p:sp>
        <p:nvSpPr>
          <p:cNvPr id="123908"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EB36FBF9-B931-4C85-80C4-BF8A95187453}" type="slidenum">
              <a:rPr lang="en-US" sz="1200" smtClean="0">
                <a:latin typeface="Times New Roman" pitchFamily="18" charset="0"/>
              </a:rPr>
              <a:pPr eaLnBrk="1" hangingPunct="1"/>
              <a:t>56</a:t>
            </a:fld>
            <a:endParaRPr lang="en-US" sz="1200" smtClean="0">
              <a:latin typeface="Times New Roman" pitchFamily="18" charset="0"/>
            </a:endParaRPr>
          </a:p>
        </p:txBody>
      </p:sp>
      <p:sp>
        <p:nvSpPr>
          <p:cNvPr id="124931" name="Rectangle 2"/>
          <p:cNvSpPr>
            <a:spLocks noChangeArrowheads="1" noTextEdit="1"/>
          </p:cNvSpPr>
          <p:nvPr>
            <p:ph type="sldImg"/>
          </p:nvPr>
        </p:nvSpPr>
        <p:spPr>
          <a:solidFill>
            <a:srgbClr val="FFFFFF"/>
          </a:solidFill>
          <a:ln/>
        </p:spPr>
      </p:sp>
      <p:sp>
        <p:nvSpPr>
          <p:cNvPr id="124932"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61CF7D58-A51A-452C-8686-3F040F03D730}" type="slidenum">
              <a:rPr lang="en-US" sz="1200" smtClean="0">
                <a:latin typeface="Times New Roman" pitchFamily="18" charset="0"/>
              </a:rPr>
              <a:pPr eaLnBrk="1" hangingPunct="1"/>
              <a:t>14</a:t>
            </a:fld>
            <a:endParaRPr lang="en-US" sz="1200" smtClean="0">
              <a:latin typeface="Times New Roman" pitchFamily="18" charset="0"/>
            </a:endParaRPr>
          </a:p>
        </p:txBody>
      </p:sp>
      <p:sp>
        <p:nvSpPr>
          <p:cNvPr id="89091" name="Rectangle 2"/>
          <p:cNvSpPr>
            <a:spLocks noChangeArrowheads="1" noTextEdit="1"/>
          </p:cNvSpPr>
          <p:nvPr>
            <p:ph type="sldImg"/>
          </p:nvPr>
        </p:nvSpPr>
        <p:spPr>
          <a:solidFill>
            <a:srgbClr val="FFFFFF"/>
          </a:solidFill>
          <a:ln/>
        </p:spPr>
      </p:sp>
      <p:sp>
        <p:nvSpPr>
          <p:cNvPr id="89092" name="Rectangle 3"/>
          <p:cNvSpPr>
            <a:spLocks noChangeArrowheads="1"/>
          </p:cNvSpPr>
          <p:nvPr>
            <p:ph type="body" idx="1"/>
          </p:nvPr>
        </p:nvSpPr>
        <p:spPr>
          <a:solidFill>
            <a:srgbClr val="FFFFFF"/>
          </a:solidFill>
          <a:ln>
            <a:solidFill>
              <a:srgbClr val="000000"/>
            </a:solidFill>
          </a:ln>
        </p:spPr>
        <p:txBody>
          <a:bodyPr/>
          <a:lstStyle/>
          <a:p>
            <a:pPr eaLnBrk="1" hangingPunct="1"/>
            <a:r>
              <a:rPr lang="en-US" smtClean="0"/>
              <a:t>No variable is involved</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41E7355C-74D4-4F51-8D3E-CD759E7C6DBE}" type="slidenum">
              <a:rPr lang="en-US" sz="1200" smtClean="0">
                <a:latin typeface="Times New Roman" pitchFamily="18" charset="0"/>
              </a:rPr>
              <a:pPr eaLnBrk="1" hangingPunct="1"/>
              <a:t>57</a:t>
            </a:fld>
            <a:endParaRPr lang="en-US" sz="1200" smtClean="0">
              <a:latin typeface="Times New Roman" pitchFamily="18" charset="0"/>
            </a:endParaRPr>
          </a:p>
        </p:txBody>
      </p:sp>
      <p:sp>
        <p:nvSpPr>
          <p:cNvPr id="125955" name="Rectangle 2"/>
          <p:cNvSpPr>
            <a:spLocks noChangeArrowheads="1" noTextEdit="1"/>
          </p:cNvSpPr>
          <p:nvPr>
            <p:ph type="sldImg"/>
          </p:nvPr>
        </p:nvSpPr>
        <p:spPr>
          <a:solidFill>
            <a:srgbClr val="FFFFFF"/>
          </a:solidFill>
          <a:ln/>
        </p:spPr>
      </p:sp>
      <p:sp>
        <p:nvSpPr>
          <p:cNvPr id="125956"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433199FA-0789-412E-AC08-2BE536A08D88}" type="slidenum">
              <a:rPr lang="en-US" sz="1200" smtClean="0">
                <a:latin typeface="Times New Roman" pitchFamily="18" charset="0"/>
              </a:rPr>
              <a:pPr eaLnBrk="1" hangingPunct="1"/>
              <a:t>58</a:t>
            </a:fld>
            <a:endParaRPr lang="en-US" sz="1200" smtClean="0">
              <a:latin typeface="Times New Roman" pitchFamily="18" charset="0"/>
            </a:endParaRPr>
          </a:p>
        </p:txBody>
      </p:sp>
      <p:sp>
        <p:nvSpPr>
          <p:cNvPr id="126979" name="Rectangle 2"/>
          <p:cNvSpPr>
            <a:spLocks noChangeArrowheads="1" noTextEdit="1"/>
          </p:cNvSpPr>
          <p:nvPr>
            <p:ph type="sldImg"/>
          </p:nvPr>
        </p:nvSpPr>
        <p:spPr>
          <a:solidFill>
            <a:srgbClr val="FFFFFF"/>
          </a:solidFill>
          <a:ln/>
        </p:spPr>
      </p:sp>
      <p:sp>
        <p:nvSpPr>
          <p:cNvPr id="126980"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99FBB23F-239A-4F7F-8F05-C9926E9E68F5}" type="slidenum">
              <a:rPr lang="en-US" sz="1200" smtClean="0">
                <a:latin typeface="Times New Roman" pitchFamily="18" charset="0"/>
              </a:rPr>
              <a:pPr eaLnBrk="1" hangingPunct="1"/>
              <a:t>59</a:t>
            </a:fld>
            <a:endParaRPr lang="en-US" sz="1200" smtClean="0">
              <a:latin typeface="Times New Roman" pitchFamily="18" charset="0"/>
            </a:endParaRPr>
          </a:p>
        </p:txBody>
      </p:sp>
      <p:sp>
        <p:nvSpPr>
          <p:cNvPr id="128003" name="Rectangle 2"/>
          <p:cNvSpPr>
            <a:spLocks noChangeArrowheads="1" noTextEdit="1"/>
          </p:cNvSpPr>
          <p:nvPr>
            <p:ph type="sldImg"/>
          </p:nvPr>
        </p:nvSpPr>
        <p:spPr>
          <a:solidFill>
            <a:srgbClr val="FFFFFF"/>
          </a:solidFill>
          <a:ln/>
        </p:spPr>
      </p:sp>
      <p:sp>
        <p:nvSpPr>
          <p:cNvPr id="128004"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397D1E51-6914-4214-B0F5-2258D2B87CFA}" type="slidenum">
              <a:rPr lang="en-US" sz="1200" smtClean="0">
                <a:latin typeface="Times New Roman" pitchFamily="18" charset="0"/>
              </a:rPr>
              <a:pPr eaLnBrk="1" hangingPunct="1"/>
              <a:t>60</a:t>
            </a:fld>
            <a:endParaRPr lang="en-US" sz="1200" smtClean="0">
              <a:latin typeface="Times New Roman" pitchFamily="18" charset="0"/>
            </a:endParaRPr>
          </a:p>
        </p:txBody>
      </p:sp>
      <p:sp>
        <p:nvSpPr>
          <p:cNvPr id="129027" name="Rectangle 2"/>
          <p:cNvSpPr>
            <a:spLocks noChangeArrowheads="1" noTextEdit="1"/>
          </p:cNvSpPr>
          <p:nvPr>
            <p:ph type="sldImg"/>
          </p:nvPr>
        </p:nvSpPr>
        <p:spPr>
          <a:solidFill>
            <a:srgbClr val="FFFFFF"/>
          </a:solidFill>
          <a:ln/>
        </p:spPr>
      </p:sp>
      <p:sp>
        <p:nvSpPr>
          <p:cNvPr id="129028"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80DC6856-3804-4EA8-8136-AED282B76FB8}" type="slidenum">
              <a:rPr lang="en-US" sz="1200" smtClean="0">
                <a:latin typeface="Times New Roman" pitchFamily="18" charset="0"/>
              </a:rPr>
              <a:pPr eaLnBrk="1" hangingPunct="1"/>
              <a:t>61</a:t>
            </a:fld>
            <a:endParaRPr lang="en-US" sz="1200" smtClean="0">
              <a:latin typeface="Times New Roman" pitchFamily="18" charset="0"/>
            </a:endParaRPr>
          </a:p>
        </p:txBody>
      </p:sp>
      <p:sp>
        <p:nvSpPr>
          <p:cNvPr id="130051" name="Rectangle 2"/>
          <p:cNvSpPr>
            <a:spLocks noChangeArrowheads="1" noTextEdit="1"/>
          </p:cNvSpPr>
          <p:nvPr>
            <p:ph type="sldImg"/>
          </p:nvPr>
        </p:nvSpPr>
        <p:spPr>
          <a:solidFill>
            <a:srgbClr val="FFFFFF"/>
          </a:solidFill>
          <a:ln/>
        </p:spPr>
      </p:sp>
      <p:sp>
        <p:nvSpPr>
          <p:cNvPr id="130052"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DBA7F09E-9DDD-40E6-8C4F-95DF8666BBC3}" type="slidenum">
              <a:rPr lang="en-US" sz="1200" smtClean="0">
                <a:latin typeface="Times New Roman" pitchFamily="18" charset="0"/>
              </a:rPr>
              <a:pPr eaLnBrk="1" hangingPunct="1"/>
              <a:t>62</a:t>
            </a:fld>
            <a:endParaRPr lang="en-US" sz="1200" smtClean="0">
              <a:latin typeface="Times New Roman" pitchFamily="18" charset="0"/>
            </a:endParaRPr>
          </a:p>
        </p:txBody>
      </p:sp>
      <p:sp>
        <p:nvSpPr>
          <p:cNvPr id="131075" name="Rectangle 2"/>
          <p:cNvSpPr>
            <a:spLocks noChangeArrowheads="1" noTextEdit="1"/>
          </p:cNvSpPr>
          <p:nvPr>
            <p:ph type="sldImg"/>
          </p:nvPr>
        </p:nvSpPr>
        <p:spPr>
          <a:solidFill>
            <a:srgbClr val="FFFFFF"/>
          </a:solidFill>
          <a:ln/>
        </p:spPr>
      </p:sp>
      <p:sp>
        <p:nvSpPr>
          <p:cNvPr id="131076"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B0332637-C917-4EE4-B77A-922170DD9ADA}" type="slidenum">
              <a:rPr lang="en-US" sz="1200" smtClean="0">
                <a:latin typeface="Times New Roman" pitchFamily="18" charset="0"/>
              </a:rPr>
              <a:pPr eaLnBrk="1" hangingPunct="1"/>
              <a:t>63</a:t>
            </a:fld>
            <a:endParaRPr lang="en-US" sz="1200" smtClean="0">
              <a:latin typeface="Times New Roman" pitchFamily="18" charset="0"/>
            </a:endParaRPr>
          </a:p>
        </p:txBody>
      </p:sp>
      <p:sp>
        <p:nvSpPr>
          <p:cNvPr id="132099" name="Rectangle 2"/>
          <p:cNvSpPr>
            <a:spLocks noChangeArrowheads="1" noTextEdit="1"/>
          </p:cNvSpPr>
          <p:nvPr>
            <p:ph type="sldImg"/>
          </p:nvPr>
        </p:nvSpPr>
        <p:spPr>
          <a:solidFill>
            <a:srgbClr val="FFFFFF"/>
          </a:solidFill>
          <a:ln/>
        </p:spPr>
      </p:sp>
      <p:sp>
        <p:nvSpPr>
          <p:cNvPr id="132100"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0B96CA52-9BB8-4294-A4FE-1D75965E212D}" type="slidenum">
              <a:rPr lang="en-US" sz="1200" smtClean="0">
                <a:latin typeface="Times New Roman" pitchFamily="18" charset="0"/>
              </a:rPr>
              <a:pPr eaLnBrk="1" hangingPunct="1"/>
              <a:t>64</a:t>
            </a:fld>
            <a:endParaRPr lang="en-US" sz="1200" smtClean="0">
              <a:latin typeface="Times New Roman" pitchFamily="18" charset="0"/>
            </a:endParaRPr>
          </a:p>
        </p:txBody>
      </p:sp>
      <p:sp>
        <p:nvSpPr>
          <p:cNvPr id="133123" name="Rectangle 2"/>
          <p:cNvSpPr>
            <a:spLocks noChangeArrowheads="1" noTextEdit="1"/>
          </p:cNvSpPr>
          <p:nvPr>
            <p:ph type="sldImg"/>
          </p:nvPr>
        </p:nvSpPr>
        <p:spPr>
          <a:solidFill>
            <a:srgbClr val="FFFFFF"/>
          </a:solidFill>
          <a:ln/>
        </p:spPr>
      </p:sp>
      <p:sp>
        <p:nvSpPr>
          <p:cNvPr id="133124"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6514778E-EF59-4A00-BFAD-6C6704268E51}" type="slidenum">
              <a:rPr lang="en-US" sz="1200" smtClean="0">
                <a:latin typeface="Times New Roman" pitchFamily="18" charset="0"/>
              </a:rPr>
              <a:pPr eaLnBrk="1" hangingPunct="1"/>
              <a:t>65</a:t>
            </a:fld>
            <a:endParaRPr lang="en-US" sz="1200" smtClean="0">
              <a:latin typeface="Times New Roman" pitchFamily="18" charset="0"/>
            </a:endParaRPr>
          </a:p>
        </p:txBody>
      </p:sp>
      <p:sp>
        <p:nvSpPr>
          <p:cNvPr id="134147" name="Rectangle 1026"/>
          <p:cNvSpPr>
            <a:spLocks noChangeArrowheads="1" noTextEdit="1"/>
          </p:cNvSpPr>
          <p:nvPr>
            <p:ph type="sldImg"/>
          </p:nvPr>
        </p:nvSpPr>
        <p:spPr>
          <a:solidFill>
            <a:srgbClr val="FFFFFF"/>
          </a:solidFill>
          <a:ln/>
        </p:spPr>
      </p:sp>
      <p:sp>
        <p:nvSpPr>
          <p:cNvPr id="134148" name="Rectangle 1027"/>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B544EE88-4E85-4A4F-8B4C-6532C9C8A9A2}" type="slidenum">
              <a:rPr lang="en-US" sz="1200" smtClean="0">
                <a:latin typeface="Times New Roman" pitchFamily="18" charset="0"/>
              </a:rPr>
              <a:pPr eaLnBrk="1" hangingPunct="1"/>
              <a:t>66</a:t>
            </a:fld>
            <a:endParaRPr lang="en-US" sz="1200" smtClean="0">
              <a:latin typeface="Times New Roman" pitchFamily="18" charset="0"/>
            </a:endParaRPr>
          </a:p>
        </p:txBody>
      </p:sp>
      <p:sp>
        <p:nvSpPr>
          <p:cNvPr id="135171" name="Rectangle 2"/>
          <p:cNvSpPr>
            <a:spLocks noChangeArrowheads="1" noTextEdit="1"/>
          </p:cNvSpPr>
          <p:nvPr>
            <p:ph type="sldImg"/>
          </p:nvPr>
        </p:nvSpPr>
        <p:spPr>
          <a:solidFill>
            <a:srgbClr val="FFFFFF"/>
          </a:solidFill>
          <a:ln/>
        </p:spPr>
      </p:sp>
      <p:sp>
        <p:nvSpPr>
          <p:cNvPr id="135172"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9A18F391-0DC1-44EA-ADC8-FCF08FE7350F}" type="slidenum">
              <a:rPr lang="en-US" sz="1200" smtClean="0">
                <a:latin typeface="Times New Roman" pitchFamily="18" charset="0"/>
              </a:rPr>
              <a:pPr eaLnBrk="1" hangingPunct="1"/>
              <a:t>15</a:t>
            </a:fld>
            <a:endParaRPr lang="en-US" sz="1200" smtClean="0">
              <a:latin typeface="Times New Roman" pitchFamily="18" charset="0"/>
            </a:endParaRPr>
          </a:p>
        </p:txBody>
      </p:sp>
      <p:sp>
        <p:nvSpPr>
          <p:cNvPr id="90115" name="Rectangle 2"/>
          <p:cNvSpPr>
            <a:spLocks noChangeArrowheads="1" noTextEdit="1"/>
          </p:cNvSpPr>
          <p:nvPr>
            <p:ph type="sldImg"/>
          </p:nvPr>
        </p:nvSpPr>
        <p:spPr>
          <a:solidFill>
            <a:srgbClr val="FFFFFF"/>
          </a:solidFill>
          <a:ln/>
        </p:spPr>
      </p:sp>
      <p:sp>
        <p:nvSpPr>
          <p:cNvPr id="90116"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60EFB4CC-4A1C-48E6-B076-3D02D75093B2}" type="slidenum">
              <a:rPr lang="en-US" sz="1200" smtClean="0">
                <a:latin typeface="Times New Roman" pitchFamily="18" charset="0"/>
              </a:rPr>
              <a:pPr eaLnBrk="1" hangingPunct="1"/>
              <a:t>67</a:t>
            </a:fld>
            <a:endParaRPr lang="en-US" sz="1200" smtClean="0">
              <a:latin typeface="Times New Roman" pitchFamily="18" charset="0"/>
            </a:endParaRPr>
          </a:p>
        </p:txBody>
      </p:sp>
      <p:sp>
        <p:nvSpPr>
          <p:cNvPr id="136195" name="Rectangle 2"/>
          <p:cNvSpPr>
            <a:spLocks noChangeArrowheads="1" noTextEdit="1"/>
          </p:cNvSpPr>
          <p:nvPr>
            <p:ph type="sldImg"/>
          </p:nvPr>
        </p:nvSpPr>
        <p:spPr>
          <a:solidFill>
            <a:srgbClr val="FFFFFF"/>
          </a:solidFill>
          <a:ln/>
        </p:spPr>
      </p:sp>
      <p:sp>
        <p:nvSpPr>
          <p:cNvPr id="136196"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5B9DF37C-B1B8-4A43-B3D1-89BC851CD2D7}" type="slidenum">
              <a:rPr lang="en-US" sz="1200" smtClean="0">
                <a:latin typeface="Times New Roman" pitchFamily="18" charset="0"/>
              </a:rPr>
              <a:pPr eaLnBrk="1" hangingPunct="1"/>
              <a:t>68</a:t>
            </a:fld>
            <a:endParaRPr lang="en-US" sz="1200" smtClean="0">
              <a:latin typeface="Times New Roman" pitchFamily="18" charset="0"/>
            </a:endParaRPr>
          </a:p>
        </p:txBody>
      </p:sp>
      <p:sp>
        <p:nvSpPr>
          <p:cNvPr id="137219" name="Rectangle 2"/>
          <p:cNvSpPr>
            <a:spLocks noChangeArrowheads="1" noTextEdit="1"/>
          </p:cNvSpPr>
          <p:nvPr>
            <p:ph type="sldImg"/>
          </p:nvPr>
        </p:nvSpPr>
        <p:spPr>
          <a:solidFill>
            <a:srgbClr val="FFFFFF"/>
          </a:solidFill>
          <a:ln/>
        </p:spPr>
      </p:sp>
      <p:sp>
        <p:nvSpPr>
          <p:cNvPr id="137220"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DEA05B7C-7537-4247-B628-250BF553DBB9}" type="slidenum">
              <a:rPr lang="en-US" sz="1200" smtClean="0">
                <a:latin typeface="Times New Roman" pitchFamily="18" charset="0"/>
              </a:rPr>
              <a:pPr eaLnBrk="1" hangingPunct="1"/>
              <a:t>69</a:t>
            </a:fld>
            <a:endParaRPr lang="en-US" sz="1200" smtClean="0">
              <a:latin typeface="Times New Roman" pitchFamily="18" charset="0"/>
            </a:endParaRPr>
          </a:p>
        </p:txBody>
      </p:sp>
      <p:sp>
        <p:nvSpPr>
          <p:cNvPr id="138243" name="Rectangle 2"/>
          <p:cNvSpPr>
            <a:spLocks noChangeArrowheads="1" noTextEdit="1"/>
          </p:cNvSpPr>
          <p:nvPr>
            <p:ph type="sldImg"/>
          </p:nvPr>
        </p:nvSpPr>
        <p:spPr>
          <a:solidFill>
            <a:srgbClr val="FFFFFF"/>
          </a:solidFill>
          <a:ln/>
        </p:spPr>
      </p:sp>
      <p:sp>
        <p:nvSpPr>
          <p:cNvPr id="138244" name="Rectangle 3"/>
          <p:cNvSpPr>
            <a:spLocks noChangeArrowheads="1"/>
          </p:cNvSpPr>
          <p:nvPr>
            <p:ph type="body" idx="1"/>
          </p:nvPr>
        </p:nvSpPr>
        <p:spPr>
          <a:solidFill>
            <a:srgbClr val="FFFFFF"/>
          </a:solidFill>
          <a:ln>
            <a:solidFill>
              <a:srgbClr val="000000"/>
            </a:solidFill>
          </a:ln>
        </p:spPr>
        <p:txBody>
          <a:bodyPr/>
          <a:lstStyle/>
          <a:p>
            <a:pPr lvl="2" algn="just" eaLnBrk="1" hangingPunct="1"/>
            <a:endParaRPr lang="en-US" sz="1000" smtClean="0">
              <a:solidFill>
                <a:srgbClr val="000000"/>
              </a:solidFill>
              <a:latin typeface="Arial" pitchFamily="34" charset="0"/>
              <a:sym typeface="Symbol" pitchFamily="18" charset="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462AB428-5778-4423-B025-4E3AC9FEA12E}" type="slidenum">
              <a:rPr lang="en-US" sz="1200" smtClean="0">
                <a:latin typeface="Times New Roman" pitchFamily="18" charset="0"/>
              </a:rPr>
              <a:pPr eaLnBrk="1" hangingPunct="1"/>
              <a:t>17</a:t>
            </a:fld>
            <a:endParaRPr lang="en-US" sz="1200" smtClean="0">
              <a:latin typeface="Times New Roman" pitchFamily="18" charset="0"/>
            </a:endParaRPr>
          </a:p>
        </p:txBody>
      </p:sp>
      <p:sp>
        <p:nvSpPr>
          <p:cNvPr id="91139" name="Rectangle 2"/>
          <p:cNvSpPr>
            <a:spLocks noChangeArrowheads="1" noTextEdit="1"/>
          </p:cNvSpPr>
          <p:nvPr>
            <p:ph type="sldImg"/>
          </p:nvPr>
        </p:nvSpPr>
        <p:spPr>
          <a:solidFill>
            <a:srgbClr val="FFFFFF"/>
          </a:solidFill>
          <a:ln/>
        </p:spPr>
      </p:sp>
      <p:sp>
        <p:nvSpPr>
          <p:cNvPr id="91140" name="Rectangle 3"/>
          <p:cNvSpPr>
            <a:spLocks noChangeArrowheads="1"/>
          </p:cNvSpPr>
          <p:nvPr>
            <p:ph type="body" idx="1"/>
          </p:nvPr>
        </p:nvSpPr>
        <p:spPr>
          <a:solidFill>
            <a:srgbClr val="FFFFFF"/>
          </a:solidFill>
          <a:ln>
            <a:solidFill>
              <a:srgbClr val="000000"/>
            </a:solidFill>
          </a:ln>
        </p:spPr>
        <p:txBody>
          <a:bodyPr/>
          <a:lstStyle/>
          <a:p>
            <a:pPr eaLnBrk="1" hangingPunct="1"/>
            <a:r>
              <a:rPr lang="en-US" smtClean="0"/>
              <a:t>No variable is involved</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A692282A-76C9-4C97-97A2-7DF94D8E38ED}" type="slidenum">
              <a:rPr lang="en-US" sz="1200" smtClean="0">
                <a:latin typeface="Times New Roman" pitchFamily="18" charset="0"/>
              </a:rPr>
              <a:pPr eaLnBrk="1" hangingPunct="1"/>
              <a:t>20</a:t>
            </a:fld>
            <a:endParaRPr lang="en-US" sz="1200" smtClean="0">
              <a:latin typeface="Times New Roman" pitchFamily="18" charset="0"/>
            </a:endParaRPr>
          </a:p>
        </p:txBody>
      </p:sp>
      <p:sp>
        <p:nvSpPr>
          <p:cNvPr id="92163" name="Rectangle 2"/>
          <p:cNvSpPr>
            <a:spLocks noChangeArrowheads="1" noTextEdit="1"/>
          </p:cNvSpPr>
          <p:nvPr>
            <p:ph type="sldImg"/>
          </p:nvPr>
        </p:nvSpPr>
        <p:spPr>
          <a:solidFill>
            <a:srgbClr val="FFFFFF"/>
          </a:solidFill>
          <a:ln/>
        </p:spPr>
      </p:sp>
      <p:sp>
        <p:nvSpPr>
          <p:cNvPr id="92164" name="Rectangle 3"/>
          <p:cNvSpPr>
            <a:spLocks noChangeArrowheads="1"/>
          </p:cNvSpPr>
          <p:nvPr>
            <p:ph type="body" idx="1"/>
          </p:nvPr>
        </p:nvSpPr>
        <p:spPr>
          <a:solidFill>
            <a:srgbClr val="FFFFFF"/>
          </a:solidFill>
          <a:ln>
            <a:solidFill>
              <a:srgbClr val="000000"/>
            </a:solidFill>
          </a:ln>
        </p:spPr>
        <p:txBody>
          <a:bodyPr/>
          <a:lstStyle/>
          <a:p>
            <a:pPr eaLnBrk="1" hangingPunct="1"/>
            <a:r>
              <a:rPr lang="en-US" smtClean="0"/>
              <a:t>No variable is involved</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77222C7A-D7F4-42C5-9443-A31B46FC7AF9}" type="slidenum">
              <a:rPr lang="en-US" sz="1200" smtClean="0">
                <a:latin typeface="Times New Roman" pitchFamily="18" charset="0"/>
              </a:rPr>
              <a:pPr eaLnBrk="1" hangingPunct="1"/>
              <a:t>22</a:t>
            </a:fld>
            <a:endParaRPr lang="en-US" sz="1200" smtClean="0">
              <a:latin typeface="Times New Roman" pitchFamily="18" charset="0"/>
            </a:endParaRPr>
          </a:p>
        </p:txBody>
      </p:sp>
      <p:sp>
        <p:nvSpPr>
          <p:cNvPr id="93187" name="Rectangle 2"/>
          <p:cNvSpPr>
            <a:spLocks noChangeArrowheads="1" noTextEdit="1"/>
          </p:cNvSpPr>
          <p:nvPr>
            <p:ph type="sldImg"/>
          </p:nvPr>
        </p:nvSpPr>
        <p:spPr>
          <a:solidFill>
            <a:srgbClr val="FFFFFF"/>
          </a:solidFill>
          <a:ln/>
        </p:spPr>
      </p:sp>
      <p:sp>
        <p:nvSpPr>
          <p:cNvPr id="93188" name="Rectangle 3"/>
          <p:cNvSpPr>
            <a:spLocks noChangeArrowheads="1"/>
          </p:cNvSpPr>
          <p:nvPr>
            <p:ph type="body" idx="1"/>
          </p:nvPr>
        </p:nvSpPr>
        <p:spPr>
          <a:solidFill>
            <a:srgbClr val="FFFFFF"/>
          </a:solidFill>
          <a:ln>
            <a:solidFill>
              <a:srgbClr val="000000"/>
            </a:solidFill>
          </a:ln>
        </p:spPr>
        <p:txBody>
          <a:bodyPr/>
          <a:lstStyle/>
          <a:p>
            <a:pPr eaLnBrk="1" hangingPunct="1"/>
            <a:r>
              <a:rPr lang="en-US" smtClean="0"/>
              <a:t>No variable is involved</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71959384-B2CF-4E28-8323-321B946D66DA}" type="slidenum">
              <a:rPr lang="en-US" sz="1200" smtClean="0">
                <a:latin typeface="Times New Roman" pitchFamily="18" charset="0"/>
              </a:rPr>
              <a:pPr eaLnBrk="1" hangingPunct="1"/>
              <a:t>24</a:t>
            </a:fld>
            <a:endParaRPr lang="en-US" sz="1200" smtClean="0">
              <a:latin typeface="Times New Roman" pitchFamily="18" charset="0"/>
            </a:endParaRPr>
          </a:p>
        </p:txBody>
      </p:sp>
      <p:sp>
        <p:nvSpPr>
          <p:cNvPr id="94211" name="Rectangle 2"/>
          <p:cNvSpPr>
            <a:spLocks noChangeArrowheads="1" noTextEdit="1"/>
          </p:cNvSpPr>
          <p:nvPr>
            <p:ph type="sldImg"/>
          </p:nvPr>
        </p:nvSpPr>
        <p:spPr>
          <a:solidFill>
            <a:srgbClr val="FFFFFF"/>
          </a:solidFill>
          <a:ln/>
        </p:spPr>
      </p:sp>
      <p:sp>
        <p:nvSpPr>
          <p:cNvPr id="94212" name="Rectangle 3"/>
          <p:cNvSpPr>
            <a:spLocks noChangeArrowheads="1"/>
          </p:cNvSpPr>
          <p:nvPr>
            <p:ph type="body" idx="1"/>
          </p:nvPr>
        </p:nvSpPr>
        <p:spPr>
          <a:solidFill>
            <a:srgbClr val="FFFFFF"/>
          </a:solidFill>
          <a:ln>
            <a:solidFill>
              <a:srgbClr val="000000"/>
            </a:solidFill>
          </a:ln>
        </p:spPr>
        <p:txBody>
          <a:bodyPr/>
          <a:lstStyle/>
          <a:p>
            <a:pPr eaLnBrk="1" hangingPunct="1"/>
            <a:r>
              <a:rPr lang="en-US" smtClean="0"/>
              <a:t>No variable is involved</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1596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38591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381000"/>
            <a:ext cx="2076450" cy="5745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81000"/>
            <a:ext cx="6076950" cy="57451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49117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81172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47467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8744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9998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00425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83685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23812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03924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381000"/>
            <a:ext cx="5486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rtl="0" eaLnBrk="0" fontAlgn="base" hangingPunct="0">
        <a:spcBef>
          <a:spcPct val="0"/>
        </a:spcBef>
        <a:spcAft>
          <a:spcPct val="0"/>
        </a:spcAft>
        <a:defRPr sz="2400" b="1">
          <a:solidFill>
            <a:srgbClr val="2C2CB0"/>
          </a:solidFill>
          <a:latin typeface="+mj-lt"/>
          <a:ea typeface="+mj-ea"/>
          <a:cs typeface="+mj-cs"/>
        </a:defRPr>
      </a:lvl1pPr>
      <a:lvl2pPr algn="l" rtl="0" eaLnBrk="0" fontAlgn="base" hangingPunct="0">
        <a:spcBef>
          <a:spcPct val="0"/>
        </a:spcBef>
        <a:spcAft>
          <a:spcPct val="0"/>
        </a:spcAft>
        <a:defRPr sz="2400" b="1">
          <a:solidFill>
            <a:srgbClr val="2C2CB0"/>
          </a:solidFill>
          <a:latin typeface="Verdana" pitchFamily="34" charset="0"/>
        </a:defRPr>
      </a:lvl2pPr>
      <a:lvl3pPr algn="l" rtl="0" eaLnBrk="0" fontAlgn="base" hangingPunct="0">
        <a:spcBef>
          <a:spcPct val="0"/>
        </a:spcBef>
        <a:spcAft>
          <a:spcPct val="0"/>
        </a:spcAft>
        <a:defRPr sz="2400" b="1">
          <a:solidFill>
            <a:srgbClr val="2C2CB0"/>
          </a:solidFill>
          <a:latin typeface="Verdana" pitchFamily="34" charset="0"/>
        </a:defRPr>
      </a:lvl3pPr>
      <a:lvl4pPr algn="l" rtl="0" eaLnBrk="0" fontAlgn="base" hangingPunct="0">
        <a:spcBef>
          <a:spcPct val="0"/>
        </a:spcBef>
        <a:spcAft>
          <a:spcPct val="0"/>
        </a:spcAft>
        <a:defRPr sz="2400" b="1">
          <a:solidFill>
            <a:srgbClr val="2C2CB0"/>
          </a:solidFill>
          <a:latin typeface="Verdana" pitchFamily="34" charset="0"/>
        </a:defRPr>
      </a:lvl4pPr>
      <a:lvl5pPr algn="l" rtl="0" eaLnBrk="0" fontAlgn="base" hangingPunct="0">
        <a:spcBef>
          <a:spcPct val="0"/>
        </a:spcBef>
        <a:spcAft>
          <a:spcPct val="0"/>
        </a:spcAft>
        <a:defRPr sz="2400" b="1">
          <a:solidFill>
            <a:srgbClr val="2C2CB0"/>
          </a:solidFill>
          <a:latin typeface="Verdana" pitchFamily="34" charset="0"/>
        </a:defRPr>
      </a:lvl5pPr>
      <a:lvl6pPr marL="457200" algn="l" rtl="0" fontAlgn="base">
        <a:spcBef>
          <a:spcPct val="0"/>
        </a:spcBef>
        <a:spcAft>
          <a:spcPct val="0"/>
        </a:spcAft>
        <a:defRPr sz="2400" b="1">
          <a:solidFill>
            <a:srgbClr val="2C2CB0"/>
          </a:solidFill>
          <a:latin typeface="Verdana" pitchFamily="34" charset="0"/>
        </a:defRPr>
      </a:lvl6pPr>
      <a:lvl7pPr marL="914400" algn="l" rtl="0" fontAlgn="base">
        <a:spcBef>
          <a:spcPct val="0"/>
        </a:spcBef>
        <a:spcAft>
          <a:spcPct val="0"/>
        </a:spcAft>
        <a:defRPr sz="2400" b="1">
          <a:solidFill>
            <a:srgbClr val="2C2CB0"/>
          </a:solidFill>
          <a:latin typeface="Verdana" pitchFamily="34" charset="0"/>
        </a:defRPr>
      </a:lvl7pPr>
      <a:lvl8pPr marL="1371600" algn="l" rtl="0" fontAlgn="base">
        <a:spcBef>
          <a:spcPct val="0"/>
        </a:spcBef>
        <a:spcAft>
          <a:spcPct val="0"/>
        </a:spcAft>
        <a:defRPr sz="2400" b="1">
          <a:solidFill>
            <a:srgbClr val="2C2CB0"/>
          </a:solidFill>
          <a:latin typeface="Verdana" pitchFamily="34" charset="0"/>
        </a:defRPr>
      </a:lvl8pPr>
      <a:lvl9pPr marL="1828800" algn="l" rtl="0" fontAlgn="base">
        <a:spcBef>
          <a:spcPct val="0"/>
        </a:spcBef>
        <a:spcAft>
          <a:spcPct val="0"/>
        </a:spcAft>
        <a:defRPr sz="2400" b="1">
          <a:solidFill>
            <a:srgbClr val="2C2CB0"/>
          </a:solidFill>
          <a:latin typeface="Verdana" pitchFamily="34" charset="0"/>
        </a:defRPr>
      </a:lvl9pPr>
    </p:titleStyle>
    <p:bodyStyle>
      <a:lvl1pPr marL="342900" indent="-342900" algn="l" rtl="0" eaLnBrk="0" fontAlgn="base" hangingPunct="0">
        <a:spcBef>
          <a:spcPct val="20000"/>
        </a:spcBef>
        <a:spcAft>
          <a:spcPct val="0"/>
        </a:spcAft>
        <a:buChar char="•"/>
        <a:defRPr sz="2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fontAlgn="base">
        <a:spcBef>
          <a:spcPct val="20000"/>
        </a:spcBef>
        <a:spcAft>
          <a:spcPct val="0"/>
        </a:spcAft>
        <a:buChar char="»"/>
        <a:defRPr sz="2000">
          <a:solidFill>
            <a:schemeClr val="tx1"/>
          </a:solidFill>
          <a:latin typeface="Times New Roman" pitchFamily="18" charset="0"/>
        </a:defRPr>
      </a:lvl6pPr>
      <a:lvl7pPr marL="2971800" indent="-228600" algn="l" rtl="0" fontAlgn="base">
        <a:spcBef>
          <a:spcPct val="20000"/>
        </a:spcBef>
        <a:spcAft>
          <a:spcPct val="0"/>
        </a:spcAft>
        <a:buChar char="»"/>
        <a:defRPr sz="2000">
          <a:solidFill>
            <a:schemeClr val="tx1"/>
          </a:solidFill>
          <a:latin typeface="Times New Roman" pitchFamily="18" charset="0"/>
        </a:defRPr>
      </a:lvl7pPr>
      <a:lvl8pPr marL="3429000" indent="-228600" algn="l" rtl="0" fontAlgn="base">
        <a:spcBef>
          <a:spcPct val="20000"/>
        </a:spcBef>
        <a:spcAft>
          <a:spcPct val="0"/>
        </a:spcAft>
        <a:buChar char="»"/>
        <a:defRPr sz="2000">
          <a:solidFill>
            <a:schemeClr val="tx1"/>
          </a:solidFill>
          <a:latin typeface="Times New Roman" pitchFamily="18" charset="0"/>
        </a:defRPr>
      </a:lvl8pPr>
      <a:lvl9pPr marL="3886200" indent="-228600" algn="l" rtl="0" fontAlgn="base">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7.bin"/><Relationship Id="rId13" Type="http://schemas.openxmlformats.org/officeDocument/2006/relationships/image" Target="../media/image13.wmf"/><Relationship Id="rId3" Type="http://schemas.openxmlformats.org/officeDocument/2006/relationships/notesSlide" Target="../notesSlides/notesSlide3.xml"/><Relationship Id="rId7" Type="http://schemas.openxmlformats.org/officeDocument/2006/relationships/image" Target="../media/image10.wmf"/><Relationship Id="rId12" Type="http://schemas.openxmlformats.org/officeDocument/2006/relationships/oleObject" Target="../embeddings/oleObject9.bin"/><Relationship Id="rId2" Type="http://schemas.openxmlformats.org/officeDocument/2006/relationships/slideLayout" Target="../slideLayouts/slideLayout6.xml"/><Relationship Id="rId1" Type="http://schemas.openxmlformats.org/officeDocument/2006/relationships/vmlDrawing" Target="../drawings/vmlDrawing5.vml"/><Relationship Id="rId6" Type="http://schemas.openxmlformats.org/officeDocument/2006/relationships/oleObject" Target="../embeddings/oleObject6.bin"/><Relationship Id="rId11" Type="http://schemas.openxmlformats.org/officeDocument/2006/relationships/image" Target="../media/image12.wmf"/><Relationship Id="rId5" Type="http://schemas.openxmlformats.org/officeDocument/2006/relationships/image" Target="../media/image9.wmf"/><Relationship Id="rId15" Type="http://schemas.openxmlformats.org/officeDocument/2006/relationships/image" Target="../media/image14.e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11.wmf"/><Relationship Id="rId14" Type="http://schemas.openxmlformats.org/officeDocument/2006/relationships/oleObject" Target="../embeddings/oleObject10.bin"/></Relationships>
</file>

<file path=ppt/slides/_rels/slide12.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6.xml"/><Relationship Id="rId1" Type="http://schemas.openxmlformats.org/officeDocument/2006/relationships/vmlDrawing" Target="../drawings/vmlDrawing6.vml"/><Relationship Id="rId6" Type="http://schemas.openxmlformats.org/officeDocument/2006/relationships/image" Target="../media/image16.wmf"/><Relationship Id="rId5" Type="http://schemas.openxmlformats.org/officeDocument/2006/relationships/oleObject" Target="../embeddings/oleObject12.bin"/><Relationship Id="rId4" Type="http://schemas.openxmlformats.org/officeDocument/2006/relationships/image" Target="../media/image15.wmf"/></Relationships>
</file>

<file path=ppt/slides/_rels/slide13.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6.xml"/><Relationship Id="rId1" Type="http://schemas.openxmlformats.org/officeDocument/2006/relationships/vmlDrawing" Target="../drawings/vmlDrawing7.vml"/><Relationship Id="rId6" Type="http://schemas.openxmlformats.org/officeDocument/2006/relationships/image" Target="../media/image19.wmf"/><Relationship Id="rId5" Type="http://schemas.openxmlformats.org/officeDocument/2006/relationships/oleObject" Target="../embeddings/oleObject15.bin"/><Relationship Id="rId4" Type="http://schemas.openxmlformats.org/officeDocument/2006/relationships/image" Target="../media/image18.wmf"/></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22.wmf"/><Relationship Id="rId2" Type="http://schemas.openxmlformats.org/officeDocument/2006/relationships/slideLayout" Target="../slideLayouts/slideLayout6.xml"/><Relationship Id="rId1" Type="http://schemas.openxmlformats.org/officeDocument/2006/relationships/vmlDrawing" Target="../drawings/vmlDrawing8.vml"/><Relationship Id="rId6" Type="http://schemas.openxmlformats.org/officeDocument/2006/relationships/oleObject" Target="../embeddings/oleObject18.bin"/><Relationship Id="rId5" Type="http://schemas.openxmlformats.org/officeDocument/2006/relationships/image" Target="../media/image21.wmf"/><Relationship Id="rId4" Type="http://schemas.openxmlformats.org/officeDocument/2006/relationships/oleObject" Target="../embeddings/oleObject17.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6.xml"/><Relationship Id="rId1" Type="http://schemas.openxmlformats.org/officeDocument/2006/relationships/vmlDrawing" Target="../drawings/vmlDrawing9.vml"/><Relationship Id="rId6" Type="http://schemas.openxmlformats.org/officeDocument/2006/relationships/image" Target="../media/image24.wmf"/><Relationship Id="rId5" Type="http://schemas.openxmlformats.org/officeDocument/2006/relationships/oleObject" Target="../embeddings/oleObject20.bin"/><Relationship Id="rId4" Type="http://schemas.openxmlformats.org/officeDocument/2006/relationships/image" Target="../media/image23.w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6.xml"/><Relationship Id="rId1" Type="http://schemas.openxmlformats.org/officeDocument/2006/relationships/vmlDrawing" Target="../drawings/vmlDrawing10.vml"/><Relationship Id="rId6" Type="http://schemas.openxmlformats.org/officeDocument/2006/relationships/image" Target="../media/image27.emf"/><Relationship Id="rId5" Type="http://schemas.openxmlformats.org/officeDocument/2006/relationships/oleObject" Target="../embeddings/oleObject23.bin"/><Relationship Id="rId4" Type="http://schemas.openxmlformats.org/officeDocument/2006/relationships/image" Target="../media/image2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vmlDrawing" Target="../drawings/vmlDrawing11.vml"/><Relationship Id="rId5" Type="http://schemas.openxmlformats.org/officeDocument/2006/relationships/image" Target="../media/image28.wmf"/><Relationship Id="rId4" Type="http://schemas.openxmlformats.org/officeDocument/2006/relationships/oleObject" Target="../embeddings/oleObject24.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6.xml"/><Relationship Id="rId1" Type="http://schemas.openxmlformats.org/officeDocument/2006/relationships/vmlDrawing" Target="../drawings/vmlDrawing12.vml"/><Relationship Id="rId6" Type="http://schemas.openxmlformats.org/officeDocument/2006/relationships/image" Target="../media/image30.emf"/><Relationship Id="rId5" Type="http://schemas.openxmlformats.org/officeDocument/2006/relationships/oleObject" Target="../embeddings/oleObject26.bin"/><Relationship Id="rId4" Type="http://schemas.openxmlformats.org/officeDocument/2006/relationships/image" Target="../media/image29.wmf"/></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vmlDrawing" Target="../drawings/vmlDrawing13.vml"/><Relationship Id="rId5" Type="http://schemas.openxmlformats.org/officeDocument/2006/relationships/image" Target="../media/image31.wmf"/><Relationship Id="rId4" Type="http://schemas.openxmlformats.org/officeDocument/2006/relationships/oleObject" Target="../embeddings/oleObject27.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6.xml"/><Relationship Id="rId1" Type="http://schemas.openxmlformats.org/officeDocument/2006/relationships/vmlDrawing" Target="../drawings/vmlDrawing14.vml"/><Relationship Id="rId6" Type="http://schemas.openxmlformats.org/officeDocument/2006/relationships/image" Target="../media/image33.emf"/><Relationship Id="rId5" Type="http://schemas.openxmlformats.org/officeDocument/2006/relationships/oleObject" Target="../embeddings/oleObject29.bin"/><Relationship Id="rId4" Type="http://schemas.openxmlformats.org/officeDocument/2006/relationships/image" Target="../media/image32.wmf"/></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35.wmf"/><Relationship Id="rId2" Type="http://schemas.openxmlformats.org/officeDocument/2006/relationships/slideLayout" Target="../slideLayouts/slideLayout6.xml"/><Relationship Id="rId1" Type="http://schemas.openxmlformats.org/officeDocument/2006/relationships/vmlDrawing" Target="../drawings/vmlDrawing15.vml"/><Relationship Id="rId6" Type="http://schemas.openxmlformats.org/officeDocument/2006/relationships/oleObject" Target="../embeddings/oleObject31.bin"/><Relationship Id="rId5" Type="http://schemas.openxmlformats.org/officeDocument/2006/relationships/image" Target="../media/image34.wmf"/><Relationship Id="rId4" Type="http://schemas.openxmlformats.org/officeDocument/2006/relationships/oleObject" Target="../embeddings/oleObject30.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6.xml"/><Relationship Id="rId1" Type="http://schemas.openxmlformats.org/officeDocument/2006/relationships/vmlDrawing" Target="../drawings/vmlDrawing16.vml"/><Relationship Id="rId5" Type="http://schemas.openxmlformats.org/officeDocument/2006/relationships/image" Target="../media/image36.wmf"/><Relationship Id="rId4" Type="http://schemas.openxmlformats.org/officeDocument/2006/relationships/oleObject" Target="../embeddings/oleObject32.bin"/></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6.xml"/><Relationship Id="rId1" Type="http://schemas.openxmlformats.org/officeDocument/2006/relationships/vmlDrawing" Target="../drawings/vmlDrawing17.vml"/><Relationship Id="rId6" Type="http://schemas.openxmlformats.org/officeDocument/2006/relationships/image" Target="../media/image38.emf"/><Relationship Id="rId5" Type="http://schemas.openxmlformats.org/officeDocument/2006/relationships/oleObject" Target="../embeddings/oleObject34.bin"/><Relationship Id="rId4" Type="http://schemas.openxmlformats.org/officeDocument/2006/relationships/image" Target="../media/image37.emf"/></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40.wmf"/><Relationship Id="rId2" Type="http://schemas.openxmlformats.org/officeDocument/2006/relationships/slideLayout" Target="../slideLayouts/slideLayout6.xml"/><Relationship Id="rId1" Type="http://schemas.openxmlformats.org/officeDocument/2006/relationships/vmlDrawing" Target="../drawings/vmlDrawing18.vml"/><Relationship Id="rId6" Type="http://schemas.openxmlformats.org/officeDocument/2006/relationships/oleObject" Target="../embeddings/oleObject36.bin"/><Relationship Id="rId5" Type="http://schemas.openxmlformats.org/officeDocument/2006/relationships/image" Target="../media/image39.wmf"/><Relationship Id="rId4" Type="http://schemas.openxmlformats.org/officeDocument/2006/relationships/oleObject" Target="../embeddings/oleObject35.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image" Target="../media/image42.emf"/><Relationship Id="rId2" Type="http://schemas.openxmlformats.org/officeDocument/2006/relationships/slideLayout" Target="../slideLayouts/slideLayout6.xml"/><Relationship Id="rId1" Type="http://schemas.openxmlformats.org/officeDocument/2006/relationships/vmlDrawing" Target="../drawings/vmlDrawing19.vml"/><Relationship Id="rId6" Type="http://schemas.openxmlformats.org/officeDocument/2006/relationships/oleObject" Target="../embeddings/oleObject38.bin"/><Relationship Id="rId5" Type="http://schemas.openxmlformats.org/officeDocument/2006/relationships/image" Target="../media/image41.wmf"/><Relationship Id="rId4" Type="http://schemas.openxmlformats.org/officeDocument/2006/relationships/oleObject" Target="../embeddings/oleObject37.bin"/></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6.xml"/><Relationship Id="rId1" Type="http://schemas.openxmlformats.org/officeDocument/2006/relationships/vmlDrawing" Target="../drawings/vmlDrawing20.vml"/><Relationship Id="rId6" Type="http://schemas.openxmlformats.org/officeDocument/2006/relationships/image" Target="../media/image44.emf"/><Relationship Id="rId5" Type="http://schemas.openxmlformats.org/officeDocument/2006/relationships/oleObject" Target="../embeddings/oleObject40.bin"/><Relationship Id="rId4" Type="http://schemas.openxmlformats.org/officeDocument/2006/relationships/image" Target="../media/image43.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image" Target="../media/image47.wmf"/></Relationships>
</file>

<file path=ppt/slides/_rels/slide34.x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image" Target="../media/image49.wmf"/><Relationship Id="rId7" Type="http://schemas.openxmlformats.org/officeDocument/2006/relationships/image" Target="../media/image53.wmf"/><Relationship Id="rId2" Type="http://schemas.openxmlformats.org/officeDocument/2006/relationships/notesSlide" Target="../notesSlides/notesSlide18.xml"/><Relationship Id="rId1" Type="http://schemas.openxmlformats.org/officeDocument/2006/relationships/slideLayout" Target="../slideLayouts/slideLayout6.xml"/><Relationship Id="rId6" Type="http://schemas.openxmlformats.org/officeDocument/2006/relationships/image" Target="../media/image52.wmf"/><Relationship Id="rId5" Type="http://schemas.openxmlformats.org/officeDocument/2006/relationships/image" Target="../media/image51.wmf"/><Relationship Id="rId4" Type="http://schemas.openxmlformats.org/officeDocument/2006/relationships/image" Target="../media/image50.wmf"/></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8" Type="http://schemas.openxmlformats.org/officeDocument/2006/relationships/image" Target="../media/image60.wmf"/><Relationship Id="rId3" Type="http://schemas.openxmlformats.org/officeDocument/2006/relationships/image" Target="../media/image55.wmf"/><Relationship Id="rId7" Type="http://schemas.openxmlformats.org/officeDocument/2006/relationships/image" Target="../media/image59.wmf"/><Relationship Id="rId2" Type="http://schemas.openxmlformats.org/officeDocument/2006/relationships/notesSlide" Target="../notesSlides/notesSlide21.xml"/><Relationship Id="rId1" Type="http://schemas.openxmlformats.org/officeDocument/2006/relationships/slideLayout" Target="../slideLayouts/slideLayout6.xml"/><Relationship Id="rId6" Type="http://schemas.openxmlformats.org/officeDocument/2006/relationships/image" Target="../media/image58.wmf"/><Relationship Id="rId5" Type="http://schemas.openxmlformats.org/officeDocument/2006/relationships/image" Target="../media/image57.wmf"/><Relationship Id="rId10" Type="http://schemas.openxmlformats.org/officeDocument/2006/relationships/image" Target="../media/image62.emf"/><Relationship Id="rId4" Type="http://schemas.openxmlformats.org/officeDocument/2006/relationships/image" Target="../media/image56.wmf"/><Relationship Id="rId9" Type="http://schemas.openxmlformats.org/officeDocument/2006/relationships/image" Target="../media/image61.wmf"/></Relationships>
</file>

<file path=ppt/slides/_rels/slide39.x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notesSlide" Target="../notesSlides/notesSlide22.xml"/><Relationship Id="rId1" Type="http://schemas.openxmlformats.org/officeDocument/2006/relationships/slideLayout" Target="../slideLayouts/slideLayout6.xml"/><Relationship Id="rId4" Type="http://schemas.openxmlformats.org/officeDocument/2006/relationships/image" Target="../media/image64.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notesSlide" Target="../notesSlides/notesSlide23.xml"/><Relationship Id="rId1" Type="http://schemas.openxmlformats.org/officeDocument/2006/relationships/slideLayout" Target="../slideLayouts/slideLayout6.xml"/><Relationship Id="rId6" Type="http://schemas.openxmlformats.org/officeDocument/2006/relationships/image" Target="../media/image68.wmf"/><Relationship Id="rId5" Type="http://schemas.openxmlformats.org/officeDocument/2006/relationships/image" Target="../media/image67.wmf"/><Relationship Id="rId4" Type="http://schemas.openxmlformats.org/officeDocument/2006/relationships/image" Target="../media/image66.wmf"/></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8"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3.wmf"/><Relationship Id="rId2" Type="http://schemas.openxmlformats.org/officeDocument/2006/relationships/notesSlide" Target="../notesSlides/notesSlide25.xml"/><Relationship Id="rId1" Type="http://schemas.openxmlformats.org/officeDocument/2006/relationships/slideLayout" Target="../slideLayouts/slideLayout6.xml"/><Relationship Id="rId6" Type="http://schemas.openxmlformats.org/officeDocument/2006/relationships/image" Target="../media/image72.wmf"/><Relationship Id="rId5" Type="http://schemas.openxmlformats.org/officeDocument/2006/relationships/image" Target="../media/image71.wmf"/><Relationship Id="rId4" Type="http://schemas.openxmlformats.org/officeDocument/2006/relationships/image" Target="../media/image70.wmf"/></Relationships>
</file>

<file path=ppt/slides/_rels/slide43.x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notesSlide" Target="../notesSlides/notesSlide26.xml"/><Relationship Id="rId1" Type="http://schemas.openxmlformats.org/officeDocument/2006/relationships/slideLayout" Target="../slideLayouts/slideLayout6.xml"/><Relationship Id="rId6" Type="http://schemas.openxmlformats.org/officeDocument/2006/relationships/image" Target="../media/image78.wmf"/><Relationship Id="rId5" Type="http://schemas.openxmlformats.org/officeDocument/2006/relationships/image" Target="../media/image77.wmf"/><Relationship Id="rId4" Type="http://schemas.openxmlformats.org/officeDocument/2006/relationships/image" Target="../media/image76.wmf"/></Relationships>
</file>

<file path=ppt/slides/_rels/slide44.x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notesSlide" Target="../notesSlides/notesSlide27.xml"/><Relationship Id="rId1" Type="http://schemas.openxmlformats.org/officeDocument/2006/relationships/slideLayout" Target="../slideLayouts/slideLayout6.xml"/><Relationship Id="rId4" Type="http://schemas.openxmlformats.org/officeDocument/2006/relationships/image" Target="../media/image80.wmf"/></Relationships>
</file>

<file path=ppt/slides/_rels/slide45.xml.rels><?xml version="1.0" encoding="UTF-8" standalone="yes"?>
<Relationships xmlns="http://schemas.openxmlformats.org/package/2006/relationships"><Relationship Id="rId3" Type="http://schemas.openxmlformats.org/officeDocument/2006/relationships/image" Target="../media/image81.wmf"/><Relationship Id="rId7" Type="http://schemas.openxmlformats.org/officeDocument/2006/relationships/image" Target="../media/image85.wmf"/><Relationship Id="rId2" Type="http://schemas.openxmlformats.org/officeDocument/2006/relationships/notesSlide" Target="../notesSlides/notesSlide28.xml"/><Relationship Id="rId1" Type="http://schemas.openxmlformats.org/officeDocument/2006/relationships/slideLayout" Target="../slideLayouts/slideLayout6.xml"/><Relationship Id="rId6" Type="http://schemas.openxmlformats.org/officeDocument/2006/relationships/image" Target="../media/image84.wmf"/><Relationship Id="rId5" Type="http://schemas.openxmlformats.org/officeDocument/2006/relationships/image" Target="../media/image83.wmf"/><Relationship Id="rId4" Type="http://schemas.openxmlformats.org/officeDocument/2006/relationships/image" Target="../media/image82.wmf"/></Relationships>
</file>

<file path=ppt/slides/_rels/slide46.x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notesSlide" Target="../notesSlides/notesSlide30.xml"/><Relationship Id="rId1" Type="http://schemas.openxmlformats.org/officeDocument/2006/relationships/slideLayout" Target="../slideLayouts/slideLayout6.xml"/><Relationship Id="rId5" Type="http://schemas.openxmlformats.org/officeDocument/2006/relationships/image" Target="../media/image89.wmf"/><Relationship Id="rId4" Type="http://schemas.openxmlformats.org/officeDocument/2006/relationships/image" Target="../media/image88.wmf"/></Relationships>
</file>

<file path=ppt/slides/_rels/slide48.x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notesSlide" Target="../notesSlides/notesSlide31.xml"/><Relationship Id="rId1" Type="http://schemas.openxmlformats.org/officeDocument/2006/relationships/slideLayout" Target="../slideLayouts/slideLayout6.xml"/><Relationship Id="rId4" Type="http://schemas.openxmlformats.org/officeDocument/2006/relationships/image" Target="../media/image91.wmf"/></Relationships>
</file>

<file path=ppt/slides/_rels/slide49.xml.rels><?xml version="1.0" encoding="UTF-8" standalone="yes"?>
<Relationships xmlns="http://schemas.openxmlformats.org/package/2006/relationships"><Relationship Id="rId3" Type="http://schemas.openxmlformats.org/officeDocument/2006/relationships/image" Target="../media/image92.wmf"/><Relationship Id="rId2" Type="http://schemas.openxmlformats.org/officeDocument/2006/relationships/notesSlide" Target="../notesSlides/notesSlide32.xml"/><Relationship Id="rId1" Type="http://schemas.openxmlformats.org/officeDocument/2006/relationships/slideLayout" Target="../slideLayouts/slideLayout6.xml"/><Relationship Id="rId5" Type="http://schemas.openxmlformats.org/officeDocument/2006/relationships/image" Target="../media/image94.wmf"/><Relationship Id="rId4" Type="http://schemas.openxmlformats.org/officeDocument/2006/relationships/image" Target="../media/image93.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3" Type="http://schemas.openxmlformats.org/officeDocument/2006/relationships/image" Target="../media/image95.wmf"/><Relationship Id="rId2" Type="http://schemas.openxmlformats.org/officeDocument/2006/relationships/notesSlide" Target="../notesSlides/notesSlide33.xml"/><Relationship Id="rId1" Type="http://schemas.openxmlformats.org/officeDocument/2006/relationships/slideLayout" Target="../slideLayouts/slideLayout6.xml"/><Relationship Id="rId4" Type="http://schemas.openxmlformats.org/officeDocument/2006/relationships/image" Target="../media/image96.wmf"/></Relationships>
</file>

<file path=ppt/slides/_rels/slide51.xml.rels><?xml version="1.0" encoding="UTF-8" standalone="yes"?>
<Relationships xmlns="http://schemas.openxmlformats.org/package/2006/relationships"><Relationship Id="rId3" Type="http://schemas.openxmlformats.org/officeDocument/2006/relationships/image" Target="../media/image97.wmf"/><Relationship Id="rId2" Type="http://schemas.openxmlformats.org/officeDocument/2006/relationships/notesSlide" Target="../notesSlides/notesSlide34.xml"/><Relationship Id="rId1" Type="http://schemas.openxmlformats.org/officeDocument/2006/relationships/slideLayout" Target="../slideLayouts/slideLayout6.xml"/><Relationship Id="rId5" Type="http://schemas.openxmlformats.org/officeDocument/2006/relationships/image" Target="../media/image99.wmf"/><Relationship Id="rId4" Type="http://schemas.openxmlformats.org/officeDocument/2006/relationships/image" Target="../media/image98.wmf"/></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3" Type="http://schemas.openxmlformats.org/officeDocument/2006/relationships/image" Target="../media/image100.wmf"/><Relationship Id="rId2" Type="http://schemas.openxmlformats.org/officeDocument/2006/relationships/notesSlide" Target="../notesSlides/notesSlide36.xml"/><Relationship Id="rId1" Type="http://schemas.openxmlformats.org/officeDocument/2006/relationships/slideLayout" Target="../slideLayouts/slideLayout6.xml"/><Relationship Id="rId5" Type="http://schemas.openxmlformats.org/officeDocument/2006/relationships/image" Target="../media/image102.wmf"/><Relationship Id="rId4" Type="http://schemas.openxmlformats.org/officeDocument/2006/relationships/image" Target="../media/image101.wmf"/></Relationships>
</file>

<file path=ppt/slides/_rels/slide54.xml.rels><?xml version="1.0" encoding="UTF-8" standalone="yes"?>
<Relationships xmlns="http://schemas.openxmlformats.org/package/2006/relationships"><Relationship Id="rId8" Type="http://schemas.openxmlformats.org/officeDocument/2006/relationships/image" Target="../media/image108.wmf"/><Relationship Id="rId3" Type="http://schemas.openxmlformats.org/officeDocument/2006/relationships/image" Target="../media/image103.wmf"/><Relationship Id="rId7" Type="http://schemas.openxmlformats.org/officeDocument/2006/relationships/image" Target="../media/image107.wmf"/><Relationship Id="rId2" Type="http://schemas.openxmlformats.org/officeDocument/2006/relationships/notesSlide" Target="../notesSlides/notesSlide37.xml"/><Relationship Id="rId1" Type="http://schemas.openxmlformats.org/officeDocument/2006/relationships/slideLayout" Target="../slideLayouts/slideLayout6.xml"/><Relationship Id="rId6" Type="http://schemas.openxmlformats.org/officeDocument/2006/relationships/image" Target="../media/image106.wmf"/><Relationship Id="rId5" Type="http://schemas.openxmlformats.org/officeDocument/2006/relationships/image" Target="../media/image105.wmf"/><Relationship Id="rId4" Type="http://schemas.openxmlformats.org/officeDocument/2006/relationships/image" Target="../media/image104.wmf"/></Relationships>
</file>

<file path=ppt/slides/_rels/slide55.xml.rels><?xml version="1.0" encoding="UTF-8" standalone="yes"?>
<Relationships xmlns="http://schemas.openxmlformats.org/package/2006/relationships"><Relationship Id="rId3" Type="http://schemas.openxmlformats.org/officeDocument/2006/relationships/image" Target="../media/image109.emf"/><Relationship Id="rId2" Type="http://schemas.openxmlformats.org/officeDocument/2006/relationships/notesSlide" Target="../notesSlides/notesSlide38.xml"/><Relationship Id="rId1" Type="http://schemas.openxmlformats.org/officeDocument/2006/relationships/slideLayout" Target="../slideLayouts/slideLayout6.xml"/><Relationship Id="rId4" Type="http://schemas.openxmlformats.org/officeDocument/2006/relationships/image" Target="../media/image110.emf"/></Relationships>
</file>

<file path=ppt/slides/_rels/slide56.xml.rels><?xml version="1.0" encoding="UTF-8" standalone="yes"?>
<Relationships xmlns="http://schemas.openxmlformats.org/package/2006/relationships"><Relationship Id="rId8" Type="http://schemas.openxmlformats.org/officeDocument/2006/relationships/image" Target="../media/image116.wmf"/><Relationship Id="rId3" Type="http://schemas.openxmlformats.org/officeDocument/2006/relationships/image" Target="../media/image111.wmf"/><Relationship Id="rId7" Type="http://schemas.openxmlformats.org/officeDocument/2006/relationships/image" Target="../media/image115.wmf"/><Relationship Id="rId2" Type="http://schemas.openxmlformats.org/officeDocument/2006/relationships/notesSlide" Target="../notesSlides/notesSlide39.xml"/><Relationship Id="rId1" Type="http://schemas.openxmlformats.org/officeDocument/2006/relationships/slideLayout" Target="../slideLayouts/slideLayout6.xml"/><Relationship Id="rId6" Type="http://schemas.openxmlformats.org/officeDocument/2006/relationships/image" Target="../media/image114.wmf"/><Relationship Id="rId5" Type="http://schemas.openxmlformats.org/officeDocument/2006/relationships/image" Target="../media/image113.wmf"/><Relationship Id="rId4" Type="http://schemas.openxmlformats.org/officeDocument/2006/relationships/image" Target="../media/image112.wmf"/></Relationships>
</file>

<file path=ppt/slides/_rels/slide57.xml.rels><?xml version="1.0" encoding="UTF-8" standalone="yes"?>
<Relationships xmlns="http://schemas.openxmlformats.org/package/2006/relationships"><Relationship Id="rId3" Type="http://schemas.openxmlformats.org/officeDocument/2006/relationships/image" Target="../media/image117.emf"/><Relationship Id="rId2" Type="http://schemas.openxmlformats.org/officeDocument/2006/relationships/notesSlide" Target="../notesSlides/notesSlide40.xml"/><Relationship Id="rId1" Type="http://schemas.openxmlformats.org/officeDocument/2006/relationships/slideLayout" Target="../slideLayouts/slideLayout6.xml"/><Relationship Id="rId6" Type="http://schemas.openxmlformats.org/officeDocument/2006/relationships/image" Target="../media/image120.emf"/><Relationship Id="rId5" Type="http://schemas.openxmlformats.org/officeDocument/2006/relationships/image" Target="../media/image119.emf"/><Relationship Id="rId4" Type="http://schemas.openxmlformats.org/officeDocument/2006/relationships/image" Target="../media/image118.emf"/></Relationships>
</file>

<file path=ppt/slides/_rels/slide58.xml.rels><?xml version="1.0" encoding="UTF-8" standalone="yes"?>
<Relationships xmlns="http://schemas.openxmlformats.org/package/2006/relationships"><Relationship Id="rId8" Type="http://schemas.openxmlformats.org/officeDocument/2006/relationships/image" Target="../media/image126.wmf"/><Relationship Id="rId3" Type="http://schemas.openxmlformats.org/officeDocument/2006/relationships/image" Target="../media/image121.wmf"/><Relationship Id="rId7" Type="http://schemas.openxmlformats.org/officeDocument/2006/relationships/image" Target="../media/image125.wmf"/><Relationship Id="rId2" Type="http://schemas.openxmlformats.org/officeDocument/2006/relationships/notesSlide" Target="../notesSlides/notesSlide41.xml"/><Relationship Id="rId1" Type="http://schemas.openxmlformats.org/officeDocument/2006/relationships/slideLayout" Target="../slideLayouts/slideLayout6.xml"/><Relationship Id="rId6" Type="http://schemas.openxmlformats.org/officeDocument/2006/relationships/image" Target="../media/image124.wmf"/><Relationship Id="rId5" Type="http://schemas.openxmlformats.org/officeDocument/2006/relationships/image" Target="../media/image123.wmf"/><Relationship Id="rId4" Type="http://schemas.openxmlformats.org/officeDocument/2006/relationships/image" Target="../media/image122.wmf"/></Relationships>
</file>

<file path=ppt/slides/_rels/slide59.xml.rels><?xml version="1.0" encoding="UTF-8" standalone="yes"?>
<Relationships xmlns="http://schemas.openxmlformats.org/package/2006/relationships"><Relationship Id="rId3" Type="http://schemas.openxmlformats.org/officeDocument/2006/relationships/image" Target="../media/image125.wmf"/><Relationship Id="rId2" Type="http://schemas.openxmlformats.org/officeDocument/2006/relationships/notesSlide" Target="../notesSlides/notesSlide42.xml"/><Relationship Id="rId1" Type="http://schemas.openxmlformats.org/officeDocument/2006/relationships/slideLayout" Target="../slideLayouts/slideLayout6.xml"/><Relationship Id="rId6" Type="http://schemas.openxmlformats.org/officeDocument/2006/relationships/image" Target="../media/image128.wmf"/><Relationship Id="rId5" Type="http://schemas.openxmlformats.org/officeDocument/2006/relationships/image" Target="../media/image127.wmf"/><Relationship Id="rId4" Type="http://schemas.openxmlformats.org/officeDocument/2006/relationships/image" Target="../media/image126.wmf"/></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6.xml"/><Relationship Id="rId4" Type="http://schemas.openxmlformats.org/officeDocument/2006/relationships/image" Target="../media/image6.wmf"/></Relationships>
</file>

<file path=ppt/slides/_rels/slide60.xml.rels><?xml version="1.0" encoding="UTF-8" standalone="yes"?>
<Relationships xmlns="http://schemas.openxmlformats.org/package/2006/relationships"><Relationship Id="rId8" Type="http://schemas.openxmlformats.org/officeDocument/2006/relationships/image" Target="../media/image130.wmf"/><Relationship Id="rId3" Type="http://schemas.openxmlformats.org/officeDocument/2006/relationships/notesSlide" Target="../notesSlides/notesSlide43.xml"/><Relationship Id="rId7" Type="http://schemas.openxmlformats.org/officeDocument/2006/relationships/oleObject" Target="../embeddings/oleObject42.bin"/><Relationship Id="rId2" Type="http://schemas.openxmlformats.org/officeDocument/2006/relationships/slideLayout" Target="../slideLayouts/slideLayout6.xml"/><Relationship Id="rId1" Type="http://schemas.openxmlformats.org/officeDocument/2006/relationships/vmlDrawing" Target="../drawings/vmlDrawing21.vml"/><Relationship Id="rId6" Type="http://schemas.openxmlformats.org/officeDocument/2006/relationships/image" Target="../media/image129.wmf"/><Relationship Id="rId5" Type="http://schemas.openxmlformats.org/officeDocument/2006/relationships/oleObject" Target="../embeddings/oleObject41.bin"/><Relationship Id="rId10" Type="http://schemas.openxmlformats.org/officeDocument/2006/relationships/image" Target="../media/image131.wmf"/><Relationship Id="rId4" Type="http://schemas.openxmlformats.org/officeDocument/2006/relationships/image" Target="../media/image126.wmf"/><Relationship Id="rId9" Type="http://schemas.openxmlformats.org/officeDocument/2006/relationships/oleObject" Target="../embeddings/oleObject43.bin"/></Relationships>
</file>

<file path=ppt/slides/_rels/slide61.xml.rels><?xml version="1.0" encoding="UTF-8" standalone="yes"?>
<Relationships xmlns="http://schemas.openxmlformats.org/package/2006/relationships"><Relationship Id="rId3" Type="http://schemas.openxmlformats.org/officeDocument/2006/relationships/image" Target="../media/image132.emf"/><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8" Type="http://schemas.openxmlformats.org/officeDocument/2006/relationships/image" Target="../media/image138.wmf"/><Relationship Id="rId3" Type="http://schemas.openxmlformats.org/officeDocument/2006/relationships/image" Target="../media/image133.wmf"/><Relationship Id="rId7" Type="http://schemas.openxmlformats.org/officeDocument/2006/relationships/image" Target="../media/image137.wmf"/><Relationship Id="rId2" Type="http://schemas.openxmlformats.org/officeDocument/2006/relationships/notesSlide" Target="../notesSlides/notesSlide45.xml"/><Relationship Id="rId1" Type="http://schemas.openxmlformats.org/officeDocument/2006/relationships/slideLayout" Target="../slideLayouts/slideLayout6.xml"/><Relationship Id="rId6" Type="http://schemas.openxmlformats.org/officeDocument/2006/relationships/image" Target="../media/image136.wmf"/><Relationship Id="rId11" Type="http://schemas.openxmlformats.org/officeDocument/2006/relationships/image" Target="../media/image141.wmf"/><Relationship Id="rId5" Type="http://schemas.openxmlformats.org/officeDocument/2006/relationships/image" Target="../media/image135.wmf"/><Relationship Id="rId10" Type="http://schemas.openxmlformats.org/officeDocument/2006/relationships/image" Target="../media/image140.wmf"/><Relationship Id="rId4" Type="http://schemas.openxmlformats.org/officeDocument/2006/relationships/image" Target="../media/image134.wmf"/><Relationship Id="rId9" Type="http://schemas.openxmlformats.org/officeDocument/2006/relationships/image" Target="../media/image139.wmf"/></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8" Type="http://schemas.openxmlformats.org/officeDocument/2006/relationships/oleObject" Target="../embeddings/oleObject46.bin"/><Relationship Id="rId3" Type="http://schemas.openxmlformats.org/officeDocument/2006/relationships/notesSlide" Target="../notesSlides/notesSlide47.xml"/><Relationship Id="rId7" Type="http://schemas.openxmlformats.org/officeDocument/2006/relationships/image" Target="../media/image143.wmf"/><Relationship Id="rId2" Type="http://schemas.openxmlformats.org/officeDocument/2006/relationships/slideLayout" Target="../slideLayouts/slideLayout6.xml"/><Relationship Id="rId1" Type="http://schemas.openxmlformats.org/officeDocument/2006/relationships/vmlDrawing" Target="../drawings/vmlDrawing22.vml"/><Relationship Id="rId6" Type="http://schemas.openxmlformats.org/officeDocument/2006/relationships/oleObject" Target="../embeddings/oleObject45.bin"/><Relationship Id="rId5" Type="http://schemas.openxmlformats.org/officeDocument/2006/relationships/image" Target="../media/image142.wmf"/><Relationship Id="rId4" Type="http://schemas.openxmlformats.org/officeDocument/2006/relationships/oleObject" Target="../embeddings/oleObject44.bin"/><Relationship Id="rId9" Type="http://schemas.openxmlformats.org/officeDocument/2006/relationships/image" Target="../media/image144.wmf"/></Relationships>
</file>

<file path=ppt/slides/_rels/slide65.xml.rels><?xml version="1.0" encoding="UTF-8" standalone="yes"?>
<Relationships xmlns="http://schemas.openxmlformats.org/package/2006/relationships"><Relationship Id="rId8" Type="http://schemas.openxmlformats.org/officeDocument/2006/relationships/oleObject" Target="../embeddings/oleObject49.bin"/><Relationship Id="rId13" Type="http://schemas.openxmlformats.org/officeDocument/2006/relationships/image" Target="../media/image148.wmf"/><Relationship Id="rId18" Type="http://schemas.openxmlformats.org/officeDocument/2006/relationships/image" Target="../media/image151.wmf"/><Relationship Id="rId3" Type="http://schemas.openxmlformats.org/officeDocument/2006/relationships/notesSlide" Target="../notesSlides/notesSlide48.xml"/><Relationship Id="rId7" Type="http://schemas.openxmlformats.org/officeDocument/2006/relationships/image" Target="../media/image144.wmf"/><Relationship Id="rId12" Type="http://schemas.openxmlformats.org/officeDocument/2006/relationships/oleObject" Target="../embeddings/oleObject51.bin"/><Relationship Id="rId17" Type="http://schemas.openxmlformats.org/officeDocument/2006/relationships/image" Target="../media/image150.wmf"/><Relationship Id="rId2" Type="http://schemas.openxmlformats.org/officeDocument/2006/relationships/slideLayout" Target="../slideLayouts/slideLayout6.xml"/><Relationship Id="rId16" Type="http://schemas.openxmlformats.org/officeDocument/2006/relationships/oleObject" Target="../embeddings/oleObject53.bin"/><Relationship Id="rId1" Type="http://schemas.openxmlformats.org/officeDocument/2006/relationships/vmlDrawing" Target="../drawings/vmlDrawing23.vml"/><Relationship Id="rId6" Type="http://schemas.openxmlformats.org/officeDocument/2006/relationships/oleObject" Target="../embeddings/oleObject48.bin"/><Relationship Id="rId11" Type="http://schemas.openxmlformats.org/officeDocument/2006/relationships/image" Target="../media/image147.wmf"/><Relationship Id="rId5" Type="http://schemas.openxmlformats.org/officeDocument/2006/relationships/image" Target="../media/image145.wmf"/><Relationship Id="rId15" Type="http://schemas.openxmlformats.org/officeDocument/2006/relationships/image" Target="../media/image149.wmf"/><Relationship Id="rId10" Type="http://schemas.openxmlformats.org/officeDocument/2006/relationships/oleObject" Target="../embeddings/oleObject50.bin"/><Relationship Id="rId4" Type="http://schemas.openxmlformats.org/officeDocument/2006/relationships/oleObject" Target="../embeddings/oleObject47.bin"/><Relationship Id="rId9" Type="http://schemas.openxmlformats.org/officeDocument/2006/relationships/image" Target="../media/image146.wmf"/><Relationship Id="rId14" Type="http://schemas.openxmlformats.org/officeDocument/2006/relationships/oleObject" Target="../embeddings/oleObject52.bin"/></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3" Type="http://schemas.openxmlformats.org/officeDocument/2006/relationships/image" Target="../media/image152.wmf"/><Relationship Id="rId2" Type="http://schemas.openxmlformats.org/officeDocument/2006/relationships/notesSlide" Target="../notesSlides/notesSlide50.xml"/><Relationship Id="rId1" Type="http://schemas.openxmlformats.org/officeDocument/2006/relationships/slideLayout" Target="../slideLayouts/slideLayout6.xml"/><Relationship Id="rId6" Type="http://schemas.openxmlformats.org/officeDocument/2006/relationships/image" Target="../media/image155.wmf"/><Relationship Id="rId5" Type="http://schemas.openxmlformats.org/officeDocument/2006/relationships/image" Target="../media/image154.wmf"/><Relationship Id="rId4" Type="http://schemas.openxmlformats.org/officeDocument/2006/relationships/image" Target="../media/image153.wmf"/></Relationships>
</file>

<file path=ppt/slides/_rels/slide68.xml.rels><?xml version="1.0" encoding="UTF-8" standalone="yes"?>
<Relationships xmlns="http://schemas.openxmlformats.org/package/2006/relationships"><Relationship Id="rId8" Type="http://schemas.openxmlformats.org/officeDocument/2006/relationships/image" Target="../media/image158.wmf"/><Relationship Id="rId3" Type="http://schemas.openxmlformats.org/officeDocument/2006/relationships/notesSlide" Target="../notesSlides/notesSlide51.xml"/><Relationship Id="rId7" Type="http://schemas.openxmlformats.org/officeDocument/2006/relationships/image" Target="../media/image157.wmf"/><Relationship Id="rId2" Type="http://schemas.openxmlformats.org/officeDocument/2006/relationships/slideLayout" Target="../slideLayouts/slideLayout6.xml"/><Relationship Id="rId1" Type="http://schemas.openxmlformats.org/officeDocument/2006/relationships/vmlDrawing" Target="../drawings/vmlDrawing24.vml"/><Relationship Id="rId6" Type="http://schemas.openxmlformats.org/officeDocument/2006/relationships/image" Target="../media/image156.wmf"/><Relationship Id="rId5" Type="http://schemas.openxmlformats.org/officeDocument/2006/relationships/oleObject" Target="../embeddings/oleObject54.bin"/><Relationship Id="rId10" Type="http://schemas.openxmlformats.org/officeDocument/2006/relationships/image" Target="../media/image160.wmf"/><Relationship Id="rId4" Type="http://schemas.openxmlformats.org/officeDocument/2006/relationships/image" Target="../media/image153.wmf"/><Relationship Id="rId9" Type="http://schemas.openxmlformats.org/officeDocument/2006/relationships/image" Target="../media/image159.wmf"/></Relationships>
</file>

<file path=ppt/slides/_rels/slide69.xml.rels><?xml version="1.0" encoding="UTF-8" standalone="yes"?>
<Relationships xmlns="http://schemas.openxmlformats.org/package/2006/relationships"><Relationship Id="rId8" Type="http://schemas.openxmlformats.org/officeDocument/2006/relationships/image" Target="../media/image163.wmf"/><Relationship Id="rId3" Type="http://schemas.openxmlformats.org/officeDocument/2006/relationships/notesSlide" Target="../notesSlides/notesSlide52.xml"/><Relationship Id="rId7" Type="http://schemas.openxmlformats.org/officeDocument/2006/relationships/image" Target="../media/image162.wmf"/><Relationship Id="rId2" Type="http://schemas.openxmlformats.org/officeDocument/2006/relationships/slideLayout" Target="../slideLayouts/slideLayout6.xml"/><Relationship Id="rId1" Type="http://schemas.openxmlformats.org/officeDocument/2006/relationships/vmlDrawing" Target="../drawings/vmlDrawing25.vml"/><Relationship Id="rId6" Type="http://schemas.openxmlformats.org/officeDocument/2006/relationships/image" Target="../media/image161.wmf"/><Relationship Id="rId5" Type="http://schemas.openxmlformats.org/officeDocument/2006/relationships/oleObject" Target="../embeddings/oleObject55.bin"/><Relationship Id="rId4" Type="http://schemas.openxmlformats.org/officeDocument/2006/relationships/image" Target="../media/image158.wmf"/><Relationship Id="rId9" Type="http://schemas.openxmlformats.org/officeDocument/2006/relationships/image" Target="../media/image164.wmf"/></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vmlDrawing" Target="../drawings/vmlDrawing3.vml"/><Relationship Id="rId5" Type="http://schemas.openxmlformats.org/officeDocument/2006/relationships/image" Target="../media/image7.wmf"/><Relationship Id="rId4" Type="http://schemas.openxmlformats.org/officeDocument/2006/relationships/oleObject" Target="../embeddings/oleObject3.bin"/></Relationships>
</file>

<file path=ppt/slides/_rels/slide70.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slideLayout" Target="../slideLayouts/slideLayout6.xml"/><Relationship Id="rId1" Type="http://schemas.openxmlformats.org/officeDocument/2006/relationships/vmlDrawing" Target="../drawings/vmlDrawing26.vml"/><Relationship Id="rId4" Type="http://schemas.openxmlformats.org/officeDocument/2006/relationships/image" Target="../media/image165.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4.vml"/><Relationship Id="rId4"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Group 3"/>
          <p:cNvGrpSpPr>
            <a:grpSpLocks/>
          </p:cNvGrpSpPr>
          <p:nvPr/>
        </p:nvGrpSpPr>
        <p:grpSpPr bwMode="auto">
          <a:xfrm>
            <a:off x="3200400" y="2225675"/>
            <a:ext cx="2743200" cy="2879725"/>
            <a:chOff x="2016" y="1402"/>
            <a:chExt cx="1728" cy="1814"/>
          </a:xfrm>
        </p:grpSpPr>
        <p:graphicFrame>
          <p:nvGraphicFramePr>
            <p:cNvPr id="13315" name="Object 4"/>
            <p:cNvGraphicFramePr>
              <a:graphicFrameLocks noChangeAspect="1"/>
            </p:cNvGraphicFramePr>
            <p:nvPr/>
          </p:nvGraphicFramePr>
          <p:xfrm>
            <a:off x="2016" y="1402"/>
            <a:ext cx="1728" cy="1516"/>
          </p:xfrm>
          <a:graphic>
            <a:graphicData uri="http://schemas.openxmlformats.org/presentationml/2006/ole">
              <mc:AlternateContent xmlns:mc="http://schemas.openxmlformats.org/markup-compatibility/2006">
                <mc:Choice xmlns:v="urn:schemas-microsoft-com:vml" Requires="v">
                  <p:oleObj spid="_x0000_s13317" name="CorelDRAW" r:id="rId3" imgW="914400" imgH="914400" progId="CorelDRAW.Graphic.11">
                    <p:embed/>
                  </p:oleObj>
                </mc:Choice>
                <mc:Fallback>
                  <p:oleObj name="CorelDRAW" r:id="rId3" imgW="914400" imgH="914400" progId="CorelDRAW.Graphic.11">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6" y="1402"/>
                          <a:ext cx="1728" cy="1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316" name="Text Box 5"/>
            <p:cNvSpPr txBox="1">
              <a:spLocks noChangeArrowheads="1"/>
            </p:cNvSpPr>
            <p:nvPr/>
          </p:nvSpPr>
          <p:spPr bwMode="auto">
            <a:xfrm>
              <a:off x="2112" y="2928"/>
              <a:ext cx="148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b="1">
                  <a:solidFill>
                    <a:schemeClr val="accent2"/>
                  </a:solidFill>
                </a:rPr>
                <a:t>Mathematics</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81000" y="381000"/>
            <a:ext cx="5791200" cy="685800"/>
          </a:xfrm>
        </p:spPr>
        <p:txBody>
          <a:bodyPr/>
          <a:lstStyle/>
          <a:p>
            <a:pPr eaLnBrk="1" hangingPunct="1"/>
            <a:r>
              <a:rPr lang="en-US" b="0" smtClean="0"/>
              <a:t>Slope of reflection in either axis</a:t>
            </a:r>
          </a:p>
        </p:txBody>
      </p:sp>
      <p:grpSp>
        <p:nvGrpSpPr>
          <p:cNvPr id="2" name="Group 15"/>
          <p:cNvGrpSpPr>
            <a:grpSpLocks/>
          </p:cNvGrpSpPr>
          <p:nvPr/>
        </p:nvGrpSpPr>
        <p:grpSpPr bwMode="auto">
          <a:xfrm>
            <a:off x="457200" y="920750"/>
            <a:ext cx="4876800" cy="3429000"/>
            <a:chOff x="288" y="580"/>
            <a:chExt cx="3312" cy="2160"/>
          </a:xfrm>
        </p:grpSpPr>
        <p:sp>
          <p:nvSpPr>
            <p:cNvPr id="22533" name="Line 5"/>
            <p:cNvSpPr>
              <a:spLocks noChangeShapeType="1"/>
            </p:cNvSpPr>
            <p:nvPr/>
          </p:nvSpPr>
          <p:spPr bwMode="auto">
            <a:xfrm>
              <a:off x="1771" y="936"/>
              <a:ext cx="0" cy="1462"/>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2534" name="Line 6"/>
            <p:cNvSpPr>
              <a:spLocks noChangeShapeType="1"/>
            </p:cNvSpPr>
            <p:nvPr/>
          </p:nvSpPr>
          <p:spPr bwMode="auto">
            <a:xfrm>
              <a:off x="335" y="2108"/>
              <a:ext cx="3265" cy="0"/>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2535" name="Text Box 7"/>
            <p:cNvSpPr txBox="1">
              <a:spLocks noChangeArrowheads="1"/>
            </p:cNvSpPr>
            <p:nvPr/>
          </p:nvSpPr>
          <p:spPr bwMode="auto">
            <a:xfrm>
              <a:off x="3367" y="2101"/>
              <a:ext cx="233"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22536" name="Text Box 8"/>
            <p:cNvSpPr txBox="1">
              <a:spLocks noChangeArrowheads="1"/>
            </p:cNvSpPr>
            <p:nvPr/>
          </p:nvSpPr>
          <p:spPr bwMode="auto">
            <a:xfrm>
              <a:off x="288" y="2101"/>
              <a:ext cx="233"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22537" name="Text Box 9"/>
            <p:cNvSpPr txBox="1">
              <a:spLocks noChangeArrowheads="1"/>
            </p:cNvSpPr>
            <p:nvPr/>
          </p:nvSpPr>
          <p:spPr bwMode="auto">
            <a:xfrm>
              <a:off x="1495" y="2324"/>
              <a:ext cx="233"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sp>
          <p:nvSpPr>
            <p:cNvPr id="22538" name="Text Box 10"/>
            <p:cNvSpPr txBox="1">
              <a:spLocks noChangeArrowheads="1"/>
            </p:cNvSpPr>
            <p:nvPr/>
          </p:nvSpPr>
          <p:spPr bwMode="auto">
            <a:xfrm>
              <a:off x="1543" y="2084"/>
              <a:ext cx="233"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O</a:t>
              </a:r>
              <a:endParaRPr lang="en-US" sz="1800" baseline="-25000"/>
            </a:p>
          </p:txBody>
        </p:sp>
        <p:sp>
          <p:nvSpPr>
            <p:cNvPr id="22539" name="Text Box 11"/>
            <p:cNvSpPr txBox="1">
              <a:spLocks noChangeArrowheads="1"/>
            </p:cNvSpPr>
            <p:nvPr/>
          </p:nvSpPr>
          <p:spPr bwMode="auto">
            <a:xfrm>
              <a:off x="1536" y="912"/>
              <a:ext cx="233"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sp>
          <p:nvSpPr>
            <p:cNvPr id="22540" name="Line 12"/>
            <p:cNvSpPr>
              <a:spLocks noChangeShapeType="1"/>
            </p:cNvSpPr>
            <p:nvPr/>
          </p:nvSpPr>
          <p:spPr bwMode="auto">
            <a:xfrm flipV="1">
              <a:off x="816" y="911"/>
              <a:ext cx="2160" cy="1392"/>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lIns="90000" tIns="46800" rIns="90000" bIns="46800"/>
            <a:lstStyle/>
            <a:p>
              <a:endParaRPr lang="en-US"/>
            </a:p>
          </p:txBody>
        </p:sp>
        <p:sp>
          <p:nvSpPr>
            <p:cNvPr id="22541" name="Line 13"/>
            <p:cNvSpPr>
              <a:spLocks noChangeShapeType="1"/>
            </p:cNvSpPr>
            <p:nvPr/>
          </p:nvSpPr>
          <p:spPr bwMode="auto">
            <a:xfrm rot="14849512" flipV="1">
              <a:off x="661" y="964"/>
              <a:ext cx="2160" cy="1392"/>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lIns="90000" tIns="46800" rIns="90000" bIns="46800"/>
            <a:lstStyle/>
            <a:p>
              <a:endParaRPr lang="en-US"/>
            </a:p>
          </p:txBody>
        </p:sp>
      </p:grpSp>
      <p:sp>
        <p:nvSpPr>
          <p:cNvPr id="262158" name="Text Box 14"/>
          <p:cNvSpPr txBox="1">
            <a:spLocks noChangeArrowheads="1"/>
          </p:cNvSpPr>
          <p:nvPr/>
        </p:nvSpPr>
        <p:spPr bwMode="auto">
          <a:xfrm>
            <a:off x="579438" y="4349750"/>
            <a:ext cx="8129587" cy="457200"/>
          </a:xfrm>
          <a:prstGeom prst="rect">
            <a:avLst/>
          </a:prstGeom>
          <a:solidFill>
            <a:srgbClr val="A50021"/>
          </a:solidFill>
          <a:ln>
            <a:noFill/>
          </a:ln>
          <a:extLst>
            <a:ext uri="{91240B29-F687-4F45-9708-019B960494DF}">
              <a14:hiddenLine xmlns:a14="http://schemas.microsoft.com/office/drawing/2010/main" w="9525">
                <a:solidFill>
                  <a:srgbClr val="000000"/>
                </a:solidFill>
                <a:miter lim="800000"/>
                <a:headEnd type="none" w="lg" len="lg"/>
                <a:tailEnd/>
              </a14:hiddenLine>
            </a:ext>
          </a:extLst>
        </p:spPr>
        <p:txBody>
          <a:bodyPr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solidFill>
                  <a:schemeClr val="bg1"/>
                </a:solidFill>
              </a:rPr>
              <a:t>Slope of a line = m </a:t>
            </a:r>
            <a:r>
              <a:rPr lang="en-US">
                <a:solidFill>
                  <a:schemeClr val="bg1"/>
                </a:solidFill>
                <a:sym typeface="Symbol" pitchFamily="18" charset="2"/>
              </a:rPr>
              <a:t> slope of reflection = -m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262158"/>
                                        </p:tgtEl>
                                        <p:attrNameLst>
                                          <p:attrName>style.visibility</p:attrName>
                                        </p:attrNameLst>
                                      </p:cBhvr>
                                      <p:to>
                                        <p:strVal val="visible"/>
                                      </p:to>
                                    </p:set>
                                    <p:animEffect transition="in" filter="checkerboard(across)">
                                      <p:cBhvr>
                                        <p:cTn id="13" dur="500"/>
                                        <p:tgtEl>
                                          <p:spTgt spid="2621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2158"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81000" y="381000"/>
            <a:ext cx="5791200" cy="685800"/>
          </a:xfrm>
        </p:spPr>
        <p:txBody>
          <a:bodyPr/>
          <a:lstStyle/>
          <a:p>
            <a:pPr eaLnBrk="1" hangingPunct="1"/>
            <a:r>
              <a:rPr lang="en-US" b="0" smtClean="0"/>
              <a:t>Angle between two lines</a:t>
            </a:r>
          </a:p>
        </p:txBody>
      </p:sp>
      <p:graphicFrame>
        <p:nvGraphicFramePr>
          <p:cNvPr id="264195" name="Object 3"/>
          <p:cNvGraphicFramePr>
            <a:graphicFrameLocks noChangeAspect="1"/>
          </p:cNvGraphicFramePr>
          <p:nvPr/>
        </p:nvGraphicFramePr>
        <p:xfrm>
          <a:off x="4114800" y="2286000"/>
          <a:ext cx="1524000" cy="395288"/>
        </p:xfrm>
        <a:graphic>
          <a:graphicData uri="http://schemas.openxmlformats.org/presentationml/2006/ole">
            <mc:AlternateContent xmlns:mc="http://schemas.openxmlformats.org/markup-compatibility/2006">
              <mc:Choice xmlns:v="urn:schemas-microsoft-com:vml" Requires="v">
                <p:oleObj spid="_x0000_s23580" name="Equation" r:id="rId4" imgW="1269449" imgH="330057" progId="Equation.DSMT4">
                  <p:embed/>
                </p:oleObj>
              </mc:Choice>
              <mc:Fallback>
                <p:oleObj name="Equation" r:id="rId4" imgW="1269449" imgH="330057"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14800" y="2286000"/>
                        <a:ext cx="1524000" cy="395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4196" name="Object 4"/>
          <p:cNvGraphicFramePr>
            <a:graphicFrameLocks noChangeAspect="1"/>
          </p:cNvGraphicFramePr>
          <p:nvPr/>
        </p:nvGraphicFramePr>
        <p:xfrm>
          <a:off x="4038600" y="2743200"/>
          <a:ext cx="1752600" cy="384175"/>
        </p:xfrm>
        <a:graphic>
          <a:graphicData uri="http://schemas.openxmlformats.org/presentationml/2006/ole">
            <mc:AlternateContent xmlns:mc="http://schemas.openxmlformats.org/markup-compatibility/2006">
              <mc:Choice xmlns:v="urn:schemas-microsoft-com:vml" Requires="v">
                <p:oleObj spid="_x0000_s23581" name="Equation" r:id="rId6" imgW="1498600" imgH="330200" progId="Equation.DSMT4">
                  <p:embed/>
                </p:oleObj>
              </mc:Choice>
              <mc:Fallback>
                <p:oleObj name="Equation" r:id="rId6" imgW="1498600" imgH="330200" progId="Equation.DSMT4">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38600" y="2743200"/>
                        <a:ext cx="1752600" cy="384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4197" name="Object 5"/>
          <p:cNvGraphicFramePr>
            <a:graphicFrameLocks noChangeAspect="1"/>
          </p:cNvGraphicFramePr>
          <p:nvPr/>
        </p:nvGraphicFramePr>
        <p:xfrm>
          <a:off x="3581400" y="3200400"/>
          <a:ext cx="2895600" cy="422275"/>
        </p:xfrm>
        <a:graphic>
          <a:graphicData uri="http://schemas.openxmlformats.org/presentationml/2006/ole">
            <mc:AlternateContent xmlns:mc="http://schemas.openxmlformats.org/markup-compatibility/2006">
              <mc:Choice xmlns:v="urn:schemas-microsoft-com:vml" Requires="v">
                <p:oleObj spid="_x0000_s23582" name="Equation" r:id="rId8" imgW="2616200" imgH="381000" progId="Equation.DSMT4">
                  <p:embed/>
                </p:oleObj>
              </mc:Choice>
              <mc:Fallback>
                <p:oleObj name="Equation" r:id="rId8" imgW="2616200" imgH="381000" progId="Equation.DSMT4">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81400" y="3200400"/>
                        <a:ext cx="2895600" cy="422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4198" name="Object 6"/>
          <p:cNvGraphicFramePr>
            <a:graphicFrameLocks noChangeAspect="1"/>
          </p:cNvGraphicFramePr>
          <p:nvPr/>
        </p:nvGraphicFramePr>
        <p:xfrm>
          <a:off x="5143500" y="3860800"/>
          <a:ext cx="3543300" cy="815975"/>
        </p:xfrm>
        <a:graphic>
          <a:graphicData uri="http://schemas.openxmlformats.org/presentationml/2006/ole">
            <mc:AlternateContent xmlns:mc="http://schemas.openxmlformats.org/markup-compatibility/2006">
              <mc:Choice xmlns:v="urn:schemas-microsoft-com:vml" Requires="v">
                <p:oleObj spid="_x0000_s23583" name="Equation" r:id="rId10" imgW="3086100" imgH="711200" progId="Equation.DSMT4">
                  <p:embed/>
                </p:oleObj>
              </mc:Choice>
              <mc:Fallback>
                <p:oleObj name="Equation" r:id="rId10" imgW="3086100" imgH="711200" progId="Equation.DSMT4">
                  <p:embed/>
                  <p:pic>
                    <p:nvPicPr>
                      <p:cNvPr id="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43500" y="3860800"/>
                        <a:ext cx="3543300" cy="815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 name="Group 7"/>
          <p:cNvGrpSpPr>
            <a:grpSpLocks/>
          </p:cNvGrpSpPr>
          <p:nvPr/>
        </p:nvGrpSpPr>
        <p:grpSpPr bwMode="auto">
          <a:xfrm>
            <a:off x="457200" y="1219200"/>
            <a:ext cx="4419600" cy="3505200"/>
            <a:chOff x="288" y="912"/>
            <a:chExt cx="2784" cy="2208"/>
          </a:xfrm>
        </p:grpSpPr>
        <p:grpSp>
          <p:nvGrpSpPr>
            <p:cNvPr id="23562" name="Group 8"/>
            <p:cNvGrpSpPr>
              <a:grpSpLocks/>
            </p:cNvGrpSpPr>
            <p:nvPr/>
          </p:nvGrpSpPr>
          <p:grpSpPr bwMode="auto">
            <a:xfrm>
              <a:off x="288" y="912"/>
              <a:ext cx="2784" cy="2208"/>
              <a:chOff x="288" y="912"/>
              <a:chExt cx="3408" cy="2976"/>
            </a:xfrm>
          </p:grpSpPr>
          <p:sp>
            <p:nvSpPr>
              <p:cNvPr id="23573" name="Line 9"/>
              <p:cNvSpPr>
                <a:spLocks noChangeShapeType="1"/>
              </p:cNvSpPr>
              <p:nvPr/>
            </p:nvSpPr>
            <p:spPr bwMode="auto">
              <a:xfrm>
                <a:off x="722" y="958"/>
                <a:ext cx="0" cy="2834"/>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3574" name="Line 10"/>
              <p:cNvSpPr>
                <a:spLocks noChangeShapeType="1"/>
              </p:cNvSpPr>
              <p:nvPr/>
            </p:nvSpPr>
            <p:spPr bwMode="auto">
              <a:xfrm>
                <a:off x="336" y="3229"/>
                <a:ext cx="3360" cy="0"/>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3575" name="Text Box 11"/>
              <p:cNvSpPr txBox="1">
                <a:spLocks noChangeArrowheads="1"/>
              </p:cNvSpPr>
              <p:nvPr/>
            </p:nvSpPr>
            <p:spPr bwMode="auto">
              <a:xfrm>
                <a:off x="3456"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23576" name="Text Box 12"/>
              <p:cNvSpPr txBox="1">
                <a:spLocks noChangeArrowheads="1"/>
              </p:cNvSpPr>
              <p:nvPr/>
            </p:nvSpPr>
            <p:spPr bwMode="auto">
              <a:xfrm>
                <a:off x="288"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23577" name="Text Box 13"/>
              <p:cNvSpPr txBox="1">
                <a:spLocks noChangeArrowheads="1"/>
              </p:cNvSpPr>
              <p:nvPr/>
            </p:nvSpPr>
            <p:spPr bwMode="auto">
              <a:xfrm>
                <a:off x="480" y="3648"/>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sp>
            <p:nvSpPr>
              <p:cNvPr id="23578" name="Text Box 14"/>
              <p:cNvSpPr txBox="1">
                <a:spLocks noChangeArrowheads="1"/>
              </p:cNvSpPr>
              <p:nvPr/>
            </p:nvSpPr>
            <p:spPr bwMode="auto">
              <a:xfrm>
                <a:off x="480"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O</a:t>
                </a:r>
                <a:endParaRPr lang="en-US" sz="1800" baseline="-25000"/>
              </a:p>
            </p:txBody>
          </p:sp>
          <p:sp>
            <p:nvSpPr>
              <p:cNvPr id="23579" name="Text Box 15"/>
              <p:cNvSpPr txBox="1">
                <a:spLocks noChangeArrowheads="1"/>
              </p:cNvSpPr>
              <p:nvPr/>
            </p:nvSpPr>
            <p:spPr bwMode="auto">
              <a:xfrm>
                <a:off x="528" y="912"/>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grpSp>
        <p:sp>
          <p:nvSpPr>
            <p:cNvPr id="23563" name="Line 16"/>
            <p:cNvSpPr>
              <a:spLocks noChangeShapeType="1"/>
            </p:cNvSpPr>
            <p:nvPr/>
          </p:nvSpPr>
          <p:spPr bwMode="auto">
            <a:xfrm flipV="1">
              <a:off x="958" y="1056"/>
              <a:ext cx="1152" cy="1775"/>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3564" name="Line 17"/>
            <p:cNvSpPr>
              <a:spLocks noChangeShapeType="1"/>
            </p:cNvSpPr>
            <p:nvPr/>
          </p:nvSpPr>
          <p:spPr bwMode="auto">
            <a:xfrm flipH="1" flipV="1">
              <a:off x="1392" y="1056"/>
              <a:ext cx="1104" cy="1824"/>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3565" name="Arc 18"/>
            <p:cNvSpPr>
              <a:spLocks/>
            </p:cNvSpPr>
            <p:nvPr/>
          </p:nvSpPr>
          <p:spPr bwMode="auto">
            <a:xfrm rot="8188128">
              <a:off x="1615" y="1725"/>
              <a:ext cx="225" cy="239"/>
            </a:xfrm>
            <a:custGeom>
              <a:avLst/>
              <a:gdLst>
                <a:gd name="T0" fmla="*/ 0 w 21299"/>
                <a:gd name="T1" fmla="*/ 0 h 21544"/>
                <a:gd name="T2" fmla="*/ 0 w 21299"/>
                <a:gd name="T3" fmla="*/ 0 h 21544"/>
                <a:gd name="T4" fmla="*/ 0 w 21299"/>
                <a:gd name="T5" fmla="*/ 0 h 21544"/>
                <a:gd name="T6" fmla="*/ 0 60000 65536"/>
                <a:gd name="T7" fmla="*/ 0 60000 65536"/>
                <a:gd name="T8" fmla="*/ 0 60000 65536"/>
                <a:gd name="T9" fmla="*/ 0 w 21299"/>
                <a:gd name="T10" fmla="*/ 0 h 21544"/>
                <a:gd name="T11" fmla="*/ 21299 w 21299"/>
                <a:gd name="T12" fmla="*/ 21544 h 21544"/>
              </a:gdLst>
              <a:ahLst/>
              <a:cxnLst>
                <a:cxn ang="T6">
                  <a:pos x="T0" y="T1"/>
                </a:cxn>
                <a:cxn ang="T7">
                  <a:pos x="T2" y="T3"/>
                </a:cxn>
                <a:cxn ang="T8">
                  <a:pos x="T4" y="T5"/>
                </a:cxn>
              </a:cxnLst>
              <a:rect l="T9" t="T10" r="T11" b="T12"/>
              <a:pathLst>
                <a:path w="21299" h="21544" fill="none" extrusionOk="0">
                  <a:moveTo>
                    <a:pt x="1555" y="0"/>
                  </a:moveTo>
                  <a:cubicBezTo>
                    <a:pt x="11486" y="717"/>
                    <a:pt x="19640" y="8130"/>
                    <a:pt x="21298" y="17948"/>
                  </a:cubicBezTo>
                </a:path>
                <a:path w="21299" h="21544" stroke="0" extrusionOk="0">
                  <a:moveTo>
                    <a:pt x="1555" y="0"/>
                  </a:moveTo>
                  <a:cubicBezTo>
                    <a:pt x="11486" y="717"/>
                    <a:pt x="19640" y="8130"/>
                    <a:pt x="21298" y="17948"/>
                  </a:cubicBezTo>
                  <a:lnTo>
                    <a:pt x="0" y="21544"/>
                  </a:lnTo>
                  <a:lnTo>
                    <a:pt x="1555" y="0"/>
                  </a:lnTo>
                  <a:close/>
                </a:path>
              </a:pathLst>
            </a:custGeom>
            <a:noFill/>
            <a:ln w="9525">
              <a:solidFill>
                <a:schemeClr val="tx1"/>
              </a:solidFill>
              <a:round/>
              <a:headEnd type="none" w="lg" len="lg"/>
              <a:tailEnd type="none" w="lg"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3566" name="Text Box 19"/>
            <p:cNvSpPr txBox="1">
              <a:spLocks noChangeArrowheads="1"/>
            </p:cNvSpPr>
            <p:nvPr/>
          </p:nvSpPr>
          <p:spPr bwMode="auto">
            <a:xfrm>
              <a:off x="1632" y="1872"/>
              <a:ext cx="21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type="none" w="lg" len="lg"/>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a:t>
              </a:r>
              <a:endParaRPr lang="en-US" sz="1800"/>
            </a:p>
          </p:txBody>
        </p:sp>
        <p:sp>
          <p:nvSpPr>
            <p:cNvPr id="23567" name="Text Box 20"/>
            <p:cNvSpPr txBox="1">
              <a:spLocks noChangeArrowheads="1"/>
            </p:cNvSpPr>
            <p:nvPr/>
          </p:nvSpPr>
          <p:spPr bwMode="auto">
            <a:xfrm>
              <a:off x="1344" y="2304"/>
              <a:ext cx="27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type="none" w="lg" len="lg"/>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a:t>
              </a:r>
              <a:r>
                <a:rPr lang="en-US" sz="1800" baseline="-25000">
                  <a:sym typeface="Symbol" pitchFamily="18" charset="2"/>
                </a:rPr>
                <a:t>1</a:t>
              </a:r>
              <a:endParaRPr lang="en-US" sz="1800" baseline="-25000"/>
            </a:p>
          </p:txBody>
        </p:sp>
        <p:sp>
          <p:nvSpPr>
            <p:cNvPr id="23568" name="Arc 21"/>
            <p:cNvSpPr>
              <a:spLocks/>
            </p:cNvSpPr>
            <p:nvPr/>
          </p:nvSpPr>
          <p:spPr bwMode="auto">
            <a:xfrm>
              <a:off x="1245" y="2402"/>
              <a:ext cx="102" cy="240"/>
            </a:xfrm>
            <a:custGeom>
              <a:avLst/>
              <a:gdLst>
                <a:gd name="T0" fmla="*/ 0 w 22833"/>
                <a:gd name="T1" fmla="*/ 0 h 21600"/>
                <a:gd name="T2" fmla="*/ 0 w 22833"/>
                <a:gd name="T3" fmla="*/ 0 h 21600"/>
                <a:gd name="T4" fmla="*/ 0 w 22833"/>
                <a:gd name="T5" fmla="*/ 0 h 21600"/>
                <a:gd name="T6" fmla="*/ 0 60000 65536"/>
                <a:gd name="T7" fmla="*/ 0 60000 65536"/>
                <a:gd name="T8" fmla="*/ 0 60000 65536"/>
                <a:gd name="T9" fmla="*/ 0 w 22833"/>
                <a:gd name="T10" fmla="*/ 0 h 21600"/>
                <a:gd name="T11" fmla="*/ 22833 w 22833"/>
                <a:gd name="T12" fmla="*/ 21600 h 21600"/>
              </a:gdLst>
              <a:ahLst/>
              <a:cxnLst>
                <a:cxn ang="T6">
                  <a:pos x="T0" y="T1"/>
                </a:cxn>
                <a:cxn ang="T7">
                  <a:pos x="T2" y="T3"/>
                </a:cxn>
                <a:cxn ang="T8">
                  <a:pos x="T4" y="T5"/>
                </a:cxn>
              </a:cxnLst>
              <a:rect l="T9" t="T10" r="T11" b="T12"/>
              <a:pathLst>
                <a:path w="22833" h="21600" fill="none" extrusionOk="0">
                  <a:moveTo>
                    <a:pt x="0" y="36"/>
                  </a:moveTo>
                  <a:cubicBezTo>
                    <a:pt x="416" y="12"/>
                    <a:pt x="834" y="-1"/>
                    <a:pt x="1252" y="0"/>
                  </a:cubicBezTo>
                  <a:cubicBezTo>
                    <a:pt x="12831" y="0"/>
                    <a:pt x="22351" y="9131"/>
                    <a:pt x="22833" y="20700"/>
                  </a:cubicBezTo>
                </a:path>
                <a:path w="22833" h="21600" stroke="0" extrusionOk="0">
                  <a:moveTo>
                    <a:pt x="0" y="36"/>
                  </a:moveTo>
                  <a:cubicBezTo>
                    <a:pt x="416" y="12"/>
                    <a:pt x="834" y="-1"/>
                    <a:pt x="1252" y="0"/>
                  </a:cubicBezTo>
                  <a:cubicBezTo>
                    <a:pt x="12831" y="0"/>
                    <a:pt x="22351" y="9131"/>
                    <a:pt x="22833" y="20700"/>
                  </a:cubicBezTo>
                  <a:lnTo>
                    <a:pt x="1252" y="21600"/>
                  </a:lnTo>
                  <a:lnTo>
                    <a:pt x="0" y="36"/>
                  </a:lnTo>
                  <a:close/>
                </a:path>
              </a:pathLst>
            </a:custGeom>
            <a:noFill/>
            <a:ln w="9525">
              <a:solidFill>
                <a:schemeClr val="tx1"/>
              </a:solidFill>
              <a:round/>
              <a:headEnd type="none" w="lg" len="lg"/>
              <a:tailEnd type="none" w="lg"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3569" name="Arc 22"/>
            <p:cNvSpPr>
              <a:spLocks/>
            </p:cNvSpPr>
            <p:nvPr/>
          </p:nvSpPr>
          <p:spPr bwMode="auto">
            <a:xfrm>
              <a:off x="2208" y="2451"/>
              <a:ext cx="335" cy="191"/>
            </a:xfrm>
            <a:custGeom>
              <a:avLst/>
              <a:gdLst>
                <a:gd name="T0" fmla="*/ 0 w 21543"/>
                <a:gd name="T1" fmla="*/ 0 h 21526"/>
                <a:gd name="T2" fmla="*/ 0 w 21543"/>
                <a:gd name="T3" fmla="*/ 0 h 21526"/>
                <a:gd name="T4" fmla="*/ 0 w 21543"/>
                <a:gd name="T5" fmla="*/ 0 h 21526"/>
                <a:gd name="T6" fmla="*/ 0 60000 65536"/>
                <a:gd name="T7" fmla="*/ 0 60000 65536"/>
                <a:gd name="T8" fmla="*/ 0 60000 65536"/>
                <a:gd name="T9" fmla="*/ 0 w 21543"/>
                <a:gd name="T10" fmla="*/ 0 h 21526"/>
                <a:gd name="T11" fmla="*/ 21543 w 21543"/>
                <a:gd name="T12" fmla="*/ 21526 h 21526"/>
              </a:gdLst>
              <a:ahLst/>
              <a:cxnLst>
                <a:cxn ang="T6">
                  <a:pos x="T0" y="T1"/>
                </a:cxn>
                <a:cxn ang="T7">
                  <a:pos x="T2" y="T3"/>
                </a:cxn>
                <a:cxn ang="T8">
                  <a:pos x="T4" y="T5"/>
                </a:cxn>
              </a:cxnLst>
              <a:rect l="T9" t="T10" r="T11" b="T12"/>
              <a:pathLst>
                <a:path w="21543" h="21526" fill="none" extrusionOk="0">
                  <a:moveTo>
                    <a:pt x="1791" y="0"/>
                  </a:moveTo>
                  <a:cubicBezTo>
                    <a:pt x="12392" y="882"/>
                    <a:pt x="20772" y="9351"/>
                    <a:pt x="21543" y="19960"/>
                  </a:cubicBezTo>
                </a:path>
                <a:path w="21543" h="21526" stroke="0" extrusionOk="0">
                  <a:moveTo>
                    <a:pt x="1791" y="0"/>
                  </a:moveTo>
                  <a:cubicBezTo>
                    <a:pt x="12392" y="882"/>
                    <a:pt x="20772" y="9351"/>
                    <a:pt x="21543" y="19960"/>
                  </a:cubicBezTo>
                  <a:lnTo>
                    <a:pt x="0" y="21526"/>
                  </a:lnTo>
                  <a:lnTo>
                    <a:pt x="1791" y="0"/>
                  </a:lnTo>
                  <a:close/>
                </a:path>
              </a:pathLst>
            </a:custGeom>
            <a:noFill/>
            <a:ln w="9525">
              <a:solidFill>
                <a:schemeClr val="tx1"/>
              </a:solidFill>
              <a:round/>
              <a:headEnd type="none" w="lg" len="lg"/>
              <a:tailEnd type="none" w="lg"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3570" name="Text Box 23"/>
            <p:cNvSpPr txBox="1">
              <a:spLocks noChangeArrowheads="1"/>
            </p:cNvSpPr>
            <p:nvPr/>
          </p:nvSpPr>
          <p:spPr bwMode="auto">
            <a:xfrm>
              <a:off x="2448" y="2304"/>
              <a:ext cx="27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type="none" w="lg" len="lg"/>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a:t>
              </a:r>
              <a:r>
                <a:rPr lang="en-US" sz="1800" baseline="-25000">
                  <a:sym typeface="Symbol" pitchFamily="18" charset="2"/>
                </a:rPr>
                <a:t>2</a:t>
              </a:r>
              <a:endParaRPr lang="en-US" sz="1800" baseline="-25000"/>
            </a:p>
          </p:txBody>
        </p:sp>
        <p:sp>
          <p:nvSpPr>
            <p:cNvPr id="23571" name="Arc 24"/>
            <p:cNvSpPr>
              <a:spLocks/>
            </p:cNvSpPr>
            <p:nvPr/>
          </p:nvSpPr>
          <p:spPr bwMode="auto">
            <a:xfrm rot="2873947">
              <a:off x="1725" y="1345"/>
              <a:ext cx="367" cy="485"/>
            </a:xfrm>
            <a:custGeom>
              <a:avLst/>
              <a:gdLst>
                <a:gd name="T0" fmla="*/ 0 w 21600"/>
                <a:gd name="T1" fmla="*/ 0 h 23703"/>
                <a:gd name="T2" fmla="*/ 0 w 21600"/>
                <a:gd name="T3" fmla="*/ 0 h 23703"/>
                <a:gd name="T4" fmla="*/ 0 w 21600"/>
                <a:gd name="T5" fmla="*/ 0 h 23703"/>
                <a:gd name="T6" fmla="*/ 0 60000 65536"/>
                <a:gd name="T7" fmla="*/ 0 60000 65536"/>
                <a:gd name="T8" fmla="*/ 0 60000 65536"/>
                <a:gd name="T9" fmla="*/ 0 w 21600"/>
                <a:gd name="T10" fmla="*/ 0 h 23703"/>
                <a:gd name="T11" fmla="*/ 21600 w 21600"/>
                <a:gd name="T12" fmla="*/ 23703 h 23703"/>
              </a:gdLst>
              <a:ahLst/>
              <a:cxnLst>
                <a:cxn ang="T6">
                  <a:pos x="T0" y="T1"/>
                </a:cxn>
                <a:cxn ang="T7">
                  <a:pos x="T2" y="T3"/>
                </a:cxn>
                <a:cxn ang="T8">
                  <a:pos x="T4" y="T5"/>
                </a:cxn>
              </a:cxnLst>
              <a:rect l="T9" t="T10" r="T11" b="T12"/>
              <a:pathLst>
                <a:path w="21600" h="23703" fill="none" extrusionOk="0">
                  <a:moveTo>
                    <a:pt x="-1" y="0"/>
                  </a:moveTo>
                  <a:cubicBezTo>
                    <a:pt x="11929" y="0"/>
                    <a:pt x="21600" y="9670"/>
                    <a:pt x="21600" y="21600"/>
                  </a:cubicBezTo>
                  <a:cubicBezTo>
                    <a:pt x="21600" y="22302"/>
                    <a:pt x="21565" y="23004"/>
                    <a:pt x="21497" y="23703"/>
                  </a:cubicBezTo>
                </a:path>
                <a:path w="21600" h="23703" stroke="0" extrusionOk="0">
                  <a:moveTo>
                    <a:pt x="-1" y="0"/>
                  </a:moveTo>
                  <a:cubicBezTo>
                    <a:pt x="11929" y="0"/>
                    <a:pt x="21600" y="9670"/>
                    <a:pt x="21600" y="21600"/>
                  </a:cubicBezTo>
                  <a:cubicBezTo>
                    <a:pt x="21600" y="22302"/>
                    <a:pt x="21565" y="23004"/>
                    <a:pt x="21497" y="23703"/>
                  </a:cubicBezTo>
                  <a:lnTo>
                    <a:pt x="0" y="21600"/>
                  </a:lnTo>
                  <a:lnTo>
                    <a:pt x="-1" y="0"/>
                  </a:lnTo>
                  <a:close/>
                </a:path>
              </a:pathLst>
            </a:custGeom>
            <a:noFill/>
            <a:ln w="9525">
              <a:solidFill>
                <a:schemeClr val="tx1"/>
              </a:solidFill>
              <a:round/>
              <a:headEnd type="none" w="lg" len="lg"/>
              <a:tailEnd type="none" w="lg"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3572" name="Text Box 25"/>
            <p:cNvSpPr txBox="1">
              <a:spLocks noChangeArrowheads="1"/>
            </p:cNvSpPr>
            <p:nvPr/>
          </p:nvSpPr>
          <p:spPr bwMode="auto">
            <a:xfrm>
              <a:off x="1996" y="1544"/>
              <a:ext cx="37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type="none" w="lg" len="lg"/>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a:t>
              </a:r>
              <a:endParaRPr lang="en-US" sz="1800"/>
            </a:p>
          </p:txBody>
        </p:sp>
      </p:grpSp>
      <p:graphicFrame>
        <p:nvGraphicFramePr>
          <p:cNvPr id="264218" name="Object 26"/>
          <p:cNvGraphicFramePr>
            <a:graphicFrameLocks noChangeAspect="1"/>
          </p:cNvGraphicFramePr>
          <p:nvPr/>
        </p:nvGraphicFramePr>
        <p:xfrm>
          <a:off x="1295400" y="4775200"/>
          <a:ext cx="5410200" cy="715963"/>
        </p:xfrm>
        <a:graphic>
          <a:graphicData uri="http://schemas.openxmlformats.org/presentationml/2006/ole">
            <mc:AlternateContent xmlns:mc="http://schemas.openxmlformats.org/markup-compatibility/2006">
              <mc:Choice xmlns:v="urn:schemas-microsoft-com:vml" Requires="v">
                <p:oleObj spid="_x0000_s23584" name="Equation" r:id="rId12" imgW="5372100" imgH="711200" progId="Equation.DSMT4">
                  <p:embed/>
                </p:oleObj>
              </mc:Choice>
              <mc:Fallback>
                <p:oleObj name="Equation" r:id="rId12" imgW="5372100" imgH="711200" progId="Equation.DSMT4">
                  <p:embed/>
                  <p:pic>
                    <p:nvPicPr>
                      <p:cNvPr id="0" name="Object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95400" y="4775200"/>
                        <a:ext cx="5410200" cy="71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4219" name="Object 27"/>
          <p:cNvGraphicFramePr>
            <a:graphicFrameLocks noChangeAspect="1"/>
          </p:cNvGraphicFramePr>
          <p:nvPr/>
        </p:nvGraphicFramePr>
        <p:xfrm>
          <a:off x="1066800" y="5537200"/>
          <a:ext cx="2514600" cy="711200"/>
        </p:xfrm>
        <a:graphic>
          <a:graphicData uri="http://schemas.openxmlformats.org/presentationml/2006/ole">
            <mc:AlternateContent xmlns:mc="http://schemas.openxmlformats.org/markup-compatibility/2006">
              <mc:Choice xmlns:v="urn:schemas-microsoft-com:vml" Requires="v">
                <p:oleObj spid="_x0000_s23585" name="Equation" r:id="rId14" imgW="2495603" imgH="695349" progId="Equation.DSMT4">
                  <p:embed/>
                </p:oleObj>
              </mc:Choice>
              <mc:Fallback>
                <p:oleObj name="Equation" r:id="rId14" imgW="2495603" imgH="695349" progId="Equation.DSMT4">
                  <p:embed/>
                  <p:pic>
                    <p:nvPicPr>
                      <p:cNvPr id="0" name="Object 2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066800" y="5537200"/>
                        <a:ext cx="2514600" cy="711200"/>
                      </a:xfrm>
                      <a:prstGeom prst="rect">
                        <a:avLst/>
                      </a:prstGeom>
                      <a:solidFill>
                        <a:srgbClr val="A5002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27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2/3*#ppt_w"/>
                                          </p:val>
                                        </p:tav>
                                        <p:tav tm="100000">
                                          <p:val>
                                            <p:strVal val="#ppt_w"/>
                                          </p:val>
                                        </p:tav>
                                      </p:tavLst>
                                    </p:anim>
                                    <p:anim calcmode="lin" valueType="num">
                                      <p:cBhvr>
                                        <p:cTn id="8" dur="500" fill="hold"/>
                                        <p:tgtEl>
                                          <p:spTgt spid="2"/>
                                        </p:tgtEl>
                                        <p:attrNameLst>
                                          <p:attrName>ppt_h</p:attrName>
                                        </p:attrNameLst>
                                      </p:cBhvr>
                                      <p:tavLst>
                                        <p:tav tm="0">
                                          <p:val>
                                            <p:strVal val="2/3*#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264195"/>
                                        </p:tgtEl>
                                        <p:attrNameLst>
                                          <p:attrName>style.visibility</p:attrName>
                                        </p:attrNameLst>
                                      </p:cBhvr>
                                      <p:to>
                                        <p:strVal val="visible"/>
                                      </p:to>
                                    </p:set>
                                    <p:anim calcmode="lin" valueType="num">
                                      <p:cBhvr additive="base">
                                        <p:cTn id="13" dur="500" fill="hold"/>
                                        <p:tgtEl>
                                          <p:spTgt spid="264195"/>
                                        </p:tgtEl>
                                        <p:attrNameLst>
                                          <p:attrName>ppt_x</p:attrName>
                                        </p:attrNameLst>
                                      </p:cBhvr>
                                      <p:tavLst>
                                        <p:tav tm="0">
                                          <p:val>
                                            <p:strVal val="1+#ppt_w/2"/>
                                          </p:val>
                                        </p:tav>
                                        <p:tav tm="100000">
                                          <p:val>
                                            <p:strVal val="#ppt_x"/>
                                          </p:val>
                                        </p:tav>
                                      </p:tavLst>
                                    </p:anim>
                                    <p:anim calcmode="lin" valueType="num">
                                      <p:cBhvr additive="base">
                                        <p:cTn id="14" dur="500" fill="hold"/>
                                        <p:tgtEl>
                                          <p:spTgt spid="264195"/>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264196"/>
                                        </p:tgtEl>
                                        <p:attrNameLst>
                                          <p:attrName>style.visibility</p:attrName>
                                        </p:attrNameLst>
                                      </p:cBhvr>
                                      <p:to>
                                        <p:strVal val="visible"/>
                                      </p:to>
                                    </p:set>
                                    <p:anim calcmode="lin" valueType="num">
                                      <p:cBhvr additive="base">
                                        <p:cTn id="19" dur="500" fill="hold"/>
                                        <p:tgtEl>
                                          <p:spTgt spid="264196"/>
                                        </p:tgtEl>
                                        <p:attrNameLst>
                                          <p:attrName>ppt_x</p:attrName>
                                        </p:attrNameLst>
                                      </p:cBhvr>
                                      <p:tavLst>
                                        <p:tav tm="0">
                                          <p:val>
                                            <p:strVal val="1+#ppt_w/2"/>
                                          </p:val>
                                        </p:tav>
                                        <p:tav tm="100000">
                                          <p:val>
                                            <p:strVal val="#ppt_x"/>
                                          </p:val>
                                        </p:tav>
                                      </p:tavLst>
                                    </p:anim>
                                    <p:anim calcmode="lin" valueType="num">
                                      <p:cBhvr additive="base">
                                        <p:cTn id="20" dur="500" fill="hold"/>
                                        <p:tgtEl>
                                          <p:spTgt spid="264196"/>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264197"/>
                                        </p:tgtEl>
                                        <p:attrNameLst>
                                          <p:attrName>style.visibility</p:attrName>
                                        </p:attrNameLst>
                                      </p:cBhvr>
                                      <p:to>
                                        <p:strVal val="visible"/>
                                      </p:to>
                                    </p:set>
                                    <p:anim calcmode="lin" valueType="num">
                                      <p:cBhvr additive="base">
                                        <p:cTn id="25" dur="500" fill="hold"/>
                                        <p:tgtEl>
                                          <p:spTgt spid="264197"/>
                                        </p:tgtEl>
                                        <p:attrNameLst>
                                          <p:attrName>ppt_x</p:attrName>
                                        </p:attrNameLst>
                                      </p:cBhvr>
                                      <p:tavLst>
                                        <p:tav tm="0">
                                          <p:val>
                                            <p:strVal val="1+#ppt_w/2"/>
                                          </p:val>
                                        </p:tav>
                                        <p:tav tm="100000">
                                          <p:val>
                                            <p:strVal val="#ppt_x"/>
                                          </p:val>
                                        </p:tav>
                                      </p:tavLst>
                                    </p:anim>
                                    <p:anim calcmode="lin" valueType="num">
                                      <p:cBhvr additive="base">
                                        <p:cTn id="26" dur="500" fill="hold"/>
                                        <p:tgtEl>
                                          <p:spTgt spid="264197"/>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nodeType="clickEffect">
                                  <p:stCondLst>
                                    <p:cond delay="0"/>
                                  </p:stCondLst>
                                  <p:childTnLst>
                                    <p:set>
                                      <p:cBhvr>
                                        <p:cTn id="30" dur="1" fill="hold">
                                          <p:stCondLst>
                                            <p:cond delay="0"/>
                                          </p:stCondLst>
                                        </p:cTn>
                                        <p:tgtEl>
                                          <p:spTgt spid="264198"/>
                                        </p:tgtEl>
                                        <p:attrNameLst>
                                          <p:attrName>style.visibility</p:attrName>
                                        </p:attrNameLst>
                                      </p:cBhvr>
                                      <p:to>
                                        <p:strVal val="visible"/>
                                      </p:to>
                                    </p:set>
                                    <p:anim calcmode="lin" valueType="num">
                                      <p:cBhvr additive="base">
                                        <p:cTn id="31" dur="500" fill="hold"/>
                                        <p:tgtEl>
                                          <p:spTgt spid="264198"/>
                                        </p:tgtEl>
                                        <p:attrNameLst>
                                          <p:attrName>ppt_x</p:attrName>
                                        </p:attrNameLst>
                                      </p:cBhvr>
                                      <p:tavLst>
                                        <p:tav tm="0">
                                          <p:val>
                                            <p:strVal val="1+#ppt_w/2"/>
                                          </p:val>
                                        </p:tav>
                                        <p:tav tm="100000">
                                          <p:val>
                                            <p:strVal val="#ppt_x"/>
                                          </p:val>
                                        </p:tav>
                                      </p:tavLst>
                                    </p:anim>
                                    <p:anim calcmode="lin" valueType="num">
                                      <p:cBhvr additive="base">
                                        <p:cTn id="32" dur="500" fill="hold"/>
                                        <p:tgtEl>
                                          <p:spTgt spid="264198"/>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264218"/>
                                        </p:tgtEl>
                                        <p:attrNameLst>
                                          <p:attrName>style.visibility</p:attrName>
                                        </p:attrNameLst>
                                      </p:cBhvr>
                                      <p:to>
                                        <p:strVal val="visible"/>
                                      </p:to>
                                    </p:set>
                                    <p:anim calcmode="lin" valueType="num">
                                      <p:cBhvr additive="base">
                                        <p:cTn id="37" dur="500" fill="hold"/>
                                        <p:tgtEl>
                                          <p:spTgt spid="264218"/>
                                        </p:tgtEl>
                                        <p:attrNameLst>
                                          <p:attrName>ppt_x</p:attrName>
                                        </p:attrNameLst>
                                      </p:cBhvr>
                                      <p:tavLst>
                                        <p:tav tm="0">
                                          <p:val>
                                            <p:strVal val="0-#ppt_w/2"/>
                                          </p:val>
                                        </p:tav>
                                        <p:tav tm="100000">
                                          <p:val>
                                            <p:strVal val="#ppt_x"/>
                                          </p:val>
                                        </p:tav>
                                      </p:tavLst>
                                    </p:anim>
                                    <p:anim calcmode="lin" valueType="num">
                                      <p:cBhvr additive="base">
                                        <p:cTn id="38" dur="500" fill="hold"/>
                                        <p:tgtEl>
                                          <p:spTgt spid="264218"/>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nodeType="clickEffect">
                                  <p:stCondLst>
                                    <p:cond delay="0"/>
                                  </p:stCondLst>
                                  <p:childTnLst>
                                    <p:set>
                                      <p:cBhvr>
                                        <p:cTn id="42" dur="1" fill="hold">
                                          <p:stCondLst>
                                            <p:cond delay="0"/>
                                          </p:stCondLst>
                                        </p:cTn>
                                        <p:tgtEl>
                                          <p:spTgt spid="264219"/>
                                        </p:tgtEl>
                                        <p:attrNameLst>
                                          <p:attrName>style.visibility</p:attrName>
                                        </p:attrNameLst>
                                      </p:cBhvr>
                                      <p:to>
                                        <p:strVal val="visible"/>
                                      </p:to>
                                    </p:set>
                                    <p:animEffect transition="in" filter="dissolve">
                                      <p:cBhvr>
                                        <p:cTn id="43" dur="500"/>
                                        <p:tgtEl>
                                          <p:spTgt spid="264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81000" y="381000"/>
            <a:ext cx="5791200" cy="685800"/>
          </a:xfrm>
        </p:spPr>
        <p:txBody>
          <a:bodyPr/>
          <a:lstStyle/>
          <a:p>
            <a:pPr eaLnBrk="1" hangingPunct="1"/>
            <a:r>
              <a:rPr lang="en-US" b="0" smtClean="0"/>
              <a:t>Parallel lines</a:t>
            </a:r>
            <a:endParaRPr lang="en-US" sz="2000" b="0" smtClean="0"/>
          </a:p>
        </p:txBody>
      </p:sp>
      <p:graphicFrame>
        <p:nvGraphicFramePr>
          <p:cNvPr id="265219" name="Object 3"/>
          <p:cNvGraphicFramePr>
            <a:graphicFrameLocks noChangeAspect="1"/>
          </p:cNvGraphicFramePr>
          <p:nvPr/>
        </p:nvGraphicFramePr>
        <p:xfrm>
          <a:off x="609600" y="1295400"/>
          <a:ext cx="1079500" cy="254000"/>
        </p:xfrm>
        <a:graphic>
          <a:graphicData uri="http://schemas.openxmlformats.org/presentationml/2006/ole">
            <mc:AlternateContent xmlns:mc="http://schemas.openxmlformats.org/markup-compatibility/2006">
              <mc:Choice xmlns:v="urn:schemas-microsoft-com:vml" Requires="v">
                <p:oleObj spid="_x0000_s24582" name="Equation" r:id="rId3" imgW="1079032" imgH="253890" progId="Equation.DSMT4">
                  <p:embed/>
                </p:oleObj>
              </mc:Choice>
              <mc:Fallback>
                <p:oleObj name="Equation" r:id="rId3" imgW="1079032" imgH="25389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295400"/>
                        <a:ext cx="1079500" cy="25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5220" name="Object 4"/>
          <p:cNvGraphicFramePr>
            <a:graphicFrameLocks noChangeAspect="1"/>
          </p:cNvGraphicFramePr>
          <p:nvPr/>
        </p:nvGraphicFramePr>
        <p:xfrm>
          <a:off x="457200" y="2286000"/>
          <a:ext cx="1892300" cy="711200"/>
        </p:xfrm>
        <a:graphic>
          <a:graphicData uri="http://schemas.openxmlformats.org/presentationml/2006/ole">
            <mc:AlternateContent xmlns:mc="http://schemas.openxmlformats.org/markup-compatibility/2006">
              <mc:Choice xmlns:v="urn:schemas-microsoft-com:vml" Requires="v">
                <p:oleObj spid="_x0000_s24583" name="Equation" r:id="rId5" imgW="1892300" imgH="711200" progId="Equation.DSMT4">
                  <p:embed/>
                </p:oleObj>
              </mc:Choice>
              <mc:Fallback>
                <p:oleObj name="Equation" r:id="rId5" imgW="1892300" imgH="71120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2286000"/>
                        <a:ext cx="1892300" cy="711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5221" name="Object 5"/>
          <p:cNvGraphicFramePr>
            <a:graphicFrameLocks noChangeAspect="1"/>
          </p:cNvGraphicFramePr>
          <p:nvPr/>
        </p:nvGraphicFramePr>
        <p:xfrm>
          <a:off x="609600" y="3581400"/>
          <a:ext cx="1282700" cy="330200"/>
        </p:xfrm>
        <a:graphic>
          <a:graphicData uri="http://schemas.openxmlformats.org/presentationml/2006/ole">
            <mc:AlternateContent xmlns:mc="http://schemas.openxmlformats.org/markup-compatibility/2006">
              <mc:Choice xmlns:v="urn:schemas-microsoft-com:vml" Requires="v">
                <p:oleObj spid="_x0000_s24584" name="Equation" r:id="rId7" imgW="1282700" imgH="330200" progId="Equation.DSMT4">
                  <p:embed/>
                </p:oleObj>
              </mc:Choice>
              <mc:Fallback>
                <p:oleObj name="Equation" r:id="rId7" imgW="1282700" imgH="33020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600" y="3581400"/>
                        <a:ext cx="1282700" cy="33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65219"/>
                                        </p:tgtEl>
                                        <p:attrNameLst>
                                          <p:attrName>style.visibility</p:attrName>
                                        </p:attrNameLst>
                                      </p:cBhvr>
                                      <p:to>
                                        <p:strVal val="visible"/>
                                      </p:to>
                                    </p:set>
                                    <p:anim calcmode="lin" valueType="num">
                                      <p:cBhvr additive="base">
                                        <p:cTn id="7" dur="500" fill="hold"/>
                                        <p:tgtEl>
                                          <p:spTgt spid="265219"/>
                                        </p:tgtEl>
                                        <p:attrNameLst>
                                          <p:attrName>ppt_x</p:attrName>
                                        </p:attrNameLst>
                                      </p:cBhvr>
                                      <p:tavLst>
                                        <p:tav tm="0">
                                          <p:val>
                                            <p:strVal val="0-#ppt_w/2"/>
                                          </p:val>
                                        </p:tav>
                                        <p:tav tm="100000">
                                          <p:val>
                                            <p:strVal val="#ppt_x"/>
                                          </p:val>
                                        </p:tav>
                                      </p:tavLst>
                                    </p:anim>
                                    <p:anim calcmode="lin" valueType="num">
                                      <p:cBhvr additive="base">
                                        <p:cTn id="8" dur="500" fill="hold"/>
                                        <p:tgtEl>
                                          <p:spTgt spid="26521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65220"/>
                                        </p:tgtEl>
                                        <p:attrNameLst>
                                          <p:attrName>style.visibility</p:attrName>
                                        </p:attrNameLst>
                                      </p:cBhvr>
                                      <p:to>
                                        <p:strVal val="visible"/>
                                      </p:to>
                                    </p:set>
                                    <p:anim calcmode="lin" valueType="num">
                                      <p:cBhvr additive="base">
                                        <p:cTn id="13" dur="500" fill="hold"/>
                                        <p:tgtEl>
                                          <p:spTgt spid="265220"/>
                                        </p:tgtEl>
                                        <p:attrNameLst>
                                          <p:attrName>ppt_x</p:attrName>
                                        </p:attrNameLst>
                                      </p:cBhvr>
                                      <p:tavLst>
                                        <p:tav tm="0">
                                          <p:val>
                                            <p:strVal val="0-#ppt_w/2"/>
                                          </p:val>
                                        </p:tav>
                                        <p:tav tm="100000">
                                          <p:val>
                                            <p:strVal val="#ppt_x"/>
                                          </p:val>
                                        </p:tav>
                                      </p:tavLst>
                                    </p:anim>
                                    <p:anim calcmode="lin" valueType="num">
                                      <p:cBhvr additive="base">
                                        <p:cTn id="14" dur="500" fill="hold"/>
                                        <p:tgtEl>
                                          <p:spTgt spid="265220"/>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65221"/>
                                        </p:tgtEl>
                                        <p:attrNameLst>
                                          <p:attrName>style.visibility</p:attrName>
                                        </p:attrNameLst>
                                      </p:cBhvr>
                                      <p:to>
                                        <p:strVal val="visible"/>
                                      </p:to>
                                    </p:set>
                                    <p:anim calcmode="lin" valueType="num">
                                      <p:cBhvr additive="base">
                                        <p:cTn id="19" dur="500" fill="hold"/>
                                        <p:tgtEl>
                                          <p:spTgt spid="265221"/>
                                        </p:tgtEl>
                                        <p:attrNameLst>
                                          <p:attrName>ppt_x</p:attrName>
                                        </p:attrNameLst>
                                      </p:cBhvr>
                                      <p:tavLst>
                                        <p:tav tm="0">
                                          <p:val>
                                            <p:strVal val="0-#ppt_w/2"/>
                                          </p:val>
                                        </p:tav>
                                        <p:tav tm="100000">
                                          <p:val>
                                            <p:strVal val="#ppt_x"/>
                                          </p:val>
                                        </p:tav>
                                      </p:tavLst>
                                    </p:anim>
                                    <p:anim calcmode="lin" valueType="num">
                                      <p:cBhvr additive="base">
                                        <p:cTn id="20" dur="500" fill="hold"/>
                                        <p:tgtEl>
                                          <p:spTgt spid="2652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81000" y="381000"/>
            <a:ext cx="5791200" cy="685800"/>
          </a:xfrm>
        </p:spPr>
        <p:txBody>
          <a:bodyPr/>
          <a:lstStyle/>
          <a:p>
            <a:pPr eaLnBrk="1" hangingPunct="1"/>
            <a:r>
              <a:rPr lang="en-US" b="0" smtClean="0"/>
              <a:t>Perpendicular lines</a:t>
            </a:r>
            <a:endParaRPr lang="en-US" sz="2000" b="0" smtClean="0"/>
          </a:p>
        </p:txBody>
      </p:sp>
      <p:graphicFrame>
        <p:nvGraphicFramePr>
          <p:cNvPr id="266243" name="Object 3"/>
          <p:cNvGraphicFramePr>
            <a:graphicFrameLocks noChangeAspect="1"/>
          </p:cNvGraphicFramePr>
          <p:nvPr/>
        </p:nvGraphicFramePr>
        <p:xfrm>
          <a:off x="609600" y="1295400"/>
          <a:ext cx="1066800" cy="254000"/>
        </p:xfrm>
        <a:graphic>
          <a:graphicData uri="http://schemas.openxmlformats.org/presentationml/2006/ole">
            <mc:AlternateContent xmlns:mc="http://schemas.openxmlformats.org/markup-compatibility/2006">
              <mc:Choice xmlns:v="urn:schemas-microsoft-com:vml" Requires="v">
                <p:oleObj spid="_x0000_s25606" name="Equation" r:id="rId3" imgW="1066337" imgH="253890" progId="Equation.DSMT4">
                  <p:embed/>
                </p:oleObj>
              </mc:Choice>
              <mc:Fallback>
                <p:oleObj name="Equation" r:id="rId3" imgW="1066337" imgH="25389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295400"/>
                        <a:ext cx="1066800" cy="25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6244" name="Object 4"/>
          <p:cNvGraphicFramePr>
            <a:graphicFrameLocks noChangeAspect="1"/>
          </p:cNvGraphicFramePr>
          <p:nvPr/>
        </p:nvGraphicFramePr>
        <p:xfrm>
          <a:off x="533400" y="2057400"/>
          <a:ext cx="1892300" cy="711200"/>
        </p:xfrm>
        <a:graphic>
          <a:graphicData uri="http://schemas.openxmlformats.org/presentationml/2006/ole">
            <mc:AlternateContent xmlns:mc="http://schemas.openxmlformats.org/markup-compatibility/2006">
              <mc:Choice xmlns:v="urn:schemas-microsoft-com:vml" Requires="v">
                <p:oleObj spid="_x0000_s25607" name="Equation" r:id="rId5" imgW="1892300" imgH="711200" progId="Equation.DSMT4">
                  <p:embed/>
                </p:oleObj>
              </mc:Choice>
              <mc:Fallback>
                <p:oleObj name="Equation" r:id="rId5" imgW="1892300" imgH="71120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057400"/>
                        <a:ext cx="1892300" cy="711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6245" name="Object 5"/>
          <p:cNvGraphicFramePr>
            <a:graphicFrameLocks noChangeAspect="1"/>
          </p:cNvGraphicFramePr>
          <p:nvPr/>
        </p:nvGraphicFramePr>
        <p:xfrm>
          <a:off x="609600" y="3352800"/>
          <a:ext cx="1587500" cy="330200"/>
        </p:xfrm>
        <a:graphic>
          <a:graphicData uri="http://schemas.openxmlformats.org/presentationml/2006/ole">
            <mc:AlternateContent xmlns:mc="http://schemas.openxmlformats.org/markup-compatibility/2006">
              <mc:Choice xmlns:v="urn:schemas-microsoft-com:vml" Requires="v">
                <p:oleObj spid="_x0000_s25608" name="Equation" r:id="rId7" imgW="1587500" imgH="330200" progId="Equation.DSMT4">
                  <p:embed/>
                </p:oleObj>
              </mc:Choice>
              <mc:Fallback>
                <p:oleObj name="Equation" r:id="rId7" imgW="1587500" imgH="33020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600" y="3352800"/>
                        <a:ext cx="1587500" cy="33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66243"/>
                                        </p:tgtEl>
                                        <p:attrNameLst>
                                          <p:attrName>style.visibility</p:attrName>
                                        </p:attrNameLst>
                                      </p:cBhvr>
                                      <p:to>
                                        <p:strVal val="visible"/>
                                      </p:to>
                                    </p:set>
                                    <p:anim calcmode="lin" valueType="num">
                                      <p:cBhvr additive="base">
                                        <p:cTn id="7" dur="500" fill="hold"/>
                                        <p:tgtEl>
                                          <p:spTgt spid="266243"/>
                                        </p:tgtEl>
                                        <p:attrNameLst>
                                          <p:attrName>ppt_x</p:attrName>
                                        </p:attrNameLst>
                                      </p:cBhvr>
                                      <p:tavLst>
                                        <p:tav tm="0">
                                          <p:val>
                                            <p:strVal val="0-#ppt_w/2"/>
                                          </p:val>
                                        </p:tav>
                                        <p:tav tm="100000">
                                          <p:val>
                                            <p:strVal val="#ppt_x"/>
                                          </p:val>
                                        </p:tav>
                                      </p:tavLst>
                                    </p:anim>
                                    <p:anim calcmode="lin" valueType="num">
                                      <p:cBhvr additive="base">
                                        <p:cTn id="8" dur="500" fill="hold"/>
                                        <p:tgtEl>
                                          <p:spTgt spid="26624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66244"/>
                                        </p:tgtEl>
                                        <p:attrNameLst>
                                          <p:attrName>style.visibility</p:attrName>
                                        </p:attrNameLst>
                                      </p:cBhvr>
                                      <p:to>
                                        <p:strVal val="visible"/>
                                      </p:to>
                                    </p:set>
                                    <p:anim calcmode="lin" valueType="num">
                                      <p:cBhvr additive="base">
                                        <p:cTn id="13" dur="500" fill="hold"/>
                                        <p:tgtEl>
                                          <p:spTgt spid="266244"/>
                                        </p:tgtEl>
                                        <p:attrNameLst>
                                          <p:attrName>ppt_x</p:attrName>
                                        </p:attrNameLst>
                                      </p:cBhvr>
                                      <p:tavLst>
                                        <p:tav tm="0">
                                          <p:val>
                                            <p:strVal val="0-#ppt_w/2"/>
                                          </p:val>
                                        </p:tav>
                                        <p:tav tm="100000">
                                          <p:val>
                                            <p:strVal val="#ppt_x"/>
                                          </p:val>
                                        </p:tav>
                                      </p:tavLst>
                                    </p:anim>
                                    <p:anim calcmode="lin" valueType="num">
                                      <p:cBhvr additive="base">
                                        <p:cTn id="14" dur="500" fill="hold"/>
                                        <p:tgtEl>
                                          <p:spTgt spid="26624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66245"/>
                                        </p:tgtEl>
                                        <p:attrNameLst>
                                          <p:attrName>style.visibility</p:attrName>
                                        </p:attrNameLst>
                                      </p:cBhvr>
                                      <p:to>
                                        <p:strVal val="visible"/>
                                      </p:to>
                                    </p:set>
                                    <p:anim calcmode="lin" valueType="num">
                                      <p:cBhvr additive="base">
                                        <p:cTn id="19" dur="500" fill="hold"/>
                                        <p:tgtEl>
                                          <p:spTgt spid="266245"/>
                                        </p:tgtEl>
                                        <p:attrNameLst>
                                          <p:attrName>ppt_x</p:attrName>
                                        </p:attrNameLst>
                                      </p:cBhvr>
                                      <p:tavLst>
                                        <p:tav tm="0">
                                          <p:val>
                                            <p:strVal val="0-#ppt_w/2"/>
                                          </p:val>
                                        </p:tav>
                                        <p:tav tm="100000">
                                          <p:val>
                                            <p:strVal val="#ppt_x"/>
                                          </p:val>
                                        </p:tav>
                                      </p:tavLst>
                                    </p:anim>
                                    <p:anim calcmode="lin" valueType="num">
                                      <p:cBhvr additive="base">
                                        <p:cTn id="20" dur="500" fill="hold"/>
                                        <p:tgtEl>
                                          <p:spTgt spid="26624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81000" y="381000"/>
            <a:ext cx="5791200" cy="685800"/>
          </a:xfrm>
        </p:spPr>
        <p:txBody>
          <a:bodyPr/>
          <a:lstStyle/>
          <a:p>
            <a:pPr eaLnBrk="1" hangingPunct="1"/>
            <a:r>
              <a:rPr lang="en-US" b="0" smtClean="0"/>
              <a:t>Illustrative example</a:t>
            </a:r>
            <a:endParaRPr lang="en-US" sz="2000" b="0" smtClean="0"/>
          </a:p>
        </p:txBody>
      </p:sp>
      <p:sp>
        <p:nvSpPr>
          <p:cNvPr id="267267" name="Text Box 3"/>
          <p:cNvSpPr txBox="1">
            <a:spLocks noChangeArrowheads="1"/>
          </p:cNvSpPr>
          <p:nvPr/>
        </p:nvSpPr>
        <p:spPr bwMode="auto">
          <a:xfrm>
            <a:off x="-76200" y="1055688"/>
            <a:ext cx="5410200" cy="123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76250" indent="-476250" eaLnBrk="0" hangingPunct="0">
              <a:tabLst>
                <a:tab pos="476250" algn="l"/>
                <a:tab pos="1241425" algn="l"/>
                <a:tab pos="1530350" algn="l"/>
              </a:tabLst>
              <a:defRPr sz="2400">
                <a:solidFill>
                  <a:schemeClr val="tx1"/>
                </a:solidFill>
                <a:latin typeface="Verdana" pitchFamily="34" charset="0"/>
              </a:defRPr>
            </a:lvl1pPr>
            <a:lvl2pPr marL="742950" indent="-285750" eaLnBrk="0" hangingPunct="0">
              <a:tabLst>
                <a:tab pos="476250" algn="l"/>
                <a:tab pos="1241425" algn="l"/>
                <a:tab pos="1530350" algn="l"/>
              </a:tabLst>
              <a:defRPr sz="2400">
                <a:solidFill>
                  <a:schemeClr val="tx1"/>
                </a:solidFill>
                <a:latin typeface="Verdana" pitchFamily="34" charset="0"/>
              </a:defRPr>
            </a:lvl2pPr>
            <a:lvl3pPr marL="1143000" indent="-228600" eaLnBrk="0" hangingPunct="0">
              <a:tabLst>
                <a:tab pos="476250" algn="l"/>
                <a:tab pos="1241425" algn="l"/>
                <a:tab pos="1530350" algn="l"/>
              </a:tabLst>
              <a:defRPr sz="2400">
                <a:solidFill>
                  <a:schemeClr val="tx1"/>
                </a:solidFill>
                <a:latin typeface="Verdana" pitchFamily="34" charset="0"/>
              </a:defRPr>
            </a:lvl3pPr>
            <a:lvl4pPr marL="1600200" indent="-228600" eaLnBrk="0" hangingPunct="0">
              <a:tabLst>
                <a:tab pos="476250" algn="l"/>
                <a:tab pos="1241425" algn="l"/>
                <a:tab pos="1530350" algn="l"/>
              </a:tabLst>
              <a:defRPr sz="2400">
                <a:solidFill>
                  <a:schemeClr val="tx1"/>
                </a:solidFill>
                <a:latin typeface="Verdana" pitchFamily="34" charset="0"/>
              </a:defRPr>
            </a:lvl4pPr>
            <a:lvl5pPr marL="2057400" indent="-228600" eaLnBrk="0" hangingPunct="0">
              <a:tabLst>
                <a:tab pos="476250" algn="l"/>
                <a:tab pos="1241425" algn="l"/>
                <a:tab pos="1530350" algn="l"/>
              </a:tabLst>
              <a:defRPr sz="2400">
                <a:solidFill>
                  <a:schemeClr val="tx1"/>
                </a:solidFill>
                <a:latin typeface="Verdana" pitchFamily="34" charset="0"/>
              </a:defRPr>
            </a:lvl5pPr>
            <a:lvl6pPr marL="2514600" indent="-228600" eaLnBrk="0" fontAlgn="base" hangingPunct="0">
              <a:spcBef>
                <a:spcPct val="0"/>
              </a:spcBef>
              <a:spcAft>
                <a:spcPct val="0"/>
              </a:spcAft>
              <a:tabLst>
                <a:tab pos="476250" algn="l"/>
                <a:tab pos="1241425" algn="l"/>
                <a:tab pos="1530350" algn="l"/>
              </a:tabLst>
              <a:defRPr sz="2400">
                <a:solidFill>
                  <a:schemeClr val="tx1"/>
                </a:solidFill>
                <a:latin typeface="Verdana" pitchFamily="34" charset="0"/>
              </a:defRPr>
            </a:lvl6pPr>
            <a:lvl7pPr marL="2971800" indent="-228600" eaLnBrk="0" fontAlgn="base" hangingPunct="0">
              <a:spcBef>
                <a:spcPct val="0"/>
              </a:spcBef>
              <a:spcAft>
                <a:spcPct val="0"/>
              </a:spcAft>
              <a:tabLst>
                <a:tab pos="476250" algn="l"/>
                <a:tab pos="1241425" algn="l"/>
                <a:tab pos="1530350" algn="l"/>
              </a:tabLst>
              <a:defRPr sz="2400">
                <a:solidFill>
                  <a:schemeClr val="tx1"/>
                </a:solidFill>
                <a:latin typeface="Verdana" pitchFamily="34" charset="0"/>
              </a:defRPr>
            </a:lvl7pPr>
            <a:lvl8pPr marL="3429000" indent="-228600" eaLnBrk="0" fontAlgn="base" hangingPunct="0">
              <a:spcBef>
                <a:spcPct val="0"/>
              </a:spcBef>
              <a:spcAft>
                <a:spcPct val="0"/>
              </a:spcAft>
              <a:tabLst>
                <a:tab pos="476250" algn="l"/>
                <a:tab pos="1241425" algn="l"/>
                <a:tab pos="1530350" algn="l"/>
              </a:tabLst>
              <a:defRPr sz="2400">
                <a:solidFill>
                  <a:schemeClr val="tx1"/>
                </a:solidFill>
                <a:latin typeface="Verdana" pitchFamily="34" charset="0"/>
              </a:defRPr>
            </a:lvl8pPr>
            <a:lvl9pPr marL="3886200" indent="-228600" eaLnBrk="0" fontAlgn="base" hangingPunct="0">
              <a:spcBef>
                <a:spcPct val="0"/>
              </a:spcBef>
              <a:spcAft>
                <a:spcPct val="0"/>
              </a:spcAft>
              <a:tabLst>
                <a:tab pos="476250" algn="l"/>
                <a:tab pos="1241425" algn="l"/>
                <a:tab pos="1530350" algn="l"/>
              </a:tabLst>
              <a:defRPr sz="2400">
                <a:solidFill>
                  <a:schemeClr val="tx1"/>
                </a:solidFill>
                <a:latin typeface="Verdana" pitchFamily="34" charset="0"/>
              </a:defRPr>
            </a:lvl9pPr>
          </a:lstStyle>
          <a:p>
            <a:pPr eaLnBrk="1" hangingPunct="1">
              <a:spcBef>
                <a:spcPct val="50000"/>
              </a:spcBef>
            </a:pPr>
            <a:r>
              <a:rPr lang="en-US" sz="2200">
                <a:solidFill>
                  <a:srgbClr val="800000"/>
                </a:solidFill>
              </a:rPr>
              <a:t>     Let A (6, 4) and B (2, 12) be two points. Find the slope of a line perpendicular to AB.</a:t>
            </a:r>
          </a:p>
        </p:txBody>
      </p:sp>
      <p:grpSp>
        <p:nvGrpSpPr>
          <p:cNvPr id="2" name="Group 8"/>
          <p:cNvGrpSpPr>
            <a:grpSpLocks/>
          </p:cNvGrpSpPr>
          <p:nvPr/>
        </p:nvGrpSpPr>
        <p:grpSpPr bwMode="auto">
          <a:xfrm>
            <a:off x="-304800" y="2959100"/>
            <a:ext cx="4572000" cy="2222500"/>
            <a:chOff x="0" y="1816"/>
            <a:chExt cx="2880" cy="1400"/>
          </a:xfrm>
        </p:grpSpPr>
        <p:graphicFrame>
          <p:nvGraphicFramePr>
            <p:cNvPr id="26630" name="Object 5"/>
            <p:cNvGraphicFramePr>
              <a:graphicFrameLocks noChangeAspect="1"/>
            </p:cNvGraphicFramePr>
            <p:nvPr/>
          </p:nvGraphicFramePr>
          <p:xfrm>
            <a:off x="1248" y="1816"/>
            <a:ext cx="512" cy="400"/>
          </p:xfrm>
          <a:graphic>
            <a:graphicData uri="http://schemas.openxmlformats.org/presentationml/2006/ole">
              <mc:AlternateContent xmlns:mc="http://schemas.openxmlformats.org/markup-compatibility/2006">
                <mc:Choice xmlns:v="urn:schemas-microsoft-com:vml" Requires="v">
                  <p:oleObj spid="_x0000_s26633" name="Equation" r:id="rId4" imgW="812447" imgH="634725" progId="Equation.DSMT4">
                    <p:embed/>
                  </p:oleObj>
                </mc:Choice>
                <mc:Fallback>
                  <p:oleObj name="Equation" r:id="rId4" imgW="812447" imgH="634725"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48" y="1816"/>
                          <a:ext cx="512" cy="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631" name="Object 6"/>
            <p:cNvGraphicFramePr>
              <a:graphicFrameLocks noChangeAspect="1"/>
            </p:cNvGraphicFramePr>
            <p:nvPr/>
          </p:nvGraphicFramePr>
          <p:xfrm>
            <a:off x="1488" y="2824"/>
            <a:ext cx="144" cy="392"/>
          </p:xfrm>
          <a:graphic>
            <a:graphicData uri="http://schemas.openxmlformats.org/presentationml/2006/ole">
              <mc:AlternateContent xmlns:mc="http://schemas.openxmlformats.org/markup-compatibility/2006">
                <mc:Choice xmlns:v="urn:schemas-microsoft-com:vml" Requires="v">
                  <p:oleObj spid="_x0000_s26634" name="Equation" r:id="rId6" imgW="228501" imgH="622030" progId="Equation.DSMT4">
                    <p:embed/>
                  </p:oleObj>
                </mc:Choice>
                <mc:Fallback>
                  <p:oleObj name="Equation" r:id="rId6" imgW="228501" imgH="622030" progId="Equation.DSMT4">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88" y="2824"/>
                          <a:ext cx="144" cy="3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6632" name="Rectangle 7"/>
            <p:cNvSpPr>
              <a:spLocks noChangeArrowheads="1"/>
            </p:cNvSpPr>
            <p:nvPr/>
          </p:nvSpPr>
          <p:spPr bwMode="auto">
            <a:xfrm>
              <a:off x="0" y="1885"/>
              <a:ext cx="2880" cy="1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pPr>
                <a:spcBef>
                  <a:spcPct val="50000"/>
                </a:spcBef>
              </a:pPr>
              <a:r>
                <a:rPr lang="en-US" sz="2200"/>
                <a:t>	m</a:t>
              </a:r>
              <a:r>
                <a:rPr lang="en-US" sz="2200" baseline="-25000"/>
                <a:t>1</a:t>
              </a:r>
              <a:r>
                <a:rPr lang="en-US" sz="2200"/>
                <a:t> = </a:t>
              </a:r>
            </a:p>
            <a:p>
              <a:pPr>
                <a:spcBef>
                  <a:spcPct val="50000"/>
                </a:spcBef>
              </a:pPr>
              <a:r>
                <a:rPr lang="en-US" sz="2200"/>
                <a:t>	</a:t>
              </a:r>
              <a:r>
                <a:rPr lang="en-US" sz="2200">
                  <a:sym typeface="Symbol" pitchFamily="18" charset="2"/>
                </a:rPr>
                <a:t> m</a:t>
              </a:r>
              <a:r>
                <a:rPr lang="en-US" sz="2200" baseline="-25000">
                  <a:sym typeface="Symbol" pitchFamily="18" charset="2"/>
                </a:rPr>
                <a:t>1</a:t>
              </a:r>
              <a:r>
                <a:rPr lang="en-US" sz="2200">
                  <a:sym typeface="Symbol" pitchFamily="18" charset="2"/>
                </a:rPr>
                <a:t> = -2</a:t>
              </a:r>
              <a:endParaRPr lang="en-US" sz="2200"/>
            </a:p>
            <a:p>
              <a:pPr>
                <a:spcBef>
                  <a:spcPct val="50000"/>
                </a:spcBef>
              </a:pPr>
              <a:r>
                <a:rPr lang="en-US" sz="2200"/>
                <a:t>	m</a:t>
              </a:r>
              <a:r>
                <a:rPr lang="en-US" sz="2200" baseline="-25000"/>
                <a:t>1</a:t>
              </a:r>
              <a:r>
                <a:rPr lang="en-US" sz="2200"/>
                <a:t>m</a:t>
              </a:r>
              <a:r>
                <a:rPr lang="en-US" sz="2200" baseline="-25000"/>
                <a:t>2</a:t>
              </a:r>
              <a:r>
                <a:rPr lang="en-US" sz="2200"/>
                <a:t> = -1</a:t>
              </a:r>
            </a:p>
            <a:p>
              <a:pPr>
                <a:spcBef>
                  <a:spcPct val="50000"/>
                </a:spcBef>
              </a:pPr>
              <a:r>
                <a:rPr lang="en-US" sz="2200"/>
                <a:t>	</a:t>
              </a:r>
              <a:r>
                <a:rPr lang="en-US" sz="2200">
                  <a:sym typeface="Symbol" pitchFamily="18" charset="2"/>
                </a:rPr>
                <a:t> m</a:t>
              </a:r>
              <a:r>
                <a:rPr lang="en-US" sz="2200" baseline="-25000">
                  <a:sym typeface="Symbol" pitchFamily="18" charset="2"/>
                </a:rPr>
                <a:t>2</a:t>
              </a:r>
              <a:r>
                <a:rPr lang="en-US" sz="2200">
                  <a:sym typeface="Symbol" pitchFamily="18" charset="2"/>
                </a:rPr>
                <a:t> = </a:t>
              </a:r>
            </a:p>
          </p:txBody>
        </p:sp>
      </p:grpSp>
      <p:sp>
        <p:nvSpPr>
          <p:cNvPr id="267273" name="Text Box 9"/>
          <p:cNvSpPr txBox="1">
            <a:spLocks noChangeArrowheads="1"/>
          </p:cNvSpPr>
          <p:nvPr/>
        </p:nvSpPr>
        <p:spPr bwMode="auto">
          <a:xfrm>
            <a:off x="381000" y="2343150"/>
            <a:ext cx="168592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2200" b="1"/>
              <a:t>Solution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7267"/>
                                        </p:tgtEl>
                                        <p:attrNameLst>
                                          <p:attrName>style.visibility</p:attrName>
                                        </p:attrNameLst>
                                      </p:cBhvr>
                                      <p:to>
                                        <p:strVal val="visible"/>
                                      </p:to>
                                    </p:set>
                                    <p:animEffect transition="in" filter="dissolve">
                                      <p:cBhvr>
                                        <p:cTn id="7" dur="500"/>
                                        <p:tgtEl>
                                          <p:spTgt spid="2672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67273"/>
                                        </p:tgtEl>
                                        <p:attrNameLst>
                                          <p:attrName>style.visibility</p:attrName>
                                        </p:attrNameLst>
                                      </p:cBhvr>
                                      <p:to>
                                        <p:strVal val="visible"/>
                                      </p:to>
                                    </p:set>
                                    <p:anim calcmode="lin" valueType="num">
                                      <p:cBhvr additive="base">
                                        <p:cTn id="12" dur="500" fill="hold"/>
                                        <p:tgtEl>
                                          <p:spTgt spid="267273"/>
                                        </p:tgtEl>
                                        <p:attrNameLst>
                                          <p:attrName>ppt_x</p:attrName>
                                        </p:attrNameLst>
                                      </p:cBhvr>
                                      <p:tavLst>
                                        <p:tav tm="0">
                                          <p:val>
                                            <p:strVal val="0-#ppt_w/2"/>
                                          </p:val>
                                        </p:tav>
                                        <p:tav tm="100000">
                                          <p:val>
                                            <p:strVal val="#ppt_x"/>
                                          </p:val>
                                        </p:tav>
                                      </p:tavLst>
                                    </p:anim>
                                    <p:anim calcmode="lin" valueType="num">
                                      <p:cBhvr additive="base">
                                        <p:cTn id="13" dur="500" fill="hold"/>
                                        <p:tgtEl>
                                          <p:spTgt spid="267273"/>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0-#ppt_w/2"/>
                                          </p:val>
                                        </p:tav>
                                        <p:tav tm="100000">
                                          <p:val>
                                            <p:strVal val="#ppt_x"/>
                                          </p:val>
                                        </p:tav>
                                      </p:tavLst>
                                    </p:anim>
                                    <p:anim calcmode="lin" valueType="num">
                                      <p:cBhvr additive="base">
                                        <p:cTn id="19"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autoUpdateAnimBg="0"/>
      <p:bldP spid="267273"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81000" y="381000"/>
            <a:ext cx="5791200" cy="685800"/>
          </a:xfrm>
        </p:spPr>
        <p:txBody>
          <a:bodyPr/>
          <a:lstStyle/>
          <a:p>
            <a:pPr eaLnBrk="1" hangingPunct="1"/>
            <a:r>
              <a:rPr lang="en-US" b="0" smtClean="0"/>
              <a:t>Intercepts on x axis, y axis</a:t>
            </a:r>
          </a:p>
        </p:txBody>
      </p:sp>
      <p:grpSp>
        <p:nvGrpSpPr>
          <p:cNvPr id="27651" name="Group 3"/>
          <p:cNvGrpSpPr>
            <a:grpSpLocks/>
          </p:cNvGrpSpPr>
          <p:nvPr/>
        </p:nvGrpSpPr>
        <p:grpSpPr bwMode="auto">
          <a:xfrm>
            <a:off x="457200" y="1447800"/>
            <a:ext cx="4419600" cy="3505200"/>
            <a:chOff x="288" y="912"/>
            <a:chExt cx="3408" cy="2976"/>
          </a:xfrm>
        </p:grpSpPr>
        <p:sp>
          <p:nvSpPr>
            <p:cNvPr id="27667" name="Line 4"/>
            <p:cNvSpPr>
              <a:spLocks noChangeShapeType="1"/>
            </p:cNvSpPr>
            <p:nvPr/>
          </p:nvSpPr>
          <p:spPr bwMode="auto">
            <a:xfrm>
              <a:off x="722" y="958"/>
              <a:ext cx="0" cy="2834"/>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7668" name="Line 5"/>
            <p:cNvSpPr>
              <a:spLocks noChangeShapeType="1"/>
            </p:cNvSpPr>
            <p:nvPr/>
          </p:nvSpPr>
          <p:spPr bwMode="auto">
            <a:xfrm>
              <a:off x="336" y="3229"/>
              <a:ext cx="3360" cy="0"/>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7669" name="Text Box 6"/>
            <p:cNvSpPr txBox="1">
              <a:spLocks noChangeArrowheads="1"/>
            </p:cNvSpPr>
            <p:nvPr/>
          </p:nvSpPr>
          <p:spPr bwMode="auto">
            <a:xfrm>
              <a:off x="3456"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27670" name="Text Box 7"/>
            <p:cNvSpPr txBox="1">
              <a:spLocks noChangeArrowheads="1"/>
            </p:cNvSpPr>
            <p:nvPr/>
          </p:nvSpPr>
          <p:spPr bwMode="auto">
            <a:xfrm>
              <a:off x="288"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27671" name="Text Box 8"/>
            <p:cNvSpPr txBox="1">
              <a:spLocks noChangeArrowheads="1"/>
            </p:cNvSpPr>
            <p:nvPr/>
          </p:nvSpPr>
          <p:spPr bwMode="auto">
            <a:xfrm>
              <a:off x="480" y="3648"/>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sp>
          <p:nvSpPr>
            <p:cNvPr id="27672" name="Text Box 9"/>
            <p:cNvSpPr txBox="1">
              <a:spLocks noChangeArrowheads="1"/>
            </p:cNvSpPr>
            <p:nvPr/>
          </p:nvSpPr>
          <p:spPr bwMode="auto">
            <a:xfrm>
              <a:off x="480"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O</a:t>
              </a:r>
              <a:endParaRPr lang="en-US" sz="1800" baseline="-25000"/>
            </a:p>
          </p:txBody>
        </p:sp>
        <p:sp>
          <p:nvSpPr>
            <p:cNvPr id="27673" name="Text Box 10"/>
            <p:cNvSpPr txBox="1">
              <a:spLocks noChangeArrowheads="1"/>
            </p:cNvSpPr>
            <p:nvPr/>
          </p:nvSpPr>
          <p:spPr bwMode="auto">
            <a:xfrm>
              <a:off x="528" y="912"/>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grpSp>
      <p:grpSp>
        <p:nvGrpSpPr>
          <p:cNvPr id="3" name="Group 11"/>
          <p:cNvGrpSpPr>
            <a:grpSpLocks/>
          </p:cNvGrpSpPr>
          <p:nvPr/>
        </p:nvGrpSpPr>
        <p:grpSpPr bwMode="auto">
          <a:xfrm>
            <a:off x="685800" y="1828800"/>
            <a:ext cx="3124200" cy="2743200"/>
            <a:chOff x="432" y="1152"/>
            <a:chExt cx="1968" cy="1728"/>
          </a:xfrm>
        </p:grpSpPr>
        <p:sp>
          <p:nvSpPr>
            <p:cNvPr id="27664" name="Line 12"/>
            <p:cNvSpPr>
              <a:spLocks noChangeShapeType="1"/>
            </p:cNvSpPr>
            <p:nvPr/>
          </p:nvSpPr>
          <p:spPr bwMode="auto">
            <a:xfrm>
              <a:off x="432" y="1200"/>
              <a:ext cx="1968" cy="1680"/>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7665" name="Text Box 13"/>
            <p:cNvSpPr txBox="1">
              <a:spLocks noChangeArrowheads="1"/>
            </p:cNvSpPr>
            <p:nvPr/>
          </p:nvSpPr>
          <p:spPr bwMode="auto">
            <a:xfrm>
              <a:off x="2112" y="2352"/>
              <a:ext cx="19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t>A</a:t>
              </a:r>
            </a:p>
          </p:txBody>
        </p:sp>
        <p:sp>
          <p:nvSpPr>
            <p:cNvPr id="27666" name="Text Box 14"/>
            <p:cNvSpPr txBox="1">
              <a:spLocks noChangeArrowheads="1"/>
            </p:cNvSpPr>
            <p:nvPr/>
          </p:nvSpPr>
          <p:spPr bwMode="auto">
            <a:xfrm>
              <a:off x="672" y="1152"/>
              <a:ext cx="2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t>B</a:t>
              </a:r>
            </a:p>
          </p:txBody>
        </p:sp>
      </p:grpSp>
      <p:grpSp>
        <p:nvGrpSpPr>
          <p:cNvPr id="4" name="Group 15"/>
          <p:cNvGrpSpPr>
            <a:grpSpLocks/>
          </p:cNvGrpSpPr>
          <p:nvPr/>
        </p:nvGrpSpPr>
        <p:grpSpPr bwMode="auto">
          <a:xfrm>
            <a:off x="1017588" y="4191000"/>
            <a:ext cx="2335212" cy="708025"/>
            <a:chOff x="641" y="2640"/>
            <a:chExt cx="1471" cy="446"/>
          </a:xfrm>
        </p:grpSpPr>
        <p:sp>
          <p:nvSpPr>
            <p:cNvPr id="27661" name="Line 16"/>
            <p:cNvSpPr>
              <a:spLocks noChangeShapeType="1"/>
            </p:cNvSpPr>
            <p:nvPr/>
          </p:nvSpPr>
          <p:spPr bwMode="auto">
            <a:xfrm>
              <a:off x="2112" y="2640"/>
              <a:ext cx="0" cy="24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7662" name="Line 17"/>
            <p:cNvSpPr>
              <a:spLocks noChangeShapeType="1"/>
            </p:cNvSpPr>
            <p:nvPr/>
          </p:nvSpPr>
          <p:spPr bwMode="auto">
            <a:xfrm>
              <a:off x="641" y="2799"/>
              <a:ext cx="1471" cy="0"/>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7663" name="Text Box 18"/>
            <p:cNvSpPr txBox="1">
              <a:spLocks noChangeArrowheads="1"/>
            </p:cNvSpPr>
            <p:nvPr/>
          </p:nvSpPr>
          <p:spPr bwMode="auto">
            <a:xfrm>
              <a:off x="912" y="2798"/>
              <a:ext cx="97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x-intercept</a:t>
              </a:r>
            </a:p>
          </p:txBody>
        </p:sp>
      </p:grpSp>
      <p:grpSp>
        <p:nvGrpSpPr>
          <p:cNvPr id="5" name="Group 19"/>
          <p:cNvGrpSpPr>
            <a:grpSpLocks/>
          </p:cNvGrpSpPr>
          <p:nvPr/>
        </p:nvGrpSpPr>
        <p:grpSpPr bwMode="auto">
          <a:xfrm>
            <a:off x="457200" y="2190750"/>
            <a:ext cx="563563" cy="1989138"/>
            <a:chOff x="288" y="1380"/>
            <a:chExt cx="355" cy="1253"/>
          </a:xfrm>
        </p:grpSpPr>
        <p:sp>
          <p:nvSpPr>
            <p:cNvPr id="27658" name="Line 20"/>
            <p:cNvSpPr>
              <a:spLocks noChangeShapeType="1"/>
            </p:cNvSpPr>
            <p:nvPr/>
          </p:nvSpPr>
          <p:spPr bwMode="auto">
            <a:xfrm flipH="1">
              <a:off x="447" y="1380"/>
              <a:ext cx="196"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7659" name="Line 21"/>
            <p:cNvSpPr>
              <a:spLocks noChangeShapeType="1"/>
            </p:cNvSpPr>
            <p:nvPr/>
          </p:nvSpPr>
          <p:spPr bwMode="auto">
            <a:xfrm flipV="1">
              <a:off x="528" y="1392"/>
              <a:ext cx="0" cy="1241"/>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7660" name="Text Box 22"/>
            <p:cNvSpPr txBox="1">
              <a:spLocks noChangeArrowheads="1"/>
            </p:cNvSpPr>
            <p:nvPr/>
          </p:nvSpPr>
          <p:spPr bwMode="auto">
            <a:xfrm rot="-5393512">
              <a:off x="-56" y="1832"/>
              <a:ext cx="97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y-intercept</a:t>
              </a:r>
            </a:p>
          </p:txBody>
        </p:sp>
      </p:grpSp>
      <p:sp>
        <p:nvSpPr>
          <p:cNvPr id="270359" name="Text Box 23"/>
          <p:cNvSpPr txBox="1">
            <a:spLocks noChangeArrowheads="1"/>
          </p:cNvSpPr>
          <p:nvPr/>
        </p:nvSpPr>
        <p:spPr bwMode="auto">
          <a:xfrm>
            <a:off x="4876800" y="4038600"/>
            <a:ext cx="3810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t>Consider a line cutting the axes in A and B</a:t>
            </a:r>
          </a:p>
        </p:txBody>
      </p:sp>
      <p:sp>
        <p:nvSpPr>
          <p:cNvPr id="270360" name="Text Box 24"/>
          <p:cNvSpPr txBox="1">
            <a:spLocks noChangeArrowheads="1"/>
          </p:cNvSpPr>
          <p:nvPr/>
        </p:nvSpPr>
        <p:spPr bwMode="auto">
          <a:xfrm>
            <a:off x="533400" y="5105400"/>
            <a:ext cx="320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solidFill>
                  <a:srgbClr val="A50021"/>
                </a:solidFill>
              </a:rPr>
              <a:t>OA = x-intercept</a:t>
            </a:r>
          </a:p>
        </p:txBody>
      </p:sp>
      <p:sp>
        <p:nvSpPr>
          <p:cNvPr id="270361" name="Text Box 25"/>
          <p:cNvSpPr txBox="1">
            <a:spLocks noChangeArrowheads="1"/>
          </p:cNvSpPr>
          <p:nvPr/>
        </p:nvSpPr>
        <p:spPr bwMode="auto">
          <a:xfrm>
            <a:off x="4648200" y="5105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solidFill>
                  <a:srgbClr val="333399"/>
                </a:solidFill>
              </a:rPr>
              <a:t>OB = y-intercept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70359"/>
                                        </p:tgtEl>
                                        <p:attrNameLst>
                                          <p:attrName>style.visibility</p:attrName>
                                        </p:attrNameLst>
                                      </p:cBhvr>
                                      <p:to>
                                        <p:strVal val="visible"/>
                                      </p:to>
                                    </p:set>
                                    <p:anim calcmode="lin" valueType="num">
                                      <p:cBhvr additive="base">
                                        <p:cTn id="7" dur="500" fill="hold"/>
                                        <p:tgtEl>
                                          <p:spTgt spid="270359"/>
                                        </p:tgtEl>
                                        <p:attrNameLst>
                                          <p:attrName>ppt_x</p:attrName>
                                        </p:attrNameLst>
                                      </p:cBhvr>
                                      <p:tavLst>
                                        <p:tav tm="0">
                                          <p:val>
                                            <p:strVal val="1+#ppt_w/2"/>
                                          </p:val>
                                        </p:tav>
                                        <p:tav tm="100000">
                                          <p:val>
                                            <p:strVal val="#ppt_x"/>
                                          </p:val>
                                        </p:tav>
                                      </p:tavLst>
                                    </p:anim>
                                    <p:anim calcmode="lin" valueType="num">
                                      <p:cBhvr additive="base">
                                        <p:cTn id="8" dur="500" fill="hold"/>
                                        <p:tgtEl>
                                          <p:spTgt spid="270359"/>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4" presetClass="entr" presetSubtype="32"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out)">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70360"/>
                                        </p:tgtEl>
                                        <p:attrNameLst>
                                          <p:attrName>style.visibility</p:attrName>
                                        </p:attrNameLst>
                                      </p:cBhvr>
                                      <p:to>
                                        <p:strVal val="visible"/>
                                      </p:to>
                                    </p:set>
                                    <p:anim calcmode="lin" valueType="num">
                                      <p:cBhvr additive="base">
                                        <p:cTn id="17" dur="500" fill="hold"/>
                                        <p:tgtEl>
                                          <p:spTgt spid="270360"/>
                                        </p:tgtEl>
                                        <p:attrNameLst>
                                          <p:attrName>ppt_x</p:attrName>
                                        </p:attrNameLst>
                                      </p:cBhvr>
                                      <p:tavLst>
                                        <p:tav tm="0">
                                          <p:val>
                                            <p:strVal val="0-#ppt_w/2"/>
                                          </p:val>
                                        </p:tav>
                                        <p:tav tm="100000">
                                          <p:val>
                                            <p:strVal val="#ppt_x"/>
                                          </p:val>
                                        </p:tav>
                                      </p:tavLst>
                                    </p:anim>
                                    <p:anim calcmode="lin" valueType="num">
                                      <p:cBhvr additive="base">
                                        <p:cTn id="18" dur="500" fill="hold"/>
                                        <p:tgtEl>
                                          <p:spTgt spid="270360"/>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500"/>
                            </p:stCondLst>
                            <p:childTnLst>
                              <p:par>
                                <p:cTn id="20" presetID="4" presetClass="entr" presetSubtype="32" fill="hold" nodeType="after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out)">
                                      <p:cBhvr>
                                        <p:cTn id="22" dur="500"/>
                                        <p:tgtEl>
                                          <p:spTgt spid="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270361"/>
                                        </p:tgtEl>
                                        <p:attrNameLst>
                                          <p:attrName>style.visibility</p:attrName>
                                        </p:attrNameLst>
                                      </p:cBhvr>
                                      <p:to>
                                        <p:strVal val="visible"/>
                                      </p:to>
                                    </p:set>
                                    <p:anim calcmode="lin" valueType="num">
                                      <p:cBhvr additive="base">
                                        <p:cTn id="27" dur="500" fill="hold"/>
                                        <p:tgtEl>
                                          <p:spTgt spid="270361"/>
                                        </p:tgtEl>
                                        <p:attrNameLst>
                                          <p:attrName>ppt_x</p:attrName>
                                        </p:attrNameLst>
                                      </p:cBhvr>
                                      <p:tavLst>
                                        <p:tav tm="0">
                                          <p:val>
                                            <p:strVal val="1+#ppt_w/2"/>
                                          </p:val>
                                        </p:tav>
                                        <p:tav tm="100000">
                                          <p:val>
                                            <p:strVal val="#ppt_x"/>
                                          </p:val>
                                        </p:tav>
                                      </p:tavLst>
                                    </p:anim>
                                    <p:anim calcmode="lin" valueType="num">
                                      <p:cBhvr additive="base">
                                        <p:cTn id="28" dur="500" fill="hold"/>
                                        <p:tgtEl>
                                          <p:spTgt spid="270361"/>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500"/>
                            </p:stCondLst>
                            <p:childTnLst>
                              <p:par>
                                <p:cTn id="30" presetID="4" presetClass="entr" presetSubtype="32" fill="hold" nodeType="after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ox(out)">
                                      <p:cBhvr>
                                        <p:cTn id="3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59" grpId="0" autoUpdateAnimBg="0"/>
      <p:bldP spid="270360" grpId="0" autoUpdateAnimBg="0"/>
      <p:bldP spid="270361"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81000" y="381000"/>
            <a:ext cx="5791200" cy="685800"/>
          </a:xfrm>
        </p:spPr>
        <p:txBody>
          <a:bodyPr/>
          <a:lstStyle/>
          <a:p>
            <a:pPr eaLnBrk="1" hangingPunct="1"/>
            <a:r>
              <a:rPr lang="en-US" b="0" smtClean="0"/>
              <a:t>Slope intercept form</a:t>
            </a:r>
            <a:endParaRPr lang="en-US" sz="2000" b="0" smtClean="0"/>
          </a:p>
        </p:txBody>
      </p:sp>
      <p:grpSp>
        <p:nvGrpSpPr>
          <p:cNvPr id="28675" name="Group 3"/>
          <p:cNvGrpSpPr>
            <a:grpSpLocks/>
          </p:cNvGrpSpPr>
          <p:nvPr/>
        </p:nvGrpSpPr>
        <p:grpSpPr bwMode="auto">
          <a:xfrm>
            <a:off x="304800" y="990600"/>
            <a:ext cx="5105400" cy="3048000"/>
            <a:chOff x="288" y="912"/>
            <a:chExt cx="3216" cy="1920"/>
          </a:xfrm>
        </p:grpSpPr>
        <p:sp>
          <p:nvSpPr>
            <p:cNvPr id="28705" name="Line 4"/>
            <p:cNvSpPr>
              <a:spLocks noChangeShapeType="1"/>
            </p:cNvSpPr>
            <p:nvPr/>
          </p:nvSpPr>
          <p:spPr bwMode="auto">
            <a:xfrm>
              <a:off x="333" y="2407"/>
              <a:ext cx="3171" cy="0"/>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8706" name="Text Box 5"/>
            <p:cNvSpPr txBox="1">
              <a:spLocks noChangeArrowheads="1"/>
            </p:cNvSpPr>
            <p:nvPr/>
          </p:nvSpPr>
          <p:spPr bwMode="auto">
            <a:xfrm>
              <a:off x="3278" y="2398"/>
              <a:ext cx="22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28707" name="Text Box 6"/>
            <p:cNvSpPr txBox="1">
              <a:spLocks noChangeArrowheads="1"/>
            </p:cNvSpPr>
            <p:nvPr/>
          </p:nvSpPr>
          <p:spPr bwMode="auto">
            <a:xfrm>
              <a:off x="288" y="2398"/>
              <a:ext cx="22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28708" name="Line 7"/>
            <p:cNvSpPr>
              <a:spLocks noChangeShapeType="1"/>
            </p:cNvSpPr>
            <p:nvPr/>
          </p:nvSpPr>
          <p:spPr bwMode="auto">
            <a:xfrm>
              <a:off x="1381" y="942"/>
              <a:ext cx="0" cy="1828"/>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8709" name="Text Box 8"/>
            <p:cNvSpPr txBox="1">
              <a:spLocks noChangeArrowheads="1"/>
            </p:cNvSpPr>
            <p:nvPr/>
          </p:nvSpPr>
          <p:spPr bwMode="auto">
            <a:xfrm>
              <a:off x="1152" y="2677"/>
              <a:ext cx="227"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sp>
          <p:nvSpPr>
            <p:cNvPr id="28710" name="Text Box 9"/>
            <p:cNvSpPr txBox="1">
              <a:spLocks noChangeArrowheads="1"/>
            </p:cNvSpPr>
            <p:nvPr/>
          </p:nvSpPr>
          <p:spPr bwMode="auto">
            <a:xfrm>
              <a:off x="1152" y="2398"/>
              <a:ext cx="227"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O</a:t>
              </a:r>
              <a:endParaRPr lang="en-US" sz="1800" baseline="-25000"/>
            </a:p>
          </p:txBody>
        </p:sp>
        <p:sp>
          <p:nvSpPr>
            <p:cNvPr id="28711" name="Text Box 10"/>
            <p:cNvSpPr txBox="1">
              <a:spLocks noChangeArrowheads="1"/>
            </p:cNvSpPr>
            <p:nvPr/>
          </p:nvSpPr>
          <p:spPr bwMode="auto">
            <a:xfrm>
              <a:off x="1197" y="912"/>
              <a:ext cx="227"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grpSp>
      <p:grpSp>
        <p:nvGrpSpPr>
          <p:cNvPr id="3" name="Group 11"/>
          <p:cNvGrpSpPr>
            <a:grpSpLocks/>
          </p:cNvGrpSpPr>
          <p:nvPr/>
        </p:nvGrpSpPr>
        <p:grpSpPr bwMode="auto">
          <a:xfrm>
            <a:off x="2514600" y="1200150"/>
            <a:ext cx="990600" cy="342900"/>
            <a:chOff x="1680" y="1044"/>
            <a:chExt cx="624" cy="216"/>
          </a:xfrm>
        </p:grpSpPr>
        <p:sp>
          <p:nvSpPr>
            <p:cNvPr id="28703" name="Oval 12"/>
            <p:cNvSpPr>
              <a:spLocks noChangeArrowheads="1"/>
            </p:cNvSpPr>
            <p:nvPr/>
          </p:nvSpPr>
          <p:spPr bwMode="auto">
            <a:xfrm>
              <a:off x="2256" y="1152"/>
              <a:ext cx="48" cy="48"/>
            </a:xfrm>
            <a:prstGeom prst="ellipse">
              <a:avLst/>
            </a:prstGeom>
            <a:solidFill>
              <a:srgbClr val="000000"/>
            </a:solidFill>
            <a:ln w="9525">
              <a:solidFill>
                <a:schemeClr val="tx1"/>
              </a:solidFill>
              <a:round/>
              <a:headEnd/>
              <a:tailEnd/>
            </a:ln>
          </p:spPr>
          <p:txBody>
            <a:bodyPr wrap="none" anchor="ctr"/>
            <a:lstStyle/>
            <a:p>
              <a:endParaRPr lang="en-US"/>
            </a:p>
          </p:txBody>
        </p:sp>
        <p:sp>
          <p:nvSpPr>
            <p:cNvPr id="28704" name="Text Box 13"/>
            <p:cNvSpPr txBox="1">
              <a:spLocks noChangeArrowheads="1"/>
            </p:cNvSpPr>
            <p:nvPr/>
          </p:nvSpPr>
          <p:spPr bwMode="auto">
            <a:xfrm>
              <a:off x="1680" y="1044"/>
              <a:ext cx="624"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P(x, y)</a:t>
              </a:r>
              <a:endParaRPr lang="en-US" sz="1800"/>
            </a:p>
          </p:txBody>
        </p:sp>
      </p:grpSp>
      <p:grpSp>
        <p:nvGrpSpPr>
          <p:cNvPr id="4" name="Group 14"/>
          <p:cNvGrpSpPr>
            <a:grpSpLocks/>
          </p:cNvGrpSpPr>
          <p:nvPr/>
        </p:nvGrpSpPr>
        <p:grpSpPr bwMode="auto">
          <a:xfrm>
            <a:off x="914400" y="1143000"/>
            <a:ext cx="2819400" cy="2819400"/>
            <a:chOff x="672" y="1008"/>
            <a:chExt cx="1776" cy="1776"/>
          </a:xfrm>
        </p:grpSpPr>
        <p:sp>
          <p:nvSpPr>
            <p:cNvPr id="28698" name="Line 15"/>
            <p:cNvSpPr>
              <a:spLocks noChangeShapeType="1"/>
            </p:cNvSpPr>
            <p:nvPr/>
          </p:nvSpPr>
          <p:spPr bwMode="auto">
            <a:xfrm flipV="1">
              <a:off x="672" y="1008"/>
              <a:ext cx="1776" cy="1776"/>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8699" name="Arc 16"/>
            <p:cNvSpPr>
              <a:spLocks/>
            </p:cNvSpPr>
            <p:nvPr/>
          </p:nvSpPr>
          <p:spPr bwMode="auto">
            <a:xfrm>
              <a:off x="1152" y="2302"/>
              <a:ext cx="48" cy="106"/>
            </a:xfrm>
            <a:custGeom>
              <a:avLst/>
              <a:gdLst>
                <a:gd name="T0" fmla="*/ 0 w 21600"/>
                <a:gd name="T1" fmla="*/ 0 h 23838"/>
                <a:gd name="T2" fmla="*/ 0 w 21600"/>
                <a:gd name="T3" fmla="*/ 0 h 23838"/>
                <a:gd name="T4" fmla="*/ 0 w 21600"/>
                <a:gd name="T5" fmla="*/ 0 h 23838"/>
                <a:gd name="T6" fmla="*/ 0 60000 65536"/>
                <a:gd name="T7" fmla="*/ 0 60000 65536"/>
                <a:gd name="T8" fmla="*/ 0 60000 65536"/>
                <a:gd name="T9" fmla="*/ 0 w 21600"/>
                <a:gd name="T10" fmla="*/ 0 h 23838"/>
                <a:gd name="T11" fmla="*/ 21600 w 21600"/>
                <a:gd name="T12" fmla="*/ 23838 h 23838"/>
              </a:gdLst>
              <a:ahLst/>
              <a:cxnLst>
                <a:cxn ang="T6">
                  <a:pos x="T0" y="T1"/>
                </a:cxn>
                <a:cxn ang="T7">
                  <a:pos x="T2" y="T3"/>
                </a:cxn>
                <a:cxn ang="T8">
                  <a:pos x="T4" y="T5"/>
                </a:cxn>
              </a:cxnLst>
              <a:rect l="T9" t="T10" r="T11" b="T12"/>
              <a:pathLst>
                <a:path w="21600" h="23838" fill="none" extrusionOk="0">
                  <a:moveTo>
                    <a:pt x="-1" y="0"/>
                  </a:moveTo>
                  <a:cubicBezTo>
                    <a:pt x="11929" y="0"/>
                    <a:pt x="21600" y="9670"/>
                    <a:pt x="21600" y="21600"/>
                  </a:cubicBezTo>
                  <a:cubicBezTo>
                    <a:pt x="21600" y="22347"/>
                    <a:pt x="21561" y="23094"/>
                    <a:pt x="21483" y="23837"/>
                  </a:cubicBezTo>
                </a:path>
                <a:path w="21600" h="23838" stroke="0" extrusionOk="0">
                  <a:moveTo>
                    <a:pt x="-1" y="0"/>
                  </a:moveTo>
                  <a:cubicBezTo>
                    <a:pt x="11929" y="0"/>
                    <a:pt x="21600" y="9670"/>
                    <a:pt x="21600" y="21600"/>
                  </a:cubicBezTo>
                  <a:cubicBezTo>
                    <a:pt x="21600" y="22347"/>
                    <a:pt x="21561" y="23094"/>
                    <a:pt x="21483" y="23837"/>
                  </a:cubicBezTo>
                  <a:lnTo>
                    <a:pt x="0" y="21600"/>
                  </a:lnTo>
                  <a:lnTo>
                    <a:pt x="-1"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700" name="Text Box 17"/>
            <p:cNvSpPr txBox="1">
              <a:spLocks noChangeArrowheads="1"/>
            </p:cNvSpPr>
            <p:nvPr/>
          </p:nvSpPr>
          <p:spPr bwMode="auto">
            <a:xfrm>
              <a:off x="1200" y="2208"/>
              <a:ext cx="202"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a:t>
              </a:r>
              <a:endParaRPr lang="en-US" sz="1800"/>
            </a:p>
          </p:txBody>
        </p:sp>
        <p:sp>
          <p:nvSpPr>
            <p:cNvPr id="28701" name="AutoShape 18"/>
            <p:cNvSpPr>
              <a:spLocks/>
            </p:cNvSpPr>
            <p:nvPr/>
          </p:nvSpPr>
          <p:spPr bwMode="auto">
            <a:xfrm>
              <a:off x="1379" y="2079"/>
              <a:ext cx="101" cy="328"/>
            </a:xfrm>
            <a:prstGeom prst="rightBrace">
              <a:avLst>
                <a:gd name="adj1" fmla="val 27063"/>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702" name="Text Box 19"/>
            <p:cNvSpPr txBox="1">
              <a:spLocks noChangeArrowheads="1"/>
            </p:cNvSpPr>
            <p:nvPr/>
          </p:nvSpPr>
          <p:spPr bwMode="auto">
            <a:xfrm>
              <a:off x="1480" y="2136"/>
              <a:ext cx="202"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c</a:t>
              </a:r>
              <a:endParaRPr lang="en-US" sz="1800"/>
            </a:p>
          </p:txBody>
        </p:sp>
      </p:grpSp>
      <p:grpSp>
        <p:nvGrpSpPr>
          <p:cNvPr id="5" name="Group 20"/>
          <p:cNvGrpSpPr>
            <a:grpSpLocks/>
          </p:cNvGrpSpPr>
          <p:nvPr/>
        </p:nvGrpSpPr>
        <p:grpSpPr bwMode="auto">
          <a:xfrm>
            <a:off x="1600200" y="1409700"/>
            <a:ext cx="2370138" cy="2282825"/>
            <a:chOff x="1104" y="1176"/>
            <a:chExt cx="1493" cy="1438"/>
          </a:xfrm>
        </p:grpSpPr>
        <p:sp>
          <p:nvSpPr>
            <p:cNvPr id="28686" name="Text Box 21"/>
            <p:cNvSpPr txBox="1">
              <a:spLocks noChangeArrowheads="1"/>
            </p:cNvSpPr>
            <p:nvPr/>
          </p:nvSpPr>
          <p:spPr bwMode="auto">
            <a:xfrm>
              <a:off x="1104" y="1920"/>
              <a:ext cx="250"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Q</a:t>
              </a:r>
              <a:endParaRPr lang="en-US" sz="1800"/>
            </a:p>
          </p:txBody>
        </p:sp>
        <p:sp>
          <p:nvSpPr>
            <p:cNvPr id="28687" name="Line 22"/>
            <p:cNvSpPr>
              <a:spLocks noChangeShapeType="1"/>
            </p:cNvSpPr>
            <p:nvPr/>
          </p:nvSpPr>
          <p:spPr bwMode="auto">
            <a:xfrm>
              <a:off x="2280" y="1176"/>
              <a:ext cx="0" cy="123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8688" name="Line 23"/>
            <p:cNvSpPr>
              <a:spLocks noChangeShapeType="1"/>
            </p:cNvSpPr>
            <p:nvPr/>
          </p:nvSpPr>
          <p:spPr bwMode="auto">
            <a:xfrm>
              <a:off x="1381" y="2079"/>
              <a:ext cx="106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8689" name="Line 24"/>
            <p:cNvSpPr>
              <a:spLocks noChangeShapeType="1"/>
            </p:cNvSpPr>
            <p:nvPr/>
          </p:nvSpPr>
          <p:spPr bwMode="auto">
            <a:xfrm>
              <a:off x="1381" y="2136"/>
              <a:ext cx="899" cy="0"/>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8690" name="Text Box 25"/>
            <p:cNvSpPr txBox="1">
              <a:spLocks noChangeArrowheads="1"/>
            </p:cNvSpPr>
            <p:nvPr/>
          </p:nvSpPr>
          <p:spPr bwMode="auto">
            <a:xfrm>
              <a:off x="1729" y="2086"/>
              <a:ext cx="202"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x</a:t>
              </a:r>
              <a:endParaRPr lang="en-US" sz="1800"/>
            </a:p>
          </p:txBody>
        </p:sp>
        <p:sp>
          <p:nvSpPr>
            <p:cNvPr id="28691" name="Line 26"/>
            <p:cNvSpPr>
              <a:spLocks noChangeShapeType="1"/>
            </p:cNvSpPr>
            <p:nvPr/>
          </p:nvSpPr>
          <p:spPr bwMode="auto">
            <a:xfrm>
              <a:off x="2280" y="1176"/>
              <a:ext cx="168"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28692" name="Line 27"/>
            <p:cNvSpPr>
              <a:spLocks noChangeShapeType="1"/>
            </p:cNvSpPr>
            <p:nvPr/>
          </p:nvSpPr>
          <p:spPr bwMode="auto">
            <a:xfrm>
              <a:off x="2403" y="1176"/>
              <a:ext cx="0" cy="903"/>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8693" name="Text Box 28"/>
            <p:cNvSpPr txBox="1">
              <a:spLocks noChangeArrowheads="1"/>
            </p:cNvSpPr>
            <p:nvPr/>
          </p:nvSpPr>
          <p:spPr bwMode="auto">
            <a:xfrm rot="-5400000">
              <a:off x="2302" y="1575"/>
              <a:ext cx="374"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y-c</a:t>
              </a:r>
              <a:endParaRPr lang="en-US" sz="1800"/>
            </a:p>
          </p:txBody>
        </p:sp>
        <p:sp>
          <p:nvSpPr>
            <p:cNvPr id="28694" name="Text Box 29"/>
            <p:cNvSpPr txBox="1">
              <a:spLocks noChangeArrowheads="1"/>
            </p:cNvSpPr>
            <p:nvPr/>
          </p:nvSpPr>
          <p:spPr bwMode="auto">
            <a:xfrm>
              <a:off x="2131" y="2398"/>
              <a:ext cx="250"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L</a:t>
              </a:r>
              <a:endParaRPr lang="en-US" sz="1800"/>
            </a:p>
          </p:txBody>
        </p:sp>
        <p:sp>
          <p:nvSpPr>
            <p:cNvPr id="28695" name="Arc 30"/>
            <p:cNvSpPr>
              <a:spLocks/>
            </p:cNvSpPr>
            <p:nvPr/>
          </p:nvSpPr>
          <p:spPr bwMode="auto">
            <a:xfrm>
              <a:off x="1480" y="1973"/>
              <a:ext cx="48" cy="106"/>
            </a:xfrm>
            <a:custGeom>
              <a:avLst/>
              <a:gdLst>
                <a:gd name="T0" fmla="*/ 0 w 21600"/>
                <a:gd name="T1" fmla="*/ 0 h 23838"/>
                <a:gd name="T2" fmla="*/ 0 w 21600"/>
                <a:gd name="T3" fmla="*/ 0 h 23838"/>
                <a:gd name="T4" fmla="*/ 0 w 21600"/>
                <a:gd name="T5" fmla="*/ 0 h 23838"/>
                <a:gd name="T6" fmla="*/ 0 60000 65536"/>
                <a:gd name="T7" fmla="*/ 0 60000 65536"/>
                <a:gd name="T8" fmla="*/ 0 60000 65536"/>
                <a:gd name="T9" fmla="*/ 0 w 21600"/>
                <a:gd name="T10" fmla="*/ 0 h 23838"/>
                <a:gd name="T11" fmla="*/ 21600 w 21600"/>
                <a:gd name="T12" fmla="*/ 23838 h 23838"/>
              </a:gdLst>
              <a:ahLst/>
              <a:cxnLst>
                <a:cxn ang="T6">
                  <a:pos x="T0" y="T1"/>
                </a:cxn>
                <a:cxn ang="T7">
                  <a:pos x="T2" y="T3"/>
                </a:cxn>
                <a:cxn ang="T8">
                  <a:pos x="T4" y="T5"/>
                </a:cxn>
              </a:cxnLst>
              <a:rect l="T9" t="T10" r="T11" b="T12"/>
              <a:pathLst>
                <a:path w="21600" h="23838" fill="none" extrusionOk="0">
                  <a:moveTo>
                    <a:pt x="-1" y="0"/>
                  </a:moveTo>
                  <a:cubicBezTo>
                    <a:pt x="11929" y="0"/>
                    <a:pt x="21600" y="9670"/>
                    <a:pt x="21600" y="21600"/>
                  </a:cubicBezTo>
                  <a:cubicBezTo>
                    <a:pt x="21600" y="22347"/>
                    <a:pt x="21561" y="23094"/>
                    <a:pt x="21483" y="23837"/>
                  </a:cubicBezTo>
                </a:path>
                <a:path w="21600" h="23838" stroke="0" extrusionOk="0">
                  <a:moveTo>
                    <a:pt x="-1" y="0"/>
                  </a:moveTo>
                  <a:cubicBezTo>
                    <a:pt x="11929" y="0"/>
                    <a:pt x="21600" y="9670"/>
                    <a:pt x="21600" y="21600"/>
                  </a:cubicBezTo>
                  <a:cubicBezTo>
                    <a:pt x="21600" y="22347"/>
                    <a:pt x="21561" y="23094"/>
                    <a:pt x="21483" y="23837"/>
                  </a:cubicBezTo>
                  <a:lnTo>
                    <a:pt x="0" y="21600"/>
                  </a:lnTo>
                  <a:lnTo>
                    <a:pt x="-1"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696" name="Text Box 31"/>
            <p:cNvSpPr txBox="1">
              <a:spLocks noChangeArrowheads="1"/>
            </p:cNvSpPr>
            <p:nvPr/>
          </p:nvSpPr>
          <p:spPr bwMode="auto">
            <a:xfrm>
              <a:off x="1528" y="1870"/>
              <a:ext cx="202"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a:t>
              </a:r>
              <a:endParaRPr lang="en-US" sz="1800"/>
            </a:p>
          </p:txBody>
        </p:sp>
        <p:sp>
          <p:nvSpPr>
            <p:cNvPr id="28697" name="Text Box 32"/>
            <p:cNvSpPr txBox="1">
              <a:spLocks noChangeArrowheads="1"/>
            </p:cNvSpPr>
            <p:nvPr/>
          </p:nvSpPr>
          <p:spPr bwMode="auto">
            <a:xfrm>
              <a:off x="2280" y="2086"/>
              <a:ext cx="250"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M</a:t>
              </a:r>
              <a:endParaRPr lang="en-US" sz="1800"/>
            </a:p>
          </p:txBody>
        </p:sp>
      </p:grpSp>
      <p:sp>
        <p:nvSpPr>
          <p:cNvPr id="273441" name="Text Box 33"/>
          <p:cNvSpPr txBox="1">
            <a:spLocks noChangeArrowheads="1"/>
          </p:cNvSpPr>
          <p:nvPr/>
        </p:nvSpPr>
        <p:spPr bwMode="auto">
          <a:xfrm>
            <a:off x="4473575" y="3673475"/>
            <a:ext cx="4289425"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000"/>
              <a:t>Consider a line making an angle </a:t>
            </a:r>
            <a:r>
              <a:rPr lang="en-US" sz="2000">
                <a:sym typeface="Symbol" pitchFamily="18" charset="2"/>
              </a:rPr>
              <a:t> with the x-axis and an intercept c with the y-axis</a:t>
            </a:r>
            <a:endParaRPr lang="en-US" sz="2000"/>
          </a:p>
        </p:txBody>
      </p:sp>
      <p:sp>
        <p:nvSpPr>
          <p:cNvPr id="273442" name="Text Box 34"/>
          <p:cNvSpPr txBox="1">
            <a:spLocks noChangeArrowheads="1"/>
          </p:cNvSpPr>
          <p:nvPr/>
        </p:nvSpPr>
        <p:spPr bwMode="auto">
          <a:xfrm>
            <a:off x="381000" y="4267200"/>
            <a:ext cx="4024313"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000"/>
              <a:t>Consider a point P (x, y) on it</a:t>
            </a:r>
          </a:p>
        </p:txBody>
      </p:sp>
      <p:sp>
        <p:nvSpPr>
          <p:cNvPr id="273443" name="Text Box 35"/>
          <p:cNvSpPr txBox="1">
            <a:spLocks noChangeArrowheads="1"/>
          </p:cNvSpPr>
          <p:nvPr/>
        </p:nvSpPr>
        <p:spPr bwMode="auto">
          <a:xfrm>
            <a:off x="381000" y="4953000"/>
            <a:ext cx="4024313"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000"/>
              <a:t>Slope = m = tan </a:t>
            </a:r>
            <a:r>
              <a:rPr lang="en-US" sz="2000">
                <a:sym typeface="Symbol" pitchFamily="18" charset="2"/>
              </a:rPr>
              <a:t> = </a:t>
            </a:r>
          </a:p>
        </p:txBody>
      </p:sp>
      <p:graphicFrame>
        <p:nvGraphicFramePr>
          <p:cNvPr id="273444" name="Object 36"/>
          <p:cNvGraphicFramePr>
            <a:graphicFrameLocks noChangeAspect="1"/>
          </p:cNvGraphicFramePr>
          <p:nvPr/>
        </p:nvGraphicFramePr>
        <p:xfrm>
          <a:off x="3200400" y="4876800"/>
          <a:ext cx="469900" cy="673100"/>
        </p:xfrm>
        <a:graphic>
          <a:graphicData uri="http://schemas.openxmlformats.org/presentationml/2006/ole">
            <mc:AlternateContent xmlns:mc="http://schemas.openxmlformats.org/markup-compatibility/2006">
              <mc:Choice xmlns:v="urn:schemas-microsoft-com:vml" Requires="v">
                <p:oleObj spid="_x0000_s28712" name="Equation" r:id="rId3" imgW="469696" imgH="672808" progId="Equation.DSMT4">
                  <p:embed/>
                </p:oleObj>
              </mc:Choice>
              <mc:Fallback>
                <p:oleObj name="Equation" r:id="rId3" imgW="469696" imgH="672808" progId="Equation.DSMT4">
                  <p:embed/>
                  <p:pic>
                    <p:nvPicPr>
                      <p:cNvPr id="0" name="Object 3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4876800"/>
                        <a:ext cx="469900" cy="67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73445" name="Object 37"/>
          <p:cNvGraphicFramePr>
            <a:graphicFrameLocks noChangeAspect="1"/>
          </p:cNvGraphicFramePr>
          <p:nvPr/>
        </p:nvGraphicFramePr>
        <p:xfrm>
          <a:off x="3733800" y="4876800"/>
          <a:ext cx="876300" cy="622300"/>
        </p:xfrm>
        <a:graphic>
          <a:graphicData uri="http://schemas.openxmlformats.org/presentationml/2006/ole">
            <mc:AlternateContent xmlns:mc="http://schemas.openxmlformats.org/markup-compatibility/2006">
              <mc:Choice xmlns:v="urn:schemas-microsoft-com:vml" Requires="v">
                <p:oleObj spid="_x0000_s28713" name="Equation" r:id="rId5" imgW="876300" imgH="622300" progId="Equation.DSMT4">
                  <p:embed/>
                </p:oleObj>
              </mc:Choice>
              <mc:Fallback>
                <p:oleObj name="Equation" r:id="rId5" imgW="876300" imgH="622300" progId="Equation.DSMT4">
                  <p:embed/>
                  <p:pic>
                    <p:nvPicPr>
                      <p:cNvPr id="0" name="Object 3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33800" y="4876800"/>
                        <a:ext cx="876300" cy="622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73446" name="Object 38"/>
          <p:cNvGraphicFramePr>
            <a:graphicFrameLocks noChangeAspect="1"/>
          </p:cNvGraphicFramePr>
          <p:nvPr/>
        </p:nvGraphicFramePr>
        <p:xfrm>
          <a:off x="838200" y="5638800"/>
          <a:ext cx="2362200" cy="482600"/>
        </p:xfrm>
        <a:graphic>
          <a:graphicData uri="http://schemas.openxmlformats.org/presentationml/2006/ole">
            <mc:AlternateContent xmlns:mc="http://schemas.openxmlformats.org/markup-compatibility/2006">
              <mc:Choice xmlns:v="urn:schemas-microsoft-com:vml" Requires="v">
                <p:oleObj spid="_x0000_s28714" name="Equation" r:id="rId7" imgW="1285998" imgH="247529" progId="Equation.DSMT4">
                  <p:embed/>
                </p:oleObj>
              </mc:Choice>
              <mc:Fallback>
                <p:oleObj name="Equation" r:id="rId7" imgW="1285998" imgH="247529" progId="Equation.DSMT4">
                  <p:embed/>
                  <p:pic>
                    <p:nvPicPr>
                      <p:cNvPr id="0" name="Object 3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5638800"/>
                        <a:ext cx="23622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73447" name="AutoShape 39"/>
          <p:cNvSpPr>
            <a:spLocks noChangeArrowheads="1"/>
          </p:cNvSpPr>
          <p:nvPr/>
        </p:nvSpPr>
        <p:spPr bwMode="auto">
          <a:xfrm>
            <a:off x="5029200" y="4724400"/>
            <a:ext cx="3429000" cy="1143000"/>
          </a:xfrm>
          <a:prstGeom prst="cloudCallout">
            <a:avLst>
              <a:gd name="adj1" fmla="val -97824"/>
              <a:gd name="adj2" fmla="val 54444"/>
            </a:avLst>
          </a:prstGeom>
          <a:noFill/>
          <a:ln w="50800">
            <a:solidFill>
              <a:srgbClr val="006600"/>
            </a:solidFill>
            <a:round/>
            <a:headEnd/>
            <a:tailEnd/>
          </a:ln>
          <a:extLst>
            <a:ext uri="{909E8E84-426E-40DD-AFC4-6F175D3DCCD1}">
              <a14:hiddenFill xmlns:a14="http://schemas.microsoft.com/office/drawing/2010/main">
                <a:solidFill>
                  <a:srgbClr val="FFFFFF"/>
                </a:solidFill>
              </a14:hiddenFill>
            </a:ext>
          </a:extLst>
        </p:spPr>
        <p:txBody>
          <a:bodyPr anchor="ctr" anchorCtr="1"/>
          <a:lstStyle/>
          <a:p>
            <a:pPr algn="ctr"/>
            <a:r>
              <a:rPr lang="en-US" sz="2200">
                <a:solidFill>
                  <a:srgbClr val="A50021"/>
                </a:solidFill>
              </a:rPr>
              <a:t>Coefficient of y = 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73441"/>
                                        </p:tgtEl>
                                        <p:attrNameLst>
                                          <p:attrName>style.visibility</p:attrName>
                                        </p:attrNameLst>
                                      </p:cBhvr>
                                      <p:to>
                                        <p:strVal val="visible"/>
                                      </p:to>
                                    </p:set>
                                    <p:anim calcmode="lin" valueType="num">
                                      <p:cBhvr additive="base">
                                        <p:cTn id="7" dur="500" fill="hold"/>
                                        <p:tgtEl>
                                          <p:spTgt spid="273441"/>
                                        </p:tgtEl>
                                        <p:attrNameLst>
                                          <p:attrName>ppt_x</p:attrName>
                                        </p:attrNameLst>
                                      </p:cBhvr>
                                      <p:tavLst>
                                        <p:tav tm="0">
                                          <p:val>
                                            <p:strVal val="1+#ppt_w/2"/>
                                          </p:val>
                                        </p:tav>
                                        <p:tav tm="100000">
                                          <p:val>
                                            <p:strVal val="#ppt_x"/>
                                          </p:val>
                                        </p:tav>
                                      </p:tavLst>
                                    </p:anim>
                                    <p:anim calcmode="lin" valueType="num">
                                      <p:cBhvr additive="base">
                                        <p:cTn id="8" dur="500" fill="hold"/>
                                        <p:tgtEl>
                                          <p:spTgt spid="273441"/>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4" presetClass="entr" presetSubtype="32"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out)">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73442"/>
                                        </p:tgtEl>
                                        <p:attrNameLst>
                                          <p:attrName>style.visibility</p:attrName>
                                        </p:attrNameLst>
                                      </p:cBhvr>
                                      <p:to>
                                        <p:strVal val="visible"/>
                                      </p:to>
                                    </p:set>
                                    <p:anim calcmode="lin" valueType="num">
                                      <p:cBhvr additive="base">
                                        <p:cTn id="17" dur="500" fill="hold"/>
                                        <p:tgtEl>
                                          <p:spTgt spid="273442"/>
                                        </p:tgtEl>
                                        <p:attrNameLst>
                                          <p:attrName>ppt_x</p:attrName>
                                        </p:attrNameLst>
                                      </p:cBhvr>
                                      <p:tavLst>
                                        <p:tav tm="0">
                                          <p:val>
                                            <p:strVal val="0-#ppt_w/2"/>
                                          </p:val>
                                        </p:tav>
                                        <p:tav tm="100000">
                                          <p:val>
                                            <p:strVal val="#ppt_x"/>
                                          </p:val>
                                        </p:tav>
                                      </p:tavLst>
                                    </p:anim>
                                    <p:anim calcmode="lin" valueType="num">
                                      <p:cBhvr additive="base">
                                        <p:cTn id="18" dur="500" fill="hold"/>
                                        <p:tgtEl>
                                          <p:spTgt spid="273442"/>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500"/>
                            </p:stCondLst>
                            <p:childTnLst>
                              <p:par>
                                <p:cTn id="20" presetID="1" presetClass="entr" presetSubtype="0" fill="hold" nodeType="afterEffect">
                                  <p:stCondLst>
                                    <p:cond delay="0"/>
                                  </p:stCondLst>
                                  <p:childTnLst>
                                    <p:set>
                                      <p:cBhvr>
                                        <p:cTn id="21" dur="1" fill="hold">
                                          <p:stCondLst>
                                            <p:cond delay="499"/>
                                          </p:stCondLst>
                                        </p:cTn>
                                        <p:tgtEl>
                                          <p:spTgt spid="3"/>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273443"/>
                                        </p:tgtEl>
                                        <p:attrNameLst>
                                          <p:attrName>style.visibility</p:attrName>
                                        </p:attrNameLst>
                                      </p:cBhvr>
                                      <p:to>
                                        <p:strVal val="visible"/>
                                      </p:to>
                                    </p:set>
                                    <p:anim calcmode="lin" valueType="num">
                                      <p:cBhvr additive="base">
                                        <p:cTn id="26" dur="500" fill="hold"/>
                                        <p:tgtEl>
                                          <p:spTgt spid="273443"/>
                                        </p:tgtEl>
                                        <p:attrNameLst>
                                          <p:attrName>ppt_x</p:attrName>
                                        </p:attrNameLst>
                                      </p:cBhvr>
                                      <p:tavLst>
                                        <p:tav tm="0">
                                          <p:val>
                                            <p:strVal val="0-#ppt_w/2"/>
                                          </p:val>
                                        </p:tav>
                                        <p:tav tm="100000">
                                          <p:val>
                                            <p:strVal val="#ppt_x"/>
                                          </p:val>
                                        </p:tav>
                                      </p:tavLst>
                                    </p:anim>
                                    <p:anim calcmode="lin" valueType="num">
                                      <p:cBhvr additive="base">
                                        <p:cTn id="27" dur="500" fill="hold"/>
                                        <p:tgtEl>
                                          <p:spTgt spid="273443"/>
                                        </p:tgtEl>
                                        <p:attrNameLst>
                                          <p:attrName>ppt_y</p:attrName>
                                        </p:attrNameLst>
                                      </p:cBhvr>
                                      <p:tavLst>
                                        <p:tav tm="0">
                                          <p:val>
                                            <p:strVal val="#ppt_y"/>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ox(out)">
                                      <p:cBhvr>
                                        <p:cTn id="32" dur="500"/>
                                        <p:tgtEl>
                                          <p:spTgt spid="5"/>
                                        </p:tgtEl>
                                      </p:cBhvr>
                                    </p:animEffect>
                                  </p:childTnLst>
                                </p:cTn>
                              </p:par>
                            </p:childTnLst>
                          </p:cTn>
                        </p:par>
                        <p:par>
                          <p:cTn id="33" fill="hold" nodeType="afterGroup">
                            <p:stCondLst>
                              <p:cond delay="500"/>
                            </p:stCondLst>
                            <p:childTnLst>
                              <p:par>
                                <p:cTn id="34" presetID="2" presetClass="entr" presetSubtype="2" fill="hold" nodeType="afterEffect">
                                  <p:stCondLst>
                                    <p:cond delay="0"/>
                                  </p:stCondLst>
                                  <p:childTnLst>
                                    <p:set>
                                      <p:cBhvr>
                                        <p:cTn id="35" dur="1" fill="hold">
                                          <p:stCondLst>
                                            <p:cond delay="0"/>
                                          </p:stCondLst>
                                        </p:cTn>
                                        <p:tgtEl>
                                          <p:spTgt spid="273444"/>
                                        </p:tgtEl>
                                        <p:attrNameLst>
                                          <p:attrName>style.visibility</p:attrName>
                                        </p:attrNameLst>
                                      </p:cBhvr>
                                      <p:to>
                                        <p:strVal val="visible"/>
                                      </p:to>
                                    </p:set>
                                    <p:anim calcmode="lin" valueType="num">
                                      <p:cBhvr additive="base">
                                        <p:cTn id="36" dur="500" fill="hold"/>
                                        <p:tgtEl>
                                          <p:spTgt spid="273444"/>
                                        </p:tgtEl>
                                        <p:attrNameLst>
                                          <p:attrName>ppt_x</p:attrName>
                                        </p:attrNameLst>
                                      </p:cBhvr>
                                      <p:tavLst>
                                        <p:tav tm="0">
                                          <p:val>
                                            <p:strVal val="1+#ppt_w/2"/>
                                          </p:val>
                                        </p:tav>
                                        <p:tav tm="100000">
                                          <p:val>
                                            <p:strVal val="#ppt_x"/>
                                          </p:val>
                                        </p:tav>
                                      </p:tavLst>
                                    </p:anim>
                                    <p:anim calcmode="lin" valueType="num">
                                      <p:cBhvr additive="base">
                                        <p:cTn id="37" dur="500" fill="hold"/>
                                        <p:tgtEl>
                                          <p:spTgt spid="273444"/>
                                        </p:tgtEl>
                                        <p:attrNameLst>
                                          <p:attrName>ppt_y</p:attrName>
                                        </p:attrNameLst>
                                      </p:cBhvr>
                                      <p:tavLst>
                                        <p:tav tm="0">
                                          <p:val>
                                            <p:strVal val="#ppt_y"/>
                                          </p:val>
                                        </p:tav>
                                        <p:tav tm="100000">
                                          <p:val>
                                            <p:strVal val="#ppt_y"/>
                                          </p:val>
                                        </p:tav>
                                      </p:tavLst>
                                    </p:anim>
                                  </p:childTnLst>
                                </p:cTn>
                              </p:par>
                            </p:childTnLst>
                          </p:cTn>
                        </p:par>
                        <p:par>
                          <p:cTn id="38" fill="hold" nodeType="afterGroup">
                            <p:stCondLst>
                              <p:cond delay="1000"/>
                            </p:stCondLst>
                            <p:childTnLst>
                              <p:par>
                                <p:cTn id="39" presetID="2" presetClass="entr" presetSubtype="2" fill="hold" nodeType="afterEffect">
                                  <p:stCondLst>
                                    <p:cond delay="0"/>
                                  </p:stCondLst>
                                  <p:childTnLst>
                                    <p:set>
                                      <p:cBhvr>
                                        <p:cTn id="40" dur="1" fill="hold">
                                          <p:stCondLst>
                                            <p:cond delay="0"/>
                                          </p:stCondLst>
                                        </p:cTn>
                                        <p:tgtEl>
                                          <p:spTgt spid="273445"/>
                                        </p:tgtEl>
                                        <p:attrNameLst>
                                          <p:attrName>style.visibility</p:attrName>
                                        </p:attrNameLst>
                                      </p:cBhvr>
                                      <p:to>
                                        <p:strVal val="visible"/>
                                      </p:to>
                                    </p:set>
                                    <p:anim calcmode="lin" valueType="num">
                                      <p:cBhvr additive="base">
                                        <p:cTn id="41" dur="500" fill="hold"/>
                                        <p:tgtEl>
                                          <p:spTgt spid="273445"/>
                                        </p:tgtEl>
                                        <p:attrNameLst>
                                          <p:attrName>ppt_x</p:attrName>
                                        </p:attrNameLst>
                                      </p:cBhvr>
                                      <p:tavLst>
                                        <p:tav tm="0">
                                          <p:val>
                                            <p:strVal val="1+#ppt_w/2"/>
                                          </p:val>
                                        </p:tav>
                                        <p:tav tm="100000">
                                          <p:val>
                                            <p:strVal val="#ppt_x"/>
                                          </p:val>
                                        </p:tav>
                                      </p:tavLst>
                                    </p:anim>
                                    <p:anim calcmode="lin" valueType="num">
                                      <p:cBhvr additive="base">
                                        <p:cTn id="42" dur="500" fill="hold"/>
                                        <p:tgtEl>
                                          <p:spTgt spid="273445"/>
                                        </p:tgtEl>
                                        <p:attrNameLst>
                                          <p:attrName>ppt_y</p:attrName>
                                        </p:attrNameLst>
                                      </p:cBhvr>
                                      <p:tavLst>
                                        <p:tav tm="0">
                                          <p:val>
                                            <p:strVal val="#ppt_y"/>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3" presetClass="entr" presetSubtype="16" fill="hold" nodeType="clickEffect">
                                  <p:stCondLst>
                                    <p:cond delay="0"/>
                                  </p:stCondLst>
                                  <p:childTnLst>
                                    <p:set>
                                      <p:cBhvr>
                                        <p:cTn id="46" dur="1" fill="hold">
                                          <p:stCondLst>
                                            <p:cond delay="0"/>
                                          </p:stCondLst>
                                        </p:cTn>
                                        <p:tgtEl>
                                          <p:spTgt spid="273446"/>
                                        </p:tgtEl>
                                        <p:attrNameLst>
                                          <p:attrName>style.visibility</p:attrName>
                                        </p:attrNameLst>
                                      </p:cBhvr>
                                      <p:to>
                                        <p:strVal val="visible"/>
                                      </p:to>
                                    </p:set>
                                    <p:anim calcmode="lin" valueType="num">
                                      <p:cBhvr>
                                        <p:cTn id="47" dur="500" fill="hold"/>
                                        <p:tgtEl>
                                          <p:spTgt spid="273446"/>
                                        </p:tgtEl>
                                        <p:attrNameLst>
                                          <p:attrName>ppt_w</p:attrName>
                                        </p:attrNameLst>
                                      </p:cBhvr>
                                      <p:tavLst>
                                        <p:tav tm="0">
                                          <p:val>
                                            <p:fltVal val="0"/>
                                          </p:val>
                                        </p:tav>
                                        <p:tav tm="100000">
                                          <p:val>
                                            <p:strVal val="#ppt_w"/>
                                          </p:val>
                                        </p:tav>
                                      </p:tavLst>
                                    </p:anim>
                                    <p:anim calcmode="lin" valueType="num">
                                      <p:cBhvr>
                                        <p:cTn id="48" dur="500" fill="hold"/>
                                        <p:tgtEl>
                                          <p:spTgt spid="273446"/>
                                        </p:tgtEl>
                                        <p:attrNameLst>
                                          <p:attrName>ppt_h</p:attrName>
                                        </p:attrNameLst>
                                      </p:cBhvr>
                                      <p:tavLst>
                                        <p:tav tm="0">
                                          <p:val>
                                            <p:fltVal val="0"/>
                                          </p:val>
                                        </p:tav>
                                        <p:tav tm="100000">
                                          <p:val>
                                            <p:strVal val="#ppt_h"/>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17" presetClass="entr" presetSubtype="8" fill="hold" grpId="0" nodeType="clickEffect">
                                  <p:stCondLst>
                                    <p:cond delay="0"/>
                                  </p:stCondLst>
                                  <p:childTnLst>
                                    <p:set>
                                      <p:cBhvr>
                                        <p:cTn id="52" dur="1" fill="hold">
                                          <p:stCondLst>
                                            <p:cond delay="0"/>
                                          </p:stCondLst>
                                        </p:cTn>
                                        <p:tgtEl>
                                          <p:spTgt spid="273447"/>
                                        </p:tgtEl>
                                        <p:attrNameLst>
                                          <p:attrName>style.visibility</p:attrName>
                                        </p:attrNameLst>
                                      </p:cBhvr>
                                      <p:to>
                                        <p:strVal val="visible"/>
                                      </p:to>
                                    </p:set>
                                    <p:anim calcmode="lin" valueType="num">
                                      <p:cBhvr>
                                        <p:cTn id="53" dur="500" fill="hold"/>
                                        <p:tgtEl>
                                          <p:spTgt spid="273447"/>
                                        </p:tgtEl>
                                        <p:attrNameLst>
                                          <p:attrName>ppt_x</p:attrName>
                                        </p:attrNameLst>
                                      </p:cBhvr>
                                      <p:tavLst>
                                        <p:tav tm="0">
                                          <p:val>
                                            <p:strVal val="#ppt_x-#ppt_w/2"/>
                                          </p:val>
                                        </p:tav>
                                        <p:tav tm="100000">
                                          <p:val>
                                            <p:strVal val="#ppt_x"/>
                                          </p:val>
                                        </p:tav>
                                      </p:tavLst>
                                    </p:anim>
                                    <p:anim calcmode="lin" valueType="num">
                                      <p:cBhvr>
                                        <p:cTn id="54" dur="500" fill="hold"/>
                                        <p:tgtEl>
                                          <p:spTgt spid="273447"/>
                                        </p:tgtEl>
                                        <p:attrNameLst>
                                          <p:attrName>ppt_y</p:attrName>
                                        </p:attrNameLst>
                                      </p:cBhvr>
                                      <p:tavLst>
                                        <p:tav tm="0">
                                          <p:val>
                                            <p:strVal val="#ppt_y"/>
                                          </p:val>
                                        </p:tav>
                                        <p:tav tm="100000">
                                          <p:val>
                                            <p:strVal val="#ppt_y"/>
                                          </p:val>
                                        </p:tav>
                                      </p:tavLst>
                                    </p:anim>
                                    <p:anim calcmode="lin" valueType="num">
                                      <p:cBhvr>
                                        <p:cTn id="55" dur="500" fill="hold"/>
                                        <p:tgtEl>
                                          <p:spTgt spid="273447"/>
                                        </p:tgtEl>
                                        <p:attrNameLst>
                                          <p:attrName>ppt_w</p:attrName>
                                        </p:attrNameLst>
                                      </p:cBhvr>
                                      <p:tavLst>
                                        <p:tav tm="0">
                                          <p:val>
                                            <p:fltVal val="0"/>
                                          </p:val>
                                        </p:tav>
                                        <p:tav tm="100000">
                                          <p:val>
                                            <p:strVal val="#ppt_w"/>
                                          </p:val>
                                        </p:tav>
                                      </p:tavLst>
                                    </p:anim>
                                    <p:anim calcmode="lin" valueType="num">
                                      <p:cBhvr>
                                        <p:cTn id="56" dur="500" fill="hold"/>
                                        <p:tgtEl>
                                          <p:spTgt spid="27344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41" grpId="0" autoUpdateAnimBg="0"/>
      <p:bldP spid="273442" grpId="0" autoUpdateAnimBg="0"/>
      <p:bldP spid="273443" grpId="0" autoUpdateAnimBg="0"/>
      <p:bldP spid="273447"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381000"/>
            <a:ext cx="5791200" cy="685800"/>
          </a:xfrm>
        </p:spPr>
        <p:txBody>
          <a:bodyPr/>
          <a:lstStyle/>
          <a:p>
            <a:pPr eaLnBrk="1" hangingPunct="1"/>
            <a:r>
              <a:rPr lang="en-US" b="0" smtClean="0"/>
              <a:t>Illustrative example</a:t>
            </a:r>
            <a:endParaRPr lang="en-US" sz="2000" b="0" smtClean="0"/>
          </a:p>
        </p:txBody>
      </p:sp>
      <p:sp>
        <p:nvSpPr>
          <p:cNvPr id="276484" name="Text Box 4"/>
          <p:cNvSpPr txBox="1">
            <a:spLocks noChangeArrowheads="1"/>
          </p:cNvSpPr>
          <p:nvPr/>
        </p:nvSpPr>
        <p:spPr bwMode="auto">
          <a:xfrm>
            <a:off x="381000" y="3886200"/>
            <a:ext cx="64008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76250" indent="-476250" eaLnBrk="0" hangingPunct="0">
              <a:tabLst>
                <a:tab pos="476250" algn="l"/>
                <a:tab pos="1327150" algn="l"/>
                <a:tab pos="1530350" algn="l"/>
              </a:tabLst>
              <a:defRPr sz="2400">
                <a:solidFill>
                  <a:schemeClr val="tx1"/>
                </a:solidFill>
                <a:latin typeface="Verdana" pitchFamily="34" charset="0"/>
              </a:defRPr>
            </a:lvl1pPr>
            <a:lvl2pPr marL="742950" indent="-285750" eaLnBrk="0" hangingPunct="0">
              <a:tabLst>
                <a:tab pos="476250" algn="l"/>
                <a:tab pos="1327150" algn="l"/>
                <a:tab pos="1530350" algn="l"/>
              </a:tabLst>
              <a:defRPr sz="2400">
                <a:solidFill>
                  <a:schemeClr val="tx1"/>
                </a:solidFill>
                <a:latin typeface="Verdana" pitchFamily="34" charset="0"/>
              </a:defRPr>
            </a:lvl2pPr>
            <a:lvl3pPr marL="1143000" indent="-228600" eaLnBrk="0" hangingPunct="0">
              <a:tabLst>
                <a:tab pos="476250" algn="l"/>
                <a:tab pos="1327150" algn="l"/>
                <a:tab pos="1530350" algn="l"/>
              </a:tabLst>
              <a:defRPr sz="2400">
                <a:solidFill>
                  <a:schemeClr val="tx1"/>
                </a:solidFill>
                <a:latin typeface="Verdana" pitchFamily="34" charset="0"/>
              </a:defRPr>
            </a:lvl3pPr>
            <a:lvl4pPr marL="1600200" indent="-228600" eaLnBrk="0" hangingPunct="0">
              <a:tabLst>
                <a:tab pos="476250" algn="l"/>
                <a:tab pos="1327150" algn="l"/>
                <a:tab pos="1530350" algn="l"/>
              </a:tabLst>
              <a:defRPr sz="2400">
                <a:solidFill>
                  <a:schemeClr val="tx1"/>
                </a:solidFill>
                <a:latin typeface="Verdana" pitchFamily="34" charset="0"/>
              </a:defRPr>
            </a:lvl4pPr>
            <a:lvl5pPr marL="2057400" indent="-228600" eaLnBrk="0" hangingPunct="0">
              <a:tabLst>
                <a:tab pos="476250" algn="l"/>
                <a:tab pos="1327150" algn="l"/>
                <a:tab pos="1530350" algn="l"/>
              </a:tabLst>
              <a:defRPr sz="2400">
                <a:solidFill>
                  <a:schemeClr val="tx1"/>
                </a:solidFill>
                <a:latin typeface="Verdana" pitchFamily="34" charset="0"/>
              </a:defRPr>
            </a:lvl5pPr>
            <a:lvl6pPr marL="25146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6pPr>
            <a:lvl7pPr marL="29718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7pPr>
            <a:lvl8pPr marL="34290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8pPr>
            <a:lvl9pPr marL="38862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9pPr>
          </a:lstStyle>
          <a:p>
            <a:pPr eaLnBrk="1" hangingPunct="1">
              <a:spcBef>
                <a:spcPct val="50000"/>
              </a:spcBef>
            </a:pPr>
            <a:r>
              <a:rPr lang="en-US" sz="2200"/>
              <a:t>Slope m = tan </a:t>
            </a:r>
            <a:r>
              <a:rPr lang="en-US" sz="2200">
                <a:sym typeface="Symbol" pitchFamily="18" charset="2"/>
              </a:rPr>
              <a:t> = 3, y-intercept c = -4</a:t>
            </a:r>
          </a:p>
          <a:p>
            <a:pPr eaLnBrk="1" hangingPunct="1">
              <a:spcBef>
                <a:spcPct val="50000"/>
              </a:spcBef>
            </a:pPr>
            <a:r>
              <a:rPr lang="en-US" sz="2200">
                <a:sym typeface="Symbol" pitchFamily="18" charset="2"/>
              </a:rPr>
              <a:t> the required equation is y = 3x-4.</a:t>
            </a:r>
          </a:p>
        </p:txBody>
      </p:sp>
      <p:sp>
        <p:nvSpPr>
          <p:cNvPr id="276485" name="Text Box 5"/>
          <p:cNvSpPr txBox="1">
            <a:spLocks noChangeArrowheads="1"/>
          </p:cNvSpPr>
          <p:nvPr/>
        </p:nvSpPr>
        <p:spPr bwMode="auto">
          <a:xfrm>
            <a:off x="381000" y="990600"/>
            <a:ext cx="4876800" cy="176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solidFill>
                  <a:srgbClr val="800000"/>
                </a:solidFill>
              </a:rPr>
              <a:t>Find the equation of a line which makes an angle of tan</a:t>
            </a:r>
            <a:r>
              <a:rPr lang="en-US" sz="2200" baseline="30000">
                <a:solidFill>
                  <a:srgbClr val="800000"/>
                </a:solidFill>
              </a:rPr>
              <a:t>-1</a:t>
            </a:r>
            <a:r>
              <a:rPr lang="en-US" sz="2200">
                <a:solidFill>
                  <a:srgbClr val="800000"/>
                </a:solidFill>
              </a:rPr>
              <a:t>(3) with the x-axis and cuts off an intercept of 4 units with the negative direction of the y-axis.</a:t>
            </a:r>
          </a:p>
        </p:txBody>
      </p:sp>
      <p:sp>
        <p:nvSpPr>
          <p:cNvPr id="276486" name="Text Box 6"/>
          <p:cNvSpPr txBox="1">
            <a:spLocks noChangeArrowheads="1"/>
          </p:cNvSpPr>
          <p:nvPr/>
        </p:nvSpPr>
        <p:spPr bwMode="auto">
          <a:xfrm>
            <a:off x="381000" y="2895600"/>
            <a:ext cx="168592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2200" b="1"/>
              <a:t>Solution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76485"/>
                                        </p:tgtEl>
                                        <p:attrNameLst>
                                          <p:attrName>style.visibility</p:attrName>
                                        </p:attrNameLst>
                                      </p:cBhvr>
                                      <p:to>
                                        <p:strVal val="visible"/>
                                      </p:to>
                                    </p:set>
                                    <p:animEffect transition="in" filter="dissolve">
                                      <p:cBhvr>
                                        <p:cTn id="7" dur="500"/>
                                        <p:tgtEl>
                                          <p:spTgt spid="2764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76486"/>
                                        </p:tgtEl>
                                        <p:attrNameLst>
                                          <p:attrName>style.visibility</p:attrName>
                                        </p:attrNameLst>
                                      </p:cBhvr>
                                      <p:to>
                                        <p:strVal val="visible"/>
                                      </p:to>
                                    </p:set>
                                    <p:anim calcmode="lin" valueType="num">
                                      <p:cBhvr additive="base">
                                        <p:cTn id="12" dur="500" fill="hold"/>
                                        <p:tgtEl>
                                          <p:spTgt spid="276486"/>
                                        </p:tgtEl>
                                        <p:attrNameLst>
                                          <p:attrName>ppt_x</p:attrName>
                                        </p:attrNameLst>
                                      </p:cBhvr>
                                      <p:tavLst>
                                        <p:tav tm="0">
                                          <p:val>
                                            <p:strVal val="0-#ppt_w/2"/>
                                          </p:val>
                                        </p:tav>
                                        <p:tav tm="100000">
                                          <p:val>
                                            <p:strVal val="#ppt_x"/>
                                          </p:val>
                                        </p:tav>
                                      </p:tavLst>
                                    </p:anim>
                                    <p:anim calcmode="lin" valueType="num">
                                      <p:cBhvr additive="base">
                                        <p:cTn id="13" dur="500" fill="hold"/>
                                        <p:tgtEl>
                                          <p:spTgt spid="276486"/>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276484"/>
                                        </p:tgtEl>
                                        <p:attrNameLst>
                                          <p:attrName>style.visibility</p:attrName>
                                        </p:attrNameLst>
                                      </p:cBhvr>
                                      <p:to>
                                        <p:strVal val="visible"/>
                                      </p:to>
                                    </p:set>
                                    <p:anim calcmode="lin" valueType="num">
                                      <p:cBhvr additive="base">
                                        <p:cTn id="18" dur="500" fill="hold"/>
                                        <p:tgtEl>
                                          <p:spTgt spid="276484"/>
                                        </p:tgtEl>
                                        <p:attrNameLst>
                                          <p:attrName>ppt_x</p:attrName>
                                        </p:attrNameLst>
                                      </p:cBhvr>
                                      <p:tavLst>
                                        <p:tav tm="0">
                                          <p:val>
                                            <p:strVal val="0-#ppt_w/2"/>
                                          </p:val>
                                        </p:tav>
                                        <p:tav tm="100000">
                                          <p:val>
                                            <p:strVal val="#ppt_x"/>
                                          </p:val>
                                        </p:tav>
                                      </p:tavLst>
                                    </p:anim>
                                    <p:anim calcmode="lin" valueType="num">
                                      <p:cBhvr additive="base">
                                        <p:cTn id="19" dur="500" fill="hold"/>
                                        <p:tgtEl>
                                          <p:spTgt spid="27648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484" grpId="0" autoUpdateAnimBg="0"/>
      <p:bldP spid="276485" grpId="0" autoUpdateAnimBg="0"/>
      <p:bldP spid="276486"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1026"/>
          <p:cNvSpPr>
            <a:spLocks noGrp="1" noChangeArrowheads="1"/>
          </p:cNvSpPr>
          <p:nvPr>
            <p:ph type="title"/>
          </p:nvPr>
        </p:nvSpPr>
        <p:spPr>
          <a:xfrm>
            <a:off x="304800" y="304800"/>
            <a:ext cx="6705600" cy="685800"/>
          </a:xfrm>
        </p:spPr>
        <p:txBody>
          <a:bodyPr/>
          <a:lstStyle/>
          <a:p>
            <a:pPr eaLnBrk="1" hangingPunct="1"/>
            <a:r>
              <a:rPr lang="en-US" b="0" smtClean="0"/>
              <a:t>Locus definition of a straight line</a:t>
            </a:r>
          </a:p>
        </p:txBody>
      </p:sp>
      <p:sp>
        <p:nvSpPr>
          <p:cNvPr id="307203" name="Text Box 1027"/>
          <p:cNvSpPr txBox="1">
            <a:spLocks noChangeArrowheads="1"/>
          </p:cNvSpPr>
          <p:nvPr/>
        </p:nvSpPr>
        <p:spPr bwMode="auto">
          <a:xfrm>
            <a:off x="381000" y="1066800"/>
            <a:ext cx="6324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solidFill>
                  <a:srgbClr val="A50021"/>
                </a:solidFill>
              </a:rPr>
              <a:t>Condition 1: A point on the line is given</a:t>
            </a:r>
          </a:p>
        </p:txBody>
      </p:sp>
      <p:sp>
        <p:nvSpPr>
          <p:cNvPr id="307204" name="AutoShape 1028"/>
          <p:cNvSpPr>
            <a:spLocks noChangeArrowheads="1"/>
          </p:cNvSpPr>
          <p:nvPr/>
        </p:nvSpPr>
        <p:spPr bwMode="auto">
          <a:xfrm>
            <a:off x="2209800" y="1905000"/>
            <a:ext cx="2895600" cy="2133600"/>
          </a:xfrm>
          <a:prstGeom prst="cloudCallout">
            <a:avLst>
              <a:gd name="adj1" fmla="val -73301"/>
              <a:gd name="adj2" fmla="val -8259"/>
            </a:avLst>
          </a:prstGeom>
          <a:solidFill>
            <a:srgbClr val="006600"/>
          </a:solidFill>
          <a:ln w="50800">
            <a:solidFill>
              <a:srgbClr val="006600"/>
            </a:solidFill>
            <a:round/>
            <a:headEnd/>
            <a:tailEnd/>
          </a:ln>
        </p:spPr>
        <p:txBody>
          <a:bodyPr anchor="ctr" anchorCtr="1"/>
          <a:lstStyle/>
          <a:p>
            <a:pPr algn="ctr"/>
            <a:r>
              <a:rPr lang="en-US" sz="2000">
                <a:solidFill>
                  <a:schemeClr val="bg1"/>
                </a:solidFill>
              </a:rPr>
              <a:t>Any number of lines may pass through a given point.</a:t>
            </a:r>
          </a:p>
        </p:txBody>
      </p:sp>
      <p:grpSp>
        <p:nvGrpSpPr>
          <p:cNvPr id="2" name="Group 1029"/>
          <p:cNvGrpSpPr>
            <a:grpSpLocks/>
          </p:cNvGrpSpPr>
          <p:nvPr/>
        </p:nvGrpSpPr>
        <p:grpSpPr bwMode="auto">
          <a:xfrm>
            <a:off x="609600" y="2133600"/>
            <a:ext cx="1143000" cy="914400"/>
            <a:chOff x="384" y="1584"/>
            <a:chExt cx="720" cy="576"/>
          </a:xfrm>
        </p:grpSpPr>
        <p:sp>
          <p:nvSpPr>
            <p:cNvPr id="30734" name="Line 1030"/>
            <p:cNvSpPr>
              <a:spLocks noChangeShapeType="1"/>
            </p:cNvSpPr>
            <p:nvPr/>
          </p:nvSpPr>
          <p:spPr bwMode="auto">
            <a:xfrm>
              <a:off x="432" y="1632"/>
              <a:ext cx="576" cy="528"/>
            </a:xfrm>
            <a:prstGeom prst="line">
              <a:avLst/>
            </a:prstGeom>
            <a:noFill/>
            <a:ln w="9525">
              <a:solidFill>
                <a:schemeClr val="tx1"/>
              </a:solidFill>
              <a:round/>
              <a:headEnd type="stealth" w="med" len="med"/>
              <a:tailEnd type="stealth" w="med" len="med"/>
            </a:ln>
            <a:extLst>
              <a:ext uri="{909E8E84-426E-40DD-AFC4-6F175D3DCCD1}">
                <a14:hiddenFill xmlns:a14="http://schemas.microsoft.com/office/drawing/2010/main">
                  <a:noFill/>
                </a14:hiddenFill>
              </a:ext>
            </a:extLst>
          </p:spPr>
          <p:txBody>
            <a:bodyPr wrap="none"/>
            <a:lstStyle/>
            <a:p>
              <a:endParaRPr lang="en-US"/>
            </a:p>
          </p:txBody>
        </p:sp>
        <p:sp>
          <p:nvSpPr>
            <p:cNvPr id="30735" name="Line 1031"/>
            <p:cNvSpPr>
              <a:spLocks noChangeShapeType="1"/>
            </p:cNvSpPr>
            <p:nvPr/>
          </p:nvSpPr>
          <p:spPr bwMode="auto">
            <a:xfrm flipV="1">
              <a:off x="432" y="1680"/>
              <a:ext cx="528" cy="480"/>
            </a:xfrm>
            <a:prstGeom prst="line">
              <a:avLst/>
            </a:prstGeom>
            <a:noFill/>
            <a:ln w="9525">
              <a:solidFill>
                <a:schemeClr val="tx1"/>
              </a:solidFill>
              <a:round/>
              <a:headEnd type="stealth" w="med" len="med"/>
              <a:tailEnd type="stealth" w="med" len="med"/>
            </a:ln>
            <a:extLst>
              <a:ext uri="{909E8E84-426E-40DD-AFC4-6F175D3DCCD1}">
                <a14:hiddenFill xmlns:a14="http://schemas.microsoft.com/office/drawing/2010/main">
                  <a:noFill/>
                </a14:hiddenFill>
              </a:ext>
            </a:extLst>
          </p:spPr>
          <p:txBody>
            <a:bodyPr wrap="none"/>
            <a:lstStyle/>
            <a:p>
              <a:endParaRPr lang="en-US"/>
            </a:p>
          </p:txBody>
        </p:sp>
        <p:sp>
          <p:nvSpPr>
            <p:cNvPr id="30736" name="Line 1032"/>
            <p:cNvSpPr>
              <a:spLocks noChangeShapeType="1"/>
            </p:cNvSpPr>
            <p:nvPr/>
          </p:nvSpPr>
          <p:spPr bwMode="auto">
            <a:xfrm flipV="1">
              <a:off x="672" y="1584"/>
              <a:ext cx="96" cy="576"/>
            </a:xfrm>
            <a:prstGeom prst="line">
              <a:avLst/>
            </a:prstGeom>
            <a:noFill/>
            <a:ln w="9525">
              <a:solidFill>
                <a:schemeClr val="tx1"/>
              </a:solidFill>
              <a:round/>
              <a:headEnd type="stealth" w="med" len="med"/>
              <a:tailEnd type="stealth" w="med" len="med"/>
            </a:ln>
            <a:extLst>
              <a:ext uri="{909E8E84-426E-40DD-AFC4-6F175D3DCCD1}">
                <a14:hiddenFill xmlns:a14="http://schemas.microsoft.com/office/drawing/2010/main">
                  <a:noFill/>
                </a14:hiddenFill>
              </a:ext>
            </a:extLst>
          </p:spPr>
          <p:txBody>
            <a:bodyPr wrap="none"/>
            <a:lstStyle/>
            <a:p>
              <a:endParaRPr lang="en-US"/>
            </a:p>
          </p:txBody>
        </p:sp>
        <p:sp>
          <p:nvSpPr>
            <p:cNvPr id="30737" name="Line 1033"/>
            <p:cNvSpPr>
              <a:spLocks noChangeShapeType="1"/>
            </p:cNvSpPr>
            <p:nvPr/>
          </p:nvSpPr>
          <p:spPr bwMode="auto">
            <a:xfrm>
              <a:off x="384" y="1872"/>
              <a:ext cx="720" cy="48"/>
            </a:xfrm>
            <a:prstGeom prst="line">
              <a:avLst/>
            </a:prstGeom>
            <a:noFill/>
            <a:ln w="9525">
              <a:solidFill>
                <a:schemeClr val="tx1"/>
              </a:solidFill>
              <a:round/>
              <a:headEnd type="stealth" w="med" len="med"/>
              <a:tailEnd type="stealth" w="med" len="med"/>
            </a:ln>
            <a:extLst>
              <a:ext uri="{909E8E84-426E-40DD-AFC4-6F175D3DCCD1}">
                <a14:hiddenFill xmlns:a14="http://schemas.microsoft.com/office/drawing/2010/main">
                  <a:noFill/>
                </a14:hiddenFill>
              </a:ext>
            </a:extLst>
          </p:spPr>
          <p:txBody>
            <a:bodyPr wrap="none"/>
            <a:lstStyle/>
            <a:p>
              <a:endParaRPr lang="en-US"/>
            </a:p>
          </p:txBody>
        </p:sp>
      </p:grpSp>
      <p:sp>
        <p:nvSpPr>
          <p:cNvPr id="307210" name="Text Box 1034"/>
          <p:cNvSpPr txBox="1">
            <a:spLocks noChangeArrowheads="1"/>
          </p:cNvSpPr>
          <p:nvPr/>
        </p:nvSpPr>
        <p:spPr bwMode="auto">
          <a:xfrm>
            <a:off x="533400" y="4495800"/>
            <a:ext cx="5410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solidFill>
                  <a:srgbClr val="A50021"/>
                </a:solidFill>
              </a:rPr>
              <a:t>Condition2: Direction of the</a:t>
            </a:r>
          </a:p>
          <a:p>
            <a:pPr eaLnBrk="1" hangingPunct="1">
              <a:spcBef>
                <a:spcPct val="50000"/>
              </a:spcBef>
            </a:pPr>
            <a:r>
              <a:rPr lang="en-US">
                <a:solidFill>
                  <a:srgbClr val="A50021"/>
                </a:solidFill>
              </a:rPr>
              <a:t>line is given</a:t>
            </a:r>
          </a:p>
        </p:txBody>
      </p:sp>
      <p:sp>
        <p:nvSpPr>
          <p:cNvPr id="307211" name="AutoShape 1035"/>
          <p:cNvSpPr>
            <a:spLocks noChangeArrowheads="1"/>
          </p:cNvSpPr>
          <p:nvPr/>
        </p:nvSpPr>
        <p:spPr bwMode="auto">
          <a:xfrm>
            <a:off x="5257800" y="3657600"/>
            <a:ext cx="2743200" cy="1981200"/>
          </a:xfrm>
          <a:prstGeom prst="cloudCallout">
            <a:avLst>
              <a:gd name="adj1" fmla="val -85417"/>
              <a:gd name="adj2" fmla="val 47676"/>
            </a:avLst>
          </a:prstGeom>
          <a:solidFill>
            <a:srgbClr val="006600"/>
          </a:solidFill>
          <a:ln w="50800">
            <a:solidFill>
              <a:srgbClr val="006600"/>
            </a:solidFill>
            <a:round/>
            <a:headEnd/>
            <a:tailEnd/>
          </a:ln>
        </p:spPr>
        <p:txBody>
          <a:bodyPr anchor="ctr" anchorCtr="1"/>
          <a:lstStyle/>
          <a:p>
            <a:pPr algn="ctr"/>
            <a:r>
              <a:rPr lang="en-US" sz="2000">
                <a:solidFill>
                  <a:schemeClr val="bg1"/>
                </a:solidFill>
              </a:rPr>
              <a:t>Any number of lines can lie in a certain direction.</a:t>
            </a:r>
          </a:p>
        </p:txBody>
      </p:sp>
      <p:grpSp>
        <p:nvGrpSpPr>
          <p:cNvPr id="3" name="Group 1036"/>
          <p:cNvGrpSpPr>
            <a:grpSpLocks/>
          </p:cNvGrpSpPr>
          <p:nvPr/>
        </p:nvGrpSpPr>
        <p:grpSpPr bwMode="auto">
          <a:xfrm>
            <a:off x="914400" y="5638800"/>
            <a:ext cx="3124200" cy="685800"/>
            <a:chOff x="576" y="3408"/>
            <a:chExt cx="1968" cy="432"/>
          </a:xfrm>
        </p:grpSpPr>
        <p:sp>
          <p:nvSpPr>
            <p:cNvPr id="30729" name="Line 1037"/>
            <p:cNvSpPr>
              <a:spLocks noChangeShapeType="1"/>
            </p:cNvSpPr>
            <p:nvPr/>
          </p:nvSpPr>
          <p:spPr bwMode="auto">
            <a:xfrm flipH="1">
              <a:off x="576" y="3408"/>
              <a:ext cx="432" cy="384"/>
            </a:xfrm>
            <a:prstGeom prst="line">
              <a:avLst/>
            </a:prstGeom>
            <a:noFill/>
            <a:ln w="9525">
              <a:solidFill>
                <a:schemeClr val="tx1"/>
              </a:solidFill>
              <a:round/>
              <a:headEnd type="stealth" w="med" len="med"/>
              <a:tailEnd type="stealth" w="med" len="med"/>
            </a:ln>
            <a:extLst>
              <a:ext uri="{909E8E84-426E-40DD-AFC4-6F175D3DCCD1}">
                <a14:hiddenFill xmlns:a14="http://schemas.microsoft.com/office/drawing/2010/main">
                  <a:noFill/>
                </a14:hiddenFill>
              </a:ext>
            </a:extLst>
          </p:spPr>
          <p:txBody>
            <a:bodyPr wrap="none"/>
            <a:lstStyle/>
            <a:p>
              <a:endParaRPr lang="en-US"/>
            </a:p>
          </p:txBody>
        </p:sp>
        <p:sp>
          <p:nvSpPr>
            <p:cNvPr id="30730" name="Line 1038"/>
            <p:cNvSpPr>
              <a:spLocks noChangeShapeType="1"/>
            </p:cNvSpPr>
            <p:nvPr/>
          </p:nvSpPr>
          <p:spPr bwMode="auto">
            <a:xfrm flipH="1">
              <a:off x="864" y="3408"/>
              <a:ext cx="432" cy="384"/>
            </a:xfrm>
            <a:prstGeom prst="line">
              <a:avLst/>
            </a:prstGeom>
            <a:noFill/>
            <a:ln w="9525">
              <a:solidFill>
                <a:schemeClr val="tx1"/>
              </a:solidFill>
              <a:round/>
              <a:headEnd type="stealth" w="med" len="med"/>
              <a:tailEnd type="stealth" w="med" len="med"/>
            </a:ln>
            <a:extLst>
              <a:ext uri="{909E8E84-426E-40DD-AFC4-6F175D3DCCD1}">
                <a14:hiddenFill xmlns:a14="http://schemas.microsoft.com/office/drawing/2010/main">
                  <a:noFill/>
                </a14:hiddenFill>
              </a:ext>
            </a:extLst>
          </p:spPr>
          <p:txBody>
            <a:bodyPr wrap="none"/>
            <a:lstStyle/>
            <a:p>
              <a:endParaRPr lang="en-US"/>
            </a:p>
          </p:txBody>
        </p:sp>
        <p:sp>
          <p:nvSpPr>
            <p:cNvPr id="30731" name="Line 1039"/>
            <p:cNvSpPr>
              <a:spLocks noChangeShapeType="1"/>
            </p:cNvSpPr>
            <p:nvPr/>
          </p:nvSpPr>
          <p:spPr bwMode="auto">
            <a:xfrm flipH="1">
              <a:off x="1152" y="3408"/>
              <a:ext cx="432" cy="384"/>
            </a:xfrm>
            <a:prstGeom prst="line">
              <a:avLst/>
            </a:prstGeom>
            <a:noFill/>
            <a:ln w="9525">
              <a:solidFill>
                <a:schemeClr val="tx1"/>
              </a:solidFill>
              <a:round/>
              <a:headEnd type="stealth" w="med" len="med"/>
              <a:tailEnd type="stealth" w="med" len="med"/>
            </a:ln>
            <a:extLst>
              <a:ext uri="{909E8E84-426E-40DD-AFC4-6F175D3DCCD1}">
                <a14:hiddenFill xmlns:a14="http://schemas.microsoft.com/office/drawing/2010/main">
                  <a:noFill/>
                </a14:hiddenFill>
              </a:ext>
            </a:extLst>
          </p:spPr>
          <p:txBody>
            <a:bodyPr wrap="none"/>
            <a:lstStyle/>
            <a:p>
              <a:endParaRPr lang="en-US"/>
            </a:p>
          </p:txBody>
        </p:sp>
        <p:sp>
          <p:nvSpPr>
            <p:cNvPr id="30732" name="Line 1040"/>
            <p:cNvSpPr>
              <a:spLocks noChangeShapeType="1"/>
            </p:cNvSpPr>
            <p:nvPr/>
          </p:nvSpPr>
          <p:spPr bwMode="auto">
            <a:xfrm flipH="1">
              <a:off x="1584" y="3456"/>
              <a:ext cx="432" cy="384"/>
            </a:xfrm>
            <a:prstGeom prst="line">
              <a:avLst/>
            </a:prstGeom>
            <a:noFill/>
            <a:ln w="9525">
              <a:solidFill>
                <a:schemeClr val="tx1"/>
              </a:solidFill>
              <a:round/>
              <a:headEnd type="stealth" w="med" len="med"/>
              <a:tailEnd type="stealth" w="med" len="med"/>
            </a:ln>
            <a:extLst>
              <a:ext uri="{909E8E84-426E-40DD-AFC4-6F175D3DCCD1}">
                <a14:hiddenFill xmlns:a14="http://schemas.microsoft.com/office/drawing/2010/main">
                  <a:noFill/>
                </a14:hiddenFill>
              </a:ext>
            </a:extLst>
          </p:spPr>
          <p:txBody>
            <a:bodyPr wrap="none"/>
            <a:lstStyle/>
            <a:p>
              <a:endParaRPr lang="en-US"/>
            </a:p>
          </p:txBody>
        </p:sp>
        <p:sp>
          <p:nvSpPr>
            <p:cNvPr id="30733" name="Line 1041"/>
            <p:cNvSpPr>
              <a:spLocks noChangeShapeType="1"/>
            </p:cNvSpPr>
            <p:nvPr/>
          </p:nvSpPr>
          <p:spPr bwMode="auto">
            <a:xfrm flipH="1">
              <a:off x="2112" y="3456"/>
              <a:ext cx="432" cy="384"/>
            </a:xfrm>
            <a:prstGeom prst="line">
              <a:avLst/>
            </a:prstGeom>
            <a:noFill/>
            <a:ln w="9525">
              <a:solidFill>
                <a:schemeClr val="tx1"/>
              </a:solidFill>
              <a:round/>
              <a:headEnd type="stealth" w="med" len="med"/>
              <a:tailEnd type="stealth" w="med" len="med"/>
            </a:ln>
            <a:extLst>
              <a:ext uri="{909E8E84-426E-40DD-AFC4-6F175D3DCCD1}">
                <a14:hiddenFill xmlns:a14="http://schemas.microsoft.com/office/drawing/2010/main">
                  <a:noFill/>
                </a14:hiddenFill>
              </a:ext>
            </a:extLst>
          </p:spPr>
          <p:txBody>
            <a:bodyPr wrap="none"/>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203"/>
                                        </p:tgtEl>
                                        <p:attrNameLst>
                                          <p:attrName>style.visibility</p:attrName>
                                        </p:attrNameLst>
                                      </p:cBhvr>
                                      <p:to>
                                        <p:strVal val="visible"/>
                                      </p:to>
                                    </p:set>
                                    <p:anim calcmode="lin" valueType="num">
                                      <p:cBhvr additive="base">
                                        <p:cTn id="7" dur="500" fill="hold"/>
                                        <p:tgtEl>
                                          <p:spTgt spid="307203"/>
                                        </p:tgtEl>
                                        <p:attrNameLst>
                                          <p:attrName>ppt_x</p:attrName>
                                        </p:attrNameLst>
                                      </p:cBhvr>
                                      <p:tavLst>
                                        <p:tav tm="0">
                                          <p:val>
                                            <p:strVal val="0-#ppt_w/2"/>
                                          </p:val>
                                        </p:tav>
                                        <p:tav tm="100000">
                                          <p:val>
                                            <p:strVal val="#ppt_x"/>
                                          </p:val>
                                        </p:tav>
                                      </p:tavLst>
                                    </p:anim>
                                    <p:anim calcmode="lin" valueType="num">
                                      <p:cBhvr additive="base">
                                        <p:cTn id="8" dur="500" fill="hold"/>
                                        <p:tgtEl>
                                          <p:spTgt spid="307203"/>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4" presetClass="entr" presetSubtype="32"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out)">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7" presetClass="entr" presetSubtype="8" fill="hold" grpId="0" nodeType="clickEffect">
                                  <p:stCondLst>
                                    <p:cond delay="0"/>
                                  </p:stCondLst>
                                  <p:childTnLst>
                                    <p:set>
                                      <p:cBhvr>
                                        <p:cTn id="16" dur="1" fill="hold">
                                          <p:stCondLst>
                                            <p:cond delay="0"/>
                                          </p:stCondLst>
                                        </p:cTn>
                                        <p:tgtEl>
                                          <p:spTgt spid="307204"/>
                                        </p:tgtEl>
                                        <p:attrNameLst>
                                          <p:attrName>style.visibility</p:attrName>
                                        </p:attrNameLst>
                                      </p:cBhvr>
                                      <p:to>
                                        <p:strVal val="visible"/>
                                      </p:to>
                                    </p:set>
                                    <p:anim calcmode="lin" valueType="num">
                                      <p:cBhvr>
                                        <p:cTn id="17" dur="500" fill="hold"/>
                                        <p:tgtEl>
                                          <p:spTgt spid="307204"/>
                                        </p:tgtEl>
                                        <p:attrNameLst>
                                          <p:attrName>ppt_x</p:attrName>
                                        </p:attrNameLst>
                                      </p:cBhvr>
                                      <p:tavLst>
                                        <p:tav tm="0">
                                          <p:val>
                                            <p:strVal val="#ppt_x-#ppt_w/2"/>
                                          </p:val>
                                        </p:tav>
                                        <p:tav tm="100000">
                                          <p:val>
                                            <p:strVal val="#ppt_x"/>
                                          </p:val>
                                        </p:tav>
                                      </p:tavLst>
                                    </p:anim>
                                    <p:anim calcmode="lin" valueType="num">
                                      <p:cBhvr>
                                        <p:cTn id="18" dur="500" fill="hold"/>
                                        <p:tgtEl>
                                          <p:spTgt spid="307204"/>
                                        </p:tgtEl>
                                        <p:attrNameLst>
                                          <p:attrName>ppt_y</p:attrName>
                                        </p:attrNameLst>
                                      </p:cBhvr>
                                      <p:tavLst>
                                        <p:tav tm="0">
                                          <p:val>
                                            <p:strVal val="#ppt_y"/>
                                          </p:val>
                                        </p:tav>
                                        <p:tav tm="100000">
                                          <p:val>
                                            <p:strVal val="#ppt_y"/>
                                          </p:val>
                                        </p:tav>
                                      </p:tavLst>
                                    </p:anim>
                                    <p:anim calcmode="lin" valueType="num">
                                      <p:cBhvr>
                                        <p:cTn id="19" dur="500" fill="hold"/>
                                        <p:tgtEl>
                                          <p:spTgt spid="307204"/>
                                        </p:tgtEl>
                                        <p:attrNameLst>
                                          <p:attrName>ppt_w</p:attrName>
                                        </p:attrNameLst>
                                      </p:cBhvr>
                                      <p:tavLst>
                                        <p:tav tm="0">
                                          <p:val>
                                            <p:fltVal val="0"/>
                                          </p:val>
                                        </p:tav>
                                        <p:tav tm="100000">
                                          <p:val>
                                            <p:strVal val="#ppt_w"/>
                                          </p:val>
                                        </p:tav>
                                      </p:tavLst>
                                    </p:anim>
                                    <p:anim calcmode="lin" valueType="num">
                                      <p:cBhvr>
                                        <p:cTn id="20" dur="500" fill="hold"/>
                                        <p:tgtEl>
                                          <p:spTgt spid="307204"/>
                                        </p:tgtEl>
                                        <p:attrNameLst>
                                          <p:attrName>ppt_h</p:attrName>
                                        </p:attrNameLst>
                                      </p:cBhvr>
                                      <p:tavLst>
                                        <p:tav tm="0">
                                          <p:val>
                                            <p:strVal val="#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7210"/>
                                        </p:tgtEl>
                                        <p:attrNameLst>
                                          <p:attrName>style.visibility</p:attrName>
                                        </p:attrNameLst>
                                      </p:cBhvr>
                                      <p:to>
                                        <p:strVal val="visible"/>
                                      </p:to>
                                    </p:set>
                                    <p:anim calcmode="lin" valueType="num">
                                      <p:cBhvr additive="base">
                                        <p:cTn id="25" dur="500" fill="hold"/>
                                        <p:tgtEl>
                                          <p:spTgt spid="307210"/>
                                        </p:tgtEl>
                                        <p:attrNameLst>
                                          <p:attrName>ppt_x</p:attrName>
                                        </p:attrNameLst>
                                      </p:cBhvr>
                                      <p:tavLst>
                                        <p:tav tm="0">
                                          <p:val>
                                            <p:strVal val="0-#ppt_w/2"/>
                                          </p:val>
                                        </p:tav>
                                        <p:tav tm="100000">
                                          <p:val>
                                            <p:strVal val="#ppt_x"/>
                                          </p:val>
                                        </p:tav>
                                      </p:tavLst>
                                    </p:anim>
                                    <p:anim calcmode="lin" valueType="num">
                                      <p:cBhvr additive="base">
                                        <p:cTn id="26" dur="500" fill="hold"/>
                                        <p:tgtEl>
                                          <p:spTgt spid="307210"/>
                                        </p:tgtEl>
                                        <p:attrNameLst>
                                          <p:attrName>ppt_y</p:attrName>
                                        </p:attrNameLst>
                                      </p:cBhvr>
                                      <p:tavLst>
                                        <p:tav tm="0">
                                          <p:val>
                                            <p:strVal val="#ppt_y"/>
                                          </p:val>
                                        </p:tav>
                                        <p:tav tm="100000">
                                          <p:val>
                                            <p:strVal val="#ppt_y"/>
                                          </p:val>
                                        </p:tav>
                                      </p:tavLst>
                                    </p:anim>
                                  </p:childTnLst>
                                </p:cTn>
                              </p:par>
                            </p:childTnLst>
                          </p:cTn>
                        </p:par>
                        <p:par>
                          <p:cTn id="27" fill="hold" nodeType="afterGroup">
                            <p:stCondLst>
                              <p:cond delay="500"/>
                            </p:stCondLst>
                            <p:childTnLst>
                              <p:par>
                                <p:cTn id="28" presetID="22" presetClass="entr" presetSubtype="4" fill="hold" nodeType="after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wipe(down)">
                                      <p:cBhvr>
                                        <p:cTn id="30" dur="500"/>
                                        <p:tgtEl>
                                          <p:spTgt spid="3"/>
                                        </p:tgtEl>
                                      </p:cBhvr>
                                    </p:animEffect>
                                  </p:childTnLst>
                                </p:cTn>
                              </p:par>
                            </p:childTnLst>
                          </p:cTn>
                        </p:par>
                        <p:par>
                          <p:cTn id="31" fill="hold" nodeType="afterGroup">
                            <p:stCondLst>
                              <p:cond delay="1000"/>
                            </p:stCondLst>
                            <p:childTnLst>
                              <p:par>
                                <p:cTn id="32" presetID="17" presetClass="entr" presetSubtype="8" fill="hold" grpId="0" nodeType="afterEffect">
                                  <p:stCondLst>
                                    <p:cond delay="0"/>
                                  </p:stCondLst>
                                  <p:childTnLst>
                                    <p:set>
                                      <p:cBhvr>
                                        <p:cTn id="33" dur="1" fill="hold">
                                          <p:stCondLst>
                                            <p:cond delay="0"/>
                                          </p:stCondLst>
                                        </p:cTn>
                                        <p:tgtEl>
                                          <p:spTgt spid="307211"/>
                                        </p:tgtEl>
                                        <p:attrNameLst>
                                          <p:attrName>style.visibility</p:attrName>
                                        </p:attrNameLst>
                                      </p:cBhvr>
                                      <p:to>
                                        <p:strVal val="visible"/>
                                      </p:to>
                                    </p:set>
                                    <p:anim calcmode="lin" valueType="num">
                                      <p:cBhvr>
                                        <p:cTn id="34" dur="500" fill="hold"/>
                                        <p:tgtEl>
                                          <p:spTgt spid="307211"/>
                                        </p:tgtEl>
                                        <p:attrNameLst>
                                          <p:attrName>ppt_x</p:attrName>
                                        </p:attrNameLst>
                                      </p:cBhvr>
                                      <p:tavLst>
                                        <p:tav tm="0">
                                          <p:val>
                                            <p:strVal val="#ppt_x-#ppt_w/2"/>
                                          </p:val>
                                        </p:tav>
                                        <p:tav tm="100000">
                                          <p:val>
                                            <p:strVal val="#ppt_x"/>
                                          </p:val>
                                        </p:tav>
                                      </p:tavLst>
                                    </p:anim>
                                    <p:anim calcmode="lin" valueType="num">
                                      <p:cBhvr>
                                        <p:cTn id="35" dur="500" fill="hold"/>
                                        <p:tgtEl>
                                          <p:spTgt spid="307211"/>
                                        </p:tgtEl>
                                        <p:attrNameLst>
                                          <p:attrName>ppt_y</p:attrName>
                                        </p:attrNameLst>
                                      </p:cBhvr>
                                      <p:tavLst>
                                        <p:tav tm="0">
                                          <p:val>
                                            <p:strVal val="#ppt_y"/>
                                          </p:val>
                                        </p:tav>
                                        <p:tav tm="100000">
                                          <p:val>
                                            <p:strVal val="#ppt_y"/>
                                          </p:val>
                                        </p:tav>
                                      </p:tavLst>
                                    </p:anim>
                                    <p:anim calcmode="lin" valueType="num">
                                      <p:cBhvr>
                                        <p:cTn id="36" dur="500" fill="hold"/>
                                        <p:tgtEl>
                                          <p:spTgt spid="307211"/>
                                        </p:tgtEl>
                                        <p:attrNameLst>
                                          <p:attrName>ppt_w</p:attrName>
                                        </p:attrNameLst>
                                      </p:cBhvr>
                                      <p:tavLst>
                                        <p:tav tm="0">
                                          <p:val>
                                            <p:fltVal val="0"/>
                                          </p:val>
                                        </p:tav>
                                        <p:tav tm="100000">
                                          <p:val>
                                            <p:strVal val="#ppt_w"/>
                                          </p:val>
                                        </p:tav>
                                      </p:tavLst>
                                    </p:anim>
                                    <p:anim calcmode="lin" valueType="num">
                                      <p:cBhvr>
                                        <p:cTn id="37" dur="500" fill="hold"/>
                                        <p:tgtEl>
                                          <p:spTgt spid="3072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03" grpId="0" autoUpdateAnimBg="0"/>
      <p:bldP spid="307204" grpId="0" animBg="1" autoUpdateAnimBg="0"/>
      <p:bldP spid="307210" grpId="0" autoUpdateAnimBg="0"/>
      <p:bldP spid="307211"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81000" y="381000"/>
            <a:ext cx="5791200" cy="685800"/>
          </a:xfrm>
        </p:spPr>
        <p:txBody>
          <a:bodyPr/>
          <a:lstStyle/>
          <a:p>
            <a:pPr eaLnBrk="1" hangingPunct="1"/>
            <a:r>
              <a:rPr lang="en-US" b="0" smtClean="0"/>
              <a:t>Point slope form</a:t>
            </a:r>
          </a:p>
        </p:txBody>
      </p:sp>
      <p:sp>
        <p:nvSpPr>
          <p:cNvPr id="279555" name="Text Box 3"/>
          <p:cNvSpPr txBox="1">
            <a:spLocks noChangeArrowheads="1"/>
          </p:cNvSpPr>
          <p:nvPr/>
        </p:nvSpPr>
        <p:spPr bwMode="auto">
          <a:xfrm>
            <a:off x="381000" y="990600"/>
            <a:ext cx="5410200" cy="91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t>Consider a line passing through  P (x</a:t>
            </a:r>
            <a:r>
              <a:rPr lang="en-US" sz="2200" baseline="-25000"/>
              <a:t>1</a:t>
            </a:r>
            <a:r>
              <a:rPr lang="en-US" sz="2200"/>
              <a:t>, y</a:t>
            </a:r>
            <a:r>
              <a:rPr lang="en-US" sz="2200" baseline="-25000"/>
              <a:t>1</a:t>
            </a:r>
            <a:r>
              <a:rPr lang="en-US" sz="2200"/>
              <a:t>) and having a slope m.</a:t>
            </a:r>
          </a:p>
        </p:txBody>
      </p:sp>
      <p:sp>
        <p:nvSpPr>
          <p:cNvPr id="279556" name="Text Box 4"/>
          <p:cNvSpPr txBox="1">
            <a:spLocks noChangeArrowheads="1"/>
          </p:cNvSpPr>
          <p:nvPr/>
        </p:nvSpPr>
        <p:spPr bwMode="auto">
          <a:xfrm>
            <a:off x="381000" y="1981200"/>
            <a:ext cx="541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t>Consider any point Q (x, y) on it.</a:t>
            </a:r>
          </a:p>
        </p:txBody>
      </p:sp>
      <p:sp>
        <p:nvSpPr>
          <p:cNvPr id="279557" name="Text Box 5"/>
          <p:cNvSpPr txBox="1">
            <a:spLocks noChangeArrowheads="1"/>
          </p:cNvSpPr>
          <p:nvPr/>
        </p:nvSpPr>
        <p:spPr bwMode="auto">
          <a:xfrm>
            <a:off x="533400" y="2590800"/>
            <a:ext cx="541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t>slope m = </a:t>
            </a:r>
          </a:p>
        </p:txBody>
      </p:sp>
      <p:graphicFrame>
        <p:nvGraphicFramePr>
          <p:cNvPr id="279558" name="Object 6"/>
          <p:cNvGraphicFramePr>
            <a:graphicFrameLocks noChangeAspect="1"/>
          </p:cNvGraphicFramePr>
          <p:nvPr/>
        </p:nvGraphicFramePr>
        <p:xfrm>
          <a:off x="2286000" y="2451100"/>
          <a:ext cx="914400" cy="825500"/>
        </p:xfrm>
        <a:graphic>
          <a:graphicData uri="http://schemas.openxmlformats.org/presentationml/2006/ole">
            <mc:AlternateContent xmlns:mc="http://schemas.openxmlformats.org/markup-compatibility/2006">
              <mc:Choice xmlns:v="urn:schemas-microsoft-com:vml" Requires="v">
                <p:oleObj spid="_x0000_s31753" name="Equation" r:id="rId3" imgW="787400" imgH="711200" progId="Equation.DSMT4">
                  <p:embed/>
                </p:oleObj>
              </mc:Choice>
              <mc:Fallback>
                <p:oleObj name="Equation" r:id="rId3" imgW="787400" imgH="7112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451100"/>
                        <a:ext cx="914400"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79559" name="Object 7"/>
          <p:cNvGraphicFramePr>
            <a:graphicFrameLocks noChangeAspect="1"/>
          </p:cNvGraphicFramePr>
          <p:nvPr/>
        </p:nvGraphicFramePr>
        <p:xfrm>
          <a:off x="533400" y="3278188"/>
          <a:ext cx="2971800" cy="503237"/>
        </p:xfrm>
        <a:graphic>
          <a:graphicData uri="http://schemas.openxmlformats.org/presentationml/2006/ole">
            <mc:AlternateContent xmlns:mc="http://schemas.openxmlformats.org/markup-compatibility/2006">
              <mc:Choice xmlns:v="urn:schemas-microsoft-com:vml" Requires="v">
                <p:oleObj spid="_x0000_s31754" name="Equation" r:id="rId5" imgW="2228902" imgH="361981" progId="Equation.DSMT4">
                  <p:embed/>
                </p:oleObj>
              </mc:Choice>
              <mc:Fallback>
                <p:oleObj name="Equation" r:id="rId5" imgW="2228902" imgH="361981"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278188"/>
                        <a:ext cx="2971800" cy="503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79560" name="AutoShape 8"/>
          <p:cNvSpPr>
            <a:spLocks noChangeArrowheads="1"/>
          </p:cNvSpPr>
          <p:nvPr/>
        </p:nvSpPr>
        <p:spPr bwMode="auto">
          <a:xfrm>
            <a:off x="3124200" y="3962400"/>
            <a:ext cx="5715000" cy="2057400"/>
          </a:xfrm>
          <a:prstGeom prst="cloudCallout">
            <a:avLst>
              <a:gd name="adj1" fmla="val -57806"/>
              <a:gd name="adj2" fmla="val -44060"/>
            </a:avLst>
          </a:prstGeom>
          <a:solidFill>
            <a:srgbClr val="006600"/>
          </a:solidFill>
          <a:ln>
            <a:noFill/>
          </a:ln>
          <a:extLst>
            <a:ext uri="{91240B29-F687-4F45-9708-019B960494DF}">
              <a14:hiddenLine xmlns:a14="http://schemas.microsoft.com/office/drawing/2010/main" w="50800">
                <a:solidFill>
                  <a:srgbClr val="000000"/>
                </a:solidFill>
                <a:round/>
                <a:headEnd/>
                <a:tailEnd/>
              </a14:hiddenLine>
            </a:ext>
          </a:extLst>
        </p:spPr>
        <p:txBody>
          <a:bodyPr anchor="ctr" anchorCtr="1"/>
          <a:lstStyle/>
          <a:p>
            <a:pPr algn="ctr"/>
            <a:r>
              <a:rPr lang="en-US">
                <a:solidFill>
                  <a:schemeClr val="bg1"/>
                </a:solidFill>
              </a:rPr>
              <a:t>BUT ONLY ONE straight line can pass through a given point in a given direction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79555"/>
                                        </p:tgtEl>
                                        <p:attrNameLst>
                                          <p:attrName>style.visibility</p:attrName>
                                        </p:attrNameLst>
                                      </p:cBhvr>
                                      <p:to>
                                        <p:strVal val="visible"/>
                                      </p:to>
                                    </p:set>
                                    <p:anim calcmode="lin" valueType="num">
                                      <p:cBhvr additive="base">
                                        <p:cTn id="7" dur="500" fill="hold"/>
                                        <p:tgtEl>
                                          <p:spTgt spid="279555"/>
                                        </p:tgtEl>
                                        <p:attrNameLst>
                                          <p:attrName>ppt_x</p:attrName>
                                        </p:attrNameLst>
                                      </p:cBhvr>
                                      <p:tavLst>
                                        <p:tav tm="0">
                                          <p:val>
                                            <p:strVal val="0-#ppt_w/2"/>
                                          </p:val>
                                        </p:tav>
                                        <p:tav tm="100000">
                                          <p:val>
                                            <p:strVal val="#ppt_x"/>
                                          </p:val>
                                        </p:tav>
                                      </p:tavLst>
                                    </p:anim>
                                    <p:anim calcmode="lin" valueType="num">
                                      <p:cBhvr additive="base">
                                        <p:cTn id="8" dur="500" fill="hold"/>
                                        <p:tgtEl>
                                          <p:spTgt spid="27955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79556"/>
                                        </p:tgtEl>
                                        <p:attrNameLst>
                                          <p:attrName>style.visibility</p:attrName>
                                        </p:attrNameLst>
                                      </p:cBhvr>
                                      <p:to>
                                        <p:strVal val="visible"/>
                                      </p:to>
                                    </p:set>
                                    <p:anim calcmode="lin" valueType="num">
                                      <p:cBhvr additive="base">
                                        <p:cTn id="13" dur="500" fill="hold"/>
                                        <p:tgtEl>
                                          <p:spTgt spid="279556"/>
                                        </p:tgtEl>
                                        <p:attrNameLst>
                                          <p:attrName>ppt_x</p:attrName>
                                        </p:attrNameLst>
                                      </p:cBhvr>
                                      <p:tavLst>
                                        <p:tav tm="0">
                                          <p:val>
                                            <p:strVal val="0-#ppt_w/2"/>
                                          </p:val>
                                        </p:tav>
                                        <p:tav tm="100000">
                                          <p:val>
                                            <p:strVal val="#ppt_x"/>
                                          </p:val>
                                        </p:tav>
                                      </p:tavLst>
                                    </p:anim>
                                    <p:anim calcmode="lin" valueType="num">
                                      <p:cBhvr additive="base">
                                        <p:cTn id="14" dur="500" fill="hold"/>
                                        <p:tgtEl>
                                          <p:spTgt spid="27955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79557"/>
                                        </p:tgtEl>
                                        <p:attrNameLst>
                                          <p:attrName>style.visibility</p:attrName>
                                        </p:attrNameLst>
                                      </p:cBhvr>
                                      <p:to>
                                        <p:strVal val="visible"/>
                                      </p:to>
                                    </p:set>
                                    <p:anim calcmode="lin" valueType="num">
                                      <p:cBhvr additive="base">
                                        <p:cTn id="19" dur="500" fill="hold"/>
                                        <p:tgtEl>
                                          <p:spTgt spid="279557"/>
                                        </p:tgtEl>
                                        <p:attrNameLst>
                                          <p:attrName>ppt_x</p:attrName>
                                        </p:attrNameLst>
                                      </p:cBhvr>
                                      <p:tavLst>
                                        <p:tav tm="0">
                                          <p:val>
                                            <p:strVal val="0-#ppt_w/2"/>
                                          </p:val>
                                        </p:tav>
                                        <p:tav tm="100000">
                                          <p:val>
                                            <p:strVal val="#ppt_x"/>
                                          </p:val>
                                        </p:tav>
                                      </p:tavLst>
                                    </p:anim>
                                    <p:anim calcmode="lin" valueType="num">
                                      <p:cBhvr additive="base">
                                        <p:cTn id="20" dur="500" fill="hold"/>
                                        <p:tgtEl>
                                          <p:spTgt spid="279557"/>
                                        </p:tgtEl>
                                        <p:attrNameLst>
                                          <p:attrName>ppt_y</p:attrName>
                                        </p:attrNameLst>
                                      </p:cBhvr>
                                      <p:tavLst>
                                        <p:tav tm="0">
                                          <p:val>
                                            <p:strVal val="#ppt_y"/>
                                          </p:val>
                                        </p:tav>
                                        <p:tav tm="100000">
                                          <p:val>
                                            <p:strVal val="#ppt_y"/>
                                          </p:val>
                                        </p:tav>
                                      </p:tavLst>
                                    </p:anim>
                                  </p:childTnLst>
                                </p:cTn>
                              </p:par>
                            </p:childTnLst>
                          </p:cTn>
                        </p:par>
                        <p:par>
                          <p:cTn id="21" fill="hold" nodeType="afterGroup">
                            <p:stCondLst>
                              <p:cond delay="500"/>
                            </p:stCondLst>
                            <p:childTnLst>
                              <p:par>
                                <p:cTn id="22" presetID="1" presetClass="entr" presetSubtype="0" fill="hold" nodeType="afterEffect">
                                  <p:stCondLst>
                                    <p:cond delay="0"/>
                                  </p:stCondLst>
                                  <p:childTnLst>
                                    <p:set>
                                      <p:cBhvr>
                                        <p:cTn id="23" dur="1" fill="hold">
                                          <p:stCondLst>
                                            <p:cond delay="499"/>
                                          </p:stCondLst>
                                        </p:cTn>
                                        <p:tgtEl>
                                          <p:spTgt spid="279558"/>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3" presetClass="entr" presetSubtype="16" fill="hold" nodeType="clickEffect">
                                  <p:stCondLst>
                                    <p:cond delay="0"/>
                                  </p:stCondLst>
                                  <p:childTnLst>
                                    <p:set>
                                      <p:cBhvr>
                                        <p:cTn id="27" dur="1" fill="hold">
                                          <p:stCondLst>
                                            <p:cond delay="0"/>
                                          </p:stCondLst>
                                        </p:cTn>
                                        <p:tgtEl>
                                          <p:spTgt spid="279559"/>
                                        </p:tgtEl>
                                        <p:attrNameLst>
                                          <p:attrName>style.visibility</p:attrName>
                                        </p:attrNameLst>
                                      </p:cBhvr>
                                      <p:to>
                                        <p:strVal val="visible"/>
                                      </p:to>
                                    </p:set>
                                    <p:anim calcmode="lin" valueType="num">
                                      <p:cBhvr>
                                        <p:cTn id="28" dur="500" fill="hold"/>
                                        <p:tgtEl>
                                          <p:spTgt spid="279559"/>
                                        </p:tgtEl>
                                        <p:attrNameLst>
                                          <p:attrName>ppt_w</p:attrName>
                                        </p:attrNameLst>
                                      </p:cBhvr>
                                      <p:tavLst>
                                        <p:tav tm="0">
                                          <p:val>
                                            <p:fltVal val="0"/>
                                          </p:val>
                                        </p:tav>
                                        <p:tav tm="100000">
                                          <p:val>
                                            <p:strVal val="#ppt_w"/>
                                          </p:val>
                                        </p:tav>
                                      </p:tavLst>
                                    </p:anim>
                                    <p:anim calcmode="lin" valueType="num">
                                      <p:cBhvr>
                                        <p:cTn id="29" dur="500" fill="hold"/>
                                        <p:tgtEl>
                                          <p:spTgt spid="279559"/>
                                        </p:tgtEl>
                                        <p:attrNameLst>
                                          <p:attrName>ppt_h</p:attrName>
                                        </p:attrNameLst>
                                      </p:cBhvr>
                                      <p:tavLst>
                                        <p:tav tm="0">
                                          <p:val>
                                            <p:fltVal val="0"/>
                                          </p:val>
                                        </p:tav>
                                        <p:tav tm="100000">
                                          <p:val>
                                            <p:strVal val="#ppt_h"/>
                                          </p:val>
                                        </p:tav>
                                      </p:tavLst>
                                    </p:anim>
                                  </p:childTnLst>
                                </p:cTn>
                              </p:par>
                            </p:childTnLst>
                          </p:cTn>
                        </p:par>
                        <p:par>
                          <p:cTn id="30" fill="hold" nodeType="afterGroup">
                            <p:stCondLst>
                              <p:cond delay="500"/>
                            </p:stCondLst>
                            <p:childTnLst>
                              <p:par>
                                <p:cTn id="31" presetID="17" presetClass="entr" presetSubtype="8" fill="hold" grpId="0" nodeType="afterEffect">
                                  <p:stCondLst>
                                    <p:cond delay="0"/>
                                  </p:stCondLst>
                                  <p:childTnLst>
                                    <p:set>
                                      <p:cBhvr>
                                        <p:cTn id="32" dur="1" fill="hold">
                                          <p:stCondLst>
                                            <p:cond delay="0"/>
                                          </p:stCondLst>
                                        </p:cTn>
                                        <p:tgtEl>
                                          <p:spTgt spid="279560"/>
                                        </p:tgtEl>
                                        <p:attrNameLst>
                                          <p:attrName>style.visibility</p:attrName>
                                        </p:attrNameLst>
                                      </p:cBhvr>
                                      <p:to>
                                        <p:strVal val="visible"/>
                                      </p:to>
                                    </p:set>
                                    <p:anim calcmode="lin" valueType="num">
                                      <p:cBhvr>
                                        <p:cTn id="33" dur="500" fill="hold"/>
                                        <p:tgtEl>
                                          <p:spTgt spid="279560"/>
                                        </p:tgtEl>
                                        <p:attrNameLst>
                                          <p:attrName>ppt_x</p:attrName>
                                        </p:attrNameLst>
                                      </p:cBhvr>
                                      <p:tavLst>
                                        <p:tav tm="0">
                                          <p:val>
                                            <p:strVal val="#ppt_x-#ppt_w/2"/>
                                          </p:val>
                                        </p:tav>
                                        <p:tav tm="100000">
                                          <p:val>
                                            <p:strVal val="#ppt_x"/>
                                          </p:val>
                                        </p:tav>
                                      </p:tavLst>
                                    </p:anim>
                                    <p:anim calcmode="lin" valueType="num">
                                      <p:cBhvr>
                                        <p:cTn id="34" dur="500" fill="hold"/>
                                        <p:tgtEl>
                                          <p:spTgt spid="279560"/>
                                        </p:tgtEl>
                                        <p:attrNameLst>
                                          <p:attrName>ppt_y</p:attrName>
                                        </p:attrNameLst>
                                      </p:cBhvr>
                                      <p:tavLst>
                                        <p:tav tm="0">
                                          <p:val>
                                            <p:strVal val="#ppt_y"/>
                                          </p:val>
                                        </p:tav>
                                        <p:tav tm="100000">
                                          <p:val>
                                            <p:strVal val="#ppt_y"/>
                                          </p:val>
                                        </p:tav>
                                      </p:tavLst>
                                    </p:anim>
                                    <p:anim calcmode="lin" valueType="num">
                                      <p:cBhvr>
                                        <p:cTn id="35" dur="500" fill="hold"/>
                                        <p:tgtEl>
                                          <p:spTgt spid="279560"/>
                                        </p:tgtEl>
                                        <p:attrNameLst>
                                          <p:attrName>ppt_w</p:attrName>
                                        </p:attrNameLst>
                                      </p:cBhvr>
                                      <p:tavLst>
                                        <p:tav tm="0">
                                          <p:val>
                                            <p:fltVal val="0"/>
                                          </p:val>
                                        </p:tav>
                                        <p:tav tm="100000">
                                          <p:val>
                                            <p:strVal val="#ppt_w"/>
                                          </p:val>
                                        </p:tav>
                                      </p:tavLst>
                                    </p:anim>
                                    <p:anim calcmode="lin" valueType="num">
                                      <p:cBhvr>
                                        <p:cTn id="36" dur="500" fill="hold"/>
                                        <p:tgtEl>
                                          <p:spTgt spid="27956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9555" grpId="0" autoUpdateAnimBg="0"/>
      <p:bldP spid="279556" grpId="0" autoUpdateAnimBg="0"/>
      <p:bldP spid="279557" grpId="0" autoUpdateAnimBg="0"/>
      <p:bldP spid="279560"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990600" y="1066800"/>
            <a:ext cx="320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endParaRPr lang="en-US"/>
          </a:p>
        </p:txBody>
      </p:sp>
      <p:sp>
        <p:nvSpPr>
          <p:cNvPr id="302083" name="Text Box 3"/>
          <p:cNvSpPr txBox="1">
            <a:spLocks noChangeArrowheads="1"/>
          </p:cNvSpPr>
          <p:nvPr/>
        </p:nvSpPr>
        <p:spPr bwMode="auto">
          <a:xfrm>
            <a:off x="1600200" y="2971800"/>
            <a:ext cx="6019800" cy="167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spcBef>
                <a:spcPct val="50000"/>
              </a:spcBef>
            </a:pPr>
            <a:r>
              <a:rPr lang="en-US" sz="2600" b="1">
                <a:solidFill>
                  <a:srgbClr val="2C2CB0"/>
                </a:solidFill>
              </a:rPr>
              <a:t>Cartesian Coordinate Geometry</a:t>
            </a:r>
          </a:p>
          <a:p>
            <a:pPr algn="ctr" eaLnBrk="1" hangingPunct="1">
              <a:spcBef>
                <a:spcPct val="50000"/>
              </a:spcBef>
            </a:pPr>
            <a:r>
              <a:rPr lang="en-US" sz="2600" b="1">
                <a:solidFill>
                  <a:srgbClr val="2C2CB0"/>
                </a:solidFill>
              </a:rPr>
              <a:t>and </a:t>
            </a:r>
          </a:p>
          <a:p>
            <a:pPr algn="ctr" eaLnBrk="1" hangingPunct="1">
              <a:spcBef>
                <a:spcPct val="50000"/>
              </a:spcBef>
            </a:pPr>
            <a:r>
              <a:rPr lang="en-US" sz="2600" b="1">
                <a:solidFill>
                  <a:srgbClr val="2C2CB0"/>
                </a:solidFill>
              </a:rPr>
              <a:t>Straight Lines</a:t>
            </a:r>
          </a:p>
        </p:txBody>
      </p:sp>
      <p:sp>
        <p:nvSpPr>
          <p:cNvPr id="14340" name="Rectangle 5"/>
          <p:cNvSpPr>
            <a:spLocks noGrp="1" noChangeArrowheads="1"/>
          </p:cNvSpPr>
          <p:nvPr>
            <p:ph type="title" idx="4294967295"/>
          </p:nvPr>
        </p:nvSpPr>
        <p:spPr/>
        <p:txBody>
          <a:bodyPr/>
          <a:lstStyle/>
          <a:p>
            <a:pPr eaLnBrk="1" hangingPunct="1"/>
            <a:r>
              <a:rPr lang="en-US" b="0" smtClean="0"/>
              <a:t>Session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02083"/>
                                        </p:tgtEl>
                                        <p:attrNameLst>
                                          <p:attrName>style.visibility</p:attrName>
                                        </p:attrNameLst>
                                      </p:cBhvr>
                                      <p:to>
                                        <p:strVal val="visible"/>
                                      </p:to>
                                    </p:set>
                                    <p:anim calcmode="lin" valueType="num">
                                      <p:cBhvr>
                                        <p:cTn id="7" dur="500" fill="hold"/>
                                        <p:tgtEl>
                                          <p:spTgt spid="302083"/>
                                        </p:tgtEl>
                                        <p:attrNameLst>
                                          <p:attrName>ppt_w</p:attrName>
                                        </p:attrNameLst>
                                      </p:cBhvr>
                                      <p:tavLst>
                                        <p:tav tm="0">
                                          <p:val>
                                            <p:fltVal val="0"/>
                                          </p:val>
                                        </p:tav>
                                        <p:tav tm="100000">
                                          <p:val>
                                            <p:strVal val="#ppt_w"/>
                                          </p:val>
                                        </p:tav>
                                      </p:tavLst>
                                    </p:anim>
                                    <p:anim calcmode="lin" valueType="num">
                                      <p:cBhvr>
                                        <p:cTn id="8" dur="500" fill="hold"/>
                                        <p:tgtEl>
                                          <p:spTgt spid="30208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3"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381000" y="381000"/>
            <a:ext cx="5791200" cy="685800"/>
          </a:xfrm>
        </p:spPr>
        <p:txBody>
          <a:bodyPr/>
          <a:lstStyle/>
          <a:p>
            <a:pPr eaLnBrk="1" hangingPunct="1"/>
            <a:r>
              <a:rPr lang="en-US" b="0" smtClean="0"/>
              <a:t>Illustrative example</a:t>
            </a:r>
            <a:endParaRPr lang="en-US" sz="2000" b="0" smtClean="0"/>
          </a:p>
        </p:txBody>
      </p:sp>
      <p:grpSp>
        <p:nvGrpSpPr>
          <p:cNvPr id="2" name="Group 8"/>
          <p:cNvGrpSpPr>
            <a:grpSpLocks/>
          </p:cNvGrpSpPr>
          <p:nvPr/>
        </p:nvGrpSpPr>
        <p:grpSpPr bwMode="auto">
          <a:xfrm>
            <a:off x="303213" y="3152775"/>
            <a:ext cx="3733800" cy="714375"/>
            <a:chOff x="144" y="1794"/>
            <a:chExt cx="2352" cy="450"/>
          </a:xfrm>
        </p:grpSpPr>
        <p:sp>
          <p:nvSpPr>
            <p:cNvPr id="32775" name="Text Box 4"/>
            <p:cNvSpPr txBox="1">
              <a:spLocks noChangeArrowheads="1"/>
            </p:cNvSpPr>
            <p:nvPr/>
          </p:nvSpPr>
          <p:spPr bwMode="auto">
            <a:xfrm>
              <a:off x="144" y="1872"/>
              <a:ext cx="14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76250" indent="-476250" eaLnBrk="0" hangingPunct="0">
                <a:tabLst>
                  <a:tab pos="476250" algn="l"/>
                  <a:tab pos="1327150" algn="l"/>
                  <a:tab pos="1530350" algn="l"/>
                </a:tabLst>
                <a:defRPr sz="2400">
                  <a:solidFill>
                    <a:schemeClr val="tx1"/>
                  </a:solidFill>
                  <a:latin typeface="Verdana" pitchFamily="34" charset="0"/>
                </a:defRPr>
              </a:lvl1pPr>
              <a:lvl2pPr marL="742950" indent="-285750" eaLnBrk="0" hangingPunct="0">
                <a:tabLst>
                  <a:tab pos="476250" algn="l"/>
                  <a:tab pos="1327150" algn="l"/>
                  <a:tab pos="1530350" algn="l"/>
                </a:tabLst>
                <a:defRPr sz="2400">
                  <a:solidFill>
                    <a:schemeClr val="tx1"/>
                  </a:solidFill>
                  <a:latin typeface="Verdana" pitchFamily="34" charset="0"/>
                </a:defRPr>
              </a:lvl2pPr>
              <a:lvl3pPr marL="1143000" indent="-228600" eaLnBrk="0" hangingPunct="0">
                <a:tabLst>
                  <a:tab pos="476250" algn="l"/>
                  <a:tab pos="1327150" algn="l"/>
                  <a:tab pos="1530350" algn="l"/>
                </a:tabLst>
                <a:defRPr sz="2400">
                  <a:solidFill>
                    <a:schemeClr val="tx1"/>
                  </a:solidFill>
                  <a:latin typeface="Verdana" pitchFamily="34" charset="0"/>
                </a:defRPr>
              </a:lvl3pPr>
              <a:lvl4pPr marL="1600200" indent="-228600" eaLnBrk="0" hangingPunct="0">
                <a:tabLst>
                  <a:tab pos="476250" algn="l"/>
                  <a:tab pos="1327150" algn="l"/>
                  <a:tab pos="1530350" algn="l"/>
                </a:tabLst>
                <a:defRPr sz="2400">
                  <a:solidFill>
                    <a:schemeClr val="tx1"/>
                  </a:solidFill>
                  <a:latin typeface="Verdana" pitchFamily="34" charset="0"/>
                </a:defRPr>
              </a:lvl4pPr>
              <a:lvl5pPr marL="2057400" indent="-228600" eaLnBrk="0" hangingPunct="0">
                <a:tabLst>
                  <a:tab pos="476250" algn="l"/>
                  <a:tab pos="1327150" algn="l"/>
                  <a:tab pos="1530350" algn="l"/>
                </a:tabLst>
                <a:defRPr sz="2400">
                  <a:solidFill>
                    <a:schemeClr val="tx1"/>
                  </a:solidFill>
                  <a:latin typeface="Verdana" pitchFamily="34" charset="0"/>
                </a:defRPr>
              </a:lvl5pPr>
              <a:lvl6pPr marL="25146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6pPr>
              <a:lvl7pPr marL="29718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7pPr>
              <a:lvl8pPr marL="34290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8pPr>
              <a:lvl9pPr marL="38862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9pPr>
            </a:lstStyle>
            <a:p>
              <a:pPr eaLnBrk="1" hangingPunct="1">
                <a:spcBef>
                  <a:spcPct val="50000"/>
                </a:spcBef>
              </a:pPr>
              <a:r>
                <a:rPr lang="en-US" sz="2200"/>
                <a:t>Slope of AB =</a:t>
              </a:r>
              <a:endParaRPr lang="en-US" sz="2200">
                <a:sym typeface="Symbol" pitchFamily="18" charset="2"/>
              </a:endParaRPr>
            </a:p>
          </p:txBody>
        </p:sp>
        <p:graphicFrame>
          <p:nvGraphicFramePr>
            <p:cNvPr id="32776" name="Object 5"/>
            <p:cNvGraphicFramePr>
              <a:graphicFrameLocks noChangeAspect="1"/>
            </p:cNvGraphicFramePr>
            <p:nvPr/>
          </p:nvGraphicFramePr>
          <p:xfrm>
            <a:off x="1488" y="1794"/>
            <a:ext cx="1008" cy="450"/>
          </p:xfrm>
          <a:graphic>
            <a:graphicData uri="http://schemas.openxmlformats.org/presentationml/2006/ole">
              <mc:AlternateContent xmlns:mc="http://schemas.openxmlformats.org/markup-compatibility/2006">
                <mc:Choice xmlns:v="urn:schemas-microsoft-com:vml" Requires="v">
                  <p:oleObj spid="_x0000_s32777" name="Equation" r:id="rId4" imgW="1422400" imgH="635000" progId="Equation.DSMT4">
                    <p:embed/>
                  </p:oleObj>
                </mc:Choice>
                <mc:Fallback>
                  <p:oleObj name="Equation" r:id="rId4" imgW="1422400" imgH="635000"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8" y="1794"/>
                          <a:ext cx="1008" cy="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280582" name="Text Box 6"/>
          <p:cNvSpPr txBox="1">
            <a:spLocks noChangeArrowheads="1"/>
          </p:cNvSpPr>
          <p:nvPr/>
        </p:nvSpPr>
        <p:spPr bwMode="auto">
          <a:xfrm>
            <a:off x="455613" y="4114800"/>
            <a:ext cx="8154987"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76250" indent="-476250" eaLnBrk="0" hangingPunct="0">
              <a:tabLst>
                <a:tab pos="476250" algn="l"/>
                <a:tab pos="1327150" algn="l"/>
                <a:tab pos="1530350" algn="l"/>
              </a:tabLst>
              <a:defRPr sz="2400">
                <a:solidFill>
                  <a:schemeClr val="tx1"/>
                </a:solidFill>
                <a:latin typeface="Verdana" pitchFamily="34" charset="0"/>
              </a:defRPr>
            </a:lvl1pPr>
            <a:lvl2pPr marL="742950" indent="-285750" eaLnBrk="0" hangingPunct="0">
              <a:tabLst>
                <a:tab pos="476250" algn="l"/>
                <a:tab pos="1327150" algn="l"/>
                <a:tab pos="1530350" algn="l"/>
              </a:tabLst>
              <a:defRPr sz="2400">
                <a:solidFill>
                  <a:schemeClr val="tx1"/>
                </a:solidFill>
                <a:latin typeface="Verdana" pitchFamily="34" charset="0"/>
              </a:defRPr>
            </a:lvl2pPr>
            <a:lvl3pPr marL="1143000" indent="-228600" eaLnBrk="0" hangingPunct="0">
              <a:tabLst>
                <a:tab pos="476250" algn="l"/>
                <a:tab pos="1327150" algn="l"/>
                <a:tab pos="1530350" algn="l"/>
              </a:tabLst>
              <a:defRPr sz="2400">
                <a:solidFill>
                  <a:schemeClr val="tx1"/>
                </a:solidFill>
                <a:latin typeface="Verdana" pitchFamily="34" charset="0"/>
              </a:defRPr>
            </a:lvl3pPr>
            <a:lvl4pPr marL="1600200" indent="-228600" eaLnBrk="0" hangingPunct="0">
              <a:tabLst>
                <a:tab pos="476250" algn="l"/>
                <a:tab pos="1327150" algn="l"/>
                <a:tab pos="1530350" algn="l"/>
              </a:tabLst>
              <a:defRPr sz="2400">
                <a:solidFill>
                  <a:schemeClr val="tx1"/>
                </a:solidFill>
                <a:latin typeface="Verdana" pitchFamily="34" charset="0"/>
              </a:defRPr>
            </a:lvl4pPr>
            <a:lvl5pPr marL="2057400" indent="-228600" eaLnBrk="0" hangingPunct="0">
              <a:tabLst>
                <a:tab pos="476250" algn="l"/>
                <a:tab pos="1327150" algn="l"/>
                <a:tab pos="1530350" algn="l"/>
              </a:tabLst>
              <a:defRPr sz="2400">
                <a:solidFill>
                  <a:schemeClr val="tx1"/>
                </a:solidFill>
                <a:latin typeface="Verdana" pitchFamily="34" charset="0"/>
              </a:defRPr>
            </a:lvl5pPr>
            <a:lvl6pPr marL="25146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6pPr>
            <a:lvl7pPr marL="29718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7pPr>
            <a:lvl8pPr marL="34290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8pPr>
            <a:lvl9pPr marL="38862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9pPr>
          </a:lstStyle>
          <a:p>
            <a:pPr eaLnBrk="1" hangingPunct="1">
              <a:spcBef>
                <a:spcPct val="50000"/>
              </a:spcBef>
            </a:pPr>
            <a:r>
              <a:rPr lang="en-US" sz="2200">
                <a:sym typeface="Symbol" pitchFamily="18" charset="2"/>
              </a:rPr>
              <a:t>Slope of perpendicular = 1</a:t>
            </a:r>
          </a:p>
          <a:p>
            <a:pPr eaLnBrk="1" hangingPunct="1">
              <a:spcBef>
                <a:spcPct val="50000"/>
              </a:spcBef>
            </a:pPr>
            <a:r>
              <a:rPr lang="en-US" sz="2200">
                <a:sym typeface="Symbol" pitchFamily="18" charset="2"/>
              </a:rPr>
              <a:t>Perpendicular bisector will pass through midpoint of AB</a:t>
            </a:r>
            <a:br>
              <a:rPr lang="en-US" sz="2200">
                <a:sym typeface="Symbol" pitchFamily="18" charset="2"/>
              </a:rPr>
            </a:br>
            <a:r>
              <a:rPr lang="en-US" sz="2200">
                <a:sym typeface="Symbol" pitchFamily="18" charset="2"/>
              </a:rPr>
              <a:t>which is (2, -1)</a:t>
            </a:r>
          </a:p>
          <a:p>
            <a:pPr eaLnBrk="1" hangingPunct="1">
              <a:spcBef>
                <a:spcPct val="50000"/>
              </a:spcBef>
            </a:pPr>
            <a:r>
              <a:rPr lang="en-US" sz="2200">
                <a:sym typeface="Symbol" pitchFamily="18" charset="2"/>
              </a:rPr>
              <a:t> the required equation is y+1 = x-2 or y = x-3</a:t>
            </a:r>
          </a:p>
        </p:txBody>
      </p:sp>
      <p:sp>
        <p:nvSpPr>
          <p:cNvPr id="280583" name="Text Box 7"/>
          <p:cNvSpPr txBox="1">
            <a:spLocks noChangeArrowheads="1"/>
          </p:cNvSpPr>
          <p:nvPr/>
        </p:nvSpPr>
        <p:spPr bwMode="auto">
          <a:xfrm>
            <a:off x="381000" y="1066800"/>
            <a:ext cx="48006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solidFill>
                  <a:srgbClr val="800000"/>
                </a:solidFill>
              </a:rPr>
              <a:t>Find the equation of the perpendicular bisector of the line segment joining the points A (-2, 3) and B (6, -5)</a:t>
            </a:r>
          </a:p>
        </p:txBody>
      </p:sp>
      <p:sp>
        <p:nvSpPr>
          <p:cNvPr id="280585" name="Text Box 9"/>
          <p:cNvSpPr txBox="1">
            <a:spLocks noChangeArrowheads="1"/>
          </p:cNvSpPr>
          <p:nvPr/>
        </p:nvSpPr>
        <p:spPr bwMode="auto">
          <a:xfrm>
            <a:off x="381000" y="2667000"/>
            <a:ext cx="168592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2200" b="1"/>
              <a:t>Solution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0583"/>
                                        </p:tgtEl>
                                        <p:attrNameLst>
                                          <p:attrName>style.visibility</p:attrName>
                                        </p:attrNameLst>
                                      </p:cBhvr>
                                      <p:to>
                                        <p:strVal val="visible"/>
                                      </p:to>
                                    </p:set>
                                    <p:animEffect transition="in" filter="dissolve">
                                      <p:cBhvr>
                                        <p:cTn id="7" dur="500"/>
                                        <p:tgtEl>
                                          <p:spTgt spid="2805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80585"/>
                                        </p:tgtEl>
                                        <p:attrNameLst>
                                          <p:attrName>style.visibility</p:attrName>
                                        </p:attrNameLst>
                                      </p:cBhvr>
                                      <p:to>
                                        <p:strVal val="visible"/>
                                      </p:to>
                                    </p:set>
                                    <p:anim calcmode="lin" valueType="num">
                                      <p:cBhvr additive="base">
                                        <p:cTn id="12" dur="500" fill="hold"/>
                                        <p:tgtEl>
                                          <p:spTgt spid="280585"/>
                                        </p:tgtEl>
                                        <p:attrNameLst>
                                          <p:attrName>ppt_x</p:attrName>
                                        </p:attrNameLst>
                                      </p:cBhvr>
                                      <p:tavLst>
                                        <p:tav tm="0">
                                          <p:val>
                                            <p:strVal val="0-#ppt_w/2"/>
                                          </p:val>
                                        </p:tav>
                                        <p:tav tm="100000">
                                          <p:val>
                                            <p:strVal val="#ppt_x"/>
                                          </p:val>
                                        </p:tav>
                                      </p:tavLst>
                                    </p:anim>
                                    <p:anim calcmode="lin" valueType="num">
                                      <p:cBhvr additive="base">
                                        <p:cTn id="13" dur="500" fill="hold"/>
                                        <p:tgtEl>
                                          <p:spTgt spid="280585"/>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0-#ppt_w/2"/>
                                          </p:val>
                                        </p:tav>
                                        <p:tav tm="100000">
                                          <p:val>
                                            <p:strVal val="#ppt_x"/>
                                          </p:val>
                                        </p:tav>
                                      </p:tavLst>
                                    </p:anim>
                                    <p:anim calcmode="lin" valueType="num">
                                      <p:cBhvr additive="base">
                                        <p:cTn id="19"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280582"/>
                                        </p:tgtEl>
                                        <p:attrNameLst>
                                          <p:attrName>style.visibility</p:attrName>
                                        </p:attrNameLst>
                                      </p:cBhvr>
                                      <p:to>
                                        <p:strVal val="visible"/>
                                      </p:to>
                                    </p:set>
                                    <p:anim calcmode="lin" valueType="num">
                                      <p:cBhvr additive="base">
                                        <p:cTn id="24" dur="500" fill="hold"/>
                                        <p:tgtEl>
                                          <p:spTgt spid="280582"/>
                                        </p:tgtEl>
                                        <p:attrNameLst>
                                          <p:attrName>ppt_x</p:attrName>
                                        </p:attrNameLst>
                                      </p:cBhvr>
                                      <p:tavLst>
                                        <p:tav tm="0">
                                          <p:val>
                                            <p:strVal val="0-#ppt_w/2"/>
                                          </p:val>
                                        </p:tav>
                                        <p:tav tm="100000">
                                          <p:val>
                                            <p:strVal val="#ppt_x"/>
                                          </p:val>
                                        </p:tav>
                                      </p:tavLst>
                                    </p:anim>
                                    <p:anim calcmode="lin" valueType="num">
                                      <p:cBhvr additive="base">
                                        <p:cTn id="25" dur="500" fill="hold"/>
                                        <p:tgtEl>
                                          <p:spTgt spid="28058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0582" grpId="0" autoUpdateAnimBg="0"/>
      <p:bldP spid="280583" grpId="0" autoUpdateAnimBg="0"/>
      <p:bldP spid="280585"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81000" y="381000"/>
            <a:ext cx="5791200" cy="685800"/>
          </a:xfrm>
        </p:spPr>
        <p:txBody>
          <a:bodyPr/>
          <a:lstStyle/>
          <a:p>
            <a:pPr eaLnBrk="1" hangingPunct="1"/>
            <a:r>
              <a:rPr lang="en-US" b="0" smtClean="0"/>
              <a:t>Two point form</a:t>
            </a:r>
            <a:endParaRPr lang="en-US" sz="2000" b="0" smtClean="0"/>
          </a:p>
        </p:txBody>
      </p:sp>
      <p:sp>
        <p:nvSpPr>
          <p:cNvPr id="283651" name="Text Box 3"/>
          <p:cNvSpPr txBox="1">
            <a:spLocks noChangeArrowheads="1"/>
          </p:cNvSpPr>
          <p:nvPr/>
        </p:nvSpPr>
        <p:spPr bwMode="auto">
          <a:xfrm>
            <a:off x="381000" y="1066800"/>
            <a:ext cx="5410200" cy="91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t>Consider a line passing through  P (x</a:t>
            </a:r>
            <a:r>
              <a:rPr lang="en-US" sz="2200" baseline="-25000"/>
              <a:t>1</a:t>
            </a:r>
            <a:r>
              <a:rPr lang="en-US" sz="2200"/>
              <a:t>, y</a:t>
            </a:r>
            <a:r>
              <a:rPr lang="en-US" sz="2200" baseline="-25000"/>
              <a:t>1</a:t>
            </a:r>
            <a:r>
              <a:rPr lang="en-US" sz="2200"/>
              <a:t>) and Q (x</a:t>
            </a:r>
            <a:r>
              <a:rPr lang="en-US" sz="2200" baseline="-25000"/>
              <a:t>2</a:t>
            </a:r>
            <a:r>
              <a:rPr lang="en-US" sz="2200"/>
              <a:t>, y</a:t>
            </a:r>
            <a:r>
              <a:rPr lang="en-US" sz="2200" baseline="-25000"/>
              <a:t>2</a:t>
            </a:r>
            <a:r>
              <a:rPr lang="en-US" sz="2200"/>
              <a:t>).</a:t>
            </a:r>
          </a:p>
        </p:txBody>
      </p:sp>
      <p:grpSp>
        <p:nvGrpSpPr>
          <p:cNvPr id="2" name="Group 8"/>
          <p:cNvGrpSpPr>
            <a:grpSpLocks/>
          </p:cNvGrpSpPr>
          <p:nvPr/>
        </p:nvGrpSpPr>
        <p:grpSpPr bwMode="auto">
          <a:xfrm>
            <a:off x="457200" y="2163763"/>
            <a:ext cx="2743200" cy="808037"/>
            <a:chOff x="336" y="1248"/>
            <a:chExt cx="1728" cy="509"/>
          </a:xfrm>
        </p:grpSpPr>
        <p:sp>
          <p:nvSpPr>
            <p:cNvPr id="33799" name="Text Box 4"/>
            <p:cNvSpPr txBox="1">
              <a:spLocks noChangeArrowheads="1"/>
            </p:cNvSpPr>
            <p:nvPr/>
          </p:nvSpPr>
          <p:spPr bwMode="auto">
            <a:xfrm>
              <a:off x="336" y="1344"/>
              <a:ext cx="105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t>slope m = </a:t>
              </a:r>
            </a:p>
          </p:txBody>
        </p:sp>
        <p:graphicFrame>
          <p:nvGraphicFramePr>
            <p:cNvPr id="33800" name="Object 5"/>
            <p:cNvGraphicFramePr>
              <a:graphicFrameLocks noChangeAspect="1"/>
            </p:cNvGraphicFramePr>
            <p:nvPr/>
          </p:nvGraphicFramePr>
          <p:xfrm>
            <a:off x="1392" y="1248"/>
            <a:ext cx="672" cy="509"/>
          </p:xfrm>
          <a:graphic>
            <a:graphicData uri="http://schemas.openxmlformats.org/presentationml/2006/ole">
              <mc:AlternateContent xmlns:mc="http://schemas.openxmlformats.org/markup-compatibility/2006">
                <mc:Choice xmlns:v="urn:schemas-microsoft-com:vml" Requires="v">
                  <p:oleObj spid="_x0000_s33801" name="Equation" r:id="rId3" imgW="939392" imgH="710891" progId="Equation.DSMT4">
                    <p:embed/>
                  </p:oleObj>
                </mc:Choice>
                <mc:Fallback>
                  <p:oleObj name="Equation" r:id="rId3" imgW="939392" imgH="710891"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92" y="1248"/>
                          <a:ext cx="672" cy="5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aphicFrame>
        <p:nvGraphicFramePr>
          <p:cNvPr id="283654" name="Object 6"/>
          <p:cNvGraphicFramePr>
            <a:graphicFrameLocks noChangeAspect="1"/>
          </p:cNvGraphicFramePr>
          <p:nvPr/>
        </p:nvGraphicFramePr>
        <p:xfrm>
          <a:off x="609600" y="3965575"/>
          <a:ext cx="2971800" cy="855663"/>
        </p:xfrm>
        <a:graphic>
          <a:graphicData uri="http://schemas.openxmlformats.org/presentationml/2006/ole">
            <mc:AlternateContent xmlns:mc="http://schemas.openxmlformats.org/markup-compatibility/2006">
              <mc:Choice xmlns:v="urn:schemas-microsoft-com:vml" Requires="v">
                <p:oleObj spid="_x0000_s33802" name="Equation" r:id="rId5" imgW="2905104" imgH="695349" progId="Equation.DSMT4">
                  <p:embed/>
                </p:oleObj>
              </mc:Choice>
              <mc:Fallback>
                <p:oleObj name="Equation" r:id="rId5" imgW="2905104" imgH="695349"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3965575"/>
                        <a:ext cx="2971800" cy="855663"/>
                      </a:xfrm>
                      <a:prstGeom prst="rect">
                        <a:avLst/>
                      </a:prstGeom>
                      <a:solidFill>
                        <a:srgbClr val="A5002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83655" name="Text Box 7"/>
          <p:cNvSpPr txBox="1">
            <a:spLocks noChangeArrowheads="1"/>
          </p:cNvSpPr>
          <p:nvPr/>
        </p:nvSpPr>
        <p:spPr bwMode="auto">
          <a:xfrm>
            <a:off x="457200" y="312420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t>Using point slope form,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3651"/>
                                        </p:tgtEl>
                                        <p:attrNameLst>
                                          <p:attrName>style.visibility</p:attrName>
                                        </p:attrNameLst>
                                      </p:cBhvr>
                                      <p:to>
                                        <p:strVal val="visible"/>
                                      </p:to>
                                    </p:set>
                                    <p:anim calcmode="lin" valueType="num">
                                      <p:cBhvr additive="base">
                                        <p:cTn id="7" dur="500" fill="hold"/>
                                        <p:tgtEl>
                                          <p:spTgt spid="283651"/>
                                        </p:tgtEl>
                                        <p:attrNameLst>
                                          <p:attrName>ppt_x</p:attrName>
                                        </p:attrNameLst>
                                      </p:cBhvr>
                                      <p:tavLst>
                                        <p:tav tm="0">
                                          <p:val>
                                            <p:strVal val="0-#ppt_w/2"/>
                                          </p:val>
                                        </p:tav>
                                        <p:tav tm="100000">
                                          <p:val>
                                            <p:strVal val="#ppt_x"/>
                                          </p:val>
                                        </p:tav>
                                      </p:tavLst>
                                    </p:anim>
                                    <p:anim calcmode="lin" valueType="num">
                                      <p:cBhvr additive="base">
                                        <p:cTn id="8" dur="500" fill="hold"/>
                                        <p:tgtEl>
                                          <p:spTgt spid="28365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left)">
                                      <p:cBhvr>
                                        <p:cTn id="13" dur="500"/>
                                        <p:tgtEl>
                                          <p:spTgt spid="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283655"/>
                                        </p:tgtEl>
                                        <p:attrNameLst>
                                          <p:attrName>style.visibility</p:attrName>
                                        </p:attrNameLst>
                                      </p:cBhvr>
                                      <p:to>
                                        <p:strVal val="visible"/>
                                      </p:to>
                                    </p:set>
                                    <p:anim calcmode="lin" valueType="num">
                                      <p:cBhvr additive="base">
                                        <p:cTn id="18" dur="500" fill="hold"/>
                                        <p:tgtEl>
                                          <p:spTgt spid="283655"/>
                                        </p:tgtEl>
                                        <p:attrNameLst>
                                          <p:attrName>ppt_x</p:attrName>
                                        </p:attrNameLst>
                                      </p:cBhvr>
                                      <p:tavLst>
                                        <p:tav tm="0">
                                          <p:val>
                                            <p:strVal val="0-#ppt_w/2"/>
                                          </p:val>
                                        </p:tav>
                                        <p:tav tm="100000">
                                          <p:val>
                                            <p:strVal val="#ppt_x"/>
                                          </p:val>
                                        </p:tav>
                                      </p:tavLst>
                                    </p:anim>
                                    <p:anim calcmode="lin" valueType="num">
                                      <p:cBhvr additive="base">
                                        <p:cTn id="19" dur="500" fill="hold"/>
                                        <p:tgtEl>
                                          <p:spTgt spid="283655"/>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3" presetClass="entr" presetSubtype="16" fill="hold" nodeType="clickEffect">
                                  <p:stCondLst>
                                    <p:cond delay="0"/>
                                  </p:stCondLst>
                                  <p:childTnLst>
                                    <p:set>
                                      <p:cBhvr>
                                        <p:cTn id="23" dur="1" fill="hold">
                                          <p:stCondLst>
                                            <p:cond delay="0"/>
                                          </p:stCondLst>
                                        </p:cTn>
                                        <p:tgtEl>
                                          <p:spTgt spid="283654"/>
                                        </p:tgtEl>
                                        <p:attrNameLst>
                                          <p:attrName>style.visibility</p:attrName>
                                        </p:attrNameLst>
                                      </p:cBhvr>
                                      <p:to>
                                        <p:strVal val="visible"/>
                                      </p:to>
                                    </p:set>
                                    <p:anim calcmode="lin" valueType="num">
                                      <p:cBhvr>
                                        <p:cTn id="24" dur="500" fill="hold"/>
                                        <p:tgtEl>
                                          <p:spTgt spid="283654"/>
                                        </p:tgtEl>
                                        <p:attrNameLst>
                                          <p:attrName>ppt_w</p:attrName>
                                        </p:attrNameLst>
                                      </p:cBhvr>
                                      <p:tavLst>
                                        <p:tav tm="0">
                                          <p:val>
                                            <p:fltVal val="0"/>
                                          </p:val>
                                        </p:tav>
                                        <p:tav tm="100000">
                                          <p:val>
                                            <p:strVal val="#ppt_w"/>
                                          </p:val>
                                        </p:tav>
                                      </p:tavLst>
                                    </p:anim>
                                    <p:anim calcmode="lin" valueType="num">
                                      <p:cBhvr>
                                        <p:cTn id="25" dur="500" fill="hold"/>
                                        <p:tgtEl>
                                          <p:spTgt spid="28365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1" grpId="0" autoUpdateAnimBg="0"/>
      <p:bldP spid="283655"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81000" y="381000"/>
            <a:ext cx="5791200" cy="685800"/>
          </a:xfrm>
        </p:spPr>
        <p:txBody>
          <a:bodyPr/>
          <a:lstStyle/>
          <a:p>
            <a:pPr eaLnBrk="1" hangingPunct="1"/>
            <a:r>
              <a:rPr lang="en-US" b="0" smtClean="0"/>
              <a:t>Illustrative example</a:t>
            </a:r>
          </a:p>
        </p:txBody>
      </p:sp>
      <p:sp>
        <p:nvSpPr>
          <p:cNvPr id="284677" name="Text Box 5"/>
          <p:cNvSpPr txBox="1">
            <a:spLocks noChangeArrowheads="1"/>
          </p:cNvSpPr>
          <p:nvPr/>
        </p:nvSpPr>
        <p:spPr bwMode="auto">
          <a:xfrm>
            <a:off x="381000" y="3733800"/>
            <a:ext cx="2743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76250" indent="-476250" eaLnBrk="0" hangingPunct="0">
              <a:tabLst>
                <a:tab pos="476250" algn="l"/>
                <a:tab pos="1327150" algn="l"/>
                <a:tab pos="1530350" algn="l"/>
              </a:tabLst>
              <a:defRPr sz="2400">
                <a:solidFill>
                  <a:schemeClr val="tx1"/>
                </a:solidFill>
                <a:latin typeface="Verdana" pitchFamily="34" charset="0"/>
              </a:defRPr>
            </a:lvl1pPr>
            <a:lvl2pPr marL="742950" indent="-285750" eaLnBrk="0" hangingPunct="0">
              <a:tabLst>
                <a:tab pos="476250" algn="l"/>
                <a:tab pos="1327150" algn="l"/>
                <a:tab pos="1530350" algn="l"/>
              </a:tabLst>
              <a:defRPr sz="2400">
                <a:solidFill>
                  <a:schemeClr val="tx1"/>
                </a:solidFill>
                <a:latin typeface="Verdana" pitchFamily="34" charset="0"/>
              </a:defRPr>
            </a:lvl2pPr>
            <a:lvl3pPr marL="1143000" indent="-228600" eaLnBrk="0" hangingPunct="0">
              <a:tabLst>
                <a:tab pos="476250" algn="l"/>
                <a:tab pos="1327150" algn="l"/>
                <a:tab pos="1530350" algn="l"/>
              </a:tabLst>
              <a:defRPr sz="2400">
                <a:solidFill>
                  <a:schemeClr val="tx1"/>
                </a:solidFill>
                <a:latin typeface="Verdana" pitchFamily="34" charset="0"/>
              </a:defRPr>
            </a:lvl3pPr>
            <a:lvl4pPr marL="1600200" indent="-228600" eaLnBrk="0" hangingPunct="0">
              <a:tabLst>
                <a:tab pos="476250" algn="l"/>
                <a:tab pos="1327150" algn="l"/>
                <a:tab pos="1530350" algn="l"/>
              </a:tabLst>
              <a:defRPr sz="2400">
                <a:solidFill>
                  <a:schemeClr val="tx1"/>
                </a:solidFill>
                <a:latin typeface="Verdana" pitchFamily="34" charset="0"/>
              </a:defRPr>
            </a:lvl4pPr>
            <a:lvl5pPr marL="2057400" indent="-228600" eaLnBrk="0" hangingPunct="0">
              <a:tabLst>
                <a:tab pos="476250" algn="l"/>
                <a:tab pos="1327150" algn="l"/>
                <a:tab pos="1530350" algn="l"/>
              </a:tabLst>
              <a:defRPr sz="2400">
                <a:solidFill>
                  <a:schemeClr val="tx1"/>
                </a:solidFill>
                <a:latin typeface="Verdana" pitchFamily="34" charset="0"/>
              </a:defRPr>
            </a:lvl5pPr>
            <a:lvl6pPr marL="25146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6pPr>
            <a:lvl7pPr marL="29718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7pPr>
            <a:lvl8pPr marL="34290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8pPr>
            <a:lvl9pPr marL="38862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9pPr>
          </a:lstStyle>
          <a:p>
            <a:pPr eaLnBrk="1" hangingPunct="1">
              <a:spcBef>
                <a:spcPct val="50000"/>
              </a:spcBef>
            </a:pPr>
            <a:r>
              <a:rPr lang="en-US" sz="2000"/>
              <a:t>By section formula,</a:t>
            </a:r>
            <a:endParaRPr lang="en-US" sz="2000">
              <a:sym typeface="Symbol" pitchFamily="18" charset="2"/>
            </a:endParaRPr>
          </a:p>
        </p:txBody>
      </p:sp>
      <p:sp>
        <p:nvSpPr>
          <p:cNvPr id="284678" name="Text Box 6"/>
          <p:cNvSpPr txBox="1">
            <a:spLocks noChangeArrowheads="1"/>
          </p:cNvSpPr>
          <p:nvPr/>
        </p:nvSpPr>
        <p:spPr bwMode="auto">
          <a:xfrm>
            <a:off x="381000" y="4191000"/>
            <a:ext cx="5105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76250" indent="-476250" eaLnBrk="0" hangingPunct="0">
              <a:tabLst>
                <a:tab pos="476250" algn="l"/>
                <a:tab pos="1327150" algn="l"/>
                <a:tab pos="1530350" algn="l"/>
              </a:tabLst>
              <a:defRPr sz="2400">
                <a:solidFill>
                  <a:schemeClr val="tx1"/>
                </a:solidFill>
                <a:latin typeface="Verdana" pitchFamily="34" charset="0"/>
              </a:defRPr>
            </a:lvl1pPr>
            <a:lvl2pPr marL="742950" indent="-285750" eaLnBrk="0" hangingPunct="0">
              <a:tabLst>
                <a:tab pos="476250" algn="l"/>
                <a:tab pos="1327150" algn="l"/>
                <a:tab pos="1530350" algn="l"/>
              </a:tabLst>
              <a:defRPr sz="2400">
                <a:solidFill>
                  <a:schemeClr val="tx1"/>
                </a:solidFill>
                <a:latin typeface="Verdana" pitchFamily="34" charset="0"/>
              </a:defRPr>
            </a:lvl2pPr>
            <a:lvl3pPr marL="1143000" indent="-228600" eaLnBrk="0" hangingPunct="0">
              <a:tabLst>
                <a:tab pos="476250" algn="l"/>
                <a:tab pos="1327150" algn="l"/>
                <a:tab pos="1530350" algn="l"/>
              </a:tabLst>
              <a:defRPr sz="2400">
                <a:solidFill>
                  <a:schemeClr val="tx1"/>
                </a:solidFill>
                <a:latin typeface="Verdana" pitchFamily="34" charset="0"/>
              </a:defRPr>
            </a:lvl3pPr>
            <a:lvl4pPr marL="1600200" indent="-228600" eaLnBrk="0" hangingPunct="0">
              <a:tabLst>
                <a:tab pos="476250" algn="l"/>
                <a:tab pos="1327150" algn="l"/>
                <a:tab pos="1530350" algn="l"/>
              </a:tabLst>
              <a:defRPr sz="2400">
                <a:solidFill>
                  <a:schemeClr val="tx1"/>
                </a:solidFill>
                <a:latin typeface="Verdana" pitchFamily="34" charset="0"/>
              </a:defRPr>
            </a:lvl4pPr>
            <a:lvl5pPr marL="2057400" indent="-228600" eaLnBrk="0" hangingPunct="0">
              <a:tabLst>
                <a:tab pos="476250" algn="l"/>
                <a:tab pos="1327150" algn="l"/>
                <a:tab pos="1530350" algn="l"/>
              </a:tabLst>
              <a:defRPr sz="2400">
                <a:solidFill>
                  <a:schemeClr val="tx1"/>
                </a:solidFill>
                <a:latin typeface="Verdana" pitchFamily="34" charset="0"/>
              </a:defRPr>
            </a:lvl5pPr>
            <a:lvl6pPr marL="25146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6pPr>
            <a:lvl7pPr marL="29718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7pPr>
            <a:lvl8pPr marL="34290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8pPr>
            <a:lvl9pPr marL="38862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9pPr>
          </a:lstStyle>
          <a:p>
            <a:pPr eaLnBrk="1" hangingPunct="1">
              <a:spcBef>
                <a:spcPct val="50000"/>
              </a:spcBef>
            </a:pPr>
            <a:r>
              <a:rPr lang="en-US" sz="2000"/>
              <a:t>D </a:t>
            </a:r>
            <a:r>
              <a:rPr lang="en-US" sz="2000">
                <a:sym typeface="Symbol" pitchFamily="18" charset="2"/>
              </a:rPr>
              <a:t> (-3, 4), E  (0, 2) and F  (-1, 7)</a:t>
            </a:r>
          </a:p>
          <a:p>
            <a:pPr eaLnBrk="1" hangingPunct="1">
              <a:spcBef>
                <a:spcPct val="50000"/>
              </a:spcBef>
            </a:pPr>
            <a:r>
              <a:rPr lang="en-US" sz="2000">
                <a:sym typeface="Symbol" pitchFamily="18" charset="2"/>
              </a:rPr>
              <a:t>Using two point form,	</a:t>
            </a:r>
          </a:p>
        </p:txBody>
      </p:sp>
      <p:graphicFrame>
        <p:nvGraphicFramePr>
          <p:cNvPr id="284679" name="Object 7"/>
          <p:cNvGraphicFramePr>
            <a:graphicFrameLocks noChangeAspect="1"/>
          </p:cNvGraphicFramePr>
          <p:nvPr/>
        </p:nvGraphicFramePr>
        <p:xfrm>
          <a:off x="457200" y="5232400"/>
          <a:ext cx="5295900" cy="635000"/>
        </p:xfrm>
        <a:graphic>
          <a:graphicData uri="http://schemas.openxmlformats.org/presentationml/2006/ole">
            <mc:AlternateContent xmlns:mc="http://schemas.openxmlformats.org/markup-compatibility/2006">
              <mc:Choice xmlns:v="urn:schemas-microsoft-com:vml" Requires="v">
                <p:oleObj spid="_x0000_s34825" name="Equation" r:id="rId4" imgW="5295900" imgH="635000" progId="Equation.DSMT4">
                  <p:embed/>
                </p:oleObj>
              </mc:Choice>
              <mc:Fallback>
                <p:oleObj name="Equation" r:id="rId4" imgW="5295900" imgH="63500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5232400"/>
                        <a:ext cx="5295900" cy="635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84682" name="Text Box 10"/>
          <p:cNvSpPr txBox="1">
            <a:spLocks noChangeArrowheads="1"/>
          </p:cNvSpPr>
          <p:nvPr/>
        </p:nvSpPr>
        <p:spPr bwMode="auto">
          <a:xfrm>
            <a:off x="381000" y="930275"/>
            <a:ext cx="48768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solidFill>
                  <a:srgbClr val="800000"/>
                </a:solidFill>
              </a:rPr>
              <a:t>Find the equation of the medians of the triangle ABC whose vertices are A (2, 5), B (-4, 9) and C (-2,-1) through A</a:t>
            </a:r>
          </a:p>
        </p:txBody>
      </p:sp>
      <p:sp>
        <p:nvSpPr>
          <p:cNvPr id="284683" name="Text Box 11"/>
          <p:cNvSpPr txBox="1">
            <a:spLocks noChangeArrowheads="1"/>
          </p:cNvSpPr>
          <p:nvPr/>
        </p:nvSpPr>
        <p:spPr bwMode="auto">
          <a:xfrm>
            <a:off x="381000" y="2955925"/>
            <a:ext cx="5257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000"/>
              <a:t>Let the midpoints of BC, CA and AB be D, E and F respectively</a:t>
            </a:r>
          </a:p>
        </p:txBody>
      </p:sp>
      <p:sp>
        <p:nvSpPr>
          <p:cNvPr id="284684" name="Text Box 12"/>
          <p:cNvSpPr txBox="1">
            <a:spLocks noChangeArrowheads="1"/>
          </p:cNvSpPr>
          <p:nvPr/>
        </p:nvSpPr>
        <p:spPr bwMode="auto">
          <a:xfrm>
            <a:off x="381000" y="2468563"/>
            <a:ext cx="168592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2200" b="1"/>
              <a:t>Solution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4682"/>
                                        </p:tgtEl>
                                        <p:attrNameLst>
                                          <p:attrName>style.visibility</p:attrName>
                                        </p:attrNameLst>
                                      </p:cBhvr>
                                      <p:to>
                                        <p:strVal val="visible"/>
                                      </p:to>
                                    </p:set>
                                    <p:animEffect transition="in" filter="dissolve">
                                      <p:cBhvr>
                                        <p:cTn id="7" dur="500"/>
                                        <p:tgtEl>
                                          <p:spTgt spid="2846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84684"/>
                                        </p:tgtEl>
                                        <p:attrNameLst>
                                          <p:attrName>style.visibility</p:attrName>
                                        </p:attrNameLst>
                                      </p:cBhvr>
                                      <p:to>
                                        <p:strVal val="visible"/>
                                      </p:to>
                                    </p:set>
                                    <p:anim calcmode="lin" valueType="num">
                                      <p:cBhvr additive="base">
                                        <p:cTn id="12" dur="500" fill="hold"/>
                                        <p:tgtEl>
                                          <p:spTgt spid="284684"/>
                                        </p:tgtEl>
                                        <p:attrNameLst>
                                          <p:attrName>ppt_x</p:attrName>
                                        </p:attrNameLst>
                                      </p:cBhvr>
                                      <p:tavLst>
                                        <p:tav tm="0">
                                          <p:val>
                                            <p:strVal val="0-#ppt_w/2"/>
                                          </p:val>
                                        </p:tav>
                                        <p:tav tm="100000">
                                          <p:val>
                                            <p:strVal val="#ppt_x"/>
                                          </p:val>
                                        </p:tav>
                                      </p:tavLst>
                                    </p:anim>
                                    <p:anim calcmode="lin" valueType="num">
                                      <p:cBhvr additive="base">
                                        <p:cTn id="13" dur="500" fill="hold"/>
                                        <p:tgtEl>
                                          <p:spTgt spid="284684"/>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284683"/>
                                        </p:tgtEl>
                                        <p:attrNameLst>
                                          <p:attrName>style.visibility</p:attrName>
                                        </p:attrNameLst>
                                      </p:cBhvr>
                                      <p:to>
                                        <p:strVal val="visible"/>
                                      </p:to>
                                    </p:set>
                                    <p:anim calcmode="lin" valueType="num">
                                      <p:cBhvr additive="base">
                                        <p:cTn id="18" dur="500" fill="hold"/>
                                        <p:tgtEl>
                                          <p:spTgt spid="284683"/>
                                        </p:tgtEl>
                                        <p:attrNameLst>
                                          <p:attrName>ppt_x</p:attrName>
                                        </p:attrNameLst>
                                      </p:cBhvr>
                                      <p:tavLst>
                                        <p:tav tm="0">
                                          <p:val>
                                            <p:strVal val="0-#ppt_w/2"/>
                                          </p:val>
                                        </p:tav>
                                        <p:tav tm="100000">
                                          <p:val>
                                            <p:strVal val="#ppt_x"/>
                                          </p:val>
                                        </p:tav>
                                      </p:tavLst>
                                    </p:anim>
                                    <p:anim calcmode="lin" valueType="num">
                                      <p:cBhvr additive="base">
                                        <p:cTn id="19" dur="500" fill="hold"/>
                                        <p:tgtEl>
                                          <p:spTgt spid="284683"/>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284677">
                                            <p:txEl>
                                              <p:pRg st="0" end="0"/>
                                            </p:txEl>
                                          </p:spTgt>
                                        </p:tgtEl>
                                        <p:attrNameLst>
                                          <p:attrName>style.visibility</p:attrName>
                                        </p:attrNameLst>
                                      </p:cBhvr>
                                      <p:to>
                                        <p:strVal val="visible"/>
                                      </p:to>
                                    </p:set>
                                    <p:anim calcmode="lin" valueType="num">
                                      <p:cBhvr additive="base">
                                        <p:cTn id="24" dur="500" fill="hold"/>
                                        <p:tgtEl>
                                          <p:spTgt spid="284677">
                                            <p:txEl>
                                              <p:pRg st="0" end="0"/>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28467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284678">
                                            <p:txEl>
                                              <p:pRg st="0" end="0"/>
                                            </p:txEl>
                                          </p:spTgt>
                                        </p:tgtEl>
                                        <p:attrNameLst>
                                          <p:attrName>style.visibility</p:attrName>
                                        </p:attrNameLst>
                                      </p:cBhvr>
                                      <p:to>
                                        <p:strVal val="visible"/>
                                      </p:to>
                                    </p:set>
                                    <p:anim calcmode="lin" valueType="num">
                                      <p:cBhvr additive="base">
                                        <p:cTn id="30" dur="500" fill="hold"/>
                                        <p:tgtEl>
                                          <p:spTgt spid="284678">
                                            <p:txEl>
                                              <p:pRg st="0" end="0"/>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28467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284678">
                                            <p:txEl>
                                              <p:pRg st="1" end="1"/>
                                            </p:txEl>
                                          </p:spTgt>
                                        </p:tgtEl>
                                        <p:attrNameLst>
                                          <p:attrName>style.visibility</p:attrName>
                                        </p:attrNameLst>
                                      </p:cBhvr>
                                      <p:to>
                                        <p:strVal val="visible"/>
                                      </p:to>
                                    </p:set>
                                    <p:anim calcmode="lin" valueType="num">
                                      <p:cBhvr additive="base">
                                        <p:cTn id="36" dur="500" fill="hold"/>
                                        <p:tgtEl>
                                          <p:spTgt spid="284678">
                                            <p:txEl>
                                              <p:pRg st="1" end="1"/>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28467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8" fill="hold" nodeType="clickEffect">
                                  <p:stCondLst>
                                    <p:cond delay="0"/>
                                  </p:stCondLst>
                                  <p:childTnLst>
                                    <p:set>
                                      <p:cBhvr>
                                        <p:cTn id="41" dur="1" fill="hold">
                                          <p:stCondLst>
                                            <p:cond delay="0"/>
                                          </p:stCondLst>
                                        </p:cTn>
                                        <p:tgtEl>
                                          <p:spTgt spid="284679"/>
                                        </p:tgtEl>
                                        <p:attrNameLst>
                                          <p:attrName>style.visibility</p:attrName>
                                        </p:attrNameLst>
                                      </p:cBhvr>
                                      <p:to>
                                        <p:strVal val="visible"/>
                                      </p:to>
                                    </p:set>
                                    <p:anim calcmode="lin" valueType="num">
                                      <p:cBhvr additive="base">
                                        <p:cTn id="42" dur="500" fill="hold"/>
                                        <p:tgtEl>
                                          <p:spTgt spid="284679"/>
                                        </p:tgtEl>
                                        <p:attrNameLst>
                                          <p:attrName>ppt_x</p:attrName>
                                        </p:attrNameLst>
                                      </p:cBhvr>
                                      <p:tavLst>
                                        <p:tav tm="0">
                                          <p:val>
                                            <p:strVal val="0-#ppt_w/2"/>
                                          </p:val>
                                        </p:tav>
                                        <p:tav tm="100000">
                                          <p:val>
                                            <p:strVal val="#ppt_x"/>
                                          </p:val>
                                        </p:tav>
                                      </p:tavLst>
                                    </p:anim>
                                    <p:anim calcmode="lin" valueType="num">
                                      <p:cBhvr additive="base">
                                        <p:cTn id="43" dur="500" fill="hold"/>
                                        <p:tgtEl>
                                          <p:spTgt spid="28467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677" grpId="0" build="p" autoUpdateAnimBg="0"/>
      <p:bldP spid="284678" grpId="0" build="p" autoUpdateAnimBg="0"/>
      <p:bldP spid="284682" grpId="0" autoUpdateAnimBg="0"/>
      <p:bldP spid="284683" grpId="0" autoUpdateAnimBg="0"/>
      <p:bldP spid="284684"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7746" name="Freeform 2"/>
          <p:cNvSpPr>
            <a:spLocks/>
          </p:cNvSpPr>
          <p:nvPr/>
        </p:nvSpPr>
        <p:spPr bwMode="auto">
          <a:xfrm>
            <a:off x="1147763" y="1681163"/>
            <a:ext cx="2566987" cy="1600200"/>
          </a:xfrm>
          <a:custGeom>
            <a:avLst/>
            <a:gdLst>
              <a:gd name="T0" fmla="*/ 0 w 1617"/>
              <a:gd name="T1" fmla="*/ 0 h 1008"/>
              <a:gd name="T2" fmla="*/ 7559674 w 1617"/>
              <a:gd name="T3" fmla="*/ 2147483647 h 1008"/>
              <a:gd name="T4" fmla="*/ 2147483647 w 1617"/>
              <a:gd name="T5" fmla="*/ 2147483647 h 1008"/>
              <a:gd name="T6" fmla="*/ 0 w 1617"/>
              <a:gd name="T7" fmla="*/ 0 h 1008"/>
              <a:gd name="T8" fmla="*/ 0 60000 65536"/>
              <a:gd name="T9" fmla="*/ 0 60000 65536"/>
              <a:gd name="T10" fmla="*/ 0 60000 65536"/>
              <a:gd name="T11" fmla="*/ 0 60000 65536"/>
              <a:gd name="T12" fmla="*/ 0 w 1617"/>
              <a:gd name="T13" fmla="*/ 0 h 1008"/>
              <a:gd name="T14" fmla="*/ 1617 w 1617"/>
              <a:gd name="T15" fmla="*/ 1008 h 1008"/>
            </a:gdLst>
            <a:ahLst/>
            <a:cxnLst>
              <a:cxn ang="T8">
                <a:pos x="T0" y="T1"/>
              </a:cxn>
              <a:cxn ang="T9">
                <a:pos x="T2" y="T3"/>
              </a:cxn>
              <a:cxn ang="T10">
                <a:pos x="T4" y="T5"/>
              </a:cxn>
              <a:cxn ang="T11">
                <a:pos x="T6" y="T7"/>
              </a:cxn>
            </a:cxnLst>
            <a:rect l="T12" t="T13" r="T14" b="T15"/>
            <a:pathLst>
              <a:path w="1617" h="1008">
                <a:moveTo>
                  <a:pt x="0" y="0"/>
                </a:moveTo>
                <a:lnTo>
                  <a:pt x="3" y="1008"/>
                </a:lnTo>
                <a:lnTo>
                  <a:pt x="1617" y="1008"/>
                </a:lnTo>
                <a:lnTo>
                  <a:pt x="0" y="0"/>
                </a:lnTo>
                <a:close/>
              </a:path>
            </a:pathLst>
          </a:custGeom>
          <a:solidFill>
            <a:srgbClr val="FF0000">
              <a:alpha val="50195"/>
            </a:srgbClr>
          </a:solidFill>
          <a:ln w="9525">
            <a:solidFill>
              <a:schemeClr val="tx1"/>
            </a:solidFill>
            <a:round/>
            <a:headEnd/>
            <a:tailEnd/>
          </a:ln>
        </p:spPr>
        <p:txBody>
          <a:bodyPr wrap="none"/>
          <a:lstStyle/>
          <a:p>
            <a:endParaRPr lang="en-US"/>
          </a:p>
        </p:txBody>
      </p:sp>
      <p:sp>
        <p:nvSpPr>
          <p:cNvPr id="287747" name="Freeform 3"/>
          <p:cNvSpPr>
            <a:spLocks/>
          </p:cNvSpPr>
          <p:nvPr/>
        </p:nvSpPr>
        <p:spPr bwMode="auto">
          <a:xfrm>
            <a:off x="1146175" y="1668463"/>
            <a:ext cx="1146175" cy="1625600"/>
          </a:xfrm>
          <a:custGeom>
            <a:avLst/>
            <a:gdLst>
              <a:gd name="T0" fmla="*/ 0 w 722"/>
              <a:gd name="T1" fmla="*/ 0 h 1024"/>
              <a:gd name="T2" fmla="*/ 0 w 722"/>
              <a:gd name="T3" fmla="*/ 2147483647 h 1024"/>
              <a:gd name="T4" fmla="*/ 1819552813 w 722"/>
              <a:gd name="T5" fmla="*/ 1176913763 h 1024"/>
              <a:gd name="T6" fmla="*/ 0 w 722"/>
              <a:gd name="T7" fmla="*/ 0 h 1024"/>
              <a:gd name="T8" fmla="*/ 0 60000 65536"/>
              <a:gd name="T9" fmla="*/ 0 60000 65536"/>
              <a:gd name="T10" fmla="*/ 0 60000 65536"/>
              <a:gd name="T11" fmla="*/ 0 60000 65536"/>
              <a:gd name="T12" fmla="*/ 0 w 722"/>
              <a:gd name="T13" fmla="*/ 0 h 1024"/>
              <a:gd name="T14" fmla="*/ 722 w 722"/>
              <a:gd name="T15" fmla="*/ 1024 h 1024"/>
            </a:gdLst>
            <a:ahLst/>
            <a:cxnLst>
              <a:cxn ang="T8">
                <a:pos x="T0" y="T1"/>
              </a:cxn>
              <a:cxn ang="T9">
                <a:pos x="T2" y="T3"/>
              </a:cxn>
              <a:cxn ang="T10">
                <a:pos x="T4" y="T5"/>
              </a:cxn>
              <a:cxn ang="T11">
                <a:pos x="T6" y="T7"/>
              </a:cxn>
            </a:cxnLst>
            <a:rect l="T12" t="T13" r="T14" b="T15"/>
            <a:pathLst>
              <a:path w="722" h="1024">
                <a:moveTo>
                  <a:pt x="0" y="0"/>
                </a:moveTo>
                <a:lnTo>
                  <a:pt x="0" y="1024"/>
                </a:lnTo>
                <a:lnTo>
                  <a:pt x="722" y="467"/>
                </a:lnTo>
                <a:lnTo>
                  <a:pt x="0" y="0"/>
                </a:lnTo>
                <a:close/>
              </a:path>
            </a:pathLst>
          </a:custGeom>
          <a:solidFill>
            <a:srgbClr val="0000FF">
              <a:alpha val="50195"/>
            </a:srgbClr>
          </a:solidFill>
          <a:ln w="9525">
            <a:solidFill>
              <a:schemeClr val="tx1"/>
            </a:solidFill>
            <a:round/>
            <a:headEnd/>
            <a:tailEnd/>
          </a:ln>
        </p:spPr>
        <p:txBody>
          <a:bodyPr wrap="none"/>
          <a:lstStyle/>
          <a:p>
            <a:endParaRPr lang="en-US"/>
          </a:p>
        </p:txBody>
      </p:sp>
      <p:sp>
        <p:nvSpPr>
          <p:cNvPr id="287748" name="Freeform 4"/>
          <p:cNvSpPr>
            <a:spLocks/>
          </p:cNvSpPr>
          <p:nvPr/>
        </p:nvSpPr>
        <p:spPr bwMode="auto">
          <a:xfrm>
            <a:off x="1150938" y="2403475"/>
            <a:ext cx="2559050" cy="879475"/>
          </a:xfrm>
          <a:custGeom>
            <a:avLst/>
            <a:gdLst>
              <a:gd name="T0" fmla="*/ 1824593125 w 1612"/>
              <a:gd name="T1" fmla="*/ 0 h 554"/>
              <a:gd name="T2" fmla="*/ 0 w 1612"/>
              <a:gd name="T3" fmla="*/ 1391126250 h 554"/>
              <a:gd name="T4" fmla="*/ 2147483647 w 1612"/>
              <a:gd name="T5" fmla="*/ 1396166563 h 554"/>
              <a:gd name="T6" fmla="*/ 1824593125 w 1612"/>
              <a:gd name="T7" fmla="*/ 0 h 554"/>
              <a:gd name="T8" fmla="*/ 0 60000 65536"/>
              <a:gd name="T9" fmla="*/ 0 60000 65536"/>
              <a:gd name="T10" fmla="*/ 0 60000 65536"/>
              <a:gd name="T11" fmla="*/ 0 60000 65536"/>
              <a:gd name="T12" fmla="*/ 0 w 1612"/>
              <a:gd name="T13" fmla="*/ 0 h 554"/>
              <a:gd name="T14" fmla="*/ 1612 w 1612"/>
              <a:gd name="T15" fmla="*/ 554 h 554"/>
            </a:gdLst>
            <a:ahLst/>
            <a:cxnLst>
              <a:cxn ang="T8">
                <a:pos x="T0" y="T1"/>
              </a:cxn>
              <a:cxn ang="T9">
                <a:pos x="T2" y="T3"/>
              </a:cxn>
              <a:cxn ang="T10">
                <a:pos x="T4" y="T5"/>
              </a:cxn>
              <a:cxn ang="T11">
                <a:pos x="T6" y="T7"/>
              </a:cxn>
            </a:cxnLst>
            <a:rect l="T12" t="T13" r="T14" b="T15"/>
            <a:pathLst>
              <a:path w="1612" h="554">
                <a:moveTo>
                  <a:pt x="724" y="0"/>
                </a:moveTo>
                <a:lnTo>
                  <a:pt x="0" y="552"/>
                </a:lnTo>
                <a:lnTo>
                  <a:pt x="1612" y="554"/>
                </a:lnTo>
                <a:lnTo>
                  <a:pt x="724" y="0"/>
                </a:lnTo>
                <a:close/>
              </a:path>
            </a:pathLst>
          </a:custGeom>
          <a:solidFill>
            <a:srgbClr val="CC99FF">
              <a:alpha val="50195"/>
            </a:srgbClr>
          </a:solidFill>
          <a:ln w="9525">
            <a:solidFill>
              <a:schemeClr val="tx1"/>
            </a:solidFill>
            <a:round/>
            <a:headEnd/>
            <a:tailEnd/>
          </a:ln>
        </p:spPr>
        <p:txBody>
          <a:bodyPr wrap="none"/>
          <a:lstStyle/>
          <a:p>
            <a:endParaRPr lang="en-US"/>
          </a:p>
        </p:txBody>
      </p:sp>
      <p:sp>
        <p:nvSpPr>
          <p:cNvPr id="35845" name="Rectangle 5"/>
          <p:cNvSpPr>
            <a:spLocks noGrp="1" noChangeArrowheads="1"/>
          </p:cNvSpPr>
          <p:nvPr>
            <p:ph type="title"/>
          </p:nvPr>
        </p:nvSpPr>
        <p:spPr>
          <a:xfrm>
            <a:off x="381000" y="381000"/>
            <a:ext cx="5791200" cy="685800"/>
          </a:xfrm>
        </p:spPr>
        <p:txBody>
          <a:bodyPr/>
          <a:lstStyle/>
          <a:p>
            <a:pPr eaLnBrk="1" hangingPunct="1"/>
            <a:r>
              <a:rPr lang="en-US" b="0" smtClean="0"/>
              <a:t>Intercepts form</a:t>
            </a:r>
          </a:p>
        </p:txBody>
      </p:sp>
      <p:grpSp>
        <p:nvGrpSpPr>
          <p:cNvPr id="35846" name="Group 6"/>
          <p:cNvGrpSpPr>
            <a:grpSpLocks/>
          </p:cNvGrpSpPr>
          <p:nvPr/>
        </p:nvGrpSpPr>
        <p:grpSpPr bwMode="auto">
          <a:xfrm>
            <a:off x="471488" y="1143000"/>
            <a:ext cx="4786312" cy="2743200"/>
            <a:chOff x="288" y="912"/>
            <a:chExt cx="3408" cy="2976"/>
          </a:xfrm>
        </p:grpSpPr>
        <p:sp>
          <p:nvSpPr>
            <p:cNvPr id="35872" name="Line 7"/>
            <p:cNvSpPr>
              <a:spLocks noChangeShapeType="1"/>
            </p:cNvSpPr>
            <p:nvPr/>
          </p:nvSpPr>
          <p:spPr bwMode="auto">
            <a:xfrm>
              <a:off x="722" y="958"/>
              <a:ext cx="0" cy="2834"/>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35873" name="Line 8"/>
            <p:cNvSpPr>
              <a:spLocks noChangeShapeType="1"/>
            </p:cNvSpPr>
            <p:nvPr/>
          </p:nvSpPr>
          <p:spPr bwMode="auto">
            <a:xfrm>
              <a:off x="336" y="3229"/>
              <a:ext cx="3360" cy="0"/>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35874" name="Text Box 9"/>
            <p:cNvSpPr txBox="1">
              <a:spLocks noChangeArrowheads="1"/>
            </p:cNvSpPr>
            <p:nvPr/>
          </p:nvSpPr>
          <p:spPr bwMode="auto">
            <a:xfrm>
              <a:off x="3456"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35875" name="Text Box 10"/>
            <p:cNvSpPr txBox="1">
              <a:spLocks noChangeArrowheads="1"/>
            </p:cNvSpPr>
            <p:nvPr/>
          </p:nvSpPr>
          <p:spPr bwMode="auto">
            <a:xfrm>
              <a:off x="288"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35876" name="Text Box 11"/>
            <p:cNvSpPr txBox="1">
              <a:spLocks noChangeArrowheads="1"/>
            </p:cNvSpPr>
            <p:nvPr/>
          </p:nvSpPr>
          <p:spPr bwMode="auto">
            <a:xfrm>
              <a:off x="480" y="3648"/>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sp>
          <p:nvSpPr>
            <p:cNvPr id="35877" name="Text Box 12"/>
            <p:cNvSpPr txBox="1">
              <a:spLocks noChangeArrowheads="1"/>
            </p:cNvSpPr>
            <p:nvPr/>
          </p:nvSpPr>
          <p:spPr bwMode="auto">
            <a:xfrm>
              <a:off x="480"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O</a:t>
              </a:r>
              <a:endParaRPr lang="en-US" sz="1800" baseline="-25000"/>
            </a:p>
          </p:txBody>
        </p:sp>
        <p:sp>
          <p:nvSpPr>
            <p:cNvPr id="35878" name="Text Box 13"/>
            <p:cNvSpPr txBox="1">
              <a:spLocks noChangeArrowheads="1"/>
            </p:cNvSpPr>
            <p:nvPr/>
          </p:nvSpPr>
          <p:spPr bwMode="auto">
            <a:xfrm>
              <a:off x="528" y="912"/>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grpSp>
      <p:sp>
        <p:nvSpPr>
          <p:cNvPr id="287758" name="Text Box 14"/>
          <p:cNvSpPr txBox="1">
            <a:spLocks noChangeArrowheads="1"/>
          </p:cNvSpPr>
          <p:nvPr/>
        </p:nvSpPr>
        <p:spPr bwMode="auto">
          <a:xfrm>
            <a:off x="4518025" y="3473450"/>
            <a:ext cx="4191000"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000"/>
              <a:t>Consider a line making intercepts a and b on the axes.</a:t>
            </a:r>
          </a:p>
        </p:txBody>
      </p:sp>
      <p:sp>
        <p:nvSpPr>
          <p:cNvPr id="287759" name="Text Box 15"/>
          <p:cNvSpPr txBox="1">
            <a:spLocks noChangeArrowheads="1"/>
          </p:cNvSpPr>
          <p:nvPr/>
        </p:nvSpPr>
        <p:spPr bwMode="auto">
          <a:xfrm>
            <a:off x="460375" y="4275138"/>
            <a:ext cx="8239125"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000"/>
              <a:t>Consider a point P (x, y) on it.</a:t>
            </a:r>
          </a:p>
        </p:txBody>
      </p:sp>
      <p:sp>
        <p:nvSpPr>
          <p:cNvPr id="287760" name="Text Box 16"/>
          <p:cNvSpPr txBox="1">
            <a:spLocks noChangeArrowheads="1"/>
          </p:cNvSpPr>
          <p:nvPr/>
        </p:nvSpPr>
        <p:spPr bwMode="auto">
          <a:xfrm>
            <a:off x="438150" y="4646613"/>
            <a:ext cx="201295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000"/>
              <a:t>Area of </a:t>
            </a:r>
            <a:r>
              <a:rPr lang="en-US" sz="2000">
                <a:sym typeface="Symbol" pitchFamily="18" charset="2"/>
              </a:rPr>
              <a:t> OPB</a:t>
            </a:r>
            <a:endParaRPr lang="en-US" sz="2000"/>
          </a:p>
        </p:txBody>
      </p:sp>
      <p:grpSp>
        <p:nvGrpSpPr>
          <p:cNvPr id="3" name="Group 17"/>
          <p:cNvGrpSpPr>
            <a:grpSpLocks/>
          </p:cNvGrpSpPr>
          <p:nvPr/>
        </p:nvGrpSpPr>
        <p:grpSpPr bwMode="auto">
          <a:xfrm>
            <a:off x="1147763" y="2060575"/>
            <a:ext cx="2273300" cy="1217613"/>
            <a:chOff x="723" y="1298"/>
            <a:chExt cx="1432" cy="767"/>
          </a:xfrm>
        </p:grpSpPr>
        <p:sp>
          <p:nvSpPr>
            <p:cNvPr id="35865" name="Oval 18"/>
            <p:cNvSpPr>
              <a:spLocks noChangeArrowheads="1"/>
            </p:cNvSpPr>
            <p:nvPr/>
          </p:nvSpPr>
          <p:spPr bwMode="auto">
            <a:xfrm>
              <a:off x="1425" y="1488"/>
              <a:ext cx="48" cy="48"/>
            </a:xfrm>
            <a:prstGeom prst="ellipse">
              <a:avLst/>
            </a:prstGeom>
            <a:solidFill>
              <a:srgbClr val="000000"/>
            </a:solidFill>
            <a:ln w="9525">
              <a:solidFill>
                <a:schemeClr val="tx1"/>
              </a:solidFill>
              <a:round/>
              <a:headEnd/>
              <a:tailEnd/>
            </a:ln>
          </p:spPr>
          <p:txBody>
            <a:bodyPr wrap="none" anchor="ctr"/>
            <a:lstStyle/>
            <a:p>
              <a:endParaRPr lang="en-US"/>
            </a:p>
          </p:txBody>
        </p:sp>
        <p:sp>
          <p:nvSpPr>
            <p:cNvPr id="35866" name="Text Box 19"/>
            <p:cNvSpPr txBox="1">
              <a:spLocks noChangeArrowheads="1"/>
            </p:cNvSpPr>
            <p:nvPr/>
          </p:nvSpPr>
          <p:spPr bwMode="auto">
            <a:xfrm>
              <a:off x="1497" y="1344"/>
              <a:ext cx="658"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t>P (x, y)</a:t>
              </a:r>
            </a:p>
          </p:txBody>
        </p:sp>
        <p:sp>
          <p:nvSpPr>
            <p:cNvPr id="35867" name="Line 20"/>
            <p:cNvSpPr>
              <a:spLocks noChangeShapeType="1"/>
            </p:cNvSpPr>
            <p:nvPr/>
          </p:nvSpPr>
          <p:spPr bwMode="auto">
            <a:xfrm>
              <a:off x="1449" y="1512"/>
              <a:ext cx="0" cy="54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868" name="Line 21"/>
            <p:cNvSpPr>
              <a:spLocks noChangeShapeType="1"/>
            </p:cNvSpPr>
            <p:nvPr/>
          </p:nvSpPr>
          <p:spPr bwMode="auto">
            <a:xfrm flipH="1">
              <a:off x="725" y="1512"/>
              <a:ext cx="72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869" name="Text Box 22"/>
            <p:cNvSpPr txBox="1">
              <a:spLocks noChangeArrowheads="1"/>
            </p:cNvSpPr>
            <p:nvPr/>
          </p:nvSpPr>
          <p:spPr bwMode="auto">
            <a:xfrm>
              <a:off x="1449" y="1655"/>
              <a:ext cx="162"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t>y</a:t>
              </a:r>
            </a:p>
          </p:txBody>
        </p:sp>
        <p:sp>
          <p:nvSpPr>
            <p:cNvPr id="35870" name="Text Box 23"/>
            <p:cNvSpPr txBox="1">
              <a:spLocks noChangeArrowheads="1"/>
            </p:cNvSpPr>
            <p:nvPr/>
          </p:nvSpPr>
          <p:spPr bwMode="auto">
            <a:xfrm>
              <a:off x="967" y="1298"/>
              <a:ext cx="162"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t>x</a:t>
              </a:r>
            </a:p>
          </p:txBody>
        </p:sp>
        <p:sp>
          <p:nvSpPr>
            <p:cNvPr id="35871" name="Line 24"/>
            <p:cNvSpPr>
              <a:spLocks noChangeShapeType="1"/>
            </p:cNvSpPr>
            <p:nvPr/>
          </p:nvSpPr>
          <p:spPr bwMode="auto">
            <a:xfrm flipH="1">
              <a:off x="723" y="1512"/>
              <a:ext cx="726" cy="55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4" name="Group 25"/>
          <p:cNvGrpSpPr>
            <a:grpSpLocks/>
          </p:cNvGrpSpPr>
          <p:nvPr/>
        </p:nvGrpSpPr>
        <p:grpSpPr bwMode="auto">
          <a:xfrm>
            <a:off x="546100" y="1306513"/>
            <a:ext cx="3887788" cy="2490787"/>
            <a:chOff x="344" y="823"/>
            <a:chExt cx="2449" cy="1569"/>
          </a:xfrm>
        </p:grpSpPr>
        <p:sp>
          <p:nvSpPr>
            <p:cNvPr id="35856" name="Line 26"/>
            <p:cNvSpPr>
              <a:spLocks noChangeShapeType="1"/>
            </p:cNvSpPr>
            <p:nvPr/>
          </p:nvSpPr>
          <p:spPr bwMode="auto">
            <a:xfrm>
              <a:off x="489" y="912"/>
              <a:ext cx="2304" cy="1440"/>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35857" name="Line 27"/>
            <p:cNvSpPr>
              <a:spLocks noChangeShapeType="1"/>
            </p:cNvSpPr>
            <p:nvPr/>
          </p:nvSpPr>
          <p:spPr bwMode="auto">
            <a:xfrm>
              <a:off x="2333" y="2065"/>
              <a:ext cx="0" cy="327"/>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858" name="Line 28"/>
            <p:cNvSpPr>
              <a:spLocks noChangeShapeType="1"/>
            </p:cNvSpPr>
            <p:nvPr/>
          </p:nvSpPr>
          <p:spPr bwMode="auto">
            <a:xfrm flipH="1">
              <a:off x="344" y="1060"/>
              <a:ext cx="381"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5859" name="Line 29"/>
            <p:cNvSpPr>
              <a:spLocks noChangeShapeType="1"/>
            </p:cNvSpPr>
            <p:nvPr/>
          </p:nvSpPr>
          <p:spPr bwMode="auto">
            <a:xfrm>
              <a:off x="627" y="1059"/>
              <a:ext cx="0" cy="998"/>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35860" name="Line 30"/>
            <p:cNvSpPr>
              <a:spLocks noChangeShapeType="1"/>
            </p:cNvSpPr>
            <p:nvPr/>
          </p:nvSpPr>
          <p:spPr bwMode="auto">
            <a:xfrm>
              <a:off x="725" y="2126"/>
              <a:ext cx="1608" cy="0"/>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35861" name="Text Box 31"/>
            <p:cNvSpPr txBox="1">
              <a:spLocks noChangeArrowheads="1"/>
            </p:cNvSpPr>
            <p:nvPr/>
          </p:nvSpPr>
          <p:spPr bwMode="auto">
            <a:xfrm>
              <a:off x="1473" y="2126"/>
              <a:ext cx="162"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t>a</a:t>
              </a:r>
            </a:p>
          </p:txBody>
        </p:sp>
        <p:sp>
          <p:nvSpPr>
            <p:cNvPr id="35862" name="Text Box 32"/>
            <p:cNvSpPr txBox="1">
              <a:spLocks noChangeArrowheads="1"/>
            </p:cNvSpPr>
            <p:nvPr/>
          </p:nvSpPr>
          <p:spPr bwMode="auto">
            <a:xfrm>
              <a:off x="465" y="1429"/>
              <a:ext cx="162"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t>b</a:t>
              </a:r>
            </a:p>
          </p:txBody>
        </p:sp>
        <p:sp>
          <p:nvSpPr>
            <p:cNvPr id="35863" name="Text Box 33"/>
            <p:cNvSpPr txBox="1">
              <a:spLocks noChangeArrowheads="1"/>
            </p:cNvSpPr>
            <p:nvPr/>
          </p:nvSpPr>
          <p:spPr bwMode="auto">
            <a:xfrm>
              <a:off x="2283" y="1788"/>
              <a:ext cx="17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t>A</a:t>
              </a:r>
            </a:p>
          </p:txBody>
        </p:sp>
        <p:sp>
          <p:nvSpPr>
            <p:cNvPr id="35864" name="Text Box 34"/>
            <p:cNvSpPr txBox="1">
              <a:spLocks noChangeArrowheads="1"/>
            </p:cNvSpPr>
            <p:nvPr/>
          </p:nvSpPr>
          <p:spPr bwMode="auto">
            <a:xfrm>
              <a:off x="742" y="823"/>
              <a:ext cx="17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t>B</a:t>
              </a:r>
            </a:p>
          </p:txBody>
        </p:sp>
      </p:grpSp>
      <p:sp>
        <p:nvSpPr>
          <p:cNvPr id="287779" name="Text Box 35"/>
          <p:cNvSpPr txBox="1">
            <a:spLocks noChangeArrowheads="1"/>
          </p:cNvSpPr>
          <p:nvPr/>
        </p:nvSpPr>
        <p:spPr bwMode="auto">
          <a:xfrm>
            <a:off x="2405063" y="4645025"/>
            <a:ext cx="2274887"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000"/>
              <a:t>+ Area of </a:t>
            </a:r>
            <a:r>
              <a:rPr lang="en-US" sz="2000">
                <a:sym typeface="Symbol" pitchFamily="18" charset="2"/>
              </a:rPr>
              <a:t> OPA</a:t>
            </a:r>
            <a:endParaRPr lang="en-US" sz="2000"/>
          </a:p>
        </p:txBody>
      </p:sp>
      <p:sp>
        <p:nvSpPr>
          <p:cNvPr id="287780" name="Text Box 36"/>
          <p:cNvSpPr txBox="1">
            <a:spLocks noChangeArrowheads="1"/>
          </p:cNvSpPr>
          <p:nvPr/>
        </p:nvSpPr>
        <p:spPr bwMode="auto">
          <a:xfrm>
            <a:off x="4764088" y="4645025"/>
            <a:ext cx="231775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000"/>
              <a:t>= Area of </a:t>
            </a:r>
            <a:r>
              <a:rPr lang="en-US" sz="2000">
                <a:sym typeface="Symbol" pitchFamily="18" charset="2"/>
              </a:rPr>
              <a:t> OAB</a:t>
            </a:r>
            <a:endParaRPr lang="en-US" sz="2000"/>
          </a:p>
        </p:txBody>
      </p:sp>
      <p:graphicFrame>
        <p:nvGraphicFramePr>
          <p:cNvPr id="287781" name="Object 37"/>
          <p:cNvGraphicFramePr>
            <a:graphicFrameLocks noChangeAspect="1"/>
          </p:cNvGraphicFramePr>
          <p:nvPr/>
        </p:nvGraphicFramePr>
        <p:xfrm>
          <a:off x="554038" y="5245100"/>
          <a:ext cx="2476500" cy="622300"/>
        </p:xfrm>
        <a:graphic>
          <a:graphicData uri="http://schemas.openxmlformats.org/presentationml/2006/ole">
            <mc:AlternateContent xmlns:mc="http://schemas.openxmlformats.org/markup-compatibility/2006">
              <mc:Choice xmlns:v="urn:schemas-microsoft-com:vml" Requires="v">
                <p:oleObj spid="_x0000_s35879" name="Equation" r:id="rId3" imgW="2476500" imgH="622300" progId="Equation.DSMT4">
                  <p:embed/>
                </p:oleObj>
              </mc:Choice>
              <mc:Fallback>
                <p:oleObj name="Equation" r:id="rId3" imgW="2476500" imgH="622300" progId="Equation.DSMT4">
                  <p:embed/>
                  <p:pic>
                    <p:nvPicPr>
                      <p:cNvPr id="0" name="Object 3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4038" y="5245100"/>
                        <a:ext cx="2476500" cy="622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87782" name="Object 38"/>
          <p:cNvGraphicFramePr>
            <a:graphicFrameLocks noChangeAspect="1"/>
          </p:cNvGraphicFramePr>
          <p:nvPr/>
        </p:nvGraphicFramePr>
        <p:xfrm>
          <a:off x="3200400" y="5189538"/>
          <a:ext cx="1371600" cy="754062"/>
        </p:xfrm>
        <a:graphic>
          <a:graphicData uri="http://schemas.openxmlformats.org/presentationml/2006/ole">
            <mc:AlternateContent xmlns:mc="http://schemas.openxmlformats.org/markup-compatibility/2006">
              <mc:Choice xmlns:v="urn:schemas-microsoft-com:vml" Requires="v">
                <p:oleObj spid="_x0000_s35880" name="Equation" r:id="rId5" imgW="1133482" imgH="619228" progId="Equation.DSMT4">
                  <p:embed/>
                </p:oleObj>
              </mc:Choice>
              <mc:Fallback>
                <p:oleObj name="Equation" r:id="rId5" imgW="1133482" imgH="619228" progId="Equation.DSMT4">
                  <p:embed/>
                  <p:pic>
                    <p:nvPicPr>
                      <p:cNvPr id="0" name="Object 3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0400" y="5189538"/>
                        <a:ext cx="1371600" cy="754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87758"/>
                                        </p:tgtEl>
                                        <p:attrNameLst>
                                          <p:attrName>style.visibility</p:attrName>
                                        </p:attrNameLst>
                                      </p:cBhvr>
                                      <p:to>
                                        <p:strVal val="visible"/>
                                      </p:to>
                                    </p:set>
                                    <p:anim calcmode="lin" valueType="num">
                                      <p:cBhvr additive="base">
                                        <p:cTn id="7" dur="500" fill="hold"/>
                                        <p:tgtEl>
                                          <p:spTgt spid="287758"/>
                                        </p:tgtEl>
                                        <p:attrNameLst>
                                          <p:attrName>ppt_x</p:attrName>
                                        </p:attrNameLst>
                                      </p:cBhvr>
                                      <p:tavLst>
                                        <p:tav tm="0">
                                          <p:val>
                                            <p:strVal val="1+#ppt_w/2"/>
                                          </p:val>
                                        </p:tav>
                                        <p:tav tm="100000">
                                          <p:val>
                                            <p:strVal val="#ppt_x"/>
                                          </p:val>
                                        </p:tav>
                                      </p:tavLst>
                                    </p:anim>
                                    <p:anim calcmode="lin" valueType="num">
                                      <p:cBhvr additive="base">
                                        <p:cTn id="8" dur="500" fill="hold"/>
                                        <p:tgtEl>
                                          <p:spTgt spid="28775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4" presetClass="entr" presetSubtype="32"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out)">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87759"/>
                                        </p:tgtEl>
                                        <p:attrNameLst>
                                          <p:attrName>style.visibility</p:attrName>
                                        </p:attrNameLst>
                                      </p:cBhvr>
                                      <p:to>
                                        <p:strVal val="visible"/>
                                      </p:to>
                                    </p:set>
                                    <p:anim calcmode="lin" valueType="num">
                                      <p:cBhvr additive="base">
                                        <p:cTn id="17" dur="500" fill="hold"/>
                                        <p:tgtEl>
                                          <p:spTgt spid="287759"/>
                                        </p:tgtEl>
                                        <p:attrNameLst>
                                          <p:attrName>ppt_x</p:attrName>
                                        </p:attrNameLst>
                                      </p:cBhvr>
                                      <p:tavLst>
                                        <p:tav tm="0">
                                          <p:val>
                                            <p:strVal val="0-#ppt_w/2"/>
                                          </p:val>
                                        </p:tav>
                                        <p:tav tm="100000">
                                          <p:val>
                                            <p:strVal val="#ppt_x"/>
                                          </p:val>
                                        </p:tav>
                                      </p:tavLst>
                                    </p:anim>
                                    <p:anim calcmode="lin" valueType="num">
                                      <p:cBhvr additive="base">
                                        <p:cTn id="18" dur="500" fill="hold"/>
                                        <p:tgtEl>
                                          <p:spTgt spid="287759"/>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500"/>
                            </p:stCondLst>
                            <p:childTnLst>
                              <p:par>
                                <p:cTn id="20" presetID="4" presetClass="entr" presetSubtype="32" fill="hold" nodeType="after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ox(out)">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287760"/>
                                        </p:tgtEl>
                                        <p:attrNameLst>
                                          <p:attrName>style.visibility</p:attrName>
                                        </p:attrNameLst>
                                      </p:cBhvr>
                                      <p:to>
                                        <p:strVal val="visible"/>
                                      </p:to>
                                    </p:set>
                                    <p:anim calcmode="lin" valueType="num">
                                      <p:cBhvr additive="base">
                                        <p:cTn id="27" dur="500" fill="hold"/>
                                        <p:tgtEl>
                                          <p:spTgt spid="287760"/>
                                        </p:tgtEl>
                                        <p:attrNameLst>
                                          <p:attrName>ppt_x</p:attrName>
                                        </p:attrNameLst>
                                      </p:cBhvr>
                                      <p:tavLst>
                                        <p:tav tm="0">
                                          <p:val>
                                            <p:strVal val="0-#ppt_w/2"/>
                                          </p:val>
                                        </p:tav>
                                        <p:tav tm="100000">
                                          <p:val>
                                            <p:strVal val="#ppt_x"/>
                                          </p:val>
                                        </p:tav>
                                      </p:tavLst>
                                    </p:anim>
                                    <p:anim calcmode="lin" valueType="num">
                                      <p:cBhvr additive="base">
                                        <p:cTn id="28" dur="500" fill="hold"/>
                                        <p:tgtEl>
                                          <p:spTgt spid="287760"/>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500"/>
                            </p:stCondLst>
                            <p:childTnLst>
                              <p:par>
                                <p:cTn id="30" presetID="17" presetClass="entr" presetSubtype="10" fill="hold" grpId="0" nodeType="afterEffect">
                                  <p:stCondLst>
                                    <p:cond delay="0"/>
                                  </p:stCondLst>
                                  <p:childTnLst>
                                    <p:set>
                                      <p:cBhvr>
                                        <p:cTn id="31" dur="1" fill="hold">
                                          <p:stCondLst>
                                            <p:cond delay="0"/>
                                          </p:stCondLst>
                                        </p:cTn>
                                        <p:tgtEl>
                                          <p:spTgt spid="287747"/>
                                        </p:tgtEl>
                                        <p:attrNameLst>
                                          <p:attrName>style.visibility</p:attrName>
                                        </p:attrNameLst>
                                      </p:cBhvr>
                                      <p:to>
                                        <p:strVal val="visible"/>
                                      </p:to>
                                    </p:set>
                                    <p:anim calcmode="lin" valueType="num">
                                      <p:cBhvr>
                                        <p:cTn id="32" dur="500" fill="hold"/>
                                        <p:tgtEl>
                                          <p:spTgt spid="287747"/>
                                        </p:tgtEl>
                                        <p:attrNameLst>
                                          <p:attrName>ppt_w</p:attrName>
                                        </p:attrNameLst>
                                      </p:cBhvr>
                                      <p:tavLst>
                                        <p:tav tm="0">
                                          <p:val>
                                            <p:fltVal val="0"/>
                                          </p:val>
                                        </p:tav>
                                        <p:tav tm="100000">
                                          <p:val>
                                            <p:strVal val="#ppt_w"/>
                                          </p:val>
                                        </p:tav>
                                      </p:tavLst>
                                    </p:anim>
                                    <p:anim calcmode="lin" valueType="num">
                                      <p:cBhvr>
                                        <p:cTn id="33" dur="500" fill="hold"/>
                                        <p:tgtEl>
                                          <p:spTgt spid="287747"/>
                                        </p:tgtEl>
                                        <p:attrNameLst>
                                          <p:attrName>ppt_h</p:attrName>
                                        </p:attrNameLst>
                                      </p:cBhvr>
                                      <p:tavLst>
                                        <p:tav tm="0">
                                          <p:val>
                                            <p:strVal val="#ppt_h"/>
                                          </p:val>
                                        </p:tav>
                                        <p:tav tm="100000">
                                          <p:val>
                                            <p:strVal val="#ppt_h"/>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2" fill="hold" grpId="0" nodeType="clickEffect">
                                  <p:stCondLst>
                                    <p:cond delay="0"/>
                                  </p:stCondLst>
                                  <p:childTnLst>
                                    <p:set>
                                      <p:cBhvr>
                                        <p:cTn id="37" dur="1" fill="hold">
                                          <p:stCondLst>
                                            <p:cond delay="0"/>
                                          </p:stCondLst>
                                        </p:cTn>
                                        <p:tgtEl>
                                          <p:spTgt spid="287779"/>
                                        </p:tgtEl>
                                        <p:attrNameLst>
                                          <p:attrName>style.visibility</p:attrName>
                                        </p:attrNameLst>
                                      </p:cBhvr>
                                      <p:to>
                                        <p:strVal val="visible"/>
                                      </p:to>
                                    </p:set>
                                    <p:anim calcmode="lin" valueType="num">
                                      <p:cBhvr additive="base">
                                        <p:cTn id="38" dur="500" fill="hold"/>
                                        <p:tgtEl>
                                          <p:spTgt spid="287779"/>
                                        </p:tgtEl>
                                        <p:attrNameLst>
                                          <p:attrName>ppt_x</p:attrName>
                                        </p:attrNameLst>
                                      </p:cBhvr>
                                      <p:tavLst>
                                        <p:tav tm="0">
                                          <p:val>
                                            <p:strVal val="1+#ppt_w/2"/>
                                          </p:val>
                                        </p:tav>
                                        <p:tav tm="100000">
                                          <p:val>
                                            <p:strVal val="#ppt_x"/>
                                          </p:val>
                                        </p:tav>
                                      </p:tavLst>
                                    </p:anim>
                                    <p:anim calcmode="lin" valueType="num">
                                      <p:cBhvr additive="base">
                                        <p:cTn id="39" dur="500" fill="hold"/>
                                        <p:tgtEl>
                                          <p:spTgt spid="287779"/>
                                        </p:tgtEl>
                                        <p:attrNameLst>
                                          <p:attrName>ppt_y</p:attrName>
                                        </p:attrNameLst>
                                      </p:cBhvr>
                                      <p:tavLst>
                                        <p:tav tm="0">
                                          <p:val>
                                            <p:strVal val="#ppt_y"/>
                                          </p:val>
                                        </p:tav>
                                        <p:tav tm="100000">
                                          <p:val>
                                            <p:strVal val="#ppt_y"/>
                                          </p:val>
                                        </p:tav>
                                      </p:tavLst>
                                    </p:anim>
                                  </p:childTnLst>
                                </p:cTn>
                              </p:par>
                            </p:childTnLst>
                          </p:cTn>
                        </p:par>
                        <p:par>
                          <p:cTn id="40" fill="hold" nodeType="afterGroup">
                            <p:stCondLst>
                              <p:cond delay="500"/>
                            </p:stCondLst>
                            <p:childTnLst>
                              <p:par>
                                <p:cTn id="41" presetID="17" presetClass="entr" presetSubtype="10" fill="hold" grpId="0" nodeType="afterEffect">
                                  <p:stCondLst>
                                    <p:cond delay="0"/>
                                  </p:stCondLst>
                                  <p:childTnLst>
                                    <p:set>
                                      <p:cBhvr>
                                        <p:cTn id="42" dur="1" fill="hold">
                                          <p:stCondLst>
                                            <p:cond delay="0"/>
                                          </p:stCondLst>
                                        </p:cTn>
                                        <p:tgtEl>
                                          <p:spTgt spid="287748"/>
                                        </p:tgtEl>
                                        <p:attrNameLst>
                                          <p:attrName>style.visibility</p:attrName>
                                        </p:attrNameLst>
                                      </p:cBhvr>
                                      <p:to>
                                        <p:strVal val="visible"/>
                                      </p:to>
                                    </p:set>
                                    <p:anim calcmode="lin" valueType="num">
                                      <p:cBhvr>
                                        <p:cTn id="43" dur="500" fill="hold"/>
                                        <p:tgtEl>
                                          <p:spTgt spid="287748"/>
                                        </p:tgtEl>
                                        <p:attrNameLst>
                                          <p:attrName>ppt_w</p:attrName>
                                        </p:attrNameLst>
                                      </p:cBhvr>
                                      <p:tavLst>
                                        <p:tav tm="0">
                                          <p:val>
                                            <p:fltVal val="0"/>
                                          </p:val>
                                        </p:tav>
                                        <p:tav tm="100000">
                                          <p:val>
                                            <p:strVal val="#ppt_w"/>
                                          </p:val>
                                        </p:tav>
                                      </p:tavLst>
                                    </p:anim>
                                    <p:anim calcmode="lin" valueType="num">
                                      <p:cBhvr>
                                        <p:cTn id="44" dur="500" fill="hold"/>
                                        <p:tgtEl>
                                          <p:spTgt spid="287748"/>
                                        </p:tgtEl>
                                        <p:attrNameLst>
                                          <p:attrName>ppt_h</p:attrName>
                                        </p:attrNameLst>
                                      </p:cBhvr>
                                      <p:tavLst>
                                        <p:tav tm="0">
                                          <p:val>
                                            <p:strVal val="#ppt_h"/>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287780"/>
                                        </p:tgtEl>
                                        <p:attrNameLst>
                                          <p:attrName>style.visibility</p:attrName>
                                        </p:attrNameLst>
                                      </p:cBhvr>
                                      <p:to>
                                        <p:strVal val="visible"/>
                                      </p:to>
                                    </p:set>
                                    <p:anim calcmode="lin" valueType="num">
                                      <p:cBhvr additive="base">
                                        <p:cTn id="49" dur="500" fill="hold"/>
                                        <p:tgtEl>
                                          <p:spTgt spid="287780"/>
                                        </p:tgtEl>
                                        <p:attrNameLst>
                                          <p:attrName>ppt_x</p:attrName>
                                        </p:attrNameLst>
                                      </p:cBhvr>
                                      <p:tavLst>
                                        <p:tav tm="0">
                                          <p:val>
                                            <p:strVal val="1+#ppt_w/2"/>
                                          </p:val>
                                        </p:tav>
                                        <p:tav tm="100000">
                                          <p:val>
                                            <p:strVal val="#ppt_x"/>
                                          </p:val>
                                        </p:tav>
                                      </p:tavLst>
                                    </p:anim>
                                    <p:anim calcmode="lin" valueType="num">
                                      <p:cBhvr additive="base">
                                        <p:cTn id="50" dur="500" fill="hold"/>
                                        <p:tgtEl>
                                          <p:spTgt spid="287780"/>
                                        </p:tgtEl>
                                        <p:attrNameLst>
                                          <p:attrName>ppt_y</p:attrName>
                                        </p:attrNameLst>
                                      </p:cBhvr>
                                      <p:tavLst>
                                        <p:tav tm="0">
                                          <p:val>
                                            <p:strVal val="#ppt_y"/>
                                          </p:val>
                                        </p:tav>
                                        <p:tav tm="100000">
                                          <p:val>
                                            <p:strVal val="#ppt_y"/>
                                          </p:val>
                                        </p:tav>
                                      </p:tavLst>
                                    </p:anim>
                                  </p:childTnLst>
                                </p:cTn>
                              </p:par>
                            </p:childTnLst>
                          </p:cTn>
                        </p:par>
                        <p:par>
                          <p:cTn id="51" fill="hold" nodeType="afterGroup">
                            <p:stCondLst>
                              <p:cond delay="500"/>
                            </p:stCondLst>
                            <p:childTnLst>
                              <p:par>
                                <p:cTn id="52" presetID="17" presetClass="entr" presetSubtype="10" fill="hold" grpId="0" nodeType="afterEffect">
                                  <p:stCondLst>
                                    <p:cond delay="0"/>
                                  </p:stCondLst>
                                  <p:childTnLst>
                                    <p:set>
                                      <p:cBhvr>
                                        <p:cTn id="53" dur="1" fill="hold">
                                          <p:stCondLst>
                                            <p:cond delay="0"/>
                                          </p:stCondLst>
                                        </p:cTn>
                                        <p:tgtEl>
                                          <p:spTgt spid="287746"/>
                                        </p:tgtEl>
                                        <p:attrNameLst>
                                          <p:attrName>style.visibility</p:attrName>
                                        </p:attrNameLst>
                                      </p:cBhvr>
                                      <p:to>
                                        <p:strVal val="visible"/>
                                      </p:to>
                                    </p:set>
                                    <p:anim calcmode="lin" valueType="num">
                                      <p:cBhvr>
                                        <p:cTn id="54" dur="500" fill="hold"/>
                                        <p:tgtEl>
                                          <p:spTgt spid="287746"/>
                                        </p:tgtEl>
                                        <p:attrNameLst>
                                          <p:attrName>ppt_w</p:attrName>
                                        </p:attrNameLst>
                                      </p:cBhvr>
                                      <p:tavLst>
                                        <p:tav tm="0">
                                          <p:val>
                                            <p:fltVal val="0"/>
                                          </p:val>
                                        </p:tav>
                                        <p:tav tm="100000">
                                          <p:val>
                                            <p:strVal val="#ppt_w"/>
                                          </p:val>
                                        </p:tav>
                                      </p:tavLst>
                                    </p:anim>
                                    <p:anim calcmode="lin" valueType="num">
                                      <p:cBhvr>
                                        <p:cTn id="55" dur="500" fill="hold"/>
                                        <p:tgtEl>
                                          <p:spTgt spid="287746"/>
                                        </p:tgtEl>
                                        <p:attrNameLst>
                                          <p:attrName>ppt_h</p:attrName>
                                        </p:attrNameLst>
                                      </p:cBhvr>
                                      <p:tavLst>
                                        <p:tav tm="0">
                                          <p:val>
                                            <p:strVal val="#ppt_h"/>
                                          </p:val>
                                        </p:tav>
                                        <p:tav tm="100000">
                                          <p:val>
                                            <p:strVal val="#ppt_h"/>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 presetClass="entr" presetSubtype="8" fill="hold" nodeType="clickEffect">
                                  <p:stCondLst>
                                    <p:cond delay="0"/>
                                  </p:stCondLst>
                                  <p:childTnLst>
                                    <p:set>
                                      <p:cBhvr>
                                        <p:cTn id="59" dur="1" fill="hold">
                                          <p:stCondLst>
                                            <p:cond delay="0"/>
                                          </p:stCondLst>
                                        </p:cTn>
                                        <p:tgtEl>
                                          <p:spTgt spid="287781"/>
                                        </p:tgtEl>
                                        <p:attrNameLst>
                                          <p:attrName>style.visibility</p:attrName>
                                        </p:attrNameLst>
                                      </p:cBhvr>
                                      <p:to>
                                        <p:strVal val="visible"/>
                                      </p:to>
                                    </p:set>
                                    <p:anim calcmode="lin" valueType="num">
                                      <p:cBhvr additive="base">
                                        <p:cTn id="60" dur="500" fill="hold"/>
                                        <p:tgtEl>
                                          <p:spTgt spid="287781"/>
                                        </p:tgtEl>
                                        <p:attrNameLst>
                                          <p:attrName>ppt_x</p:attrName>
                                        </p:attrNameLst>
                                      </p:cBhvr>
                                      <p:tavLst>
                                        <p:tav tm="0">
                                          <p:val>
                                            <p:strVal val="0-#ppt_w/2"/>
                                          </p:val>
                                        </p:tav>
                                        <p:tav tm="100000">
                                          <p:val>
                                            <p:strVal val="#ppt_x"/>
                                          </p:val>
                                        </p:tav>
                                      </p:tavLst>
                                    </p:anim>
                                    <p:anim calcmode="lin" valueType="num">
                                      <p:cBhvr additive="base">
                                        <p:cTn id="61" dur="500" fill="hold"/>
                                        <p:tgtEl>
                                          <p:spTgt spid="287781"/>
                                        </p:tgtEl>
                                        <p:attrNameLst>
                                          <p:attrName>ppt_y</p:attrName>
                                        </p:attrNameLst>
                                      </p:cBhvr>
                                      <p:tavLst>
                                        <p:tav tm="0">
                                          <p:val>
                                            <p:strVal val="#ppt_y"/>
                                          </p:val>
                                        </p:tav>
                                        <p:tav tm="100000">
                                          <p:val>
                                            <p:strVal val="#ppt_y"/>
                                          </p:val>
                                        </p:tav>
                                      </p:tavLst>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23" presetClass="entr" presetSubtype="16" fill="hold" nodeType="clickEffect">
                                  <p:stCondLst>
                                    <p:cond delay="0"/>
                                  </p:stCondLst>
                                  <p:childTnLst>
                                    <p:set>
                                      <p:cBhvr>
                                        <p:cTn id="65" dur="1" fill="hold">
                                          <p:stCondLst>
                                            <p:cond delay="0"/>
                                          </p:stCondLst>
                                        </p:cTn>
                                        <p:tgtEl>
                                          <p:spTgt spid="287782"/>
                                        </p:tgtEl>
                                        <p:attrNameLst>
                                          <p:attrName>style.visibility</p:attrName>
                                        </p:attrNameLst>
                                      </p:cBhvr>
                                      <p:to>
                                        <p:strVal val="visible"/>
                                      </p:to>
                                    </p:set>
                                    <p:anim calcmode="lin" valueType="num">
                                      <p:cBhvr>
                                        <p:cTn id="66" dur="500" fill="hold"/>
                                        <p:tgtEl>
                                          <p:spTgt spid="287782"/>
                                        </p:tgtEl>
                                        <p:attrNameLst>
                                          <p:attrName>ppt_w</p:attrName>
                                        </p:attrNameLst>
                                      </p:cBhvr>
                                      <p:tavLst>
                                        <p:tav tm="0">
                                          <p:val>
                                            <p:fltVal val="0"/>
                                          </p:val>
                                        </p:tav>
                                        <p:tav tm="100000">
                                          <p:val>
                                            <p:strVal val="#ppt_w"/>
                                          </p:val>
                                        </p:tav>
                                      </p:tavLst>
                                    </p:anim>
                                    <p:anim calcmode="lin" valueType="num">
                                      <p:cBhvr>
                                        <p:cTn id="67" dur="500" fill="hold"/>
                                        <p:tgtEl>
                                          <p:spTgt spid="28778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46" grpId="0" animBg="1"/>
      <p:bldP spid="287747" grpId="0" animBg="1"/>
      <p:bldP spid="287748" grpId="0" animBg="1"/>
      <p:bldP spid="287758" grpId="0" autoUpdateAnimBg="0"/>
      <p:bldP spid="287759" grpId="0" autoUpdateAnimBg="0"/>
      <p:bldP spid="287760" grpId="0" autoUpdateAnimBg="0"/>
      <p:bldP spid="287779" grpId="0" autoUpdateAnimBg="0"/>
      <p:bldP spid="287780"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381000" y="381000"/>
            <a:ext cx="5791200" cy="685800"/>
          </a:xfrm>
        </p:spPr>
        <p:txBody>
          <a:bodyPr/>
          <a:lstStyle/>
          <a:p>
            <a:pPr eaLnBrk="1" hangingPunct="1"/>
            <a:r>
              <a:rPr lang="en-US" b="0" smtClean="0"/>
              <a:t>Illustrative example</a:t>
            </a:r>
          </a:p>
        </p:txBody>
      </p:sp>
      <p:sp>
        <p:nvSpPr>
          <p:cNvPr id="288772" name="Text Box 4"/>
          <p:cNvSpPr txBox="1">
            <a:spLocks noChangeArrowheads="1"/>
          </p:cNvSpPr>
          <p:nvPr/>
        </p:nvSpPr>
        <p:spPr bwMode="auto">
          <a:xfrm>
            <a:off x="381000" y="2921000"/>
            <a:ext cx="5411788"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76250" indent="-476250" eaLnBrk="0" hangingPunct="0">
              <a:tabLst>
                <a:tab pos="476250" algn="l"/>
                <a:tab pos="1327150" algn="l"/>
                <a:tab pos="1530350" algn="l"/>
              </a:tabLst>
              <a:defRPr sz="2400">
                <a:solidFill>
                  <a:schemeClr val="tx1"/>
                </a:solidFill>
                <a:latin typeface="Verdana" pitchFamily="34" charset="0"/>
              </a:defRPr>
            </a:lvl1pPr>
            <a:lvl2pPr marL="742950" indent="-285750" eaLnBrk="0" hangingPunct="0">
              <a:tabLst>
                <a:tab pos="476250" algn="l"/>
                <a:tab pos="1327150" algn="l"/>
                <a:tab pos="1530350" algn="l"/>
              </a:tabLst>
              <a:defRPr sz="2400">
                <a:solidFill>
                  <a:schemeClr val="tx1"/>
                </a:solidFill>
                <a:latin typeface="Verdana" pitchFamily="34" charset="0"/>
              </a:defRPr>
            </a:lvl2pPr>
            <a:lvl3pPr marL="1143000" indent="-228600" eaLnBrk="0" hangingPunct="0">
              <a:tabLst>
                <a:tab pos="476250" algn="l"/>
                <a:tab pos="1327150" algn="l"/>
                <a:tab pos="1530350" algn="l"/>
              </a:tabLst>
              <a:defRPr sz="2400">
                <a:solidFill>
                  <a:schemeClr val="tx1"/>
                </a:solidFill>
                <a:latin typeface="Verdana" pitchFamily="34" charset="0"/>
              </a:defRPr>
            </a:lvl3pPr>
            <a:lvl4pPr marL="1600200" indent="-228600" eaLnBrk="0" hangingPunct="0">
              <a:tabLst>
                <a:tab pos="476250" algn="l"/>
                <a:tab pos="1327150" algn="l"/>
                <a:tab pos="1530350" algn="l"/>
              </a:tabLst>
              <a:defRPr sz="2400">
                <a:solidFill>
                  <a:schemeClr val="tx1"/>
                </a:solidFill>
                <a:latin typeface="Verdana" pitchFamily="34" charset="0"/>
              </a:defRPr>
            </a:lvl4pPr>
            <a:lvl5pPr marL="2057400" indent="-228600" eaLnBrk="0" hangingPunct="0">
              <a:tabLst>
                <a:tab pos="476250" algn="l"/>
                <a:tab pos="1327150" algn="l"/>
                <a:tab pos="1530350" algn="l"/>
              </a:tabLst>
              <a:defRPr sz="2400">
                <a:solidFill>
                  <a:schemeClr val="tx1"/>
                </a:solidFill>
                <a:latin typeface="Verdana" pitchFamily="34" charset="0"/>
              </a:defRPr>
            </a:lvl5pPr>
            <a:lvl6pPr marL="25146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6pPr>
            <a:lvl7pPr marL="29718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7pPr>
            <a:lvl8pPr marL="34290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8pPr>
            <a:lvl9pPr marL="38862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9pPr>
          </a:lstStyle>
          <a:p>
            <a:pPr eaLnBrk="1" hangingPunct="1">
              <a:spcBef>
                <a:spcPct val="50000"/>
              </a:spcBef>
            </a:pPr>
            <a:r>
              <a:rPr lang="en-US" sz="2000"/>
              <a:t>Let the y-intercept = c.</a:t>
            </a:r>
          </a:p>
          <a:p>
            <a:pPr eaLnBrk="1" hangingPunct="1">
              <a:spcBef>
                <a:spcPct val="50000"/>
              </a:spcBef>
            </a:pPr>
            <a:r>
              <a:rPr lang="en-US" sz="2000">
                <a:sym typeface="Symbol" pitchFamily="18" charset="2"/>
              </a:rPr>
              <a:t> the x-intercept = c+5</a:t>
            </a:r>
          </a:p>
        </p:txBody>
      </p:sp>
      <p:grpSp>
        <p:nvGrpSpPr>
          <p:cNvPr id="2" name="Group 12"/>
          <p:cNvGrpSpPr>
            <a:grpSpLocks/>
          </p:cNvGrpSpPr>
          <p:nvPr/>
        </p:nvGrpSpPr>
        <p:grpSpPr bwMode="auto">
          <a:xfrm>
            <a:off x="-152400" y="3949700"/>
            <a:ext cx="6743700" cy="622300"/>
            <a:chOff x="336" y="2064"/>
            <a:chExt cx="4248" cy="392"/>
          </a:xfrm>
        </p:grpSpPr>
        <p:sp>
          <p:nvSpPr>
            <p:cNvPr id="36874" name="Text Box 5"/>
            <p:cNvSpPr txBox="1">
              <a:spLocks noChangeArrowheads="1"/>
            </p:cNvSpPr>
            <p:nvPr/>
          </p:nvSpPr>
          <p:spPr bwMode="auto">
            <a:xfrm>
              <a:off x="336" y="2112"/>
              <a:ext cx="336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76250" indent="-476250" eaLnBrk="0" hangingPunct="0">
                <a:tabLst>
                  <a:tab pos="476250" algn="l"/>
                  <a:tab pos="1327150" algn="l"/>
                  <a:tab pos="1530350" algn="l"/>
                </a:tabLst>
                <a:defRPr sz="2400">
                  <a:solidFill>
                    <a:schemeClr val="tx1"/>
                  </a:solidFill>
                  <a:latin typeface="Verdana" pitchFamily="34" charset="0"/>
                </a:defRPr>
              </a:lvl1pPr>
              <a:lvl2pPr marL="742950" indent="-285750" eaLnBrk="0" hangingPunct="0">
                <a:tabLst>
                  <a:tab pos="476250" algn="l"/>
                  <a:tab pos="1327150" algn="l"/>
                  <a:tab pos="1530350" algn="l"/>
                </a:tabLst>
                <a:defRPr sz="2400">
                  <a:solidFill>
                    <a:schemeClr val="tx1"/>
                  </a:solidFill>
                  <a:latin typeface="Verdana" pitchFamily="34" charset="0"/>
                </a:defRPr>
              </a:lvl2pPr>
              <a:lvl3pPr marL="1143000" indent="-228600" eaLnBrk="0" hangingPunct="0">
                <a:tabLst>
                  <a:tab pos="476250" algn="l"/>
                  <a:tab pos="1327150" algn="l"/>
                  <a:tab pos="1530350" algn="l"/>
                </a:tabLst>
                <a:defRPr sz="2400">
                  <a:solidFill>
                    <a:schemeClr val="tx1"/>
                  </a:solidFill>
                  <a:latin typeface="Verdana" pitchFamily="34" charset="0"/>
                </a:defRPr>
              </a:lvl3pPr>
              <a:lvl4pPr marL="1600200" indent="-228600" eaLnBrk="0" hangingPunct="0">
                <a:tabLst>
                  <a:tab pos="476250" algn="l"/>
                  <a:tab pos="1327150" algn="l"/>
                  <a:tab pos="1530350" algn="l"/>
                </a:tabLst>
                <a:defRPr sz="2400">
                  <a:solidFill>
                    <a:schemeClr val="tx1"/>
                  </a:solidFill>
                  <a:latin typeface="Verdana" pitchFamily="34" charset="0"/>
                </a:defRPr>
              </a:lvl4pPr>
              <a:lvl5pPr marL="2057400" indent="-228600" eaLnBrk="0" hangingPunct="0">
                <a:tabLst>
                  <a:tab pos="476250" algn="l"/>
                  <a:tab pos="1327150" algn="l"/>
                  <a:tab pos="1530350" algn="l"/>
                </a:tabLst>
                <a:defRPr sz="2400">
                  <a:solidFill>
                    <a:schemeClr val="tx1"/>
                  </a:solidFill>
                  <a:latin typeface="Verdana" pitchFamily="34" charset="0"/>
                </a:defRPr>
              </a:lvl5pPr>
              <a:lvl6pPr marL="25146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6pPr>
              <a:lvl7pPr marL="29718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7pPr>
              <a:lvl8pPr marL="34290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8pPr>
              <a:lvl9pPr marL="38862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9pPr>
            </a:lstStyle>
            <a:p>
              <a:pPr eaLnBrk="1" hangingPunct="1">
                <a:spcBef>
                  <a:spcPct val="50000"/>
                </a:spcBef>
              </a:pPr>
              <a:r>
                <a:rPr lang="en-US" sz="2000"/>
                <a:t>	</a:t>
              </a:r>
              <a:r>
                <a:rPr lang="en-US" sz="2000">
                  <a:sym typeface="Symbol" pitchFamily="18" charset="2"/>
                </a:rPr>
                <a:t></a:t>
              </a:r>
              <a:r>
                <a:rPr lang="en-US" sz="2000"/>
                <a:t> Intercept form of line is given by</a:t>
              </a:r>
              <a:endParaRPr lang="en-US" sz="2000">
                <a:sym typeface="Symbol" pitchFamily="18" charset="2"/>
              </a:endParaRPr>
            </a:p>
          </p:txBody>
        </p:sp>
        <p:graphicFrame>
          <p:nvGraphicFramePr>
            <p:cNvPr id="36875" name="Object 6"/>
            <p:cNvGraphicFramePr>
              <a:graphicFrameLocks noChangeAspect="1"/>
            </p:cNvGraphicFramePr>
            <p:nvPr/>
          </p:nvGraphicFramePr>
          <p:xfrm>
            <a:off x="3600" y="2064"/>
            <a:ext cx="984" cy="392"/>
          </p:xfrm>
          <a:graphic>
            <a:graphicData uri="http://schemas.openxmlformats.org/presentationml/2006/ole">
              <mc:AlternateContent xmlns:mc="http://schemas.openxmlformats.org/markup-compatibility/2006">
                <mc:Choice xmlns:v="urn:schemas-microsoft-com:vml" Requires="v">
                  <p:oleObj spid="_x0000_s36876" name="Equation" r:id="rId4" imgW="1562100" imgH="622300" progId="Equation.DSMT4">
                    <p:embed/>
                  </p:oleObj>
                </mc:Choice>
                <mc:Fallback>
                  <p:oleObj name="Equation" r:id="rId4" imgW="1562100" imgH="62230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00" y="2064"/>
                          <a:ext cx="984" cy="3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pSp>
        <p:nvGrpSpPr>
          <p:cNvPr id="3" name="Group 13"/>
          <p:cNvGrpSpPr>
            <a:grpSpLocks/>
          </p:cNvGrpSpPr>
          <p:nvPr/>
        </p:nvGrpSpPr>
        <p:grpSpPr bwMode="auto">
          <a:xfrm>
            <a:off x="457200" y="4849813"/>
            <a:ext cx="4191000" cy="1246187"/>
            <a:chOff x="288" y="2919"/>
            <a:chExt cx="2640" cy="785"/>
          </a:xfrm>
        </p:grpSpPr>
        <p:sp>
          <p:nvSpPr>
            <p:cNvPr id="36872" name="Text Box 8"/>
            <p:cNvSpPr txBox="1">
              <a:spLocks noChangeArrowheads="1"/>
            </p:cNvSpPr>
            <p:nvPr/>
          </p:nvSpPr>
          <p:spPr bwMode="auto">
            <a:xfrm>
              <a:off x="288" y="2919"/>
              <a:ext cx="264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000"/>
                <a:t>As this passes through (22,-6)</a:t>
              </a:r>
            </a:p>
          </p:txBody>
        </p:sp>
        <p:graphicFrame>
          <p:nvGraphicFramePr>
            <p:cNvPr id="36873" name="Object 9"/>
            <p:cNvGraphicFramePr>
              <a:graphicFrameLocks noChangeAspect="1"/>
            </p:cNvGraphicFramePr>
            <p:nvPr/>
          </p:nvGraphicFramePr>
          <p:xfrm>
            <a:off x="384" y="3312"/>
            <a:ext cx="984" cy="392"/>
          </p:xfrm>
          <a:graphic>
            <a:graphicData uri="http://schemas.openxmlformats.org/presentationml/2006/ole">
              <mc:AlternateContent xmlns:mc="http://schemas.openxmlformats.org/markup-compatibility/2006">
                <mc:Choice xmlns:v="urn:schemas-microsoft-com:vml" Requires="v">
                  <p:oleObj spid="_x0000_s36877" name="Equation" r:id="rId6" imgW="1562100" imgH="622300" progId="Equation.DSMT4">
                    <p:embed/>
                  </p:oleObj>
                </mc:Choice>
                <mc:Fallback>
                  <p:oleObj name="Equation" r:id="rId6" imgW="1562100" imgH="62230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4" y="3312"/>
                          <a:ext cx="984" cy="392"/>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288778" name="Text Box 10"/>
          <p:cNvSpPr txBox="1">
            <a:spLocks noChangeArrowheads="1"/>
          </p:cNvSpPr>
          <p:nvPr/>
        </p:nvSpPr>
        <p:spPr bwMode="auto">
          <a:xfrm>
            <a:off x="381000" y="990600"/>
            <a:ext cx="57150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solidFill>
                  <a:srgbClr val="800000"/>
                </a:solidFill>
              </a:rPr>
              <a:t>Find the equation of a line which passes through (22, -6) and is such that the x-intercept exceeds the        y- intercept by 5.</a:t>
            </a:r>
          </a:p>
        </p:txBody>
      </p:sp>
      <p:sp>
        <p:nvSpPr>
          <p:cNvPr id="288782" name="Text Box 14"/>
          <p:cNvSpPr txBox="1">
            <a:spLocks noChangeArrowheads="1"/>
          </p:cNvSpPr>
          <p:nvPr/>
        </p:nvSpPr>
        <p:spPr bwMode="auto">
          <a:xfrm>
            <a:off x="447675" y="2468563"/>
            <a:ext cx="168592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2200" b="1"/>
              <a:t>Solution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8778"/>
                                        </p:tgtEl>
                                        <p:attrNameLst>
                                          <p:attrName>style.visibility</p:attrName>
                                        </p:attrNameLst>
                                      </p:cBhvr>
                                      <p:to>
                                        <p:strVal val="visible"/>
                                      </p:to>
                                    </p:set>
                                    <p:animEffect transition="in" filter="dissolve">
                                      <p:cBhvr>
                                        <p:cTn id="7" dur="500"/>
                                        <p:tgtEl>
                                          <p:spTgt spid="2887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88782"/>
                                        </p:tgtEl>
                                        <p:attrNameLst>
                                          <p:attrName>style.visibility</p:attrName>
                                        </p:attrNameLst>
                                      </p:cBhvr>
                                      <p:to>
                                        <p:strVal val="visible"/>
                                      </p:to>
                                    </p:set>
                                    <p:anim calcmode="lin" valueType="num">
                                      <p:cBhvr additive="base">
                                        <p:cTn id="12" dur="500" fill="hold"/>
                                        <p:tgtEl>
                                          <p:spTgt spid="288782"/>
                                        </p:tgtEl>
                                        <p:attrNameLst>
                                          <p:attrName>ppt_x</p:attrName>
                                        </p:attrNameLst>
                                      </p:cBhvr>
                                      <p:tavLst>
                                        <p:tav tm="0">
                                          <p:val>
                                            <p:strVal val="0-#ppt_w/2"/>
                                          </p:val>
                                        </p:tav>
                                        <p:tav tm="100000">
                                          <p:val>
                                            <p:strVal val="#ppt_x"/>
                                          </p:val>
                                        </p:tav>
                                      </p:tavLst>
                                    </p:anim>
                                    <p:anim calcmode="lin" valueType="num">
                                      <p:cBhvr additive="base">
                                        <p:cTn id="13" dur="500" fill="hold"/>
                                        <p:tgtEl>
                                          <p:spTgt spid="288782"/>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288772"/>
                                        </p:tgtEl>
                                        <p:attrNameLst>
                                          <p:attrName>style.visibility</p:attrName>
                                        </p:attrNameLst>
                                      </p:cBhvr>
                                      <p:to>
                                        <p:strVal val="visible"/>
                                      </p:to>
                                    </p:set>
                                    <p:anim calcmode="lin" valueType="num">
                                      <p:cBhvr additive="base">
                                        <p:cTn id="18" dur="500" fill="hold"/>
                                        <p:tgtEl>
                                          <p:spTgt spid="288772"/>
                                        </p:tgtEl>
                                        <p:attrNameLst>
                                          <p:attrName>ppt_x</p:attrName>
                                        </p:attrNameLst>
                                      </p:cBhvr>
                                      <p:tavLst>
                                        <p:tav tm="0">
                                          <p:val>
                                            <p:strVal val="0-#ppt_w/2"/>
                                          </p:val>
                                        </p:tav>
                                        <p:tav tm="100000">
                                          <p:val>
                                            <p:strVal val="#ppt_x"/>
                                          </p:val>
                                        </p:tav>
                                      </p:tavLst>
                                    </p:anim>
                                    <p:anim calcmode="lin" valueType="num">
                                      <p:cBhvr additive="base">
                                        <p:cTn id="19" dur="500" fill="hold"/>
                                        <p:tgtEl>
                                          <p:spTgt spid="288772"/>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 calcmode="lin" valueType="num">
                                      <p:cBhvr additive="base">
                                        <p:cTn id="24" dur="500" fill="hold"/>
                                        <p:tgtEl>
                                          <p:spTgt spid="2"/>
                                        </p:tgtEl>
                                        <p:attrNameLst>
                                          <p:attrName>ppt_x</p:attrName>
                                        </p:attrNameLst>
                                      </p:cBhvr>
                                      <p:tavLst>
                                        <p:tav tm="0">
                                          <p:val>
                                            <p:strVal val="0-#ppt_w/2"/>
                                          </p:val>
                                        </p:tav>
                                        <p:tav tm="100000">
                                          <p:val>
                                            <p:strVal val="#ppt_x"/>
                                          </p:val>
                                        </p:tav>
                                      </p:tavLst>
                                    </p:anim>
                                    <p:anim calcmode="lin" valueType="num">
                                      <p:cBhvr additive="base">
                                        <p:cTn id="25"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dissolve">
                                      <p:cBhvr>
                                        <p:cTn id="3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772" grpId="0" autoUpdateAnimBg="0"/>
      <p:bldP spid="288778" grpId="0" autoUpdateAnimBg="0"/>
      <p:bldP spid="288782"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81000" y="381000"/>
            <a:ext cx="5791200" cy="685800"/>
          </a:xfrm>
        </p:spPr>
        <p:txBody>
          <a:bodyPr/>
          <a:lstStyle/>
          <a:p>
            <a:pPr eaLnBrk="1" hangingPunct="1"/>
            <a:r>
              <a:rPr lang="en-US" b="0" smtClean="0"/>
              <a:t>Solution Cont.</a:t>
            </a:r>
          </a:p>
        </p:txBody>
      </p:sp>
      <p:sp>
        <p:nvSpPr>
          <p:cNvPr id="290819" name="Text Box 3"/>
          <p:cNvSpPr txBox="1">
            <a:spLocks noChangeArrowheads="1"/>
          </p:cNvSpPr>
          <p:nvPr/>
        </p:nvSpPr>
        <p:spPr bwMode="auto">
          <a:xfrm>
            <a:off x="381000" y="2895600"/>
            <a:ext cx="3657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76250" indent="-476250" eaLnBrk="0" hangingPunct="0">
              <a:tabLst>
                <a:tab pos="476250" algn="l"/>
                <a:tab pos="1327150" algn="l"/>
                <a:tab pos="1530350" algn="l"/>
              </a:tabLst>
              <a:defRPr sz="2400">
                <a:solidFill>
                  <a:schemeClr val="tx1"/>
                </a:solidFill>
                <a:latin typeface="Verdana" pitchFamily="34" charset="0"/>
              </a:defRPr>
            </a:lvl1pPr>
            <a:lvl2pPr marL="742950" indent="-285750" eaLnBrk="0" hangingPunct="0">
              <a:tabLst>
                <a:tab pos="476250" algn="l"/>
                <a:tab pos="1327150" algn="l"/>
                <a:tab pos="1530350" algn="l"/>
              </a:tabLst>
              <a:defRPr sz="2400">
                <a:solidFill>
                  <a:schemeClr val="tx1"/>
                </a:solidFill>
                <a:latin typeface="Verdana" pitchFamily="34" charset="0"/>
              </a:defRPr>
            </a:lvl2pPr>
            <a:lvl3pPr marL="1143000" indent="-228600" eaLnBrk="0" hangingPunct="0">
              <a:tabLst>
                <a:tab pos="476250" algn="l"/>
                <a:tab pos="1327150" algn="l"/>
                <a:tab pos="1530350" algn="l"/>
              </a:tabLst>
              <a:defRPr sz="2400">
                <a:solidFill>
                  <a:schemeClr val="tx1"/>
                </a:solidFill>
                <a:latin typeface="Verdana" pitchFamily="34" charset="0"/>
              </a:defRPr>
            </a:lvl3pPr>
            <a:lvl4pPr marL="1600200" indent="-228600" eaLnBrk="0" hangingPunct="0">
              <a:tabLst>
                <a:tab pos="476250" algn="l"/>
                <a:tab pos="1327150" algn="l"/>
                <a:tab pos="1530350" algn="l"/>
              </a:tabLst>
              <a:defRPr sz="2400">
                <a:solidFill>
                  <a:schemeClr val="tx1"/>
                </a:solidFill>
                <a:latin typeface="Verdana" pitchFamily="34" charset="0"/>
              </a:defRPr>
            </a:lvl4pPr>
            <a:lvl5pPr marL="2057400" indent="-228600" eaLnBrk="0" hangingPunct="0">
              <a:tabLst>
                <a:tab pos="476250" algn="l"/>
                <a:tab pos="1327150" algn="l"/>
                <a:tab pos="1530350" algn="l"/>
              </a:tabLst>
              <a:defRPr sz="2400">
                <a:solidFill>
                  <a:schemeClr val="tx1"/>
                </a:solidFill>
                <a:latin typeface="Verdana" pitchFamily="34" charset="0"/>
              </a:defRPr>
            </a:lvl5pPr>
            <a:lvl6pPr marL="25146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6pPr>
            <a:lvl7pPr marL="29718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7pPr>
            <a:lvl8pPr marL="34290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8pPr>
            <a:lvl9pPr marL="38862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9pPr>
          </a:lstStyle>
          <a:p>
            <a:pPr eaLnBrk="1" hangingPunct="1">
              <a:spcBef>
                <a:spcPct val="50000"/>
              </a:spcBef>
            </a:pPr>
            <a:r>
              <a:rPr lang="en-US" sz="2000">
                <a:sym typeface="Symbol" pitchFamily="18" charset="2"/>
              </a:rPr>
              <a:t> the required equation is</a:t>
            </a:r>
          </a:p>
        </p:txBody>
      </p:sp>
      <p:graphicFrame>
        <p:nvGraphicFramePr>
          <p:cNvPr id="290820" name="Object 4"/>
          <p:cNvGraphicFramePr>
            <a:graphicFrameLocks noChangeAspect="1"/>
          </p:cNvGraphicFramePr>
          <p:nvPr/>
        </p:nvGraphicFramePr>
        <p:xfrm>
          <a:off x="533400" y="3733800"/>
          <a:ext cx="2971800" cy="635000"/>
        </p:xfrm>
        <a:graphic>
          <a:graphicData uri="http://schemas.openxmlformats.org/presentationml/2006/ole">
            <mc:AlternateContent xmlns:mc="http://schemas.openxmlformats.org/markup-compatibility/2006">
              <mc:Choice xmlns:v="urn:schemas-microsoft-com:vml" Requires="v">
                <p:oleObj spid="_x0000_s37895" name="Equation" r:id="rId4" imgW="2971800" imgH="635000" progId="Equation.DSMT4">
                  <p:embed/>
                </p:oleObj>
              </mc:Choice>
              <mc:Fallback>
                <p:oleObj name="Equation" r:id="rId4" imgW="2971800" imgH="63500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3733800"/>
                        <a:ext cx="2971800" cy="635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0821" name="Text Box 5"/>
          <p:cNvSpPr txBox="1">
            <a:spLocks noChangeArrowheads="1"/>
          </p:cNvSpPr>
          <p:nvPr/>
        </p:nvSpPr>
        <p:spPr bwMode="auto">
          <a:xfrm>
            <a:off x="457200" y="4724400"/>
            <a:ext cx="5411788"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76250" indent="-476250" eaLnBrk="0" hangingPunct="0">
              <a:tabLst>
                <a:tab pos="476250" algn="l"/>
                <a:tab pos="1327150" algn="l"/>
                <a:tab pos="1530350" algn="l"/>
              </a:tabLst>
              <a:defRPr sz="2400">
                <a:solidFill>
                  <a:schemeClr val="tx1"/>
                </a:solidFill>
                <a:latin typeface="Verdana" pitchFamily="34" charset="0"/>
              </a:defRPr>
            </a:lvl1pPr>
            <a:lvl2pPr marL="742950" indent="-285750" eaLnBrk="0" hangingPunct="0">
              <a:tabLst>
                <a:tab pos="476250" algn="l"/>
                <a:tab pos="1327150" algn="l"/>
                <a:tab pos="1530350" algn="l"/>
              </a:tabLst>
              <a:defRPr sz="2400">
                <a:solidFill>
                  <a:schemeClr val="tx1"/>
                </a:solidFill>
                <a:latin typeface="Verdana" pitchFamily="34" charset="0"/>
              </a:defRPr>
            </a:lvl2pPr>
            <a:lvl3pPr marL="1143000" indent="-228600" eaLnBrk="0" hangingPunct="0">
              <a:tabLst>
                <a:tab pos="476250" algn="l"/>
                <a:tab pos="1327150" algn="l"/>
                <a:tab pos="1530350" algn="l"/>
              </a:tabLst>
              <a:defRPr sz="2400">
                <a:solidFill>
                  <a:schemeClr val="tx1"/>
                </a:solidFill>
                <a:latin typeface="Verdana" pitchFamily="34" charset="0"/>
              </a:defRPr>
            </a:lvl3pPr>
            <a:lvl4pPr marL="1600200" indent="-228600" eaLnBrk="0" hangingPunct="0">
              <a:tabLst>
                <a:tab pos="476250" algn="l"/>
                <a:tab pos="1327150" algn="l"/>
                <a:tab pos="1530350" algn="l"/>
              </a:tabLst>
              <a:defRPr sz="2400">
                <a:solidFill>
                  <a:schemeClr val="tx1"/>
                </a:solidFill>
                <a:latin typeface="Verdana" pitchFamily="34" charset="0"/>
              </a:defRPr>
            </a:lvl4pPr>
            <a:lvl5pPr marL="2057400" indent="-228600" eaLnBrk="0" hangingPunct="0">
              <a:tabLst>
                <a:tab pos="476250" algn="l"/>
                <a:tab pos="1327150" algn="l"/>
                <a:tab pos="1530350" algn="l"/>
              </a:tabLst>
              <a:defRPr sz="2400">
                <a:solidFill>
                  <a:schemeClr val="tx1"/>
                </a:solidFill>
                <a:latin typeface="Verdana" pitchFamily="34" charset="0"/>
              </a:defRPr>
            </a:lvl5pPr>
            <a:lvl6pPr marL="25146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6pPr>
            <a:lvl7pPr marL="29718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7pPr>
            <a:lvl8pPr marL="34290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8pPr>
            <a:lvl9pPr marL="38862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9pPr>
          </a:lstStyle>
          <a:p>
            <a:pPr eaLnBrk="1" hangingPunct="1">
              <a:spcBef>
                <a:spcPct val="50000"/>
              </a:spcBef>
            </a:pPr>
            <a:r>
              <a:rPr lang="en-US" sz="2000"/>
              <a:t>Rearranging,</a:t>
            </a:r>
          </a:p>
          <a:p>
            <a:pPr eaLnBrk="1" hangingPunct="1">
              <a:spcBef>
                <a:spcPct val="50000"/>
              </a:spcBef>
            </a:pPr>
            <a:r>
              <a:rPr lang="en-US" sz="2000"/>
              <a:t>x+2y-10 = 0 or 6x+11y-66 = 0</a:t>
            </a:r>
            <a:endParaRPr lang="en-US" sz="2000">
              <a:sym typeface="Symbol" pitchFamily="18" charset="2"/>
            </a:endParaRPr>
          </a:p>
        </p:txBody>
      </p:sp>
      <p:sp>
        <p:nvSpPr>
          <p:cNvPr id="290822" name="Text Box 6"/>
          <p:cNvSpPr txBox="1">
            <a:spLocks noChangeArrowheads="1"/>
          </p:cNvSpPr>
          <p:nvPr/>
        </p:nvSpPr>
        <p:spPr bwMode="auto">
          <a:xfrm>
            <a:off x="457200" y="1219200"/>
            <a:ext cx="3124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76250" indent="-476250" eaLnBrk="0" hangingPunct="0">
              <a:tabLst>
                <a:tab pos="476250" algn="l"/>
                <a:tab pos="1327150" algn="l"/>
                <a:tab pos="1530350" algn="l"/>
              </a:tabLst>
              <a:defRPr sz="2400">
                <a:solidFill>
                  <a:schemeClr val="tx1"/>
                </a:solidFill>
                <a:latin typeface="Verdana" pitchFamily="34" charset="0"/>
              </a:defRPr>
            </a:lvl1pPr>
            <a:lvl2pPr marL="742950" indent="-285750" eaLnBrk="0" hangingPunct="0">
              <a:tabLst>
                <a:tab pos="476250" algn="l"/>
                <a:tab pos="1327150" algn="l"/>
                <a:tab pos="1530350" algn="l"/>
              </a:tabLst>
              <a:defRPr sz="2400">
                <a:solidFill>
                  <a:schemeClr val="tx1"/>
                </a:solidFill>
                <a:latin typeface="Verdana" pitchFamily="34" charset="0"/>
              </a:defRPr>
            </a:lvl2pPr>
            <a:lvl3pPr marL="1143000" indent="-228600" eaLnBrk="0" hangingPunct="0">
              <a:tabLst>
                <a:tab pos="476250" algn="l"/>
                <a:tab pos="1327150" algn="l"/>
                <a:tab pos="1530350" algn="l"/>
              </a:tabLst>
              <a:defRPr sz="2400">
                <a:solidFill>
                  <a:schemeClr val="tx1"/>
                </a:solidFill>
                <a:latin typeface="Verdana" pitchFamily="34" charset="0"/>
              </a:defRPr>
            </a:lvl3pPr>
            <a:lvl4pPr marL="1600200" indent="-228600" eaLnBrk="0" hangingPunct="0">
              <a:tabLst>
                <a:tab pos="476250" algn="l"/>
                <a:tab pos="1327150" algn="l"/>
                <a:tab pos="1530350" algn="l"/>
              </a:tabLst>
              <a:defRPr sz="2400">
                <a:solidFill>
                  <a:schemeClr val="tx1"/>
                </a:solidFill>
                <a:latin typeface="Verdana" pitchFamily="34" charset="0"/>
              </a:defRPr>
            </a:lvl4pPr>
            <a:lvl5pPr marL="2057400" indent="-228600" eaLnBrk="0" hangingPunct="0">
              <a:tabLst>
                <a:tab pos="476250" algn="l"/>
                <a:tab pos="1327150" algn="l"/>
                <a:tab pos="1530350" algn="l"/>
              </a:tabLst>
              <a:defRPr sz="2400">
                <a:solidFill>
                  <a:schemeClr val="tx1"/>
                </a:solidFill>
                <a:latin typeface="Verdana" pitchFamily="34" charset="0"/>
              </a:defRPr>
            </a:lvl5pPr>
            <a:lvl6pPr marL="25146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6pPr>
            <a:lvl7pPr marL="29718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7pPr>
            <a:lvl8pPr marL="34290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8pPr>
            <a:lvl9pPr marL="38862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9pPr>
          </a:lstStyle>
          <a:p>
            <a:pPr eaLnBrk="1" hangingPunct="1">
              <a:spcBef>
                <a:spcPct val="50000"/>
              </a:spcBef>
            </a:pPr>
            <a:r>
              <a:rPr lang="en-US" sz="2000">
                <a:sym typeface="Symbol" pitchFamily="18" charset="2"/>
              </a:rPr>
              <a:t></a:t>
            </a:r>
            <a:r>
              <a:rPr lang="en-US" sz="2000"/>
              <a:t> c</a:t>
            </a:r>
            <a:r>
              <a:rPr lang="en-US" sz="2000" baseline="30000"/>
              <a:t>2</a:t>
            </a:r>
            <a:r>
              <a:rPr lang="en-US" sz="2000"/>
              <a:t>-11c+30 = 0</a:t>
            </a:r>
          </a:p>
          <a:p>
            <a:pPr eaLnBrk="1" hangingPunct="1">
              <a:spcBef>
                <a:spcPct val="50000"/>
              </a:spcBef>
            </a:pPr>
            <a:r>
              <a:rPr lang="en-US" sz="2000">
                <a:sym typeface="Symbol" pitchFamily="18" charset="2"/>
              </a:rPr>
              <a:t></a:t>
            </a:r>
            <a:r>
              <a:rPr lang="en-US" sz="2000"/>
              <a:t> (c-5)(c-6) = 0</a:t>
            </a:r>
          </a:p>
          <a:p>
            <a:pPr eaLnBrk="1" hangingPunct="1">
              <a:spcBef>
                <a:spcPct val="50000"/>
              </a:spcBef>
            </a:pPr>
            <a:r>
              <a:rPr lang="en-US" sz="2000">
                <a:sym typeface="Symbol" pitchFamily="18" charset="2"/>
              </a:rPr>
              <a:t></a:t>
            </a:r>
            <a:r>
              <a:rPr lang="en-US" sz="2000"/>
              <a:t> c = 5 or c = 6</a:t>
            </a:r>
            <a:endParaRPr lang="en-US" sz="2000">
              <a:sym typeface="Symbol"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0822"/>
                                        </p:tgtEl>
                                        <p:attrNameLst>
                                          <p:attrName>style.visibility</p:attrName>
                                        </p:attrNameLst>
                                      </p:cBhvr>
                                      <p:to>
                                        <p:strVal val="visible"/>
                                      </p:to>
                                    </p:set>
                                    <p:anim calcmode="lin" valueType="num">
                                      <p:cBhvr additive="base">
                                        <p:cTn id="7" dur="500" fill="hold"/>
                                        <p:tgtEl>
                                          <p:spTgt spid="290822"/>
                                        </p:tgtEl>
                                        <p:attrNameLst>
                                          <p:attrName>ppt_x</p:attrName>
                                        </p:attrNameLst>
                                      </p:cBhvr>
                                      <p:tavLst>
                                        <p:tav tm="0">
                                          <p:val>
                                            <p:strVal val="0-#ppt_w/2"/>
                                          </p:val>
                                        </p:tav>
                                        <p:tav tm="100000">
                                          <p:val>
                                            <p:strVal val="#ppt_x"/>
                                          </p:val>
                                        </p:tav>
                                      </p:tavLst>
                                    </p:anim>
                                    <p:anim calcmode="lin" valueType="num">
                                      <p:cBhvr additive="base">
                                        <p:cTn id="8" dur="500" fill="hold"/>
                                        <p:tgtEl>
                                          <p:spTgt spid="29082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0819">
                                            <p:txEl>
                                              <p:pRg st="0" end="0"/>
                                            </p:txEl>
                                          </p:spTgt>
                                        </p:tgtEl>
                                        <p:attrNameLst>
                                          <p:attrName>style.visibility</p:attrName>
                                        </p:attrNameLst>
                                      </p:cBhvr>
                                      <p:to>
                                        <p:strVal val="visible"/>
                                      </p:to>
                                    </p:set>
                                    <p:anim calcmode="lin" valueType="num">
                                      <p:cBhvr additive="base">
                                        <p:cTn id="13" dur="500" fill="hold"/>
                                        <p:tgtEl>
                                          <p:spTgt spid="29081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08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90820"/>
                                        </p:tgtEl>
                                        <p:attrNameLst>
                                          <p:attrName>style.visibility</p:attrName>
                                        </p:attrNameLst>
                                      </p:cBhvr>
                                      <p:to>
                                        <p:strVal val="visible"/>
                                      </p:to>
                                    </p:set>
                                    <p:anim calcmode="lin" valueType="num">
                                      <p:cBhvr additive="base">
                                        <p:cTn id="19" dur="500" fill="hold"/>
                                        <p:tgtEl>
                                          <p:spTgt spid="290820"/>
                                        </p:tgtEl>
                                        <p:attrNameLst>
                                          <p:attrName>ppt_x</p:attrName>
                                        </p:attrNameLst>
                                      </p:cBhvr>
                                      <p:tavLst>
                                        <p:tav tm="0">
                                          <p:val>
                                            <p:strVal val="0-#ppt_w/2"/>
                                          </p:val>
                                        </p:tav>
                                        <p:tav tm="100000">
                                          <p:val>
                                            <p:strVal val="#ppt_x"/>
                                          </p:val>
                                        </p:tav>
                                      </p:tavLst>
                                    </p:anim>
                                    <p:anim calcmode="lin" valueType="num">
                                      <p:cBhvr additive="base">
                                        <p:cTn id="20" dur="500" fill="hold"/>
                                        <p:tgtEl>
                                          <p:spTgt spid="29082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0821">
                                            <p:txEl>
                                              <p:pRg st="0" end="0"/>
                                            </p:txEl>
                                          </p:spTgt>
                                        </p:tgtEl>
                                        <p:attrNameLst>
                                          <p:attrName>style.visibility</p:attrName>
                                        </p:attrNameLst>
                                      </p:cBhvr>
                                      <p:to>
                                        <p:strVal val="visible"/>
                                      </p:to>
                                    </p:set>
                                    <p:anim calcmode="lin" valueType="num">
                                      <p:cBhvr additive="base">
                                        <p:cTn id="25" dur="500" fill="hold"/>
                                        <p:tgtEl>
                                          <p:spTgt spid="290821">
                                            <p:txEl>
                                              <p:pRg st="0" end="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082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90821">
                                            <p:txEl>
                                              <p:pRg st="1" end="1"/>
                                            </p:txEl>
                                          </p:spTgt>
                                        </p:tgtEl>
                                        <p:attrNameLst>
                                          <p:attrName>style.visibility</p:attrName>
                                        </p:attrNameLst>
                                      </p:cBhvr>
                                      <p:to>
                                        <p:strVal val="visible"/>
                                      </p:to>
                                    </p:set>
                                    <p:anim calcmode="lin" valueType="num">
                                      <p:cBhvr additive="base">
                                        <p:cTn id="31" dur="500" fill="hold"/>
                                        <p:tgtEl>
                                          <p:spTgt spid="290821">
                                            <p:txEl>
                                              <p:pRg st="1" end="1"/>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082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0819" grpId="0" build="p" autoUpdateAnimBg="0"/>
      <p:bldP spid="290821" grpId="0" build="p" autoUpdateAnimBg="0"/>
      <p:bldP spid="290822"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381000" y="381000"/>
            <a:ext cx="5791200" cy="685800"/>
          </a:xfrm>
        </p:spPr>
        <p:txBody>
          <a:bodyPr/>
          <a:lstStyle/>
          <a:p>
            <a:pPr eaLnBrk="1" hangingPunct="1"/>
            <a:r>
              <a:rPr lang="en-US" b="0" smtClean="0"/>
              <a:t>Normal form</a:t>
            </a:r>
          </a:p>
        </p:txBody>
      </p:sp>
      <p:grpSp>
        <p:nvGrpSpPr>
          <p:cNvPr id="38915" name="Group 3"/>
          <p:cNvGrpSpPr>
            <a:grpSpLocks/>
          </p:cNvGrpSpPr>
          <p:nvPr/>
        </p:nvGrpSpPr>
        <p:grpSpPr bwMode="auto">
          <a:xfrm>
            <a:off x="457200" y="1143000"/>
            <a:ext cx="5486400" cy="2743200"/>
            <a:chOff x="288" y="912"/>
            <a:chExt cx="3408" cy="2976"/>
          </a:xfrm>
        </p:grpSpPr>
        <p:sp>
          <p:nvSpPr>
            <p:cNvPr id="38949" name="Line 4"/>
            <p:cNvSpPr>
              <a:spLocks noChangeShapeType="1"/>
            </p:cNvSpPr>
            <p:nvPr/>
          </p:nvSpPr>
          <p:spPr bwMode="auto">
            <a:xfrm>
              <a:off x="722" y="958"/>
              <a:ext cx="0" cy="2834"/>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38950" name="Line 5"/>
            <p:cNvSpPr>
              <a:spLocks noChangeShapeType="1"/>
            </p:cNvSpPr>
            <p:nvPr/>
          </p:nvSpPr>
          <p:spPr bwMode="auto">
            <a:xfrm>
              <a:off x="336" y="3229"/>
              <a:ext cx="3360" cy="0"/>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38951" name="Text Box 6"/>
            <p:cNvSpPr txBox="1">
              <a:spLocks noChangeArrowheads="1"/>
            </p:cNvSpPr>
            <p:nvPr/>
          </p:nvSpPr>
          <p:spPr bwMode="auto">
            <a:xfrm>
              <a:off x="3456"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38952" name="Text Box 7"/>
            <p:cNvSpPr txBox="1">
              <a:spLocks noChangeArrowheads="1"/>
            </p:cNvSpPr>
            <p:nvPr/>
          </p:nvSpPr>
          <p:spPr bwMode="auto">
            <a:xfrm>
              <a:off x="288"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38953" name="Text Box 8"/>
            <p:cNvSpPr txBox="1">
              <a:spLocks noChangeArrowheads="1"/>
            </p:cNvSpPr>
            <p:nvPr/>
          </p:nvSpPr>
          <p:spPr bwMode="auto">
            <a:xfrm>
              <a:off x="480" y="3648"/>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sp>
          <p:nvSpPr>
            <p:cNvPr id="38954" name="Text Box 9"/>
            <p:cNvSpPr txBox="1">
              <a:spLocks noChangeArrowheads="1"/>
            </p:cNvSpPr>
            <p:nvPr/>
          </p:nvSpPr>
          <p:spPr bwMode="auto">
            <a:xfrm>
              <a:off x="480"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O</a:t>
              </a:r>
              <a:endParaRPr lang="en-US" sz="1800" baseline="-25000"/>
            </a:p>
          </p:txBody>
        </p:sp>
        <p:sp>
          <p:nvSpPr>
            <p:cNvPr id="38955" name="Text Box 10"/>
            <p:cNvSpPr txBox="1">
              <a:spLocks noChangeArrowheads="1"/>
            </p:cNvSpPr>
            <p:nvPr/>
          </p:nvSpPr>
          <p:spPr bwMode="auto">
            <a:xfrm>
              <a:off x="528" y="912"/>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grpSp>
      <p:grpSp>
        <p:nvGrpSpPr>
          <p:cNvPr id="3" name="Group 11"/>
          <p:cNvGrpSpPr>
            <a:grpSpLocks/>
          </p:cNvGrpSpPr>
          <p:nvPr/>
        </p:nvGrpSpPr>
        <p:grpSpPr bwMode="auto">
          <a:xfrm>
            <a:off x="1571625" y="2463800"/>
            <a:ext cx="1403350" cy="1047750"/>
            <a:chOff x="990" y="1552"/>
            <a:chExt cx="884" cy="660"/>
          </a:xfrm>
        </p:grpSpPr>
        <p:sp>
          <p:nvSpPr>
            <p:cNvPr id="38941" name="Line 12"/>
            <p:cNvSpPr>
              <a:spLocks noChangeShapeType="1"/>
            </p:cNvSpPr>
            <p:nvPr/>
          </p:nvSpPr>
          <p:spPr bwMode="auto">
            <a:xfrm flipH="1">
              <a:off x="1562" y="1658"/>
              <a:ext cx="196" cy="30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8942" name="Line 13"/>
            <p:cNvSpPr>
              <a:spLocks noChangeShapeType="1"/>
            </p:cNvSpPr>
            <p:nvPr/>
          </p:nvSpPr>
          <p:spPr bwMode="auto">
            <a:xfrm>
              <a:off x="990" y="1658"/>
              <a:ext cx="768" cy="407"/>
            </a:xfrm>
            <a:prstGeom prst="line">
              <a:avLst/>
            </a:prstGeom>
            <a:noFill/>
            <a:ln w="9525">
              <a:solidFill>
                <a:schemeClr val="tx1"/>
              </a:solidFill>
              <a:round/>
              <a:headEnd type="none" w="lg" len="lg"/>
              <a:tailEnd type="none" w="lg" len="lg"/>
            </a:ln>
            <a:extLst>
              <a:ext uri="{909E8E84-426E-40DD-AFC4-6F175D3DCCD1}">
                <a14:hiddenFill xmlns:a14="http://schemas.microsoft.com/office/drawing/2010/main">
                  <a:noFill/>
                </a14:hiddenFill>
              </a:ext>
            </a:extLst>
          </p:spPr>
          <p:txBody>
            <a:bodyPr wrap="none"/>
            <a:lstStyle/>
            <a:p>
              <a:endParaRPr lang="en-US"/>
            </a:p>
          </p:txBody>
        </p:sp>
        <p:sp>
          <p:nvSpPr>
            <p:cNvPr id="38943" name="Line 14"/>
            <p:cNvSpPr>
              <a:spLocks noChangeShapeType="1"/>
            </p:cNvSpPr>
            <p:nvPr/>
          </p:nvSpPr>
          <p:spPr bwMode="auto">
            <a:xfrm>
              <a:off x="1758" y="1658"/>
              <a:ext cx="0" cy="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8944" name="Arc 15"/>
            <p:cNvSpPr>
              <a:spLocks/>
            </p:cNvSpPr>
            <p:nvPr/>
          </p:nvSpPr>
          <p:spPr bwMode="auto">
            <a:xfrm rot="-4365101">
              <a:off x="1665" y="1956"/>
              <a:ext cx="90" cy="101"/>
            </a:xfrm>
            <a:custGeom>
              <a:avLst/>
              <a:gdLst>
                <a:gd name="T0" fmla="*/ 0 w 21483"/>
                <a:gd name="T1" fmla="*/ 0 h 20444"/>
                <a:gd name="T2" fmla="*/ 0 w 21483"/>
                <a:gd name="T3" fmla="*/ 0 h 20444"/>
                <a:gd name="T4" fmla="*/ 0 w 21483"/>
                <a:gd name="T5" fmla="*/ 0 h 20444"/>
                <a:gd name="T6" fmla="*/ 0 60000 65536"/>
                <a:gd name="T7" fmla="*/ 0 60000 65536"/>
                <a:gd name="T8" fmla="*/ 0 60000 65536"/>
                <a:gd name="T9" fmla="*/ 0 w 21483"/>
                <a:gd name="T10" fmla="*/ 0 h 20444"/>
                <a:gd name="T11" fmla="*/ 21483 w 21483"/>
                <a:gd name="T12" fmla="*/ 20444 h 20444"/>
              </a:gdLst>
              <a:ahLst/>
              <a:cxnLst>
                <a:cxn ang="T6">
                  <a:pos x="T0" y="T1"/>
                </a:cxn>
                <a:cxn ang="T7">
                  <a:pos x="T2" y="T3"/>
                </a:cxn>
                <a:cxn ang="T8">
                  <a:pos x="T4" y="T5"/>
                </a:cxn>
              </a:cxnLst>
              <a:rect l="T9" t="T10" r="T11" b="T12"/>
              <a:pathLst>
                <a:path w="21483" h="20444" fill="none" extrusionOk="0">
                  <a:moveTo>
                    <a:pt x="6971" y="-1"/>
                  </a:moveTo>
                  <a:cubicBezTo>
                    <a:pt x="14944" y="2718"/>
                    <a:pt x="20609" y="9824"/>
                    <a:pt x="21483" y="18202"/>
                  </a:cubicBezTo>
                </a:path>
                <a:path w="21483" h="20444" stroke="0" extrusionOk="0">
                  <a:moveTo>
                    <a:pt x="6971" y="-1"/>
                  </a:moveTo>
                  <a:cubicBezTo>
                    <a:pt x="14944" y="2718"/>
                    <a:pt x="20609" y="9824"/>
                    <a:pt x="21483" y="18202"/>
                  </a:cubicBezTo>
                  <a:lnTo>
                    <a:pt x="0" y="20444"/>
                  </a:lnTo>
                  <a:lnTo>
                    <a:pt x="6971" y="-1"/>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8945" name="Text Box 16"/>
            <p:cNvSpPr txBox="1">
              <a:spLocks noChangeArrowheads="1"/>
            </p:cNvSpPr>
            <p:nvPr/>
          </p:nvSpPr>
          <p:spPr bwMode="auto">
            <a:xfrm>
              <a:off x="1612" y="1828"/>
              <a:ext cx="1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a:t>
              </a:r>
              <a:endParaRPr lang="en-US" sz="1800"/>
            </a:p>
          </p:txBody>
        </p:sp>
        <p:sp>
          <p:nvSpPr>
            <p:cNvPr id="38946" name="Text Box 17"/>
            <p:cNvSpPr txBox="1">
              <a:spLocks noChangeArrowheads="1"/>
            </p:cNvSpPr>
            <p:nvPr/>
          </p:nvSpPr>
          <p:spPr bwMode="auto">
            <a:xfrm>
              <a:off x="1074" y="1552"/>
              <a:ext cx="1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M</a:t>
              </a:r>
              <a:endParaRPr lang="en-US" sz="1800"/>
            </a:p>
          </p:txBody>
        </p:sp>
        <p:sp>
          <p:nvSpPr>
            <p:cNvPr id="38947" name="Text Box 18"/>
            <p:cNvSpPr txBox="1">
              <a:spLocks noChangeArrowheads="1"/>
            </p:cNvSpPr>
            <p:nvPr/>
          </p:nvSpPr>
          <p:spPr bwMode="auto">
            <a:xfrm>
              <a:off x="1728" y="2052"/>
              <a:ext cx="1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L</a:t>
              </a:r>
              <a:endParaRPr lang="en-US" sz="1800"/>
            </a:p>
          </p:txBody>
        </p:sp>
        <p:sp>
          <p:nvSpPr>
            <p:cNvPr id="38948" name="Text Box 19"/>
            <p:cNvSpPr txBox="1">
              <a:spLocks noChangeArrowheads="1"/>
            </p:cNvSpPr>
            <p:nvPr/>
          </p:nvSpPr>
          <p:spPr bwMode="auto">
            <a:xfrm>
              <a:off x="1416" y="1920"/>
              <a:ext cx="1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N</a:t>
              </a:r>
              <a:endParaRPr lang="en-US" sz="1800"/>
            </a:p>
          </p:txBody>
        </p:sp>
      </p:grpSp>
      <p:grpSp>
        <p:nvGrpSpPr>
          <p:cNvPr id="4" name="Group 20"/>
          <p:cNvGrpSpPr>
            <a:grpSpLocks/>
          </p:cNvGrpSpPr>
          <p:nvPr/>
        </p:nvGrpSpPr>
        <p:grpSpPr bwMode="auto">
          <a:xfrm>
            <a:off x="1155700" y="2362200"/>
            <a:ext cx="2689225" cy="1276350"/>
            <a:chOff x="728" y="1488"/>
            <a:chExt cx="1694" cy="804"/>
          </a:xfrm>
        </p:grpSpPr>
        <p:sp>
          <p:nvSpPr>
            <p:cNvPr id="38933" name="Oval 21"/>
            <p:cNvSpPr>
              <a:spLocks noChangeArrowheads="1"/>
            </p:cNvSpPr>
            <p:nvPr/>
          </p:nvSpPr>
          <p:spPr bwMode="auto">
            <a:xfrm>
              <a:off x="1728" y="1632"/>
              <a:ext cx="56" cy="56"/>
            </a:xfrm>
            <a:prstGeom prst="ellipse">
              <a:avLst/>
            </a:prstGeom>
            <a:solidFill>
              <a:srgbClr val="000000"/>
            </a:solidFill>
            <a:ln w="9525">
              <a:solidFill>
                <a:schemeClr val="tx1"/>
              </a:solidFill>
              <a:round/>
              <a:headEnd/>
              <a:tailEnd/>
            </a:ln>
          </p:spPr>
          <p:txBody>
            <a:bodyPr wrap="none" anchor="ctr"/>
            <a:lstStyle/>
            <a:p>
              <a:endParaRPr lang="en-US"/>
            </a:p>
          </p:txBody>
        </p:sp>
        <p:sp>
          <p:nvSpPr>
            <p:cNvPr id="38934" name="Text Box 22"/>
            <p:cNvSpPr txBox="1">
              <a:spLocks noChangeArrowheads="1"/>
            </p:cNvSpPr>
            <p:nvPr/>
          </p:nvSpPr>
          <p:spPr bwMode="auto">
            <a:xfrm>
              <a:off x="1758" y="1488"/>
              <a:ext cx="664"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P (x, y)</a:t>
              </a:r>
              <a:endParaRPr lang="en-US" sz="1800"/>
            </a:p>
          </p:txBody>
        </p:sp>
        <p:sp>
          <p:nvSpPr>
            <p:cNvPr id="38935" name="Line 23"/>
            <p:cNvSpPr>
              <a:spLocks noChangeShapeType="1"/>
            </p:cNvSpPr>
            <p:nvPr/>
          </p:nvSpPr>
          <p:spPr bwMode="auto">
            <a:xfrm>
              <a:off x="1758" y="1658"/>
              <a:ext cx="162"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8936" name="Line 24"/>
            <p:cNvSpPr>
              <a:spLocks noChangeShapeType="1"/>
            </p:cNvSpPr>
            <p:nvPr/>
          </p:nvSpPr>
          <p:spPr bwMode="auto">
            <a:xfrm>
              <a:off x="1758" y="2065"/>
              <a:ext cx="0" cy="191"/>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8937" name="Line 25"/>
            <p:cNvSpPr>
              <a:spLocks noChangeShapeType="1"/>
            </p:cNvSpPr>
            <p:nvPr/>
          </p:nvSpPr>
          <p:spPr bwMode="auto">
            <a:xfrm>
              <a:off x="728" y="2160"/>
              <a:ext cx="1030" cy="0"/>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38938" name="Text Box 26"/>
            <p:cNvSpPr txBox="1">
              <a:spLocks noChangeArrowheads="1"/>
            </p:cNvSpPr>
            <p:nvPr/>
          </p:nvSpPr>
          <p:spPr bwMode="auto">
            <a:xfrm>
              <a:off x="1184" y="2132"/>
              <a:ext cx="1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x</a:t>
              </a:r>
              <a:endParaRPr lang="en-US" sz="1800"/>
            </a:p>
          </p:txBody>
        </p:sp>
        <p:sp>
          <p:nvSpPr>
            <p:cNvPr id="38939" name="Text Box 27"/>
            <p:cNvSpPr txBox="1">
              <a:spLocks noChangeArrowheads="1"/>
            </p:cNvSpPr>
            <p:nvPr/>
          </p:nvSpPr>
          <p:spPr bwMode="auto">
            <a:xfrm>
              <a:off x="1874" y="1760"/>
              <a:ext cx="1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y</a:t>
              </a:r>
              <a:endParaRPr lang="en-US" sz="1800"/>
            </a:p>
          </p:txBody>
        </p:sp>
        <p:sp>
          <p:nvSpPr>
            <p:cNvPr id="38940" name="Line 28"/>
            <p:cNvSpPr>
              <a:spLocks noChangeShapeType="1"/>
            </p:cNvSpPr>
            <p:nvPr/>
          </p:nvSpPr>
          <p:spPr bwMode="auto">
            <a:xfrm>
              <a:off x="1874" y="1658"/>
              <a:ext cx="0" cy="407"/>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grpSp>
      <p:grpSp>
        <p:nvGrpSpPr>
          <p:cNvPr id="5" name="Group 29"/>
          <p:cNvGrpSpPr>
            <a:grpSpLocks/>
          </p:cNvGrpSpPr>
          <p:nvPr/>
        </p:nvGrpSpPr>
        <p:grpSpPr bwMode="auto">
          <a:xfrm>
            <a:off x="685800" y="1524000"/>
            <a:ext cx="4191000" cy="2209800"/>
            <a:chOff x="432" y="960"/>
            <a:chExt cx="2640" cy="1392"/>
          </a:xfrm>
        </p:grpSpPr>
        <p:sp>
          <p:nvSpPr>
            <p:cNvPr id="38925" name="Line 30"/>
            <p:cNvSpPr>
              <a:spLocks noChangeShapeType="1"/>
            </p:cNvSpPr>
            <p:nvPr/>
          </p:nvSpPr>
          <p:spPr bwMode="auto">
            <a:xfrm>
              <a:off x="432" y="960"/>
              <a:ext cx="2640" cy="1392"/>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38926" name="Line 31"/>
            <p:cNvSpPr>
              <a:spLocks noChangeShapeType="1"/>
            </p:cNvSpPr>
            <p:nvPr/>
          </p:nvSpPr>
          <p:spPr bwMode="auto">
            <a:xfrm flipV="1">
              <a:off x="728" y="1354"/>
              <a:ext cx="456" cy="71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38927" name="Arc 32"/>
            <p:cNvSpPr>
              <a:spLocks/>
            </p:cNvSpPr>
            <p:nvPr/>
          </p:nvSpPr>
          <p:spPr bwMode="auto">
            <a:xfrm>
              <a:off x="838" y="1892"/>
              <a:ext cx="128" cy="16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8928" name="Text Box 33"/>
            <p:cNvSpPr txBox="1">
              <a:spLocks noChangeArrowheads="1"/>
            </p:cNvSpPr>
            <p:nvPr/>
          </p:nvSpPr>
          <p:spPr bwMode="auto">
            <a:xfrm>
              <a:off x="928" y="1812"/>
              <a:ext cx="1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a:t>
              </a:r>
              <a:endParaRPr lang="en-US" sz="1800"/>
            </a:p>
          </p:txBody>
        </p:sp>
        <p:sp>
          <p:nvSpPr>
            <p:cNvPr id="38929" name="Text Box 34"/>
            <p:cNvSpPr txBox="1">
              <a:spLocks noChangeArrowheads="1"/>
            </p:cNvSpPr>
            <p:nvPr/>
          </p:nvSpPr>
          <p:spPr bwMode="auto">
            <a:xfrm>
              <a:off x="1135" y="1194"/>
              <a:ext cx="1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Q</a:t>
              </a:r>
              <a:endParaRPr lang="en-US" sz="1800"/>
            </a:p>
          </p:txBody>
        </p:sp>
        <p:sp>
          <p:nvSpPr>
            <p:cNvPr id="38930" name="Text Box 35"/>
            <p:cNvSpPr txBox="1">
              <a:spLocks noChangeArrowheads="1"/>
            </p:cNvSpPr>
            <p:nvPr/>
          </p:nvSpPr>
          <p:spPr bwMode="auto">
            <a:xfrm>
              <a:off x="2423" y="2052"/>
              <a:ext cx="1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A</a:t>
              </a:r>
              <a:endParaRPr lang="en-US" sz="1800"/>
            </a:p>
          </p:txBody>
        </p:sp>
        <p:sp>
          <p:nvSpPr>
            <p:cNvPr id="38931" name="Text Box 36"/>
            <p:cNvSpPr txBox="1">
              <a:spLocks noChangeArrowheads="1"/>
            </p:cNvSpPr>
            <p:nvPr/>
          </p:nvSpPr>
          <p:spPr bwMode="auto">
            <a:xfrm>
              <a:off x="728" y="960"/>
              <a:ext cx="1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B</a:t>
              </a:r>
              <a:endParaRPr lang="en-US" sz="1800"/>
            </a:p>
          </p:txBody>
        </p:sp>
        <p:sp>
          <p:nvSpPr>
            <p:cNvPr id="38932" name="Text Box 37"/>
            <p:cNvSpPr txBox="1">
              <a:spLocks noChangeArrowheads="1"/>
            </p:cNvSpPr>
            <p:nvPr/>
          </p:nvSpPr>
          <p:spPr bwMode="auto">
            <a:xfrm rot="-3546898">
              <a:off x="775" y="1607"/>
              <a:ext cx="1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p</a:t>
              </a:r>
              <a:endParaRPr lang="en-US" sz="1800"/>
            </a:p>
          </p:txBody>
        </p:sp>
      </p:grpSp>
      <p:sp>
        <p:nvSpPr>
          <p:cNvPr id="293926" name="Text Box 38"/>
          <p:cNvSpPr txBox="1">
            <a:spLocks noChangeArrowheads="1"/>
          </p:cNvSpPr>
          <p:nvPr/>
        </p:nvSpPr>
        <p:spPr bwMode="auto">
          <a:xfrm>
            <a:off x="457200" y="4035425"/>
            <a:ext cx="8223250"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000"/>
              <a:t>Consider a line meeting the axes at A and B, at a distance     p = OQ from the origin making an angle </a:t>
            </a:r>
            <a:r>
              <a:rPr lang="en-US" sz="2000">
                <a:sym typeface="Symbol" pitchFamily="18" charset="2"/>
              </a:rPr>
              <a:t> with the x-axis.</a:t>
            </a:r>
            <a:endParaRPr lang="en-US" sz="2000"/>
          </a:p>
        </p:txBody>
      </p:sp>
      <p:sp>
        <p:nvSpPr>
          <p:cNvPr id="293927" name="Text Box 39"/>
          <p:cNvSpPr txBox="1">
            <a:spLocks noChangeArrowheads="1"/>
          </p:cNvSpPr>
          <p:nvPr/>
        </p:nvSpPr>
        <p:spPr bwMode="auto">
          <a:xfrm>
            <a:off x="457200" y="4803775"/>
            <a:ext cx="822325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000"/>
              <a:t>Consider a point P (x, y) on this line.</a:t>
            </a:r>
            <a:endParaRPr lang="en-US" sz="2000">
              <a:sym typeface="Symbol" pitchFamily="18" charset="2"/>
            </a:endParaRPr>
          </a:p>
        </p:txBody>
      </p:sp>
      <p:sp>
        <p:nvSpPr>
          <p:cNvPr id="293928" name="Text Box 40"/>
          <p:cNvSpPr txBox="1">
            <a:spLocks noChangeArrowheads="1"/>
          </p:cNvSpPr>
          <p:nvPr/>
        </p:nvSpPr>
        <p:spPr bwMode="auto">
          <a:xfrm>
            <a:off x="463550" y="5568950"/>
            <a:ext cx="8223250"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000"/>
              <a:t>p = OQ = OM + MQ = OM + NP = xcos </a:t>
            </a:r>
            <a:r>
              <a:rPr lang="en-US" sz="2000">
                <a:sym typeface="Symbol" pitchFamily="18" charset="2"/>
              </a:rPr>
              <a:t>+ysin </a:t>
            </a:r>
          </a:p>
        </p:txBody>
      </p:sp>
      <p:graphicFrame>
        <p:nvGraphicFramePr>
          <p:cNvPr id="293929" name="Object 41"/>
          <p:cNvGraphicFramePr>
            <a:graphicFrameLocks noChangeAspect="1"/>
          </p:cNvGraphicFramePr>
          <p:nvPr/>
        </p:nvGraphicFramePr>
        <p:xfrm>
          <a:off x="1447800" y="1066800"/>
          <a:ext cx="2971800" cy="396875"/>
        </p:xfrm>
        <a:graphic>
          <a:graphicData uri="http://schemas.openxmlformats.org/presentationml/2006/ole">
            <mc:AlternateContent xmlns:mc="http://schemas.openxmlformats.org/markup-compatibility/2006">
              <mc:Choice xmlns:v="urn:schemas-microsoft-com:vml" Requires="v">
                <p:oleObj spid="_x0000_s38956" name="Equation" r:id="rId3" imgW="2371700" imgH="285860" progId="Equation.DSMT4">
                  <p:embed/>
                </p:oleObj>
              </mc:Choice>
              <mc:Fallback>
                <p:oleObj name="Equation" r:id="rId3" imgW="2371700" imgH="285860" progId="Equation.DSMT4">
                  <p:embed/>
                  <p:pic>
                    <p:nvPicPr>
                      <p:cNvPr id="0" name="Object 4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1066800"/>
                        <a:ext cx="29718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3930" name="Text Box 42"/>
          <p:cNvSpPr txBox="1">
            <a:spLocks noChangeArrowheads="1"/>
          </p:cNvSpPr>
          <p:nvPr/>
        </p:nvSpPr>
        <p:spPr bwMode="auto">
          <a:xfrm>
            <a:off x="457200" y="5257800"/>
            <a:ext cx="8223250"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000"/>
              <a:t>Draw PL </a:t>
            </a:r>
            <a:r>
              <a:rPr lang="en-US" sz="2000">
                <a:sym typeface="Symbol" pitchFamily="18" charset="2"/>
              </a:rPr>
              <a:t> OX, LM  OQ and PN  LM.  PLN = </a:t>
            </a:r>
          </a:p>
        </p:txBody>
      </p:sp>
      <p:graphicFrame>
        <p:nvGraphicFramePr>
          <p:cNvPr id="293931" name="Object 43"/>
          <p:cNvGraphicFramePr>
            <a:graphicFrameLocks noChangeAspect="1"/>
          </p:cNvGraphicFramePr>
          <p:nvPr/>
        </p:nvGraphicFramePr>
        <p:xfrm>
          <a:off x="3352800" y="1600200"/>
          <a:ext cx="914400" cy="430213"/>
        </p:xfrm>
        <a:graphic>
          <a:graphicData uri="http://schemas.openxmlformats.org/presentationml/2006/ole">
            <mc:AlternateContent xmlns:mc="http://schemas.openxmlformats.org/markup-compatibility/2006">
              <mc:Choice xmlns:v="urn:schemas-microsoft-com:vml" Requires="v">
                <p:oleObj spid="_x0000_s38957" name="Equation" r:id="rId5" imgW="628692" imgH="285860" progId="Equation.DSMT4">
                  <p:embed/>
                </p:oleObj>
              </mc:Choice>
              <mc:Fallback>
                <p:oleObj name="Equation" r:id="rId5" imgW="628692" imgH="285860" progId="Equation.DSMT4">
                  <p:embed/>
                  <p:pic>
                    <p:nvPicPr>
                      <p:cNvPr id="0" name="Object 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52800" y="1600200"/>
                        <a:ext cx="914400" cy="430213"/>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3926"/>
                                        </p:tgtEl>
                                        <p:attrNameLst>
                                          <p:attrName>style.visibility</p:attrName>
                                        </p:attrNameLst>
                                      </p:cBhvr>
                                      <p:to>
                                        <p:strVal val="visible"/>
                                      </p:to>
                                    </p:set>
                                    <p:anim calcmode="lin" valueType="num">
                                      <p:cBhvr additive="base">
                                        <p:cTn id="7" dur="500" fill="hold"/>
                                        <p:tgtEl>
                                          <p:spTgt spid="293926"/>
                                        </p:tgtEl>
                                        <p:attrNameLst>
                                          <p:attrName>ppt_x</p:attrName>
                                        </p:attrNameLst>
                                      </p:cBhvr>
                                      <p:tavLst>
                                        <p:tav tm="0">
                                          <p:val>
                                            <p:strVal val="0-#ppt_w/2"/>
                                          </p:val>
                                        </p:tav>
                                        <p:tav tm="100000">
                                          <p:val>
                                            <p:strVal val="#ppt_x"/>
                                          </p:val>
                                        </p:tav>
                                      </p:tavLst>
                                    </p:anim>
                                    <p:anim calcmode="lin" valueType="num">
                                      <p:cBhvr additive="base">
                                        <p:cTn id="8" dur="500" fill="hold"/>
                                        <p:tgtEl>
                                          <p:spTgt spid="29392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4" presetClass="entr" presetSubtype="32" fill="hold" nodeType="after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out)">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93927"/>
                                        </p:tgtEl>
                                        <p:attrNameLst>
                                          <p:attrName>style.visibility</p:attrName>
                                        </p:attrNameLst>
                                      </p:cBhvr>
                                      <p:to>
                                        <p:strVal val="visible"/>
                                      </p:to>
                                    </p:set>
                                    <p:anim calcmode="lin" valueType="num">
                                      <p:cBhvr additive="base">
                                        <p:cTn id="17" dur="500" fill="hold"/>
                                        <p:tgtEl>
                                          <p:spTgt spid="293927"/>
                                        </p:tgtEl>
                                        <p:attrNameLst>
                                          <p:attrName>ppt_x</p:attrName>
                                        </p:attrNameLst>
                                      </p:cBhvr>
                                      <p:tavLst>
                                        <p:tav tm="0">
                                          <p:val>
                                            <p:strVal val="0-#ppt_w/2"/>
                                          </p:val>
                                        </p:tav>
                                        <p:tav tm="100000">
                                          <p:val>
                                            <p:strVal val="#ppt_x"/>
                                          </p:val>
                                        </p:tav>
                                      </p:tavLst>
                                    </p:anim>
                                    <p:anim calcmode="lin" valueType="num">
                                      <p:cBhvr additive="base">
                                        <p:cTn id="18" dur="500" fill="hold"/>
                                        <p:tgtEl>
                                          <p:spTgt spid="293927"/>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500"/>
                            </p:stCondLst>
                            <p:childTnLst>
                              <p:par>
                                <p:cTn id="20" presetID="4" presetClass="entr" presetSubtype="32" fill="hold" nodeType="after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out)">
                                      <p:cBhvr>
                                        <p:cTn id="22" dur="500"/>
                                        <p:tgtEl>
                                          <p:spTgt spid="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293930"/>
                                        </p:tgtEl>
                                        <p:attrNameLst>
                                          <p:attrName>style.visibility</p:attrName>
                                        </p:attrNameLst>
                                      </p:cBhvr>
                                      <p:to>
                                        <p:strVal val="visible"/>
                                      </p:to>
                                    </p:set>
                                    <p:anim calcmode="lin" valueType="num">
                                      <p:cBhvr additive="base">
                                        <p:cTn id="27" dur="500" fill="hold"/>
                                        <p:tgtEl>
                                          <p:spTgt spid="293930"/>
                                        </p:tgtEl>
                                        <p:attrNameLst>
                                          <p:attrName>ppt_x</p:attrName>
                                        </p:attrNameLst>
                                      </p:cBhvr>
                                      <p:tavLst>
                                        <p:tav tm="0">
                                          <p:val>
                                            <p:strVal val="0-#ppt_w/2"/>
                                          </p:val>
                                        </p:tav>
                                        <p:tav tm="100000">
                                          <p:val>
                                            <p:strVal val="#ppt_x"/>
                                          </p:val>
                                        </p:tav>
                                      </p:tavLst>
                                    </p:anim>
                                    <p:anim calcmode="lin" valueType="num">
                                      <p:cBhvr additive="base">
                                        <p:cTn id="28" dur="500" fill="hold"/>
                                        <p:tgtEl>
                                          <p:spTgt spid="293930"/>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500"/>
                            </p:stCondLst>
                            <p:childTnLst>
                              <p:par>
                                <p:cTn id="30" presetID="4" presetClass="entr" presetSubtype="32" fill="hold" nodeType="after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box(out)">
                                      <p:cBhvr>
                                        <p:cTn id="32" dur="500"/>
                                        <p:tgtEl>
                                          <p:spTgt spid="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93928"/>
                                        </p:tgtEl>
                                        <p:attrNameLst>
                                          <p:attrName>style.visibility</p:attrName>
                                        </p:attrNameLst>
                                      </p:cBhvr>
                                      <p:to>
                                        <p:strVal val="visible"/>
                                      </p:to>
                                    </p:set>
                                    <p:anim calcmode="lin" valueType="num">
                                      <p:cBhvr additive="base">
                                        <p:cTn id="37" dur="500" fill="hold"/>
                                        <p:tgtEl>
                                          <p:spTgt spid="293928"/>
                                        </p:tgtEl>
                                        <p:attrNameLst>
                                          <p:attrName>ppt_x</p:attrName>
                                        </p:attrNameLst>
                                      </p:cBhvr>
                                      <p:tavLst>
                                        <p:tav tm="0">
                                          <p:val>
                                            <p:strVal val="0-#ppt_w/2"/>
                                          </p:val>
                                        </p:tav>
                                        <p:tav tm="100000">
                                          <p:val>
                                            <p:strVal val="#ppt_x"/>
                                          </p:val>
                                        </p:tav>
                                      </p:tavLst>
                                    </p:anim>
                                    <p:anim calcmode="lin" valueType="num">
                                      <p:cBhvr additive="base">
                                        <p:cTn id="38" dur="500" fill="hold"/>
                                        <p:tgtEl>
                                          <p:spTgt spid="293928"/>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nodeType="clickEffect">
                                  <p:stCondLst>
                                    <p:cond delay="0"/>
                                  </p:stCondLst>
                                  <p:childTnLst>
                                    <p:set>
                                      <p:cBhvr>
                                        <p:cTn id="42" dur="1" fill="hold">
                                          <p:stCondLst>
                                            <p:cond delay="0"/>
                                          </p:stCondLst>
                                        </p:cTn>
                                        <p:tgtEl>
                                          <p:spTgt spid="293929"/>
                                        </p:tgtEl>
                                        <p:attrNameLst>
                                          <p:attrName>style.visibility</p:attrName>
                                        </p:attrNameLst>
                                      </p:cBhvr>
                                      <p:to>
                                        <p:strVal val="visible"/>
                                      </p:to>
                                    </p:set>
                                    <p:anim calcmode="lin" valueType="num">
                                      <p:cBhvr>
                                        <p:cTn id="43" dur="500" fill="hold"/>
                                        <p:tgtEl>
                                          <p:spTgt spid="293929"/>
                                        </p:tgtEl>
                                        <p:attrNameLst>
                                          <p:attrName>ppt_w</p:attrName>
                                        </p:attrNameLst>
                                      </p:cBhvr>
                                      <p:tavLst>
                                        <p:tav tm="0">
                                          <p:val>
                                            <p:fltVal val="0"/>
                                          </p:val>
                                        </p:tav>
                                        <p:tav tm="100000">
                                          <p:val>
                                            <p:strVal val="#ppt_w"/>
                                          </p:val>
                                        </p:tav>
                                      </p:tavLst>
                                    </p:anim>
                                    <p:anim calcmode="lin" valueType="num">
                                      <p:cBhvr>
                                        <p:cTn id="44" dur="500" fill="hold"/>
                                        <p:tgtEl>
                                          <p:spTgt spid="293929"/>
                                        </p:tgtEl>
                                        <p:attrNameLst>
                                          <p:attrName>ppt_h</p:attrName>
                                        </p:attrNameLst>
                                      </p:cBhvr>
                                      <p:tavLst>
                                        <p:tav tm="0">
                                          <p:val>
                                            <p:fltVal val="0"/>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ntr" presetSubtype="16" fill="hold" nodeType="clickEffect">
                                  <p:stCondLst>
                                    <p:cond delay="0"/>
                                  </p:stCondLst>
                                  <p:childTnLst>
                                    <p:set>
                                      <p:cBhvr>
                                        <p:cTn id="48" dur="1" fill="hold">
                                          <p:stCondLst>
                                            <p:cond delay="0"/>
                                          </p:stCondLst>
                                        </p:cTn>
                                        <p:tgtEl>
                                          <p:spTgt spid="293931"/>
                                        </p:tgtEl>
                                        <p:attrNameLst>
                                          <p:attrName>style.visibility</p:attrName>
                                        </p:attrNameLst>
                                      </p:cBhvr>
                                      <p:to>
                                        <p:strVal val="visible"/>
                                      </p:to>
                                    </p:set>
                                    <p:animEffect transition="in" filter="box(in)">
                                      <p:cBhvr>
                                        <p:cTn id="49" dur="500"/>
                                        <p:tgtEl>
                                          <p:spTgt spid="2939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926" grpId="0" autoUpdateAnimBg="0"/>
      <p:bldP spid="293927" grpId="0" autoUpdateAnimBg="0"/>
      <p:bldP spid="293928" grpId="0" autoUpdateAnimBg="0"/>
      <p:bldP spid="293930"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81000" y="381000"/>
            <a:ext cx="5791200" cy="685800"/>
          </a:xfrm>
        </p:spPr>
        <p:txBody>
          <a:bodyPr/>
          <a:lstStyle/>
          <a:p>
            <a:pPr eaLnBrk="1" hangingPunct="1"/>
            <a:r>
              <a:rPr lang="en-US" b="0" smtClean="0"/>
              <a:t>Illustrative example</a:t>
            </a:r>
          </a:p>
        </p:txBody>
      </p:sp>
      <p:sp>
        <p:nvSpPr>
          <p:cNvPr id="294916" name="Text Box 4"/>
          <p:cNvSpPr txBox="1">
            <a:spLocks noChangeArrowheads="1"/>
          </p:cNvSpPr>
          <p:nvPr/>
        </p:nvSpPr>
        <p:spPr bwMode="auto">
          <a:xfrm>
            <a:off x="457200" y="3505200"/>
            <a:ext cx="4953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76250" indent="-476250" eaLnBrk="0" hangingPunct="0">
              <a:tabLst>
                <a:tab pos="476250" algn="l"/>
                <a:tab pos="1327150" algn="l"/>
                <a:tab pos="1530350" algn="l"/>
              </a:tabLst>
              <a:defRPr sz="2400">
                <a:solidFill>
                  <a:schemeClr val="tx1"/>
                </a:solidFill>
                <a:latin typeface="Verdana" pitchFamily="34" charset="0"/>
              </a:defRPr>
            </a:lvl1pPr>
            <a:lvl2pPr marL="742950" indent="-285750" eaLnBrk="0" hangingPunct="0">
              <a:tabLst>
                <a:tab pos="476250" algn="l"/>
                <a:tab pos="1327150" algn="l"/>
                <a:tab pos="1530350" algn="l"/>
              </a:tabLst>
              <a:defRPr sz="2400">
                <a:solidFill>
                  <a:schemeClr val="tx1"/>
                </a:solidFill>
                <a:latin typeface="Verdana" pitchFamily="34" charset="0"/>
              </a:defRPr>
            </a:lvl2pPr>
            <a:lvl3pPr marL="1143000" indent="-228600" eaLnBrk="0" hangingPunct="0">
              <a:tabLst>
                <a:tab pos="476250" algn="l"/>
                <a:tab pos="1327150" algn="l"/>
                <a:tab pos="1530350" algn="l"/>
              </a:tabLst>
              <a:defRPr sz="2400">
                <a:solidFill>
                  <a:schemeClr val="tx1"/>
                </a:solidFill>
                <a:latin typeface="Verdana" pitchFamily="34" charset="0"/>
              </a:defRPr>
            </a:lvl3pPr>
            <a:lvl4pPr marL="1600200" indent="-228600" eaLnBrk="0" hangingPunct="0">
              <a:tabLst>
                <a:tab pos="476250" algn="l"/>
                <a:tab pos="1327150" algn="l"/>
                <a:tab pos="1530350" algn="l"/>
              </a:tabLst>
              <a:defRPr sz="2400">
                <a:solidFill>
                  <a:schemeClr val="tx1"/>
                </a:solidFill>
                <a:latin typeface="Verdana" pitchFamily="34" charset="0"/>
              </a:defRPr>
            </a:lvl4pPr>
            <a:lvl5pPr marL="2057400" indent="-228600" eaLnBrk="0" hangingPunct="0">
              <a:tabLst>
                <a:tab pos="476250" algn="l"/>
                <a:tab pos="1327150" algn="l"/>
                <a:tab pos="1530350" algn="l"/>
              </a:tabLst>
              <a:defRPr sz="2400">
                <a:solidFill>
                  <a:schemeClr val="tx1"/>
                </a:solidFill>
                <a:latin typeface="Verdana" pitchFamily="34" charset="0"/>
              </a:defRPr>
            </a:lvl5pPr>
            <a:lvl6pPr marL="25146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6pPr>
            <a:lvl7pPr marL="29718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7pPr>
            <a:lvl8pPr marL="34290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8pPr>
            <a:lvl9pPr marL="38862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9pPr>
          </a:lstStyle>
          <a:p>
            <a:pPr eaLnBrk="1" hangingPunct="1">
              <a:spcBef>
                <a:spcPct val="50000"/>
              </a:spcBef>
            </a:pPr>
            <a:r>
              <a:rPr lang="en-US" sz="2000"/>
              <a:t>p = 7 and </a:t>
            </a:r>
            <a:r>
              <a:rPr lang="en-US" sz="2000">
                <a:sym typeface="Symbol" pitchFamily="18" charset="2"/>
              </a:rPr>
              <a:t></a:t>
            </a:r>
            <a:r>
              <a:rPr lang="en-US" sz="2000"/>
              <a:t> = 30</a:t>
            </a:r>
            <a:r>
              <a:rPr lang="en-US" sz="2000">
                <a:sym typeface="Symbol" pitchFamily="18" charset="2"/>
              </a:rPr>
              <a:t></a:t>
            </a:r>
          </a:p>
          <a:p>
            <a:pPr eaLnBrk="1" hangingPunct="1">
              <a:spcBef>
                <a:spcPct val="50000"/>
              </a:spcBef>
            </a:pPr>
            <a:r>
              <a:rPr lang="en-US" sz="2000"/>
              <a:t>Therefore, the required equation is :</a:t>
            </a:r>
          </a:p>
          <a:p>
            <a:pPr eaLnBrk="1" hangingPunct="1">
              <a:spcBef>
                <a:spcPct val="50000"/>
              </a:spcBef>
            </a:pPr>
            <a:r>
              <a:rPr lang="en-US" sz="2000">
                <a:sym typeface="Symbol" pitchFamily="18" charset="2"/>
              </a:rPr>
              <a:t>x cos30 + y sin30 = 7</a:t>
            </a:r>
          </a:p>
        </p:txBody>
      </p:sp>
      <p:graphicFrame>
        <p:nvGraphicFramePr>
          <p:cNvPr id="294917" name="Object 5"/>
          <p:cNvGraphicFramePr>
            <a:graphicFrameLocks noChangeAspect="1"/>
          </p:cNvGraphicFramePr>
          <p:nvPr/>
        </p:nvGraphicFramePr>
        <p:xfrm>
          <a:off x="609600" y="4953000"/>
          <a:ext cx="1981200" cy="785813"/>
        </p:xfrm>
        <a:graphic>
          <a:graphicData uri="http://schemas.openxmlformats.org/presentationml/2006/ole">
            <mc:AlternateContent xmlns:mc="http://schemas.openxmlformats.org/markup-compatibility/2006">
              <mc:Choice xmlns:v="urn:schemas-microsoft-com:vml" Requires="v">
                <p:oleObj spid="_x0000_s39944" name="Equation" r:id="rId4" imgW="1727200" imgH="685800" progId="Equation.DSMT4">
                  <p:embed/>
                </p:oleObj>
              </mc:Choice>
              <mc:Fallback>
                <p:oleObj name="Equation" r:id="rId4" imgW="1727200" imgH="685800"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4953000"/>
                        <a:ext cx="1981200" cy="785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4918" name="Object 6"/>
          <p:cNvGraphicFramePr>
            <a:graphicFrameLocks noChangeAspect="1"/>
          </p:cNvGraphicFramePr>
          <p:nvPr/>
        </p:nvGraphicFramePr>
        <p:xfrm>
          <a:off x="609600" y="5867400"/>
          <a:ext cx="2514600" cy="431800"/>
        </p:xfrm>
        <a:graphic>
          <a:graphicData uri="http://schemas.openxmlformats.org/presentationml/2006/ole">
            <mc:AlternateContent xmlns:mc="http://schemas.openxmlformats.org/markup-compatibility/2006">
              <mc:Choice xmlns:v="urn:schemas-microsoft-com:vml" Requires="v">
                <p:oleObj spid="_x0000_s39945" name="Equation" r:id="rId6" imgW="2222500" imgH="381000" progId="Equation.DSMT4">
                  <p:embed/>
                </p:oleObj>
              </mc:Choice>
              <mc:Fallback>
                <p:oleObj name="Equation" r:id="rId6" imgW="2222500" imgH="381000" progId="Equation.DSMT4">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5867400"/>
                        <a:ext cx="25146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4919" name="Text Box 7"/>
          <p:cNvSpPr txBox="1">
            <a:spLocks noChangeArrowheads="1"/>
          </p:cNvSpPr>
          <p:nvPr/>
        </p:nvSpPr>
        <p:spPr bwMode="auto">
          <a:xfrm>
            <a:off x="381000" y="1066800"/>
            <a:ext cx="5562600" cy="176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solidFill>
                  <a:srgbClr val="800000"/>
                </a:solidFill>
              </a:rPr>
              <a:t>The length of the perpendicular from the origin to a line is 7 and the line makes an angle of 150</a:t>
            </a:r>
            <a:r>
              <a:rPr lang="en-US" sz="2200">
                <a:solidFill>
                  <a:srgbClr val="800000"/>
                </a:solidFill>
                <a:sym typeface="Symbol" pitchFamily="18" charset="2"/>
              </a:rPr>
              <a:t> with the positive direction of y-axis. Find the equation of the line.</a:t>
            </a:r>
            <a:endParaRPr lang="en-US" sz="2200">
              <a:solidFill>
                <a:srgbClr val="800000"/>
              </a:solidFill>
            </a:endParaRPr>
          </a:p>
        </p:txBody>
      </p:sp>
      <p:sp>
        <p:nvSpPr>
          <p:cNvPr id="294920" name="Text Box 8"/>
          <p:cNvSpPr txBox="1">
            <a:spLocks noChangeArrowheads="1"/>
          </p:cNvSpPr>
          <p:nvPr/>
        </p:nvSpPr>
        <p:spPr bwMode="auto">
          <a:xfrm>
            <a:off x="366713" y="2925763"/>
            <a:ext cx="168592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2200" b="1"/>
              <a:t>Solution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94919"/>
                                        </p:tgtEl>
                                        <p:attrNameLst>
                                          <p:attrName>style.visibility</p:attrName>
                                        </p:attrNameLst>
                                      </p:cBhvr>
                                      <p:to>
                                        <p:strVal val="visible"/>
                                      </p:to>
                                    </p:set>
                                    <p:animEffect transition="in" filter="dissolve">
                                      <p:cBhvr>
                                        <p:cTn id="7" dur="500"/>
                                        <p:tgtEl>
                                          <p:spTgt spid="2949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94920"/>
                                        </p:tgtEl>
                                        <p:attrNameLst>
                                          <p:attrName>style.visibility</p:attrName>
                                        </p:attrNameLst>
                                      </p:cBhvr>
                                      <p:to>
                                        <p:strVal val="visible"/>
                                      </p:to>
                                    </p:set>
                                    <p:anim calcmode="lin" valueType="num">
                                      <p:cBhvr additive="base">
                                        <p:cTn id="12" dur="500" fill="hold"/>
                                        <p:tgtEl>
                                          <p:spTgt spid="294920"/>
                                        </p:tgtEl>
                                        <p:attrNameLst>
                                          <p:attrName>ppt_x</p:attrName>
                                        </p:attrNameLst>
                                      </p:cBhvr>
                                      <p:tavLst>
                                        <p:tav tm="0">
                                          <p:val>
                                            <p:strVal val="0-#ppt_w/2"/>
                                          </p:val>
                                        </p:tav>
                                        <p:tav tm="100000">
                                          <p:val>
                                            <p:strVal val="#ppt_x"/>
                                          </p:val>
                                        </p:tav>
                                      </p:tavLst>
                                    </p:anim>
                                    <p:anim calcmode="lin" valueType="num">
                                      <p:cBhvr additive="base">
                                        <p:cTn id="13" dur="500" fill="hold"/>
                                        <p:tgtEl>
                                          <p:spTgt spid="294920"/>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294916">
                                            <p:txEl>
                                              <p:pRg st="0" end="0"/>
                                            </p:txEl>
                                          </p:spTgt>
                                        </p:tgtEl>
                                        <p:attrNameLst>
                                          <p:attrName>style.visibility</p:attrName>
                                        </p:attrNameLst>
                                      </p:cBhvr>
                                      <p:to>
                                        <p:strVal val="visible"/>
                                      </p:to>
                                    </p:set>
                                    <p:anim calcmode="lin" valueType="num">
                                      <p:cBhvr additive="base">
                                        <p:cTn id="18" dur="500" fill="hold"/>
                                        <p:tgtEl>
                                          <p:spTgt spid="294916">
                                            <p:txEl>
                                              <p:pRg st="0" end="0"/>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29491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294916">
                                            <p:txEl>
                                              <p:pRg st="1" end="1"/>
                                            </p:txEl>
                                          </p:spTgt>
                                        </p:tgtEl>
                                        <p:attrNameLst>
                                          <p:attrName>style.visibility</p:attrName>
                                        </p:attrNameLst>
                                      </p:cBhvr>
                                      <p:to>
                                        <p:strVal val="visible"/>
                                      </p:to>
                                    </p:set>
                                    <p:anim calcmode="lin" valueType="num">
                                      <p:cBhvr additive="base">
                                        <p:cTn id="24" dur="500" fill="hold"/>
                                        <p:tgtEl>
                                          <p:spTgt spid="294916">
                                            <p:txEl>
                                              <p:pRg st="1" end="1"/>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29491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294916">
                                            <p:txEl>
                                              <p:pRg st="2" end="2"/>
                                            </p:txEl>
                                          </p:spTgt>
                                        </p:tgtEl>
                                        <p:attrNameLst>
                                          <p:attrName>style.visibility</p:attrName>
                                        </p:attrNameLst>
                                      </p:cBhvr>
                                      <p:to>
                                        <p:strVal val="visible"/>
                                      </p:to>
                                    </p:set>
                                    <p:anim calcmode="lin" valueType="num">
                                      <p:cBhvr additive="base">
                                        <p:cTn id="30" dur="500" fill="hold"/>
                                        <p:tgtEl>
                                          <p:spTgt spid="294916">
                                            <p:txEl>
                                              <p:pRg st="2" end="2"/>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29491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8" fill="hold" nodeType="clickEffect">
                                  <p:stCondLst>
                                    <p:cond delay="0"/>
                                  </p:stCondLst>
                                  <p:childTnLst>
                                    <p:set>
                                      <p:cBhvr>
                                        <p:cTn id="35" dur="1" fill="hold">
                                          <p:stCondLst>
                                            <p:cond delay="0"/>
                                          </p:stCondLst>
                                        </p:cTn>
                                        <p:tgtEl>
                                          <p:spTgt spid="294917"/>
                                        </p:tgtEl>
                                        <p:attrNameLst>
                                          <p:attrName>style.visibility</p:attrName>
                                        </p:attrNameLst>
                                      </p:cBhvr>
                                      <p:to>
                                        <p:strVal val="visible"/>
                                      </p:to>
                                    </p:set>
                                    <p:anim calcmode="lin" valueType="num">
                                      <p:cBhvr additive="base">
                                        <p:cTn id="36" dur="500" fill="hold"/>
                                        <p:tgtEl>
                                          <p:spTgt spid="294917"/>
                                        </p:tgtEl>
                                        <p:attrNameLst>
                                          <p:attrName>ppt_x</p:attrName>
                                        </p:attrNameLst>
                                      </p:cBhvr>
                                      <p:tavLst>
                                        <p:tav tm="0">
                                          <p:val>
                                            <p:strVal val="0-#ppt_w/2"/>
                                          </p:val>
                                        </p:tav>
                                        <p:tav tm="100000">
                                          <p:val>
                                            <p:strVal val="#ppt_x"/>
                                          </p:val>
                                        </p:tav>
                                      </p:tavLst>
                                    </p:anim>
                                    <p:anim calcmode="lin" valueType="num">
                                      <p:cBhvr additive="base">
                                        <p:cTn id="37" dur="500" fill="hold"/>
                                        <p:tgtEl>
                                          <p:spTgt spid="294917"/>
                                        </p:tgtEl>
                                        <p:attrNameLst>
                                          <p:attrName>ppt_y</p:attrName>
                                        </p:attrNameLst>
                                      </p:cBhvr>
                                      <p:tavLst>
                                        <p:tav tm="0">
                                          <p:val>
                                            <p:strVal val="#ppt_y"/>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8" fill="hold" nodeType="clickEffect">
                                  <p:stCondLst>
                                    <p:cond delay="0"/>
                                  </p:stCondLst>
                                  <p:childTnLst>
                                    <p:set>
                                      <p:cBhvr>
                                        <p:cTn id="41" dur="1" fill="hold">
                                          <p:stCondLst>
                                            <p:cond delay="0"/>
                                          </p:stCondLst>
                                        </p:cTn>
                                        <p:tgtEl>
                                          <p:spTgt spid="294918"/>
                                        </p:tgtEl>
                                        <p:attrNameLst>
                                          <p:attrName>style.visibility</p:attrName>
                                        </p:attrNameLst>
                                      </p:cBhvr>
                                      <p:to>
                                        <p:strVal val="visible"/>
                                      </p:to>
                                    </p:set>
                                    <p:anim calcmode="lin" valueType="num">
                                      <p:cBhvr additive="base">
                                        <p:cTn id="42" dur="500" fill="hold"/>
                                        <p:tgtEl>
                                          <p:spTgt spid="294918"/>
                                        </p:tgtEl>
                                        <p:attrNameLst>
                                          <p:attrName>ppt_x</p:attrName>
                                        </p:attrNameLst>
                                      </p:cBhvr>
                                      <p:tavLst>
                                        <p:tav tm="0">
                                          <p:val>
                                            <p:strVal val="0-#ppt_w/2"/>
                                          </p:val>
                                        </p:tav>
                                        <p:tav tm="100000">
                                          <p:val>
                                            <p:strVal val="#ppt_x"/>
                                          </p:val>
                                        </p:tav>
                                      </p:tavLst>
                                    </p:anim>
                                    <p:anim calcmode="lin" valueType="num">
                                      <p:cBhvr additive="base">
                                        <p:cTn id="43" dur="500" fill="hold"/>
                                        <p:tgtEl>
                                          <p:spTgt spid="2949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6" grpId="0" build="p" autoUpdateAnimBg="0"/>
      <p:bldP spid="294919" grpId="0" autoUpdateAnimBg="0"/>
      <p:bldP spid="294920"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381000" y="381000"/>
            <a:ext cx="5791200" cy="685800"/>
          </a:xfrm>
        </p:spPr>
        <p:txBody>
          <a:bodyPr/>
          <a:lstStyle/>
          <a:p>
            <a:pPr eaLnBrk="1" hangingPunct="1"/>
            <a:r>
              <a:rPr lang="en-US" b="0" smtClean="0"/>
              <a:t>Distance or parametric form</a:t>
            </a:r>
          </a:p>
        </p:txBody>
      </p:sp>
      <p:sp>
        <p:nvSpPr>
          <p:cNvPr id="297987" name="Text Box 3"/>
          <p:cNvSpPr txBox="1">
            <a:spLocks noChangeArrowheads="1"/>
          </p:cNvSpPr>
          <p:nvPr/>
        </p:nvSpPr>
        <p:spPr bwMode="auto">
          <a:xfrm>
            <a:off x="463550" y="3886200"/>
            <a:ext cx="8223250"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000"/>
              <a:t>Consider a line passing through Q (x</a:t>
            </a:r>
            <a:r>
              <a:rPr lang="en-US" sz="2000" baseline="-25000"/>
              <a:t>1</a:t>
            </a:r>
            <a:r>
              <a:rPr lang="en-US" sz="2000"/>
              <a:t>, y</a:t>
            </a:r>
            <a:r>
              <a:rPr lang="en-US" sz="2000" baseline="-25000"/>
              <a:t>1</a:t>
            </a:r>
            <a:r>
              <a:rPr lang="en-US" sz="2000"/>
              <a:t>) and making an angle </a:t>
            </a:r>
            <a:r>
              <a:rPr lang="en-US" sz="2000">
                <a:sym typeface="Symbol" pitchFamily="18" charset="2"/>
              </a:rPr>
              <a:t> with the X’OX.</a:t>
            </a:r>
            <a:endParaRPr lang="en-US" sz="2000"/>
          </a:p>
        </p:txBody>
      </p:sp>
      <p:sp>
        <p:nvSpPr>
          <p:cNvPr id="297988" name="Text Box 4"/>
          <p:cNvSpPr txBox="1">
            <a:spLocks noChangeArrowheads="1"/>
          </p:cNvSpPr>
          <p:nvPr/>
        </p:nvSpPr>
        <p:spPr bwMode="auto">
          <a:xfrm>
            <a:off x="457200" y="4572000"/>
            <a:ext cx="822325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000"/>
              <a:t>Consider a point P (x, y) on this line at a distance r from Q.</a:t>
            </a:r>
            <a:endParaRPr lang="en-US" sz="2000">
              <a:sym typeface="Symbol" pitchFamily="18" charset="2"/>
            </a:endParaRPr>
          </a:p>
        </p:txBody>
      </p:sp>
      <p:grpSp>
        <p:nvGrpSpPr>
          <p:cNvPr id="40965" name="Group 5"/>
          <p:cNvGrpSpPr>
            <a:grpSpLocks/>
          </p:cNvGrpSpPr>
          <p:nvPr/>
        </p:nvGrpSpPr>
        <p:grpSpPr bwMode="auto">
          <a:xfrm>
            <a:off x="304800" y="1143000"/>
            <a:ext cx="4953000" cy="2819400"/>
            <a:chOff x="288" y="693"/>
            <a:chExt cx="3456" cy="1776"/>
          </a:xfrm>
        </p:grpSpPr>
        <p:sp>
          <p:nvSpPr>
            <p:cNvPr id="40990" name="Line 6"/>
            <p:cNvSpPr>
              <a:spLocks noChangeShapeType="1"/>
            </p:cNvSpPr>
            <p:nvPr/>
          </p:nvSpPr>
          <p:spPr bwMode="auto">
            <a:xfrm>
              <a:off x="1440" y="720"/>
              <a:ext cx="0" cy="1692"/>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40991" name="Line 7"/>
            <p:cNvSpPr>
              <a:spLocks noChangeShapeType="1"/>
            </p:cNvSpPr>
            <p:nvPr/>
          </p:nvSpPr>
          <p:spPr bwMode="auto">
            <a:xfrm>
              <a:off x="337" y="2055"/>
              <a:ext cx="3407" cy="0"/>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40992" name="Text Box 8"/>
            <p:cNvSpPr txBox="1">
              <a:spLocks noChangeArrowheads="1"/>
            </p:cNvSpPr>
            <p:nvPr/>
          </p:nvSpPr>
          <p:spPr bwMode="auto">
            <a:xfrm>
              <a:off x="3501" y="2047"/>
              <a:ext cx="243"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40993" name="Text Box 9"/>
            <p:cNvSpPr txBox="1">
              <a:spLocks noChangeArrowheads="1"/>
            </p:cNvSpPr>
            <p:nvPr/>
          </p:nvSpPr>
          <p:spPr bwMode="auto">
            <a:xfrm>
              <a:off x="288" y="2047"/>
              <a:ext cx="243"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40994" name="Text Box 10"/>
            <p:cNvSpPr txBox="1">
              <a:spLocks noChangeArrowheads="1"/>
            </p:cNvSpPr>
            <p:nvPr/>
          </p:nvSpPr>
          <p:spPr bwMode="auto">
            <a:xfrm>
              <a:off x="1195" y="2326"/>
              <a:ext cx="243"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sp>
          <p:nvSpPr>
            <p:cNvPr id="40995" name="Text Box 11"/>
            <p:cNvSpPr txBox="1">
              <a:spLocks noChangeArrowheads="1"/>
            </p:cNvSpPr>
            <p:nvPr/>
          </p:nvSpPr>
          <p:spPr bwMode="auto">
            <a:xfrm>
              <a:off x="1195" y="2068"/>
              <a:ext cx="243"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O</a:t>
              </a:r>
              <a:endParaRPr lang="en-US" sz="1800" baseline="-25000"/>
            </a:p>
          </p:txBody>
        </p:sp>
        <p:sp>
          <p:nvSpPr>
            <p:cNvPr id="40996" name="Text Box 12"/>
            <p:cNvSpPr txBox="1">
              <a:spLocks noChangeArrowheads="1"/>
            </p:cNvSpPr>
            <p:nvPr/>
          </p:nvSpPr>
          <p:spPr bwMode="auto">
            <a:xfrm>
              <a:off x="1243" y="693"/>
              <a:ext cx="244"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grpSp>
      <p:grpSp>
        <p:nvGrpSpPr>
          <p:cNvPr id="3" name="Group 13"/>
          <p:cNvGrpSpPr>
            <a:grpSpLocks/>
          </p:cNvGrpSpPr>
          <p:nvPr/>
        </p:nvGrpSpPr>
        <p:grpSpPr bwMode="auto">
          <a:xfrm>
            <a:off x="914400" y="1295400"/>
            <a:ext cx="3657600" cy="2362200"/>
            <a:chOff x="576" y="816"/>
            <a:chExt cx="2304" cy="1488"/>
          </a:xfrm>
        </p:grpSpPr>
        <p:sp>
          <p:nvSpPr>
            <p:cNvPr id="40985" name="Line 14"/>
            <p:cNvSpPr>
              <a:spLocks noChangeShapeType="1"/>
            </p:cNvSpPr>
            <p:nvPr/>
          </p:nvSpPr>
          <p:spPr bwMode="auto">
            <a:xfrm flipV="1">
              <a:off x="576" y="816"/>
              <a:ext cx="2304" cy="1488"/>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40986" name="Oval 15"/>
            <p:cNvSpPr>
              <a:spLocks noChangeArrowheads="1"/>
            </p:cNvSpPr>
            <p:nvPr/>
          </p:nvSpPr>
          <p:spPr bwMode="auto">
            <a:xfrm>
              <a:off x="1873" y="1423"/>
              <a:ext cx="48" cy="48"/>
            </a:xfrm>
            <a:prstGeom prst="ellipse">
              <a:avLst/>
            </a:prstGeom>
            <a:solidFill>
              <a:srgbClr val="000000"/>
            </a:solidFill>
            <a:ln w="9525">
              <a:solidFill>
                <a:schemeClr val="tx1"/>
              </a:solidFill>
              <a:round/>
              <a:headEnd/>
              <a:tailEnd/>
            </a:ln>
          </p:spPr>
          <p:txBody>
            <a:bodyPr wrap="none" anchor="ctr"/>
            <a:lstStyle/>
            <a:p>
              <a:endParaRPr lang="en-US"/>
            </a:p>
          </p:txBody>
        </p:sp>
        <p:sp>
          <p:nvSpPr>
            <p:cNvPr id="40987" name="Text Box 16"/>
            <p:cNvSpPr txBox="1">
              <a:spLocks noChangeArrowheads="1"/>
            </p:cNvSpPr>
            <p:nvPr/>
          </p:nvSpPr>
          <p:spPr bwMode="auto">
            <a:xfrm>
              <a:off x="1152" y="1152"/>
              <a:ext cx="84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Q (x</a:t>
              </a:r>
              <a:r>
                <a:rPr lang="en-US" sz="1800" baseline="-25000"/>
                <a:t>1</a:t>
              </a:r>
              <a:r>
                <a:rPr lang="en-US" sz="1800"/>
                <a:t>, y</a:t>
              </a:r>
              <a:r>
                <a:rPr lang="en-US" sz="1800" baseline="-25000"/>
                <a:t>1</a:t>
              </a:r>
              <a:r>
                <a:rPr lang="en-US" sz="1800"/>
                <a:t>)</a:t>
              </a:r>
              <a:endParaRPr lang="en-US" sz="1800" baseline="-25000"/>
            </a:p>
          </p:txBody>
        </p:sp>
        <p:sp>
          <p:nvSpPr>
            <p:cNvPr id="40988" name="Arc 17"/>
            <p:cNvSpPr>
              <a:spLocks/>
            </p:cNvSpPr>
            <p:nvPr/>
          </p:nvSpPr>
          <p:spPr bwMode="auto">
            <a:xfrm>
              <a:off x="1248" y="1873"/>
              <a:ext cx="96" cy="192"/>
            </a:xfrm>
            <a:custGeom>
              <a:avLst/>
              <a:gdLst>
                <a:gd name="T0" fmla="*/ 0 w 21571"/>
                <a:gd name="T1" fmla="*/ 0 h 21600"/>
                <a:gd name="T2" fmla="*/ 0 w 21571"/>
                <a:gd name="T3" fmla="*/ 0 h 21600"/>
                <a:gd name="T4" fmla="*/ 0 w 21571"/>
                <a:gd name="T5" fmla="*/ 0 h 21600"/>
                <a:gd name="T6" fmla="*/ 0 60000 65536"/>
                <a:gd name="T7" fmla="*/ 0 60000 65536"/>
                <a:gd name="T8" fmla="*/ 0 60000 65536"/>
                <a:gd name="T9" fmla="*/ 0 w 21571"/>
                <a:gd name="T10" fmla="*/ 0 h 21600"/>
                <a:gd name="T11" fmla="*/ 21571 w 21571"/>
                <a:gd name="T12" fmla="*/ 21600 h 21600"/>
              </a:gdLst>
              <a:ahLst/>
              <a:cxnLst>
                <a:cxn ang="T6">
                  <a:pos x="T0" y="T1"/>
                </a:cxn>
                <a:cxn ang="T7">
                  <a:pos x="T2" y="T3"/>
                </a:cxn>
                <a:cxn ang="T8">
                  <a:pos x="T4" y="T5"/>
                </a:cxn>
              </a:cxnLst>
              <a:rect l="T9" t="T10" r="T11" b="T12"/>
              <a:pathLst>
                <a:path w="21571" h="21600" fill="none" extrusionOk="0">
                  <a:moveTo>
                    <a:pt x="-1" y="0"/>
                  </a:moveTo>
                  <a:cubicBezTo>
                    <a:pt x="11492" y="0"/>
                    <a:pt x="20973" y="8999"/>
                    <a:pt x="21570" y="20477"/>
                  </a:cubicBezTo>
                </a:path>
                <a:path w="21571" h="21600" stroke="0" extrusionOk="0">
                  <a:moveTo>
                    <a:pt x="-1" y="0"/>
                  </a:moveTo>
                  <a:cubicBezTo>
                    <a:pt x="11492" y="0"/>
                    <a:pt x="20973" y="8999"/>
                    <a:pt x="21570" y="20477"/>
                  </a:cubicBezTo>
                  <a:lnTo>
                    <a:pt x="0" y="21600"/>
                  </a:lnTo>
                  <a:lnTo>
                    <a:pt x="-1"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0989" name="Text Box 18"/>
            <p:cNvSpPr txBox="1">
              <a:spLocks noChangeArrowheads="1"/>
            </p:cNvSpPr>
            <p:nvPr/>
          </p:nvSpPr>
          <p:spPr bwMode="auto">
            <a:xfrm>
              <a:off x="1296" y="1776"/>
              <a:ext cx="1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sym typeface="Symbol" pitchFamily="18" charset="2"/>
                </a:rPr>
                <a:t></a:t>
              </a:r>
              <a:endParaRPr lang="en-US" sz="1800" baseline="-25000"/>
            </a:p>
          </p:txBody>
        </p:sp>
      </p:grpSp>
      <p:grpSp>
        <p:nvGrpSpPr>
          <p:cNvPr id="4" name="Group 19"/>
          <p:cNvGrpSpPr>
            <a:grpSpLocks/>
          </p:cNvGrpSpPr>
          <p:nvPr/>
        </p:nvGrpSpPr>
        <p:grpSpPr bwMode="auto">
          <a:xfrm>
            <a:off x="3011488" y="1733550"/>
            <a:ext cx="1731962" cy="1528763"/>
            <a:chOff x="1897" y="1092"/>
            <a:chExt cx="1091" cy="963"/>
          </a:xfrm>
        </p:grpSpPr>
        <p:sp>
          <p:nvSpPr>
            <p:cNvPr id="40974" name="Line 20"/>
            <p:cNvSpPr>
              <a:spLocks noChangeShapeType="1"/>
            </p:cNvSpPr>
            <p:nvPr/>
          </p:nvSpPr>
          <p:spPr bwMode="auto">
            <a:xfrm>
              <a:off x="2452" y="1092"/>
              <a:ext cx="0" cy="9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40975" name="Line 21"/>
            <p:cNvSpPr>
              <a:spLocks noChangeShapeType="1"/>
            </p:cNvSpPr>
            <p:nvPr/>
          </p:nvSpPr>
          <p:spPr bwMode="auto">
            <a:xfrm>
              <a:off x="1897" y="1448"/>
              <a:ext cx="0" cy="60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40976" name="Line 22"/>
            <p:cNvSpPr>
              <a:spLocks noChangeShapeType="1"/>
            </p:cNvSpPr>
            <p:nvPr/>
          </p:nvSpPr>
          <p:spPr bwMode="auto">
            <a:xfrm>
              <a:off x="1897" y="1448"/>
              <a:ext cx="55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40977" name="Line 23"/>
            <p:cNvSpPr>
              <a:spLocks noChangeShapeType="1"/>
            </p:cNvSpPr>
            <p:nvPr/>
          </p:nvSpPr>
          <p:spPr bwMode="auto">
            <a:xfrm>
              <a:off x="1897" y="1544"/>
              <a:ext cx="555" cy="0"/>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40978" name="Line 24"/>
            <p:cNvSpPr>
              <a:spLocks noChangeShapeType="1"/>
            </p:cNvSpPr>
            <p:nvPr/>
          </p:nvSpPr>
          <p:spPr bwMode="auto">
            <a:xfrm>
              <a:off x="2452" y="1092"/>
              <a:ext cx="158"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40979" name="Line 25"/>
            <p:cNvSpPr>
              <a:spLocks noChangeShapeType="1"/>
            </p:cNvSpPr>
            <p:nvPr/>
          </p:nvSpPr>
          <p:spPr bwMode="auto">
            <a:xfrm>
              <a:off x="2452" y="1448"/>
              <a:ext cx="158"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40980" name="Line 26"/>
            <p:cNvSpPr>
              <a:spLocks noChangeShapeType="1"/>
            </p:cNvSpPr>
            <p:nvPr/>
          </p:nvSpPr>
          <p:spPr bwMode="auto">
            <a:xfrm>
              <a:off x="2548" y="1092"/>
              <a:ext cx="0" cy="356"/>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40981" name="Text Box 27"/>
            <p:cNvSpPr txBox="1">
              <a:spLocks noChangeArrowheads="1"/>
            </p:cNvSpPr>
            <p:nvPr/>
          </p:nvSpPr>
          <p:spPr bwMode="auto">
            <a:xfrm>
              <a:off x="1952" y="1502"/>
              <a:ext cx="4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x-x</a:t>
              </a:r>
              <a:r>
                <a:rPr lang="en-US" sz="1800" baseline="-25000"/>
                <a:t>1</a:t>
              </a:r>
            </a:p>
          </p:txBody>
        </p:sp>
        <p:sp>
          <p:nvSpPr>
            <p:cNvPr id="40982" name="Text Box 28"/>
            <p:cNvSpPr txBox="1">
              <a:spLocks noChangeArrowheads="1"/>
            </p:cNvSpPr>
            <p:nvPr/>
          </p:nvSpPr>
          <p:spPr bwMode="auto">
            <a:xfrm>
              <a:off x="2548" y="1116"/>
              <a:ext cx="4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y-y</a:t>
              </a:r>
              <a:r>
                <a:rPr lang="en-US" sz="1800" baseline="-25000"/>
                <a:t>1</a:t>
              </a:r>
            </a:p>
          </p:txBody>
        </p:sp>
        <p:sp>
          <p:nvSpPr>
            <p:cNvPr id="40983" name="Arc 29"/>
            <p:cNvSpPr>
              <a:spLocks/>
            </p:cNvSpPr>
            <p:nvPr/>
          </p:nvSpPr>
          <p:spPr bwMode="auto">
            <a:xfrm>
              <a:off x="2200" y="1257"/>
              <a:ext cx="96" cy="192"/>
            </a:xfrm>
            <a:custGeom>
              <a:avLst/>
              <a:gdLst>
                <a:gd name="T0" fmla="*/ 0 w 21571"/>
                <a:gd name="T1" fmla="*/ 0 h 21600"/>
                <a:gd name="T2" fmla="*/ 0 w 21571"/>
                <a:gd name="T3" fmla="*/ 0 h 21600"/>
                <a:gd name="T4" fmla="*/ 0 w 21571"/>
                <a:gd name="T5" fmla="*/ 0 h 21600"/>
                <a:gd name="T6" fmla="*/ 0 60000 65536"/>
                <a:gd name="T7" fmla="*/ 0 60000 65536"/>
                <a:gd name="T8" fmla="*/ 0 60000 65536"/>
                <a:gd name="T9" fmla="*/ 0 w 21571"/>
                <a:gd name="T10" fmla="*/ 0 h 21600"/>
                <a:gd name="T11" fmla="*/ 21571 w 21571"/>
                <a:gd name="T12" fmla="*/ 21600 h 21600"/>
              </a:gdLst>
              <a:ahLst/>
              <a:cxnLst>
                <a:cxn ang="T6">
                  <a:pos x="T0" y="T1"/>
                </a:cxn>
                <a:cxn ang="T7">
                  <a:pos x="T2" y="T3"/>
                </a:cxn>
                <a:cxn ang="T8">
                  <a:pos x="T4" y="T5"/>
                </a:cxn>
              </a:cxnLst>
              <a:rect l="T9" t="T10" r="T11" b="T12"/>
              <a:pathLst>
                <a:path w="21571" h="21600" fill="none" extrusionOk="0">
                  <a:moveTo>
                    <a:pt x="-1" y="0"/>
                  </a:moveTo>
                  <a:cubicBezTo>
                    <a:pt x="11492" y="0"/>
                    <a:pt x="20973" y="8999"/>
                    <a:pt x="21570" y="20477"/>
                  </a:cubicBezTo>
                </a:path>
                <a:path w="21571" h="21600" stroke="0" extrusionOk="0">
                  <a:moveTo>
                    <a:pt x="-1" y="0"/>
                  </a:moveTo>
                  <a:cubicBezTo>
                    <a:pt x="11492" y="0"/>
                    <a:pt x="20973" y="8999"/>
                    <a:pt x="21570" y="20477"/>
                  </a:cubicBezTo>
                  <a:lnTo>
                    <a:pt x="0" y="21600"/>
                  </a:lnTo>
                  <a:lnTo>
                    <a:pt x="-1"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0984" name="Text Box 30"/>
            <p:cNvSpPr txBox="1">
              <a:spLocks noChangeArrowheads="1"/>
            </p:cNvSpPr>
            <p:nvPr/>
          </p:nvSpPr>
          <p:spPr bwMode="auto">
            <a:xfrm>
              <a:off x="2248" y="1160"/>
              <a:ext cx="1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sym typeface="Symbol" pitchFamily="18" charset="2"/>
                </a:rPr>
                <a:t></a:t>
              </a:r>
              <a:endParaRPr lang="en-US" sz="1800" baseline="-25000"/>
            </a:p>
          </p:txBody>
        </p:sp>
      </p:grpSp>
      <p:grpSp>
        <p:nvGrpSpPr>
          <p:cNvPr id="5" name="Group 31"/>
          <p:cNvGrpSpPr>
            <a:grpSpLocks/>
          </p:cNvGrpSpPr>
          <p:nvPr/>
        </p:nvGrpSpPr>
        <p:grpSpPr bwMode="auto">
          <a:xfrm>
            <a:off x="2895600" y="1295400"/>
            <a:ext cx="1117600" cy="774700"/>
            <a:chOff x="1824" y="816"/>
            <a:chExt cx="704" cy="488"/>
          </a:xfrm>
        </p:grpSpPr>
        <p:sp>
          <p:nvSpPr>
            <p:cNvPr id="40971" name="Oval 32"/>
            <p:cNvSpPr>
              <a:spLocks noChangeArrowheads="1"/>
            </p:cNvSpPr>
            <p:nvPr/>
          </p:nvSpPr>
          <p:spPr bwMode="auto">
            <a:xfrm>
              <a:off x="2425" y="1068"/>
              <a:ext cx="48" cy="48"/>
            </a:xfrm>
            <a:prstGeom prst="ellipse">
              <a:avLst/>
            </a:prstGeom>
            <a:solidFill>
              <a:srgbClr val="000000"/>
            </a:solidFill>
            <a:ln w="9525">
              <a:solidFill>
                <a:schemeClr val="tx1"/>
              </a:solidFill>
              <a:round/>
              <a:headEnd/>
              <a:tailEnd/>
            </a:ln>
          </p:spPr>
          <p:txBody>
            <a:bodyPr wrap="none" anchor="ctr"/>
            <a:lstStyle/>
            <a:p>
              <a:endParaRPr lang="en-US"/>
            </a:p>
          </p:txBody>
        </p:sp>
        <p:sp>
          <p:nvSpPr>
            <p:cNvPr id="40972" name="Text Box 33"/>
            <p:cNvSpPr txBox="1">
              <a:spLocks noChangeArrowheads="1"/>
            </p:cNvSpPr>
            <p:nvPr/>
          </p:nvSpPr>
          <p:spPr bwMode="auto">
            <a:xfrm>
              <a:off x="1824" y="816"/>
              <a:ext cx="7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P (x, y)</a:t>
              </a:r>
              <a:endParaRPr lang="en-US" sz="1800" baseline="-25000"/>
            </a:p>
          </p:txBody>
        </p:sp>
        <p:sp>
          <p:nvSpPr>
            <p:cNvPr id="40973" name="Text Box 34"/>
            <p:cNvSpPr txBox="1">
              <a:spLocks noChangeArrowheads="1"/>
            </p:cNvSpPr>
            <p:nvPr/>
          </p:nvSpPr>
          <p:spPr bwMode="auto">
            <a:xfrm rot="-2232122">
              <a:off x="2027" y="1016"/>
              <a:ext cx="22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r</a:t>
              </a:r>
              <a:endParaRPr lang="en-US" sz="1800" baseline="-25000"/>
            </a:p>
          </p:txBody>
        </p:sp>
      </p:grpSp>
      <p:graphicFrame>
        <p:nvGraphicFramePr>
          <p:cNvPr id="298019" name="Object 35"/>
          <p:cNvGraphicFramePr>
            <a:graphicFrameLocks noChangeAspect="1"/>
          </p:cNvGraphicFramePr>
          <p:nvPr/>
        </p:nvGraphicFramePr>
        <p:xfrm>
          <a:off x="539750" y="5026025"/>
          <a:ext cx="3505200" cy="635000"/>
        </p:xfrm>
        <a:graphic>
          <a:graphicData uri="http://schemas.openxmlformats.org/presentationml/2006/ole">
            <mc:AlternateContent xmlns:mc="http://schemas.openxmlformats.org/markup-compatibility/2006">
              <mc:Choice xmlns:v="urn:schemas-microsoft-com:vml" Requires="v">
                <p:oleObj spid="_x0000_s40997" name="Equation" r:id="rId4" imgW="3505200" imgH="635000" progId="Equation.DSMT4">
                  <p:embed/>
                </p:oleObj>
              </mc:Choice>
              <mc:Fallback>
                <p:oleObj name="Equation" r:id="rId4" imgW="3505200" imgH="635000" progId="Equation.DSMT4">
                  <p:embed/>
                  <p:pic>
                    <p:nvPicPr>
                      <p:cNvPr id="0" name="Object 3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750" y="5026025"/>
                        <a:ext cx="3505200" cy="635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8020" name="Object 36"/>
          <p:cNvGraphicFramePr>
            <a:graphicFrameLocks noChangeAspect="1"/>
          </p:cNvGraphicFramePr>
          <p:nvPr/>
        </p:nvGraphicFramePr>
        <p:xfrm>
          <a:off x="609600" y="5786438"/>
          <a:ext cx="2438400" cy="690562"/>
        </p:xfrm>
        <a:graphic>
          <a:graphicData uri="http://schemas.openxmlformats.org/presentationml/2006/ole">
            <mc:AlternateContent xmlns:mc="http://schemas.openxmlformats.org/markup-compatibility/2006">
              <mc:Choice xmlns:v="urn:schemas-microsoft-com:vml" Requires="v">
                <p:oleObj spid="_x0000_s40998" name="Equation" r:id="rId6" imgW="2266963" imgH="628675" progId="Equation.DSMT4">
                  <p:embed/>
                </p:oleObj>
              </mc:Choice>
              <mc:Fallback>
                <p:oleObj name="Equation" r:id="rId6" imgW="2266963" imgH="628675" progId="Equation.DSMT4">
                  <p:embed/>
                  <p:pic>
                    <p:nvPicPr>
                      <p:cNvPr id="0" name="Object 3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5786438"/>
                        <a:ext cx="2438400" cy="690562"/>
                      </a:xfrm>
                      <a:prstGeom prst="rect">
                        <a:avLst/>
                      </a:prstGeom>
                      <a:solidFill>
                        <a:srgbClr val="A5002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7987"/>
                                        </p:tgtEl>
                                        <p:attrNameLst>
                                          <p:attrName>style.visibility</p:attrName>
                                        </p:attrNameLst>
                                      </p:cBhvr>
                                      <p:to>
                                        <p:strVal val="visible"/>
                                      </p:to>
                                    </p:set>
                                    <p:anim calcmode="lin" valueType="num">
                                      <p:cBhvr additive="base">
                                        <p:cTn id="7" dur="500" fill="hold"/>
                                        <p:tgtEl>
                                          <p:spTgt spid="297987"/>
                                        </p:tgtEl>
                                        <p:attrNameLst>
                                          <p:attrName>ppt_x</p:attrName>
                                        </p:attrNameLst>
                                      </p:cBhvr>
                                      <p:tavLst>
                                        <p:tav tm="0">
                                          <p:val>
                                            <p:strVal val="0-#ppt_w/2"/>
                                          </p:val>
                                        </p:tav>
                                        <p:tav tm="100000">
                                          <p:val>
                                            <p:strVal val="#ppt_x"/>
                                          </p:val>
                                        </p:tav>
                                      </p:tavLst>
                                    </p:anim>
                                    <p:anim calcmode="lin" valueType="num">
                                      <p:cBhvr additive="base">
                                        <p:cTn id="8" dur="500" fill="hold"/>
                                        <p:tgtEl>
                                          <p:spTgt spid="297987"/>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4" presetClass="entr" presetSubtype="32"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out)">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97988"/>
                                        </p:tgtEl>
                                        <p:attrNameLst>
                                          <p:attrName>style.visibility</p:attrName>
                                        </p:attrNameLst>
                                      </p:cBhvr>
                                      <p:to>
                                        <p:strVal val="visible"/>
                                      </p:to>
                                    </p:set>
                                    <p:anim calcmode="lin" valueType="num">
                                      <p:cBhvr additive="base">
                                        <p:cTn id="17" dur="500" fill="hold"/>
                                        <p:tgtEl>
                                          <p:spTgt spid="297988"/>
                                        </p:tgtEl>
                                        <p:attrNameLst>
                                          <p:attrName>ppt_x</p:attrName>
                                        </p:attrNameLst>
                                      </p:cBhvr>
                                      <p:tavLst>
                                        <p:tav tm="0">
                                          <p:val>
                                            <p:strVal val="0-#ppt_w/2"/>
                                          </p:val>
                                        </p:tav>
                                        <p:tav tm="100000">
                                          <p:val>
                                            <p:strVal val="#ppt_x"/>
                                          </p:val>
                                        </p:tav>
                                      </p:tavLst>
                                    </p:anim>
                                    <p:anim calcmode="lin" valueType="num">
                                      <p:cBhvr additive="base">
                                        <p:cTn id="18" dur="500" fill="hold"/>
                                        <p:tgtEl>
                                          <p:spTgt spid="297988"/>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500"/>
                            </p:stCondLst>
                            <p:childTnLst>
                              <p:par>
                                <p:cTn id="20" presetID="4" presetClass="entr" presetSubtype="32" fill="hold"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ox(out)">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ox(out)">
                                      <p:cBhvr>
                                        <p:cTn id="27" dur="500"/>
                                        <p:tgtEl>
                                          <p:spTgt spid="4"/>
                                        </p:tgtEl>
                                      </p:cBhvr>
                                    </p:animEffect>
                                  </p:childTnLst>
                                </p:cTn>
                              </p:par>
                            </p:childTnLst>
                          </p:cTn>
                        </p:par>
                        <p:par>
                          <p:cTn id="28" fill="hold" nodeType="afterGroup">
                            <p:stCondLst>
                              <p:cond delay="500"/>
                            </p:stCondLst>
                            <p:childTnLst>
                              <p:par>
                                <p:cTn id="29" presetID="2" presetClass="entr" presetSubtype="8" fill="hold" nodeType="afterEffect">
                                  <p:stCondLst>
                                    <p:cond delay="0"/>
                                  </p:stCondLst>
                                  <p:childTnLst>
                                    <p:set>
                                      <p:cBhvr>
                                        <p:cTn id="30" dur="1" fill="hold">
                                          <p:stCondLst>
                                            <p:cond delay="0"/>
                                          </p:stCondLst>
                                        </p:cTn>
                                        <p:tgtEl>
                                          <p:spTgt spid="298019"/>
                                        </p:tgtEl>
                                        <p:attrNameLst>
                                          <p:attrName>style.visibility</p:attrName>
                                        </p:attrNameLst>
                                      </p:cBhvr>
                                      <p:to>
                                        <p:strVal val="visible"/>
                                      </p:to>
                                    </p:set>
                                    <p:anim calcmode="lin" valueType="num">
                                      <p:cBhvr additive="base">
                                        <p:cTn id="31" dur="500" fill="hold"/>
                                        <p:tgtEl>
                                          <p:spTgt spid="298019"/>
                                        </p:tgtEl>
                                        <p:attrNameLst>
                                          <p:attrName>ppt_x</p:attrName>
                                        </p:attrNameLst>
                                      </p:cBhvr>
                                      <p:tavLst>
                                        <p:tav tm="0">
                                          <p:val>
                                            <p:strVal val="0-#ppt_w/2"/>
                                          </p:val>
                                        </p:tav>
                                        <p:tav tm="100000">
                                          <p:val>
                                            <p:strVal val="#ppt_x"/>
                                          </p:val>
                                        </p:tav>
                                      </p:tavLst>
                                    </p:anim>
                                    <p:anim calcmode="lin" valueType="num">
                                      <p:cBhvr additive="base">
                                        <p:cTn id="32" dur="500" fill="hold"/>
                                        <p:tgtEl>
                                          <p:spTgt spid="298019"/>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nodeType="clickEffect">
                                  <p:stCondLst>
                                    <p:cond delay="0"/>
                                  </p:stCondLst>
                                  <p:childTnLst>
                                    <p:set>
                                      <p:cBhvr>
                                        <p:cTn id="36" dur="1" fill="hold">
                                          <p:stCondLst>
                                            <p:cond delay="0"/>
                                          </p:stCondLst>
                                        </p:cTn>
                                        <p:tgtEl>
                                          <p:spTgt spid="298020"/>
                                        </p:tgtEl>
                                        <p:attrNameLst>
                                          <p:attrName>style.visibility</p:attrName>
                                        </p:attrNameLst>
                                      </p:cBhvr>
                                      <p:to>
                                        <p:strVal val="visible"/>
                                      </p:to>
                                    </p:set>
                                    <p:animEffect transition="in" filter="dissolve">
                                      <p:cBhvr>
                                        <p:cTn id="37" dur="500"/>
                                        <p:tgtEl>
                                          <p:spTgt spid="2980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987" grpId="0" autoUpdateAnimBg="0"/>
      <p:bldP spid="297988"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1000" y="381000"/>
            <a:ext cx="5791200" cy="685800"/>
          </a:xfrm>
        </p:spPr>
        <p:txBody>
          <a:bodyPr/>
          <a:lstStyle/>
          <a:p>
            <a:pPr eaLnBrk="1" hangingPunct="1"/>
            <a:r>
              <a:rPr lang="en-US" b="0" smtClean="0"/>
              <a:t>Distance or parametric form</a:t>
            </a:r>
          </a:p>
        </p:txBody>
      </p:sp>
      <p:graphicFrame>
        <p:nvGraphicFramePr>
          <p:cNvPr id="299011" name="Object 3"/>
          <p:cNvGraphicFramePr>
            <a:graphicFrameLocks noChangeAspect="1"/>
          </p:cNvGraphicFramePr>
          <p:nvPr/>
        </p:nvGraphicFramePr>
        <p:xfrm>
          <a:off x="609600" y="1295400"/>
          <a:ext cx="2362200" cy="669925"/>
        </p:xfrm>
        <a:graphic>
          <a:graphicData uri="http://schemas.openxmlformats.org/presentationml/2006/ole">
            <mc:AlternateContent xmlns:mc="http://schemas.openxmlformats.org/markup-compatibility/2006">
              <mc:Choice xmlns:v="urn:schemas-microsoft-com:vml" Requires="v">
                <p:oleObj spid="_x0000_s41990" name="Equation" r:id="rId3" imgW="2266963" imgH="628675" progId="Equation.DSMT4">
                  <p:embed/>
                </p:oleObj>
              </mc:Choice>
              <mc:Fallback>
                <p:oleObj name="Equation" r:id="rId3" imgW="2266963" imgH="628675"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295400"/>
                        <a:ext cx="2362200" cy="669925"/>
                      </a:xfrm>
                      <a:prstGeom prst="rect">
                        <a:avLst/>
                      </a:prstGeom>
                      <a:solidFill>
                        <a:srgbClr val="A5002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9012" name="Text Box 4"/>
          <p:cNvSpPr txBox="1">
            <a:spLocks noChangeArrowheads="1"/>
          </p:cNvSpPr>
          <p:nvPr/>
        </p:nvSpPr>
        <p:spPr bwMode="auto">
          <a:xfrm>
            <a:off x="533400" y="2286000"/>
            <a:ext cx="464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t>Can also be written as</a:t>
            </a:r>
          </a:p>
        </p:txBody>
      </p:sp>
      <p:graphicFrame>
        <p:nvGraphicFramePr>
          <p:cNvPr id="299013" name="Object 5"/>
          <p:cNvGraphicFramePr>
            <a:graphicFrameLocks/>
          </p:cNvGraphicFramePr>
          <p:nvPr/>
        </p:nvGraphicFramePr>
        <p:xfrm>
          <a:off x="685800" y="3200400"/>
          <a:ext cx="2514600" cy="838200"/>
        </p:xfrm>
        <a:graphic>
          <a:graphicData uri="http://schemas.openxmlformats.org/presentationml/2006/ole">
            <mc:AlternateContent xmlns:mc="http://schemas.openxmlformats.org/markup-compatibility/2006">
              <mc:Choice xmlns:v="urn:schemas-microsoft-com:vml" Requires="v">
                <p:oleObj spid="_x0000_s41991" name="Equation" r:id="rId5" imgW="1762174" imgH="714244" progId="Equation.DSMT4">
                  <p:embed/>
                </p:oleObj>
              </mc:Choice>
              <mc:Fallback>
                <p:oleObj name="Equation" r:id="rId5" imgW="1762174" imgH="714244" progId="Equation.DSMT4">
                  <p:embed/>
                  <p:pic>
                    <p:nvPicPr>
                      <p:cNvPr id="0" name="Object 5"/>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200400"/>
                        <a:ext cx="2514600" cy="838200"/>
                      </a:xfrm>
                      <a:prstGeom prst="rect">
                        <a:avLst/>
                      </a:prstGeom>
                      <a:solidFill>
                        <a:srgbClr val="3333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99011"/>
                                        </p:tgtEl>
                                        <p:attrNameLst>
                                          <p:attrName>style.visibility</p:attrName>
                                        </p:attrNameLst>
                                      </p:cBhvr>
                                      <p:to>
                                        <p:strVal val="visible"/>
                                      </p:to>
                                    </p:set>
                                    <p:animEffect transition="in" filter="dissolve">
                                      <p:cBhvr>
                                        <p:cTn id="7" dur="500"/>
                                        <p:tgtEl>
                                          <p:spTgt spid="2990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99012"/>
                                        </p:tgtEl>
                                        <p:attrNameLst>
                                          <p:attrName>style.visibility</p:attrName>
                                        </p:attrNameLst>
                                      </p:cBhvr>
                                      <p:to>
                                        <p:strVal val="visible"/>
                                      </p:to>
                                    </p:set>
                                    <p:anim calcmode="lin" valueType="num">
                                      <p:cBhvr additive="base">
                                        <p:cTn id="12" dur="500" fill="hold"/>
                                        <p:tgtEl>
                                          <p:spTgt spid="299012"/>
                                        </p:tgtEl>
                                        <p:attrNameLst>
                                          <p:attrName>ppt_x</p:attrName>
                                        </p:attrNameLst>
                                      </p:cBhvr>
                                      <p:tavLst>
                                        <p:tav tm="0">
                                          <p:val>
                                            <p:strVal val="0-#ppt_w/2"/>
                                          </p:val>
                                        </p:tav>
                                        <p:tav tm="100000">
                                          <p:val>
                                            <p:strVal val="#ppt_x"/>
                                          </p:val>
                                        </p:tav>
                                      </p:tavLst>
                                    </p:anim>
                                    <p:anim calcmode="lin" valueType="num">
                                      <p:cBhvr additive="base">
                                        <p:cTn id="13" dur="500" fill="hold"/>
                                        <p:tgtEl>
                                          <p:spTgt spid="299012"/>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299013"/>
                                        </p:tgtEl>
                                        <p:attrNameLst>
                                          <p:attrName>style.visibility</p:attrName>
                                        </p:attrNameLst>
                                      </p:cBhvr>
                                      <p:to>
                                        <p:strVal val="visible"/>
                                      </p:to>
                                    </p:set>
                                    <p:animEffect transition="in" filter="dissolve">
                                      <p:cBhvr>
                                        <p:cTn id="18" dur="500"/>
                                        <p:tgtEl>
                                          <p:spTgt spid="2990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901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050"/>
          <p:cNvSpPr>
            <a:spLocks noGrp="1" noChangeArrowheads="1"/>
          </p:cNvSpPr>
          <p:nvPr>
            <p:ph type="title"/>
          </p:nvPr>
        </p:nvSpPr>
        <p:spPr/>
        <p:txBody>
          <a:bodyPr/>
          <a:lstStyle/>
          <a:p>
            <a:pPr eaLnBrk="1" hangingPunct="1"/>
            <a:endParaRPr lang="en-US" b="0" smtClean="0"/>
          </a:p>
        </p:txBody>
      </p:sp>
      <p:grpSp>
        <p:nvGrpSpPr>
          <p:cNvPr id="2" name="Group 2051"/>
          <p:cNvGrpSpPr>
            <a:grpSpLocks/>
          </p:cNvGrpSpPr>
          <p:nvPr/>
        </p:nvGrpSpPr>
        <p:grpSpPr bwMode="auto">
          <a:xfrm>
            <a:off x="2819400" y="2057400"/>
            <a:ext cx="3403600" cy="2981325"/>
            <a:chOff x="1776" y="1386"/>
            <a:chExt cx="2144" cy="1878"/>
          </a:xfrm>
        </p:grpSpPr>
        <p:graphicFrame>
          <p:nvGraphicFramePr>
            <p:cNvPr id="15364" name="Object 2052"/>
            <p:cNvGraphicFramePr>
              <a:graphicFrameLocks noChangeAspect="1"/>
            </p:cNvGraphicFramePr>
            <p:nvPr/>
          </p:nvGraphicFramePr>
          <p:xfrm>
            <a:off x="2016" y="1386"/>
            <a:ext cx="1872" cy="1590"/>
          </p:xfrm>
          <a:graphic>
            <a:graphicData uri="http://schemas.openxmlformats.org/presentationml/2006/ole">
              <mc:AlternateContent xmlns:mc="http://schemas.openxmlformats.org/markup-compatibility/2006">
                <mc:Choice xmlns:v="urn:schemas-microsoft-com:vml" Requires="v">
                  <p:oleObj spid="_x0000_s15366" name="CorelDRAW" r:id="rId3" imgW="914400" imgH="914400" progId="CorelDRAW.Graphic.11">
                    <p:embed/>
                  </p:oleObj>
                </mc:Choice>
                <mc:Fallback>
                  <p:oleObj name="CorelDRAW" r:id="rId3" imgW="914400" imgH="914400" progId="CorelDRAW.Graphic.11">
                    <p:embed/>
                    <p:pic>
                      <p:nvPicPr>
                        <p:cNvPr id="0" name="Object 205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6" y="1386"/>
                          <a:ext cx="1872" cy="1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365" name="Text Box 2053"/>
            <p:cNvSpPr txBox="1">
              <a:spLocks noChangeArrowheads="1"/>
            </p:cNvSpPr>
            <p:nvPr/>
          </p:nvSpPr>
          <p:spPr bwMode="auto">
            <a:xfrm>
              <a:off x="1776" y="2976"/>
              <a:ext cx="21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b="1">
                  <a:solidFill>
                    <a:srgbClr val="2C2CB0"/>
                  </a:solidFill>
                </a:rPr>
                <a:t>Session Objectives</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381000" y="381000"/>
            <a:ext cx="5791200" cy="685800"/>
          </a:xfrm>
        </p:spPr>
        <p:txBody>
          <a:bodyPr/>
          <a:lstStyle/>
          <a:p>
            <a:pPr eaLnBrk="1" hangingPunct="1"/>
            <a:r>
              <a:rPr lang="en-US" b="0" smtClean="0"/>
              <a:t>Illustrative example</a:t>
            </a:r>
          </a:p>
        </p:txBody>
      </p:sp>
      <p:sp>
        <p:nvSpPr>
          <p:cNvPr id="300036" name="Text Box 4"/>
          <p:cNvSpPr txBox="1">
            <a:spLocks noChangeArrowheads="1"/>
          </p:cNvSpPr>
          <p:nvPr/>
        </p:nvSpPr>
        <p:spPr bwMode="auto">
          <a:xfrm>
            <a:off x="381000" y="3124200"/>
            <a:ext cx="68580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76250" indent="-476250" eaLnBrk="0" hangingPunct="0">
              <a:tabLst>
                <a:tab pos="476250" algn="l"/>
                <a:tab pos="1327150" algn="l"/>
                <a:tab pos="1530350" algn="l"/>
              </a:tabLst>
              <a:defRPr sz="2400">
                <a:solidFill>
                  <a:schemeClr val="tx1"/>
                </a:solidFill>
                <a:latin typeface="Verdana" pitchFamily="34" charset="0"/>
              </a:defRPr>
            </a:lvl1pPr>
            <a:lvl2pPr marL="742950" indent="-285750" eaLnBrk="0" hangingPunct="0">
              <a:tabLst>
                <a:tab pos="476250" algn="l"/>
                <a:tab pos="1327150" algn="l"/>
                <a:tab pos="1530350" algn="l"/>
              </a:tabLst>
              <a:defRPr sz="2400">
                <a:solidFill>
                  <a:schemeClr val="tx1"/>
                </a:solidFill>
                <a:latin typeface="Verdana" pitchFamily="34" charset="0"/>
              </a:defRPr>
            </a:lvl2pPr>
            <a:lvl3pPr marL="1143000" indent="-228600" eaLnBrk="0" hangingPunct="0">
              <a:tabLst>
                <a:tab pos="476250" algn="l"/>
                <a:tab pos="1327150" algn="l"/>
                <a:tab pos="1530350" algn="l"/>
              </a:tabLst>
              <a:defRPr sz="2400">
                <a:solidFill>
                  <a:schemeClr val="tx1"/>
                </a:solidFill>
                <a:latin typeface="Verdana" pitchFamily="34" charset="0"/>
              </a:defRPr>
            </a:lvl3pPr>
            <a:lvl4pPr marL="1600200" indent="-228600" eaLnBrk="0" hangingPunct="0">
              <a:tabLst>
                <a:tab pos="476250" algn="l"/>
                <a:tab pos="1327150" algn="l"/>
                <a:tab pos="1530350" algn="l"/>
              </a:tabLst>
              <a:defRPr sz="2400">
                <a:solidFill>
                  <a:schemeClr val="tx1"/>
                </a:solidFill>
                <a:latin typeface="Verdana" pitchFamily="34" charset="0"/>
              </a:defRPr>
            </a:lvl4pPr>
            <a:lvl5pPr marL="2057400" indent="-228600" eaLnBrk="0" hangingPunct="0">
              <a:tabLst>
                <a:tab pos="476250" algn="l"/>
                <a:tab pos="1327150" algn="l"/>
                <a:tab pos="1530350" algn="l"/>
              </a:tabLst>
              <a:defRPr sz="2400">
                <a:solidFill>
                  <a:schemeClr val="tx1"/>
                </a:solidFill>
                <a:latin typeface="Verdana" pitchFamily="34" charset="0"/>
              </a:defRPr>
            </a:lvl5pPr>
            <a:lvl6pPr marL="25146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6pPr>
            <a:lvl7pPr marL="29718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7pPr>
            <a:lvl8pPr marL="34290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8pPr>
            <a:lvl9pPr marL="3886200" indent="-228600" eaLnBrk="0" fontAlgn="base" hangingPunct="0">
              <a:spcBef>
                <a:spcPct val="0"/>
              </a:spcBef>
              <a:spcAft>
                <a:spcPct val="0"/>
              </a:spcAft>
              <a:tabLst>
                <a:tab pos="476250" algn="l"/>
                <a:tab pos="1327150" algn="l"/>
                <a:tab pos="1530350" algn="l"/>
              </a:tabLst>
              <a:defRPr sz="2400">
                <a:solidFill>
                  <a:schemeClr val="tx1"/>
                </a:solidFill>
                <a:latin typeface="Verdana" pitchFamily="34" charset="0"/>
              </a:defRPr>
            </a:lvl9pPr>
          </a:lstStyle>
          <a:p>
            <a:pPr eaLnBrk="1" hangingPunct="1">
              <a:spcBef>
                <a:spcPct val="50000"/>
              </a:spcBef>
            </a:pPr>
            <a:r>
              <a:rPr lang="en-US" sz="2000"/>
              <a:t>The equation of the line is :</a:t>
            </a:r>
          </a:p>
          <a:p>
            <a:pPr eaLnBrk="1" hangingPunct="1">
              <a:spcBef>
                <a:spcPct val="50000"/>
              </a:spcBef>
            </a:pPr>
            <a:r>
              <a:rPr lang="en-US" sz="2000"/>
              <a:t>x = 3 + r cos</a:t>
            </a:r>
            <a:r>
              <a:rPr lang="en-US" sz="2000">
                <a:sym typeface="Symbol" pitchFamily="18" charset="2"/>
              </a:rPr>
              <a:t> , y = 2 + r sin</a:t>
            </a:r>
          </a:p>
          <a:p>
            <a:pPr eaLnBrk="1" hangingPunct="1">
              <a:spcBef>
                <a:spcPct val="50000"/>
              </a:spcBef>
            </a:pPr>
            <a:r>
              <a:rPr lang="en-US" sz="2000">
                <a:sym typeface="Symbol" pitchFamily="18" charset="2"/>
              </a:rPr>
              <a:t> = tan</a:t>
            </a:r>
            <a:r>
              <a:rPr lang="en-US" sz="2000" baseline="30000">
                <a:sym typeface="Symbol" pitchFamily="18" charset="2"/>
              </a:rPr>
              <a:t>-1</a:t>
            </a:r>
            <a:r>
              <a:rPr lang="en-US" sz="2000">
                <a:sym typeface="Symbol" pitchFamily="18" charset="2"/>
              </a:rPr>
              <a:t>(3/4) </a:t>
            </a:r>
            <a:r>
              <a:rPr lang="en-US" sz="2000">
                <a:sym typeface="Wingdings" pitchFamily="2" charset="2"/>
              </a:rPr>
              <a:t> sin</a:t>
            </a:r>
            <a:r>
              <a:rPr lang="en-US" sz="2000">
                <a:sym typeface="Symbol" pitchFamily="18" charset="2"/>
              </a:rPr>
              <a:t> = 3/5, cos = 4/5.</a:t>
            </a:r>
          </a:p>
          <a:p>
            <a:pPr eaLnBrk="1" hangingPunct="1">
              <a:spcBef>
                <a:spcPct val="50000"/>
              </a:spcBef>
            </a:pPr>
            <a:r>
              <a:rPr lang="en-US" sz="2000">
                <a:sym typeface="Symbol" pitchFamily="18" charset="2"/>
              </a:rPr>
              <a:t>r = 5,</a:t>
            </a:r>
          </a:p>
          <a:p>
            <a:pPr eaLnBrk="1" hangingPunct="1">
              <a:spcBef>
                <a:spcPct val="50000"/>
              </a:spcBef>
            </a:pPr>
            <a:r>
              <a:rPr lang="en-US" sz="2000">
                <a:sym typeface="Symbol" pitchFamily="18" charset="2"/>
              </a:rPr>
              <a:t>x = 35cos, y = 25sin </a:t>
            </a:r>
            <a:r>
              <a:rPr lang="en-US" sz="2000">
                <a:sym typeface="Wingdings" pitchFamily="2" charset="2"/>
              </a:rPr>
              <a:t> x = 3</a:t>
            </a:r>
            <a:r>
              <a:rPr lang="en-US" sz="2000">
                <a:sym typeface="Symbol" pitchFamily="18" charset="2"/>
              </a:rPr>
              <a:t>4, y = 23</a:t>
            </a:r>
          </a:p>
          <a:p>
            <a:pPr eaLnBrk="1" hangingPunct="1">
              <a:spcBef>
                <a:spcPct val="50000"/>
              </a:spcBef>
            </a:pPr>
            <a:r>
              <a:rPr lang="en-US" sz="2000">
                <a:sym typeface="Symbol" pitchFamily="18" charset="2"/>
              </a:rPr>
              <a:t>The required coordinates are (7, 5) and (-1, -1)</a:t>
            </a:r>
          </a:p>
        </p:txBody>
      </p:sp>
      <p:sp>
        <p:nvSpPr>
          <p:cNvPr id="300037" name="Text Box 5"/>
          <p:cNvSpPr txBox="1">
            <a:spLocks noChangeArrowheads="1"/>
          </p:cNvSpPr>
          <p:nvPr/>
        </p:nvSpPr>
        <p:spPr bwMode="auto">
          <a:xfrm>
            <a:off x="533400" y="2514600"/>
            <a:ext cx="22860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b="1"/>
              <a:t>Solution</a:t>
            </a:r>
          </a:p>
        </p:txBody>
      </p:sp>
      <p:sp>
        <p:nvSpPr>
          <p:cNvPr id="300038" name="Text Box 6"/>
          <p:cNvSpPr txBox="1">
            <a:spLocks noChangeArrowheads="1"/>
          </p:cNvSpPr>
          <p:nvPr/>
        </p:nvSpPr>
        <p:spPr bwMode="auto">
          <a:xfrm>
            <a:off x="381000" y="1066800"/>
            <a:ext cx="52578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solidFill>
                  <a:srgbClr val="800000"/>
                </a:solidFill>
              </a:rPr>
              <a:t>The slope of a straight line through A (3, 2) is 3/4. Find the coordinates of the points on the line that are 5 units away from 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0038"/>
                                        </p:tgtEl>
                                        <p:attrNameLst>
                                          <p:attrName>style.visibility</p:attrName>
                                        </p:attrNameLst>
                                      </p:cBhvr>
                                      <p:to>
                                        <p:strVal val="visible"/>
                                      </p:to>
                                    </p:set>
                                    <p:animEffect transition="in" filter="dissolve">
                                      <p:cBhvr>
                                        <p:cTn id="7" dur="500"/>
                                        <p:tgtEl>
                                          <p:spTgt spid="3000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300037"/>
                                        </p:tgtEl>
                                        <p:attrNameLst>
                                          <p:attrName>style.visibility</p:attrName>
                                        </p:attrNameLst>
                                      </p:cBhvr>
                                      <p:to>
                                        <p:strVal val="visible"/>
                                      </p:to>
                                    </p:set>
                                    <p:anim calcmode="lin" valueType="num">
                                      <p:cBhvr additive="base">
                                        <p:cTn id="12" dur="500" fill="hold"/>
                                        <p:tgtEl>
                                          <p:spTgt spid="300037"/>
                                        </p:tgtEl>
                                        <p:attrNameLst>
                                          <p:attrName>ppt_x</p:attrName>
                                        </p:attrNameLst>
                                      </p:cBhvr>
                                      <p:tavLst>
                                        <p:tav tm="0">
                                          <p:val>
                                            <p:strVal val="0-#ppt_w/2"/>
                                          </p:val>
                                        </p:tav>
                                        <p:tav tm="100000">
                                          <p:val>
                                            <p:strVal val="#ppt_x"/>
                                          </p:val>
                                        </p:tav>
                                      </p:tavLst>
                                    </p:anim>
                                    <p:anim calcmode="lin" valueType="num">
                                      <p:cBhvr additive="base">
                                        <p:cTn id="13" dur="500" fill="hold"/>
                                        <p:tgtEl>
                                          <p:spTgt spid="300037"/>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300036">
                                            <p:txEl>
                                              <p:pRg st="0" end="0"/>
                                            </p:txEl>
                                          </p:spTgt>
                                        </p:tgtEl>
                                        <p:attrNameLst>
                                          <p:attrName>style.visibility</p:attrName>
                                        </p:attrNameLst>
                                      </p:cBhvr>
                                      <p:to>
                                        <p:strVal val="visible"/>
                                      </p:to>
                                    </p:set>
                                    <p:anim calcmode="lin" valueType="num">
                                      <p:cBhvr additive="base">
                                        <p:cTn id="18" dur="500" fill="hold"/>
                                        <p:tgtEl>
                                          <p:spTgt spid="300036">
                                            <p:txEl>
                                              <p:pRg st="0" end="0"/>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30003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300036">
                                            <p:txEl>
                                              <p:pRg st="1" end="1"/>
                                            </p:txEl>
                                          </p:spTgt>
                                        </p:tgtEl>
                                        <p:attrNameLst>
                                          <p:attrName>style.visibility</p:attrName>
                                        </p:attrNameLst>
                                      </p:cBhvr>
                                      <p:to>
                                        <p:strVal val="visible"/>
                                      </p:to>
                                    </p:set>
                                    <p:anim calcmode="lin" valueType="num">
                                      <p:cBhvr additive="base">
                                        <p:cTn id="24" dur="500" fill="hold"/>
                                        <p:tgtEl>
                                          <p:spTgt spid="300036">
                                            <p:txEl>
                                              <p:pRg st="1" end="1"/>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30003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300036">
                                            <p:txEl>
                                              <p:pRg st="2" end="2"/>
                                            </p:txEl>
                                          </p:spTgt>
                                        </p:tgtEl>
                                        <p:attrNameLst>
                                          <p:attrName>style.visibility</p:attrName>
                                        </p:attrNameLst>
                                      </p:cBhvr>
                                      <p:to>
                                        <p:strVal val="visible"/>
                                      </p:to>
                                    </p:set>
                                    <p:anim calcmode="lin" valueType="num">
                                      <p:cBhvr additive="base">
                                        <p:cTn id="30" dur="500" fill="hold"/>
                                        <p:tgtEl>
                                          <p:spTgt spid="300036">
                                            <p:txEl>
                                              <p:pRg st="2" end="2"/>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30003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300036">
                                            <p:txEl>
                                              <p:pRg st="3" end="3"/>
                                            </p:txEl>
                                          </p:spTgt>
                                        </p:tgtEl>
                                        <p:attrNameLst>
                                          <p:attrName>style.visibility</p:attrName>
                                        </p:attrNameLst>
                                      </p:cBhvr>
                                      <p:to>
                                        <p:strVal val="visible"/>
                                      </p:to>
                                    </p:set>
                                    <p:anim calcmode="lin" valueType="num">
                                      <p:cBhvr additive="base">
                                        <p:cTn id="36" dur="500" fill="hold"/>
                                        <p:tgtEl>
                                          <p:spTgt spid="300036">
                                            <p:txEl>
                                              <p:pRg st="3" end="3"/>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30003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300036">
                                            <p:txEl>
                                              <p:pRg st="4" end="4"/>
                                            </p:txEl>
                                          </p:spTgt>
                                        </p:tgtEl>
                                        <p:attrNameLst>
                                          <p:attrName>style.visibility</p:attrName>
                                        </p:attrNameLst>
                                      </p:cBhvr>
                                      <p:to>
                                        <p:strVal val="visible"/>
                                      </p:to>
                                    </p:set>
                                    <p:anim calcmode="lin" valueType="num">
                                      <p:cBhvr additive="base">
                                        <p:cTn id="42" dur="500" fill="hold"/>
                                        <p:tgtEl>
                                          <p:spTgt spid="300036">
                                            <p:txEl>
                                              <p:pRg st="4" end="4"/>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30003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8" fill="hold" grpId="0" nodeType="clickEffect">
                                  <p:stCondLst>
                                    <p:cond delay="0"/>
                                  </p:stCondLst>
                                  <p:childTnLst>
                                    <p:set>
                                      <p:cBhvr>
                                        <p:cTn id="47" dur="1" fill="hold">
                                          <p:stCondLst>
                                            <p:cond delay="0"/>
                                          </p:stCondLst>
                                        </p:cTn>
                                        <p:tgtEl>
                                          <p:spTgt spid="300036">
                                            <p:txEl>
                                              <p:pRg st="5" end="5"/>
                                            </p:txEl>
                                          </p:spTgt>
                                        </p:tgtEl>
                                        <p:attrNameLst>
                                          <p:attrName>style.visibility</p:attrName>
                                        </p:attrNameLst>
                                      </p:cBhvr>
                                      <p:to>
                                        <p:strVal val="visible"/>
                                      </p:to>
                                    </p:set>
                                    <p:anim calcmode="lin" valueType="num">
                                      <p:cBhvr additive="base">
                                        <p:cTn id="48" dur="500" fill="hold"/>
                                        <p:tgtEl>
                                          <p:spTgt spid="300036">
                                            <p:txEl>
                                              <p:pRg st="5" end="5"/>
                                            </p:txEl>
                                          </p:spTgt>
                                        </p:tgtEl>
                                        <p:attrNameLst>
                                          <p:attrName>ppt_x</p:attrName>
                                        </p:attrNameLst>
                                      </p:cBhvr>
                                      <p:tavLst>
                                        <p:tav tm="0">
                                          <p:val>
                                            <p:strVal val="0-#ppt_w/2"/>
                                          </p:val>
                                        </p:tav>
                                        <p:tav tm="100000">
                                          <p:val>
                                            <p:strVal val="#ppt_x"/>
                                          </p:val>
                                        </p:tav>
                                      </p:tavLst>
                                    </p:anim>
                                    <p:anim calcmode="lin" valueType="num">
                                      <p:cBhvr additive="base">
                                        <p:cTn id="49" dur="500" fill="hold"/>
                                        <p:tgtEl>
                                          <p:spTgt spid="300036">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0036" grpId="0" build="p" autoUpdateAnimBg="0"/>
      <p:bldP spid="300037" grpId="0" autoUpdateAnimBg="0"/>
      <p:bldP spid="300038"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81000" y="381000"/>
            <a:ext cx="5791200" cy="685800"/>
          </a:xfrm>
        </p:spPr>
        <p:txBody>
          <a:bodyPr/>
          <a:lstStyle/>
          <a:p>
            <a:pPr eaLnBrk="1" hangingPunct="1"/>
            <a:r>
              <a:rPr lang="en-US" b="0" smtClean="0"/>
              <a:t>Class Exercise - 1</a:t>
            </a:r>
          </a:p>
        </p:txBody>
      </p:sp>
      <p:sp>
        <p:nvSpPr>
          <p:cNvPr id="309255" name="Text Box 7"/>
          <p:cNvSpPr txBox="1">
            <a:spLocks noChangeArrowheads="1"/>
          </p:cNvSpPr>
          <p:nvPr/>
        </p:nvSpPr>
        <p:spPr bwMode="auto">
          <a:xfrm>
            <a:off x="457200" y="1143000"/>
            <a:ext cx="5181600" cy="176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solidFill>
                  <a:srgbClr val="800000"/>
                </a:solidFill>
              </a:rPr>
              <a:t>Trace the straight lines whose equations are as follows.  </a:t>
            </a:r>
          </a:p>
          <a:p>
            <a:pPr algn="just" eaLnBrk="1" hangingPunct="1">
              <a:spcBef>
                <a:spcPct val="50000"/>
              </a:spcBef>
            </a:pPr>
            <a:r>
              <a:rPr lang="en-US" sz="2200">
                <a:solidFill>
                  <a:srgbClr val="800000"/>
                </a:solidFill>
              </a:rPr>
              <a:t>(i) x + 2y + 3 = 0		</a:t>
            </a:r>
          </a:p>
          <a:p>
            <a:pPr algn="just" eaLnBrk="1" hangingPunct="1">
              <a:spcBef>
                <a:spcPct val="50000"/>
              </a:spcBef>
            </a:pPr>
            <a:r>
              <a:rPr lang="en-US" sz="2200">
                <a:solidFill>
                  <a:srgbClr val="800000"/>
                </a:solidFill>
              </a:rPr>
              <a:t>(ii) 2x – 3y + 4 = 0</a:t>
            </a:r>
            <a:endParaRPr lang="en-US" sz="22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9255"/>
                                        </p:tgtEl>
                                        <p:attrNameLst>
                                          <p:attrName>style.visibility</p:attrName>
                                        </p:attrNameLst>
                                      </p:cBhvr>
                                      <p:to>
                                        <p:strVal val="visible"/>
                                      </p:to>
                                    </p:set>
                                    <p:animEffect transition="in" filter="dissolve">
                                      <p:cBhvr>
                                        <p:cTn id="7" dur="500"/>
                                        <p:tgtEl>
                                          <p:spTgt spid="3092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255"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381000" y="381000"/>
            <a:ext cx="5791200" cy="685800"/>
          </a:xfrm>
        </p:spPr>
        <p:txBody>
          <a:bodyPr/>
          <a:lstStyle/>
          <a:p>
            <a:pPr eaLnBrk="1" hangingPunct="1"/>
            <a:r>
              <a:rPr lang="en-US" b="0" smtClean="0"/>
              <a:t>Solution</a:t>
            </a:r>
          </a:p>
        </p:txBody>
      </p:sp>
      <p:pic>
        <p:nvPicPr>
          <p:cNvPr id="31130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3611563"/>
            <a:ext cx="3913188" cy="271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11302" name="Rectangle 6"/>
          <p:cNvSpPr>
            <a:spLocks noChangeArrowheads="1"/>
          </p:cNvSpPr>
          <p:nvPr/>
        </p:nvSpPr>
        <p:spPr bwMode="auto">
          <a:xfrm>
            <a:off x="504825" y="1168400"/>
            <a:ext cx="19939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pPr>
              <a:spcBef>
                <a:spcPct val="50000"/>
              </a:spcBef>
            </a:pPr>
            <a:r>
              <a:rPr lang="en-US" sz="2200">
                <a:solidFill>
                  <a:srgbClr val="000000"/>
                </a:solidFill>
              </a:rPr>
              <a:t>x + 2y = –3 </a:t>
            </a:r>
          </a:p>
        </p:txBody>
      </p:sp>
      <p:sp>
        <p:nvSpPr>
          <p:cNvPr id="311303" name="Rectangle 7"/>
          <p:cNvSpPr>
            <a:spLocks noChangeArrowheads="1"/>
          </p:cNvSpPr>
          <p:nvPr/>
        </p:nvSpPr>
        <p:spPr bwMode="auto">
          <a:xfrm>
            <a:off x="433388" y="1752600"/>
            <a:ext cx="5891212"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pPr>
              <a:spcBef>
                <a:spcPct val="50000"/>
              </a:spcBef>
            </a:pPr>
            <a:r>
              <a:rPr lang="en-US" sz="2200"/>
              <a:t>x-intercept = –3 i.e. line pass through (0,-3/2)</a:t>
            </a:r>
          </a:p>
        </p:txBody>
      </p:sp>
      <p:sp>
        <p:nvSpPr>
          <p:cNvPr id="311304" name="Rectangle 8"/>
          <p:cNvSpPr>
            <a:spLocks noChangeArrowheads="1"/>
          </p:cNvSpPr>
          <p:nvPr/>
        </p:nvSpPr>
        <p:spPr bwMode="auto">
          <a:xfrm>
            <a:off x="457200" y="2743200"/>
            <a:ext cx="6019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t>y-intercept =  -3/2 i.e. line pass through (-3,0)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11302"/>
                                        </p:tgtEl>
                                        <p:attrNameLst>
                                          <p:attrName>style.visibility</p:attrName>
                                        </p:attrNameLst>
                                      </p:cBhvr>
                                      <p:to>
                                        <p:strVal val="visible"/>
                                      </p:to>
                                    </p:set>
                                    <p:anim calcmode="lin" valueType="num">
                                      <p:cBhvr additive="base">
                                        <p:cTn id="7" dur="500" fill="hold"/>
                                        <p:tgtEl>
                                          <p:spTgt spid="311302"/>
                                        </p:tgtEl>
                                        <p:attrNameLst>
                                          <p:attrName>ppt_x</p:attrName>
                                        </p:attrNameLst>
                                      </p:cBhvr>
                                      <p:tavLst>
                                        <p:tav tm="0">
                                          <p:val>
                                            <p:strVal val="0-#ppt_w/2"/>
                                          </p:val>
                                        </p:tav>
                                        <p:tav tm="100000">
                                          <p:val>
                                            <p:strVal val="#ppt_x"/>
                                          </p:val>
                                        </p:tav>
                                      </p:tavLst>
                                    </p:anim>
                                    <p:anim calcmode="lin" valueType="num">
                                      <p:cBhvr additive="base">
                                        <p:cTn id="8" dur="500" fill="hold"/>
                                        <p:tgtEl>
                                          <p:spTgt spid="31130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11303"/>
                                        </p:tgtEl>
                                        <p:attrNameLst>
                                          <p:attrName>style.visibility</p:attrName>
                                        </p:attrNameLst>
                                      </p:cBhvr>
                                      <p:to>
                                        <p:strVal val="visible"/>
                                      </p:to>
                                    </p:set>
                                    <p:anim calcmode="lin" valueType="num">
                                      <p:cBhvr additive="base">
                                        <p:cTn id="13" dur="500" fill="hold"/>
                                        <p:tgtEl>
                                          <p:spTgt spid="311303"/>
                                        </p:tgtEl>
                                        <p:attrNameLst>
                                          <p:attrName>ppt_x</p:attrName>
                                        </p:attrNameLst>
                                      </p:cBhvr>
                                      <p:tavLst>
                                        <p:tav tm="0">
                                          <p:val>
                                            <p:strVal val="0-#ppt_w/2"/>
                                          </p:val>
                                        </p:tav>
                                        <p:tav tm="100000">
                                          <p:val>
                                            <p:strVal val="#ppt_x"/>
                                          </p:val>
                                        </p:tav>
                                      </p:tavLst>
                                    </p:anim>
                                    <p:anim calcmode="lin" valueType="num">
                                      <p:cBhvr additive="base">
                                        <p:cTn id="14" dur="500" fill="hold"/>
                                        <p:tgtEl>
                                          <p:spTgt spid="31130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11304"/>
                                        </p:tgtEl>
                                        <p:attrNameLst>
                                          <p:attrName>style.visibility</p:attrName>
                                        </p:attrNameLst>
                                      </p:cBhvr>
                                      <p:to>
                                        <p:strVal val="visible"/>
                                      </p:to>
                                    </p:set>
                                    <p:anim calcmode="lin" valueType="num">
                                      <p:cBhvr additive="base">
                                        <p:cTn id="19" dur="500" fill="hold"/>
                                        <p:tgtEl>
                                          <p:spTgt spid="311304"/>
                                        </p:tgtEl>
                                        <p:attrNameLst>
                                          <p:attrName>ppt_x</p:attrName>
                                        </p:attrNameLst>
                                      </p:cBhvr>
                                      <p:tavLst>
                                        <p:tav tm="0">
                                          <p:val>
                                            <p:strVal val="0-#ppt_w/2"/>
                                          </p:val>
                                        </p:tav>
                                        <p:tav tm="100000">
                                          <p:val>
                                            <p:strVal val="#ppt_x"/>
                                          </p:val>
                                        </p:tav>
                                      </p:tavLst>
                                    </p:anim>
                                    <p:anim calcmode="lin" valueType="num">
                                      <p:cBhvr additive="base">
                                        <p:cTn id="20" dur="500" fill="hold"/>
                                        <p:tgtEl>
                                          <p:spTgt spid="311304"/>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11301"/>
                                        </p:tgtEl>
                                        <p:attrNameLst>
                                          <p:attrName>style.visibility</p:attrName>
                                        </p:attrNameLst>
                                      </p:cBhvr>
                                      <p:to>
                                        <p:strVal val="visible"/>
                                      </p:to>
                                    </p:set>
                                    <p:anim calcmode="lin" valueType="num">
                                      <p:cBhvr additive="base">
                                        <p:cTn id="25" dur="500" fill="hold"/>
                                        <p:tgtEl>
                                          <p:spTgt spid="311301"/>
                                        </p:tgtEl>
                                        <p:attrNameLst>
                                          <p:attrName>ppt_x</p:attrName>
                                        </p:attrNameLst>
                                      </p:cBhvr>
                                      <p:tavLst>
                                        <p:tav tm="0">
                                          <p:val>
                                            <p:strVal val="0-#ppt_w/2"/>
                                          </p:val>
                                        </p:tav>
                                        <p:tav tm="100000">
                                          <p:val>
                                            <p:strVal val="#ppt_x"/>
                                          </p:val>
                                        </p:tav>
                                      </p:tavLst>
                                    </p:anim>
                                    <p:anim calcmode="lin" valueType="num">
                                      <p:cBhvr additive="base">
                                        <p:cTn id="26" dur="500" fill="hold"/>
                                        <p:tgtEl>
                                          <p:spTgt spid="31130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302" grpId="0" autoUpdateAnimBg="0"/>
      <p:bldP spid="311303" grpId="0" autoUpdateAnimBg="0"/>
      <p:bldP spid="311304"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381000" y="381000"/>
            <a:ext cx="5791200" cy="685800"/>
          </a:xfrm>
        </p:spPr>
        <p:txBody>
          <a:bodyPr/>
          <a:lstStyle/>
          <a:p>
            <a:pPr eaLnBrk="1" hangingPunct="1"/>
            <a:r>
              <a:rPr lang="en-US" b="0" smtClean="0"/>
              <a:t>Solution</a:t>
            </a:r>
          </a:p>
        </p:txBody>
      </p:sp>
      <p:pic>
        <p:nvPicPr>
          <p:cNvPr id="313352"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2209800"/>
            <a:ext cx="1371600"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13353"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3529013"/>
            <a:ext cx="3889375" cy="294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13354" name="Rectangle 10"/>
          <p:cNvSpPr>
            <a:spLocks noChangeArrowheads="1"/>
          </p:cNvSpPr>
          <p:nvPr/>
        </p:nvSpPr>
        <p:spPr bwMode="auto">
          <a:xfrm>
            <a:off x="381000" y="1084263"/>
            <a:ext cx="244792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2x – 3y + 4 = 0</a:t>
            </a:r>
          </a:p>
        </p:txBody>
      </p:sp>
      <p:sp>
        <p:nvSpPr>
          <p:cNvPr id="313355" name="Rectangle 11"/>
          <p:cNvSpPr>
            <a:spLocks noChangeArrowheads="1"/>
          </p:cNvSpPr>
          <p:nvPr/>
        </p:nvSpPr>
        <p:spPr bwMode="auto">
          <a:xfrm>
            <a:off x="415925" y="1600200"/>
            <a:ext cx="202247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pPr>
              <a:spcBef>
                <a:spcPct val="50000"/>
              </a:spcBef>
            </a:pPr>
            <a:r>
              <a:rPr lang="en-US" sz="2200"/>
              <a:t>2x – 3y = –4</a:t>
            </a:r>
          </a:p>
        </p:txBody>
      </p:sp>
      <p:sp>
        <p:nvSpPr>
          <p:cNvPr id="313356" name="Text Box 12"/>
          <p:cNvSpPr txBox="1">
            <a:spLocks noChangeArrowheads="1"/>
          </p:cNvSpPr>
          <p:nvPr/>
        </p:nvSpPr>
        <p:spPr bwMode="auto">
          <a:xfrm>
            <a:off x="1981200" y="2438400"/>
            <a:ext cx="30480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t>Intercept form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13354"/>
                                        </p:tgtEl>
                                        <p:attrNameLst>
                                          <p:attrName>style.visibility</p:attrName>
                                        </p:attrNameLst>
                                      </p:cBhvr>
                                      <p:to>
                                        <p:strVal val="visible"/>
                                      </p:to>
                                    </p:set>
                                    <p:anim calcmode="lin" valueType="num">
                                      <p:cBhvr additive="base">
                                        <p:cTn id="7" dur="500" fill="hold"/>
                                        <p:tgtEl>
                                          <p:spTgt spid="313354"/>
                                        </p:tgtEl>
                                        <p:attrNameLst>
                                          <p:attrName>ppt_x</p:attrName>
                                        </p:attrNameLst>
                                      </p:cBhvr>
                                      <p:tavLst>
                                        <p:tav tm="0">
                                          <p:val>
                                            <p:strVal val="0-#ppt_w/2"/>
                                          </p:val>
                                        </p:tav>
                                        <p:tav tm="100000">
                                          <p:val>
                                            <p:strVal val="#ppt_x"/>
                                          </p:val>
                                        </p:tav>
                                      </p:tavLst>
                                    </p:anim>
                                    <p:anim calcmode="lin" valueType="num">
                                      <p:cBhvr additive="base">
                                        <p:cTn id="8" dur="500" fill="hold"/>
                                        <p:tgtEl>
                                          <p:spTgt spid="31335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13355"/>
                                        </p:tgtEl>
                                        <p:attrNameLst>
                                          <p:attrName>style.visibility</p:attrName>
                                        </p:attrNameLst>
                                      </p:cBhvr>
                                      <p:to>
                                        <p:strVal val="visible"/>
                                      </p:to>
                                    </p:set>
                                    <p:anim calcmode="lin" valueType="num">
                                      <p:cBhvr additive="base">
                                        <p:cTn id="13" dur="500" fill="hold"/>
                                        <p:tgtEl>
                                          <p:spTgt spid="313355"/>
                                        </p:tgtEl>
                                        <p:attrNameLst>
                                          <p:attrName>ppt_x</p:attrName>
                                        </p:attrNameLst>
                                      </p:cBhvr>
                                      <p:tavLst>
                                        <p:tav tm="0">
                                          <p:val>
                                            <p:strVal val="0-#ppt_w/2"/>
                                          </p:val>
                                        </p:tav>
                                        <p:tav tm="100000">
                                          <p:val>
                                            <p:strVal val="#ppt_x"/>
                                          </p:val>
                                        </p:tav>
                                      </p:tavLst>
                                    </p:anim>
                                    <p:anim calcmode="lin" valueType="num">
                                      <p:cBhvr additive="base">
                                        <p:cTn id="14" dur="500" fill="hold"/>
                                        <p:tgtEl>
                                          <p:spTgt spid="313355"/>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313352"/>
                                        </p:tgtEl>
                                        <p:attrNameLst>
                                          <p:attrName>style.visibility</p:attrName>
                                        </p:attrNameLst>
                                      </p:cBhvr>
                                      <p:to>
                                        <p:strVal val="visible"/>
                                      </p:to>
                                    </p:set>
                                    <p:anim calcmode="lin" valueType="num">
                                      <p:cBhvr additive="base">
                                        <p:cTn id="19" dur="500" fill="hold"/>
                                        <p:tgtEl>
                                          <p:spTgt spid="313352"/>
                                        </p:tgtEl>
                                        <p:attrNameLst>
                                          <p:attrName>ppt_x</p:attrName>
                                        </p:attrNameLst>
                                      </p:cBhvr>
                                      <p:tavLst>
                                        <p:tav tm="0">
                                          <p:val>
                                            <p:strVal val="0-#ppt_w/2"/>
                                          </p:val>
                                        </p:tav>
                                        <p:tav tm="100000">
                                          <p:val>
                                            <p:strVal val="#ppt_x"/>
                                          </p:val>
                                        </p:tav>
                                      </p:tavLst>
                                    </p:anim>
                                    <p:anim calcmode="lin" valueType="num">
                                      <p:cBhvr additive="base">
                                        <p:cTn id="20" dur="500" fill="hold"/>
                                        <p:tgtEl>
                                          <p:spTgt spid="313352"/>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313356"/>
                                        </p:tgtEl>
                                        <p:attrNameLst>
                                          <p:attrName>style.visibility</p:attrName>
                                        </p:attrNameLst>
                                      </p:cBhvr>
                                      <p:to>
                                        <p:strVal val="visible"/>
                                      </p:to>
                                    </p:set>
                                    <p:animEffect transition="in" filter="box(in)">
                                      <p:cBhvr>
                                        <p:cTn id="25" dur="500"/>
                                        <p:tgtEl>
                                          <p:spTgt spid="31335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8" fill="hold" nodeType="clickEffect">
                                  <p:stCondLst>
                                    <p:cond delay="0"/>
                                  </p:stCondLst>
                                  <p:childTnLst>
                                    <p:set>
                                      <p:cBhvr>
                                        <p:cTn id="29" dur="1" fill="hold">
                                          <p:stCondLst>
                                            <p:cond delay="0"/>
                                          </p:stCondLst>
                                        </p:cTn>
                                        <p:tgtEl>
                                          <p:spTgt spid="313353"/>
                                        </p:tgtEl>
                                        <p:attrNameLst>
                                          <p:attrName>style.visibility</p:attrName>
                                        </p:attrNameLst>
                                      </p:cBhvr>
                                      <p:to>
                                        <p:strVal val="visible"/>
                                      </p:to>
                                    </p:set>
                                    <p:anim calcmode="lin" valueType="num">
                                      <p:cBhvr additive="base">
                                        <p:cTn id="30" dur="500" fill="hold"/>
                                        <p:tgtEl>
                                          <p:spTgt spid="313353"/>
                                        </p:tgtEl>
                                        <p:attrNameLst>
                                          <p:attrName>ppt_x</p:attrName>
                                        </p:attrNameLst>
                                      </p:cBhvr>
                                      <p:tavLst>
                                        <p:tav tm="0">
                                          <p:val>
                                            <p:strVal val="0-#ppt_w/2"/>
                                          </p:val>
                                        </p:tav>
                                        <p:tav tm="100000">
                                          <p:val>
                                            <p:strVal val="#ppt_x"/>
                                          </p:val>
                                        </p:tav>
                                      </p:tavLst>
                                    </p:anim>
                                    <p:anim calcmode="lin" valueType="num">
                                      <p:cBhvr additive="base">
                                        <p:cTn id="31" dur="500" fill="hold"/>
                                        <p:tgtEl>
                                          <p:spTgt spid="31335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54" grpId="0" autoUpdateAnimBg="0"/>
      <p:bldP spid="313355" grpId="0" autoUpdateAnimBg="0"/>
      <p:bldP spid="313356"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381000" y="381000"/>
            <a:ext cx="5791200" cy="685800"/>
          </a:xfrm>
        </p:spPr>
        <p:txBody>
          <a:bodyPr/>
          <a:lstStyle/>
          <a:p>
            <a:pPr eaLnBrk="1" hangingPunct="1"/>
            <a:r>
              <a:rPr lang="en-US" b="0" smtClean="0"/>
              <a:t>Class Exercise - 2</a:t>
            </a:r>
          </a:p>
        </p:txBody>
      </p:sp>
      <p:grpSp>
        <p:nvGrpSpPr>
          <p:cNvPr id="2" name="Group 8"/>
          <p:cNvGrpSpPr>
            <a:grpSpLocks/>
          </p:cNvGrpSpPr>
          <p:nvPr/>
        </p:nvGrpSpPr>
        <p:grpSpPr bwMode="auto">
          <a:xfrm>
            <a:off x="457200" y="1066800"/>
            <a:ext cx="5562600" cy="2270125"/>
            <a:chOff x="288" y="672"/>
            <a:chExt cx="3504" cy="1430"/>
          </a:xfrm>
        </p:grpSpPr>
        <p:pic>
          <p:nvPicPr>
            <p:cNvPr id="4710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 y="1392"/>
              <a:ext cx="1776" cy="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47109" name="Text Box 7"/>
            <p:cNvSpPr txBox="1">
              <a:spLocks noChangeArrowheads="1"/>
            </p:cNvSpPr>
            <p:nvPr/>
          </p:nvSpPr>
          <p:spPr bwMode="auto">
            <a:xfrm>
              <a:off x="288" y="672"/>
              <a:ext cx="3504" cy="1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2200">
                  <a:solidFill>
                    <a:srgbClr val="800000"/>
                  </a:solidFill>
                </a:rPr>
                <a:t>Find the equation of the lines passing through the following points.</a:t>
              </a:r>
            </a:p>
            <a:p>
              <a:pPr eaLnBrk="1" hangingPunct="1"/>
              <a:r>
                <a:rPr lang="en-US" sz="2200">
                  <a:solidFill>
                    <a:srgbClr val="800000"/>
                  </a:solidFill>
                </a:rPr>
                <a:t>(i) (0, –a) and (b, 0)</a:t>
              </a:r>
            </a:p>
            <a:p>
              <a:pPr eaLnBrk="1" hangingPunct="1"/>
              <a:endParaRPr lang="en-US" sz="2200">
                <a:solidFill>
                  <a:srgbClr val="800000"/>
                </a:solidFill>
              </a:endParaRPr>
            </a:p>
            <a:p>
              <a:pPr eaLnBrk="1" hangingPunct="1"/>
              <a:r>
                <a:rPr lang="en-US" sz="2200">
                  <a:solidFill>
                    <a:srgbClr val="800000"/>
                  </a:solidFill>
                </a:rPr>
                <a:t>(ii) </a:t>
              </a:r>
            </a:p>
            <a:p>
              <a:pPr eaLnBrk="1" hangingPunct="1">
                <a:spcBef>
                  <a:spcPct val="50000"/>
                </a:spcBef>
              </a:pPr>
              <a:endParaRPr lang="en-US" sz="22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381000" y="304800"/>
            <a:ext cx="5791200" cy="685800"/>
          </a:xfrm>
        </p:spPr>
        <p:txBody>
          <a:bodyPr/>
          <a:lstStyle/>
          <a:p>
            <a:pPr eaLnBrk="1" hangingPunct="1"/>
            <a:r>
              <a:rPr lang="en-US" b="0" smtClean="0"/>
              <a:t>Solution</a:t>
            </a:r>
          </a:p>
        </p:txBody>
      </p:sp>
      <p:grpSp>
        <p:nvGrpSpPr>
          <p:cNvPr id="48131" name="Group 17"/>
          <p:cNvGrpSpPr>
            <a:grpSpLocks/>
          </p:cNvGrpSpPr>
          <p:nvPr/>
        </p:nvGrpSpPr>
        <p:grpSpPr bwMode="auto">
          <a:xfrm>
            <a:off x="304800" y="949325"/>
            <a:ext cx="3581400" cy="803275"/>
            <a:chOff x="240" y="598"/>
            <a:chExt cx="2256" cy="506"/>
          </a:xfrm>
        </p:grpSpPr>
        <p:sp>
          <p:nvSpPr>
            <p:cNvPr id="48139" name="Rectangle 6"/>
            <p:cNvSpPr>
              <a:spLocks noChangeArrowheads="1"/>
            </p:cNvSpPr>
            <p:nvPr/>
          </p:nvSpPr>
          <p:spPr bwMode="auto">
            <a:xfrm>
              <a:off x="240" y="720"/>
              <a:ext cx="1056"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pPr>
                <a:spcBef>
                  <a:spcPct val="50000"/>
                </a:spcBef>
              </a:pPr>
              <a:r>
                <a:rPr lang="en-US" sz="2200">
                  <a:solidFill>
                    <a:srgbClr val="000000"/>
                  </a:solidFill>
                </a:rPr>
                <a:t>(i) y – 0 = </a:t>
              </a:r>
              <a:r>
                <a:rPr lang="en-US" sz="2200"/>
                <a:t>    </a:t>
              </a:r>
            </a:p>
          </p:txBody>
        </p:sp>
        <p:pic>
          <p:nvPicPr>
            <p:cNvPr id="4814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6" y="598"/>
              <a:ext cx="1200" cy="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pic>
        <p:nvPicPr>
          <p:cNvPr id="317448"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1752600"/>
            <a:ext cx="1752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17449" name="Text Box 9"/>
          <p:cNvSpPr txBox="1">
            <a:spLocks noChangeArrowheads="1"/>
          </p:cNvSpPr>
          <p:nvPr/>
        </p:nvSpPr>
        <p:spPr bwMode="auto">
          <a:xfrm>
            <a:off x="457200" y="3886200"/>
            <a:ext cx="76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t>(ii)</a:t>
            </a:r>
          </a:p>
        </p:txBody>
      </p:sp>
      <p:pic>
        <p:nvPicPr>
          <p:cNvPr id="31745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3352800"/>
            <a:ext cx="3352800" cy="161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17451"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9600" y="3733800"/>
            <a:ext cx="1981200"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17454"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0600" y="5029200"/>
            <a:ext cx="28956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17455"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5638800"/>
            <a:ext cx="28194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17456" name="Rectangle 16"/>
          <p:cNvSpPr>
            <a:spLocks noChangeArrowheads="1"/>
          </p:cNvSpPr>
          <p:nvPr/>
        </p:nvSpPr>
        <p:spPr bwMode="auto">
          <a:xfrm>
            <a:off x="498475" y="2667000"/>
            <a:ext cx="254952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t>ax – by – ab = 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17448"/>
                                        </p:tgtEl>
                                        <p:attrNameLst>
                                          <p:attrName>style.visibility</p:attrName>
                                        </p:attrNameLst>
                                      </p:cBhvr>
                                      <p:to>
                                        <p:strVal val="visible"/>
                                      </p:to>
                                    </p:set>
                                    <p:anim calcmode="lin" valueType="num">
                                      <p:cBhvr additive="base">
                                        <p:cTn id="7" dur="500" fill="hold"/>
                                        <p:tgtEl>
                                          <p:spTgt spid="317448"/>
                                        </p:tgtEl>
                                        <p:attrNameLst>
                                          <p:attrName>ppt_x</p:attrName>
                                        </p:attrNameLst>
                                      </p:cBhvr>
                                      <p:tavLst>
                                        <p:tav tm="0">
                                          <p:val>
                                            <p:strVal val="0-#ppt_w/2"/>
                                          </p:val>
                                        </p:tav>
                                        <p:tav tm="100000">
                                          <p:val>
                                            <p:strVal val="#ppt_x"/>
                                          </p:val>
                                        </p:tav>
                                      </p:tavLst>
                                    </p:anim>
                                    <p:anim calcmode="lin" valueType="num">
                                      <p:cBhvr additive="base">
                                        <p:cTn id="8" dur="500" fill="hold"/>
                                        <p:tgtEl>
                                          <p:spTgt spid="31744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17456"/>
                                        </p:tgtEl>
                                        <p:attrNameLst>
                                          <p:attrName>style.visibility</p:attrName>
                                        </p:attrNameLst>
                                      </p:cBhvr>
                                      <p:to>
                                        <p:strVal val="visible"/>
                                      </p:to>
                                    </p:set>
                                    <p:anim calcmode="lin" valueType="num">
                                      <p:cBhvr additive="base">
                                        <p:cTn id="13" dur="500" fill="hold"/>
                                        <p:tgtEl>
                                          <p:spTgt spid="317456"/>
                                        </p:tgtEl>
                                        <p:attrNameLst>
                                          <p:attrName>ppt_x</p:attrName>
                                        </p:attrNameLst>
                                      </p:cBhvr>
                                      <p:tavLst>
                                        <p:tav tm="0">
                                          <p:val>
                                            <p:strVal val="0-#ppt_w/2"/>
                                          </p:val>
                                        </p:tav>
                                        <p:tav tm="100000">
                                          <p:val>
                                            <p:strVal val="#ppt_x"/>
                                          </p:val>
                                        </p:tav>
                                      </p:tavLst>
                                    </p:anim>
                                    <p:anim calcmode="lin" valueType="num">
                                      <p:cBhvr additive="base">
                                        <p:cTn id="14" dur="500" fill="hold"/>
                                        <p:tgtEl>
                                          <p:spTgt spid="31745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17449"/>
                                        </p:tgtEl>
                                        <p:attrNameLst>
                                          <p:attrName>style.visibility</p:attrName>
                                        </p:attrNameLst>
                                      </p:cBhvr>
                                      <p:to>
                                        <p:strVal val="visible"/>
                                      </p:to>
                                    </p:set>
                                    <p:anim calcmode="lin" valueType="num">
                                      <p:cBhvr additive="base">
                                        <p:cTn id="19" dur="500" fill="hold"/>
                                        <p:tgtEl>
                                          <p:spTgt spid="317449"/>
                                        </p:tgtEl>
                                        <p:attrNameLst>
                                          <p:attrName>ppt_x</p:attrName>
                                        </p:attrNameLst>
                                      </p:cBhvr>
                                      <p:tavLst>
                                        <p:tav tm="0">
                                          <p:val>
                                            <p:strVal val="0-#ppt_w/2"/>
                                          </p:val>
                                        </p:tav>
                                        <p:tav tm="100000">
                                          <p:val>
                                            <p:strVal val="#ppt_x"/>
                                          </p:val>
                                        </p:tav>
                                      </p:tavLst>
                                    </p:anim>
                                    <p:anim calcmode="lin" valueType="num">
                                      <p:cBhvr additive="base">
                                        <p:cTn id="20" dur="500" fill="hold"/>
                                        <p:tgtEl>
                                          <p:spTgt spid="317449"/>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317450"/>
                                        </p:tgtEl>
                                        <p:attrNameLst>
                                          <p:attrName>style.visibility</p:attrName>
                                        </p:attrNameLst>
                                      </p:cBhvr>
                                      <p:to>
                                        <p:strVal val="visible"/>
                                      </p:to>
                                    </p:set>
                                    <p:anim calcmode="lin" valueType="num">
                                      <p:cBhvr additive="base">
                                        <p:cTn id="25" dur="500" fill="hold"/>
                                        <p:tgtEl>
                                          <p:spTgt spid="317450"/>
                                        </p:tgtEl>
                                        <p:attrNameLst>
                                          <p:attrName>ppt_x</p:attrName>
                                        </p:attrNameLst>
                                      </p:cBhvr>
                                      <p:tavLst>
                                        <p:tav tm="0">
                                          <p:val>
                                            <p:strVal val="1+#ppt_w/2"/>
                                          </p:val>
                                        </p:tav>
                                        <p:tav tm="100000">
                                          <p:val>
                                            <p:strVal val="#ppt_x"/>
                                          </p:val>
                                        </p:tav>
                                      </p:tavLst>
                                    </p:anim>
                                    <p:anim calcmode="lin" valueType="num">
                                      <p:cBhvr additive="base">
                                        <p:cTn id="26" dur="500" fill="hold"/>
                                        <p:tgtEl>
                                          <p:spTgt spid="317450"/>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nodeType="clickEffect">
                                  <p:stCondLst>
                                    <p:cond delay="0"/>
                                  </p:stCondLst>
                                  <p:childTnLst>
                                    <p:set>
                                      <p:cBhvr>
                                        <p:cTn id="30" dur="1" fill="hold">
                                          <p:stCondLst>
                                            <p:cond delay="0"/>
                                          </p:stCondLst>
                                        </p:cTn>
                                        <p:tgtEl>
                                          <p:spTgt spid="317451"/>
                                        </p:tgtEl>
                                        <p:attrNameLst>
                                          <p:attrName>style.visibility</p:attrName>
                                        </p:attrNameLst>
                                      </p:cBhvr>
                                      <p:to>
                                        <p:strVal val="visible"/>
                                      </p:to>
                                    </p:set>
                                    <p:anim calcmode="lin" valueType="num">
                                      <p:cBhvr additive="base">
                                        <p:cTn id="31" dur="500" fill="hold"/>
                                        <p:tgtEl>
                                          <p:spTgt spid="317451"/>
                                        </p:tgtEl>
                                        <p:attrNameLst>
                                          <p:attrName>ppt_x</p:attrName>
                                        </p:attrNameLst>
                                      </p:cBhvr>
                                      <p:tavLst>
                                        <p:tav tm="0">
                                          <p:val>
                                            <p:strVal val="1+#ppt_w/2"/>
                                          </p:val>
                                        </p:tav>
                                        <p:tav tm="100000">
                                          <p:val>
                                            <p:strVal val="#ppt_x"/>
                                          </p:val>
                                        </p:tav>
                                      </p:tavLst>
                                    </p:anim>
                                    <p:anim calcmode="lin" valueType="num">
                                      <p:cBhvr additive="base">
                                        <p:cTn id="32" dur="500" fill="hold"/>
                                        <p:tgtEl>
                                          <p:spTgt spid="317451"/>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317454"/>
                                        </p:tgtEl>
                                        <p:attrNameLst>
                                          <p:attrName>style.visibility</p:attrName>
                                        </p:attrNameLst>
                                      </p:cBhvr>
                                      <p:to>
                                        <p:strVal val="visible"/>
                                      </p:to>
                                    </p:set>
                                    <p:anim calcmode="lin" valueType="num">
                                      <p:cBhvr additive="base">
                                        <p:cTn id="37" dur="500" fill="hold"/>
                                        <p:tgtEl>
                                          <p:spTgt spid="317454"/>
                                        </p:tgtEl>
                                        <p:attrNameLst>
                                          <p:attrName>ppt_x</p:attrName>
                                        </p:attrNameLst>
                                      </p:cBhvr>
                                      <p:tavLst>
                                        <p:tav tm="0">
                                          <p:val>
                                            <p:strVal val="0-#ppt_w/2"/>
                                          </p:val>
                                        </p:tav>
                                        <p:tav tm="100000">
                                          <p:val>
                                            <p:strVal val="#ppt_x"/>
                                          </p:val>
                                        </p:tav>
                                      </p:tavLst>
                                    </p:anim>
                                    <p:anim calcmode="lin" valueType="num">
                                      <p:cBhvr additive="base">
                                        <p:cTn id="38" dur="500" fill="hold"/>
                                        <p:tgtEl>
                                          <p:spTgt spid="317454"/>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nodeType="clickEffect">
                                  <p:stCondLst>
                                    <p:cond delay="0"/>
                                  </p:stCondLst>
                                  <p:childTnLst>
                                    <p:set>
                                      <p:cBhvr>
                                        <p:cTn id="42" dur="1" fill="hold">
                                          <p:stCondLst>
                                            <p:cond delay="0"/>
                                          </p:stCondLst>
                                        </p:cTn>
                                        <p:tgtEl>
                                          <p:spTgt spid="317455"/>
                                        </p:tgtEl>
                                        <p:attrNameLst>
                                          <p:attrName>style.visibility</p:attrName>
                                        </p:attrNameLst>
                                      </p:cBhvr>
                                      <p:to>
                                        <p:strVal val="visible"/>
                                      </p:to>
                                    </p:set>
                                    <p:anim calcmode="lin" valueType="num">
                                      <p:cBhvr additive="base">
                                        <p:cTn id="43" dur="500" fill="hold"/>
                                        <p:tgtEl>
                                          <p:spTgt spid="317455"/>
                                        </p:tgtEl>
                                        <p:attrNameLst>
                                          <p:attrName>ppt_x</p:attrName>
                                        </p:attrNameLst>
                                      </p:cBhvr>
                                      <p:tavLst>
                                        <p:tav tm="0">
                                          <p:val>
                                            <p:strVal val="0-#ppt_w/2"/>
                                          </p:val>
                                        </p:tav>
                                        <p:tav tm="100000">
                                          <p:val>
                                            <p:strVal val="#ppt_x"/>
                                          </p:val>
                                        </p:tav>
                                      </p:tavLst>
                                    </p:anim>
                                    <p:anim calcmode="lin" valueType="num">
                                      <p:cBhvr additive="base">
                                        <p:cTn id="44" dur="500" fill="hold"/>
                                        <p:tgtEl>
                                          <p:spTgt spid="31745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49" grpId="0" autoUpdateAnimBg="0"/>
      <p:bldP spid="317456"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381000" y="381000"/>
            <a:ext cx="5791200" cy="685800"/>
          </a:xfrm>
        </p:spPr>
        <p:txBody>
          <a:bodyPr/>
          <a:lstStyle/>
          <a:p>
            <a:pPr eaLnBrk="1" hangingPunct="1"/>
            <a:r>
              <a:rPr lang="en-US" b="0" smtClean="0"/>
              <a:t>Class Exercise - 3</a:t>
            </a:r>
          </a:p>
        </p:txBody>
      </p:sp>
      <p:sp>
        <p:nvSpPr>
          <p:cNvPr id="319494" name="Rectangle 6"/>
          <p:cNvSpPr>
            <a:spLocks noChangeArrowheads="1"/>
          </p:cNvSpPr>
          <p:nvPr/>
        </p:nvSpPr>
        <p:spPr bwMode="auto">
          <a:xfrm>
            <a:off x="381000" y="990600"/>
            <a:ext cx="52578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pPr>
              <a:spcBef>
                <a:spcPct val="50000"/>
              </a:spcBef>
            </a:pPr>
            <a:r>
              <a:rPr lang="en-US" sz="2200">
                <a:solidFill>
                  <a:srgbClr val="800000"/>
                </a:solidFill>
              </a:rPr>
              <a:t>Find the equation of the line cutting off an intercept of –3 from axis of Y and inclined at an angle </a:t>
            </a:r>
            <a:r>
              <a:rPr lang="en-US" sz="2200">
                <a:solidFill>
                  <a:srgbClr val="800000"/>
                </a:solidFill>
                <a:sym typeface="Symbol" pitchFamily="18" charset="2"/>
              </a:rPr>
              <a:t></a:t>
            </a:r>
            <a:r>
              <a:rPr lang="en-US" sz="2200">
                <a:solidFill>
                  <a:srgbClr val="800000"/>
                </a:solidFill>
              </a:rPr>
              <a:t> to positive X-axis, where tan </a:t>
            </a:r>
            <a:r>
              <a:rPr lang="en-US" sz="2200">
                <a:solidFill>
                  <a:srgbClr val="800000"/>
                </a:solidFill>
                <a:sym typeface="Symbol" pitchFamily="18" charset="2"/>
              </a:rPr>
              <a:t> = 3/5.</a:t>
            </a:r>
          </a:p>
        </p:txBody>
      </p:sp>
      <p:sp>
        <p:nvSpPr>
          <p:cNvPr id="319495" name="Rectangle 7"/>
          <p:cNvSpPr>
            <a:spLocks noChangeArrowheads="1"/>
          </p:cNvSpPr>
          <p:nvPr/>
        </p:nvSpPr>
        <p:spPr bwMode="auto">
          <a:xfrm>
            <a:off x="381000" y="2514600"/>
            <a:ext cx="2057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200" b="1"/>
              <a:t>Solution :</a:t>
            </a:r>
          </a:p>
        </p:txBody>
      </p:sp>
      <p:sp>
        <p:nvSpPr>
          <p:cNvPr id="319496" name="Rectangle 8"/>
          <p:cNvSpPr>
            <a:spLocks noChangeArrowheads="1"/>
          </p:cNvSpPr>
          <p:nvPr/>
        </p:nvSpPr>
        <p:spPr bwMode="auto">
          <a:xfrm>
            <a:off x="457200" y="4983163"/>
            <a:ext cx="45720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pPr>
              <a:spcBef>
                <a:spcPct val="50000"/>
              </a:spcBef>
            </a:pPr>
            <a:r>
              <a:rPr lang="en-US" sz="2200"/>
              <a:t>or 3x – 5y – 15 = 0</a:t>
            </a:r>
          </a:p>
        </p:txBody>
      </p:sp>
      <p:sp>
        <p:nvSpPr>
          <p:cNvPr id="319497" name="Rectangle 9"/>
          <p:cNvSpPr>
            <a:spLocks noChangeArrowheads="1"/>
          </p:cNvSpPr>
          <p:nvPr/>
        </p:nvSpPr>
        <p:spPr bwMode="auto">
          <a:xfrm>
            <a:off x="457200" y="3124200"/>
            <a:ext cx="3989388"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pPr>
              <a:spcBef>
                <a:spcPct val="50000"/>
              </a:spcBef>
            </a:pPr>
            <a:r>
              <a:rPr lang="en-US" sz="2200"/>
              <a:t>Using slope intercept form </a:t>
            </a:r>
          </a:p>
        </p:txBody>
      </p:sp>
      <p:sp>
        <p:nvSpPr>
          <p:cNvPr id="319498" name="Rectangle 10"/>
          <p:cNvSpPr>
            <a:spLocks noChangeArrowheads="1"/>
          </p:cNvSpPr>
          <p:nvPr/>
        </p:nvSpPr>
        <p:spPr bwMode="auto">
          <a:xfrm>
            <a:off x="533400" y="3733800"/>
            <a:ext cx="22860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pPr>
              <a:spcBef>
                <a:spcPct val="50000"/>
              </a:spcBef>
            </a:pPr>
            <a:r>
              <a:rPr lang="en-US" sz="2200"/>
              <a:t>y = tan </a:t>
            </a:r>
            <a:r>
              <a:rPr lang="en-US" sz="2200">
                <a:sym typeface="Symbol" pitchFamily="18" charset="2"/>
              </a:rPr>
              <a:t> x – 3</a:t>
            </a:r>
          </a:p>
        </p:txBody>
      </p:sp>
      <p:sp>
        <p:nvSpPr>
          <p:cNvPr id="319499" name="Rectangle 11"/>
          <p:cNvSpPr>
            <a:spLocks noChangeArrowheads="1"/>
          </p:cNvSpPr>
          <p:nvPr/>
        </p:nvSpPr>
        <p:spPr bwMode="auto">
          <a:xfrm>
            <a:off x="787400" y="4343400"/>
            <a:ext cx="21082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pPr>
              <a:spcBef>
                <a:spcPct val="50000"/>
              </a:spcBef>
            </a:pPr>
            <a:r>
              <a:rPr lang="en-US" sz="2200">
                <a:sym typeface="Symbol" pitchFamily="18" charset="2"/>
              </a:rPr>
              <a:t>= 3/5 x - 3	</a:t>
            </a:r>
            <a:r>
              <a:rPr lang="en-US" sz="2200">
                <a:solidFill>
                  <a:srgbClr val="800000"/>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19494"/>
                                        </p:tgtEl>
                                        <p:attrNameLst>
                                          <p:attrName>style.visibility</p:attrName>
                                        </p:attrNameLst>
                                      </p:cBhvr>
                                      <p:to>
                                        <p:strVal val="visible"/>
                                      </p:to>
                                    </p:set>
                                    <p:animEffect transition="in" filter="dissolve">
                                      <p:cBhvr>
                                        <p:cTn id="7" dur="500"/>
                                        <p:tgtEl>
                                          <p:spTgt spid="3194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319495"/>
                                        </p:tgtEl>
                                        <p:attrNameLst>
                                          <p:attrName>style.visibility</p:attrName>
                                        </p:attrNameLst>
                                      </p:cBhvr>
                                      <p:to>
                                        <p:strVal val="visible"/>
                                      </p:to>
                                    </p:set>
                                    <p:anim calcmode="lin" valueType="num">
                                      <p:cBhvr additive="base">
                                        <p:cTn id="12" dur="500" fill="hold"/>
                                        <p:tgtEl>
                                          <p:spTgt spid="319495"/>
                                        </p:tgtEl>
                                        <p:attrNameLst>
                                          <p:attrName>ppt_x</p:attrName>
                                        </p:attrNameLst>
                                      </p:cBhvr>
                                      <p:tavLst>
                                        <p:tav tm="0">
                                          <p:val>
                                            <p:strVal val="0-#ppt_w/2"/>
                                          </p:val>
                                        </p:tav>
                                        <p:tav tm="100000">
                                          <p:val>
                                            <p:strVal val="#ppt_x"/>
                                          </p:val>
                                        </p:tav>
                                      </p:tavLst>
                                    </p:anim>
                                    <p:anim calcmode="lin" valueType="num">
                                      <p:cBhvr additive="base">
                                        <p:cTn id="13" dur="500" fill="hold"/>
                                        <p:tgtEl>
                                          <p:spTgt spid="319495"/>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319497"/>
                                        </p:tgtEl>
                                        <p:attrNameLst>
                                          <p:attrName>style.visibility</p:attrName>
                                        </p:attrNameLst>
                                      </p:cBhvr>
                                      <p:to>
                                        <p:strVal val="visible"/>
                                      </p:to>
                                    </p:set>
                                    <p:anim calcmode="lin" valueType="num">
                                      <p:cBhvr additive="base">
                                        <p:cTn id="18" dur="500" fill="hold"/>
                                        <p:tgtEl>
                                          <p:spTgt spid="319497"/>
                                        </p:tgtEl>
                                        <p:attrNameLst>
                                          <p:attrName>ppt_x</p:attrName>
                                        </p:attrNameLst>
                                      </p:cBhvr>
                                      <p:tavLst>
                                        <p:tav tm="0">
                                          <p:val>
                                            <p:strVal val="0-#ppt_w/2"/>
                                          </p:val>
                                        </p:tav>
                                        <p:tav tm="100000">
                                          <p:val>
                                            <p:strVal val="#ppt_x"/>
                                          </p:val>
                                        </p:tav>
                                      </p:tavLst>
                                    </p:anim>
                                    <p:anim calcmode="lin" valueType="num">
                                      <p:cBhvr additive="base">
                                        <p:cTn id="19" dur="500" fill="hold"/>
                                        <p:tgtEl>
                                          <p:spTgt spid="319497"/>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319498"/>
                                        </p:tgtEl>
                                        <p:attrNameLst>
                                          <p:attrName>style.visibility</p:attrName>
                                        </p:attrNameLst>
                                      </p:cBhvr>
                                      <p:to>
                                        <p:strVal val="visible"/>
                                      </p:to>
                                    </p:set>
                                    <p:anim calcmode="lin" valueType="num">
                                      <p:cBhvr additive="base">
                                        <p:cTn id="24" dur="500" fill="hold"/>
                                        <p:tgtEl>
                                          <p:spTgt spid="319498"/>
                                        </p:tgtEl>
                                        <p:attrNameLst>
                                          <p:attrName>ppt_x</p:attrName>
                                        </p:attrNameLst>
                                      </p:cBhvr>
                                      <p:tavLst>
                                        <p:tav tm="0">
                                          <p:val>
                                            <p:strVal val="0-#ppt_w/2"/>
                                          </p:val>
                                        </p:tav>
                                        <p:tav tm="100000">
                                          <p:val>
                                            <p:strVal val="#ppt_x"/>
                                          </p:val>
                                        </p:tav>
                                      </p:tavLst>
                                    </p:anim>
                                    <p:anim calcmode="lin" valueType="num">
                                      <p:cBhvr additive="base">
                                        <p:cTn id="25" dur="500" fill="hold"/>
                                        <p:tgtEl>
                                          <p:spTgt spid="319498"/>
                                        </p:tgtEl>
                                        <p:attrNameLst>
                                          <p:attrName>ppt_y</p:attrName>
                                        </p:attrNameLst>
                                      </p:cBhvr>
                                      <p:tavLst>
                                        <p:tav tm="0">
                                          <p:val>
                                            <p:strVal val="#ppt_y"/>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319499"/>
                                        </p:tgtEl>
                                        <p:attrNameLst>
                                          <p:attrName>style.visibility</p:attrName>
                                        </p:attrNameLst>
                                      </p:cBhvr>
                                      <p:to>
                                        <p:strVal val="visible"/>
                                      </p:to>
                                    </p:set>
                                    <p:anim calcmode="lin" valueType="num">
                                      <p:cBhvr additive="base">
                                        <p:cTn id="30" dur="500" fill="hold"/>
                                        <p:tgtEl>
                                          <p:spTgt spid="319499"/>
                                        </p:tgtEl>
                                        <p:attrNameLst>
                                          <p:attrName>ppt_x</p:attrName>
                                        </p:attrNameLst>
                                      </p:cBhvr>
                                      <p:tavLst>
                                        <p:tav tm="0">
                                          <p:val>
                                            <p:strVal val="0-#ppt_w/2"/>
                                          </p:val>
                                        </p:tav>
                                        <p:tav tm="100000">
                                          <p:val>
                                            <p:strVal val="#ppt_x"/>
                                          </p:val>
                                        </p:tav>
                                      </p:tavLst>
                                    </p:anim>
                                    <p:anim calcmode="lin" valueType="num">
                                      <p:cBhvr additive="base">
                                        <p:cTn id="31" dur="500" fill="hold"/>
                                        <p:tgtEl>
                                          <p:spTgt spid="319499"/>
                                        </p:tgtEl>
                                        <p:attrNameLst>
                                          <p:attrName>ppt_y</p:attrName>
                                        </p:attrNameLst>
                                      </p:cBhvr>
                                      <p:tavLst>
                                        <p:tav tm="0">
                                          <p:val>
                                            <p:strVal val="#ppt_y"/>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319496"/>
                                        </p:tgtEl>
                                        <p:attrNameLst>
                                          <p:attrName>style.visibility</p:attrName>
                                        </p:attrNameLst>
                                      </p:cBhvr>
                                      <p:to>
                                        <p:strVal val="visible"/>
                                      </p:to>
                                    </p:set>
                                    <p:anim calcmode="lin" valueType="num">
                                      <p:cBhvr additive="base">
                                        <p:cTn id="36" dur="500" fill="hold"/>
                                        <p:tgtEl>
                                          <p:spTgt spid="319496"/>
                                        </p:tgtEl>
                                        <p:attrNameLst>
                                          <p:attrName>ppt_x</p:attrName>
                                        </p:attrNameLst>
                                      </p:cBhvr>
                                      <p:tavLst>
                                        <p:tav tm="0">
                                          <p:val>
                                            <p:strVal val="0-#ppt_w/2"/>
                                          </p:val>
                                        </p:tav>
                                        <p:tav tm="100000">
                                          <p:val>
                                            <p:strVal val="#ppt_x"/>
                                          </p:val>
                                        </p:tav>
                                      </p:tavLst>
                                    </p:anim>
                                    <p:anim calcmode="lin" valueType="num">
                                      <p:cBhvr additive="base">
                                        <p:cTn id="37" dur="500" fill="hold"/>
                                        <p:tgtEl>
                                          <p:spTgt spid="31949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9494" grpId="0" autoUpdateAnimBg="0"/>
      <p:bldP spid="319495" grpId="0" autoUpdateAnimBg="0"/>
      <p:bldP spid="319496" grpId="0" autoUpdateAnimBg="0"/>
      <p:bldP spid="319497" grpId="0" autoUpdateAnimBg="0"/>
      <p:bldP spid="319498" grpId="0" autoUpdateAnimBg="0"/>
      <p:bldP spid="319499"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381000" y="533400"/>
            <a:ext cx="5791200" cy="685800"/>
          </a:xfrm>
        </p:spPr>
        <p:txBody>
          <a:bodyPr/>
          <a:lstStyle/>
          <a:p>
            <a:pPr eaLnBrk="1" hangingPunct="1"/>
            <a:r>
              <a:rPr lang="en-US" b="0" smtClean="0"/>
              <a:t>Class Exercise - 4</a:t>
            </a:r>
          </a:p>
        </p:txBody>
      </p:sp>
      <p:sp>
        <p:nvSpPr>
          <p:cNvPr id="321548" name="Rectangle 12"/>
          <p:cNvSpPr>
            <a:spLocks noChangeArrowheads="1"/>
          </p:cNvSpPr>
          <p:nvPr/>
        </p:nvSpPr>
        <p:spPr bwMode="auto">
          <a:xfrm>
            <a:off x="381000" y="1295400"/>
            <a:ext cx="5791200" cy="444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pPr>
              <a:spcBef>
                <a:spcPct val="50000"/>
              </a:spcBef>
            </a:pPr>
            <a:r>
              <a:rPr lang="en-US" sz="2200">
                <a:solidFill>
                  <a:srgbClr val="800000"/>
                </a:solidFill>
              </a:rPr>
              <a:t>(i) Find the equation of the line which passes through (1, 2) and the sum of the intercepts on axis is 6.</a:t>
            </a:r>
          </a:p>
          <a:p>
            <a:pPr>
              <a:spcBef>
                <a:spcPct val="50000"/>
              </a:spcBef>
            </a:pPr>
            <a:r>
              <a:rPr lang="en-US" sz="2200">
                <a:solidFill>
                  <a:srgbClr val="800000"/>
                </a:solidFill>
              </a:rPr>
              <a:t>(ii)Find the equation of the line through (3, 2) so that the segment of the line intercepted between the axis is bisected at this point.</a:t>
            </a:r>
          </a:p>
          <a:p>
            <a:pPr>
              <a:spcBef>
                <a:spcPct val="50000"/>
              </a:spcBef>
            </a:pPr>
            <a:r>
              <a:rPr lang="en-US" sz="2200">
                <a:solidFill>
                  <a:srgbClr val="800000"/>
                </a:solidFill>
              </a:rPr>
              <a:t>(iii)The length of the perpendicular from the origin to a line is 5 and the line makes an angle of 120° with the positive direction of Y-axis. Find the equation of the line.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1548"/>
                                        </p:tgtEl>
                                        <p:attrNameLst>
                                          <p:attrName>style.visibility</p:attrName>
                                        </p:attrNameLst>
                                      </p:cBhvr>
                                      <p:to>
                                        <p:strVal val="visible"/>
                                      </p:to>
                                    </p:set>
                                    <p:animEffect transition="in" filter="dissolve">
                                      <p:cBhvr>
                                        <p:cTn id="7" dur="500"/>
                                        <p:tgtEl>
                                          <p:spTgt spid="3215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1548"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381000" y="304800"/>
            <a:ext cx="2209800" cy="685800"/>
          </a:xfrm>
        </p:spPr>
        <p:txBody>
          <a:bodyPr/>
          <a:lstStyle/>
          <a:p>
            <a:pPr eaLnBrk="1" hangingPunct="1"/>
            <a:r>
              <a:rPr lang="en-US" b="0" smtClean="0"/>
              <a:t>Solution 4(i)</a:t>
            </a:r>
          </a:p>
        </p:txBody>
      </p:sp>
      <p:sp>
        <p:nvSpPr>
          <p:cNvPr id="323588" name="Rectangle 4"/>
          <p:cNvSpPr>
            <a:spLocks noChangeArrowheads="1"/>
          </p:cNvSpPr>
          <p:nvPr/>
        </p:nvSpPr>
        <p:spPr bwMode="auto">
          <a:xfrm>
            <a:off x="381000" y="914400"/>
            <a:ext cx="5334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000000"/>
                </a:solidFill>
              </a:rPr>
              <a:t>Let the equation of line in intercept form be </a:t>
            </a:r>
          </a:p>
        </p:txBody>
      </p:sp>
      <p:pic>
        <p:nvPicPr>
          <p:cNvPr id="32358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600200"/>
            <a:ext cx="13716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23590" name="Rectangle 6"/>
          <p:cNvSpPr>
            <a:spLocks noChangeArrowheads="1"/>
          </p:cNvSpPr>
          <p:nvPr/>
        </p:nvSpPr>
        <p:spPr bwMode="auto">
          <a:xfrm>
            <a:off x="1600200" y="1828800"/>
            <a:ext cx="4800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000000"/>
                </a:solidFill>
              </a:rPr>
              <a:t> if it passes through (1, 2), then</a:t>
            </a:r>
          </a:p>
        </p:txBody>
      </p:sp>
      <p:pic>
        <p:nvPicPr>
          <p:cNvPr id="32359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590800"/>
            <a:ext cx="13716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23592" name="Rectangle 8"/>
          <p:cNvSpPr>
            <a:spLocks noChangeArrowheads="1"/>
          </p:cNvSpPr>
          <p:nvPr/>
        </p:nvSpPr>
        <p:spPr bwMode="auto">
          <a:xfrm>
            <a:off x="1981200" y="2773363"/>
            <a:ext cx="25908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000000"/>
                </a:solidFill>
              </a:rPr>
              <a:t> also a + b = 6</a:t>
            </a:r>
          </a:p>
        </p:txBody>
      </p:sp>
      <p:pic>
        <p:nvPicPr>
          <p:cNvPr id="323593"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3465513"/>
            <a:ext cx="2057400" cy="80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23594"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3581400"/>
            <a:ext cx="34290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23595"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 y="4237038"/>
            <a:ext cx="2590800"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23596"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4229100"/>
            <a:ext cx="57848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23597"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800" y="4953000"/>
            <a:ext cx="19812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23598" name="Rectangle 14"/>
          <p:cNvSpPr>
            <a:spLocks noChangeArrowheads="1"/>
          </p:cNvSpPr>
          <p:nvPr/>
        </p:nvSpPr>
        <p:spPr bwMode="auto">
          <a:xfrm>
            <a:off x="2438400" y="4970463"/>
            <a:ext cx="37592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Corresponding b = 3 or 4</a:t>
            </a:r>
          </a:p>
        </p:txBody>
      </p:sp>
      <p:sp>
        <p:nvSpPr>
          <p:cNvPr id="323599" name="Rectangle 15"/>
          <p:cNvSpPr>
            <a:spLocks noChangeArrowheads="1"/>
          </p:cNvSpPr>
          <p:nvPr/>
        </p:nvSpPr>
        <p:spPr bwMode="auto">
          <a:xfrm>
            <a:off x="381000" y="5351463"/>
            <a:ext cx="380365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Hence, equations become</a:t>
            </a:r>
          </a:p>
        </p:txBody>
      </p:sp>
      <p:pic>
        <p:nvPicPr>
          <p:cNvPr id="32360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5715000"/>
            <a:ext cx="2819400" cy="822325"/>
          </a:xfrm>
          <a:prstGeom prst="rect">
            <a:avLst/>
          </a:prstGeom>
          <a:solidFill>
            <a:srgbClr val="A50021"/>
          </a:solidFill>
          <a:ln>
            <a:noFill/>
          </a:ln>
          <a:extLst>
            <a:ext uri="{91240B29-F687-4F45-9708-019B960494DF}">
              <a14:hiddenLine xmlns:a14="http://schemas.microsoft.com/office/drawing/2010/main" w="12700">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3588"/>
                                        </p:tgtEl>
                                        <p:attrNameLst>
                                          <p:attrName>style.visibility</p:attrName>
                                        </p:attrNameLst>
                                      </p:cBhvr>
                                      <p:to>
                                        <p:strVal val="visible"/>
                                      </p:to>
                                    </p:set>
                                    <p:anim calcmode="lin" valueType="num">
                                      <p:cBhvr additive="base">
                                        <p:cTn id="7" dur="500" fill="hold"/>
                                        <p:tgtEl>
                                          <p:spTgt spid="323588"/>
                                        </p:tgtEl>
                                        <p:attrNameLst>
                                          <p:attrName>ppt_x</p:attrName>
                                        </p:attrNameLst>
                                      </p:cBhvr>
                                      <p:tavLst>
                                        <p:tav tm="0">
                                          <p:val>
                                            <p:strVal val="0-#ppt_w/2"/>
                                          </p:val>
                                        </p:tav>
                                        <p:tav tm="100000">
                                          <p:val>
                                            <p:strVal val="#ppt_x"/>
                                          </p:val>
                                        </p:tav>
                                      </p:tavLst>
                                    </p:anim>
                                    <p:anim calcmode="lin" valueType="num">
                                      <p:cBhvr additive="base">
                                        <p:cTn id="8" dur="500" fill="hold"/>
                                        <p:tgtEl>
                                          <p:spTgt spid="32358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23589"/>
                                        </p:tgtEl>
                                        <p:attrNameLst>
                                          <p:attrName>style.visibility</p:attrName>
                                        </p:attrNameLst>
                                      </p:cBhvr>
                                      <p:to>
                                        <p:strVal val="visible"/>
                                      </p:to>
                                    </p:set>
                                    <p:anim calcmode="lin" valueType="num">
                                      <p:cBhvr additive="base">
                                        <p:cTn id="13" dur="500" fill="hold"/>
                                        <p:tgtEl>
                                          <p:spTgt spid="323589"/>
                                        </p:tgtEl>
                                        <p:attrNameLst>
                                          <p:attrName>ppt_x</p:attrName>
                                        </p:attrNameLst>
                                      </p:cBhvr>
                                      <p:tavLst>
                                        <p:tav tm="0">
                                          <p:val>
                                            <p:strVal val="0-#ppt_w/2"/>
                                          </p:val>
                                        </p:tav>
                                        <p:tav tm="100000">
                                          <p:val>
                                            <p:strVal val="#ppt_x"/>
                                          </p:val>
                                        </p:tav>
                                      </p:tavLst>
                                    </p:anim>
                                    <p:anim calcmode="lin" valueType="num">
                                      <p:cBhvr additive="base">
                                        <p:cTn id="14" dur="500" fill="hold"/>
                                        <p:tgtEl>
                                          <p:spTgt spid="32358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23590"/>
                                        </p:tgtEl>
                                        <p:attrNameLst>
                                          <p:attrName>style.visibility</p:attrName>
                                        </p:attrNameLst>
                                      </p:cBhvr>
                                      <p:to>
                                        <p:strVal val="visible"/>
                                      </p:to>
                                    </p:set>
                                    <p:anim calcmode="lin" valueType="num">
                                      <p:cBhvr additive="base">
                                        <p:cTn id="19" dur="500" fill="hold"/>
                                        <p:tgtEl>
                                          <p:spTgt spid="323590"/>
                                        </p:tgtEl>
                                        <p:attrNameLst>
                                          <p:attrName>ppt_x</p:attrName>
                                        </p:attrNameLst>
                                      </p:cBhvr>
                                      <p:tavLst>
                                        <p:tav tm="0">
                                          <p:val>
                                            <p:strVal val="1+#ppt_w/2"/>
                                          </p:val>
                                        </p:tav>
                                        <p:tav tm="100000">
                                          <p:val>
                                            <p:strVal val="#ppt_x"/>
                                          </p:val>
                                        </p:tav>
                                      </p:tavLst>
                                    </p:anim>
                                    <p:anim calcmode="lin" valueType="num">
                                      <p:cBhvr additive="base">
                                        <p:cTn id="20" dur="500" fill="hold"/>
                                        <p:tgtEl>
                                          <p:spTgt spid="32359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23591"/>
                                        </p:tgtEl>
                                        <p:attrNameLst>
                                          <p:attrName>style.visibility</p:attrName>
                                        </p:attrNameLst>
                                      </p:cBhvr>
                                      <p:to>
                                        <p:strVal val="visible"/>
                                      </p:to>
                                    </p:set>
                                    <p:anim calcmode="lin" valueType="num">
                                      <p:cBhvr additive="base">
                                        <p:cTn id="25" dur="500" fill="hold"/>
                                        <p:tgtEl>
                                          <p:spTgt spid="323591"/>
                                        </p:tgtEl>
                                        <p:attrNameLst>
                                          <p:attrName>ppt_x</p:attrName>
                                        </p:attrNameLst>
                                      </p:cBhvr>
                                      <p:tavLst>
                                        <p:tav tm="0">
                                          <p:val>
                                            <p:strVal val="0-#ppt_w/2"/>
                                          </p:val>
                                        </p:tav>
                                        <p:tav tm="100000">
                                          <p:val>
                                            <p:strVal val="#ppt_x"/>
                                          </p:val>
                                        </p:tav>
                                      </p:tavLst>
                                    </p:anim>
                                    <p:anim calcmode="lin" valueType="num">
                                      <p:cBhvr additive="base">
                                        <p:cTn id="26" dur="500" fill="hold"/>
                                        <p:tgtEl>
                                          <p:spTgt spid="323591"/>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23592"/>
                                        </p:tgtEl>
                                        <p:attrNameLst>
                                          <p:attrName>style.visibility</p:attrName>
                                        </p:attrNameLst>
                                      </p:cBhvr>
                                      <p:to>
                                        <p:strVal val="visible"/>
                                      </p:to>
                                    </p:set>
                                    <p:anim calcmode="lin" valueType="num">
                                      <p:cBhvr additive="base">
                                        <p:cTn id="31" dur="500" fill="hold"/>
                                        <p:tgtEl>
                                          <p:spTgt spid="323592"/>
                                        </p:tgtEl>
                                        <p:attrNameLst>
                                          <p:attrName>ppt_x</p:attrName>
                                        </p:attrNameLst>
                                      </p:cBhvr>
                                      <p:tavLst>
                                        <p:tav tm="0">
                                          <p:val>
                                            <p:strVal val="1+#ppt_w/2"/>
                                          </p:val>
                                        </p:tav>
                                        <p:tav tm="100000">
                                          <p:val>
                                            <p:strVal val="#ppt_x"/>
                                          </p:val>
                                        </p:tav>
                                      </p:tavLst>
                                    </p:anim>
                                    <p:anim calcmode="lin" valueType="num">
                                      <p:cBhvr additive="base">
                                        <p:cTn id="32" dur="500" fill="hold"/>
                                        <p:tgtEl>
                                          <p:spTgt spid="323592"/>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323593"/>
                                        </p:tgtEl>
                                        <p:attrNameLst>
                                          <p:attrName>style.visibility</p:attrName>
                                        </p:attrNameLst>
                                      </p:cBhvr>
                                      <p:to>
                                        <p:strVal val="visible"/>
                                      </p:to>
                                    </p:set>
                                    <p:anim calcmode="lin" valueType="num">
                                      <p:cBhvr additive="base">
                                        <p:cTn id="37" dur="500" fill="hold"/>
                                        <p:tgtEl>
                                          <p:spTgt spid="323593"/>
                                        </p:tgtEl>
                                        <p:attrNameLst>
                                          <p:attrName>ppt_x</p:attrName>
                                        </p:attrNameLst>
                                      </p:cBhvr>
                                      <p:tavLst>
                                        <p:tav tm="0">
                                          <p:val>
                                            <p:strVal val="0-#ppt_w/2"/>
                                          </p:val>
                                        </p:tav>
                                        <p:tav tm="100000">
                                          <p:val>
                                            <p:strVal val="#ppt_x"/>
                                          </p:val>
                                        </p:tav>
                                      </p:tavLst>
                                    </p:anim>
                                    <p:anim calcmode="lin" valueType="num">
                                      <p:cBhvr additive="base">
                                        <p:cTn id="38" dur="500" fill="hold"/>
                                        <p:tgtEl>
                                          <p:spTgt spid="323593"/>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nodeType="clickEffect">
                                  <p:stCondLst>
                                    <p:cond delay="0"/>
                                  </p:stCondLst>
                                  <p:childTnLst>
                                    <p:set>
                                      <p:cBhvr>
                                        <p:cTn id="42" dur="1" fill="hold">
                                          <p:stCondLst>
                                            <p:cond delay="0"/>
                                          </p:stCondLst>
                                        </p:cTn>
                                        <p:tgtEl>
                                          <p:spTgt spid="323594"/>
                                        </p:tgtEl>
                                        <p:attrNameLst>
                                          <p:attrName>style.visibility</p:attrName>
                                        </p:attrNameLst>
                                      </p:cBhvr>
                                      <p:to>
                                        <p:strVal val="visible"/>
                                      </p:to>
                                    </p:set>
                                    <p:anim calcmode="lin" valueType="num">
                                      <p:cBhvr additive="base">
                                        <p:cTn id="43" dur="500" fill="hold"/>
                                        <p:tgtEl>
                                          <p:spTgt spid="323594"/>
                                        </p:tgtEl>
                                        <p:attrNameLst>
                                          <p:attrName>ppt_x</p:attrName>
                                        </p:attrNameLst>
                                      </p:cBhvr>
                                      <p:tavLst>
                                        <p:tav tm="0">
                                          <p:val>
                                            <p:strVal val="1+#ppt_w/2"/>
                                          </p:val>
                                        </p:tav>
                                        <p:tav tm="100000">
                                          <p:val>
                                            <p:strVal val="#ppt_x"/>
                                          </p:val>
                                        </p:tav>
                                      </p:tavLst>
                                    </p:anim>
                                    <p:anim calcmode="lin" valueType="num">
                                      <p:cBhvr additive="base">
                                        <p:cTn id="44" dur="500" fill="hold"/>
                                        <p:tgtEl>
                                          <p:spTgt spid="323594"/>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323595"/>
                                        </p:tgtEl>
                                        <p:attrNameLst>
                                          <p:attrName>style.visibility</p:attrName>
                                        </p:attrNameLst>
                                      </p:cBhvr>
                                      <p:to>
                                        <p:strVal val="visible"/>
                                      </p:to>
                                    </p:set>
                                    <p:anim calcmode="lin" valueType="num">
                                      <p:cBhvr additive="base">
                                        <p:cTn id="49" dur="500" fill="hold"/>
                                        <p:tgtEl>
                                          <p:spTgt spid="323595"/>
                                        </p:tgtEl>
                                        <p:attrNameLst>
                                          <p:attrName>ppt_x</p:attrName>
                                        </p:attrNameLst>
                                      </p:cBhvr>
                                      <p:tavLst>
                                        <p:tav tm="0">
                                          <p:val>
                                            <p:strVal val="0-#ppt_w/2"/>
                                          </p:val>
                                        </p:tav>
                                        <p:tav tm="100000">
                                          <p:val>
                                            <p:strVal val="#ppt_x"/>
                                          </p:val>
                                        </p:tav>
                                      </p:tavLst>
                                    </p:anim>
                                    <p:anim calcmode="lin" valueType="num">
                                      <p:cBhvr additive="base">
                                        <p:cTn id="50" dur="500" fill="hold"/>
                                        <p:tgtEl>
                                          <p:spTgt spid="323595"/>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2" fill="hold" nodeType="clickEffect">
                                  <p:stCondLst>
                                    <p:cond delay="0"/>
                                  </p:stCondLst>
                                  <p:childTnLst>
                                    <p:set>
                                      <p:cBhvr>
                                        <p:cTn id="54" dur="1" fill="hold">
                                          <p:stCondLst>
                                            <p:cond delay="0"/>
                                          </p:stCondLst>
                                        </p:cTn>
                                        <p:tgtEl>
                                          <p:spTgt spid="323596"/>
                                        </p:tgtEl>
                                        <p:attrNameLst>
                                          <p:attrName>style.visibility</p:attrName>
                                        </p:attrNameLst>
                                      </p:cBhvr>
                                      <p:to>
                                        <p:strVal val="visible"/>
                                      </p:to>
                                    </p:set>
                                    <p:anim calcmode="lin" valueType="num">
                                      <p:cBhvr additive="base">
                                        <p:cTn id="55" dur="500" fill="hold"/>
                                        <p:tgtEl>
                                          <p:spTgt spid="323596"/>
                                        </p:tgtEl>
                                        <p:attrNameLst>
                                          <p:attrName>ppt_x</p:attrName>
                                        </p:attrNameLst>
                                      </p:cBhvr>
                                      <p:tavLst>
                                        <p:tav tm="0">
                                          <p:val>
                                            <p:strVal val="1+#ppt_w/2"/>
                                          </p:val>
                                        </p:tav>
                                        <p:tav tm="100000">
                                          <p:val>
                                            <p:strVal val="#ppt_x"/>
                                          </p:val>
                                        </p:tav>
                                      </p:tavLst>
                                    </p:anim>
                                    <p:anim calcmode="lin" valueType="num">
                                      <p:cBhvr additive="base">
                                        <p:cTn id="56" dur="500" fill="hold"/>
                                        <p:tgtEl>
                                          <p:spTgt spid="323596"/>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nodeType="clickEffect">
                                  <p:stCondLst>
                                    <p:cond delay="0"/>
                                  </p:stCondLst>
                                  <p:childTnLst>
                                    <p:set>
                                      <p:cBhvr>
                                        <p:cTn id="60" dur="1" fill="hold">
                                          <p:stCondLst>
                                            <p:cond delay="0"/>
                                          </p:stCondLst>
                                        </p:cTn>
                                        <p:tgtEl>
                                          <p:spTgt spid="323597"/>
                                        </p:tgtEl>
                                        <p:attrNameLst>
                                          <p:attrName>style.visibility</p:attrName>
                                        </p:attrNameLst>
                                      </p:cBhvr>
                                      <p:to>
                                        <p:strVal val="visible"/>
                                      </p:to>
                                    </p:set>
                                    <p:anim calcmode="lin" valueType="num">
                                      <p:cBhvr additive="base">
                                        <p:cTn id="61" dur="500" fill="hold"/>
                                        <p:tgtEl>
                                          <p:spTgt spid="323597"/>
                                        </p:tgtEl>
                                        <p:attrNameLst>
                                          <p:attrName>ppt_x</p:attrName>
                                        </p:attrNameLst>
                                      </p:cBhvr>
                                      <p:tavLst>
                                        <p:tav tm="0">
                                          <p:val>
                                            <p:strVal val="0-#ppt_w/2"/>
                                          </p:val>
                                        </p:tav>
                                        <p:tav tm="100000">
                                          <p:val>
                                            <p:strVal val="#ppt_x"/>
                                          </p:val>
                                        </p:tav>
                                      </p:tavLst>
                                    </p:anim>
                                    <p:anim calcmode="lin" valueType="num">
                                      <p:cBhvr additive="base">
                                        <p:cTn id="62" dur="500" fill="hold"/>
                                        <p:tgtEl>
                                          <p:spTgt spid="323597"/>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2" fill="hold" grpId="0" nodeType="clickEffect">
                                  <p:stCondLst>
                                    <p:cond delay="0"/>
                                  </p:stCondLst>
                                  <p:childTnLst>
                                    <p:set>
                                      <p:cBhvr>
                                        <p:cTn id="66" dur="1" fill="hold">
                                          <p:stCondLst>
                                            <p:cond delay="0"/>
                                          </p:stCondLst>
                                        </p:cTn>
                                        <p:tgtEl>
                                          <p:spTgt spid="323598"/>
                                        </p:tgtEl>
                                        <p:attrNameLst>
                                          <p:attrName>style.visibility</p:attrName>
                                        </p:attrNameLst>
                                      </p:cBhvr>
                                      <p:to>
                                        <p:strVal val="visible"/>
                                      </p:to>
                                    </p:set>
                                    <p:anim calcmode="lin" valueType="num">
                                      <p:cBhvr additive="base">
                                        <p:cTn id="67" dur="500" fill="hold"/>
                                        <p:tgtEl>
                                          <p:spTgt spid="323598"/>
                                        </p:tgtEl>
                                        <p:attrNameLst>
                                          <p:attrName>ppt_x</p:attrName>
                                        </p:attrNameLst>
                                      </p:cBhvr>
                                      <p:tavLst>
                                        <p:tav tm="0">
                                          <p:val>
                                            <p:strVal val="1+#ppt_w/2"/>
                                          </p:val>
                                        </p:tav>
                                        <p:tav tm="100000">
                                          <p:val>
                                            <p:strVal val="#ppt_x"/>
                                          </p:val>
                                        </p:tav>
                                      </p:tavLst>
                                    </p:anim>
                                    <p:anim calcmode="lin" valueType="num">
                                      <p:cBhvr additive="base">
                                        <p:cTn id="68" dur="500" fill="hold"/>
                                        <p:tgtEl>
                                          <p:spTgt spid="323598"/>
                                        </p:tgtEl>
                                        <p:attrNameLst>
                                          <p:attrName>ppt_y</p:attrName>
                                        </p:attrNameLst>
                                      </p:cBhvr>
                                      <p:tavLst>
                                        <p:tav tm="0">
                                          <p:val>
                                            <p:strVal val="#ppt_y"/>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323599"/>
                                        </p:tgtEl>
                                        <p:attrNameLst>
                                          <p:attrName>style.visibility</p:attrName>
                                        </p:attrNameLst>
                                      </p:cBhvr>
                                      <p:to>
                                        <p:strVal val="visible"/>
                                      </p:to>
                                    </p:set>
                                    <p:anim calcmode="lin" valueType="num">
                                      <p:cBhvr additive="base">
                                        <p:cTn id="73" dur="500" fill="hold"/>
                                        <p:tgtEl>
                                          <p:spTgt spid="323599"/>
                                        </p:tgtEl>
                                        <p:attrNameLst>
                                          <p:attrName>ppt_x</p:attrName>
                                        </p:attrNameLst>
                                      </p:cBhvr>
                                      <p:tavLst>
                                        <p:tav tm="0">
                                          <p:val>
                                            <p:strVal val="0-#ppt_w/2"/>
                                          </p:val>
                                        </p:tav>
                                        <p:tav tm="100000">
                                          <p:val>
                                            <p:strVal val="#ppt_x"/>
                                          </p:val>
                                        </p:tav>
                                      </p:tavLst>
                                    </p:anim>
                                    <p:anim calcmode="lin" valueType="num">
                                      <p:cBhvr additive="base">
                                        <p:cTn id="74" dur="500" fill="hold"/>
                                        <p:tgtEl>
                                          <p:spTgt spid="323599"/>
                                        </p:tgtEl>
                                        <p:attrNameLst>
                                          <p:attrName>ppt_y</p:attrName>
                                        </p:attrNameLst>
                                      </p:cBhvr>
                                      <p:tavLst>
                                        <p:tav tm="0">
                                          <p:val>
                                            <p:strVal val="#ppt_y"/>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9" presetClass="entr" presetSubtype="0" fill="hold" nodeType="clickEffect">
                                  <p:stCondLst>
                                    <p:cond delay="0"/>
                                  </p:stCondLst>
                                  <p:childTnLst>
                                    <p:set>
                                      <p:cBhvr>
                                        <p:cTn id="78" dur="1" fill="hold">
                                          <p:stCondLst>
                                            <p:cond delay="0"/>
                                          </p:stCondLst>
                                        </p:cTn>
                                        <p:tgtEl>
                                          <p:spTgt spid="323600"/>
                                        </p:tgtEl>
                                        <p:attrNameLst>
                                          <p:attrName>style.visibility</p:attrName>
                                        </p:attrNameLst>
                                      </p:cBhvr>
                                      <p:to>
                                        <p:strVal val="visible"/>
                                      </p:to>
                                    </p:set>
                                    <p:animEffect transition="in" filter="dissolve">
                                      <p:cBhvr>
                                        <p:cTn id="79" dur="500"/>
                                        <p:tgtEl>
                                          <p:spTgt spid="3236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588" grpId="0" autoUpdateAnimBg="0"/>
      <p:bldP spid="323590" grpId="0" autoUpdateAnimBg="0"/>
      <p:bldP spid="323592" grpId="0" autoUpdateAnimBg="0"/>
      <p:bldP spid="323598" grpId="0" autoUpdateAnimBg="0"/>
      <p:bldP spid="323599"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381000" y="533400"/>
            <a:ext cx="2209800" cy="685800"/>
          </a:xfrm>
        </p:spPr>
        <p:txBody>
          <a:bodyPr/>
          <a:lstStyle/>
          <a:p>
            <a:pPr eaLnBrk="1" hangingPunct="1"/>
            <a:r>
              <a:rPr lang="en-US" b="0" smtClean="0"/>
              <a:t>Solution 4(ii)</a:t>
            </a:r>
          </a:p>
        </p:txBody>
      </p:sp>
      <p:sp>
        <p:nvSpPr>
          <p:cNvPr id="327683" name="Rectangle 3"/>
          <p:cNvSpPr>
            <a:spLocks noChangeArrowheads="1"/>
          </p:cNvSpPr>
          <p:nvPr/>
        </p:nvSpPr>
        <p:spPr bwMode="auto">
          <a:xfrm>
            <a:off x="457200" y="1265238"/>
            <a:ext cx="5486400" cy="1096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pPr indent="346075"/>
            <a:r>
              <a:rPr lang="en-US" sz="2200">
                <a:solidFill>
                  <a:srgbClr val="000000"/>
                </a:solidFill>
              </a:rPr>
              <a:t>Let x-intercept and y-intercept of the line be  a and b respectively i.e. line passes through (a, 0) and (0, b)</a:t>
            </a:r>
          </a:p>
        </p:txBody>
      </p:sp>
      <p:sp>
        <p:nvSpPr>
          <p:cNvPr id="327696" name="Rectangle 16"/>
          <p:cNvSpPr>
            <a:spLocks noChangeArrowheads="1"/>
          </p:cNvSpPr>
          <p:nvPr/>
        </p:nvSpPr>
        <p:spPr bwMode="auto">
          <a:xfrm>
            <a:off x="457200" y="2514600"/>
            <a:ext cx="5410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000000"/>
                </a:solidFill>
              </a:rPr>
              <a:t>As segment joining (a, 0) and (0, b) is bisected by (3, 2)</a:t>
            </a:r>
          </a:p>
        </p:txBody>
      </p:sp>
      <p:pic>
        <p:nvPicPr>
          <p:cNvPr id="327697"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3550" y="3429000"/>
            <a:ext cx="3346450"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27698" name="Rectangle 18"/>
          <p:cNvSpPr>
            <a:spLocks noChangeArrowheads="1"/>
          </p:cNvSpPr>
          <p:nvPr/>
        </p:nvSpPr>
        <p:spPr bwMode="auto">
          <a:xfrm>
            <a:off x="457200" y="4368800"/>
            <a:ext cx="2446338"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a = 6 and b = 4</a:t>
            </a:r>
          </a:p>
        </p:txBody>
      </p:sp>
      <p:sp>
        <p:nvSpPr>
          <p:cNvPr id="327699" name="Rectangle 19"/>
          <p:cNvSpPr>
            <a:spLocks noChangeArrowheads="1"/>
          </p:cNvSpPr>
          <p:nvPr/>
        </p:nvSpPr>
        <p:spPr bwMode="auto">
          <a:xfrm>
            <a:off x="2941638" y="4368800"/>
            <a:ext cx="380682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 Equation of line become</a:t>
            </a:r>
            <a:r>
              <a:rPr lang="en-US" sz="2200"/>
              <a:t>s</a:t>
            </a:r>
          </a:p>
        </p:txBody>
      </p:sp>
      <p:pic>
        <p:nvPicPr>
          <p:cNvPr id="32770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5029200"/>
            <a:ext cx="1371600" cy="90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27701" name="Rectangle 21"/>
          <p:cNvSpPr>
            <a:spLocks noChangeArrowheads="1"/>
          </p:cNvSpPr>
          <p:nvPr/>
        </p:nvSpPr>
        <p:spPr bwMode="auto">
          <a:xfrm>
            <a:off x="2057400" y="5275263"/>
            <a:ext cx="246062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or 2x + 3y = 12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7683"/>
                                        </p:tgtEl>
                                        <p:attrNameLst>
                                          <p:attrName>style.visibility</p:attrName>
                                        </p:attrNameLst>
                                      </p:cBhvr>
                                      <p:to>
                                        <p:strVal val="visible"/>
                                      </p:to>
                                    </p:set>
                                    <p:anim calcmode="lin" valueType="num">
                                      <p:cBhvr additive="base">
                                        <p:cTn id="7" dur="500" fill="hold"/>
                                        <p:tgtEl>
                                          <p:spTgt spid="327683"/>
                                        </p:tgtEl>
                                        <p:attrNameLst>
                                          <p:attrName>ppt_x</p:attrName>
                                        </p:attrNameLst>
                                      </p:cBhvr>
                                      <p:tavLst>
                                        <p:tav tm="0">
                                          <p:val>
                                            <p:strVal val="0-#ppt_w/2"/>
                                          </p:val>
                                        </p:tav>
                                        <p:tav tm="100000">
                                          <p:val>
                                            <p:strVal val="#ppt_x"/>
                                          </p:val>
                                        </p:tav>
                                      </p:tavLst>
                                    </p:anim>
                                    <p:anim calcmode="lin" valueType="num">
                                      <p:cBhvr additive="base">
                                        <p:cTn id="8" dur="500" fill="hold"/>
                                        <p:tgtEl>
                                          <p:spTgt spid="32768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7696"/>
                                        </p:tgtEl>
                                        <p:attrNameLst>
                                          <p:attrName>style.visibility</p:attrName>
                                        </p:attrNameLst>
                                      </p:cBhvr>
                                      <p:to>
                                        <p:strVal val="visible"/>
                                      </p:to>
                                    </p:set>
                                    <p:anim calcmode="lin" valueType="num">
                                      <p:cBhvr additive="base">
                                        <p:cTn id="13" dur="500" fill="hold"/>
                                        <p:tgtEl>
                                          <p:spTgt spid="327696"/>
                                        </p:tgtEl>
                                        <p:attrNameLst>
                                          <p:attrName>ppt_x</p:attrName>
                                        </p:attrNameLst>
                                      </p:cBhvr>
                                      <p:tavLst>
                                        <p:tav tm="0">
                                          <p:val>
                                            <p:strVal val="0-#ppt_w/2"/>
                                          </p:val>
                                        </p:tav>
                                        <p:tav tm="100000">
                                          <p:val>
                                            <p:strVal val="#ppt_x"/>
                                          </p:val>
                                        </p:tav>
                                      </p:tavLst>
                                    </p:anim>
                                    <p:anim calcmode="lin" valueType="num">
                                      <p:cBhvr additive="base">
                                        <p:cTn id="14" dur="500" fill="hold"/>
                                        <p:tgtEl>
                                          <p:spTgt spid="32769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327697"/>
                                        </p:tgtEl>
                                        <p:attrNameLst>
                                          <p:attrName>style.visibility</p:attrName>
                                        </p:attrNameLst>
                                      </p:cBhvr>
                                      <p:to>
                                        <p:strVal val="visible"/>
                                      </p:to>
                                    </p:set>
                                    <p:anim calcmode="lin" valueType="num">
                                      <p:cBhvr additive="base">
                                        <p:cTn id="19" dur="500" fill="hold"/>
                                        <p:tgtEl>
                                          <p:spTgt spid="327697"/>
                                        </p:tgtEl>
                                        <p:attrNameLst>
                                          <p:attrName>ppt_x</p:attrName>
                                        </p:attrNameLst>
                                      </p:cBhvr>
                                      <p:tavLst>
                                        <p:tav tm="0">
                                          <p:val>
                                            <p:strVal val="0-#ppt_w/2"/>
                                          </p:val>
                                        </p:tav>
                                        <p:tav tm="100000">
                                          <p:val>
                                            <p:strVal val="#ppt_x"/>
                                          </p:val>
                                        </p:tav>
                                      </p:tavLst>
                                    </p:anim>
                                    <p:anim calcmode="lin" valueType="num">
                                      <p:cBhvr additive="base">
                                        <p:cTn id="20" dur="500" fill="hold"/>
                                        <p:tgtEl>
                                          <p:spTgt spid="327697"/>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7698"/>
                                        </p:tgtEl>
                                        <p:attrNameLst>
                                          <p:attrName>style.visibility</p:attrName>
                                        </p:attrNameLst>
                                      </p:cBhvr>
                                      <p:to>
                                        <p:strVal val="visible"/>
                                      </p:to>
                                    </p:set>
                                    <p:anim calcmode="lin" valueType="num">
                                      <p:cBhvr additive="base">
                                        <p:cTn id="25" dur="500" fill="hold"/>
                                        <p:tgtEl>
                                          <p:spTgt spid="327698"/>
                                        </p:tgtEl>
                                        <p:attrNameLst>
                                          <p:attrName>ppt_x</p:attrName>
                                        </p:attrNameLst>
                                      </p:cBhvr>
                                      <p:tavLst>
                                        <p:tav tm="0">
                                          <p:val>
                                            <p:strVal val="0-#ppt_w/2"/>
                                          </p:val>
                                        </p:tav>
                                        <p:tav tm="100000">
                                          <p:val>
                                            <p:strVal val="#ppt_x"/>
                                          </p:val>
                                        </p:tav>
                                      </p:tavLst>
                                    </p:anim>
                                    <p:anim calcmode="lin" valueType="num">
                                      <p:cBhvr additive="base">
                                        <p:cTn id="26" dur="500" fill="hold"/>
                                        <p:tgtEl>
                                          <p:spTgt spid="327698"/>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27699"/>
                                        </p:tgtEl>
                                        <p:attrNameLst>
                                          <p:attrName>style.visibility</p:attrName>
                                        </p:attrNameLst>
                                      </p:cBhvr>
                                      <p:to>
                                        <p:strVal val="visible"/>
                                      </p:to>
                                    </p:set>
                                    <p:anim calcmode="lin" valueType="num">
                                      <p:cBhvr additive="base">
                                        <p:cTn id="31" dur="500" fill="hold"/>
                                        <p:tgtEl>
                                          <p:spTgt spid="327699"/>
                                        </p:tgtEl>
                                        <p:attrNameLst>
                                          <p:attrName>ppt_x</p:attrName>
                                        </p:attrNameLst>
                                      </p:cBhvr>
                                      <p:tavLst>
                                        <p:tav tm="0">
                                          <p:val>
                                            <p:strVal val="1+#ppt_w/2"/>
                                          </p:val>
                                        </p:tav>
                                        <p:tav tm="100000">
                                          <p:val>
                                            <p:strVal val="#ppt_x"/>
                                          </p:val>
                                        </p:tav>
                                      </p:tavLst>
                                    </p:anim>
                                    <p:anim calcmode="lin" valueType="num">
                                      <p:cBhvr additive="base">
                                        <p:cTn id="32" dur="500" fill="hold"/>
                                        <p:tgtEl>
                                          <p:spTgt spid="327699"/>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327700"/>
                                        </p:tgtEl>
                                        <p:attrNameLst>
                                          <p:attrName>style.visibility</p:attrName>
                                        </p:attrNameLst>
                                      </p:cBhvr>
                                      <p:to>
                                        <p:strVal val="visible"/>
                                      </p:to>
                                    </p:set>
                                    <p:anim calcmode="lin" valueType="num">
                                      <p:cBhvr additive="base">
                                        <p:cTn id="37" dur="500" fill="hold"/>
                                        <p:tgtEl>
                                          <p:spTgt spid="327700"/>
                                        </p:tgtEl>
                                        <p:attrNameLst>
                                          <p:attrName>ppt_x</p:attrName>
                                        </p:attrNameLst>
                                      </p:cBhvr>
                                      <p:tavLst>
                                        <p:tav tm="0">
                                          <p:val>
                                            <p:strVal val="0-#ppt_w/2"/>
                                          </p:val>
                                        </p:tav>
                                        <p:tav tm="100000">
                                          <p:val>
                                            <p:strVal val="#ppt_x"/>
                                          </p:val>
                                        </p:tav>
                                      </p:tavLst>
                                    </p:anim>
                                    <p:anim calcmode="lin" valueType="num">
                                      <p:cBhvr additive="base">
                                        <p:cTn id="38" dur="500" fill="hold"/>
                                        <p:tgtEl>
                                          <p:spTgt spid="327700"/>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327701"/>
                                        </p:tgtEl>
                                        <p:attrNameLst>
                                          <p:attrName>style.visibility</p:attrName>
                                        </p:attrNameLst>
                                      </p:cBhvr>
                                      <p:to>
                                        <p:strVal val="visible"/>
                                      </p:to>
                                    </p:set>
                                    <p:anim calcmode="lin" valueType="num">
                                      <p:cBhvr additive="base">
                                        <p:cTn id="43" dur="500" fill="hold"/>
                                        <p:tgtEl>
                                          <p:spTgt spid="327701"/>
                                        </p:tgtEl>
                                        <p:attrNameLst>
                                          <p:attrName>ppt_x</p:attrName>
                                        </p:attrNameLst>
                                      </p:cBhvr>
                                      <p:tavLst>
                                        <p:tav tm="0">
                                          <p:val>
                                            <p:strVal val="1+#ppt_w/2"/>
                                          </p:val>
                                        </p:tav>
                                        <p:tav tm="100000">
                                          <p:val>
                                            <p:strVal val="#ppt_x"/>
                                          </p:val>
                                        </p:tav>
                                      </p:tavLst>
                                    </p:anim>
                                    <p:anim calcmode="lin" valueType="num">
                                      <p:cBhvr additive="base">
                                        <p:cTn id="44" dur="500" fill="hold"/>
                                        <p:tgtEl>
                                          <p:spTgt spid="32770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683" grpId="0" autoUpdateAnimBg="0"/>
      <p:bldP spid="327696" grpId="0" autoUpdateAnimBg="0"/>
      <p:bldP spid="327698" grpId="0" autoUpdateAnimBg="0"/>
      <p:bldP spid="327699" grpId="0" autoUpdateAnimBg="0"/>
      <p:bldP spid="327701"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3106" name="Text Box 1026"/>
          <p:cNvSpPr txBox="1">
            <a:spLocks noChangeArrowheads="1"/>
          </p:cNvSpPr>
          <p:nvPr/>
        </p:nvSpPr>
        <p:spPr bwMode="auto">
          <a:xfrm>
            <a:off x="381000" y="1219200"/>
            <a:ext cx="62484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buFontTx/>
              <a:buAutoNum type="arabicPeriod"/>
            </a:pPr>
            <a:r>
              <a:rPr lang="en-US" sz="2000" b="1">
                <a:solidFill>
                  <a:srgbClr val="A50021"/>
                </a:solidFill>
                <a:cs typeface="Times New Roman" pitchFamily="18" charset="0"/>
              </a:rPr>
              <a:t>Definition of straight line – locus</a:t>
            </a:r>
            <a:endParaRPr lang="en-US" sz="2000" b="1">
              <a:solidFill>
                <a:srgbClr val="A50021"/>
              </a:solidFill>
              <a:cs typeface="Arial" pitchFamily="34" charset="0"/>
            </a:endParaRPr>
          </a:p>
          <a:p>
            <a:pPr eaLnBrk="1" hangingPunct="1">
              <a:buFontTx/>
              <a:buAutoNum type="arabicPeriod"/>
            </a:pPr>
            <a:r>
              <a:rPr lang="en-US" sz="2000" b="1">
                <a:solidFill>
                  <a:srgbClr val="800000"/>
                </a:solidFill>
                <a:cs typeface="Arial" pitchFamily="34" charset="0"/>
              </a:rPr>
              <a:t>Slope of a line</a:t>
            </a:r>
          </a:p>
          <a:p>
            <a:pPr eaLnBrk="1" hangingPunct="1">
              <a:buFontTx/>
              <a:buAutoNum type="arabicPeriod"/>
            </a:pPr>
            <a:r>
              <a:rPr lang="en-US" sz="2000" b="1">
                <a:solidFill>
                  <a:srgbClr val="333399"/>
                </a:solidFill>
                <a:cs typeface="Arial" pitchFamily="34" charset="0"/>
              </a:rPr>
              <a:t>Angle between two lines</a:t>
            </a:r>
          </a:p>
          <a:p>
            <a:pPr eaLnBrk="1" hangingPunct="1">
              <a:buFontTx/>
              <a:buAutoNum type="arabicPeriod"/>
            </a:pPr>
            <a:r>
              <a:rPr lang="en-US" sz="2000" b="1">
                <a:solidFill>
                  <a:srgbClr val="006600"/>
                </a:solidFill>
                <a:cs typeface="Arial" pitchFamily="34" charset="0"/>
              </a:rPr>
              <a:t>Intercepts of a line on the axes</a:t>
            </a:r>
          </a:p>
          <a:p>
            <a:pPr eaLnBrk="1" hangingPunct="1">
              <a:buFontTx/>
              <a:buAutoNum type="arabicPeriod"/>
            </a:pPr>
            <a:r>
              <a:rPr lang="en-US" sz="2000" b="1">
                <a:solidFill>
                  <a:srgbClr val="A50021"/>
                </a:solidFill>
                <a:cs typeface="Arial" pitchFamily="34" charset="0"/>
              </a:rPr>
              <a:t>Slope, intercept form</a:t>
            </a:r>
          </a:p>
          <a:p>
            <a:pPr eaLnBrk="1" hangingPunct="1">
              <a:buFontTx/>
              <a:buAutoNum type="arabicPeriod"/>
            </a:pPr>
            <a:r>
              <a:rPr lang="en-US" sz="2000" b="1">
                <a:cs typeface="Arial" pitchFamily="34" charset="0"/>
              </a:rPr>
              <a:t>Point, slope form</a:t>
            </a:r>
          </a:p>
          <a:p>
            <a:pPr eaLnBrk="1" hangingPunct="1">
              <a:buFontTx/>
              <a:buAutoNum type="arabicPeriod"/>
            </a:pPr>
            <a:r>
              <a:rPr lang="en-US" sz="2000" b="1">
                <a:solidFill>
                  <a:srgbClr val="2C2CB0"/>
                </a:solidFill>
                <a:cs typeface="Arial" pitchFamily="34" charset="0"/>
              </a:rPr>
              <a:t>Two-point form</a:t>
            </a:r>
          </a:p>
          <a:p>
            <a:pPr eaLnBrk="1" hangingPunct="1">
              <a:buFontTx/>
              <a:buAutoNum type="arabicPeriod"/>
            </a:pPr>
            <a:r>
              <a:rPr lang="en-US" sz="2000" b="1">
                <a:solidFill>
                  <a:srgbClr val="A50021"/>
                </a:solidFill>
                <a:cs typeface="Arial" pitchFamily="34" charset="0"/>
              </a:rPr>
              <a:t>Intercepts form</a:t>
            </a:r>
          </a:p>
          <a:p>
            <a:pPr eaLnBrk="1" hangingPunct="1">
              <a:buFontTx/>
              <a:buAutoNum type="arabicPeriod"/>
            </a:pPr>
            <a:r>
              <a:rPr lang="en-US" sz="2000" b="1">
                <a:cs typeface="Arial" pitchFamily="34" charset="0"/>
              </a:rPr>
              <a:t>Normal form</a:t>
            </a:r>
          </a:p>
          <a:p>
            <a:pPr eaLnBrk="1" hangingPunct="1">
              <a:buFontTx/>
              <a:buAutoNum type="arabicPeriod"/>
            </a:pPr>
            <a:r>
              <a:rPr lang="en-US" sz="2000" b="1">
                <a:solidFill>
                  <a:srgbClr val="800000"/>
                </a:solidFill>
                <a:cs typeface="Arial" pitchFamily="34" charset="0"/>
              </a:rPr>
              <a:t>Parametric or distance form</a:t>
            </a:r>
          </a:p>
        </p:txBody>
      </p:sp>
      <p:sp>
        <p:nvSpPr>
          <p:cNvPr id="16387" name="Rectangle 1027"/>
          <p:cNvSpPr>
            <a:spLocks noGrp="1" noChangeArrowheads="1"/>
          </p:cNvSpPr>
          <p:nvPr>
            <p:ph type="title"/>
          </p:nvPr>
        </p:nvSpPr>
        <p:spPr>
          <a:xfrm>
            <a:off x="381000" y="381000"/>
            <a:ext cx="5791200" cy="685800"/>
          </a:xfrm>
          <a:noFill/>
        </p:spPr>
        <p:txBody>
          <a:bodyPr/>
          <a:lstStyle/>
          <a:p>
            <a:pPr eaLnBrk="1" hangingPunct="1"/>
            <a:r>
              <a:rPr lang="en-US" b="0" smtClean="0">
                <a:solidFill>
                  <a:srgbClr val="333399"/>
                </a:solidFill>
              </a:rPr>
              <a:t>Session Objectives</a:t>
            </a:r>
            <a:endParaRPr lang="en-US" sz="2000" b="0" smtClean="0">
              <a:solidFill>
                <a:srgbClr val="3333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3106">
                                            <p:txEl>
                                              <p:pRg st="0" end="0"/>
                                            </p:txEl>
                                          </p:spTgt>
                                        </p:tgtEl>
                                        <p:attrNameLst>
                                          <p:attrName>style.visibility</p:attrName>
                                        </p:attrNameLst>
                                      </p:cBhvr>
                                      <p:to>
                                        <p:strVal val="visible"/>
                                      </p:to>
                                    </p:set>
                                    <p:animEffect transition="in" filter="wipe(left)">
                                      <p:cBhvr>
                                        <p:cTn id="7" dur="500"/>
                                        <p:tgtEl>
                                          <p:spTgt spid="30310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3106">
                                            <p:txEl>
                                              <p:pRg st="1" end="1"/>
                                            </p:txEl>
                                          </p:spTgt>
                                        </p:tgtEl>
                                        <p:attrNameLst>
                                          <p:attrName>style.visibility</p:attrName>
                                        </p:attrNameLst>
                                      </p:cBhvr>
                                      <p:to>
                                        <p:strVal val="visible"/>
                                      </p:to>
                                    </p:set>
                                    <p:animEffect transition="in" filter="wipe(left)">
                                      <p:cBhvr>
                                        <p:cTn id="12" dur="500"/>
                                        <p:tgtEl>
                                          <p:spTgt spid="30310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03106">
                                            <p:txEl>
                                              <p:pRg st="2" end="2"/>
                                            </p:txEl>
                                          </p:spTgt>
                                        </p:tgtEl>
                                        <p:attrNameLst>
                                          <p:attrName>style.visibility</p:attrName>
                                        </p:attrNameLst>
                                      </p:cBhvr>
                                      <p:to>
                                        <p:strVal val="visible"/>
                                      </p:to>
                                    </p:set>
                                    <p:animEffect transition="in" filter="wipe(left)">
                                      <p:cBhvr>
                                        <p:cTn id="17" dur="500"/>
                                        <p:tgtEl>
                                          <p:spTgt spid="30310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03106">
                                            <p:txEl>
                                              <p:pRg st="3" end="3"/>
                                            </p:txEl>
                                          </p:spTgt>
                                        </p:tgtEl>
                                        <p:attrNameLst>
                                          <p:attrName>style.visibility</p:attrName>
                                        </p:attrNameLst>
                                      </p:cBhvr>
                                      <p:to>
                                        <p:strVal val="visible"/>
                                      </p:to>
                                    </p:set>
                                    <p:animEffect transition="in" filter="wipe(left)">
                                      <p:cBhvr>
                                        <p:cTn id="22" dur="500"/>
                                        <p:tgtEl>
                                          <p:spTgt spid="30310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03106">
                                            <p:txEl>
                                              <p:pRg st="4" end="4"/>
                                            </p:txEl>
                                          </p:spTgt>
                                        </p:tgtEl>
                                        <p:attrNameLst>
                                          <p:attrName>style.visibility</p:attrName>
                                        </p:attrNameLst>
                                      </p:cBhvr>
                                      <p:to>
                                        <p:strVal val="visible"/>
                                      </p:to>
                                    </p:set>
                                    <p:animEffect transition="in" filter="wipe(left)">
                                      <p:cBhvr>
                                        <p:cTn id="27" dur="500"/>
                                        <p:tgtEl>
                                          <p:spTgt spid="303106">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03106">
                                            <p:txEl>
                                              <p:pRg st="5" end="5"/>
                                            </p:txEl>
                                          </p:spTgt>
                                        </p:tgtEl>
                                        <p:attrNameLst>
                                          <p:attrName>style.visibility</p:attrName>
                                        </p:attrNameLst>
                                      </p:cBhvr>
                                      <p:to>
                                        <p:strVal val="visible"/>
                                      </p:to>
                                    </p:set>
                                    <p:animEffect transition="in" filter="wipe(left)">
                                      <p:cBhvr>
                                        <p:cTn id="32" dur="500"/>
                                        <p:tgtEl>
                                          <p:spTgt spid="303106">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03106">
                                            <p:txEl>
                                              <p:pRg st="6" end="6"/>
                                            </p:txEl>
                                          </p:spTgt>
                                        </p:tgtEl>
                                        <p:attrNameLst>
                                          <p:attrName>style.visibility</p:attrName>
                                        </p:attrNameLst>
                                      </p:cBhvr>
                                      <p:to>
                                        <p:strVal val="visible"/>
                                      </p:to>
                                    </p:set>
                                    <p:animEffect transition="in" filter="wipe(left)">
                                      <p:cBhvr>
                                        <p:cTn id="37" dur="500"/>
                                        <p:tgtEl>
                                          <p:spTgt spid="303106">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03106">
                                            <p:txEl>
                                              <p:pRg st="7" end="7"/>
                                            </p:txEl>
                                          </p:spTgt>
                                        </p:tgtEl>
                                        <p:attrNameLst>
                                          <p:attrName>style.visibility</p:attrName>
                                        </p:attrNameLst>
                                      </p:cBhvr>
                                      <p:to>
                                        <p:strVal val="visible"/>
                                      </p:to>
                                    </p:set>
                                    <p:animEffect transition="in" filter="wipe(left)">
                                      <p:cBhvr>
                                        <p:cTn id="42" dur="500"/>
                                        <p:tgtEl>
                                          <p:spTgt spid="303106">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03106">
                                            <p:txEl>
                                              <p:pRg st="8" end="8"/>
                                            </p:txEl>
                                          </p:spTgt>
                                        </p:tgtEl>
                                        <p:attrNameLst>
                                          <p:attrName>style.visibility</p:attrName>
                                        </p:attrNameLst>
                                      </p:cBhvr>
                                      <p:to>
                                        <p:strVal val="visible"/>
                                      </p:to>
                                    </p:set>
                                    <p:animEffect transition="in" filter="wipe(left)">
                                      <p:cBhvr>
                                        <p:cTn id="47" dur="500"/>
                                        <p:tgtEl>
                                          <p:spTgt spid="303106">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303106">
                                            <p:txEl>
                                              <p:pRg st="9" end="9"/>
                                            </p:txEl>
                                          </p:spTgt>
                                        </p:tgtEl>
                                        <p:attrNameLst>
                                          <p:attrName>style.visibility</p:attrName>
                                        </p:attrNameLst>
                                      </p:cBhvr>
                                      <p:to>
                                        <p:strVal val="visible"/>
                                      </p:to>
                                    </p:set>
                                    <p:animEffect transition="in" filter="wipe(left)">
                                      <p:cBhvr>
                                        <p:cTn id="52" dur="500"/>
                                        <p:tgtEl>
                                          <p:spTgt spid="30310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106"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381000" y="533400"/>
            <a:ext cx="2743200" cy="685800"/>
          </a:xfrm>
        </p:spPr>
        <p:txBody>
          <a:bodyPr/>
          <a:lstStyle/>
          <a:p>
            <a:pPr eaLnBrk="1" hangingPunct="1"/>
            <a:r>
              <a:rPr lang="en-US" b="0" smtClean="0"/>
              <a:t>Solution 4(iii)</a:t>
            </a:r>
          </a:p>
        </p:txBody>
      </p:sp>
      <p:pic>
        <p:nvPicPr>
          <p:cNvPr id="329738"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219200"/>
            <a:ext cx="2973388"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29739" name="Rectangle 11"/>
          <p:cNvSpPr>
            <a:spLocks noChangeArrowheads="1"/>
          </p:cNvSpPr>
          <p:nvPr/>
        </p:nvSpPr>
        <p:spPr bwMode="auto">
          <a:xfrm>
            <a:off x="2489200" y="2819400"/>
            <a:ext cx="2894013"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Using normal form </a:t>
            </a:r>
          </a:p>
        </p:txBody>
      </p:sp>
      <p:pic>
        <p:nvPicPr>
          <p:cNvPr id="32974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3276600"/>
            <a:ext cx="28956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29741" name="Rectangle 13"/>
          <p:cNvSpPr>
            <a:spLocks noChangeArrowheads="1"/>
          </p:cNvSpPr>
          <p:nvPr/>
        </p:nvSpPr>
        <p:spPr bwMode="auto">
          <a:xfrm>
            <a:off x="457200" y="4495800"/>
            <a:ext cx="441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pPr>
              <a:spcBef>
                <a:spcPct val="50000"/>
              </a:spcBef>
            </a:pPr>
            <a:r>
              <a:rPr lang="en-US" sz="2200">
                <a:solidFill>
                  <a:srgbClr val="000000"/>
                </a:solidFill>
              </a:rPr>
              <a:t>the equation of line becomes                  x cos60° + y sin60° = 5 </a:t>
            </a:r>
            <a:r>
              <a:rPr lang="en-US" sz="2200"/>
              <a:t>or </a:t>
            </a:r>
          </a:p>
        </p:txBody>
      </p:sp>
      <p:pic>
        <p:nvPicPr>
          <p:cNvPr id="329742"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4400" y="5092700"/>
            <a:ext cx="205740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29743" name="Rectangle 15"/>
          <p:cNvSpPr>
            <a:spLocks noChangeArrowheads="1"/>
          </p:cNvSpPr>
          <p:nvPr/>
        </p:nvSpPr>
        <p:spPr bwMode="auto">
          <a:xfrm>
            <a:off x="533400" y="5592763"/>
            <a:ext cx="56832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or </a:t>
            </a:r>
          </a:p>
        </p:txBody>
      </p:sp>
      <p:pic>
        <p:nvPicPr>
          <p:cNvPr id="329744"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5562600"/>
            <a:ext cx="16002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29738"/>
                                        </p:tgtEl>
                                        <p:attrNameLst>
                                          <p:attrName>style.visibility</p:attrName>
                                        </p:attrNameLst>
                                      </p:cBhvr>
                                      <p:to>
                                        <p:strVal val="visible"/>
                                      </p:to>
                                    </p:set>
                                    <p:anim calcmode="lin" valueType="num">
                                      <p:cBhvr additive="base">
                                        <p:cTn id="7" dur="500" fill="hold"/>
                                        <p:tgtEl>
                                          <p:spTgt spid="329738"/>
                                        </p:tgtEl>
                                        <p:attrNameLst>
                                          <p:attrName>ppt_x</p:attrName>
                                        </p:attrNameLst>
                                      </p:cBhvr>
                                      <p:tavLst>
                                        <p:tav tm="0">
                                          <p:val>
                                            <p:strVal val="0-#ppt_w/2"/>
                                          </p:val>
                                        </p:tav>
                                        <p:tav tm="100000">
                                          <p:val>
                                            <p:strVal val="#ppt_x"/>
                                          </p:val>
                                        </p:tav>
                                      </p:tavLst>
                                    </p:anim>
                                    <p:anim calcmode="lin" valueType="num">
                                      <p:cBhvr additive="base">
                                        <p:cTn id="8" dur="500" fill="hold"/>
                                        <p:tgtEl>
                                          <p:spTgt spid="32973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29739"/>
                                        </p:tgtEl>
                                        <p:attrNameLst>
                                          <p:attrName>style.visibility</p:attrName>
                                        </p:attrNameLst>
                                      </p:cBhvr>
                                      <p:to>
                                        <p:strVal val="visible"/>
                                      </p:to>
                                    </p:set>
                                    <p:anim calcmode="lin" valueType="num">
                                      <p:cBhvr additive="base">
                                        <p:cTn id="13" dur="500" fill="hold"/>
                                        <p:tgtEl>
                                          <p:spTgt spid="329739"/>
                                        </p:tgtEl>
                                        <p:attrNameLst>
                                          <p:attrName>ppt_x</p:attrName>
                                        </p:attrNameLst>
                                      </p:cBhvr>
                                      <p:tavLst>
                                        <p:tav tm="0">
                                          <p:val>
                                            <p:strVal val="1+#ppt_w/2"/>
                                          </p:val>
                                        </p:tav>
                                        <p:tav tm="100000">
                                          <p:val>
                                            <p:strVal val="#ppt_x"/>
                                          </p:val>
                                        </p:tav>
                                      </p:tavLst>
                                    </p:anim>
                                    <p:anim calcmode="lin" valueType="num">
                                      <p:cBhvr additive="base">
                                        <p:cTn id="14" dur="500" fill="hold"/>
                                        <p:tgtEl>
                                          <p:spTgt spid="32973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329740"/>
                                        </p:tgtEl>
                                        <p:attrNameLst>
                                          <p:attrName>style.visibility</p:attrName>
                                        </p:attrNameLst>
                                      </p:cBhvr>
                                      <p:to>
                                        <p:strVal val="visible"/>
                                      </p:to>
                                    </p:set>
                                    <p:anim calcmode="lin" valueType="num">
                                      <p:cBhvr additive="base">
                                        <p:cTn id="19" dur="500" fill="hold"/>
                                        <p:tgtEl>
                                          <p:spTgt spid="329740"/>
                                        </p:tgtEl>
                                        <p:attrNameLst>
                                          <p:attrName>ppt_x</p:attrName>
                                        </p:attrNameLst>
                                      </p:cBhvr>
                                      <p:tavLst>
                                        <p:tav tm="0">
                                          <p:val>
                                            <p:strVal val="1+#ppt_w/2"/>
                                          </p:val>
                                        </p:tav>
                                        <p:tav tm="100000">
                                          <p:val>
                                            <p:strVal val="#ppt_x"/>
                                          </p:val>
                                        </p:tav>
                                      </p:tavLst>
                                    </p:anim>
                                    <p:anim calcmode="lin" valueType="num">
                                      <p:cBhvr additive="base">
                                        <p:cTn id="20" dur="500" fill="hold"/>
                                        <p:tgtEl>
                                          <p:spTgt spid="32974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9741"/>
                                        </p:tgtEl>
                                        <p:attrNameLst>
                                          <p:attrName>style.visibility</p:attrName>
                                        </p:attrNameLst>
                                      </p:cBhvr>
                                      <p:to>
                                        <p:strVal val="visible"/>
                                      </p:to>
                                    </p:set>
                                    <p:anim calcmode="lin" valueType="num">
                                      <p:cBhvr additive="base">
                                        <p:cTn id="25" dur="500" fill="hold"/>
                                        <p:tgtEl>
                                          <p:spTgt spid="329741"/>
                                        </p:tgtEl>
                                        <p:attrNameLst>
                                          <p:attrName>ppt_x</p:attrName>
                                        </p:attrNameLst>
                                      </p:cBhvr>
                                      <p:tavLst>
                                        <p:tav tm="0">
                                          <p:val>
                                            <p:strVal val="0-#ppt_w/2"/>
                                          </p:val>
                                        </p:tav>
                                        <p:tav tm="100000">
                                          <p:val>
                                            <p:strVal val="#ppt_x"/>
                                          </p:val>
                                        </p:tav>
                                      </p:tavLst>
                                    </p:anim>
                                    <p:anim calcmode="lin" valueType="num">
                                      <p:cBhvr additive="base">
                                        <p:cTn id="26" dur="500" fill="hold"/>
                                        <p:tgtEl>
                                          <p:spTgt spid="329741"/>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nodeType="clickEffect">
                                  <p:stCondLst>
                                    <p:cond delay="0"/>
                                  </p:stCondLst>
                                  <p:childTnLst>
                                    <p:set>
                                      <p:cBhvr>
                                        <p:cTn id="30" dur="1" fill="hold">
                                          <p:stCondLst>
                                            <p:cond delay="0"/>
                                          </p:stCondLst>
                                        </p:cTn>
                                        <p:tgtEl>
                                          <p:spTgt spid="329742"/>
                                        </p:tgtEl>
                                        <p:attrNameLst>
                                          <p:attrName>style.visibility</p:attrName>
                                        </p:attrNameLst>
                                      </p:cBhvr>
                                      <p:to>
                                        <p:strVal val="visible"/>
                                      </p:to>
                                    </p:set>
                                    <p:anim calcmode="lin" valueType="num">
                                      <p:cBhvr additive="base">
                                        <p:cTn id="31" dur="500" fill="hold"/>
                                        <p:tgtEl>
                                          <p:spTgt spid="329742"/>
                                        </p:tgtEl>
                                        <p:attrNameLst>
                                          <p:attrName>ppt_x</p:attrName>
                                        </p:attrNameLst>
                                      </p:cBhvr>
                                      <p:tavLst>
                                        <p:tav tm="0">
                                          <p:val>
                                            <p:strVal val="1+#ppt_w/2"/>
                                          </p:val>
                                        </p:tav>
                                        <p:tav tm="100000">
                                          <p:val>
                                            <p:strVal val="#ppt_x"/>
                                          </p:val>
                                        </p:tav>
                                      </p:tavLst>
                                    </p:anim>
                                    <p:anim calcmode="lin" valueType="num">
                                      <p:cBhvr additive="base">
                                        <p:cTn id="32" dur="500" fill="hold"/>
                                        <p:tgtEl>
                                          <p:spTgt spid="329742"/>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29743"/>
                                        </p:tgtEl>
                                        <p:attrNameLst>
                                          <p:attrName>style.visibility</p:attrName>
                                        </p:attrNameLst>
                                      </p:cBhvr>
                                      <p:to>
                                        <p:strVal val="visible"/>
                                      </p:to>
                                    </p:set>
                                    <p:anim calcmode="lin" valueType="num">
                                      <p:cBhvr additive="base">
                                        <p:cTn id="37" dur="500" fill="hold"/>
                                        <p:tgtEl>
                                          <p:spTgt spid="329743"/>
                                        </p:tgtEl>
                                        <p:attrNameLst>
                                          <p:attrName>ppt_x</p:attrName>
                                        </p:attrNameLst>
                                      </p:cBhvr>
                                      <p:tavLst>
                                        <p:tav tm="0">
                                          <p:val>
                                            <p:strVal val="0-#ppt_w/2"/>
                                          </p:val>
                                        </p:tav>
                                        <p:tav tm="100000">
                                          <p:val>
                                            <p:strVal val="#ppt_x"/>
                                          </p:val>
                                        </p:tav>
                                      </p:tavLst>
                                    </p:anim>
                                    <p:anim calcmode="lin" valueType="num">
                                      <p:cBhvr additive="base">
                                        <p:cTn id="38" dur="500" fill="hold"/>
                                        <p:tgtEl>
                                          <p:spTgt spid="329743"/>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499"/>
                                          </p:stCondLst>
                                        </p:cTn>
                                        <p:tgtEl>
                                          <p:spTgt spid="3297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9739" grpId="0" autoUpdateAnimBg="0"/>
      <p:bldP spid="329741" grpId="0" autoUpdateAnimBg="0"/>
      <p:bldP spid="329743"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381000" y="533400"/>
            <a:ext cx="3276600" cy="685800"/>
          </a:xfrm>
        </p:spPr>
        <p:txBody>
          <a:bodyPr/>
          <a:lstStyle/>
          <a:p>
            <a:pPr eaLnBrk="1" hangingPunct="1"/>
            <a:r>
              <a:rPr lang="en-US" b="0" smtClean="0"/>
              <a:t>Class Exercise - 5</a:t>
            </a:r>
          </a:p>
        </p:txBody>
      </p:sp>
      <p:sp>
        <p:nvSpPr>
          <p:cNvPr id="331786" name="Rectangle 10"/>
          <p:cNvSpPr>
            <a:spLocks noChangeArrowheads="1"/>
          </p:cNvSpPr>
          <p:nvPr/>
        </p:nvSpPr>
        <p:spPr bwMode="auto">
          <a:xfrm>
            <a:off x="457200" y="1219200"/>
            <a:ext cx="5334000" cy="176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800000"/>
                </a:solidFill>
              </a:rPr>
              <a:t>A straight line is drawn through the point P(3, 2) and is inclined at an angle of 60° with the positive X-axis. Find the coordinates of points on it at a distance of 2 from 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31786"/>
                                        </p:tgtEl>
                                        <p:attrNameLst>
                                          <p:attrName>style.visibility</p:attrName>
                                        </p:attrNameLst>
                                      </p:cBhvr>
                                      <p:to>
                                        <p:strVal val="visible"/>
                                      </p:to>
                                    </p:set>
                                    <p:animEffect transition="in" filter="dissolve">
                                      <p:cBhvr>
                                        <p:cTn id="7" dur="500"/>
                                        <p:tgtEl>
                                          <p:spTgt spid="3317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1786"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381000" y="228600"/>
            <a:ext cx="2743200" cy="685800"/>
          </a:xfrm>
        </p:spPr>
        <p:txBody>
          <a:bodyPr/>
          <a:lstStyle/>
          <a:p>
            <a:pPr eaLnBrk="1" hangingPunct="1"/>
            <a:r>
              <a:rPr lang="en-US" b="0" smtClean="0"/>
              <a:t>Solution</a:t>
            </a:r>
          </a:p>
        </p:txBody>
      </p:sp>
      <p:sp>
        <p:nvSpPr>
          <p:cNvPr id="333828" name="Rectangle 4"/>
          <p:cNvSpPr>
            <a:spLocks noChangeArrowheads="1"/>
          </p:cNvSpPr>
          <p:nvPr/>
        </p:nvSpPr>
        <p:spPr bwMode="auto">
          <a:xfrm>
            <a:off x="350838" y="838200"/>
            <a:ext cx="4983162"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Using parameter form of line, i.e. </a:t>
            </a:r>
          </a:p>
        </p:txBody>
      </p:sp>
      <p:pic>
        <p:nvPicPr>
          <p:cNvPr id="3338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371600"/>
            <a:ext cx="2286000"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3383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438400"/>
            <a:ext cx="27432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33831"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9000" y="2209800"/>
            <a:ext cx="2209800" cy="132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33833"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625850"/>
            <a:ext cx="2286000"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33834" name="Rectangle 10"/>
          <p:cNvSpPr>
            <a:spLocks noChangeArrowheads="1"/>
          </p:cNvSpPr>
          <p:nvPr/>
        </p:nvSpPr>
        <p:spPr bwMode="auto">
          <a:xfrm>
            <a:off x="3048000" y="3903663"/>
            <a:ext cx="114935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x = 4, </a:t>
            </a:r>
          </a:p>
        </p:txBody>
      </p:sp>
      <p:pic>
        <p:nvPicPr>
          <p:cNvPr id="333835"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14800" y="3811588"/>
            <a:ext cx="4298950"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33836" name="Rectangle 12"/>
          <p:cNvSpPr>
            <a:spLocks noChangeArrowheads="1"/>
          </p:cNvSpPr>
          <p:nvPr/>
        </p:nvSpPr>
        <p:spPr bwMode="auto">
          <a:xfrm>
            <a:off x="381000" y="4983163"/>
            <a:ext cx="3821113"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Hence required points are</a:t>
            </a:r>
          </a:p>
        </p:txBody>
      </p:sp>
      <p:pic>
        <p:nvPicPr>
          <p:cNvPr id="333837"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5557838"/>
            <a:ext cx="3276600"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3828"/>
                                        </p:tgtEl>
                                        <p:attrNameLst>
                                          <p:attrName>style.visibility</p:attrName>
                                        </p:attrNameLst>
                                      </p:cBhvr>
                                      <p:to>
                                        <p:strVal val="visible"/>
                                      </p:to>
                                    </p:set>
                                    <p:anim calcmode="lin" valueType="num">
                                      <p:cBhvr additive="base">
                                        <p:cTn id="7" dur="500" fill="hold"/>
                                        <p:tgtEl>
                                          <p:spTgt spid="333828"/>
                                        </p:tgtEl>
                                        <p:attrNameLst>
                                          <p:attrName>ppt_x</p:attrName>
                                        </p:attrNameLst>
                                      </p:cBhvr>
                                      <p:tavLst>
                                        <p:tav tm="0">
                                          <p:val>
                                            <p:strVal val="0-#ppt_w/2"/>
                                          </p:val>
                                        </p:tav>
                                        <p:tav tm="100000">
                                          <p:val>
                                            <p:strVal val="#ppt_x"/>
                                          </p:val>
                                        </p:tav>
                                      </p:tavLst>
                                    </p:anim>
                                    <p:anim calcmode="lin" valueType="num">
                                      <p:cBhvr additive="base">
                                        <p:cTn id="8" dur="500" fill="hold"/>
                                        <p:tgtEl>
                                          <p:spTgt spid="33382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33829"/>
                                        </p:tgtEl>
                                        <p:attrNameLst>
                                          <p:attrName>style.visibility</p:attrName>
                                        </p:attrNameLst>
                                      </p:cBhvr>
                                      <p:to>
                                        <p:strVal val="visible"/>
                                      </p:to>
                                    </p:set>
                                    <p:anim calcmode="lin" valueType="num">
                                      <p:cBhvr additive="base">
                                        <p:cTn id="13" dur="500" fill="hold"/>
                                        <p:tgtEl>
                                          <p:spTgt spid="333829"/>
                                        </p:tgtEl>
                                        <p:attrNameLst>
                                          <p:attrName>ppt_x</p:attrName>
                                        </p:attrNameLst>
                                      </p:cBhvr>
                                      <p:tavLst>
                                        <p:tav tm="0">
                                          <p:val>
                                            <p:strVal val="0-#ppt_w/2"/>
                                          </p:val>
                                        </p:tav>
                                        <p:tav tm="100000">
                                          <p:val>
                                            <p:strVal val="#ppt_x"/>
                                          </p:val>
                                        </p:tav>
                                      </p:tavLst>
                                    </p:anim>
                                    <p:anim calcmode="lin" valueType="num">
                                      <p:cBhvr additive="base">
                                        <p:cTn id="14" dur="500" fill="hold"/>
                                        <p:tgtEl>
                                          <p:spTgt spid="33382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333830"/>
                                        </p:tgtEl>
                                        <p:attrNameLst>
                                          <p:attrName>style.visibility</p:attrName>
                                        </p:attrNameLst>
                                      </p:cBhvr>
                                      <p:to>
                                        <p:strVal val="visible"/>
                                      </p:to>
                                    </p:set>
                                    <p:anim calcmode="lin" valueType="num">
                                      <p:cBhvr additive="base">
                                        <p:cTn id="19" dur="500" fill="hold"/>
                                        <p:tgtEl>
                                          <p:spTgt spid="333830"/>
                                        </p:tgtEl>
                                        <p:attrNameLst>
                                          <p:attrName>ppt_x</p:attrName>
                                        </p:attrNameLst>
                                      </p:cBhvr>
                                      <p:tavLst>
                                        <p:tav tm="0">
                                          <p:val>
                                            <p:strVal val="0-#ppt_w/2"/>
                                          </p:val>
                                        </p:tav>
                                        <p:tav tm="100000">
                                          <p:val>
                                            <p:strVal val="#ppt_x"/>
                                          </p:val>
                                        </p:tav>
                                      </p:tavLst>
                                    </p:anim>
                                    <p:anim calcmode="lin" valueType="num">
                                      <p:cBhvr additive="base">
                                        <p:cTn id="20" dur="500" fill="hold"/>
                                        <p:tgtEl>
                                          <p:spTgt spid="33383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333831"/>
                                        </p:tgtEl>
                                        <p:attrNameLst>
                                          <p:attrName>style.visibility</p:attrName>
                                        </p:attrNameLst>
                                      </p:cBhvr>
                                      <p:to>
                                        <p:strVal val="visible"/>
                                      </p:to>
                                    </p:set>
                                    <p:anim calcmode="lin" valueType="num">
                                      <p:cBhvr additive="base">
                                        <p:cTn id="25" dur="500" fill="hold"/>
                                        <p:tgtEl>
                                          <p:spTgt spid="333831"/>
                                        </p:tgtEl>
                                        <p:attrNameLst>
                                          <p:attrName>ppt_x</p:attrName>
                                        </p:attrNameLst>
                                      </p:cBhvr>
                                      <p:tavLst>
                                        <p:tav tm="0">
                                          <p:val>
                                            <p:strVal val="1+#ppt_w/2"/>
                                          </p:val>
                                        </p:tav>
                                        <p:tav tm="100000">
                                          <p:val>
                                            <p:strVal val="#ppt_x"/>
                                          </p:val>
                                        </p:tav>
                                      </p:tavLst>
                                    </p:anim>
                                    <p:anim calcmode="lin" valueType="num">
                                      <p:cBhvr additive="base">
                                        <p:cTn id="26" dur="500" fill="hold"/>
                                        <p:tgtEl>
                                          <p:spTgt spid="333831"/>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333833"/>
                                        </p:tgtEl>
                                        <p:attrNameLst>
                                          <p:attrName>style.visibility</p:attrName>
                                        </p:attrNameLst>
                                      </p:cBhvr>
                                      <p:to>
                                        <p:strVal val="visible"/>
                                      </p:to>
                                    </p:set>
                                    <p:anim calcmode="lin" valueType="num">
                                      <p:cBhvr additive="base">
                                        <p:cTn id="31" dur="500" fill="hold"/>
                                        <p:tgtEl>
                                          <p:spTgt spid="333833"/>
                                        </p:tgtEl>
                                        <p:attrNameLst>
                                          <p:attrName>ppt_x</p:attrName>
                                        </p:attrNameLst>
                                      </p:cBhvr>
                                      <p:tavLst>
                                        <p:tav tm="0">
                                          <p:val>
                                            <p:strVal val="0-#ppt_w/2"/>
                                          </p:val>
                                        </p:tav>
                                        <p:tav tm="100000">
                                          <p:val>
                                            <p:strVal val="#ppt_x"/>
                                          </p:val>
                                        </p:tav>
                                      </p:tavLst>
                                    </p:anim>
                                    <p:anim calcmode="lin" valueType="num">
                                      <p:cBhvr additive="base">
                                        <p:cTn id="32" dur="500" fill="hold"/>
                                        <p:tgtEl>
                                          <p:spTgt spid="333833"/>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333834"/>
                                        </p:tgtEl>
                                        <p:attrNameLst>
                                          <p:attrName>style.visibility</p:attrName>
                                        </p:attrNameLst>
                                      </p:cBhvr>
                                      <p:to>
                                        <p:strVal val="visible"/>
                                      </p:to>
                                    </p:set>
                                    <p:anim calcmode="lin" valueType="num">
                                      <p:cBhvr additive="base">
                                        <p:cTn id="37" dur="500" fill="hold"/>
                                        <p:tgtEl>
                                          <p:spTgt spid="333834"/>
                                        </p:tgtEl>
                                        <p:attrNameLst>
                                          <p:attrName>ppt_x</p:attrName>
                                        </p:attrNameLst>
                                      </p:cBhvr>
                                      <p:tavLst>
                                        <p:tav tm="0">
                                          <p:val>
                                            <p:strVal val="1+#ppt_w/2"/>
                                          </p:val>
                                        </p:tav>
                                        <p:tav tm="100000">
                                          <p:val>
                                            <p:strVal val="#ppt_x"/>
                                          </p:val>
                                        </p:tav>
                                      </p:tavLst>
                                    </p:anim>
                                    <p:anim calcmode="lin" valueType="num">
                                      <p:cBhvr additive="base">
                                        <p:cTn id="38" dur="500" fill="hold"/>
                                        <p:tgtEl>
                                          <p:spTgt spid="333834"/>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nodeType="clickEffect">
                                  <p:stCondLst>
                                    <p:cond delay="0"/>
                                  </p:stCondLst>
                                  <p:childTnLst>
                                    <p:set>
                                      <p:cBhvr>
                                        <p:cTn id="42" dur="1" fill="hold">
                                          <p:stCondLst>
                                            <p:cond delay="0"/>
                                          </p:stCondLst>
                                        </p:cTn>
                                        <p:tgtEl>
                                          <p:spTgt spid="333835"/>
                                        </p:tgtEl>
                                        <p:attrNameLst>
                                          <p:attrName>style.visibility</p:attrName>
                                        </p:attrNameLst>
                                      </p:cBhvr>
                                      <p:to>
                                        <p:strVal val="visible"/>
                                      </p:to>
                                    </p:set>
                                    <p:anim calcmode="lin" valueType="num">
                                      <p:cBhvr additive="base">
                                        <p:cTn id="43" dur="500" fill="hold"/>
                                        <p:tgtEl>
                                          <p:spTgt spid="333835"/>
                                        </p:tgtEl>
                                        <p:attrNameLst>
                                          <p:attrName>ppt_x</p:attrName>
                                        </p:attrNameLst>
                                      </p:cBhvr>
                                      <p:tavLst>
                                        <p:tav tm="0">
                                          <p:val>
                                            <p:strVal val="1+#ppt_w/2"/>
                                          </p:val>
                                        </p:tav>
                                        <p:tav tm="100000">
                                          <p:val>
                                            <p:strVal val="#ppt_x"/>
                                          </p:val>
                                        </p:tav>
                                      </p:tavLst>
                                    </p:anim>
                                    <p:anim calcmode="lin" valueType="num">
                                      <p:cBhvr additive="base">
                                        <p:cTn id="44" dur="500" fill="hold"/>
                                        <p:tgtEl>
                                          <p:spTgt spid="333835"/>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33836"/>
                                        </p:tgtEl>
                                        <p:attrNameLst>
                                          <p:attrName>style.visibility</p:attrName>
                                        </p:attrNameLst>
                                      </p:cBhvr>
                                      <p:to>
                                        <p:strVal val="visible"/>
                                      </p:to>
                                    </p:set>
                                    <p:anim calcmode="lin" valueType="num">
                                      <p:cBhvr additive="base">
                                        <p:cTn id="49" dur="500" fill="hold"/>
                                        <p:tgtEl>
                                          <p:spTgt spid="333836"/>
                                        </p:tgtEl>
                                        <p:attrNameLst>
                                          <p:attrName>ppt_x</p:attrName>
                                        </p:attrNameLst>
                                      </p:cBhvr>
                                      <p:tavLst>
                                        <p:tav tm="0">
                                          <p:val>
                                            <p:strVal val="0-#ppt_w/2"/>
                                          </p:val>
                                        </p:tav>
                                        <p:tav tm="100000">
                                          <p:val>
                                            <p:strVal val="#ppt_x"/>
                                          </p:val>
                                        </p:tav>
                                      </p:tavLst>
                                    </p:anim>
                                    <p:anim calcmode="lin" valueType="num">
                                      <p:cBhvr additive="base">
                                        <p:cTn id="50" dur="500" fill="hold"/>
                                        <p:tgtEl>
                                          <p:spTgt spid="333836"/>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nodeType="clickEffect">
                                  <p:stCondLst>
                                    <p:cond delay="0"/>
                                  </p:stCondLst>
                                  <p:childTnLst>
                                    <p:set>
                                      <p:cBhvr>
                                        <p:cTn id="54" dur="1" fill="hold">
                                          <p:stCondLst>
                                            <p:cond delay="0"/>
                                          </p:stCondLst>
                                        </p:cTn>
                                        <p:tgtEl>
                                          <p:spTgt spid="333837"/>
                                        </p:tgtEl>
                                        <p:attrNameLst>
                                          <p:attrName>style.visibility</p:attrName>
                                        </p:attrNameLst>
                                      </p:cBhvr>
                                      <p:to>
                                        <p:strVal val="visible"/>
                                      </p:to>
                                    </p:set>
                                    <p:anim calcmode="lin" valueType="num">
                                      <p:cBhvr additive="base">
                                        <p:cTn id="55" dur="500" fill="hold"/>
                                        <p:tgtEl>
                                          <p:spTgt spid="333837"/>
                                        </p:tgtEl>
                                        <p:attrNameLst>
                                          <p:attrName>ppt_x</p:attrName>
                                        </p:attrNameLst>
                                      </p:cBhvr>
                                      <p:tavLst>
                                        <p:tav tm="0">
                                          <p:val>
                                            <p:strVal val="0-#ppt_w/2"/>
                                          </p:val>
                                        </p:tav>
                                        <p:tav tm="100000">
                                          <p:val>
                                            <p:strVal val="#ppt_x"/>
                                          </p:val>
                                        </p:tav>
                                      </p:tavLst>
                                    </p:anim>
                                    <p:anim calcmode="lin" valueType="num">
                                      <p:cBhvr additive="base">
                                        <p:cTn id="56" dur="500" fill="hold"/>
                                        <p:tgtEl>
                                          <p:spTgt spid="33383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3828" grpId="0" autoUpdateAnimBg="0"/>
      <p:bldP spid="333834" grpId="0" autoUpdateAnimBg="0"/>
      <p:bldP spid="333836" grpId="0"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304800" y="304800"/>
            <a:ext cx="2971800" cy="685800"/>
          </a:xfrm>
        </p:spPr>
        <p:txBody>
          <a:bodyPr/>
          <a:lstStyle/>
          <a:p>
            <a:pPr eaLnBrk="1" hangingPunct="1"/>
            <a:r>
              <a:rPr lang="en-US" b="0" smtClean="0"/>
              <a:t>Class Exercise - 6</a:t>
            </a:r>
          </a:p>
        </p:txBody>
      </p:sp>
      <p:sp>
        <p:nvSpPr>
          <p:cNvPr id="335885" name="Rectangle 13"/>
          <p:cNvSpPr>
            <a:spLocks noChangeArrowheads="1"/>
          </p:cNvSpPr>
          <p:nvPr/>
        </p:nvSpPr>
        <p:spPr bwMode="auto">
          <a:xfrm>
            <a:off x="315913" y="914400"/>
            <a:ext cx="5399087"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800000"/>
                </a:solidFill>
              </a:rPr>
              <a:t>One diagonal of a square is the portion of the line 7x + 5y = 35 intercepted by the axis. Obtain the extremities of the other diagonal.</a:t>
            </a:r>
          </a:p>
        </p:txBody>
      </p:sp>
      <p:sp>
        <p:nvSpPr>
          <p:cNvPr id="335886" name="Text Box 14"/>
          <p:cNvSpPr txBox="1">
            <a:spLocks noChangeArrowheads="1"/>
          </p:cNvSpPr>
          <p:nvPr/>
        </p:nvSpPr>
        <p:spPr bwMode="auto">
          <a:xfrm>
            <a:off x="371475" y="2362200"/>
            <a:ext cx="168592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2200" b="1"/>
              <a:t>Solution :</a:t>
            </a:r>
          </a:p>
        </p:txBody>
      </p:sp>
      <p:grpSp>
        <p:nvGrpSpPr>
          <p:cNvPr id="2" name="Group 15"/>
          <p:cNvGrpSpPr>
            <a:grpSpLocks/>
          </p:cNvGrpSpPr>
          <p:nvPr/>
        </p:nvGrpSpPr>
        <p:grpSpPr bwMode="auto">
          <a:xfrm>
            <a:off x="381000" y="2895600"/>
            <a:ext cx="3733800" cy="801688"/>
            <a:chOff x="384" y="720"/>
            <a:chExt cx="2352" cy="505"/>
          </a:xfrm>
        </p:grpSpPr>
        <p:sp>
          <p:nvSpPr>
            <p:cNvPr id="56333" name="Rectangle 16"/>
            <p:cNvSpPr>
              <a:spLocks noChangeArrowheads="1"/>
            </p:cNvSpPr>
            <p:nvPr/>
          </p:nvSpPr>
          <p:spPr bwMode="auto">
            <a:xfrm>
              <a:off x="384" y="835"/>
              <a:ext cx="1776"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pPr>
                <a:spcBef>
                  <a:spcPct val="50000"/>
                </a:spcBef>
              </a:pPr>
              <a:r>
                <a:rPr lang="en-US" sz="2200">
                  <a:solidFill>
                    <a:srgbClr val="000000"/>
                  </a:solidFill>
                </a:rPr>
                <a:t>7x + 5y = 35 </a:t>
              </a:r>
              <a:r>
                <a:rPr lang="en-US" sz="2200"/>
                <a:t>or </a:t>
              </a:r>
            </a:p>
          </p:txBody>
        </p:sp>
        <p:pic>
          <p:nvPicPr>
            <p:cNvPr id="56334"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68" y="720"/>
              <a:ext cx="768" cy="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pic>
        <p:nvPicPr>
          <p:cNvPr id="335890"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581400"/>
            <a:ext cx="2941638"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nvGrpSpPr>
          <p:cNvPr id="3" name="Group 19"/>
          <p:cNvGrpSpPr>
            <a:grpSpLocks/>
          </p:cNvGrpSpPr>
          <p:nvPr/>
        </p:nvGrpSpPr>
        <p:grpSpPr bwMode="auto">
          <a:xfrm>
            <a:off x="3733800" y="3810000"/>
            <a:ext cx="3454400" cy="804863"/>
            <a:chOff x="2016" y="2133"/>
            <a:chExt cx="2176" cy="507"/>
          </a:xfrm>
        </p:grpSpPr>
        <p:sp>
          <p:nvSpPr>
            <p:cNvPr id="56331" name="Rectangle 20"/>
            <p:cNvSpPr>
              <a:spLocks noChangeArrowheads="1"/>
            </p:cNvSpPr>
            <p:nvPr/>
          </p:nvSpPr>
          <p:spPr bwMode="auto">
            <a:xfrm>
              <a:off x="2016" y="2272"/>
              <a:ext cx="1661"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Coordinates of O </a:t>
              </a:r>
            </a:p>
          </p:txBody>
        </p:sp>
        <p:pic>
          <p:nvPicPr>
            <p:cNvPr id="56332" name="Picture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00" y="2133"/>
              <a:ext cx="592" cy="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grpSp>
        <p:nvGrpSpPr>
          <p:cNvPr id="4" name="Group 22"/>
          <p:cNvGrpSpPr>
            <a:grpSpLocks/>
          </p:cNvGrpSpPr>
          <p:nvPr/>
        </p:nvGrpSpPr>
        <p:grpSpPr bwMode="auto">
          <a:xfrm>
            <a:off x="2971800" y="5029200"/>
            <a:ext cx="5715000" cy="831850"/>
            <a:chOff x="2016" y="1920"/>
            <a:chExt cx="3600" cy="524"/>
          </a:xfrm>
        </p:grpSpPr>
        <p:sp>
          <p:nvSpPr>
            <p:cNvPr id="56329" name="Rectangle 23"/>
            <p:cNvSpPr>
              <a:spLocks noChangeArrowheads="1"/>
            </p:cNvSpPr>
            <p:nvPr/>
          </p:nvSpPr>
          <p:spPr bwMode="auto">
            <a:xfrm>
              <a:off x="2016" y="2064"/>
              <a:ext cx="1185"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OB = OD = </a:t>
              </a:r>
            </a:p>
          </p:txBody>
        </p:sp>
        <p:pic>
          <p:nvPicPr>
            <p:cNvPr id="56330"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0" y="1920"/>
              <a:ext cx="2496" cy="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35885"/>
                                        </p:tgtEl>
                                        <p:attrNameLst>
                                          <p:attrName>style.visibility</p:attrName>
                                        </p:attrNameLst>
                                      </p:cBhvr>
                                      <p:to>
                                        <p:strVal val="visible"/>
                                      </p:to>
                                    </p:set>
                                    <p:animEffect transition="in" filter="dissolve">
                                      <p:cBhvr>
                                        <p:cTn id="7" dur="500"/>
                                        <p:tgtEl>
                                          <p:spTgt spid="3358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335886"/>
                                        </p:tgtEl>
                                        <p:attrNameLst>
                                          <p:attrName>style.visibility</p:attrName>
                                        </p:attrNameLst>
                                      </p:cBhvr>
                                      <p:to>
                                        <p:strVal val="visible"/>
                                      </p:to>
                                    </p:set>
                                    <p:anim calcmode="lin" valueType="num">
                                      <p:cBhvr additive="base">
                                        <p:cTn id="12" dur="500" fill="hold"/>
                                        <p:tgtEl>
                                          <p:spTgt spid="335886"/>
                                        </p:tgtEl>
                                        <p:attrNameLst>
                                          <p:attrName>ppt_x</p:attrName>
                                        </p:attrNameLst>
                                      </p:cBhvr>
                                      <p:tavLst>
                                        <p:tav tm="0">
                                          <p:val>
                                            <p:strVal val="0-#ppt_w/2"/>
                                          </p:val>
                                        </p:tav>
                                        <p:tav tm="100000">
                                          <p:val>
                                            <p:strVal val="#ppt_x"/>
                                          </p:val>
                                        </p:tav>
                                      </p:tavLst>
                                    </p:anim>
                                    <p:anim calcmode="lin" valueType="num">
                                      <p:cBhvr additive="base">
                                        <p:cTn id="13" dur="500" fill="hold"/>
                                        <p:tgtEl>
                                          <p:spTgt spid="335886"/>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0-#ppt_w/2"/>
                                          </p:val>
                                        </p:tav>
                                        <p:tav tm="100000">
                                          <p:val>
                                            <p:strVal val="#ppt_x"/>
                                          </p:val>
                                        </p:tav>
                                      </p:tavLst>
                                    </p:anim>
                                    <p:anim calcmode="lin" valueType="num">
                                      <p:cBhvr additive="base">
                                        <p:cTn id="19"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3" presetClass="entr" presetSubtype="16" fill="hold" nodeType="clickEffect">
                                  <p:stCondLst>
                                    <p:cond delay="0"/>
                                  </p:stCondLst>
                                  <p:childTnLst>
                                    <p:set>
                                      <p:cBhvr>
                                        <p:cTn id="23" dur="1" fill="hold">
                                          <p:stCondLst>
                                            <p:cond delay="0"/>
                                          </p:stCondLst>
                                        </p:cTn>
                                        <p:tgtEl>
                                          <p:spTgt spid="335890"/>
                                        </p:tgtEl>
                                        <p:attrNameLst>
                                          <p:attrName>style.visibility</p:attrName>
                                        </p:attrNameLst>
                                      </p:cBhvr>
                                      <p:to>
                                        <p:strVal val="visible"/>
                                      </p:to>
                                    </p:set>
                                    <p:anim calcmode="lin" valueType="num">
                                      <p:cBhvr>
                                        <p:cTn id="24" dur="500" fill="hold"/>
                                        <p:tgtEl>
                                          <p:spTgt spid="335890"/>
                                        </p:tgtEl>
                                        <p:attrNameLst>
                                          <p:attrName>ppt_w</p:attrName>
                                        </p:attrNameLst>
                                      </p:cBhvr>
                                      <p:tavLst>
                                        <p:tav tm="0">
                                          <p:val>
                                            <p:fltVal val="0"/>
                                          </p:val>
                                        </p:tav>
                                        <p:tav tm="100000">
                                          <p:val>
                                            <p:strVal val="#ppt_w"/>
                                          </p:val>
                                        </p:tav>
                                      </p:tavLst>
                                    </p:anim>
                                    <p:anim calcmode="lin" valueType="num">
                                      <p:cBhvr>
                                        <p:cTn id="25" dur="500" fill="hold"/>
                                        <p:tgtEl>
                                          <p:spTgt spid="335890"/>
                                        </p:tgtEl>
                                        <p:attrNameLst>
                                          <p:attrName>ppt_h</p:attrName>
                                        </p:attrNameLst>
                                      </p:cBhvr>
                                      <p:tavLst>
                                        <p:tav tm="0">
                                          <p:val>
                                            <p:fltVal val="0"/>
                                          </p:val>
                                        </p:tav>
                                        <p:tav tm="100000">
                                          <p:val>
                                            <p:strVal val="#ppt_h"/>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2" fill="hold" nodeType="clickEffect">
                                  <p:stCondLst>
                                    <p:cond delay="0"/>
                                  </p:stCondLst>
                                  <p:childTnLst>
                                    <p:set>
                                      <p:cBhvr>
                                        <p:cTn id="29" dur="1" fill="hold">
                                          <p:stCondLst>
                                            <p:cond delay="0"/>
                                          </p:stCondLst>
                                        </p:cTn>
                                        <p:tgtEl>
                                          <p:spTgt spid="3"/>
                                        </p:tgtEl>
                                        <p:attrNameLst>
                                          <p:attrName>style.visibility</p:attrName>
                                        </p:attrNameLst>
                                      </p:cBhvr>
                                      <p:to>
                                        <p:strVal val="visible"/>
                                      </p:to>
                                    </p:set>
                                    <p:anim calcmode="lin" valueType="num">
                                      <p:cBhvr additive="base">
                                        <p:cTn id="30" dur="500" fill="hold"/>
                                        <p:tgtEl>
                                          <p:spTgt spid="3"/>
                                        </p:tgtEl>
                                        <p:attrNameLst>
                                          <p:attrName>ppt_x</p:attrName>
                                        </p:attrNameLst>
                                      </p:cBhvr>
                                      <p:tavLst>
                                        <p:tav tm="0">
                                          <p:val>
                                            <p:strVal val="1+#ppt_w/2"/>
                                          </p:val>
                                        </p:tav>
                                        <p:tav tm="100000">
                                          <p:val>
                                            <p:strVal val="#ppt_x"/>
                                          </p:val>
                                        </p:tav>
                                      </p:tavLst>
                                    </p:anim>
                                    <p:anim calcmode="lin" valueType="num">
                                      <p:cBhvr additive="base">
                                        <p:cTn id="31"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2" fill="hold" nodeType="clickEffect">
                                  <p:stCondLst>
                                    <p:cond delay="0"/>
                                  </p:stCondLst>
                                  <p:childTnLst>
                                    <p:set>
                                      <p:cBhvr>
                                        <p:cTn id="35" dur="1" fill="hold">
                                          <p:stCondLst>
                                            <p:cond delay="0"/>
                                          </p:stCondLst>
                                        </p:cTn>
                                        <p:tgtEl>
                                          <p:spTgt spid="4"/>
                                        </p:tgtEl>
                                        <p:attrNameLst>
                                          <p:attrName>style.visibility</p:attrName>
                                        </p:attrNameLst>
                                      </p:cBhvr>
                                      <p:to>
                                        <p:strVal val="visible"/>
                                      </p:to>
                                    </p:set>
                                    <p:anim calcmode="lin" valueType="num">
                                      <p:cBhvr additive="base">
                                        <p:cTn id="36" dur="500" fill="hold"/>
                                        <p:tgtEl>
                                          <p:spTgt spid="4"/>
                                        </p:tgtEl>
                                        <p:attrNameLst>
                                          <p:attrName>ppt_x</p:attrName>
                                        </p:attrNameLst>
                                      </p:cBhvr>
                                      <p:tavLst>
                                        <p:tav tm="0">
                                          <p:val>
                                            <p:strVal val="1+#ppt_w/2"/>
                                          </p:val>
                                        </p:tav>
                                        <p:tav tm="100000">
                                          <p:val>
                                            <p:strVal val="#ppt_x"/>
                                          </p:val>
                                        </p:tav>
                                      </p:tavLst>
                                    </p:anim>
                                    <p:anim calcmode="lin" valueType="num">
                                      <p:cBhvr additive="base">
                                        <p:cTn id="37"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5885" grpId="0" autoUpdateAnimBg="0"/>
      <p:bldP spid="335886"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381000" y="228600"/>
            <a:ext cx="2743200" cy="685800"/>
          </a:xfrm>
        </p:spPr>
        <p:txBody>
          <a:bodyPr/>
          <a:lstStyle/>
          <a:p>
            <a:pPr eaLnBrk="1" hangingPunct="1"/>
            <a:r>
              <a:rPr lang="en-US" b="0" smtClean="0"/>
              <a:t>Solution</a:t>
            </a:r>
          </a:p>
        </p:txBody>
      </p:sp>
      <p:grpSp>
        <p:nvGrpSpPr>
          <p:cNvPr id="2" name="Group 18"/>
          <p:cNvGrpSpPr>
            <a:grpSpLocks/>
          </p:cNvGrpSpPr>
          <p:nvPr/>
        </p:nvGrpSpPr>
        <p:grpSpPr bwMode="auto">
          <a:xfrm>
            <a:off x="304800" y="779463"/>
            <a:ext cx="5016500" cy="1201737"/>
            <a:chOff x="1112" y="2736"/>
            <a:chExt cx="3160" cy="757"/>
          </a:xfrm>
        </p:grpSpPr>
        <p:sp>
          <p:nvSpPr>
            <p:cNvPr id="57353" name="Rectangle 11"/>
            <p:cNvSpPr>
              <a:spLocks noChangeArrowheads="1"/>
            </p:cNvSpPr>
            <p:nvPr/>
          </p:nvSpPr>
          <p:spPr bwMode="auto">
            <a:xfrm>
              <a:off x="1112" y="3083"/>
              <a:ext cx="1705"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Equation of BD = </a:t>
              </a:r>
            </a:p>
          </p:txBody>
        </p:sp>
        <p:pic>
          <p:nvPicPr>
            <p:cNvPr id="57354"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84" y="2736"/>
              <a:ext cx="1488" cy="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grpSp>
        <p:nvGrpSpPr>
          <p:cNvPr id="3" name="Group 19"/>
          <p:cNvGrpSpPr>
            <a:grpSpLocks/>
          </p:cNvGrpSpPr>
          <p:nvPr/>
        </p:nvGrpSpPr>
        <p:grpSpPr bwMode="auto">
          <a:xfrm>
            <a:off x="457200" y="2286000"/>
            <a:ext cx="5562600" cy="1316038"/>
            <a:chOff x="288" y="1440"/>
            <a:chExt cx="3504" cy="829"/>
          </a:xfrm>
        </p:grpSpPr>
        <p:sp>
          <p:nvSpPr>
            <p:cNvPr id="57351" name="Rectangle 13"/>
            <p:cNvSpPr>
              <a:spLocks noChangeArrowheads="1"/>
            </p:cNvSpPr>
            <p:nvPr/>
          </p:nvSpPr>
          <p:spPr bwMode="auto">
            <a:xfrm>
              <a:off x="288" y="1552"/>
              <a:ext cx="716"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where </a:t>
              </a:r>
            </a:p>
          </p:txBody>
        </p:sp>
        <p:pic>
          <p:nvPicPr>
            <p:cNvPr id="57352"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0" y="1440"/>
              <a:ext cx="2832" cy="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pic>
        <p:nvPicPr>
          <p:cNvPr id="337940"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505200"/>
            <a:ext cx="2514600" cy="127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37941"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5029200"/>
            <a:ext cx="4191000"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337940"/>
                                        </p:tgtEl>
                                        <p:attrNameLst>
                                          <p:attrName>style.visibility</p:attrName>
                                        </p:attrNameLst>
                                      </p:cBhvr>
                                      <p:to>
                                        <p:strVal val="visible"/>
                                      </p:to>
                                    </p:set>
                                    <p:animEffect transition="in" filter="dissolve">
                                      <p:cBhvr>
                                        <p:cTn id="17" dur="500"/>
                                        <p:tgtEl>
                                          <p:spTgt spid="33794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337941"/>
                                        </p:tgtEl>
                                        <p:attrNameLst>
                                          <p:attrName>style.visibility</p:attrName>
                                        </p:attrNameLst>
                                      </p:cBhvr>
                                      <p:to>
                                        <p:strVal val="visible"/>
                                      </p:to>
                                    </p:set>
                                    <p:animEffect transition="in" filter="dissolve">
                                      <p:cBhvr>
                                        <p:cTn id="22" dur="500"/>
                                        <p:tgtEl>
                                          <p:spTgt spid="337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381000" y="533400"/>
            <a:ext cx="2743200" cy="685800"/>
          </a:xfrm>
        </p:spPr>
        <p:txBody>
          <a:bodyPr/>
          <a:lstStyle/>
          <a:p>
            <a:pPr eaLnBrk="1" hangingPunct="1"/>
            <a:r>
              <a:rPr lang="en-US" b="0" smtClean="0"/>
              <a:t>Solution</a:t>
            </a:r>
          </a:p>
        </p:txBody>
      </p:sp>
      <p:pic>
        <p:nvPicPr>
          <p:cNvPr id="339982"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295400"/>
            <a:ext cx="3048000"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39983" name="Rectangle 15"/>
          <p:cNvSpPr>
            <a:spLocks noChangeArrowheads="1"/>
          </p:cNvSpPr>
          <p:nvPr/>
        </p:nvSpPr>
        <p:spPr bwMode="auto">
          <a:xfrm>
            <a:off x="304800" y="2311400"/>
            <a:ext cx="3690938"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Equation of diagonal BD:</a:t>
            </a:r>
          </a:p>
        </p:txBody>
      </p:sp>
      <p:pic>
        <p:nvPicPr>
          <p:cNvPr id="339984"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971800"/>
            <a:ext cx="2895600" cy="151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39985"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3352800"/>
            <a:ext cx="2590800"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39986" name="Rectangle 18"/>
          <p:cNvSpPr>
            <a:spLocks noChangeArrowheads="1"/>
          </p:cNvSpPr>
          <p:nvPr/>
        </p:nvSpPr>
        <p:spPr bwMode="auto">
          <a:xfrm>
            <a:off x="381000" y="4868863"/>
            <a:ext cx="496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a:solidFill>
                  <a:srgbClr val="000000"/>
                </a:solidFill>
              </a:rPr>
              <a:t>or</a:t>
            </a:r>
          </a:p>
        </p:txBody>
      </p:sp>
      <p:pic>
        <p:nvPicPr>
          <p:cNvPr id="339987"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4648200"/>
            <a:ext cx="2819400"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39988"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86200" y="4495800"/>
            <a:ext cx="4724400" cy="91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39989" name="Rectangle 21"/>
          <p:cNvSpPr>
            <a:spLocks noChangeArrowheads="1"/>
          </p:cNvSpPr>
          <p:nvPr/>
        </p:nvSpPr>
        <p:spPr bwMode="auto">
          <a:xfrm>
            <a:off x="5486400" y="5435600"/>
            <a:ext cx="2782888"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B (6, 6), D (–1, 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39982"/>
                                        </p:tgtEl>
                                        <p:attrNameLst>
                                          <p:attrName>style.visibility</p:attrName>
                                        </p:attrNameLst>
                                      </p:cBhvr>
                                      <p:to>
                                        <p:strVal val="visible"/>
                                      </p:to>
                                    </p:set>
                                    <p:anim calcmode="lin" valueType="num">
                                      <p:cBhvr additive="base">
                                        <p:cTn id="7" dur="500" fill="hold"/>
                                        <p:tgtEl>
                                          <p:spTgt spid="339982"/>
                                        </p:tgtEl>
                                        <p:attrNameLst>
                                          <p:attrName>ppt_x</p:attrName>
                                        </p:attrNameLst>
                                      </p:cBhvr>
                                      <p:tavLst>
                                        <p:tav tm="0">
                                          <p:val>
                                            <p:strVal val="0-#ppt_w/2"/>
                                          </p:val>
                                        </p:tav>
                                        <p:tav tm="100000">
                                          <p:val>
                                            <p:strVal val="#ppt_x"/>
                                          </p:val>
                                        </p:tav>
                                      </p:tavLst>
                                    </p:anim>
                                    <p:anim calcmode="lin" valueType="num">
                                      <p:cBhvr additive="base">
                                        <p:cTn id="8" dur="500" fill="hold"/>
                                        <p:tgtEl>
                                          <p:spTgt spid="33998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39983"/>
                                        </p:tgtEl>
                                        <p:attrNameLst>
                                          <p:attrName>style.visibility</p:attrName>
                                        </p:attrNameLst>
                                      </p:cBhvr>
                                      <p:to>
                                        <p:strVal val="visible"/>
                                      </p:to>
                                    </p:set>
                                    <p:anim calcmode="lin" valueType="num">
                                      <p:cBhvr additive="base">
                                        <p:cTn id="13" dur="500" fill="hold"/>
                                        <p:tgtEl>
                                          <p:spTgt spid="339983"/>
                                        </p:tgtEl>
                                        <p:attrNameLst>
                                          <p:attrName>ppt_x</p:attrName>
                                        </p:attrNameLst>
                                      </p:cBhvr>
                                      <p:tavLst>
                                        <p:tav tm="0">
                                          <p:val>
                                            <p:strVal val="0-#ppt_w/2"/>
                                          </p:val>
                                        </p:tav>
                                        <p:tav tm="100000">
                                          <p:val>
                                            <p:strVal val="#ppt_x"/>
                                          </p:val>
                                        </p:tav>
                                      </p:tavLst>
                                    </p:anim>
                                    <p:anim calcmode="lin" valueType="num">
                                      <p:cBhvr additive="base">
                                        <p:cTn id="14" dur="500" fill="hold"/>
                                        <p:tgtEl>
                                          <p:spTgt spid="33998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339984"/>
                                        </p:tgtEl>
                                        <p:attrNameLst>
                                          <p:attrName>style.visibility</p:attrName>
                                        </p:attrNameLst>
                                      </p:cBhvr>
                                      <p:to>
                                        <p:strVal val="visible"/>
                                      </p:to>
                                    </p:set>
                                    <p:anim calcmode="lin" valueType="num">
                                      <p:cBhvr additive="base">
                                        <p:cTn id="19" dur="500" fill="hold"/>
                                        <p:tgtEl>
                                          <p:spTgt spid="339984"/>
                                        </p:tgtEl>
                                        <p:attrNameLst>
                                          <p:attrName>ppt_x</p:attrName>
                                        </p:attrNameLst>
                                      </p:cBhvr>
                                      <p:tavLst>
                                        <p:tav tm="0">
                                          <p:val>
                                            <p:strVal val="0-#ppt_w/2"/>
                                          </p:val>
                                        </p:tav>
                                        <p:tav tm="100000">
                                          <p:val>
                                            <p:strVal val="#ppt_x"/>
                                          </p:val>
                                        </p:tav>
                                      </p:tavLst>
                                    </p:anim>
                                    <p:anim calcmode="lin" valueType="num">
                                      <p:cBhvr additive="base">
                                        <p:cTn id="20" dur="500" fill="hold"/>
                                        <p:tgtEl>
                                          <p:spTgt spid="339984"/>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339985"/>
                                        </p:tgtEl>
                                        <p:attrNameLst>
                                          <p:attrName>style.visibility</p:attrName>
                                        </p:attrNameLst>
                                      </p:cBhvr>
                                      <p:to>
                                        <p:strVal val="visible"/>
                                      </p:to>
                                    </p:set>
                                    <p:anim calcmode="lin" valueType="num">
                                      <p:cBhvr additive="base">
                                        <p:cTn id="25" dur="500" fill="hold"/>
                                        <p:tgtEl>
                                          <p:spTgt spid="339985"/>
                                        </p:tgtEl>
                                        <p:attrNameLst>
                                          <p:attrName>ppt_x</p:attrName>
                                        </p:attrNameLst>
                                      </p:cBhvr>
                                      <p:tavLst>
                                        <p:tav tm="0">
                                          <p:val>
                                            <p:strVal val="1+#ppt_w/2"/>
                                          </p:val>
                                        </p:tav>
                                        <p:tav tm="100000">
                                          <p:val>
                                            <p:strVal val="#ppt_x"/>
                                          </p:val>
                                        </p:tav>
                                      </p:tavLst>
                                    </p:anim>
                                    <p:anim calcmode="lin" valueType="num">
                                      <p:cBhvr additive="base">
                                        <p:cTn id="26" dur="500" fill="hold"/>
                                        <p:tgtEl>
                                          <p:spTgt spid="339985"/>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39986"/>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3" presetClass="entr" presetSubtype="16" fill="hold" nodeType="clickEffect">
                                  <p:stCondLst>
                                    <p:cond delay="0"/>
                                  </p:stCondLst>
                                  <p:childTnLst>
                                    <p:set>
                                      <p:cBhvr>
                                        <p:cTn id="34" dur="1" fill="hold">
                                          <p:stCondLst>
                                            <p:cond delay="0"/>
                                          </p:stCondLst>
                                        </p:cTn>
                                        <p:tgtEl>
                                          <p:spTgt spid="339987"/>
                                        </p:tgtEl>
                                        <p:attrNameLst>
                                          <p:attrName>style.visibility</p:attrName>
                                        </p:attrNameLst>
                                      </p:cBhvr>
                                      <p:to>
                                        <p:strVal val="visible"/>
                                      </p:to>
                                    </p:set>
                                    <p:anim calcmode="lin" valueType="num">
                                      <p:cBhvr>
                                        <p:cTn id="35" dur="500" fill="hold"/>
                                        <p:tgtEl>
                                          <p:spTgt spid="339987"/>
                                        </p:tgtEl>
                                        <p:attrNameLst>
                                          <p:attrName>ppt_w</p:attrName>
                                        </p:attrNameLst>
                                      </p:cBhvr>
                                      <p:tavLst>
                                        <p:tav tm="0">
                                          <p:val>
                                            <p:fltVal val="0"/>
                                          </p:val>
                                        </p:tav>
                                        <p:tav tm="100000">
                                          <p:val>
                                            <p:strVal val="#ppt_w"/>
                                          </p:val>
                                        </p:tav>
                                      </p:tavLst>
                                    </p:anim>
                                    <p:anim calcmode="lin" valueType="num">
                                      <p:cBhvr>
                                        <p:cTn id="36" dur="500" fill="hold"/>
                                        <p:tgtEl>
                                          <p:spTgt spid="339987"/>
                                        </p:tgtEl>
                                        <p:attrNameLst>
                                          <p:attrName>ppt_h</p:attrName>
                                        </p:attrNameLst>
                                      </p:cBhvr>
                                      <p:tavLst>
                                        <p:tav tm="0">
                                          <p:val>
                                            <p:fltVal val="0"/>
                                          </p:val>
                                        </p:tav>
                                        <p:tav tm="100000">
                                          <p:val>
                                            <p:strVal val="#ppt_h"/>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nodeType="clickEffect">
                                  <p:stCondLst>
                                    <p:cond delay="0"/>
                                  </p:stCondLst>
                                  <p:childTnLst>
                                    <p:set>
                                      <p:cBhvr>
                                        <p:cTn id="40" dur="1" fill="hold">
                                          <p:stCondLst>
                                            <p:cond delay="0"/>
                                          </p:stCondLst>
                                        </p:cTn>
                                        <p:tgtEl>
                                          <p:spTgt spid="339988"/>
                                        </p:tgtEl>
                                        <p:attrNameLst>
                                          <p:attrName>style.visibility</p:attrName>
                                        </p:attrNameLst>
                                      </p:cBhvr>
                                      <p:to>
                                        <p:strVal val="visible"/>
                                      </p:to>
                                    </p:set>
                                    <p:animEffect transition="in" filter="dissolve">
                                      <p:cBhvr>
                                        <p:cTn id="41" dur="500"/>
                                        <p:tgtEl>
                                          <p:spTgt spid="339988"/>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 presetClass="entr" presetSubtype="2" fill="hold" grpId="0" nodeType="clickEffect">
                                  <p:stCondLst>
                                    <p:cond delay="0"/>
                                  </p:stCondLst>
                                  <p:childTnLst>
                                    <p:set>
                                      <p:cBhvr>
                                        <p:cTn id="45" dur="1" fill="hold">
                                          <p:stCondLst>
                                            <p:cond delay="0"/>
                                          </p:stCondLst>
                                        </p:cTn>
                                        <p:tgtEl>
                                          <p:spTgt spid="339989"/>
                                        </p:tgtEl>
                                        <p:attrNameLst>
                                          <p:attrName>style.visibility</p:attrName>
                                        </p:attrNameLst>
                                      </p:cBhvr>
                                      <p:to>
                                        <p:strVal val="visible"/>
                                      </p:to>
                                    </p:set>
                                    <p:anim calcmode="lin" valueType="num">
                                      <p:cBhvr additive="base">
                                        <p:cTn id="46" dur="500" fill="hold"/>
                                        <p:tgtEl>
                                          <p:spTgt spid="339989"/>
                                        </p:tgtEl>
                                        <p:attrNameLst>
                                          <p:attrName>ppt_x</p:attrName>
                                        </p:attrNameLst>
                                      </p:cBhvr>
                                      <p:tavLst>
                                        <p:tav tm="0">
                                          <p:val>
                                            <p:strVal val="1+#ppt_w/2"/>
                                          </p:val>
                                        </p:tav>
                                        <p:tav tm="100000">
                                          <p:val>
                                            <p:strVal val="#ppt_x"/>
                                          </p:val>
                                        </p:tav>
                                      </p:tavLst>
                                    </p:anim>
                                    <p:anim calcmode="lin" valueType="num">
                                      <p:cBhvr additive="base">
                                        <p:cTn id="47" dur="500" fill="hold"/>
                                        <p:tgtEl>
                                          <p:spTgt spid="33998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83" grpId="0" autoUpdateAnimBg="0"/>
      <p:bldP spid="339986" grpId="0" autoUpdateAnimBg="0"/>
      <p:bldP spid="339989" grpId="0"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304800" y="381000"/>
            <a:ext cx="3352800" cy="685800"/>
          </a:xfrm>
        </p:spPr>
        <p:txBody>
          <a:bodyPr/>
          <a:lstStyle/>
          <a:p>
            <a:pPr eaLnBrk="1" hangingPunct="1"/>
            <a:r>
              <a:rPr lang="en-US" b="0" smtClean="0"/>
              <a:t>Class Exercise - 7</a:t>
            </a:r>
          </a:p>
        </p:txBody>
      </p:sp>
      <p:sp>
        <p:nvSpPr>
          <p:cNvPr id="342030" name="Text Box 14"/>
          <p:cNvSpPr txBox="1">
            <a:spLocks noChangeArrowheads="1"/>
          </p:cNvSpPr>
          <p:nvPr/>
        </p:nvSpPr>
        <p:spPr bwMode="auto">
          <a:xfrm>
            <a:off x="-152400" y="1020763"/>
            <a:ext cx="6553200" cy="210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marL="457200" indent="-457200" eaLnBrk="0" hangingPunct="0">
              <a:defRPr sz="2400">
                <a:solidFill>
                  <a:schemeClr val="tx1"/>
                </a:solidFill>
                <a:latin typeface="Verdana" pitchFamily="34" charset="0"/>
              </a:defRPr>
            </a:lvl1pPr>
            <a:lvl2pPr marL="914400" indent="-45720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solidFill>
                  <a:srgbClr val="800000"/>
                </a:solidFill>
              </a:rPr>
              <a:t>    If P(1, 2), Q(4, 6), R(a, b) and</a:t>
            </a:r>
            <a:br>
              <a:rPr lang="en-US" sz="2200">
                <a:solidFill>
                  <a:srgbClr val="800000"/>
                </a:solidFill>
              </a:rPr>
            </a:br>
            <a:r>
              <a:rPr lang="en-US" sz="2200">
                <a:solidFill>
                  <a:srgbClr val="800000"/>
                </a:solidFill>
              </a:rPr>
              <a:t>S(2, 3) are the vertices of a parallelogram PQRS in order, then</a:t>
            </a:r>
          </a:p>
          <a:p>
            <a:pPr lvl="1" eaLnBrk="1" hangingPunct="1">
              <a:spcBef>
                <a:spcPct val="50000"/>
              </a:spcBef>
              <a:buFontTx/>
              <a:buAutoNum type="alphaLcParenBoth"/>
            </a:pPr>
            <a:r>
              <a:rPr lang="en-US" sz="2200">
                <a:solidFill>
                  <a:srgbClr val="800000"/>
                </a:solidFill>
              </a:rPr>
              <a:t>a = 5, b = 7		(b) a = 7, b = 5</a:t>
            </a:r>
          </a:p>
          <a:p>
            <a:pPr eaLnBrk="1" hangingPunct="1">
              <a:spcBef>
                <a:spcPct val="50000"/>
              </a:spcBef>
            </a:pPr>
            <a:r>
              <a:rPr lang="en-US" sz="2200">
                <a:solidFill>
                  <a:srgbClr val="800000"/>
                </a:solidFill>
              </a:rPr>
              <a:t>	(c) a = –5, b = 7	(d) a = –7, b = 5</a:t>
            </a:r>
          </a:p>
        </p:txBody>
      </p:sp>
      <p:sp>
        <p:nvSpPr>
          <p:cNvPr id="342031" name="Text Box 15"/>
          <p:cNvSpPr txBox="1">
            <a:spLocks noChangeArrowheads="1"/>
          </p:cNvSpPr>
          <p:nvPr/>
        </p:nvSpPr>
        <p:spPr bwMode="auto">
          <a:xfrm>
            <a:off x="381000" y="3276600"/>
            <a:ext cx="168592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2200" b="1"/>
              <a:t>Solution :</a:t>
            </a:r>
          </a:p>
        </p:txBody>
      </p:sp>
      <p:pic>
        <p:nvPicPr>
          <p:cNvPr id="342032"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4038600"/>
            <a:ext cx="3581400" cy="204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42033" name="Rectangle 17"/>
          <p:cNvSpPr>
            <a:spLocks noChangeArrowheads="1"/>
          </p:cNvSpPr>
          <p:nvPr/>
        </p:nvSpPr>
        <p:spPr bwMode="auto">
          <a:xfrm>
            <a:off x="3429000" y="4724400"/>
            <a:ext cx="54403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000">
                <a:solidFill>
                  <a:srgbClr val="000000"/>
                </a:solidFill>
              </a:rPr>
              <a:t>PQ || RS 	</a:t>
            </a:r>
            <a:r>
              <a:rPr lang="en-US" sz="2000"/>
              <a:t> Slope of PQ = Slope of 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42030"/>
                                        </p:tgtEl>
                                        <p:attrNameLst>
                                          <p:attrName>style.visibility</p:attrName>
                                        </p:attrNameLst>
                                      </p:cBhvr>
                                      <p:to>
                                        <p:strVal val="visible"/>
                                      </p:to>
                                    </p:set>
                                    <p:animEffect transition="in" filter="dissolve">
                                      <p:cBhvr>
                                        <p:cTn id="7" dur="500"/>
                                        <p:tgtEl>
                                          <p:spTgt spid="3420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342031"/>
                                        </p:tgtEl>
                                        <p:attrNameLst>
                                          <p:attrName>style.visibility</p:attrName>
                                        </p:attrNameLst>
                                      </p:cBhvr>
                                      <p:to>
                                        <p:strVal val="visible"/>
                                      </p:to>
                                    </p:set>
                                    <p:anim calcmode="lin" valueType="num">
                                      <p:cBhvr additive="base">
                                        <p:cTn id="12" dur="500" fill="hold"/>
                                        <p:tgtEl>
                                          <p:spTgt spid="342031"/>
                                        </p:tgtEl>
                                        <p:attrNameLst>
                                          <p:attrName>ppt_x</p:attrName>
                                        </p:attrNameLst>
                                      </p:cBhvr>
                                      <p:tavLst>
                                        <p:tav tm="0">
                                          <p:val>
                                            <p:strVal val="0-#ppt_w/2"/>
                                          </p:val>
                                        </p:tav>
                                        <p:tav tm="100000">
                                          <p:val>
                                            <p:strVal val="#ppt_x"/>
                                          </p:val>
                                        </p:tav>
                                      </p:tavLst>
                                    </p:anim>
                                    <p:anim calcmode="lin" valueType="num">
                                      <p:cBhvr additive="base">
                                        <p:cTn id="13" dur="500" fill="hold"/>
                                        <p:tgtEl>
                                          <p:spTgt spid="342031"/>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nodeType="clickEffect">
                                  <p:stCondLst>
                                    <p:cond delay="0"/>
                                  </p:stCondLst>
                                  <p:childTnLst>
                                    <p:set>
                                      <p:cBhvr>
                                        <p:cTn id="17" dur="1" fill="hold">
                                          <p:stCondLst>
                                            <p:cond delay="0"/>
                                          </p:stCondLst>
                                        </p:cTn>
                                        <p:tgtEl>
                                          <p:spTgt spid="342032"/>
                                        </p:tgtEl>
                                        <p:attrNameLst>
                                          <p:attrName>style.visibility</p:attrName>
                                        </p:attrNameLst>
                                      </p:cBhvr>
                                      <p:to>
                                        <p:strVal val="visible"/>
                                      </p:to>
                                    </p:set>
                                    <p:anim calcmode="lin" valueType="num">
                                      <p:cBhvr additive="base">
                                        <p:cTn id="18" dur="500" fill="hold"/>
                                        <p:tgtEl>
                                          <p:spTgt spid="342032"/>
                                        </p:tgtEl>
                                        <p:attrNameLst>
                                          <p:attrName>ppt_x</p:attrName>
                                        </p:attrNameLst>
                                      </p:cBhvr>
                                      <p:tavLst>
                                        <p:tav tm="0">
                                          <p:val>
                                            <p:strVal val="0-#ppt_w/2"/>
                                          </p:val>
                                        </p:tav>
                                        <p:tav tm="100000">
                                          <p:val>
                                            <p:strVal val="#ppt_x"/>
                                          </p:val>
                                        </p:tav>
                                      </p:tavLst>
                                    </p:anim>
                                    <p:anim calcmode="lin" valueType="num">
                                      <p:cBhvr additive="base">
                                        <p:cTn id="19" dur="500" fill="hold"/>
                                        <p:tgtEl>
                                          <p:spTgt spid="342032"/>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342033"/>
                                        </p:tgtEl>
                                        <p:attrNameLst>
                                          <p:attrName>style.visibility</p:attrName>
                                        </p:attrNameLst>
                                      </p:cBhvr>
                                      <p:to>
                                        <p:strVal val="visible"/>
                                      </p:to>
                                    </p:set>
                                    <p:anim calcmode="lin" valueType="num">
                                      <p:cBhvr additive="base">
                                        <p:cTn id="24" dur="500" fill="hold"/>
                                        <p:tgtEl>
                                          <p:spTgt spid="342033"/>
                                        </p:tgtEl>
                                        <p:attrNameLst>
                                          <p:attrName>ppt_x</p:attrName>
                                        </p:attrNameLst>
                                      </p:cBhvr>
                                      <p:tavLst>
                                        <p:tav tm="0">
                                          <p:val>
                                            <p:strVal val="1+#ppt_w/2"/>
                                          </p:val>
                                        </p:tav>
                                        <p:tav tm="100000">
                                          <p:val>
                                            <p:strVal val="#ppt_x"/>
                                          </p:val>
                                        </p:tav>
                                      </p:tavLst>
                                    </p:anim>
                                    <p:anim calcmode="lin" valueType="num">
                                      <p:cBhvr additive="base">
                                        <p:cTn id="25" dur="500" fill="hold"/>
                                        <p:tgtEl>
                                          <p:spTgt spid="34203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30" grpId="0" autoUpdateAnimBg="0"/>
      <p:bldP spid="342031" grpId="0" autoUpdateAnimBg="0"/>
      <p:bldP spid="342033" grpId="0"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304800" y="228600"/>
            <a:ext cx="2743200" cy="685800"/>
          </a:xfrm>
        </p:spPr>
        <p:txBody>
          <a:bodyPr/>
          <a:lstStyle/>
          <a:p>
            <a:pPr eaLnBrk="1" hangingPunct="1"/>
            <a:r>
              <a:rPr lang="en-US" b="0" smtClean="0"/>
              <a:t>Solution</a:t>
            </a:r>
          </a:p>
        </p:txBody>
      </p:sp>
      <p:pic>
        <p:nvPicPr>
          <p:cNvPr id="34407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4292600" cy="79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nvGrpSpPr>
          <p:cNvPr id="2" name="Group 14"/>
          <p:cNvGrpSpPr>
            <a:grpSpLocks/>
          </p:cNvGrpSpPr>
          <p:nvPr/>
        </p:nvGrpSpPr>
        <p:grpSpPr bwMode="auto">
          <a:xfrm>
            <a:off x="457200" y="2133600"/>
            <a:ext cx="3546475" cy="555625"/>
            <a:chOff x="2880" y="2443"/>
            <a:chExt cx="2234" cy="350"/>
          </a:xfrm>
        </p:grpSpPr>
        <p:pic>
          <p:nvPicPr>
            <p:cNvPr id="60427"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0" y="2496"/>
              <a:ext cx="1584" cy="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60428" name="Rectangle 8"/>
            <p:cNvSpPr>
              <a:spLocks noChangeArrowheads="1"/>
            </p:cNvSpPr>
            <p:nvPr/>
          </p:nvSpPr>
          <p:spPr bwMode="auto">
            <a:xfrm>
              <a:off x="4495" y="2443"/>
              <a:ext cx="61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a:solidFill>
                    <a:srgbClr val="000000"/>
                  </a:solidFill>
                </a:rPr>
                <a:t> ...(i)</a:t>
              </a:r>
            </a:p>
          </p:txBody>
        </p:sp>
      </p:grpSp>
      <p:sp>
        <p:nvSpPr>
          <p:cNvPr id="344073" name="Rectangle 9"/>
          <p:cNvSpPr>
            <a:spLocks noChangeArrowheads="1"/>
          </p:cNvSpPr>
          <p:nvPr/>
        </p:nvSpPr>
        <p:spPr bwMode="auto">
          <a:xfrm>
            <a:off x="381000" y="3073400"/>
            <a:ext cx="5792788"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PS || QR	</a:t>
            </a:r>
            <a:r>
              <a:rPr lang="en-US" sz="2200"/>
              <a:t> Slope of PS = Slope of QR</a:t>
            </a:r>
          </a:p>
        </p:txBody>
      </p:sp>
      <p:grpSp>
        <p:nvGrpSpPr>
          <p:cNvPr id="3" name="Group 15"/>
          <p:cNvGrpSpPr>
            <a:grpSpLocks/>
          </p:cNvGrpSpPr>
          <p:nvPr/>
        </p:nvGrpSpPr>
        <p:grpSpPr bwMode="auto">
          <a:xfrm>
            <a:off x="381000" y="4038600"/>
            <a:ext cx="4921250" cy="814388"/>
            <a:chOff x="240" y="2544"/>
            <a:chExt cx="3100" cy="513"/>
          </a:xfrm>
        </p:grpSpPr>
        <p:pic>
          <p:nvPicPr>
            <p:cNvPr id="60425"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 y="2544"/>
              <a:ext cx="2516" cy="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60426" name="Rectangle 11"/>
            <p:cNvSpPr>
              <a:spLocks noChangeArrowheads="1"/>
            </p:cNvSpPr>
            <p:nvPr/>
          </p:nvSpPr>
          <p:spPr bwMode="auto">
            <a:xfrm>
              <a:off x="2736" y="2592"/>
              <a:ext cx="6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a:solidFill>
                    <a:srgbClr val="000000"/>
                  </a:solidFill>
                </a:rPr>
                <a:t>...(ii)</a:t>
              </a:r>
            </a:p>
          </p:txBody>
        </p:sp>
      </p:grpSp>
      <p:sp>
        <p:nvSpPr>
          <p:cNvPr id="344076" name="Rectangle 12"/>
          <p:cNvSpPr>
            <a:spLocks noChangeArrowheads="1"/>
          </p:cNvSpPr>
          <p:nvPr/>
        </p:nvSpPr>
        <p:spPr bwMode="auto">
          <a:xfrm>
            <a:off x="381000" y="5130800"/>
            <a:ext cx="390525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Solving (i) and (ii), we get</a:t>
            </a:r>
          </a:p>
        </p:txBody>
      </p:sp>
      <p:sp>
        <p:nvSpPr>
          <p:cNvPr id="344077" name="Rectangle 13"/>
          <p:cNvSpPr>
            <a:spLocks noChangeArrowheads="1"/>
          </p:cNvSpPr>
          <p:nvPr/>
        </p:nvSpPr>
        <p:spPr bwMode="auto">
          <a:xfrm>
            <a:off x="457200" y="5791200"/>
            <a:ext cx="20907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a:solidFill>
                  <a:srgbClr val="000000"/>
                </a:solidFill>
              </a:rPr>
              <a:t>a = 5, b = 7</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44070"/>
                                        </p:tgtEl>
                                        <p:attrNameLst>
                                          <p:attrName>style.visibility</p:attrName>
                                        </p:attrNameLst>
                                      </p:cBhvr>
                                      <p:to>
                                        <p:strVal val="visible"/>
                                      </p:to>
                                    </p:set>
                                    <p:anim calcmode="lin" valueType="num">
                                      <p:cBhvr additive="base">
                                        <p:cTn id="7" dur="500" fill="hold"/>
                                        <p:tgtEl>
                                          <p:spTgt spid="344070"/>
                                        </p:tgtEl>
                                        <p:attrNameLst>
                                          <p:attrName>ppt_x</p:attrName>
                                        </p:attrNameLst>
                                      </p:cBhvr>
                                      <p:tavLst>
                                        <p:tav tm="0">
                                          <p:val>
                                            <p:strVal val="0-#ppt_w/2"/>
                                          </p:val>
                                        </p:tav>
                                        <p:tav tm="100000">
                                          <p:val>
                                            <p:strVal val="#ppt_x"/>
                                          </p:val>
                                        </p:tav>
                                      </p:tavLst>
                                    </p:anim>
                                    <p:anim calcmode="lin" valueType="num">
                                      <p:cBhvr additive="base">
                                        <p:cTn id="8" dur="500" fill="hold"/>
                                        <p:tgtEl>
                                          <p:spTgt spid="34407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0-#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44073"/>
                                        </p:tgtEl>
                                        <p:attrNameLst>
                                          <p:attrName>style.visibility</p:attrName>
                                        </p:attrNameLst>
                                      </p:cBhvr>
                                      <p:to>
                                        <p:strVal val="visible"/>
                                      </p:to>
                                    </p:set>
                                    <p:anim calcmode="lin" valueType="num">
                                      <p:cBhvr additive="base">
                                        <p:cTn id="19" dur="500" fill="hold"/>
                                        <p:tgtEl>
                                          <p:spTgt spid="344073"/>
                                        </p:tgtEl>
                                        <p:attrNameLst>
                                          <p:attrName>ppt_x</p:attrName>
                                        </p:attrNameLst>
                                      </p:cBhvr>
                                      <p:tavLst>
                                        <p:tav tm="0">
                                          <p:val>
                                            <p:strVal val="0-#ppt_w/2"/>
                                          </p:val>
                                        </p:tav>
                                        <p:tav tm="100000">
                                          <p:val>
                                            <p:strVal val="#ppt_x"/>
                                          </p:val>
                                        </p:tav>
                                      </p:tavLst>
                                    </p:anim>
                                    <p:anim calcmode="lin" valueType="num">
                                      <p:cBhvr additive="base">
                                        <p:cTn id="20" dur="500" fill="hold"/>
                                        <p:tgtEl>
                                          <p:spTgt spid="34407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0-#ppt_w/2"/>
                                          </p:val>
                                        </p:tav>
                                        <p:tav tm="100000">
                                          <p:val>
                                            <p:strVal val="#ppt_x"/>
                                          </p:val>
                                        </p:tav>
                                      </p:tavLst>
                                    </p:anim>
                                    <p:anim calcmode="lin" valueType="num">
                                      <p:cBhvr additive="base">
                                        <p:cTn id="26"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44076"/>
                                        </p:tgtEl>
                                        <p:attrNameLst>
                                          <p:attrName>style.visibility</p:attrName>
                                        </p:attrNameLst>
                                      </p:cBhvr>
                                      <p:to>
                                        <p:strVal val="visible"/>
                                      </p:to>
                                    </p:set>
                                    <p:anim calcmode="lin" valueType="num">
                                      <p:cBhvr additive="base">
                                        <p:cTn id="31" dur="500" fill="hold"/>
                                        <p:tgtEl>
                                          <p:spTgt spid="344076"/>
                                        </p:tgtEl>
                                        <p:attrNameLst>
                                          <p:attrName>ppt_x</p:attrName>
                                        </p:attrNameLst>
                                      </p:cBhvr>
                                      <p:tavLst>
                                        <p:tav tm="0">
                                          <p:val>
                                            <p:strVal val="1+#ppt_w/2"/>
                                          </p:val>
                                        </p:tav>
                                        <p:tav tm="100000">
                                          <p:val>
                                            <p:strVal val="#ppt_x"/>
                                          </p:val>
                                        </p:tav>
                                      </p:tavLst>
                                    </p:anim>
                                    <p:anim calcmode="lin" valueType="num">
                                      <p:cBhvr additive="base">
                                        <p:cTn id="32" dur="500" fill="hold"/>
                                        <p:tgtEl>
                                          <p:spTgt spid="344076"/>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44077"/>
                                        </p:tgtEl>
                                        <p:attrNameLst>
                                          <p:attrName>style.visibility</p:attrName>
                                        </p:attrNameLst>
                                      </p:cBhvr>
                                      <p:to>
                                        <p:strVal val="visible"/>
                                      </p:to>
                                    </p:set>
                                    <p:anim calcmode="lin" valueType="num">
                                      <p:cBhvr additive="base">
                                        <p:cTn id="37" dur="500" fill="hold"/>
                                        <p:tgtEl>
                                          <p:spTgt spid="344077"/>
                                        </p:tgtEl>
                                        <p:attrNameLst>
                                          <p:attrName>ppt_x</p:attrName>
                                        </p:attrNameLst>
                                      </p:cBhvr>
                                      <p:tavLst>
                                        <p:tav tm="0">
                                          <p:val>
                                            <p:strVal val="0-#ppt_w/2"/>
                                          </p:val>
                                        </p:tav>
                                        <p:tav tm="100000">
                                          <p:val>
                                            <p:strVal val="#ppt_x"/>
                                          </p:val>
                                        </p:tav>
                                      </p:tavLst>
                                    </p:anim>
                                    <p:anim calcmode="lin" valueType="num">
                                      <p:cBhvr additive="base">
                                        <p:cTn id="38" dur="500" fill="hold"/>
                                        <p:tgtEl>
                                          <p:spTgt spid="34407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4073" grpId="0" autoUpdateAnimBg="0"/>
      <p:bldP spid="344076" grpId="0" autoUpdateAnimBg="0"/>
      <p:bldP spid="344077" grpId="0"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304800" y="304800"/>
            <a:ext cx="3048000" cy="685800"/>
          </a:xfrm>
        </p:spPr>
        <p:txBody>
          <a:bodyPr/>
          <a:lstStyle/>
          <a:p>
            <a:pPr eaLnBrk="1" hangingPunct="1"/>
            <a:r>
              <a:rPr lang="en-US" b="0" smtClean="0"/>
              <a:t>Class Exercise - 8</a:t>
            </a:r>
          </a:p>
        </p:txBody>
      </p:sp>
      <p:sp>
        <p:nvSpPr>
          <p:cNvPr id="346125" name="Rectangle 13"/>
          <p:cNvSpPr>
            <a:spLocks noChangeArrowheads="1"/>
          </p:cNvSpPr>
          <p:nvPr/>
        </p:nvSpPr>
        <p:spPr bwMode="auto">
          <a:xfrm>
            <a:off x="304800" y="1052513"/>
            <a:ext cx="5867400" cy="176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800000"/>
                </a:solidFill>
              </a:rPr>
              <a:t>Find the equations of the lines which passes through the origin and trisect the portion of the straight line            3x + y = 12 which is intercepted between the axes of coordinates.</a:t>
            </a:r>
          </a:p>
        </p:txBody>
      </p:sp>
      <p:sp>
        <p:nvSpPr>
          <p:cNvPr id="346127" name="Text Box 15"/>
          <p:cNvSpPr txBox="1">
            <a:spLocks noChangeArrowheads="1"/>
          </p:cNvSpPr>
          <p:nvPr/>
        </p:nvSpPr>
        <p:spPr bwMode="auto">
          <a:xfrm>
            <a:off x="381000" y="2921000"/>
            <a:ext cx="168592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2200" b="1"/>
              <a:t>Solution :</a:t>
            </a:r>
          </a:p>
        </p:txBody>
      </p:sp>
      <p:pic>
        <p:nvPicPr>
          <p:cNvPr id="346128"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810000"/>
            <a:ext cx="266700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46129" name="Rectangle 17"/>
          <p:cNvSpPr>
            <a:spLocks noChangeArrowheads="1"/>
          </p:cNvSpPr>
          <p:nvPr/>
        </p:nvSpPr>
        <p:spPr bwMode="auto">
          <a:xfrm>
            <a:off x="381000" y="3378200"/>
            <a:ext cx="557847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Let P be the point dividing AB in 2 : 1,</a:t>
            </a:r>
          </a:p>
        </p:txBody>
      </p:sp>
      <p:pic>
        <p:nvPicPr>
          <p:cNvPr id="346130"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4724400"/>
            <a:ext cx="4876800"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46125"/>
                                        </p:tgtEl>
                                        <p:attrNameLst>
                                          <p:attrName>style.visibility</p:attrName>
                                        </p:attrNameLst>
                                      </p:cBhvr>
                                      <p:to>
                                        <p:strVal val="visible"/>
                                      </p:to>
                                    </p:set>
                                    <p:animEffect transition="in" filter="dissolve">
                                      <p:cBhvr>
                                        <p:cTn id="7" dur="500"/>
                                        <p:tgtEl>
                                          <p:spTgt spid="3461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346127"/>
                                        </p:tgtEl>
                                        <p:attrNameLst>
                                          <p:attrName>style.visibility</p:attrName>
                                        </p:attrNameLst>
                                      </p:cBhvr>
                                      <p:to>
                                        <p:strVal val="visible"/>
                                      </p:to>
                                    </p:set>
                                    <p:anim calcmode="lin" valueType="num">
                                      <p:cBhvr additive="base">
                                        <p:cTn id="12" dur="500" fill="hold"/>
                                        <p:tgtEl>
                                          <p:spTgt spid="346127"/>
                                        </p:tgtEl>
                                        <p:attrNameLst>
                                          <p:attrName>ppt_x</p:attrName>
                                        </p:attrNameLst>
                                      </p:cBhvr>
                                      <p:tavLst>
                                        <p:tav tm="0">
                                          <p:val>
                                            <p:strVal val="0-#ppt_w/2"/>
                                          </p:val>
                                        </p:tav>
                                        <p:tav tm="100000">
                                          <p:val>
                                            <p:strVal val="#ppt_x"/>
                                          </p:val>
                                        </p:tav>
                                      </p:tavLst>
                                    </p:anim>
                                    <p:anim calcmode="lin" valueType="num">
                                      <p:cBhvr additive="base">
                                        <p:cTn id="13" dur="500" fill="hold"/>
                                        <p:tgtEl>
                                          <p:spTgt spid="346127"/>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346129"/>
                                        </p:tgtEl>
                                        <p:attrNameLst>
                                          <p:attrName>style.visibility</p:attrName>
                                        </p:attrNameLst>
                                      </p:cBhvr>
                                      <p:to>
                                        <p:strVal val="visible"/>
                                      </p:to>
                                    </p:set>
                                    <p:anim calcmode="lin" valueType="num">
                                      <p:cBhvr additive="base">
                                        <p:cTn id="18" dur="500" fill="hold"/>
                                        <p:tgtEl>
                                          <p:spTgt spid="346129"/>
                                        </p:tgtEl>
                                        <p:attrNameLst>
                                          <p:attrName>ppt_x</p:attrName>
                                        </p:attrNameLst>
                                      </p:cBhvr>
                                      <p:tavLst>
                                        <p:tav tm="0">
                                          <p:val>
                                            <p:strVal val="0-#ppt_w/2"/>
                                          </p:val>
                                        </p:tav>
                                        <p:tav tm="100000">
                                          <p:val>
                                            <p:strVal val="#ppt_x"/>
                                          </p:val>
                                        </p:tav>
                                      </p:tavLst>
                                    </p:anim>
                                    <p:anim calcmode="lin" valueType="num">
                                      <p:cBhvr additive="base">
                                        <p:cTn id="19" dur="500" fill="hold"/>
                                        <p:tgtEl>
                                          <p:spTgt spid="346129"/>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3" presetClass="entr" presetSubtype="16" fill="hold" nodeType="clickEffect">
                                  <p:stCondLst>
                                    <p:cond delay="0"/>
                                  </p:stCondLst>
                                  <p:childTnLst>
                                    <p:set>
                                      <p:cBhvr>
                                        <p:cTn id="23" dur="1" fill="hold">
                                          <p:stCondLst>
                                            <p:cond delay="0"/>
                                          </p:stCondLst>
                                        </p:cTn>
                                        <p:tgtEl>
                                          <p:spTgt spid="346128"/>
                                        </p:tgtEl>
                                        <p:attrNameLst>
                                          <p:attrName>style.visibility</p:attrName>
                                        </p:attrNameLst>
                                      </p:cBhvr>
                                      <p:to>
                                        <p:strVal val="visible"/>
                                      </p:to>
                                    </p:set>
                                    <p:anim calcmode="lin" valueType="num">
                                      <p:cBhvr>
                                        <p:cTn id="24" dur="500" fill="hold"/>
                                        <p:tgtEl>
                                          <p:spTgt spid="346128"/>
                                        </p:tgtEl>
                                        <p:attrNameLst>
                                          <p:attrName>ppt_w</p:attrName>
                                        </p:attrNameLst>
                                      </p:cBhvr>
                                      <p:tavLst>
                                        <p:tav tm="0">
                                          <p:val>
                                            <p:fltVal val="0"/>
                                          </p:val>
                                        </p:tav>
                                        <p:tav tm="100000">
                                          <p:val>
                                            <p:strVal val="#ppt_w"/>
                                          </p:val>
                                        </p:tav>
                                      </p:tavLst>
                                    </p:anim>
                                    <p:anim calcmode="lin" valueType="num">
                                      <p:cBhvr>
                                        <p:cTn id="25" dur="500" fill="hold"/>
                                        <p:tgtEl>
                                          <p:spTgt spid="346128"/>
                                        </p:tgtEl>
                                        <p:attrNameLst>
                                          <p:attrName>ppt_h</p:attrName>
                                        </p:attrNameLst>
                                      </p:cBhvr>
                                      <p:tavLst>
                                        <p:tav tm="0">
                                          <p:val>
                                            <p:fltVal val="0"/>
                                          </p:val>
                                        </p:tav>
                                        <p:tav tm="100000">
                                          <p:val>
                                            <p:strVal val="#ppt_h"/>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nodeType="clickEffect">
                                  <p:stCondLst>
                                    <p:cond delay="0"/>
                                  </p:stCondLst>
                                  <p:childTnLst>
                                    <p:set>
                                      <p:cBhvr>
                                        <p:cTn id="29" dur="1" fill="hold">
                                          <p:stCondLst>
                                            <p:cond delay="0"/>
                                          </p:stCondLst>
                                        </p:cTn>
                                        <p:tgtEl>
                                          <p:spTgt spid="346130"/>
                                        </p:tgtEl>
                                        <p:attrNameLst>
                                          <p:attrName>style.visibility</p:attrName>
                                        </p:attrNameLst>
                                      </p:cBhvr>
                                      <p:to>
                                        <p:strVal val="visible"/>
                                      </p:to>
                                    </p:set>
                                    <p:animEffect transition="in" filter="dissolve">
                                      <p:cBhvr>
                                        <p:cTn id="30" dur="500"/>
                                        <p:tgtEl>
                                          <p:spTgt spid="3461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6125" grpId="0" autoUpdateAnimBg="0"/>
      <p:bldP spid="346127" grpId="0" autoUpdateAnimBg="0"/>
      <p:bldP spid="346129" grpId="0"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381000" y="533400"/>
            <a:ext cx="2743200" cy="685800"/>
          </a:xfrm>
        </p:spPr>
        <p:txBody>
          <a:bodyPr/>
          <a:lstStyle/>
          <a:p>
            <a:pPr eaLnBrk="1" hangingPunct="1"/>
            <a:r>
              <a:rPr lang="en-US" b="0" smtClean="0"/>
              <a:t>Solution</a:t>
            </a:r>
          </a:p>
        </p:txBody>
      </p:sp>
      <p:sp>
        <p:nvSpPr>
          <p:cNvPr id="348167" name="Rectangle 7"/>
          <p:cNvSpPr>
            <a:spLocks noChangeArrowheads="1"/>
          </p:cNvSpPr>
          <p:nvPr/>
        </p:nvSpPr>
        <p:spPr bwMode="auto">
          <a:xfrm>
            <a:off x="381000" y="1143000"/>
            <a:ext cx="5181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000000"/>
                </a:solidFill>
              </a:rPr>
              <a:t>And Q be the point dividing AB in the ratio 1 : 2, then</a:t>
            </a:r>
          </a:p>
        </p:txBody>
      </p:sp>
      <p:pic>
        <p:nvPicPr>
          <p:cNvPr id="348168"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133600"/>
            <a:ext cx="4800600" cy="89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nvGrpSpPr>
          <p:cNvPr id="2" name="Group 13"/>
          <p:cNvGrpSpPr>
            <a:grpSpLocks/>
          </p:cNvGrpSpPr>
          <p:nvPr/>
        </p:nvGrpSpPr>
        <p:grpSpPr bwMode="auto">
          <a:xfrm>
            <a:off x="381000" y="3505200"/>
            <a:ext cx="4648200" cy="1152525"/>
            <a:chOff x="2688" y="3072"/>
            <a:chExt cx="2928" cy="726"/>
          </a:xfrm>
        </p:grpSpPr>
        <p:sp>
          <p:nvSpPr>
            <p:cNvPr id="62473" name="Rectangle 9"/>
            <p:cNvSpPr>
              <a:spLocks noChangeArrowheads="1"/>
            </p:cNvSpPr>
            <p:nvPr/>
          </p:nvSpPr>
          <p:spPr bwMode="auto">
            <a:xfrm>
              <a:off x="2688" y="3195"/>
              <a:ext cx="108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000">
                  <a:solidFill>
                    <a:srgbClr val="000000"/>
                  </a:solidFill>
                </a:rPr>
                <a:t>Equation of </a:t>
              </a:r>
            </a:p>
          </p:txBody>
        </p:sp>
        <p:pic>
          <p:nvPicPr>
            <p:cNvPr id="6247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80" y="3072"/>
              <a:ext cx="1936" cy="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grpSp>
        <p:nvGrpSpPr>
          <p:cNvPr id="3" name="Group 14"/>
          <p:cNvGrpSpPr>
            <a:grpSpLocks/>
          </p:cNvGrpSpPr>
          <p:nvPr/>
        </p:nvGrpSpPr>
        <p:grpSpPr bwMode="auto">
          <a:xfrm>
            <a:off x="381000" y="4800600"/>
            <a:ext cx="4800600" cy="1114425"/>
            <a:chOff x="192" y="3522"/>
            <a:chExt cx="3024" cy="702"/>
          </a:xfrm>
        </p:grpSpPr>
        <p:sp>
          <p:nvSpPr>
            <p:cNvPr id="62471" name="Rectangle 11"/>
            <p:cNvSpPr>
              <a:spLocks noChangeArrowheads="1"/>
            </p:cNvSpPr>
            <p:nvPr/>
          </p:nvSpPr>
          <p:spPr bwMode="auto">
            <a:xfrm>
              <a:off x="192" y="3595"/>
              <a:ext cx="128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a:solidFill>
                    <a:srgbClr val="000000"/>
                  </a:solidFill>
                </a:rPr>
                <a:t>Equation of </a:t>
              </a:r>
            </a:p>
          </p:txBody>
        </p:sp>
        <p:pic>
          <p:nvPicPr>
            <p:cNvPr id="62472"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44" y="3522"/>
              <a:ext cx="1872" cy="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8167"/>
                                        </p:tgtEl>
                                        <p:attrNameLst>
                                          <p:attrName>style.visibility</p:attrName>
                                        </p:attrNameLst>
                                      </p:cBhvr>
                                      <p:to>
                                        <p:strVal val="visible"/>
                                      </p:to>
                                    </p:set>
                                    <p:anim calcmode="lin" valueType="num">
                                      <p:cBhvr additive="base">
                                        <p:cTn id="7" dur="500" fill="hold"/>
                                        <p:tgtEl>
                                          <p:spTgt spid="348167"/>
                                        </p:tgtEl>
                                        <p:attrNameLst>
                                          <p:attrName>ppt_x</p:attrName>
                                        </p:attrNameLst>
                                      </p:cBhvr>
                                      <p:tavLst>
                                        <p:tav tm="0">
                                          <p:val>
                                            <p:strVal val="0-#ppt_w/2"/>
                                          </p:val>
                                        </p:tav>
                                        <p:tav tm="100000">
                                          <p:val>
                                            <p:strVal val="#ppt_x"/>
                                          </p:val>
                                        </p:tav>
                                      </p:tavLst>
                                    </p:anim>
                                    <p:anim calcmode="lin" valueType="num">
                                      <p:cBhvr additive="base">
                                        <p:cTn id="8" dur="500" fill="hold"/>
                                        <p:tgtEl>
                                          <p:spTgt spid="34816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48168"/>
                                        </p:tgtEl>
                                        <p:attrNameLst>
                                          <p:attrName>style.visibility</p:attrName>
                                        </p:attrNameLst>
                                      </p:cBhvr>
                                      <p:to>
                                        <p:strVal val="visible"/>
                                      </p:to>
                                    </p:set>
                                    <p:anim calcmode="lin" valueType="num">
                                      <p:cBhvr additive="base">
                                        <p:cTn id="13" dur="500" fill="hold"/>
                                        <p:tgtEl>
                                          <p:spTgt spid="348168"/>
                                        </p:tgtEl>
                                        <p:attrNameLst>
                                          <p:attrName>ppt_x</p:attrName>
                                        </p:attrNameLst>
                                      </p:cBhvr>
                                      <p:tavLst>
                                        <p:tav tm="0">
                                          <p:val>
                                            <p:strVal val="0-#ppt_w/2"/>
                                          </p:val>
                                        </p:tav>
                                        <p:tav tm="100000">
                                          <p:val>
                                            <p:strVal val="#ppt_x"/>
                                          </p:val>
                                        </p:tav>
                                      </p:tavLst>
                                    </p:anim>
                                    <p:anim calcmode="lin" valueType="num">
                                      <p:cBhvr additive="base">
                                        <p:cTn id="14" dur="500" fill="hold"/>
                                        <p:tgtEl>
                                          <p:spTgt spid="348168"/>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dissolve">
                                      <p:cBhvr>
                                        <p:cTn id="19" dur="500"/>
                                        <p:tgtEl>
                                          <p:spTgt spid="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dissolve">
                                      <p:cBhvr>
                                        <p:cTn id="2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67"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Rectangle 1026"/>
          <p:cNvSpPr>
            <a:spLocks noGrp="1" noChangeArrowheads="1"/>
          </p:cNvSpPr>
          <p:nvPr>
            <p:ph type="title"/>
          </p:nvPr>
        </p:nvSpPr>
        <p:spPr>
          <a:xfrm>
            <a:off x="304800" y="381000"/>
            <a:ext cx="6553200" cy="685800"/>
          </a:xfrm>
        </p:spPr>
        <p:txBody>
          <a:bodyPr/>
          <a:lstStyle/>
          <a:p>
            <a:pPr eaLnBrk="1" hangingPunct="1"/>
            <a:r>
              <a:rPr lang="en-US" b="0" smtClean="0"/>
              <a:t>Locus definition of a straight line</a:t>
            </a:r>
            <a:endParaRPr lang="en-US" sz="2000" b="0" smtClean="0"/>
          </a:p>
        </p:txBody>
      </p:sp>
      <p:sp>
        <p:nvSpPr>
          <p:cNvPr id="305155" name="Text Box 1027"/>
          <p:cNvSpPr txBox="1">
            <a:spLocks noChangeArrowheads="1"/>
          </p:cNvSpPr>
          <p:nvPr/>
        </p:nvSpPr>
        <p:spPr bwMode="auto">
          <a:xfrm>
            <a:off x="381000" y="1219200"/>
            <a:ext cx="5105400" cy="1187450"/>
          </a:xfrm>
          <a:prstGeom prst="rect">
            <a:avLst/>
          </a:prstGeom>
          <a:solidFill>
            <a:srgbClr val="A5002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solidFill>
                  <a:schemeClr val="bg1"/>
                </a:solidFill>
              </a:rPr>
              <a:t>A straight line is the locus of a point whose coordinates satisfy a linear equation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5155"/>
                                        </p:tgtEl>
                                        <p:attrNameLst>
                                          <p:attrName>style.visibility</p:attrName>
                                        </p:attrNameLst>
                                      </p:cBhvr>
                                      <p:to>
                                        <p:strVal val="visible"/>
                                      </p:to>
                                    </p:set>
                                    <p:animEffect transition="in" filter="dissolve">
                                      <p:cBhvr>
                                        <p:cTn id="7" dur="500"/>
                                        <p:tgtEl>
                                          <p:spTgt spid="305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155" grpId="0" animBg="1"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381000" y="304800"/>
            <a:ext cx="3200400" cy="685800"/>
          </a:xfrm>
        </p:spPr>
        <p:txBody>
          <a:bodyPr/>
          <a:lstStyle/>
          <a:p>
            <a:pPr eaLnBrk="1" hangingPunct="1"/>
            <a:r>
              <a:rPr lang="en-US" b="0" smtClean="0"/>
              <a:t>Class Exercise - 9</a:t>
            </a:r>
          </a:p>
        </p:txBody>
      </p:sp>
      <p:sp>
        <p:nvSpPr>
          <p:cNvPr id="350220" name="Rectangle 12"/>
          <p:cNvSpPr>
            <a:spLocks noChangeArrowheads="1"/>
          </p:cNvSpPr>
          <p:nvPr/>
        </p:nvSpPr>
        <p:spPr bwMode="auto">
          <a:xfrm>
            <a:off x="390525" y="960438"/>
            <a:ext cx="5400675" cy="1096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800000"/>
                </a:solidFill>
              </a:rPr>
              <a:t>Prove that the points (2, –1), (0, 2), (2, 3) and (4, 0) are the vertices of a parallelogram.</a:t>
            </a:r>
          </a:p>
        </p:txBody>
      </p:sp>
      <p:sp>
        <p:nvSpPr>
          <p:cNvPr id="350221" name="Text Box 13"/>
          <p:cNvSpPr txBox="1">
            <a:spLocks noChangeArrowheads="1"/>
          </p:cNvSpPr>
          <p:nvPr/>
        </p:nvSpPr>
        <p:spPr bwMode="auto">
          <a:xfrm>
            <a:off x="457200" y="2209800"/>
            <a:ext cx="168592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2200" b="1"/>
              <a:t>Solution :</a:t>
            </a:r>
          </a:p>
        </p:txBody>
      </p:sp>
      <p:pic>
        <p:nvPicPr>
          <p:cNvPr id="350222"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2814638"/>
            <a:ext cx="3048000" cy="176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nvGrpSpPr>
          <p:cNvPr id="2" name="Group 15"/>
          <p:cNvGrpSpPr>
            <a:grpSpLocks/>
          </p:cNvGrpSpPr>
          <p:nvPr/>
        </p:nvGrpSpPr>
        <p:grpSpPr bwMode="auto">
          <a:xfrm>
            <a:off x="381000" y="4881563"/>
            <a:ext cx="4495800" cy="757237"/>
            <a:chOff x="240" y="1923"/>
            <a:chExt cx="2832" cy="477"/>
          </a:xfrm>
        </p:grpSpPr>
        <p:sp>
          <p:nvSpPr>
            <p:cNvPr id="63495" name="Rectangle 16"/>
            <p:cNvSpPr>
              <a:spLocks noChangeArrowheads="1"/>
            </p:cNvSpPr>
            <p:nvPr/>
          </p:nvSpPr>
          <p:spPr bwMode="auto">
            <a:xfrm>
              <a:off x="240" y="2027"/>
              <a:ext cx="1410"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Slope of PQ = </a:t>
              </a:r>
            </a:p>
          </p:txBody>
        </p:sp>
        <p:pic>
          <p:nvPicPr>
            <p:cNvPr id="63496"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80" y="1923"/>
              <a:ext cx="1392" cy="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0220"/>
                                        </p:tgtEl>
                                        <p:attrNameLst>
                                          <p:attrName>style.visibility</p:attrName>
                                        </p:attrNameLst>
                                      </p:cBhvr>
                                      <p:to>
                                        <p:strVal val="visible"/>
                                      </p:to>
                                    </p:set>
                                    <p:animEffect transition="in" filter="dissolve">
                                      <p:cBhvr>
                                        <p:cTn id="7" dur="500"/>
                                        <p:tgtEl>
                                          <p:spTgt spid="3502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350221"/>
                                        </p:tgtEl>
                                        <p:attrNameLst>
                                          <p:attrName>style.visibility</p:attrName>
                                        </p:attrNameLst>
                                      </p:cBhvr>
                                      <p:to>
                                        <p:strVal val="visible"/>
                                      </p:to>
                                    </p:set>
                                    <p:anim calcmode="lin" valueType="num">
                                      <p:cBhvr additive="base">
                                        <p:cTn id="12" dur="500" fill="hold"/>
                                        <p:tgtEl>
                                          <p:spTgt spid="350221"/>
                                        </p:tgtEl>
                                        <p:attrNameLst>
                                          <p:attrName>ppt_x</p:attrName>
                                        </p:attrNameLst>
                                      </p:cBhvr>
                                      <p:tavLst>
                                        <p:tav tm="0">
                                          <p:val>
                                            <p:strVal val="0-#ppt_w/2"/>
                                          </p:val>
                                        </p:tav>
                                        <p:tav tm="100000">
                                          <p:val>
                                            <p:strVal val="#ppt_x"/>
                                          </p:val>
                                        </p:tav>
                                      </p:tavLst>
                                    </p:anim>
                                    <p:anim calcmode="lin" valueType="num">
                                      <p:cBhvr additive="base">
                                        <p:cTn id="13" dur="500" fill="hold"/>
                                        <p:tgtEl>
                                          <p:spTgt spid="350221"/>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nodeType="clickEffect">
                                  <p:stCondLst>
                                    <p:cond delay="0"/>
                                  </p:stCondLst>
                                  <p:childTnLst>
                                    <p:set>
                                      <p:cBhvr>
                                        <p:cTn id="17" dur="1" fill="hold">
                                          <p:stCondLst>
                                            <p:cond delay="0"/>
                                          </p:stCondLst>
                                        </p:cTn>
                                        <p:tgtEl>
                                          <p:spTgt spid="350222"/>
                                        </p:tgtEl>
                                        <p:attrNameLst>
                                          <p:attrName>style.visibility</p:attrName>
                                        </p:attrNameLst>
                                      </p:cBhvr>
                                      <p:to>
                                        <p:strVal val="visible"/>
                                      </p:to>
                                    </p:set>
                                    <p:anim calcmode="lin" valueType="num">
                                      <p:cBhvr additive="base">
                                        <p:cTn id="18" dur="500" fill="hold"/>
                                        <p:tgtEl>
                                          <p:spTgt spid="350222"/>
                                        </p:tgtEl>
                                        <p:attrNameLst>
                                          <p:attrName>ppt_x</p:attrName>
                                        </p:attrNameLst>
                                      </p:cBhvr>
                                      <p:tavLst>
                                        <p:tav tm="0">
                                          <p:val>
                                            <p:strVal val="0-#ppt_w/2"/>
                                          </p:val>
                                        </p:tav>
                                        <p:tav tm="100000">
                                          <p:val>
                                            <p:strVal val="#ppt_x"/>
                                          </p:val>
                                        </p:tav>
                                      </p:tavLst>
                                    </p:anim>
                                    <p:anim calcmode="lin" valueType="num">
                                      <p:cBhvr additive="base">
                                        <p:cTn id="19" dur="500" fill="hold"/>
                                        <p:tgtEl>
                                          <p:spTgt spid="350222"/>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 calcmode="lin" valueType="num">
                                      <p:cBhvr additive="base">
                                        <p:cTn id="24" dur="500" fill="hold"/>
                                        <p:tgtEl>
                                          <p:spTgt spid="2"/>
                                        </p:tgtEl>
                                        <p:attrNameLst>
                                          <p:attrName>ppt_x</p:attrName>
                                        </p:attrNameLst>
                                      </p:cBhvr>
                                      <p:tavLst>
                                        <p:tav tm="0">
                                          <p:val>
                                            <p:strVal val="0-#ppt_w/2"/>
                                          </p:val>
                                        </p:tav>
                                        <p:tav tm="100000">
                                          <p:val>
                                            <p:strVal val="#ppt_x"/>
                                          </p:val>
                                        </p:tav>
                                      </p:tavLst>
                                    </p:anim>
                                    <p:anim calcmode="lin" valueType="num">
                                      <p:cBhvr additive="base">
                                        <p:cTn id="25"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0220" grpId="0" autoUpdateAnimBg="0"/>
      <p:bldP spid="350221" grpId="0"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304800"/>
            <a:ext cx="2743200" cy="685800"/>
          </a:xfrm>
        </p:spPr>
        <p:txBody>
          <a:bodyPr/>
          <a:lstStyle/>
          <a:p>
            <a:pPr eaLnBrk="1" hangingPunct="1"/>
            <a:r>
              <a:rPr lang="en-US" b="0" smtClean="0"/>
              <a:t>Solution</a:t>
            </a:r>
          </a:p>
        </p:txBody>
      </p:sp>
      <p:grpSp>
        <p:nvGrpSpPr>
          <p:cNvPr id="2" name="Group 17"/>
          <p:cNvGrpSpPr>
            <a:grpSpLocks/>
          </p:cNvGrpSpPr>
          <p:nvPr/>
        </p:nvGrpSpPr>
        <p:grpSpPr bwMode="auto">
          <a:xfrm>
            <a:off x="304800" y="990600"/>
            <a:ext cx="3581400" cy="750888"/>
            <a:chOff x="240" y="2400"/>
            <a:chExt cx="2256" cy="473"/>
          </a:xfrm>
        </p:grpSpPr>
        <p:sp>
          <p:nvSpPr>
            <p:cNvPr id="64524" name="Rectangle 7"/>
            <p:cNvSpPr>
              <a:spLocks noChangeArrowheads="1"/>
            </p:cNvSpPr>
            <p:nvPr/>
          </p:nvSpPr>
          <p:spPr bwMode="auto">
            <a:xfrm>
              <a:off x="240" y="2507"/>
              <a:ext cx="1407"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Slope of RS = </a:t>
              </a:r>
            </a:p>
          </p:txBody>
        </p:sp>
        <p:pic>
          <p:nvPicPr>
            <p:cNvPr id="64525"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 y="2400"/>
              <a:ext cx="864" cy="4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grpSp>
        <p:nvGrpSpPr>
          <p:cNvPr id="3" name="Group 18"/>
          <p:cNvGrpSpPr>
            <a:grpSpLocks/>
          </p:cNvGrpSpPr>
          <p:nvPr/>
        </p:nvGrpSpPr>
        <p:grpSpPr bwMode="auto">
          <a:xfrm>
            <a:off x="304800" y="1752600"/>
            <a:ext cx="3657600" cy="795338"/>
            <a:chOff x="2544" y="2379"/>
            <a:chExt cx="2304" cy="501"/>
          </a:xfrm>
        </p:grpSpPr>
        <p:sp>
          <p:nvSpPr>
            <p:cNvPr id="64522" name="Rectangle 9"/>
            <p:cNvSpPr>
              <a:spLocks noChangeArrowheads="1"/>
            </p:cNvSpPr>
            <p:nvPr/>
          </p:nvSpPr>
          <p:spPr bwMode="auto">
            <a:xfrm>
              <a:off x="2544" y="2507"/>
              <a:ext cx="1391"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Slope of PS = </a:t>
              </a:r>
            </a:p>
          </p:txBody>
        </p:sp>
        <p:pic>
          <p:nvPicPr>
            <p:cNvPr id="64523"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8" y="2379"/>
              <a:ext cx="960" cy="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grpSp>
        <p:nvGrpSpPr>
          <p:cNvPr id="4" name="Group 19"/>
          <p:cNvGrpSpPr>
            <a:grpSpLocks/>
          </p:cNvGrpSpPr>
          <p:nvPr/>
        </p:nvGrpSpPr>
        <p:grpSpPr bwMode="auto">
          <a:xfrm>
            <a:off x="304800" y="2743200"/>
            <a:ext cx="3482975" cy="779463"/>
            <a:chOff x="254" y="2880"/>
            <a:chExt cx="2194" cy="491"/>
          </a:xfrm>
        </p:grpSpPr>
        <p:sp>
          <p:nvSpPr>
            <p:cNvPr id="64520" name="Rectangle 11"/>
            <p:cNvSpPr>
              <a:spLocks noChangeArrowheads="1"/>
            </p:cNvSpPr>
            <p:nvPr/>
          </p:nvSpPr>
          <p:spPr bwMode="auto">
            <a:xfrm>
              <a:off x="254" y="2987"/>
              <a:ext cx="1426"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Slope of QR = </a:t>
              </a:r>
            </a:p>
          </p:txBody>
        </p:sp>
        <p:pic>
          <p:nvPicPr>
            <p:cNvPr id="64521"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80" y="2880"/>
              <a:ext cx="768"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sp>
        <p:nvSpPr>
          <p:cNvPr id="352270" name="Rectangle 14"/>
          <p:cNvSpPr>
            <a:spLocks noChangeArrowheads="1"/>
          </p:cNvSpPr>
          <p:nvPr/>
        </p:nvSpPr>
        <p:spPr bwMode="auto">
          <a:xfrm>
            <a:off x="381000" y="3962400"/>
            <a:ext cx="55086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000000"/>
                </a:solidFill>
              </a:rPr>
              <a:t>As slope of PQ = Slope of RS and Slope of PS = Slope of QR</a:t>
            </a:r>
          </a:p>
        </p:txBody>
      </p:sp>
      <p:sp>
        <p:nvSpPr>
          <p:cNvPr id="352271" name="Rectangle 15"/>
          <p:cNvSpPr>
            <a:spLocks noChangeArrowheads="1"/>
          </p:cNvSpPr>
          <p:nvPr/>
        </p:nvSpPr>
        <p:spPr bwMode="auto">
          <a:xfrm>
            <a:off x="381000" y="5181600"/>
            <a:ext cx="35687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PQRS is a parallelogram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0-#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0-#ppt_w/2"/>
                                          </p:val>
                                        </p:tav>
                                        <p:tav tm="100000">
                                          <p:val>
                                            <p:strVal val="#ppt_x"/>
                                          </p:val>
                                        </p:tav>
                                      </p:tavLst>
                                    </p:anim>
                                    <p:anim calcmode="lin" valueType="num">
                                      <p:cBhvr additive="base">
                                        <p:cTn id="20"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52270"/>
                                        </p:tgtEl>
                                        <p:attrNameLst>
                                          <p:attrName>style.visibility</p:attrName>
                                        </p:attrNameLst>
                                      </p:cBhvr>
                                      <p:to>
                                        <p:strVal val="visible"/>
                                      </p:to>
                                    </p:set>
                                    <p:anim calcmode="lin" valueType="num">
                                      <p:cBhvr additive="base">
                                        <p:cTn id="25" dur="500" fill="hold"/>
                                        <p:tgtEl>
                                          <p:spTgt spid="352270"/>
                                        </p:tgtEl>
                                        <p:attrNameLst>
                                          <p:attrName>ppt_x</p:attrName>
                                        </p:attrNameLst>
                                      </p:cBhvr>
                                      <p:tavLst>
                                        <p:tav tm="0">
                                          <p:val>
                                            <p:strVal val="0-#ppt_w/2"/>
                                          </p:val>
                                        </p:tav>
                                        <p:tav tm="100000">
                                          <p:val>
                                            <p:strVal val="#ppt_x"/>
                                          </p:val>
                                        </p:tav>
                                      </p:tavLst>
                                    </p:anim>
                                    <p:anim calcmode="lin" valueType="num">
                                      <p:cBhvr additive="base">
                                        <p:cTn id="26" dur="500" fill="hold"/>
                                        <p:tgtEl>
                                          <p:spTgt spid="352270"/>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52271"/>
                                        </p:tgtEl>
                                        <p:attrNameLst>
                                          <p:attrName>style.visibility</p:attrName>
                                        </p:attrNameLst>
                                      </p:cBhvr>
                                      <p:to>
                                        <p:strVal val="visible"/>
                                      </p:to>
                                    </p:set>
                                    <p:anim calcmode="lin" valueType="num">
                                      <p:cBhvr additive="base">
                                        <p:cTn id="31" dur="500" fill="hold"/>
                                        <p:tgtEl>
                                          <p:spTgt spid="352271"/>
                                        </p:tgtEl>
                                        <p:attrNameLst>
                                          <p:attrName>ppt_x</p:attrName>
                                        </p:attrNameLst>
                                      </p:cBhvr>
                                      <p:tavLst>
                                        <p:tav tm="0">
                                          <p:val>
                                            <p:strVal val="0-#ppt_w/2"/>
                                          </p:val>
                                        </p:tav>
                                        <p:tav tm="100000">
                                          <p:val>
                                            <p:strVal val="#ppt_x"/>
                                          </p:val>
                                        </p:tav>
                                      </p:tavLst>
                                    </p:anim>
                                    <p:anim calcmode="lin" valueType="num">
                                      <p:cBhvr additive="base">
                                        <p:cTn id="32" dur="500" fill="hold"/>
                                        <p:tgtEl>
                                          <p:spTgt spid="35227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2270" grpId="0" autoUpdateAnimBg="0"/>
      <p:bldP spid="352271" grpId="0"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304800" y="304800"/>
            <a:ext cx="3505200" cy="685800"/>
          </a:xfrm>
        </p:spPr>
        <p:txBody>
          <a:bodyPr/>
          <a:lstStyle/>
          <a:p>
            <a:pPr eaLnBrk="1" hangingPunct="1"/>
            <a:r>
              <a:rPr lang="en-US" b="0" smtClean="0"/>
              <a:t>Class Exercise - 10</a:t>
            </a:r>
          </a:p>
        </p:txBody>
      </p:sp>
      <p:sp>
        <p:nvSpPr>
          <p:cNvPr id="354319" name="Rectangle 15"/>
          <p:cNvSpPr>
            <a:spLocks noChangeArrowheads="1"/>
          </p:cNvSpPr>
          <p:nvPr/>
        </p:nvSpPr>
        <p:spPr bwMode="auto">
          <a:xfrm>
            <a:off x="381000" y="1022350"/>
            <a:ext cx="5638800" cy="294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pPr>
              <a:spcBef>
                <a:spcPct val="50000"/>
              </a:spcBef>
            </a:pPr>
            <a:r>
              <a:rPr lang="en-US" sz="2200">
                <a:solidFill>
                  <a:srgbClr val="800000"/>
                </a:solidFill>
              </a:rPr>
              <a:t>(i) Find the equation of line passing through the point (–4, –3) and perpendicular to the straight  line joining (1, 3) and (2, 7).</a:t>
            </a:r>
          </a:p>
          <a:p>
            <a:pPr>
              <a:spcBef>
                <a:spcPct val="50000"/>
              </a:spcBef>
            </a:pPr>
            <a:r>
              <a:rPr lang="en-US" sz="2200">
                <a:solidFill>
                  <a:srgbClr val="800000"/>
                </a:solidFill>
              </a:rPr>
              <a:t>(ii) Find the equation to the straight line drawn at right angle to the straight line  x/a – y/b = 1 through the point where it meets the axis of x.</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4319"/>
                                        </p:tgtEl>
                                        <p:attrNameLst>
                                          <p:attrName>style.visibility</p:attrName>
                                        </p:attrNameLst>
                                      </p:cBhvr>
                                      <p:to>
                                        <p:strVal val="visible"/>
                                      </p:to>
                                    </p:set>
                                    <p:animEffect transition="in" filter="dissolve">
                                      <p:cBhvr>
                                        <p:cTn id="7" dur="500"/>
                                        <p:tgtEl>
                                          <p:spTgt spid="3543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4319" grpId="0"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304800" y="381000"/>
            <a:ext cx="3505200" cy="685800"/>
          </a:xfrm>
        </p:spPr>
        <p:txBody>
          <a:bodyPr/>
          <a:lstStyle/>
          <a:p>
            <a:pPr eaLnBrk="1" hangingPunct="1"/>
            <a:r>
              <a:rPr lang="en-US" b="0" smtClean="0"/>
              <a:t>Solution - 10(i)</a:t>
            </a:r>
          </a:p>
        </p:txBody>
      </p:sp>
      <p:sp>
        <p:nvSpPr>
          <p:cNvPr id="356356" name="Rectangle 4"/>
          <p:cNvSpPr>
            <a:spLocks noChangeArrowheads="1"/>
          </p:cNvSpPr>
          <p:nvPr/>
        </p:nvSpPr>
        <p:spPr bwMode="auto">
          <a:xfrm>
            <a:off x="334963" y="1066800"/>
            <a:ext cx="4160837"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Slope of the required line is </a:t>
            </a:r>
          </a:p>
        </p:txBody>
      </p:sp>
      <p:pic>
        <p:nvPicPr>
          <p:cNvPr id="35635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600200"/>
            <a:ext cx="1676400" cy="119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56358" name="Rectangle 6"/>
          <p:cNvSpPr>
            <a:spLocks noChangeArrowheads="1"/>
          </p:cNvSpPr>
          <p:nvPr/>
        </p:nvSpPr>
        <p:spPr bwMode="auto">
          <a:xfrm>
            <a:off x="358775" y="2971800"/>
            <a:ext cx="58896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000000"/>
                </a:solidFill>
              </a:rPr>
              <a:t>Equation of required line by point slope form is given by</a:t>
            </a:r>
          </a:p>
        </p:txBody>
      </p:sp>
      <p:pic>
        <p:nvPicPr>
          <p:cNvPr id="356359"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3810000"/>
            <a:ext cx="31242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5636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4595813"/>
            <a:ext cx="2228850" cy="81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56361" name="Rectangle 9"/>
          <p:cNvSpPr>
            <a:spLocks noChangeArrowheads="1"/>
          </p:cNvSpPr>
          <p:nvPr/>
        </p:nvSpPr>
        <p:spPr bwMode="auto">
          <a:xfrm>
            <a:off x="2743200" y="4754563"/>
            <a:ext cx="262572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4y + 12 = –x – 4</a:t>
            </a:r>
          </a:p>
        </p:txBody>
      </p:sp>
      <p:sp>
        <p:nvSpPr>
          <p:cNvPr id="356362" name="Rectangle 10"/>
          <p:cNvSpPr>
            <a:spLocks noChangeArrowheads="1"/>
          </p:cNvSpPr>
          <p:nvPr/>
        </p:nvSpPr>
        <p:spPr bwMode="auto">
          <a:xfrm>
            <a:off x="457200" y="5516563"/>
            <a:ext cx="249872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x + 4y + 16 = 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6356"/>
                                        </p:tgtEl>
                                        <p:attrNameLst>
                                          <p:attrName>style.visibility</p:attrName>
                                        </p:attrNameLst>
                                      </p:cBhvr>
                                      <p:to>
                                        <p:strVal val="visible"/>
                                      </p:to>
                                    </p:set>
                                    <p:anim calcmode="lin" valueType="num">
                                      <p:cBhvr additive="base">
                                        <p:cTn id="7" dur="500" fill="hold"/>
                                        <p:tgtEl>
                                          <p:spTgt spid="356356"/>
                                        </p:tgtEl>
                                        <p:attrNameLst>
                                          <p:attrName>ppt_x</p:attrName>
                                        </p:attrNameLst>
                                      </p:cBhvr>
                                      <p:tavLst>
                                        <p:tav tm="0">
                                          <p:val>
                                            <p:strVal val="0-#ppt_w/2"/>
                                          </p:val>
                                        </p:tav>
                                        <p:tav tm="100000">
                                          <p:val>
                                            <p:strVal val="#ppt_x"/>
                                          </p:val>
                                        </p:tav>
                                      </p:tavLst>
                                    </p:anim>
                                    <p:anim calcmode="lin" valueType="num">
                                      <p:cBhvr additive="base">
                                        <p:cTn id="8" dur="500" fill="hold"/>
                                        <p:tgtEl>
                                          <p:spTgt spid="35635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56357"/>
                                        </p:tgtEl>
                                        <p:attrNameLst>
                                          <p:attrName>style.visibility</p:attrName>
                                        </p:attrNameLst>
                                      </p:cBhvr>
                                      <p:to>
                                        <p:strVal val="visible"/>
                                      </p:to>
                                    </p:set>
                                    <p:anim calcmode="lin" valueType="num">
                                      <p:cBhvr additive="base">
                                        <p:cTn id="13" dur="500" fill="hold"/>
                                        <p:tgtEl>
                                          <p:spTgt spid="356357"/>
                                        </p:tgtEl>
                                        <p:attrNameLst>
                                          <p:attrName>ppt_x</p:attrName>
                                        </p:attrNameLst>
                                      </p:cBhvr>
                                      <p:tavLst>
                                        <p:tav tm="0">
                                          <p:val>
                                            <p:strVal val="0-#ppt_w/2"/>
                                          </p:val>
                                        </p:tav>
                                        <p:tav tm="100000">
                                          <p:val>
                                            <p:strVal val="#ppt_x"/>
                                          </p:val>
                                        </p:tav>
                                      </p:tavLst>
                                    </p:anim>
                                    <p:anim calcmode="lin" valueType="num">
                                      <p:cBhvr additive="base">
                                        <p:cTn id="14" dur="500" fill="hold"/>
                                        <p:tgtEl>
                                          <p:spTgt spid="35635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56358"/>
                                        </p:tgtEl>
                                        <p:attrNameLst>
                                          <p:attrName>style.visibility</p:attrName>
                                        </p:attrNameLst>
                                      </p:cBhvr>
                                      <p:to>
                                        <p:strVal val="visible"/>
                                      </p:to>
                                    </p:set>
                                    <p:anim calcmode="lin" valueType="num">
                                      <p:cBhvr additive="base">
                                        <p:cTn id="19" dur="500" fill="hold"/>
                                        <p:tgtEl>
                                          <p:spTgt spid="356358"/>
                                        </p:tgtEl>
                                        <p:attrNameLst>
                                          <p:attrName>ppt_x</p:attrName>
                                        </p:attrNameLst>
                                      </p:cBhvr>
                                      <p:tavLst>
                                        <p:tav tm="0">
                                          <p:val>
                                            <p:strVal val="0-#ppt_w/2"/>
                                          </p:val>
                                        </p:tav>
                                        <p:tav tm="100000">
                                          <p:val>
                                            <p:strVal val="#ppt_x"/>
                                          </p:val>
                                        </p:tav>
                                      </p:tavLst>
                                    </p:anim>
                                    <p:anim calcmode="lin" valueType="num">
                                      <p:cBhvr additive="base">
                                        <p:cTn id="20" dur="500" fill="hold"/>
                                        <p:tgtEl>
                                          <p:spTgt spid="35635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56359"/>
                                        </p:tgtEl>
                                        <p:attrNameLst>
                                          <p:attrName>style.visibility</p:attrName>
                                        </p:attrNameLst>
                                      </p:cBhvr>
                                      <p:to>
                                        <p:strVal val="visible"/>
                                      </p:to>
                                    </p:set>
                                    <p:anim calcmode="lin" valueType="num">
                                      <p:cBhvr additive="base">
                                        <p:cTn id="25" dur="500" fill="hold"/>
                                        <p:tgtEl>
                                          <p:spTgt spid="356359"/>
                                        </p:tgtEl>
                                        <p:attrNameLst>
                                          <p:attrName>ppt_x</p:attrName>
                                        </p:attrNameLst>
                                      </p:cBhvr>
                                      <p:tavLst>
                                        <p:tav tm="0">
                                          <p:val>
                                            <p:strVal val="0-#ppt_w/2"/>
                                          </p:val>
                                        </p:tav>
                                        <p:tav tm="100000">
                                          <p:val>
                                            <p:strVal val="#ppt_x"/>
                                          </p:val>
                                        </p:tav>
                                      </p:tavLst>
                                    </p:anim>
                                    <p:anim calcmode="lin" valueType="num">
                                      <p:cBhvr additive="base">
                                        <p:cTn id="26" dur="500" fill="hold"/>
                                        <p:tgtEl>
                                          <p:spTgt spid="356359"/>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356360"/>
                                        </p:tgtEl>
                                        <p:attrNameLst>
                                          <p:attrName>style.visibility</p:attrName>
                                        </p:attrNameLst>
                                      </p:cBhvr>
                                      <p:to>
                                        <p:strVal val="visible"/>
                                      </p:to>
                                    </p:set>
                                    <p:anim calcmode="lin" valueType="num">
                                      <p:cBhvr additive="base">
                                        <p:cTn id="31" dur="500" fill="hold"/>
                                        <p:tgtEl>
                                          <p:spTgt spid="356360"/>
                                        </p:tgtEl>
                                        <p:attrNameLst>
                                          <p:attrName>ppt_x</p:attrName>
                                        </p:attrNameLst>
                                      </p:cBhvr>
                                      <p:tavLst>
                                        <p:tav tm="0">
                                          <p:val>
                                            <p:strVal val="0-#ppt_w/2"/>
                                          </p:val>
                                        </p:tav>
                                        <p:tav tm="100000">
                                          <p:val>
                                            <p:strVal val="#ppt_x"/>
                                          </p:val>
                                        </p:tav>
                                      </p:tavLst>
                                    </p:anim>
                                    <p:anim calcmode="lin" valueType="num">
                                      <p:cBhvr additive="base">
                                        <p:cTn id="32" dur="500" fill="hold"/>
                                        <p:tgtEl>
                                          <p:spTgt spid="356360"/>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356361"/>
                                        </p:tgtEl>
                                        <p:attrNameLst>
                                          <p:attrName>style.visibility</p:attrName>
                                        </p:attrNameLst>
                                      </p:cBhvr>
                                      <p:to>
                                        <p:strVal val="visible"/>
                                      </p:to>
                                    </p:set>
                                    <p:anim calcmode="lin" valueType="num">
                                      <p:cBhvr additive="base">
                                        <p:cTn id="37" dur="500" fill="hold"/>
                                        <p:tgtEl>
                                          <p:spTgt spid="356361"/>
                                        </p:tgtEl>
                                        <p:attrNameLst>
                                          <p:attrName>ppt_x</p:attrName>
                                        </p:attrNameLst>
                                      </p:cBhvr>
                                      <p:tavLst>
                                        <p:tav tm="0">
                                          <p:val>
                                            <p:strVal val="1+#ppt_w/2"/>
                                          </p:val>
                                        </p:tav>
                                        <p:tav tm="100000">
                                          <p:val>
                                            <p:strVal val="#ppt_x"/>
                                          </p:val>
                                        </p:tav>
                                      </p:tavLst>
                                    </p:anim>
                                    <p:anim calcmode="lin" valueType="num">
                                      <p:cBhvr additive="base">
                                        <p:cTn id="38" dur="500" fill="hold"/>
                                        <p:tgtEl>
                                          <p:spTgt spid="356361"/>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56362"/>
                                        </p:tgtEl>
                                        <p:attrNameLst>
                                          <p:attrName>style.visibility</p:attrName>
                                        </p:attrNameLst>
                                      </p:cBhvr>
                                      <p:to>
                                        <p:strVal val="visible"/>
                                      </p:to>
                                    </p:set>
                                    <p:anim calcmode="lin" valueType="num">
                                      <p:cBhvr additive="base">
                                        <p:cTn id="43" dur="500" fill="hold"/>
                                        <p:tgtEl>
                                          <p:spTgt spid="356362"/>
                                        </p:tgtEl>
                                        <p:attrNameLst>
                                          <p:attrName>ppt_x</p:attrName>
                                        </p:attrNameLst>
                                      </p:cBhvr>
                                      <p:tavLst>
                                        <p:tav tm="0">
                                          <p:val>
                                            <p:strVal val="0-#ppt_w/2"/>
                                          </p:val>
                                        </p:tav>
                                        <p:tav tm="100000">
                                          <p:val>
                                            <p:strVal val="#ppt_x"/>
                                          </p:val>
                                        </p:tav>
                                      </p:tavLst>
                                    </p:anim>
                                    <p:anim calcmode="lin" valueType="num">
                                      <p:cBhvr additive="base">
                                        <p:cTn id="44" dur="500" fill="hold"/>
                                        <p:tgtEl>
                                          <p:spTgt spid="35636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6356" grpId="0" autoUpdateAnimBg="0"/>
      <p:bldP spid="356358" grpId="0" autoUpdateAnimBg="0"/>
      <p:bldP spid="356361" grpId="0" autoUpdateAnimBg="0"/>
      <p:bldP spid="356362" grpId="0"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304800" y="304800"/>
            <a:ext cx="3505200" cy="685800"/>
          </a:xfrm>
        </p:spPr>
        <p:txBody>
          <a:bodyPr/>
          <a:lstStyle/>
          <a:p>
            <a:pPr eaLnBrk="1" hangingPunct="1"/>
            <a:r>
              <a:rPr lang="en-US" b="0" smtClean="0"/>
              <a:t>Solution - 10(ii)</a:t>
            </a:r>
          </a:p>
        </p:txBody>
      </p:sp>
      <p:pic>
        <p:nvPicPr>
          <p:cNvPr id="35841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054100"/>
            <a:ext cx="1295400"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58411" name="Rectangle 11"/>
          <p:cNvSpPr>
            <a:spLocks noChangeArrowheads="1"/>
          </p:cNvSpPr>
          <p:nvPr/>
        </p:nvSpPr>
        <p:spPr bwMode="auto">
          <a:xfrm>
            <a:off x="304800" y="2133600"/>
            <a:ext cx="4495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000000"/>
                </a:solidFill>
              </a:rPr>
              <a:t>meets X-axis at (a, 0) any line perpendicular to </a:t>
            </a:r>
          </a:p>
        </p:txBody>
      </p:sp>
      <p:grpSp>
        <p:nvGrpSpPr>
          <p:cNvPr id="2" name="Group 23"/>
          <p:cNvGrpSpPr>
            <a:grpSpLocks/>
          </p:cNvGrpSpPr>
          <p:nvPr/>
        </p:nvGrpSpPr>
        <p:grpSpPr bwMode="auto">
          <a:xfrm>
            <a:off x="381000" y="2971800"/>
            <a:ext cx="4419600" cy="939800"/>
            <a:chOff x="240" y="1872"/>
            <a:chExt cx="2784" cy="592"/>
          </a:xfrm>
        </p:grpSpPr>
        <p:pic>
          <p:nvPicPr>
            <p:cNvPr id="67595"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0" y="1896"/>
              <a:ext cx="864" cy="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67596" name="Rectangle 16"/>
            <p:cNvSpPr>
              <a:spLocks noChangeArrowheads="1"/>
            </p:cNvSpPr>
            <p:nvPr/>
          </p:nvSpPr>
          <p:spPr bwMode="auto">
            <a:xfrm>
              <a:off x="1008" y="2008"/>
              <a:ext cx="113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 is given by</a:t>
              </a:r>
            </a:p>
          </p:txBody>
        </p:sp>
        <p:pic>
          <p:nvPicPr>
            <p:cNvPr id="67597"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0" y="1872"/>
              <a:ext cx="864" cy="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grpSp>
        <p:nvGrpSpPr>
          <p:cNvPr id="3" name="Group 22"/>
          <p:cNvGrpSpPr>
            <a:grpSpLocks/>
          </p:cNvGrpSpPr>
          <p:nvPr/>
        </p:nvGrpSpPr>
        <p:grpSpPr bwMode="auto">
          <a:xfrm>
            <a:off x="381000" y="3902075"/>
            <a:ext cx="5556250" cy="898525"/>
            <a:chOff x="240" y="2218"/>
            <a:chExt cx="3500" cy="566"/>
          </a:xfrm>
        </p:grpSpPr>
        <p:sp>
          <p:nvSpPr>
            <p:cNvPr id="67593" name="Rectangle 18"/>
            <p:cNvSpPr>
              <a:spLocks noChangeArrowheads="1"/>
            </p:cNvSpPr>
            <p:nvPr/>
          </p:nvSpPr>
          <p:spPr bwMode="auto">
            <a:xfrm>
              <a:off x="240" y="2363"/>
              <a:ext cx="2670"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it passes through (a, 0) then</a:t>
              </a:r>
            </a:p>
          </p:txBody>
        </p:sp>
        <p:pic>
          <p:nvPicPr>
            <p:cNvPr id="67594"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80" y="2218"/>
              <a:ext cx="860" cy="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pic>
        <p:nvPicPr>
          <p:cNvPr id="35842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 y="4648200"/>
            <a:ext cx="1676400"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58421" name="Picture 2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 y="5438775"/>
            <a:ext cx="22098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58410"/>
                                        </p:tgtEl>
                                        <p:attrNameLst>
                                          <p:attrName>style.visibility</p:attrName>
                                        </p:attrNameLst>
                                      </p:cBhvr>
                                      <p:to>
                                        <p:strVal val="visible"/>
                                      </p:to>
                                    </p:set>
                                    <p:anim calcmode="lin" valueType="num">
                                      <p:cBhvr additive="base">
                                        <p:cTn id="7" dur="500" fill="hold"/>
                                        <p:tgtEl>
                                          <p:spTgt spid="358410"/>
                                        </p:tgtEl>
                                        <p:attrNameLst>
                                          <p:attrName>ppt_x</p:attrName>
                                        </p:attrNameLst>
                                      </p:cBhvr>
                                      <p:tavLst>
                                        <p:tav tm="0">
                                          <p:val>
                                            <p:strVal val="0-#ppt_w/2"/>
                                          </p:val>
                                        </p:tav>
                                        <p:tav tm="100000">
                                          <p:val>
                                            <p:strVal val="#ppt_x"/>
                                          </p:val>
                                        </p:tav>
                                      </p:tavLst>
                                    </p:anim>
                                    <p:anim calcmode="lin" valueType="num">
                                      <p:cBhvr additive="base">
                                        <p:cTn id="8" dur="500" fill="hold"/>
                                        <p:tgtEl>
                                          <p:spTgt spid="35841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58411"/>
                                        </p:tgtEl>
                                        <p:attrNameLst>
                                          <p:attrName>style.visibility</p:attrName>
                                        </p:attrNameLst>
                                      </p:cBhvr>
                                      <p:to>
                                        <p:strVal val="visible"/>
                                      </p:to>
                                    </p:set>
                                    <p:anim calcmode="lin" valueType="num">
                                      <p:cBhvr additive="base">
                                        <p:cTn id="13" dur="500" fill="hold"/>
                                        <p:tgtEl>
                                          <p:spTgt spid="358411"/>
                                        </p:tgtEl>
                                        <p:attrNameLst>
                                          <p:attrName>ppt_x</p:attrName>
                                        </p:attrNameLst>
                                      </p:cBhvr>
                                      <p:tavLst>
                                        <p:tav tm="0">
                                          <p:val>
                                            <p:strVal val="0-#ppt_w/2"/>
                                          </p:val>
                                        </p:tav>
                                        <p:tav tm="100000">
                                          <p:val>
                                            <p:strVal val="#ppt_x"/>
                                          </p:val>
                                        </p:tav>
                                      </p:tavLst>
                                    </p:anim>
                                    <p:anim calcmode="lin" valueType="num">
                                      <p:cBhvr additive="base">
                                        <p:cTn id="14" dur="500" fill="hold"/>
                                        <p:tgtEl>
                                          <p:spTgt spid="35841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0-#ppt_w/2"/>
                                          </p:val>
                                        </p:tav>
                                        <p:tav tm="100000">
                                          <p:val>
                                            <p:strVal val="#ppt_x"/>
                                          </p:val>
                                        </p:tav>
                                      </p:tavLst>
                                    </p:anim>
                                    <p:anim calcmode="lin" valueType="num">
                                      <p:cBhvr additive="base">
                                        <p:cTn id="20"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0-#ppt_w/2"/>
                                          </p:val>
                                        </p:tav>
                                        <p:tav tm="100000">
                                          <p:val>
                                            <p:strVal val="#ppt_x"/>
                                          </p:val>
                                        </p:tav>
                                      </p:tavLst>
                                    </p:anim>
                                    <p:anim calcmode="lin" valueType="num">
                                      <p:cBhvr additive="base">
                                        <p:cTn id="26"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358420"/>
                                        </p:tgtEl>
                                        <p:attrNameLst>
                                          <p:attrName>style.visibility</p:attrName>
                                        </p:attrNameLst>
                                      </p:cBhvr>
                                      <p:to>
                                        <p:strVal val="visible"/>
                                      </p:to>
                                    </p:set>
                                    <p:anim calcmode="lin" valueType="num">
                                      <p:cBhvr additive="base">
                                        <p:cTn id="31" dur="500" fill="hold"/>
                                        <p:tgtEl>
                                          <p:spTgt spid="358420"/>
                                        </p:tgtEl>
                                        <p:attrNameLst>
                                          <p:attrName>ppt_x</p:attrName>
                                        </p:attrNameLst>
                                      </p:cBhvr>
                                      <p:tavLst>
                                        <p:tav tm="0">
                                          <p:val>
                                            <p:strVal val="0-#ppt_w/2"/>
                                          </p:val>
                                        </p:tav>
                                        <p:tav tm="100000">
                                          <p:val>
                                            <p:strVal val="#ppt_x"/>
                                          </p:val>
                                        </p:tav>
                                      </p:tavLst>
                                    </p:anim>
                                    <p:anim calcmode="lin" valueType="num">
                                      <p:cBhvr additive="base">
                                        <p:cTn id="32" dur="500" fill="hold"/>
                                        <p:tgtEl>
                                          <p:spTgt spid="358420"/>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358421"/>
                                        </p:tgtEl>
                                        <p:attrNameLst>
                                          <p:attrName>style.visibility</p:attrName>
                                        </p:attrNameLst>
                                      </p:cBhvr>
                                      <p:to>
                                        <p:strVal val="visible"/>
                                      </p:to>
                                    </p:set>
                                    <p:anim calcmode="lin" valueType="num">
                                      <p:cBhvr additive="base">
                                        <p:cTn id="37" dur="500" fill="hold"/>
                                        <p:tgtEl>
                                          <p:spTgt spid="358421"/>
                                        </p:tgtEl>
                                        <p:attrNameLst>
                                          <p:attrName>ppt_x</p:attrName>
                                        </p:attrNameLst>
                                      </p:cBhvr>
                                      <p:tavLst>
                                        <p:tav tm="0">
                                          <p:val>
                                            <p:strVal val="0-#ppt_w/2"/>
                                          </p:val>
                                        </p:tav>
                                        <p:tav tm="100000">
                                          <p:val>
                                            <p:strVal val="#ppt_x"/>
                                          </p:val>
                                        </p:tav>
                                      </p:tavLst>
                                    </p:anim>
                                    <p:anim calcmode="lin" valueType="num">
                                      <p:cBhvr additive="base">
                                        <p:cTn id="38" dur="500" fill="hold"/>
                                        <p:tgtEl>
                                          <p:spTgt spid="3584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11" grpId="0"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304800" y="533400"/>
            <a:ext cx="3505200" cy="685800"/>
          </a:xfrm>
        </p:spPr>
        <p:txBody>
          <a:bodyPr/>
          <a:lstStyle/>
          <a:p>
            <a:pPr eaLnBrk="1" hangingPunct="1"/>
            <a:r>
              <a:rPr lang="en-US" b="0" smtClean="0"/>
              <a:t>Class Exercise - 11</a:t>
            </a:r>
          </a:p>
        </p:txBody>
      </p:sp>
      <p:grpSp>
        <p:nvGrpSpPr>
          <p:cNvPr id="68611" name="Group 17"/>
          <p:cNvGrpSpPr>
            <a:grpSpLocks/>
          </p:cNvGrpSpPr>
          <p:nvPr/>
        </p:nvGrpSpPr>
        <p:grpSpPr bwMode="auto">
          <a:xfrm>
            <a:off x="381000" y="1204913"/>
            <a:ext cx="5562600" cy="1766887"/>
            <a:chOff x="240" y="759"/>
            <a:chExt cx="3504" cy="1113"/>
          </a:xfrm>
        </p:grpSpPr>
        <p:sp>
          <p:nvSpPr>
            <p:cNvPr id="68612" name="Rectangle 12"/>
            <p:cNvSpPr>
              <a:spLocks noChangeArrowheads="1"/>
            </p:cNvSpPr>
            <p:nvPr/>
          </p:nvSpPr>
          <p:spPr bwMode="auto">
            <a:xfrm>
              <a:off x="240" y="759"/>
              <a:ext cx="3296" cy="1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800000"/>
                  </a:solidFill>
                </a:rPr>
                <a:t>Show that the equations to the straight lines passing through the points (3, –2) and inclined at 60° to the line</a:t>
              </a:r>
            </a:p>
            <a:p>
              <a:r>
                <a:rPr lang="en-US" sz="2200">
                  <a:solidFill>
                    <a:srgbClr val="800000"/>
                  </a:solidFill>
                </a:rPr>
                <a:t>are y + 2 = 0 and </a:t>
              </a:r>
            </a:p>
          </p:txBody>
        </p:sp>
        <p:pic>
          <p:nvPicPr>
            <p:cNvPr id="68613"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0" y="1383"/>
              <a:ext cx="8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68614"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6" y="1543"/>
              <a:ext cx="1828"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304800" y="228600"/>
            <a:ext cx="3505200" cy="685800"/>
          </a:xfrm>
        </p:spPr>
        <p:txBody>
          <a:bodyPr/>
          <a:lstStyle/>
          <a:p>
            <a:pPr eaLnBrk="1" hangingPunct="1"/>
            <a:r>
              <a:rPr lang="en-US" b="0" smtClean="0"/>
              <a:t>Solution</a:t>
            </a:r>
          </a:p>
        </p:txBody>
      </p:sp>
      <p:sp>
        <p:nvSpPr>
          <p:cNvPr id="362503" name="Rectangle 7"/>
          <p:cNvSpPr>
            <a:spLocks noChangeArrowheads="1"/>
          </p:cNvSpPr>
          <p:nvPr/>
        </p:nvSpPr>
        <p:spPr bwMode="auto">
          <a:xfrm>
            <a:off x="304800" y="914400"/>
            <a:ext cx="4343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000000"/>
                </a:solidFill>
              </a:rPr>
              <a:t>Let the slope of the required        line is m, then</a:t>
            </a:r>
          </a:p>
        </p:txBody>
      </p:sp>
      <p:pic>
        <p:nvPicPr>
          <p:cNvPr id="36250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28800"/>
            <a:ext cx="3200400"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62505"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2971800"/>
            <a:ext cx="4495800" cy="104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62506"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4140200"/>
            <a:ext cx="53340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62507"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4792663"/>
            <a:ext cx="2362200" cy="54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62508" name="Rectangle 12"/>
          <p:cNvSpPr>
            <a:spLocks noChangeArrowheads="1"/>
          </p:cNvSpPr>
          <p:nvPr/>
        </p:nvSpPr>
        <p:spPr bwMode="auto">
          <a:xfrm>
            <a:off x="2819400" y="4830763"/>
            <a:ext cx="436245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Equation of lines are given b</a:t>
            </a:r>
            <a:r>
              <a:rPr lang="en-US" sz="2200"/>
              <a:t>y</a:t>
            </a:r>
          </a:p>
        </p:txBody>
      </p:sp>
      <p:pic>
        <p:nvPicPr>
          <p:cNvPr id="362509"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5359400"/>
            <a:ext cx="28194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6251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81400" y="5397500"/>
            <a:ext cx="457200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62503"/>
                                        </p:tgtEl>
                                        <p:attrNameLst>
                                          <p:attrName>style.visibility</p:attrName>
                                        </p:attrNameLst>
                                      </p:cBhvr>
                                      <p:to>
                                        <p:strVal val="visible"/>
                                      </p:to>
                                    </p:set>
                                    <p:anim calcmode="lin" valueType="num">
                                      <p:cBhvr additive="base">
                                        <p:cTn id="7" dur="500" fill="hold"/>
                                        <p:tgtEl>
                                          <p:spTgt spid="362503"/>
                                        </p:tgtEl>
                                        <p:attrNameLst>
                                          <p:attrName>ppt_x</p:attrName>
                                        </p:attrNameLst>
                                      </p:cBhvr>
                                      <p:tavLst>
                                        <p:tav tm="0">
                                          <p:val>
                                            <p:strVal val="0-#ppt_w/2"/>
                                          </p:val>
                                        </p:tav>
                                        <p:tav tm="100000">
                                          <p:val>
                                            <p:strVal val="#ppt_x"/>
                                          </p:val>
                                        </p:tav>
                                      </p:tavLst>
                                    </p:anim>
                                    <p:anim calcmode="lin" valueType="num">
                                      <p:cBhvr additive="base">
                                        <p:cTn id="8" dur="500" fill="hold"/>
                                        <p:tgtEl>
                                          <p:spTgt spid="36250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62504"/>
                                        </p:tgtEl>
                                        <p:attrNameLst>
                                          <p:attrName>style.visibility</p:attrName>
                                        </p:attrNameLst>
                                      </p:cBhvr>
                                      <p:to>
                                        <p:strVal val="visible"/>
                                      </p:to>
                                    </p:set>
                                    <p:anim calcmode="lin" valueType="num">
                                      <p:cBhvr additive="base">
                                        <p:cTn id="13" dur="500" fill="hold"/>
                                        <p:tgtEl>
                                          <p:spTgt spid="362504"/>
                                        </p:tgtEl>
                                        <p:attrNameLst>
                                          <p:attrName>ppt_x</p:attrName>
                                        </p:attrNameLst>
                                      </p:cBhvr>
                                      <p:tavLst>
                                        <p:tav tm="0">
                                          <p:val>
                                            <p:strVal val="0-#ppt_w/2"/>
                                          </p:val>
                                        </p:tav>
                                        <p:tav tm="100000">
                                          <p:val>
                                            <p:strVal val="#ppt_x"/>
                                          </p:val>
                                        </p:tav>
                                      </p:tavLst>
                                    </p:anim>
                                    <p:anim calcmode="lin" valueType="num">
                                      <p:cBhvr additive="base">
                                        <p:cTn id="14" dur="500" fill="hold"/>
                                        <p:tgtEl>
                                          <p:spTgt spid="36250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362505"/>
                                        </p:tgtEl>
                                        <p:attrNameLst>
                                          <p:attrName>style.visibility</p:attrName>
                                        </p:attrNameLst>
                                      </p:cBhvr>
                                      <p:to>
                                        <p:strVal val="visible"/>
                                      </p:to>
                                    </p:set>
                                    <p:anim calcmode="lin" valueType="num">
                                      <p:cBhvr additive="base">
                                        <p:cTn id="19" dur="500" fill="hold"/>
                                        <p:tgtEl>
                                          <p:spTgt spid="362505"/>
                                        </p:tgtEl>
                                        <p:attrNameLst>
                                          <p:attrName>ppt_x</p:attrName>
                                        </p:attrNameLst>
                                      </p:cBhvr>
                                      <p:tavLst>
                                        <p:tav tm="0">
                                          <p:val>
                                            <p:strVal val="0-#ppt_w/2"/>
                                          </p:val>
                                        </p:tav>
                                        <p:tav tm="100000">
                                          <p:val>
                                            <p:strVal val="#ppt_x"/>
                                          </p:val>
                                        </p:tav>
                                      </p:tavLst>
                                    </p:anim>
                                    <p:anim calcmode="lin" valueType="num">
                                      <p:cBhvr additive="base">
                                        <p:cTn id="20" dur="500" fill="hold"/>
                                        <p:tgtEl>
                                          <p:spTgt spid="362505"/>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62506"/>
                                        </p:tgtEl>
                                        <p:attrNameLst>
                                          <p:attrName>style.visibility</p:attrName>
                                        </p:attrNameLst>
                                      </p:cBhvr>
                                      <p:to>
                                        <p:strVal val="visible"/>
                                      </p:to>
                                    </p:set>
                                    <p:anim calcmode="lin" valueType="num">
                                      <p:cBhvr additive="base">
                                        <p:cTn id="25" dur="500" fill="hold"/>
                                        <p:tgtEl>
                                          <p:spTgt spid="362506"/>
                                        </p:tgtEl>
                                        <p:attrNameLst>
                                          <p:attrName>ppt_x</p:attrName>
                                        </p:attrNameLst>
                                      </p:cBhvr>
                                      <p:tavLst>
                                        <p:tav tm="0">
                                          <p:val>
                                            <p:strVal val="0-#ppt_w/2"/>
                                          </p:val>
                                        </p:tav>
                                        <p:tav tm="100000">
                                          <p:val>
                                            <p:strVal val="#ppt_x"/>
                                          </p:val>
                                        </p:tav>
                                      </p:tavLst>
                                    </p:anim>
                                    <p:anim calcmode="lin" valueType="num">
                                      <p:cBhvr additive="base">
                                        <p:cTn id="26" dur="500" fill="hold"/>
                                        <p:tgtEl>
                                          <p:spTgt spid="362506"/>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362507"/>
                                        </p:tgtEl>
                                        <p:attrNameLst>
                                          <p:attrName>style.visibility</p:attrName>
                                        </p:attrNameLst>
                                      </p:cBhvr>
                                      <p:to>
                                        <p:strVal val="visible"/>
                                      </p:to>
                                    </p:set>
                                    <p:anim calcmode="lin" valueType="num">
                                      <p:cBhvr additive="base">
                                        <p:cTn id="31" dur="500" fill="hold"/>
                                        <p:tgtEl>
                                          <p:spTgt spid="362507"/>
                                        </p:tgtEl>
                                        <p:attrNameLst>
                                          <p:attrName>ppt_x</p:attrName>
                                        </p:attrNameLst>
                                      </p:cBhvr>
                                      <p:tavLst>
                                        <p:tav tm="0">
                                          <p:val>
                                            <p:strVal val="0-#ppt_w/2"/>
                                          </p:val>
                                        </p:tav>
                                        <p:tav tm="100000">
                                          <p:val>
                                            <p:strVal val="#ppt_x"/>
                                          </p:val>
                                        </p:tav>
                                      </p:tavLst>
                                    </p:anim>
                                    <p:anim calcmode="lin" valueType="num">
                                      <p:cBhvr additive="base">
                                        <p:cTn id="32" dur="500" fill="hold"/>
                                        <p:tgtEl>
                                          <p:spTgt spid="362507"/>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362508"/>
                                        </p:tgtEl>
                                        <p:attrNameLst>
                                          <p:attrName>style.visibility</p:attrName>
                                        </p:attrNameLst>
                                      </p:cBhvr>
                                      <p:to>
                                        <p:strVal val="visible"/>
                                      </p:to>
                                    </p:set>
                                    <p:anim calcmode="lin" valueType="num">
                                      <p:cBhvr additive="base">
                                        <p:cTn id="37" dur="500" fill="hold"/>
                                        <p:tgtEl>
                                          <p:spTgt spid="362508"/>
                                        </p:tgtEl>
                                        <p:attrNameLst>
                                          <p:attrName>ppt_x</p:attrName>
                                        </p:attrNameLst>
                                      </p:cBhvr>
                                      <p:tavLst>
                                        <p:tav tm="0">
                                          <p:val>
                                            <p:strVal val="1+#ppt_w/2"/>
                                          </p:val>
                                        </p:tav>
                                        <p:tav tm="100000">
                                          <p:val>
                                            <p:strVal val="#ppt_x"/>
                                          </p:val>
                                        </p:tav>
                                      </p:tavLst>
                                    </p:anim>
                                    <p:anim calcmode="lin" valueType="num">
                                      <p:cBhvr additive="base">
                                        <p:cTn id="38" dur="500" fill="hold"/>
                                        <p:tgtEl>
                                          <p:spTgt spid="362508"/>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nodeType="clickEffect">
                                  <p:stCondLst>
                                    <p:cond delay="0"/>
                                  </p:stCondLst>
                                  <p:childTnLst>
                                    <p:set>
                                      <p:cBhvr>
                                        <p:cTn id="42" dur="1" fill="hold">
                                          <p:stCondLst>
                                            <p:cond delay="0"/>
                                          </p:stCondLst>
                                        </p:cTn>
                                        <p:tgtEl>
                                          <p:spTgt spid="362509"/>
                                        </p:tgtEl>
                                        <p:attrNameLst>
                                          <p:attrName>style.visibility</p:attrName>
                                        </p:attrNameLst>
                                      </p:cBhvr>
                                      <p:to>
                                        <p:strVal val="visible"/>
                                      </p:to>
                                    </p:set>
                                    <p:anim calcmode="lin" valueType="num">
                                      <p:cBhvr additive="base">
                                        <p:cTn id="43" dur="500" fill="hold"/>
                                        <p:tgtEl>
                                          <p:spTgt spid="362509"/>
                                        </p:tgtEl>
                                        <p:attrNameLst>
                                          <p:attrName>ppt_x</p:attrName>
                                        </p:attrNameLst>
                                      </p:cBhvr>
                                      <p:tavLst>
                                        <p:tav tm="0">
                                          <p:val>
                                            <p:strVal val="0-#ppt_w/2"/>
                                          </p:val>
                                        </p:tav>
                                        <p:tav tm="100000">
                                          <p:val>
                                            <p:strVal val="#ppt_x"/>
                                          </p:val>
                                        </p:tav>
                                      </p:tavLst>
                                    </p:anim>
                                    <p:anim calcmode="lin" valueType="num">
                                      <p:cBhvr additive="base">
                                        <p:cTn id="44" dur="500" fill="hold"/>
                                        <p:tgtEl>
                                          <p:spTgt spid="362509"/>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2" fill="hold" nodeType="clickEffect">
                                  <p:stCondLst>
                                    <p:cond delay="0"/>
                                  </p:stCondLst>
                                  <p:childTnLst>
                                    <p:set>
                                      <p:cBhvr>
                                        <p:cTn id="48" dur="1" fill="hold">
                                          <p:stCondLst>
                                            <p:cond delay="0"/>
                                          </p:stCondLst>
                                        </p:cTn>
                                        <p:tgtEl>
                                          <p:spTgt spid="362510"/>
                                        </p:tgtEl>
                                        <p:attrNameLst>
                                          <p:attrName>style.visibility</p:attrName>
                                        </p:attrNameLst>
                                      </p:cBhvr>
                                      <p:to>
                                        <p:strVal val="visible"/>
                                      </p:to>
                                    </p:set>
                                    <p:anim calcmode="lin" valueType="num">
                                      <p:cBhvr additive="base">
                                        <p:cTn id="49" dur="500" fill="hold"/>
                                        <p:tgtEl>
                                          <p:spTgt spid="362510"/>
                                        </p:tgtEl>
                                        <p:attrNameLst>
                                          <p:attrName>ppt_x</p:attrName>
                                        </p:attrNameLst>
                                      </p:cBhvr>
                                      <p:tavLst>
                                        <p:tav tm="0">
                                          <p:val>
                                            <p:strVal val="1+#ppt_w/2"/>
                                          </p:val>
                                        </p:tav>
                                        <p:tav tm="100000">
                                          <p:val>
                                            <p:strVal val="#ppt_x"/>
                                          </p:val>
                                        </p:tav>
                                      </p:tavLst>
                                    </p:anim>
                                    <p:anim calcmode="lin" valueType="num">
                                      <p:cBhvr additive="base">
                                        <p:cTn id="50" dur="500" fill="hold"/>
                                        <p:tgtEl>
                                          <p:spTgt spid="3625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2503" grpId="0" autoUpdateAnimBg="0"/>
      <p:bldP spid="362508" grpId="0"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228600" y="304800"/>
            <a:ext cx="3505200" cy="685800"/>
          </a:xfrm>
        </p:spPr>
        <p:txBody>
          <a:bodyPr/>
          <a:lstStyle/>
          <a:p>
            <a:pPr eaLnBrk="1" hangingPunct="1"/>
            <a:r>
              <a:rPr lang="en-US" b="0" smtClean="0"/>
              <a:t>Class Exercise - 12</a:t>
            </a:r>
          </a:p>
        </p:txBody>
      </p:sp>
      <p:grpSp>
        <p:nvGrpSpPr>
          <p:cNvPr id="2" name="Group 21"/>
          <p:cNvGrpSpPr>
            <a:grpSpLocks/>
          </p:cNvGrpSpPr>
          <p:nvPr/>
        </p:nvGrpSpPr>
        <p:grpSpPr bwMode="auto">
          <a:xfrm>
            <a:off x="304800" y="914400"/>
            <a:ext cx="5861050" cy="3373438"/>
            <a:chOff x="192" y="576"/>
            <a:chExt cx="3692" cy="2125"/>
          </a:xfrm>
        </p:grpSpPr>
        <p:sp>
          <p:nvSpPr>
            <p:cNvPr id="70660" name="Rectangle 11"/>
            <p:cNvSpPr>
              <a:spLocks noChangeArrowheads="1"/>
            </p:cNvSpPr>
            <p:nvPr/>
          </p:nvSpPr>
          <p:spPr bwMode="auto">
            <a:xfrm>
              <a:off x="192" y="576"/>
              <a:ext cx="3600" cy="1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800000"/>
                  </a:solidFill>
                </a:rPr>
                <a:t>Line L has intercepts a and b on the coordinate axes. When the axes are rotated through a given angle; keeping the origin fixed, the same line has intercepts p and q, then</a:t>
              </a:r>
            </a:p>
          </p:txBody>
        </p:sp>
        <p:sp>
          <p:nvSpPr>
            <p:cNvPr id="70661" name="Rectangle 12"/>
            <p:cNvSpPr>
              <a:spLocks noChangeArrowheads="1"/>
            </p:cNvSpPr>
            <p:nvPr/>
          </p:nvSpPr>
          <p:spPr bwMode="auto">
            <a:xfrm>
              <a:off x="192" y="1809"/>
              <a:ext cx="380"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800000"/>
                  </a:solidFill>
                </a:rPr>
                <a:t>(a)</a:t>
              </a:r>
            </a:p>
          </p:txBody>
        </p:sp>
        <p:pic>
          <p:nvPicPr>
            <p:cNvPr id="70662"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9" y="1776"/>
              <a:ext cx="1358" cy="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70663" name="Rectangle 14"/>
            <p:cNvSpPr>
              <a:spLocks noChangeArrowheads="1"/>
            </p:cNvSpPr>
            <p:nvPr/>
          </p:nvSpPr>
          <p:spPr bwMode="auto">
            <a:xfrm>
              <a:off x="2160" y="1792"/>
              <a:ext cx="38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800000"/>
                  </a:solidFill>
                </a:rPr>
                <a:t>(b)</a:t>
              </a:r>
            </a:p>
          </p:txBody>
        </p:sp>
        <p:pic>
          <p:nvPicPr>
            <p:cNvPr id="70664"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4" y="1656"/>
              <a:ext cx="1248" cy="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70665" name="Rectangle 16"/>
            <p:cNvSpPr>
              <a:spLocks noChangeArrowheads="1"/>
            </p:cNvSpPr>
            <p:nvPr/>
          </p:nvSpPr>
          <p:spPr bwMode="auto">
            <a:xfrm>
              <a:off x="204" y="2289"/>
              <a:ext cx="366"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800000"/>
                  </a:solidFill>
                </a:rPr>
                <a:t>(c)</a:t>
              </a:r>
            </a:p>
          </p:txBody>
        </p:sp>
        <p:pic>
          <p:nvPicPr>
            <p:cNvPr id="70666"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 y="2230"/>
              <a:ext cx="1445" cy="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70667" name="Rectangle 18"/>
            <p:cNvSpPr>
              <a:spLocks noChangeArrowheads="1"/>
            </p:cNvSpPr>
            <p:nvPr/>
          </p:nvSpPr>
          <p:spPr bwMode="auto">
            <a:xfrm>
              <a:off x="2112" y="2285"/>
              <a:ext cx="38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800000"/>
                  </a:solidFill>
                </a:rPr>
                <a:t>(d)</a:t>
              </a:r>
            </a:p>
          </p:txBody>
        </p:sp>
        <p:pic>
          <p:nvPicPr>
            <p:cNvPr id="70668"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44" y="2160"/>
              <a:ext cx="1340" cy="5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304800" y="228600"/>
            <a:ext cx="3505200" cy="685800"/>
          </a:xfrm>
        </p:spPr>
        <p:txBody>
          <a:bodyPr/>
          <a:lstStyle/>
          <a:p>
            <a:pPr eaLnBrk="1" hangingPunct="1"/>
            <a:r>
              <a:rPr lang="en-US" b="0" smtClean="0"/>
              <a:t>Solution - Method I</a:t>
            </a:r>
          </a:p>
        </p:txBody>
      </p:sp>
      <p:sp>
        <p:nvSpPr>
          <p:cNvPr id="366605" name="Rectangle 13"/>
          <p:cNvSpPr>
            <a:spLocks noChangeArrowheads="1"/>
          </p:cNvSpPr>
          <p:nvPr/>
        </p:nvSpPr>
        <p:spPr bwMode="auto">
          <a:xfrm>
            <a:off x="280988" y="838200"/>
            <a:ext cx="4983162"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Equation of line in old reference is</a:t>
            </a:r>
          </a:p>
        </p:txBody>
      </p:sp>
      <p:pic>
        <p:nvPicPr>
          <p:cNvPr id="366606"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371600"/>
            <a:ext cx="1219200" cy="8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66607" name="Rectangle 15"/>
          <p:cNvSpPr>
            <a:spLocks noChangeArrowheads="1"/>
          </p:cNvSpPr>
          <p:nvPr/>
        </p:nvSpPr>
        <p:spPr bwMode="auto">
          <a:xfrm>
            <a:off x="381000" y="2286000"/>
            <a:ext cx="5105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000000"/>
                </a:solidFill>
              </a:rPr>
              <a:t> if the axis of coordinates is rotated at an angle </a:t>
            </a:r>
            <a:r>
              <a:rPr lang="en-US" sz="2200">
                <a:solidFill>
                  <a:srgbClr val="000000"/>
                </a:solidFill>
                <a:sym typeface="Symbol" pitchFamily="18" charset="2"/>
              </a:rPr>
              <a:t></a:t>
            </a:r>
            <a:r>
              <a:rPr lang="en-US" sz="2200">
                <a:solidFill>
                  <a:srgbClr val="000000"/>
                </a:solidFill>
              </a:rPr>
              <a:t> </a:t>
            </a:r>
          </a:p>
        </p:txBody>
      </p:sp>
      <p:pic>
        <p:nvPicPr>
          <p:cNvPr id="366608"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3200400"/>
            <a:ext cx="2844800"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66609"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3200400"/>
            <a:ext cx="2844800"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6661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 y="3810000"/>
            <a:ext cx="480060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nvGrpSpPr>
          <p:cNvPr id="2" name="Group 25"/>
          <p:cNvGrpSpPr>
            <a:grpSpLocks/>
          </p:cNvGrpSpPr>
          <p:nvPr/>
        </p:nvGrpSpPr>
        <p:grpSpPr bwMode="auto">
          <a:xfrm>
            <a:off x="381000" y="4618038"/>
            <a:ext cx="5616575" cy="766762"/>
            <a:chOff x="240" y="2909"/>
            <a:chExt cx="3538" cy="483"/>
          </a:xfrm>
        </p:grpSpPr>
        <p:pic>
          <p:nvPicPr>
            <p:cNvPr id="71694"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0" y="2909"/>
              <a:ext cx="2880" cy="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71695" name="Rectangle 22"/>
            <p:cNvSpPr>
              <a:spLocks noChangeArrowheads="1"/>
            </p:cNvSpPr>
            <p:nvPr/>
          </p:nvSpPr>
          <p:spPr bwMode="auto">
            <a:xfrm>
              <a:off x="3264" y="2976"/>
              <a:ext cx="51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...(i)</a:t>
              </a:r>
            </a:p>
          </p:txBody>
        </p:sp>
      </p:grpSp>
      <p:grpSp>
        <p:nvGrpSpPr>
          <p:cNvPr id="3" name="Group 26"/>
          <p:cNvGrpSpPr>
            <a:grpSpLocks/>
          </p:cNvGrpSpPr>
          <p:nvPr/>
        </p:nvGrpSpPr>
        <p:grpSpPr bwMode="auto">
          <a:xfrm>
            <a:off x="304800" y="5305425"/>
            <a:ext cx="5997575" cy="790575"/>
            <a:chOff x="192" y="3342"/>
            <a:chExt cx="3778" cy="498"/>
          </a:xfrm>
        </p:grpSpPr>
        <p:sp>
          <p:nvSpPr>
            <p:cNvPr id="71691" name="Rectangle 20"/>
            <p:cNvSpPr>
              <a:spLocks noChangeArrowheads="1"/>
            </p:cNvSpPr>
            <p:nvPr/>
          </p:nvSpPr>
          <p:spPr bwMode="auto">
            <a:xfrm>
              <a:off x="192" y="3467"/>
              <a:ext cx="2395"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In new frame equation is </a:t>
              </a:r>
            </a:p>
          </p:txBody>
        </p:sp>
        <p:pic>
          <p:nvPicPr>
            <p:cNvPr id="71692" name="Picture 2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44" y="3342"/>
              <a:ext cx="768"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71693" name="Rectangle 23"/>
            <p:cNvSpPr>
              <a:spLocks noChangeArrowheads="1"/>
            </p:cNvSpPr>
            <p:nvPr/>
          </p:nvSpPr>
          <p:spPr bwMode="auto">
            <a:xfrm>
              <a:off x="3408" y="3408"/>
              <a:ext cx="56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...(ii)</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66605"/>
                                        </p:tgtEl>
                                        <p:attrNameLst>
                                          <p:attrName>style.visibility</p:attrName>
                                        </p:attrNameLst>
                                      </p:cBhvr>
                                      <p:to>
                                        <p:strVal val="visible"/>
                                      </p:to>
                                    </p:set>
                                    <p:anim calcmode="lin" valueType="num">
                                      <p:cBhvr additive="base">
                                        <p:cTn id="7" dur="500" fill="hold"/>
                                        <p:tgtEl>
                                          <p:spTgt spid="366605"/>
                                        </p:tgtEl>
                                        <p:attrNameLst>
                                          <p:attrName>ppt_x</p:attrName>
                                        </p:attrNameLst>
                                      </p:cBhvr>
                                      <p:tavLst>
                                        <p:tav tm="0">
                                          <p:val>
                                            <p:strVal val="0-#ppt_w/2"/>
                                          </p:val>
                                        </p:tav>
                                        <p:tav tm="100000">
                                          <p:val>
                                            <p:strVal val="#ppt_x"/>
                                          </p:val>
                                        </p:tav>
                                      </p:tavLst>
                                    </p:anim>
                                    <p:anim calcmode="lin" valueType="num">
                                      <p:cBhvr additive="base">
                                        <p:cTn id="8" dur="500" fill="hold"/>
                                        <p:tgtEl>
                                          <p:spTgt spid="36660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66606"/>
                                        </p:tgtEl>
                                        <p:attrNameLst>
                                          <p:attrName>style.visibility</p:attrName>
                                        </p:attrNameLst>
                                      </p:cBhvr>
                                      <p:to>
                                        <p:strVal val="visible"/>
                                      </p:to>
                                    </p:set>
                                    <p:anim calcmode="lin" valueType="num">
                                      <p:cBhvr additive="base">
                                        <p:cTn id="13" dur="500" fill="hold"/>
                                        <p:tgtEl>
                                          <p:spTgt spid="366606"/>
                                        </p:tgtEl>
                                        <p:attrNameLst>
                                          <p:attrName>ppt_x</p:attrName>
                                        </p:attrNameLst>
                                      </p:cBhvr>
                                      <p:tavLst>
                                        <p:tav tm="0">
                                          <p:val>
                                            <p:strVal val="0-#ppt_w/2"/>
                                          </p:val>
                                        </p:tav>
                                        <p:tav tm="100000">
                                          <p:val>
                                            <p:strVal val="#ppt_x"/>
                                          </p:val>
                                        </p:tav>
                                      </p:tavLst>
                                    </p:anim>
                                    <p:anim calcmode="lin" valueType="num">
                                      <p:cBhvr additive="base">
                                        <p:cTn id="14" dur="500" fill="hold"/>
                                        <p:tgtEl>
                                          <p:spTgt spid="36660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66607"/>
                                        </p:tgtEl>
                                        <p:attrNameLst>
                                          <p:attrName>style.visibility</p:attrName>
                                        </p:attrNameLst>
                                      </p:cBhvr>
                                      <p:to>
                                        <p:strVal val="visible"/>
                                      </p:to>
                                    </p:set>
                                    <p:anim calcmode="lin" valueType="num">
                                      <p:cBhvr additive="base">
                                        <p:cTn id="19" dur="500" fill="hold"/>
                                        <p:tgtEl>
                                          <p:spTgt spid="366607"/>
                                        </p:tgtEl>
                                        <p:attrNameLst>
                                          <p:attrName>ppt_x</p:attrName>
                                        </p:attrNameLst>
                                      </p:cBhvr>
                                      <p:tavLst>
                                        <p:tav tm="0">
                                          <p:val>
                                            <p:strVal val="0-#ppt_w/2"/>
                                          </p:val>
                                        </p:tav>
                                        <p:tav tm="100000">
                                          <p:val>
                                            <p:strVal val="#ppt_x"/>
                                          </p:val>
                                        </p:tav>
                                      </p:tavLst>
                                    </p:anim>
                                    <p:anim calcmode="lin" valueType="num">
                                      <p:cBhvr additive="base">
                                        <p:cTn id="20" dur="500" fill="hold"/>
                                        <p:tgtEl>
                                          <p:spTgt spid="366607"/>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66608"/>
                                        </p:tgtEl>
                                        <p:attrNameLst>
                                          <p:attrName>style.visibility</p:attrName>
                                        </p:attrNameLst>
                                      </p:cBhvr>
                                      <p:to>
                                        <p:strVal val="visible"/>
                                      </p:to>
                                    </p:set>
                                    <p:anim calcmode="lin" valueType="num">
                                      <p:cBhvr additive="base">
                                        <p:cTn id="25" dur="500" fill="hold"/>
                                        <p:tgtEl>
                                          <p:spTgt spid="366608"/>
                                        </p:tgtEl>
                                        <p:attrNameLst>
                                          <p:attrName>ppt_x</p:attrName>
                                        </p:attrNameLst>
                                      </p:cBhvr>
                                      <p:tavLst>
                                        <p:tav tm="0">
                                          <p:val>
                                            <p:strVal val="0-#ppt_w/2"/>
                                          </p:val>
                                        </p:tav>
                                        <p:tav tm="100000">
                                          <p:val>
                                            <p:strVal val="#ppt_x"/>
                                          </p:val>
                                        </p:tav>
                                      </p:tavLst>
                                    </p:anim>
                                    <p:anim calcmode="lin" valueType="num">
                                      <p:cBhvr additive="base">
                                        <p:cTn id="26" dur="500" fill="hold"/>
                                        <p:tgtEl>
                                          <p:spTgt spid="366608"/>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nodeType="clickEffect">
                                  <p:stCondLst>
                                    <p:cond delay="0"/>
                                  </p:stCondLst>
                                  <p:childTnLst>
                                    <p:set>
                                      <p:cBhvr>
                                        <p:cTn id="30" dur="1" fill="hold">
                                          <p:stCondLst>
                                            <p:cond delay="0"/>
                                          </p:stCondLst>
                                        </p:cTn>
                                        <p:tgtEl>
                                          <p:spTgt spid="366609"/>
                                        </p:tgtEl>
                                        <p:attrNameLst>
                                          <p:attrName>style.visibility</p:attrName>
                                        </p:attrNameLst>
                                      </p:cBhvr>
                                      <p:to>
                                        <p:strVal val="visible"/>
                                      </p:to>
                                    </p:set>
                                    <p:anim calcmode="lin" valueType="num">
                                      <p:cBhvr additive="base">
                                        <p:cTn id="31" dur="500" fill="hold"/>
                                        <p:tgtEl>
                                          <p:spTgt spid="366609"/>
                                        </p:tgtEl>
                                        <p:attrNameLst>
                                          <p:attrName>ppt_x</p:attrName>
                                        </p:attrNameLst>
                                      </p:cBhvr>
                                      <p:tavLst>
                                        <p:tav tm="0">
                                          <p:val>
                                            <p:strVal val="1+#ppt_w/2"/>
                                          </p:val>
                                        </p:tav>
                                        <p:tav tm="100000">
                                          <p:val>
                                            <p:strVal val="#ppt_x"/>
                                          </p:val>
                                        </p:tav>
                                      </p:tavLst>
                                    </p:anim>
                                    <p:anim calcmode="lin" valueType="num">
                                      <p:cBhvr additive="base">
                                        <p:cTn id="32" dur="500" fill="hold"/>
                                        <p:tgtEl>
                                          <p:spTgt spid="366609"/>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366610"/>
                                        </p:tgtEl>
                                        <p:attrNameLst>
                                          <p:attrName>style.visibility</p:attrName>
                                        </p:attrNameLst>
                                      </p:cBhvr>
                                      <p:to>
                                        <p:strVal val="visible"/>
                                      </p:to>
                                    </p:set>
                                    <p:anim calcmode="lin" valueType="num">
                                      <p:cBhvr additive="base">
                                        <p:cTn id="37" dur="500" fill="hold"/>
                                        <p:tgtEl>
                                          <p:spTgt spid="366610"/>
                                        </p:tgtEl>
                                        <p:attrNameLst>
                                          <p:attrName>ppt_x</p:attrName>
                                        </p:attrNameLst>
                                      </p:cBhvr>
                                      <p:tavLst>
                                        <p:tav tm="0">
                                          <p:val>
                                            <p:strVal val="0-#ppt_w/2"/>
                                          </p:val>
                                        </p:tav>
                                        <p:tav tm="100000">
                                          <p:val>
                                            <p:strVal val="#ppt_x"/>
                                          </p:val>
                                        </p:tav>
                                      </p:tavLst>
                                    </p:anim>
                                    <p:anim calcmode="lin" valueType="num">
                                      <p:cBhvr additive="base">
                                        <p:cTn id="38" dur="500" fill="hold"/>
                                        <p:tgtEl>
                                          <p:spTgt spid="366610"/>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nodeType="clickEffect">
                                  <p:stCondLst>
                                    <p:cond delay="0"/>
                                  </p:stCondLst>
                                  <p:childTnLst>
                                    <p:set>
                                      <p:cBhvr>
                                        <p:cTn id="42" dur="1" fill="hold">
                                          <p:stCondLst>
                                            <p:cond delay="0"/>
                                          </p:stCondLst>
                                        </p:cTn>
                                        <p:tgtEl>
                                          <p:spTgt spid="2"/>
                                        </p:tgtEl>
                                        <p:attrNameLst>
                                          <p:attrName>style.visibility</p:attrName>
                                        </p:attrNameLst>
                                      </p:cBhvr>
                                      <p:to>
                                        <p:strVal val="visible"/>
                                      </p:to>
                                    </p:set>
                                    <p:anim calcmode="lin" valueType="num">
                                      <p:cBhvr additive="base">
                                        <p:cTn id="43" dur="500" fill="hold"/>
                                        <p:tgtEl>
                                          <p:spTgt spid="2"/>
                                        </p:tgtEl>
                                        <p:attrNameLst>
                                          <p:attrName>ppt_x</p:attrName>
                                        </p:attrNameLst>
                                      </p:cBhvr>
                                      <p:tavLst>
                                        <p:tav tm="0">
                                          <p:val>
                                            <p:strVal val="0-#ppt_w/2"/>
                                          </p:val>
                                        </p:tav>
                                        <p:tav tm="100000">
                                          <p:val>
                                            <p:strVal val="#ppt_x"/>
                                          </p:val>
                                        </p:tav>
                                      </p:tavLst>
                                    </p:anim>
                                    <p:anim calcmode="lin" valueType="num">
                                      <p:cBhvr additive="base">
                                        <p:cTn id="44"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3"/>
                                        </p:tgtEl>
                                        <p:attrNameLst>
                                          <p:attrName>style.visibility</p:attrName>
                                        </p:attrNameLst>
                                      </p:cBhvr>
                                      <p:to>
                                        <p:strVal val="visible"/>
                                      </p:to>
                                    </p:set>
                                    <p:anim calcmode="lin" valueType="num">
                                      <p:cBhvr additive="base">
                                        <p:cTn id="49" dur="500" fill="hold"/>
                                        <p:tgtEl>
                                          <p:spTgt spid="3"/>
                                        </p:tgtEl>
                                        <p:attrNameLst>
                                          <p:attrName>ppt_x</p:attrName>
                                        </p:attrNameLst>
                                      </p:cBhvr>
                                      <p:tavLst>
                                        <p:tav tm="0">
                                          <p:val>
                                            <p:strVal val="0-#ppt_w/2"/>
                                          </p:val>
                                        </p:tav>
                                        <p:tav tm="100000">
                                          <p:val>
                                            <p:strVal val="#ppt_x"/>
                                          </p:val>
                                        </p:tav>
                                      </p:tavLst>
                                    </p:anim>
                                    <p:anim calcmode="lin" valueType="num">
                                      <p:cBhvr additive="base">
                                        <p:cTn id="5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6605" grpId="0" autoUpdateAnimBg="0"/>
      <p:bldP spid="366607" grpId="0"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304800" y="304800"/>
            <a:ext cx="3505200" cy="685800"/>
          </a:xfrm>
        </p:spPr>
        <p:txBody>
          <a:bodyPr/>
          <a:lstStyle/>
          <a:p>
            <a:pPr eaLnBrk="1" hangingPunct="1"/>
            <a:r>
              <a:rPr lang="en-US" b="0" smtClean="0"/>
              <a:t>Solution Cont.</a:t>
            </a:r>
          </a:p>
        </p:txBody>
      </p:sp>
      <p:grpSp>
        <p:nvGrpSpPr>
          <p:cNvPr id="2" name="Group 19"/>
          <p:cNvGrpSpPr>
            <a:grpSpLocks/>
          </p:cNvGrpSpPr>
          <p:nvPr/>
        </p:nvGrpSpPr>
        <p:grpSpPr bwMode="auto">
          <a:xfrm>
            <a:off x="304800" y="1143000"/>
            <a:ext cx="5522913" cy="792163"/>
            <a:chOff x="240" y="960"/>
            <a:chExt cx="3479" cy="499"/>
          </a:xfrm>
        </p:grpSpPr>
        <p:pic>
          <p:nvPicPr>
            <p:cNvPr id="72715"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 y="960"/>
              <a:ext cx="2976" cy="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72716" name="Rectangle 12"/>
            <p:cNvSpPr>
              <a:spLocks noChangeArrowheads="1"/>
            </p:cNvSpPr>
            <p:nvPr/>
          </p:nvSpPr>
          <p:spPr bwMode="auto">
            <a:xfrm>
              <a:off x="3168" y="1003"/>
              <a:ext cx="55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a:solidFill>
                    <a:srgbClr val="000000"/>
                  </a:solidFill>
                </a:rPr>
                <a:t>...(i)</a:t>
              </a:r>
            </a:p>
          </p:txBody>
        </p:sp>
      </p:grpSp>
      <p:grpSp>
        <p:nvGrpSpPr>
          <p:cNvPr id="3" name="Group 20"/>
          <p:cNvGrpSpPr>
            <a:grpSpLocks/>
          </p:cNvGrpSpPr>
          <p:nvPr/>
        </p:nvGrpSpPr>
        <p:grpSpPr bwMode="auto">
          <a:xfrm>
            <a:off x="381000" y="2209800"/>
            <a:ext cx="2178050" cy="790575"/>
            <a:chOff x="240" y="1536"/>
            <a:chExt cx="1372" cy="498"/>
          </a:xfrm>
        </p:grpSpPr>
        <p:pic>
          <p:nvPicPr>
            <p:cNvPr id="72713"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0" y="1536"/>
              <a:ext cx="768"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72714" name="Rectangle 13"/>
            <p:cNvSpPr>
              <a:spLocks noChangeArrowheads="1"/>
            </p:cNvSpPr>
            <p:nvPr/>
          </p:nvSpPr>
          <p:spPr bwMode="auto">
            <a:xfrm>
              <a:off x="1008" y="1584"/>
              <a:ext cx="6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a:solidFill>
                    <a:srgbClr val="000000"/>
                  </a:solidFill>
                </a:rPr>
                <a:t>...(ii)</a:t>
              </a:r>
            </a:p>
          </p:txBody>
        </p:sp>
      </p:grpSp>
      <p:sp>
        <p:nvSpPr>
          <p:cNvPr id="368654" name="Rectangle 14"/>
          <p:cNvSpPr>
            <a:spLocks noChangeArrowheads="1"/>
          </p:cNvSpPr>
          <p:nvPr/>
        </p:nvSpPr>
        <p:spPr bwMode="auto">
          <a:xfrm>
            <a:off x="361950" y="3048000"/>
            <a:ext cx="495617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As (i) and (ii) represent same line</a:t>
            </a:r>
          </a:p>
        </p:txBody>
      </p:sp>
      <p:pic>
        <p:nvPicPr>
          <p:cNvPr id="368655"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3657600"/>
            <a:ext cx="5334000"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68656" name="Rectangle 16"/>
          <p:cNvSpPr>
            <a:spLocks noChangeArrowheads="1"/>
          </p:cNvSpPr>
          <p:nvPr/>
        </p:nvSpPr>
        <p:spPr bwMode="auto">
          <a:xfrm>
            <a:off x="304800" y="4818063"/>
            <a:ext cx="42418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Squaring and adding, we get</a:t>
            </a:r>
          </a:p>
        </p:txBody>
      </p:sp>
      <p:pic>
        <p:nvPicPr>
          <p:cNvPr id="368657"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5410200"/>
            <a:ext cx="217805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0-#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68654"/>
                                        </p:tgtEl>
                                        <p:attrNameLst>
                                          <p:attrName>style.visibility</p:attrName>
                                        </p:attrNameLst>
                                      </p:cBhvr>
                                      <p:to>
                                        <p:strVal val="visible"/>
                                      </p:to>
                                    </p:set>
                                    <p:anim calcmode="lin" valueType="num">
                                      <p:cBhvr additive="base">
                                        <p:cTn id="19" dur="500" fill="hold"/>
                                        <p:tgtEl>
                                          <p:spTgt spid="368654"/>
                                        </p:tgtEl>
                                        <p:attrNameLst>
                                          <p:attrName>ppt_x</p:attrName>
                                        </p:attrNameLst>
                                      </p:cBhvr>
                                      <p:tavLst>
                                        <p:tav tm="0">
                                          <p:val>
                                            <p:strVal val="0-#ppt_w/2"/>
                                          </p:val>
                                        </p:tav>
                                        <p:tav tm="100000">
                                          <p:val>
                                            <p:strVal val="#ppt_x"/>
                                          </p:val>
                                        </p:tav>
                                      </p:tavLst>
                                    </p:anim>
                                    <p:anim calcmode="lin" valueType="num">
                                      <p:cBhvr additive="base">
                                        <p:cTn id="20" dur="500" fill="hold"/>
                                        <p:tgtEl>
                                          <p:spTgt spid="368654"/>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68655"/>
                                        </p:tgtEl>
                                        <p:attrNameLst>
                                          <p:attrName>style.visibility</p:attrName>
                                        </p:attrNameLst>
                                      </p:cBhvr>
                                      <p:to>
                                        <p:strVal val="visible"/>
                                      </p:to>
                                    </p:set>
                                    <p:anim calcmode="lin" valueType="num">
                                      <p:cBhvr additive="base">
                                        <p:cTn id="25" dur="500" fill="hold"/>
                                        <p:tgtEl>
                                          <p:spTgt spid="368655"/>
                                        </p:tgtEl>
                                        <p:attrNameLst>
                                          <p:attrName>ppt_x</p:attrName>
                                        </p:attrNameLst>
                                      </p:cBhvr>
                                      <p:tavLst>
                                        <p:tav tm="0">
                                          <p:val>
                                            <p:strVal val="0-#ppt_w/2"/>
                                          </p:val>
                                        </p:tav>
                                        <p:tav tm="100000">
                                          <p:val>
                                            <p:strVal val="#ppt_x"/>
                                          </p:val>
                                        </p:tav>
                                      </p:tavLst>
                                    </p:anim>
                                    <p:anim calcmode="lin" valueType="num">
                                      <p:cBhvr additive="base">
                                        <p:cTn id="26" dur="500" fill="hold"/>
                                        <p:tgtEl>
                                          <p:spTgt spid="368655"/>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68656"/>
                                        </p:tgtEl>
                                        <p:attrNameLst>
                                          <p:attrName>style.visibility</p:attrName>
                                        </p:attrNameLst>
                                      </p:cBhvr>
                                      <p:to>
                                        <p:strVal val="visible"/>
                                      </p:to>
                                    </p:set>
                                    <p:anim calcmode="lin" valueType="num">
                                      <p:cBhvr additive="base">
                                        <p:cTn id="31" dur="500" fill="hold"/>
                                        <p:tgtEl>
                                          <p:spTgt spid="368656"/>
                                        </p:tgtEl>
                                        <p:attrNameLst>
                                          <p:attrName>ppt_x</p:attrName>
                                        </p:attrNameLst>
                                      </p:cBhvr>
                                      <p:tavLst>
                                        <p:tav tm="0">
                                          <p:val>
                                            <p:strVal val="0-#ppt_w/2"/>
                                          </p:val>
                                        </p:tav>
                                        <p:tav tm="100000">
                                          <p:val>
                                            <p:strVal val="#ppt_x"/>
                                          </p:val>
                                        </p:tav>
                                      </p:tavLst>
                                    </p:anim>
                                    <p:anim calcmode="lin" valueType="num">
                                      <p:cBhvr additive="base">
                                        <p:cTn id="32" dur="500" fill="hold"/>
                                        <p:tgtEl>
                                          <p:spTgt spid="368656"/>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368657"/>
                                        </p:tgtEl>
                                        <p:attrNameLst>
                                          <p:attrName>style.visibility</p:attrName>
                                        </p:attrNameLst>
                                      </p:cBhvr>
                                      <p:to>
                                        <p:strVal val="visible"/>
                                      </p:to>
                                    </p:set>
                                    <p:anim calcmode="lin" valueType="num">
                                      <p:cBhvr additive="base">
                                        <p:cTn id="37" dur="500" fill="hold"/>
                                        <p:tgtEl>
                                          <p:spTgt spid="368657"/>
                                        </p:tgtEl>
                                        <p:attrNameLst>
                                          <p:attrName>ppt_x</p:attrName>
                                        </p:attrNameLst>
                                      </p:cBhvr>
                                      <p:tavLst>
                                        <p:tav tm="0">
                                          <p:val>
                                            <p:strVal val="0-#ppt_w/2"/>
                                          </p:val>
                                        </p:tav>
                                        <p:tav tm="100000">
                                          <p:val>
                                            <p:strVal val="#ppt_x"/>
                                          </p:val>
                                        </p:tav>
                                      </p:tavLst>
                                    </p:anim>
                                    <p:anim calcmode="lin" valueType="num">
                                      <p:cBhvr additive="base">
                                        <p:cTn id="38" dur="500" fill="hold"/>
                                        <p:tgtEl>
                                          <p:spTgt spid="36865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54" grpId="0" autoUpdateAnimBg="0"/>
      <p:bldP spid="368656"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81000" y="381000"/>
            <a:ext cx="5791200" cy="685800"/>
          </a:xfrm>
        </p:spPr>
        <p:txBody>
          <a:bodyPr/>
          <a:lstStyle/>
          <a:p>
            <a:pPr eaLnBrk="1" hangingPunct="1"/>
            <a:r>
              <a:rPr lang="en-US" b="0" smtClean="0"/>
              <a:t>Slope - Concept</a:t>
            </a:r>
          </a:p>
        </p:txBody>
      </p:sp>
      <p:pic>
        <p:nvPicPr>
          <p:cNvPr id="257027" name="Picture 3" descr="D:\Program Files\Common Files\Microsoft Shared\Clipart\cagcat50\BD04972_.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3488" y="1066800"/>
            <a:ext cx="22352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4"/>
          <p:cNvGrpSpPr>
            <a:grpSpLocks/>
          </p:cNvGrpSpPr>
          <p:nvPr/>
        </p:nvGrpSpPr>
        <p:grpSpPr bwMode="auto">
          <a:xfrm>
            <a:off x="1320800" y="1550988"/>
            <a:ext cx="6124575" cy="3756025"/>
            <a:chOff x="393" y="977"/>
            <a:chExt cx="3858" cy="2366"/>
          </a:xfrm>
        </p:grpSpPr>
        <p:pic>
          <p:nvPicPr>
            <p:cNvPr id="18446" name="Picture 5" descr="D:\Program Files\Common Files\Microsoft Shared\Clipart\cagcat50\BD00017_.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6" y="977"/>
              <a:ext cx="838" cy="2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7" name="Line 6"/>
            <p:cNvSpPr>
              <a:spLocks noChangeShapeType="1"/>
            </p:cNvSpPr>
            <p:nvPr/>
          </p:nvSpPr>
          <p:spPr bwMode="auto">
            <a:xfrm>
              <a:off x="393" y="3343"/>
              <a:ext cx="385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257031" name="AutoShape 7"/>
          <p:cNvSpPr>
            <a:spLocks noChangeArrowheads="1"/>
          </p:cNvSpPr>
          <p:nvPr/>
        </p:nvSpPr>
        <p:spPr bwMode="auto">
          <a:xfrm>
            <a:off x="5791200" y="4835525"/>
            <a:ext cx="957263" cy="314325"/>
          </a:xfrm>
          <a:prstGeom prst="rightArrow">
            <a:avLst>
              <a:gd name="adj1" fmla="val 50000"/>
              <a:gd name="adj2" fmla="val 76136"/>
            </a:avLst>
          </a:prstGeom>
          <a:solidFill>
            <a:srgbClr val="A50021"/>
          </a:solidFill>
          <a:ln w="9525">
            <a:solidFill>
              <a:schemeClr val="tx1"/>
            </a:solidFill>
            <a:miter lim="800000"/>
            <a:headEnd/>
            <a:tailEnd/>
          </a:ln>
        </p:spPr>
        <p:txBody>
          <a:bodyPr wrap="none" anchor="ctr"/>
          <a:lstStyle/>
          <a:p>
            <a:endParaRPr lang="en-US"/>
          </a:p>
        </p:txBody>
      </p:sp>
      <p:sp>
        <p:nvSpPr>
          <p:cNvPr id="257032" name="AutoShape 8"/>
          <p:cNvSpPr>
            <a:spLocks noChangeArrowheads="1"/>
          </p:cNvSpPr>
          <p:nvPr/>
        </p:nvSpPr>
        <p:spPr bwMode="auto">
          <a:xfrm>
            <a:off x="623888" y="3908425"/>
            <a:ext cx="3306762" cy="1241425"/>
          </a:xfrm>
          <a:prstGeom prst="cloudCallout">
            <a:avLst>
              <a:gd name="adj1" fmla="val 90565"/>
              <a:gd name="adj2" fmla="val 60231"/>
            </a:avLst>
          </a:prstGeom>
          <a:noFill/>
          <a:ln w="50800">
            <a:solidFill>
              <a:srgbClr val="006600"/>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nchorCtr="1"/>
          <a:lstStyle/>
          <a:p>
            <a:pPr algn="ctr"/>
            <a:r>
              <a:rPr lang="en-US">
                <a:solidFill>
                  <a:srgbClr val="A50021"/>
                </a:solidFill>
              </a:rPr>
              <a:t>No Slope!!</a:t>
            </a:r>
          </a:p>
        </p:txBody>
      </p:sp>
      <p:sp>
        <p:nvSpPr>
          <p:cNvPr id="257033" name="AutoShape 9"/>
          <p:cNvSpPr>
            <a:spLocks noChangeArrowheads="1"/>
          </p:cNvSpPr>
          <p:nvPr/>
        </p:nvSpPr>
        <p:spPr bwMode="auto">
          <a:xfrm>
            <a:off x="623888" y="3908425"/>
            <a:ext cx="3306762" cy="1241425"/>
          </a:xfrm>
          <a:prstGeom prst="cloudCallout">
            <a:avLst>
              <a:gd name="adj1" fmla="val 32861"/>
              <a:gd name="adj2" fmla="val -162532"/>
            </a:avLst>
          </a:prstGeom>
          <a:noFill/>
          <a:ln w="50800">
            <a:solidFill>
              <a:srgbClr val="006600"/>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nchorCtr="1"/>
          <a:lstStyle/>
          <a:p>
            <a:pPr algn="ctr"/>
            <a:r>
              <a:rPr lang="en-US">
                <a:solidFill>
                  <a:srgbClr val="A50021"/>
                </a:solidFill>
              </a:rPr>
              <a:t>More Slope!!</a:t>
            </a:r>
          </a:p>
        </p:txBody>
      </p:sp>
      <p:pic>
        <p:nvPicPr>
          <p:cNvPr id="257034" name="Picture 10" descr="D:\Program Files\Common Files\Microsoft Shared\Clipart\cagcat50\BL00347_.wm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725" y="1066800"/>
            <a:ext cx="2036763" cy="203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7035" name="AutoShape 11"/>
          <p:cNvSpPr>
            <a:spLocks noChangeArrowheads="1"/>
          </p:cNvSpPr>
          <p:nvPr/>
        </p:nvSpPr>
        <p:spPr bwMode="auto">
          <a:xfrm>
            <a:off x="623888" y="3908425"/>
            <a:ext cx="3306762" cy="1241425"/>
          </a:xfrm>
          <a:prstGeom prst="cloudCallout">
            <a:avLst>
              <a:gd name="adj1" fmla="val -26190"/>
              <a:gd name="adj2" fmla="val -113940"/>
            </a:avLst>
          </a:prstGeom>
          <a:noFill/>
          <a:ln w="50800">
            <a:solidFill>
              <a:srgbClr val="006600"/>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nchorCtr="1"/>
          <a:lstStyle/>
          <a:p>
            <a:pPr algn="ctr"/>
            <a:r>
              <a:rPr lang="en-US">
                <a:solidFill>
                  <a:srgbClr val="A50021"/>
                </a:solidFill>
              </a:rPr>
              <a:t>Even More Slope!!</a:t>
            </a:r>
          </a:p>
        </p:txBody>
      </p:sp>
      <p:sp>
        <p:nvSpPr>
          <p:cNvPr id="257036" name="AutoShape 12"/>
          <p:cNvSpPr>
            <a:spLocks noChangeArrowheads="1"/>
          </p:cNvSpPr>
          <p:nvPr/>
        </p:nvSpPr>
        <p:spPr bwMode="auto">
          <a:xfrm>
            <a:off x="623888" y="3643313"/>
            <a:ext cx="4003675" cy="1663700"/>
          </a:xfrm>
          <a:prstGeom prst="star8">
            <a:avLst>
              <a:gd name="adj" fmla="val 38250"/>
            </a:avLst>
          </a:prstGeom>
          <a:noFill/>
          <a:ln w="50800">
            <a:solidFill>
              <a:srgbClr val="006600"/>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nchorCtr="1"/>
          <a:lstStyle/>
          <a:p>
            <a:pPr algn="ctr"/>
            <a:r>
              <a:rPr lang="en-US">
                <a:solidFill>
                  <a:srgbClr val="A50021"/>
                </a:solidFill>
              </a:rPr>
              <a:t>How many steps up for one forward?</a:t>
            </a:r>
          </a:p>
        </p:txBody>
      </p:sp>
      <p:sp>
        <p:nvSpPr>
          <p:cNvPr id="257037" name="AutoShape 13"/>
          <p:cNvSpPr>
            <a:spLocks noChangeArrowheads="1"/>
          </p:cNvSpPr>
          <p:nvPr/>
        </p:nvSpPr>
        <p:spPr bwMode="auto">
          <a:xfrm>
            <a:off x="623888" y="3643313"/>
            <a:ext cx="3306762" cy="1241425"/>
          </a:xfrm>
          <a:prstGeom prst="cloudCallout">
            <a:avLst>
              <a:gd name="adj1" fmla="val 91241"/>
              <a:gd name="adj2" fmla="val 81074"/>
            </a:avLst>
          </a:prstGeom>
          <a:noFill/>
          <a:ln w="50800">
            <a:solidFill>
              <a:srgbClr val="006600"/>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nchorCtr="1"/>
          <a:lstStyle/>
          <a:p>
            <a:pPr algn="ctr"/>
            <a:r>
              <a:rPr lang="en-US">
                <a:solidFill>
                  <a:srgbClr val="A50021"/>
                </a:solidFill>
              </a:rPr>
              <a:t>None</a:t>
            </a:r>
          </a:p>
          <a:p>
            <a:pPr algn="ctr"/>
            <a:r>
              <a:rPr lang="en-US">
                <a:solidFill>
                  <a:srgbClr val="A50021"/>
                </a:solidFill>
              </a:rPr>
              <a:t>Slope = 0</a:t>
            </a:r>
          </a:p>
        </p:txBody>
      </p:sp>
      <p:sp>
        <p:nvSpPr>
          <p:cNvPr id="257038" name="AutoShape 14"/>
          <p:cNvSpPr>
            <a:spLocks noChangeArrowheads="1"/>
          </p:cNvSpPr>
          <p:nvPr/>
        </p:nvSpPr>
        <p:spPr bwMode="auto">
          <a:xfrm>
            <a:off x="623888" y="3643313"/>
            <a:ext cx="3306762" cy="1241425"/>
          </a:xfrm>
          <a:prstGeom prst="cloudCallout">
            <a:avLst>
              <a:gd name="adj1" fmla="val 37472"/>
              <a:gd name="adj2" fmla="val -128898"/>
            </a:avLst>
          </a:prstGeom>
          <a:noFill/>
          <a:ln w="50800">
            <a:solidFill>
              <a:srgbClr val="006600"/>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nchorCtr="1"/>
          <a:lstStyle/>
          <a:p>
            <a:pPr algn="ctr"/>
            <a:r>
              <a:rPr lang="en-US">
                <a:solidFill>
                  <a:srgbClr val="A50021"/>
                </a:solidFill>
              </a:rPr>
              <a:t>One</a:t>
            </a:r>
          </a:p>
          <a:p>
            <a:pPr algn="ctr"/>
            <a:r>
              <a:rPr lang="en-US">
                <a:solidFill>
                  <a:srgbClr val="A50021"/>
                </a:solidFill>
              </a:rPr>
              <a:t>Slope = 1</a:t>
            </a:r>
          </a:p>
        </p:txBody>
      </p:sp>
      <p:sp>
        <p:nvSpPr>
          <p:cNvPr id="257039" name="AutoShape 15"/>
          <p:cNvSpPr>
            <a:spLocks noChangeArrowheads="1"/>
          </p:cNvSpPr>
          <p:nvPr/>
        </p:nvSpPr>
        <p:spPr bwMode="auto">
          <a:xfrm>
            <a:off x="623888" y="3643313"/>
            <a:ext cx="3306762" cy="1241425"/>
          </a:xfrm>
          <a:prstGeom prst="cloudCallout">
            <a:avLst>
              <a:gd name="adj1" fmla="val -25514"/>
              <a:gd name="adj2" fmla="val -94375"/>
            </a:avLst>
          </a:prstGeom>
          <a:noFill/>
          <a:ln w="50800">
            <a:solidFill>
              <a:srgbClr val="006600"/>
            </a:solidFill>
            <a:round/>
            <a:headEnd/>
            <a:tailEnd/>
          </a:ln>
          <a:extLst>
            <a:ext uri="{909E8E84-426E-40DD-AFC4-6F175D3DCCD1}">
              <a14:hiddenFill xmlns:a14="http://schemas.microsoft.com/office/drawing/2010/main">
                <a:solidFill>
                  <a:srgbClr val="FFFFFF"/>
                </a:solidFill>
              </a14:hiddenFill>
            </a:ext>
          </a:extLst>
        </p:spPr>
        <p:txBody>
          <a:bodyPr lIns="90000" tIns="46800" rIns="90000" bIns="46800" anchor="ctr" anchorCtr="1"/>
          <a:lstStyle/>
          <a:p>
            <a:pPr algn="ctr"/>
            <a:r>
              <a:rPr lang="en-US">
                <a:solidFill>
                  <a:srgbClr val="A50021"/>
                </a:solidFill>
              </a:rPr>
              <a:t>Two</a:t>
            </a:r>
          </a:p>
          <a:p>
            <a:pPr algn="ctr"/>
            <a:r>
              <a:rPr lang="en-US">
                <a:solidFill>
                  <a:srgbClr val="A50021"/>
                </a:solidFill>
              </a:rPr>
              <a:t>Slope = 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Left)">
                                      <p:cBhvr>
                                        <p:cTn id="7" dur="500"/>
                                        <p:tgtEl>
                                          <p:spTgt spid="2"/>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57031"/>
                                        </p:tgtEl>
                                        <p:attrNameLst>
                                          <p:attrName>style.visibility</p:attrName>
                                        </p:attrNameLst>
                                      </p:cBhvr>
                                      <p:to>
                                        <p:strVal val="visible"/>
                                      </p:to>
                                    </p:set>
                                    <p:animEffect transition="in" filter="wipe(left)">
                                      <p:cBhvr>
                                        <p:cTn id="11" dur="500"/>
                                        <p:tgtEl>
                                          <p:spTgt spid="257031"/>
                                        </p:tgtEl>
                                      </p:cBhvr>
                                    </p:animEffect>
                                  </p:childTnLst>
                                </p:cTn>
                              </p:par>
                            </p:childTnLst>
                          </p:cTn>
                        </p:par>
                        <p:par>
                          <p:cTn id="12" fill="hold" nodeType="afterGroup">
                            <p:stCondLst>
                              <p:cond delay="1000"/>
                            </p:stCondLst>
                            <p:childTnLst>
                              <p:par>
                                <p:cTn id="13" presetID="12" presetClass="entr" presetSubtype="4" fill="hold" nodeType="afterEffect">
                                  <p:stCondLst>
                                    <p:cond delay="0"/>
                                  </p:stCondLst>
                                  <p:childTnLst>
                                    <p:set>
                                      <p:cBhvr>
                                        <p:cTn id="14" dur="1" fill="hold">
                                          <p:stCondLst>
                                            <p:cond delay="0"/>
                                          </p:stCondLst>
                                        </p:cTn>
                                        <p:tgtEl>
                                          <p:spTgt spid="257027"/>
                                        </p:tgtEl>
                                        <p:attrNameLst>
                                          <p:attrName>style.visibility</p:attrName>
                                        </p:attrNameLst>
                                      </p:cBhvr>
                                      <p:to>
                                        <p:strVal val="visible"/>
                                      </p:to>
                                    </p:set>
                                    <p:animEffect transition="in" filter="slide(fromBottom)">
                                      <p:cBhvr>
                                        <p:cTn id="15" dur="500"/>
                                        <p:tgtEl>
                                          <p:spTgt spid="257027"/>
                                        </p:tgtEl>
                                      </p:cBhvr>
                                    </p:animEffect>
                                  </p:childTnLst>
                                </p:cTn>
                              </p:par>
                            </p:childTnLst>
                          </p:cTn>
                        </p:par>
                        <p:par>
                          <p:cTn id="16" fill="hold" nodeType="afterGroup">
                            <p:stCondLst>
                              <p:cond delay="1500"/>
                            </p:stCondLst>
                            <p:childTnLst>
                              <p:par>
                                <p:cTn id="17" presetID="12" presetClass="entr" presetSubtype="8" fill="hold" nodeType="afterEffect">
                                  <p:stCondLst>
                                    <p:cond delay="0"/>
                                  </p:stCondLst>
                                  <p:childTnLst>
                                    <p:set>
                                      <p:cBhvr>
                                        <p:cTn id="18" dur="1" fill="hold">
                                          <p:stCondLst>
                                            <p:cond delay="0"/>
                                          </p:stCondLst>
                                        </p:cTn>
                                        <p:tgtEl>
                                          <p:spTgt spid="257034"/>
                                        </p:tgtEl>
                                        <p:attrNameLst>
                                          <p:attrName>style.visibility</p:attrName>
                                        </p:attrNameLst>
                                      </p:cBhvr>
                                      <p:to>
                                        <p:strVal val="visible"/>
                                      </p:to>
                                    </p:set>
                                    <p:animEffect transition="in" filter="slide(fromLeft)">
                                      <p:cBhvr>
                                        <p:cTn id="19" dur="500"/>
                                        <p:tgtEl>
                                          <p:spTgt spid="25703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7" presetClass="entr" presetSubtype="8" fill="hold" grpId="0" nodeType="clickEffect">
                                  <p:stCondLst>
                                    <p:cond delay="0"/>
                                  </p:stCondLst>
                                  <p:childTnLst>
                                    <p:set>
                                      <p:cBhvr>
                                        <p:cTn id="23" dur="1" fill="hold">
                                          <p:stCondLst>
                                            <p:cond delay="0"/>
                                          </p:stCondLst>
                                        </p:cTn>
                                        <p:tgtEl>
                                          <p:spTgt spid="257032"/>
                                        </p:tgtEl>
                                        <p:attrNameLst>
                                          <p:attrName>style.visibility</p:attrName>
                                        </p:attrNameLst>
                                      </p:cBhvr>
                                      <p:to>
                                        <p:strVal val="visible"/>
                                      </p:to>
                                    </p:set>
                                    <p:anim calcmode="lin" valueType="num">
                                      <p:cBhvr>
                                        <p:cTn id="24" dur="500" fill="hold"/>
                                        <p:tgtEl>
                                          <p:spTgt spid="257032"/>
                                        </p:tgtEl>
                                        <p:attrNameLst>
                                          <p:attrName>ppt_x</p:attrName>
                                        </p:attrNameLst>
                                      </p:cBhvr>
                                      <p:tavLst>
                                        <p:tav tm="0">
                                          <p:val>
                                            <p:strVal val="#ppt_x-#ppt_w/2"/>
                                          </p:val>
                                        </p:tav>
                                        <p:tav tm="100000">
                                          <p:val>
                                            <p:strVal val="#ppt_x"/>
                                          </p:val>
                                        </p:tav>
                                      </p:tavLst>
                                    </p:anim>
                                    <p:anim calcmode="lin" valueType="num">
                                      <p:cBhvr>
                                        <p:cTn id="25" dur="500" fill="hold"/>
                                        <p:tgtEl>
                                          <p:spTgt spid="257032"/>
                                        </p:tgtEl>
                                        <p:attrNameLst>
                                          <p:attrName>ppt_y</p:attrName>
                                        </p:attrNameLst>
                                      </p:cBhvr>
                                      <p:tavLst>
                                        <p:tav tm="0">
                                          <p:val>
                                            <p:strVal val="#ppt_y"/>
                                          </p:val>
                                        </p:tav>
                                        <p:tav tm="100000">
                                          <p:val>
                                            <p:strVal val="#ppt_y"/>
                                          </p:val>
                                        </p:tav>
                                      </p:tavLst>
                                    </p:anim>
                                    <p:anim calcmode="lin" valueType="num">
                                      <p:cBhvr>
                                        <p:cTn id="26" dur="500" fill="hold"/>
                                        <p:tgtEl>
                                          <p:spTgt spid="257032"/>
                                        </p:tgtEl>
                                        <p:attrNameLst>
                                          <p:attrName>ppt_w</p:attrName>
                                        </p:attrNameLst>
                                      </p:cBhvr>
                                      <p:tavLst>
                                        <p:tav tm="0">
                                          <p:val>
                                            <p:fltVal val="0"/>
                                          </p:val>
                                        </p:tav>
                                        <p:tav tm="100000">
                                          <p:val>
                                            <p:strVal val="#ppt_w"/>
                                          </p:val>
                                        </p:tav>
                                      </p:tavLst>
                                    </p:anim>
                                    <p:anim calcmode="lin" valueType="num">
                                      <p:cBhvr>
                                        <p:cTn id="27" dur="500" fill="hold"/>
                                        <p:tgtEl>
                                          <p:spTgt spid="257032"/>
                                        </p:tgtEl>
                                        <p:attrNameLst>
                                          <p:attrName>ppt_h</p:attrName>
                                        </p:attrNameLst>
                                      </p:cBhvr>
                                      <p:tavLst>
                                        <p:tav tm="0">
                                          <p:val>
                                            <p:strVal val="#ppt_h"/>
                                          </p:val>
                                        </p:tav>
                                        <p:tav tm="100000">
                                          <p:val>
                                            <p:strVal val="#ppt_h"/>
                                          </p:val>
                                        </p:tav>
                                      </p:tavLst>
                                    </p:anim>
                                  </p:childTnLst>
                                  <p:subTnLst>
                                    <p:set>
                                      <p:cBhvr override="childStyle">
                                        <p:cTn dur="1" fill="hold" display="0" masterRel="nextClick" afterEffect="1"/>
                                        <p:tgtEl>
                                          <p:spTgt spid="257032"/>
                                        </p:tgtEl>
                                        <p:attrNameLst>
                                          <p:attrName>style.visibility</p:attrName>
                                        </p:attrNameLst>
                                      </p:cBhvr>
                                      <p:to>
                                        <p:strVal val="hidden"/>
                                      </p:to>
                                    </p:set>
                                  </p:sub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499"/>
                                          </p:stCondLst>
                                        </p:cTn>
                                        <p:tgtEl>
                                          <p:spTgt spid="257033"/>
                                        </p:tgtEl>
                                        <p:attrNameLst>
                                          <p:attrName>style.visibility</p:attrName>
                                        </p:attrNameLst>
                                      </p:cBhvr>
                                      <p:to>
                                        <p:strVal val="visible"/>
                                      </p:to>
                                    </p:set>
                                  </p:childTnLst>
                                  <p:subTnLst>
                                    <p:set>
                                      <p:cBhvr override="childStyle">
                                        <p:cTn dur="1" fill="hold" display="0" masterRel="nextClick" afterEffect="1"/>
                                        <p:tgtEl>
                                          <p:spTgt spid="257033"/>
                                        </p:tgtEl>
                                        <p:attrNameLst>
                                          <p:attrName>style.visibility</p:attrName>
                                        </p:attrNameLst>
                                      </p:cBhvr>
                                      <p:to>
                                        <p:strVal val="hidden"/>
                                      </p:to>
                                    </p:set>
                                  </p:sub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257035"/>
                                        </p:tgtEl>
                                        <p:attrNameLst>
                                          <p:attrName>style.visibility</p:attrName>
                                        </p:attrNameLst>
                                      </p:cBhvr>
                                      <p:to>
                                        <p:strVal val="visible"/>
                                      </p:to>
                                    </p:set>
                                  </p:childTnLst>
                                  <p:subTnLst>
                                    <p:set>
                                      <p:cBhvr override="childStyle">
                                        <p:cTn dur="1" fill="hold" display="0" masterRel="nextClick" afterEffect="1"/>
                                        <p:tgtEl>
                                          <p:spTgt spid="257035"/>
                                        </p:tgtEl>
                                        <p:attrNameLst>
                                          <p:attrName>style.visibility</p:attrName>
                                        </p:attrNameLst>
                                      </p:cBhvr>
                                      <p:to>
                                        <p:strVal val="hidden"/>
                                      </p:to>
                                    </p:set>
                                  </p:subTnLst>
                                </p:cTn>
                              </p:par>
                            </p:childTnLst>
                          </p:cTn>
                        </p:par>
                      </p:childTnLst>
                    </p:cTn>
                  </p:par>
                  <p:par>
                    <p:cTn id="36" fill="hold" nodeType="clickPar">
                      <p:stCondLst>
                        <p:cond delay="indefinite"/>
                      </p:stCondLst>
                      <p:childTnLst>
                        <p:par>
                          <p:cTn id="37" fill="hold" nodeType="withGroup">
                            <p:stCondLst>
                              <p:cond delay="0"/>
                            </p:stCondLst>
                            <p:childTnLst>
                              <p:par>
                                <p:cTn id="38" presetID="23" presetClass="entr" presetSubtype="16" fill="hold" grpId="0" nodeType="clickEffect">
                                  <p:stCondLst>
                                    <p:cond delay="0"/>
                                  </p:stCondLst>
                                  <p:childTnLst>
                                    <p:set>
                                      <p:cBhvr>
                                        <p:cTn id="39" dur="1" fill="hold">
                                          <p:stCondLst>
                                            <p:cond delay="0"/>
                                          </p:stCondLst>
                                        </p:cTn>
                                        <p:tgtEl>
                                          <p:spTgt spid="257036"/>
                                        </p:tgtEl>
                                        <p:attrNameLst>
                                          <p:attrName>style.visibility</p:attrName>
                                        </p:attrNameLst>
                                      </p:cBhvr>
                                      <p:to>
                                        <p:strVal val="visible"/>
                                      </p:to>
                                    </p:set>
                                    <p:anim calcmode="lin" valueType="num">
                                      <p:cBhvr>
                                        <p:cTn id="40" dur="500" fill="hold"/>
                                        <p:tgtEl>
                                          <p:spTgt spid="257036"/>
                                        </p:tgtEl>
                                        <p:attrNameLst>
                                          <p:attrName>ppt_w</p:attrName>
                                        </p:attrNameLst>
                                      </p:cBhvr>
                                      <p:tavLst>
                                        <p:tav tm="0">
                                          <p:val>
                                            <p:fltVal val="0"/>
                                          </p:val>
                                        </p:tav>
                                        <p:tav tm="100000">
                                          <p:val>
                                            <p:strVal val="#ppt_w"/>
                                          </p:val>
                                        </p:tav>
                                      </p:tavLst>
                                    </p:anim>
                                    <p:anim calcmode="lin" valueType="num">
                                      <p:cBhvr>
                                        <p:cTn id="41" dur="500" fill="hold"/>
                                        <p:tgtEl>
                                          <p:spTgt spid="257036"/>
                                        </p:tgtEl>
                                        <p:attrNameLst>
                                          <p:attrName>ppt_h</p:attrName>
                                        </p:attrNameLst>
                                      </p:cBhvr>
                                      <p:tavLst>
                                        <p:tav tm="0">
                                          <p:val>
                                            <p:fltVal val="0"/>
                                          </p:val>
                                        </p:tav>
                                        <p:tav tm="100000">
                                          <p:val>
                                            <p:strVal val="#ppt_h"/>
                                          </p:val>
                                        </p:tav>
                                      </p:tavLst>
                                    </p:anim>
                                  </p:childTnLst>
                                  <p:subTnLst>
                                    <p:set>
                                      <p:cBhvr override="childStyle">
                                        <p:cTn dur="1" fill="hold" display="0" masterRel="nextClick" afterEffect="1"/>
                                        <p:tgtEl>
                                          <p:spTgt spid="257036"/>
                                        </p:tgtEl>
                                        <p:attrNameLst>
                                          <p:attrName>style.visibility</p:attrName>
                                        </p:attrNameLst>
                                      </p:cBhvr>
                                      <p:to>
                                        <p:strVal val="hidden"/>
                                      </p:to>
                                    </p:set>
                                  </p:sub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grpId="0" nodeType="clickEffect">
                                  <p:stCondLst>
                                    <p:cond delay="0"/>
                                  </p:stCondLst>
                                  <p:childTnLst>
                                    <p:set>
                                      <p:cBhvr>
                                        <p:cTn id="45" dur="1" fill="hold">
                                          <p:stCondLst>
                                            <p:cond delay="499"/>
                                          </p:stCondLst>
                                        </p:cTn>
                                        <p:tgtEl>
                                          <p:spTgt spid="257037"/>
                                        </p:tgtEl>
                                        <p:attrNameLst>
                                          <p:attrName>style.visibility</p:attrName>
                                        </p:attrNameLst>
                                      </p:cBhvr>
                                      <p:to>
                                        <p:strVal val="visible"/>
                                      </p:to>
                                    </p:set>
                                  </p:childTnLst>
                                  <p:subTnLst>
                                    <p:set>
                                      <p:cBhvr override="childStyle">
                                        <p:cTn dur="1" fill="hold" display="0" masterRel="nextClick" afterEffect="1"/>
                                        <p:tgtEl>
                                          <p:spTgt spid="257037"/>
                                        </p:tgtEl>
                                        <p:attrNameLst>
                                          <p:attrName>style.visibility</p:attrName>
                                        </p:attrNameLst>
                                      </p:cBhvr>
                                      <p:to>
                                        <p:strVal val="hidden"/>
                                      </p:to>
                                    </p:set>
                                  </p:subTnLst>
                                </p:cTn>
                              </p:par>
                            </p:childTnLst>
                          </p:cTn>
                        </p:par>
                      </p:childTnLst>
                    </p:cTn>
                  </p:par>
                  <p:par>
                    <p:cTn id="46" fill="hold" nodeType="clickPar">
                      <p:stCondLst>
                        <p:cond delay="indefinite"/>
                      </p:stCondLst>
                      <p:childTnLst>
                        <p:par>
                          <p:cTn id="47" fill="hold" nodeType="withGroup">
                            <p:stCondLst>
                              <p:cond delay="0"/>
                            </p:stCondLst>
                            <p:childTnLst>
                              <p:par>
                                <p:cTn id="48" presetID="1" presetClass="entr" presetSubtype="0" fill="hold" grpId="0" nodeType="clickEffect">
                                  <p:stCondLst>
                                    <p:cond delay="0"/>
                                  </p:stCondLst>
                                  <p:childTnLst>
                                    <p:set>
                                      <p:cBhvr>
                                        <p:cTn id="49" dur="1" fill="hold">
                                          <p:stCondLst>
                                            <p:cond delay="499"/>
                                          </p:stCondLst>
                                        </p:cTn>
                                        <p:tgtEl>
                                          <p:spTgt spid="257038"/>
                                        </p:tgtEl>
                                        <p:attrNameLst>
                                          <p:attrName>style.visibility</p:attrName>
                                        </p:attrNameLst>
                                      </p:cBhvr>
                                      <p:to>
                                        <p:strVal val="visible"/>
                                      </p:to>
                                    </p:set>
                                  </p:childTnLst>
                                  <p:subTnLst>
                                    <p:set>
                                      <p:cBhvr override="childStyle">
                                        <p:cTn dur="1" fill="hold" display="0" masterRel="nextClick" afterEffect="1"/>
                                        <p:tgtEl>
                                          <p:spTgt spid="257038"/>
                                        </p:tgtEl>
                                        <p:attrNameLst>
                                          <p:attrName>style.visibility</p:attrName>
                                        </p:attrNameLst>
                                      </p:cBhvr>
                                      <p:to>
                                        <p:strVal val="hidden"/>
                                      </p:to>
                                    </p:set>
                                  </p:subTnLst>
                                </p:cTn>
                              </p:par>
                            </p:childTnLst>
                          </p:cTn>
                        </p:par>
                      </p:childTnLst>
                    </p:cTn>
                  </p:par>
                  <p:par>
                    <p:cTn id="50" fill="hold" nodeType="clickPar">
                      <p:stCondLst>
                        <p:cond delay="indefinite"/>
                      </p:stCondLst>
                      <p:childTnLst>
                        <p:par>
                          <p:cTn id="51" fill="hold" nodeType="withGroup">
                            <p:stCondLst>
                              <p:cond delay="0"/>
                            </p:stCondLst>
                            <p:childTnLst>
                              <p:par>
                                <p:cTn id="52" presetID="1" presetClass="entr" presetSubtype="0" fill="hold" grpId="0" nodeType="clickEffect">
                                  <p:stCondLst>
                                    <p:cond delay="0"/>
                                  </p:stCondLst>
                                  <p:childTnLst>
                                    <p:set>
                                      <p:cBhvr>
                                        <p:cTn id="53" dur="1" fill="hold">
                                          <p:stCondLst>
                                            <p:cond delay="499"/>
                                          </p:stCondLst>
                                        </p:cTn>
                                        <p:tgtEl>
                                          <p:spTgt spid="257039"/>
                                        </p:tgtEl>
                                        <p:attrNameLst>
                                          <p:attrName>style.visibility</p:attrName>
                                        </p:attrNameLst>
                                      </p:cBhvr>
                                      <p:to>
                                        <p:strVal val="visible"/>
                                      </p:to>
                                    </p:set>
                                  </p:childTnLst>
                                  <p:subTnLst>
                                    <p:set>
                                      <p:cBhvr override="childStyle">
                                        <p:cTn dur="1" fill="hold" display="0" masterRel="nextClick" afterEffect="1"/>
                                        <p:tgtEl>
                                          <p:spTgt spid="257039"/>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31" grpId="0" animBg="1"/>
      <p:bldP spid="257032" grpId="0" animBg="1" autoUpdateAnimBg="0"/>
      <p:bldP spid="257033" grpId="0" animBg="1" autoUpdateAnimBg="0"/>
      <p:bldP spid="257035" grpId="0" animBg="1" autoUpdateAnimBg="0"/>
      <p:bldP spid="257036" grpId="0" animBg="1" autoUpdateAnimBg="0"/>
      <p:bldP spid="257037" grpId="0" animBg="1" autoUpdateAnimBg="0"/>
      <p:bldP spid="257038" grpId="0" animBg="1" autoUpdateAnimBg="0"/>
      <p:bldP spid="257039" grpId="0" animBg="1"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304800" y="533400"/>
            <a:ext cx="3505200" cy="685800"/>
          </a:xfrm>
        </p:spPr>
        <p:txBody>
          <a:bodyPr/>
          <a:lstStyle/>
          <a:p>
            <a:pPr eaLnBrk="1" hangingPunct="1"/>
            <a:r>
              <a:rPr lang="en-US" b="0" smtClean="0"/>
              <a:t>Solution Method II</a:t>
            </a:r>
            <a:endParaRPr lang="en-US" b="0" smtClean="0">
              <a:solidFill>
                <a:srgbClr val="000000"/>
              </a:solidFill>
            </a:endParaRPr>
          </a:p>
        </p:txBody>
      </p:sp>
      <p:grpSp>
        <p:nvGrpSpPr>
          <p:cNvPr id="73731" name="Group 28"/>
          <p:cNvGrpSpPr>
            <a:grpSpLocks/>
          </p:cNvGrpSpPr>
          <p:nvPr/>
        </p:nvGrpSpPr>
        <p:grpSpPr bwMode="auto">
          <a:xfrm>
            <a:off x="381000" y="2105025"/>
            <a:ext cx="2254250" cy="790575"/>
            <a:chOff x="240" y="1536"/>
            <a:chExt cx="1420" cy="498"/>
          </a:xfrm>
        </p:grpSpPr>
        <p:pic>
          <p:nvPicPr>
            <p:cNvPr id="7373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0" y="1536"/>
              <a:ext cx="768"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73739" name="Rectangle 6"/>
            <p:cNvSpPr>
              <a:spLocks noChangeArrowheads="1"/>
            </p:cNvSpPr>
            <p:nvPr/>
          </p:nvSpPr>
          <p:spPr bwMode="auto">
            <a:xfrm>
              <a:off x="1056" y="1584"/>
              <a:ext cx="6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a:solidFill>
                    <a:srgbClr val="000000"/>
                  </a:solidFill>
                </a:rPr>
                <a:t>...(ii)</a:t>
              </a:r>
            </a:p>
          </p:txBody>
        </p:sp>
      </p:grpSp>
      <p:grpSp>
        <p:nvGrpSpPr>
          <p:cNvPr id="73732" name="Group 27"/>
          <p:cNvGrpSpPr>
            <a:grpSpLocks/>
          </p:cNvGrpSpPr>
          <p:nvPr/>
        </p:nvGrpSpPr>
        <p:grpSpPr bwMode="auto">
          <a:xfrm>
            <a:off x="457200" y="1295400"/>
            <a:ext cx="2017713" cy="622300"/>
            <a:chOff x="288" y="904"/>
            <a:chExt cx="1271" cy="392"/>
          </a:xfrm>
        </p:grpSpPr>
        <p:sp>
          <p:nvSpPr>
            <p:cNvPr id="73736" name="Rectangle 5"/>
            <p:cNvSpPr>
              <a:spLocks noChangeArrowheads="1"/>
            </p:cNvSpPr>
            <p:nvPr/>
          </p:nvSpPr>
          <p:spPr bwMode="auto">
            <a:xfrm>
              <a:off x="1008" y="912"/>
              <a:ext cx="55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a:solidFill>
                    <a:srgbClr val="000000"/>
                  </a:solidFill>
                </a:rPr>
                <a:t>...(i)</a:t>
              </a:r>
            </a:p>
          </p:txBody>
        </p:sp>
        <p:graphicFrame>
          <p:nvGraphicFramePr>
            <p:cNvPr id="73737" name="Object 2"/>
            <p:cNvGraphicFramePr>
              <a:graphicFrameLocks noChangeAspect="1"/>
            </p:cNvGraphicFramePr>
            <p:nvPr/>
          </p:nvGraphicFramePr>
          <p:xfrm>
            <a:off x="288" y="904"/>
            <a:ext cx="680" cy="392"/>
          </p:xfrm>
          <a:graphic>
            <a:graphicData uri="http://schemas.openxmlformats.org/presentationml/2006/ole">
              <mc:AlternateContent xmlns:mc="http://schemas.openxmlformats.org/markup-compatibility/2006">
                <mc:Choice xmlns:v="urn:schemas-microsoft-com:vml" Requires="v">
                  <p:oleObj spid="_x0000_s73740" name="Equation" r:id="rId5" imgW="1079032" imgH="622030" progId="Equation.DSMT4">
                    <p:embed/>
                  </p:oleObj>
                </mc:Choice>
                <mc:Fallback>
                  <p:oleObj name="Equation" r:id="rId5" imgW="1079032" imgH="62203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8" y="904"/>
                          <a:ext cx="680" cy="392"/>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393240" name="Text Box 24"/>
          <p:cNvSpPr txBox="1">
            <a:spLocks noChangeArrowheads="1"/>
          </p:cNvSpPr>
          <p:nvPr/>
        </p:nvSpPr>
        <p:spPr bwMode="auto">
          <a:xfrm>
            <a:off x="381000" y="3276600"/>
            <a:ext cx="7696200"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t>Now both equation represents the</a:t>
            </a:r>
          </a:p>
          <a:p>
            <a:pPr eaLnBrk="1" hangingPunct="1">
              <a:spcBef>
                <a:spcPct val="50000"/>
              </a:spcBef>
            </a:pPr>
            <a:r>
              <a:rPr lang="en-US" sz="2200"/>
              <a:t>same line with different axes </a:t>
            </a:r>
          </a:p>
          <a:p>
            <a:pPr eaLnBrk="1" hangingPunct="1">
              <a:spcBef>
                <a:spcPct val="50000"/>
              </a:spcBef>
            </a:pPr>
            <a:r>
              <a:rPr lang="en-US" sz="2200"/>
              <a:t>Hence distance of origin from both lines is same</a:t>
            </a:r>
          </a:p>
        </p:txBody>
      </p:sp>
      <p:graphicFrame>
        <p:nvGraphicFramePr>
          <p:cNvPr id="419840" name="Object 0"/>
          <p:cNvGraphicFramePr>
            <a:graphicFrameLocks noChangeAspect="1"/>
          </p:cNvGraphicFramePr>
          <p:nvPr/>
        </p:nvGraphicFramePr>
        <p:xfrm>
          <a:off x="3352800" y="5181600"/>
          <a:ext cx="2692400" cy="711200"/>
        </p:xfrm>
        <a:graphic>
          <a:graphicData uri="http://schemas.openxmlformats.org/presentationml/2006/ole">
            <mc:AlternateContent xmlns:mc="http://schemas.openxmlformats.org/markup-compatibility/2006">
              <mc:Choice xmlns:v="urn:schemas-microsoft-com:vml" Requires="v">
                <p:oleObj spid="_x0000_s73741" name="Equation" r:id="rId7" imgW="2692400" imgH="711200" progId="Equation.DSMT4">
                  <p:embed/>
                </p:oleObj>
              </mc:Choice>
              <mc:Fallback>
                <p:oleObj name="Equation" r:id="rId7" imgW="2692400" imgH="711200" progId="Equation.DSMT4">
                  <p:embed/>
                  <p:pic>
                    <p:nvPicPr>
                      <p:cNvPr id="0" name="Object 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52800" y="5181600"/>
                        <a:ext cx="2692400" cy="711200"/>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41" name="Object 1"/>
          <p:cNvGraphicFramePr>
            <a:graphicFrameLocks noChangeAspect="1"/>
          </p:cNvGraphicFramePr>
          <p:nvPr/>
        </p:nvGraphicFramePr>
        <p:xfrm>
          <a:off x="533400" y="4876800"/>
          <a:ext cx="2311400" cy="1041400"/>
        </p:xfrm>
        <a:graphic>
          <a:graphicData uri="http://schemas.openxmlformats.org/presentationml/2006/ole">
            <mc:AlternateContent xmlns:mc="http://schemas.openxmlformats.org/markup-compatibility/2006">
              <mc:Choice xmlns:v="urn:schemas-microsoft-com:vml" Requires="v">
                <p:oleObj spid="_x0000_s73742" name="Equation" r:id="rId9" imgW="2311400" imgH="1041400" progId="Equation.DSMT4">
                  <p:embed/>
                </p:oleObj>
              </mc:Choice>
              <mc:Fallback>
                <p:oleObj name="Equation" r:id="rId9" imgW="2311400" imgH="1041400" progId="Equation.DSMT4">
                  <p:embed/>
                  <p:pic>
                    <p:nvPicPr>
                      <p:cNvPr id="0" name="Object 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4876800"/>
                        <a:ext cx="2311400" cy="1041400"/>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93240">
                                            <p:txEl>
                                              <p:pRg st="0" end="0"/>
                                            </p:txEl>
                                          </p:spTgt>
                                        </p:tgtEl>
                                        <p:attrNameLst>
                                          <p:attrName>style.visibility</p:attrName>
                                        </p:attrNameLst>
                                      </p:cBhvr>
                                      <p:to>
                                        <p:strVal val="visible"/>
                                      </p:to>
                                    </p:set>
                                    <p:anim calcmode="lin" valueType="num">
                                      <p:cBhvr additive="base">
                                        <p:cTn id="7" dur="500" fill="hold"/>
                                        <p:tgtEl>
                                          <p:spTgt spid="39324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9324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93240">
                                            <p:txEl>
                                              <p:pRg st="1" end="1"/>
                                            </p:txEl>
                                          </p:spTgt>
                                        </p:tgtEl>
                                        <p:attrNameLst>
                                          <p:attrName>style.visibility</p:attrName>
                                        </p:attrNameLst>
                                      </p:cBhvr>
                                      <p:to>
                                        <p:strVal val="visible"/>
                                      </p:to>
                                    </p:set>
                                    <p:anim calcmode="lin" valueType="num">
                                      <p:cBhvr additive="base">
                                        <p:cTn id="13" dur="500" fill="hold"/>
                                        <p:tgtEl>
                                          <p:spTgt spid="39324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9324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93240">
                                            <p:txEl>
                                              <p:pRg st="2" end="2"/>
                                            </p:txEl>
                                          </p:spTgt>
                                        </p:tgtEl>
                                        <p:attrNameLst>
                                          <p:attrName>style.visibility</p:attrName>
                                        </p:attrNameLst>
                                      </p:cBhvr>
                                      <p:to>
                                        <p:strVal val="visible"/>
                                      </p:to>
                                    </p:set>
                                    <p:anim calcmode="lin" valueType="num">
                                      <p:cBhvr additive="base">
                                        <p:cTn id="19" dur="500" fill="hold"/>
                                        <p:tgtEl>
                                          <p:spTgt spid="393240">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9324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419841"/>
                                        </p:tgtEl>
                                        <p:attrNameLst>
                                          <p:attrName>style.visibility</p:attrName>
                                        </p:attrNameLst>
                                      </p:cBhvr>
                                      <p:to>
                                        <p:strVal val="visible"/>
                                      </p:to>
                                    </p:set>
                                    <p:anim calcmode="lin" valueType="num">
                                      <p:cBhvr additive="base">
                                        <p:cTn id="25" dur="500" fill="hold"/>
                                        <p:tgtEl>
                                          <p:spTgt spid="419841"/>
                                        </p:tgtEl>
                                        <p:attrNameLst>
                                          <p:attrName>ppt_x</p:attrName>
                                        </p:attrNameLst>
                                      </p:cBhvr>
                                      <p:tavLst>
                                        <p:tav tm="0">
                                          <p:val>
                                            <p:strVal val="0-#ppt_w/2"/>
                                          </p:val>
                                        </p:tav>
                                        <p:tav tm="100000">
                                          <p:val>
                                            <p:strVal val="#ppt_x"/>
                                          </p:val>
                                        </p:tav>
                                      </p:tavLst>
                                    </p:anim>
                                    <p:anim calcmode="lin" valueType="num">
                                      <p:cBhvr additive="base">
                                        <p:cTn id="26" dur="500" fill="hold"/>
                                        <p:tgtEl>
                                          <p:spTgt spid="419841"/>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nodeType="clickEffect">
                                  <p:stCondLst>
                                    <p:cond delay="0"/>
                                  </p:stCondLst>
                                  <p:childTnLst>
                                    <p:set>
                                      <p:cBhvr>
                                        <p:cTn id="30" dur="1" fill="hold">
                                          <p:stCondLst>
                                            <p:cond delay="0"/>
                                          </p:stCondLst>
                                        </p:cTn>
                                        <p:tgtEl>
                                          <p:spTgt spid="419840"/>
                                        </p:tgtEl>
                                        <p:attrNameLst>
                                          <p:attrName>style.visibility</p:attrName>
                                        </p:attrNameLst>
                                      </p:cBhvr>
                                      <p:to>
                                        <p:strVal val="visible"/>
                                      </p:to>
                                    </p:set>
                                    <p:anim calcmode="lin" valueType="num">
                                      <p:cBhvr additive="base">
                                        <p:cTn id="31" dur="500" fill="hold"/>
                                        <p:tgtEl>
                                          <p:spTgt spid="419840"/>
                                        </p:tgtEl>
                                        <p:attrNameLst>
                                          <p:attrName>ppt_x</p:attrName>
                                        </p:attrNameLst>
                                      </p:cBhvr>
                                      <p:tavLst>
                                        <p:tav tm="0">
                                          <p:val>
                                            <p:strVal val="1+#ppt_w/2"/>
                                          </p:val>
                                        </p:tav>
                                        <p:tav tm="100000">
                                          <p:val>
                                            <p:strVal val="#ppt_x"/>
                                          </p:val>
                                        </p:tav>
                                      </p:tavLst>
                                    </p:anim>
                                    <p:anim calcmode="lin" valueType="num">
                                      <p:cBhvr additive="base">
                                        <p:cTn id="32" dur="500" fill="hold"/>
                                        <p:tgtEl>
                                          <p:spTgt spid="41984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3240" grpId="0" build="p"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304800" y="228600"/>
            <a:ext cx="3505200" cy="685800"/>
          </a:xfrm>
        </p:spPr>
        <p:txBody>
          <a:bodyPr/>
          <a:lstStyle/>
          <a:p>
            <a:pPr eaLnBrk="1" hangingPunct="1"/>
            <a:r>
              <a:rPr lang="en-US" b="0" smtClean="0"/>
              <a:t>Class Exercise - 13</a:t>
            </a:r>
          </a:p>
        </p:txBody>
      </p:sp>
      <p:grpSp>
        <p:nvGrpSpPr>
          <p:cNvPr id="2" name="Group 18"/>
          <p:cNvGrpSpPr>
            <a:grpSpLocks/>
          </p:cNvGrpSpPr>
          <p:nvPr/>
        </p:nvGrpSpPr>
        <p:grpSpPr bwMode="auto">
          <a:xfrm>
            <a:off x="255588" y="990600"/>
            <a:ext cx="5992812" cy="2743200"/>
            <a:chOff x="161" y="624"/>
            <a:chExt cx="3775" cy="1728"/>
          </a:xfrm>
        </p:grpSpPr>
        <p:sp>
          <p:nvSpPr>
            <p:cNvPr id="74756" name="Rectangle 11"/>
            <p:cNvSpPr>
              <a:spLocks noChangeArrowheads="1"/>
            </p:cNvSpPr>
            <p:nvPr/>
          </p:nvSpPr>
          <p:spPr bwMode="auto">
            <a:xfrm>
              <a:off x="198" y="624"/>
              <a:ext cx="3372" cy="9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800000"/>
                  </a:solidFill>
                </a:rPr>
                <a:t>Equations </a:t>
              </a:r>
            </a:p>
            <a:p>
              <a:r>
                <a:rPr lang="en-US" sz="2200">
                  <a:solidFill>
                    <a:srgbClr val="800000"/>
                  </a:solidFill>
                </a:rPr>
                <a:t>(b – c)x + (c – a)y + (a – b) = 0</a:t>
              </a:r>
              <a:br>
                <a:rPr lang="en-US" sz="2200">
                  <a:solidFill>
                    <a:srgbClr val="800000"/>
                  </a:solidFill>
                </a:rPr>
              </a:br>
              <a:endParaRPr lang="en-US" sz="2200">
                <a:solidFill>
                  <a:srgbClr val="800000"/>
                </a:solidFill>
              </a:endParaRPr>
            </a:p>
            <a:p>
              <a:r>
                <a:rPr lang="en-US" sz="2200">
                  <a:solidFill>
                    <a:srgbClr val="800000"/>
                  </a:solidFill>
                </a:rPr>
                <a:t> and </a:t>
              </a:r>
            </a:p>
          </p:txBody>
        </p:sp>
        <p:pic>
          <p:nvPicPr>
            <p:cNvPr id="74757"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7" y="1200"/>
              <a:ext cx="2327"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74758" name="Rectangle 13"/>
            <p:cNvSpPr>
              <a:spLocks noChangeArrowheads="1"/>
            </p:cNvSpPr>
            <p:nvPr/>
          </p:nvSpPr>
          <p:spPr bwMode="auto">
            <a:xfrm>
              <a:off x="161" y="1555"/>
              <a:ext cx="286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800000"/>
                  </a:solidFill>
                </a:rPr>
                <a:t> will represent  the same line if</a:t>
              </a:r>
            </a:p>
          </p:txBody>
        </p:sp>
        <p:sp>
          <p:nvSpPr>
            <p:cNvPr id="74759" name="Rectangle 14"/>
            <p:cNvSpPr>
              <a:spLocks noChangeArrowheads="1"/>
            </p:cNvSpPr>
            <p:nvPr/>
          </p:nvSpPr>
          <p:spPr bwMode="auto">
            <a:xfrm>
              <a:off x="195" y="1872"/>
              <a:ext cx="3741"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pPr marL="457200" indent="-457200">
                <a:buFontTx/>
                <a:buAutoNum type="alphaLcParenBoth"/>
              </a:pPr>
              <a:r>
                <a:rPr lang="en-US" sz="2200">
                  <a:solidFill>
                    <a:srgbClr val="800000"/>
                  </a:solidFill>
                </a:rPr>
                <a:t> b = c 			(b) c = a</a:t>
              </a:r>
            </a:p>
            <a:p>
              <a:pPr marL="457200" indent="-457200"/>
              <a:r>
                <a:rPr lang="en-US" sz="2200">
                  <a:solidFill>
                    <a:srgbClr val="800000"/>
                  </a:solidFill>
                </a:rPr>
                <a:t>(c) a + b + c = 0		(d) All of these</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304800" y="304800"/>
            <a:ext cx="3505200" cy="685800"/>
          </a:xfrm>
        </p:spPr>
        <p:txBody>
          <a:bodyPr/>
          <a:lstStyle/>
          <a:p>
            <a:pPr eaLnBrk="1" hangingPunct="1"/>
            <a:r>
              <a:rPr lang="en-US" b="0" smtClean="0"/>
              <a:t>Solution</a:t>
            </a:r>
          </a:p>
        </p:txBody>
      </p:sp>
      <p:pic>
        <p:nvPicPr>
          <p:cNvPr id="37274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990600"/>
            <a:ext cx="4597400" cy="81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72745"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981200"/>
            <a:ext cx="23241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72746"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2590800"/>
            <a:ext cx="4114800" cy="59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72747" name="Rectangle 11"/>
          <p:cNvSpPr>
            <a:spLocks noChangeArrowheads="1"/>
          </p:cNvSpPr>
          <p:nvPr/>
        </p:nvSpPr>
        <p:spPr bwMode="auto">
          <a:xfrm>
            <a:off x="304800" y="3225800"/>
            <a:ext cx="282575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Similarly, c = a or </a:t>
            </a:r>
          </a:p>
        </p:txBody>
      </p:sp>
      <p:pic>
        <p:nvPicPr>
          <p:cNvPr id="372748"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0400" y="3124200"/>
            <a:ext cx="2209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72749" name="Rectangle 13"/>
          <p:cNvSpPr>
            <a:spLocks noChangeArrowheads="1"/>
          </p:cNvSpPr>
          <p:nvPr/>
        </p:nvSpPr>
        <p:spPr bwMode="auto">
          <a:xfrm>
            <a:off x="304800" y="3827463"/>
            <a:ext cx="2052638"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and a = b or </a:t>
            </a:r>
          </a:p>
        </p:txBody>
      </p:sp>
      <p:pic>
        <p:nvPicPr>
          <p:cNvPr id="37275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74900" y="3733800"/>
            <a:ext cx="22733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72751"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 y="4267200"/>
            <a:ext cx="35814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72752"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72000" y="4267200"/>
            <a:ext cx="26670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72753"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1000" y="4911725"/>
            <a:ext cx="3048000"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72754"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57600" y="4953000"/>
            <a:ext cx="33528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72755" name="Rectangle 19"/>
          <p:cNvSpPr>
            <a:spLocks noChangeArrowheads="1"/>
          </p:cNvSpPr>
          <p:nvPr/>
        </p:nvSpPr>
        <p:spPr bwMode="auto">
          <a:xfrm>
            <a:off x="374650" y="5503863"/>
            <a:ext cx="195897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Hence either</a:t>
            </a:r>
          </a:p>
        </p:txBody>
      </p:sp>
      <p:sp>
        <p:nvSpPr>
          <p:cNvPr id="372756" name="Rectangle 20"/>
          <p:cNvSpPr>
            <a:spLocks noChangeArrowheads="1"/>
          </p:cNvSpPr>
          <p:nvPr/>
        </p:nvSpPr>
        <p:spPr bwMode="auto">
          <a:xfrm>
            <a:off x="2406650" y="5503863"/>
            <a:ext cx="583565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a = b or b = c or c = a or a + b + c = 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72744"/>
                                        </p:tgtEl>
                                        <p:attrNameLst>
                                          <p:attrName>style.visibility</p:attrName>
                                        </p:attrNameLst>
                                      </p:cBhvr>
                                      <p:to>
                                        <p:strVal val="visible"/>
                                      </p:to>
                                    </p:set>
                                    <p:anim calcmode="lin" valueType="num">
                                      <p:cBhvr additive="base">
                                        <p:cTn id="7" dur="500" fill="hold"/>
                                        <p:tgtEl>
                                          <p:spTgt spid="372744"/>
                                        </p:tgtEl>
                                        <p:attrNameLst>
                                          <p:attrName>ppt_x</p:attrName>
                                        </p:attrNameLst>
                                      </p:cBhvr>
                                      <p:tavLst>
                                        <p:tav tm="0">
                                          <p:val>
                                            <p:strVal val="0-#ppt_w/2"/>
                                          </p:val>
                                        </p:tav>
                                        <p:tav tm="100000">
                                          <p:val>
                                            <p:strVal val="#ppt_x"/>
                                          </p:val>
                                        </p:tav>
                                      </p:tavLst>
                                    </p:anim>
                                    <p:anim calcmode="lin" valueType="num">
                                      <p:cBhvr additive="base">
                                        <p:cTn id="8" dur="500" fill="hold"/>
                                        <p:tgtEl>
                                          <p:spTgt spid="37274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72745"/>
                                        </p:tgtEl>
                                        <p:attrNameLst>
                                          <p:attrName>style.visibility</p:attrName>
                                        </p:attrNameLst>
                                      </p:cBhvr>
                                      <p:to>
                                        <p:strVal val="visible"/>
                                      </p:to>
                                    </p:set>
                                    <p:anim calcmode="lin" valueType="num">
                                      <p:cBhvr additive="base">
                                        <p:cTn id="13" dur="500" fill="hold"/>
                                        <p:tgtEl>
                                          <p:spTgt spid="372745"/>
                                        </p:tgtEl>
                                        <p:attrNameLst>
                                          <p:attrName>ppt_x</p:attrName>
                                        </p:attrNameLst>
                                      </p:cBhvr>
                                      <p:tavLst>
                                        <p:tav tm="0">
                                          <p:val>
                                            <p:strVal val="0-#ppt_w/2"/>
                                          </p:val>
                                        </p:tav>
                                        <p:tav tm="100000">
                                          <p:val>
                                            <p:strVal val="#ppt_x"/>
                                          </p:val>
                                        </p:tav>
                                      </p:tavLst>
                                    </p:anim>
                                    <p:anim calcmode="lin" valueType="num">
                                      <p:cBhvr additive="base">
                                        <p:cTn id="14" dur="500" fill="hold"/>
                                        <p:tgtEl>
                                          <p:spTgt spid="372745"/>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372746"/>
                                        </p:tgtEl>
                                        <p:attrNameLst>
                                          <p:attrName>style.visibility</p:attrName>
                                        </p:attrNameLst>
                                      </p:cBhvr>
                                      <p:to>
                                        <p:strVal val="visible"/>
                                      </p:to>
                                    </p:set>
                                    <p:anim calcmode="lin" valueType="num">
                                      <p:cBhvr additive="base">
                                        <p:cTn id="19" dur="500" fill="hold"/>
                                        <p:tgtEl>
                                          <p:spTgt spid="372746"/>
                                        </p:tgtEl>
                                        <p:attrNameLst>
                                          <p:attrName>ppt_x</p:attrName>
                                        </p:attrNameLst>
                                      </p:cBhvr>
                                      <p:tavLst>
                                        <p:tav tm="0">
                                          <p:val>
                                            <p:strVal val="0-#ppt_w/2"/>
                                          </p:val>
                                        </p:tav>
                                        <p:tav tm="100000">
                                          <p:val>
                                            <p:strVal val="#ppt_x"/>
                                          </p:val>
                                        </p:tav>
                                      </p:tavLst>
                                    </p:anim>
                                    <p:anim calcmode="lin" valueType="num">
                                      <p:cBhvr additive="base">
                                        <p:cTn id="20" dur="500" fill="hold"/>
                                        <p:tgtEl>
                                          <p:spTgt spid="372746"/>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72747"/>
                                        </p:tgtEl>
                                        <p:attrNameLst>
                                          <p:attrName>style.visibility</p:attrName>
                                        </p:attrNameLst>
                                      </p:cBhvr>
                                      <p:to>
                                        <p:strVal val="visible"/>
                                      </p:to>
                                    </p:set>
                                    <p:anim calcmode="lin" valueType="num">
                                      <p:cBhvr additive="base">
                                        <p:cTn id="25" dur="500" fill="hold"/>
                                        <p:tgtEl>
                                          <p:spTgt spid="372747"/>
                                        </p:tgtEl>
                                        <p:attrNameLst>
                                          <p:attrName>ppt_x</p:attrName>
                                        </p:attrNameLst>
                                      </p:cBhvr>
                                      <p:tavLst>
                                        <p:tav tm="0">
                                          <p:val>
                                            <p:strVal val="0-#ppt_w/2"/>
                                          </p:val>
                                        </p:tav>
                                        <p:tav tm="100000">
                                          <p:val>
                                            <p:strVal val="#ppt_x"/>
                                          </p:val>
                                        </p:tav>
                                      </p:tavLst>
                                    </p:anim>
                                    <p:anim calcmode="lin" valueType="num">
                                      <p:cBhvr additive="base">
                                        <p:cTn id="26" dur="500" fill="hold"/>
                                        <p:tgtEl>
                                          <p:spTgt spid="372747"/>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nodeType="clickEffect">
                                  <p:stCondLst>
                                    <p:cond delay="0"/>
                                  </p:stCondLst>
                                  <p:childTnLst>
                                    <p:set>
                                      <p:cBhvr>
                                        <p:cTn id="30" dur="1" fill="hold">
                                          <p:stCondLst>
                                            <p:cond delay="0"/>
                                          </p:stCondLst>
                                        </p:cTn>
                                        <p:tgtEl>
                                          <p:spTgt spid="372748"/>
                                        </p:tgtEl>
                                        <p:attrNameLst>
                                          <p:attrName>style.visibility</p:attrName>
                                        </p:attrNameLst>
                                      </p:cBhvr>
                                      <p:to>
                                        <p:strVal val="visible"/>
                                      </p:to>
                                    </p:set>
                                    <p:anim calcmode="lin" valueType="num">
                                      <p:cBhvr additive="base">
                                        <p:cTn id="31" dur="500" fill="hold"/>
                                        <p:tgtEl>
                                          <p:spTgt spid="372748"/>
                                        </p:tgtEl>
                                        <p:attrNameLst>
                                          <p:attrName>ppt_x</p:attrName>
                                        </p:attrNameLst>
                                      </p:cBhvr>
                                      <p:tavLst>
                                        <p:tav tm="0">
                                          <p:val>
                                            <p:strVal val="1+#ppt_w/2"/>
                                          </p:val>
                                        </p:tav>
                                        <p:tav tm="100000">
                                          <p:val>
                                            <p:strVal val="#ppt_x"/>
                                          </p:val>
                                        </p:tav>
                                      </p:tavLst>
                                    </p:anim>
                                    <p:anim calcmode="lin" valueType="num">
                                      <p:cBhvr additive="base">
                                        <p:cTn id="32" dur="500" fill="hold"/>
                                        <p:tgtEl>
                                          <p:spTgt spid="372748"/>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72749"/>
                                        </p:tgtEl>
                                        <p:attrNameLst>
                                          <p:attrName>style.visibility</p:attrName>
                                        </p:attrNameLst>
                                      </p:cBhvr>
                                      <p:to>
                                        <p:strVal val="visible"/>
                                      </p:to>
                                    </p:set>
                                    <p:anim calcmode="lin" valueType="num">
                                      <p:cBhvr additive="base">
                                        <p:cTn id="37" dur="500" fill="hold"/>
                                        <p:tgtEl>
                                          <p:spTgt spid="372749"/>
                                        </p:tgtEl>
                                        <p:attrNameLst>
                                          <p:attrName>ppt_x</p:attrName>
                                        </p:attrNameLst>
                                      </p:cBhvr>
                                      <p:tavLst>
                                        <p:tav tm="0">
                                          <p:val>
                                            <p:strVal val="0-#ppt_w/2"/>
                                          </p:val>
                                        </p:tav>
                                        <p:tav tm="100000">
                                          <p:val>
                                            <p:strVal val="#ppt_x"/>
                                          </p:val>
                                        </p:tav>
                                      </p:tavLst>
                                    </p:anim>
                                    <p:anim calcmode="lin" valueType="num">
                                      <p:cBhvr additive="base">
                                        <p:cTn id="38" dur="500" fill="hold"/>
                                        <p:tgtEl>
                                          <p:spTgt spid="372749"/>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nodeType="clickEffect">
                                  <p:stCondLst>
                                    <p:cond delay="0"/>
                                  </p:stCondLst>
                                  <p:childTnLst>
                                    <p:set>
                                      <p:cBhvr>
                                        <p:cTn id="42" dur="1" fill="hold">
                                          <p:stCondLst>
                                            <p:cond delay="0"/>
                                          </p:stCondLst>
                                        </p:cTn>
                                        <p:tgtEl>
                                          <p:spTgt spid="372750"/>
                                        </p:tgtEl>
                                        <p:attrNameLst>
                                          <p:attrName>style.visibility</p:attrName>
                                        </p:attrNameLst>
                                      </p:cBhvr>
                                      <p:to>
                                        <p:strVal val="visible"/>
                                      </p:to>
                                    </p:set>
                                    <p:anim calcmode="lin" valueType="num">
                                      <p:cBhvr additive="base">
                                        <p:cTn id="43" dur="500" fill="hold"/>
                                        <p:tgtEl>
                                          <p:spTgt spid="372750"/>
                                        </p:tgtEl>
                                        <p:attrNameLst>
                                          <p:attrName>ppt_x</p:attrName>
                                        </p:attrNameLst>
                                      </p:cBhvr>
                                      <p:tavLst>
                                        <p:tav tm="0">
                                          <p:val>
                                            <p:strVal val="1+#ppt_w/2"/>
                                          </p:val>
                                        </p:tav>
                                        <p:tav tm="100000">
                                          <p:val>
                                            <p:strVal val="#ppt_x"/>
                                          </p:val>
                                        </p:tav>
                                      </p:tavLst>
                                    </p:anim>
                                    <p:anim calcmode="lin" valueType="num">
                                      <p:cBhvr additive="base">
                                        <p:cTn id="44" dur="500" fill="hold"/>
                                        <p:tgtEl>
                                          <p:spTgt spid="372750"/>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372751"/>
                                        </p:tgtEl>
                                        <p:attrNameLst>
                                          <p:attrName>style.visibility</p:attrName>
                                        </p:attrNameLst>
                                      </p:cBhvr>
                                      <p:to>
                                        <p:strVal val="visible"/>
                                      </p:to>
                                    </p:set>
                                    <p:anim calcmode="lin" valueType="num">
                                      <p:cBhvr additive="base">
                                        <p:cTn id="49" dur="500" fill="hold"/>
                                        <p:tgtEl>
                                          <p:spTgt spid="372751"/>
                                        </p:tgtEl>
                                        <p:attrNameLst>
                                          <p:attrName>ppt_x</p:attrName>
                                        </p:attrNameLst>
                                      </p:cBhvr>
                                      <p:tavLst>
                                        <p:tav tm="0">
                                          <p:val>
                                            <p:strVal val="0-#ppt_w/2"/>
                                          </p:val>
                                        </p:tav>
                                        <p:tav tm="100000">
                                          <p:val>
                                            <p:strVal val="#ppt_x"/>
                                          </p:val>
                                        </p:tav>
                                      </p:tavLst>
                                    </p:anim>
                                    <p:anim calcmode="lin" valueType="num">
                                      <p:cBhvr additive="base">
                                        <p:cTn id="50" dur="500" fill="hold"/>
                                        <p:tgtEl>
                                          <p:spTgt spid="372751"/>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2" fill="hold" nodeType="clickEffect">
                                  <p:stCondLst>
                                    <p:cond delay="0"/>
                                  </p:stCondLst>
                                  <p:childTnLst>
                                    <p:set>
                                      <p:cBhvr>
                                        <p:cTn id="54" dur="1" fill="hold">
                                          <p:stCondLst>
                                            <p:cond delay="0"/>
                                          </p:stCondLst>
                                        </p:cTn>
                                        <p:tgtEl>
                                          <p:spTgt spid="372752"/>
                                        </p:tgtEl>
                                        <p:attrNameLst>
                                          <p:attrName>style.visibility</p:attrName>
                                        </p:attrNameLst>
                                      </p:cBhvr>
                                      <p:to>
                                        <p:strVal val="visible"/>
                                      </p:to>
                                    </p:set>
                                    <p:anim calcmode="lin" valueType="num">
                                      <p:cBhvr additive="base">
                                        <p:cTn id="55" dur="500" fill="hold"/>
                                        <p:tgtEl>
                                          <p:spTgt spid="372752"/>
                                        </p:tgtEl>
                                        <p:attrNameLst>
                                          <p:attrName>ppt_x</p:attrName>
                                        </p:attrNameLst>
                                      </p:cBhvr>
                                      <p:tavLst>
                                        <p:tav tm="0">
                                          <p:val>
                                            <p:strVal val="1+#ppt_w/2"/>
                                          </p:val>
                                        </p:tav>
                                        <p:tav tm="100000">
                                          <p:val>
                                            <p:strVal val="#ppt_x"/>
                                          </p:val>
                                        </p:tav>
                                      </p:tavLst>
                                    </p:anim>
                                    <p:anim calcmode="lin" valueType="num">
                                      <p:cBhvr additive="base">
                                        <p:cTn id="56" dur="500" fill="hold"/>
                                        <p:tgtEl>
                                          <p:spTgt spid="372752"/>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nodeType="clickEffect">
                                  <p:stCondLst>
                                    <p:cond delay="0"/>
                                  </p:stCondLst>
                                  <p:childTnLst>
                                    <p:set>
                                      <p:cBhvr>
                                        <p:cTn id="60" dur="1" fill="hold">
                                          <p:stCondLst>
                                            <p:cond delay="0"/>
                                          </p:stCondLst>
                                        </p:cTn>
                                        <p:tgtEl>
                                          <p:spTgt spid="372753"/>
                                        </p:tgtEl>
                                        <p:attrNameLst>
                                          <p:attrName>style.visibility</p:attrName>
                                        </p:attrNameLst>
                                      </p:cBhvr>
                                      <p:to>
                                        <p:strVal val="visible"/>
                                      </p:to>
                                    </p:set>
                                    <p:anim calcmode="lin" valueType="num">
                                      <p:cBhvr additive="base">
                                        <p:cTn id="61" dur="500" fill="hold"/>
                                        <p:tgtEl>
                                          <p:spTgt spid="372753"/>
                                        </p:tgtEl>
                                        <p:attrNameLst>
                                          <p:attrName>ppt_x</p:attrName>
                                        </p:attrNameLst>
                                      </p:cBhvr>
                                      <p:tavLst>
                                        <p:tav tm="0">
                                          <p:val>
                                            <p:strVal val="0-#ppt_w/2"/>
                                          </p:val>
                                        </p:tav>
                                        <p:tav tm="100000">
                                          <p:val>
                                            <p:strVal val="#ppt_x"/>
                                          </p:val>
                                        </p:tav>
                                      </p:tavLst>
                                    </p:anim>
                                    <p:anim calcmode="lin" valueType="num">
                                      <p:cBhvr additive="base">
                                        <p:cTn id="62" dur="500" fill="hold"/>
                                        <p:tgtEl>
                                          <p:spTgt spid="372753"/>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2" fill="hold" nodeType="clickEffect">
                                  <p:stCondLst>
                                    <p:cond delay="0"/>
                                  </p:stCondLst>
                                  <p:childTnLst>
                                    <p:set>
                                      <p:cBhvr>
                                        <p:cTn id="66" dur="1" fill="hold">
                                          <p:stCondLst>
                                            <p:cond delay="0"/>
                                          </p:stCondLst>
                                        </p:cTn>
                                        <p:tgtEl>
                                          <p:spTgt spid="372754"/>
                                        </p:tgtEl>
                                        <p:attrNameLst>
                                          <p:attrName>style.visibility</p:attrName>
                                        </p:attrNameLst>
                                      </p:cBhvr>
                                      <p:to>
                                        <p:strVal val="visible"/>
                                      </p:to>
                                    </p:set>
                                    <p:anim calcmode="lin" valueType="num">
                                      <p:cBhvr additive="base">
                                        <p:cTn id="67" dur="500" fill="hold"/>
                                        <p:tgtEl>
                                          <p:spTgt spid="372754"/>
                                        </p:tgtEl>
                                        <p:attrNameLst>
                                          <p:attrName>ppt_x</p:attrName>
                                        </p:attrNameLst>
                                      </p:cBhvr>
                                      <p:tavLst>
                                        <p:tav tm="0">
                                          <p:val>
                                            <p:strVal val="1+#ppt_w/2"/>
                                          </p:val>
                                        </p:tav>
                                        <p:tav tm="100000">
                                          <p:val>
                                            <p:strVal val="#ppt_x"/>
                                          </p:val>
                                        </p:tav>
                                      </p:tavLst>
                                    </p:anim>
                                    <p:anim calcmode="lin" valueType="num">
                                      <p:cBhvr additive="base">
                                        <p:cTn id="68" dur="500" fill="hold"/>
                                        <p:tgtEl>
                                          <p:spTgt spid="372754"/>
                                        </p:tgtEl>
                                        <p:attrNameLst>
                                          <p:attrName>ppt_y</p:attrName>
                                        </p:attrNameLst>
                                      </p:cBhvr>
                                      <p:tavLst>
                                        <p:tav tm="0">
                                          <p:val>
                                            <p:strVal val="#ppt_y"/>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372755"/>
                                        </p:tgtEl>
                                        <p:attrNameLst>
                                          <p:attrName>style.visibility</p:attrName>
                                        </p:attrNameLst>
                                      </p:cBhvr>
                                      <p:to>
                                        <p:strVal val="visible"/>
                                      </p:to>
                                    </p:set>
                                    <p:anim calcmode="lin" valueType="num">
                                      <p:cBhvr additive="base">
                                        <p:cTn id="73" dur="500" fill="hold"/>
                                        <p:tgtEl>
                                          <p:spTgt spid="372755"/>
                                        </p:tgtEl>
                                        <p:attrNameLst>
                                          <p:attrName>ppt_x</p:attrName>
                                        </p:attrNameLst>
                                      </p:cBhvr>
                                      <p:tavLst>
                                        <p:tav tm="0">
                                          <p:val>
                                            <p:strVal val="0-#ppt_w/2"/>
                                          </p:val>
                                        </p:tav>
                                        <p:tav tm="100000">
                                          <p:val>
                                            <p:strVal val="#ppt_x"/>
                                          </p:val>
                                        </p:tav>
                                      </p:tavLst>
                                    </p:anim>
                                    <p:anim calcmode="lin" valueType="num">
                                      <p:cBhvr additive="base">
                                        <p:cTn id="74" dur="500" fill="hold"/>
                                        <p:tgtEl>
                                          <p:spTgt spid="372755"/>
                                        </p:tgtEl>
                                        <p:attrNameLst>
                                          <p:attrName>ppt_y</p:attrName>
                                        </p:attrNameLst>
                                      </p:cBhvr>
                                      <p:tavLst>
                                        <p:tav tm="0">
                                          <p:val>
                                            <p:strVal val="#ppt_y"/>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2" fill="hold" grpId="0" nodeType="clickEffect">
                                  <p:stCondLst>
                                    <p:cond delay="0"/>
                                  </p:stCondLst>
                                  <p:childTnLst>
                                    <p:set>
                                      <p:cBhvr>
                                        <p:cTn id="78" dur="1" fill="hold">
                                          <p:stCondLst>
                                            <p:cond delay="0"/>
                                          </p:stCondLst>
                                        </p:cTn>
                                        <p:tgtEl>
                                          <p:spTgt spid="372756"/>
                                        </p:tgtEl>
                                        <p:attrNameLst>
                                          <p:attrName>style.visibility</p:attrName>
                                        </p:attrNameLst>
                                      </p:cBhvr>
                                      <p:to>
                                        <p:strVal val="visible"/>
                                      </p:to>
                                    </p:set>
                                    <p:anim calcmode="lin" valueType="num">
                                      <p:cBhvr additive="base">
                                        <p:cTn id="79" dur="500" fill="hold"/>
                                        <p:tgtEl>
                                          <p:spTgt spid="372756"/>
                                        </p:tgtEl>
                                        <p:attrNameLst>
                                          <p:attrName>ppt_x</p:attrName>
                                        </p:attrNameLst>
                                      </p:cBhvr>
                                      <p:tavLst>
                                        <p:tav tm="0">
                                          <p:val>
                                            <p:strVal val="1+#ppt_w/2"/>
                                          </p:val>
                                        </p:tav>
                                        <p:tav tm="100000">
                                          <p:val>
                                            <p:strVal val="#ppt_x"/>
                                          </p:val>
                                        </p:tav>
                                      </p:tavLst>
                                    </p:anim>
                                    <p:anim calcmode="lin" valueType="num">
                                      <p:cBhvr additive="base">
                                        <p:cTn id="80" dur="500" fill="hold"/>
                                        <p:tgtEl>
                                          <p:spTgt spid="37275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2747" grpId="0" autoUpdateAnimBg="0"/>
      <p:bldP spid="372749" grpId="0" autoUpdateAnimBg="0"/>
      <p:bldP spid="372755" grpId="0" autoUpdateAnimBg="0"/>
      <p:bldP spid="372756" grpId="0"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304800" y="304800"/>
            <a:ext cx="3505200" cy="685800"/>
          </a:xfrm>
        </p:spPr>
        <p:txBody>
          <a:bodyPr/>
          <a:lstStyle/>
          <a:p>
            <a:pPr eaLnBrk="1" hangingPunct="1"/>
            <a:r>
              <a:rPr lang="en-US" b="0" smtClean="0"/>
              <a:t>Class Exercise - 14</a:t>
            </a:r>
          </a:p>
        </p:txBody>
      </p:sp>
      <p:sp>
        <p:nvSpPr>
          <p:cNvPr id="374800" name="Rectangle 16"/>
          <p:cNvSpPr>
            <a:spLocks noChangeArrowheads="1"/>
          </p:cNvSpPr>
          <p:nvPr/>
        </p:nvSpPr>
        <p:spPr bwMode="auto">
          <a:xfrm>
            <a:off x="381000" y="1066800"/>
            <a:ext cx="5334000" cy="210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800000"/>
                </a:solidFill>
              </a:rPr>
              <a:t>A rectangle PQRS has its side PQ parallel to the line y = mx and vertices P, Q and S on the lines      y = a, x = b and x = –b, respectively. Find the locus of the vertex 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74800"/>
                                        </p:tgtEl>
                                        <p:attrNameLst>
                                          <p:attrName>style.visibility</p:attrName>
                                        </p:attrNameLst>
                                      </p:cBhvr>
                                      <p:to>
                                        <p:strVal val="visible"/>
                                      </p:to>
                                    </p:set>
                                    <p:animEffect transition="in" filter="dissolve">
                                      <p:cBhvr>
                                        <p:cTn id="7" dur="500"/>
                                        <p:tgtEl>
                                          <p:spTgt spid="3748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4800" grpId="0"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304800" y="228600"/>
            <a:ext cx="3505200" cy="685800"/>
          </a:xfrm>
        </p:spPr>
        <p:txBody>
          <a:bodyPr/>
          <a:lstStyle/>
          <a:p>
            <a:pPr eaLnBrk="1" hangingPunct="1"/>
            <a:r>
              <a:rPr lang="en-US" b="0" smtClean="0"/>
              <a:t>Solution</a:t>
            </a:r>
          </a:p>
        </p:txBody>
      </p:sp>
      <p:sp>
        <p:nvSpPr>
          <p:cNvPr id="376874" name="Text Box 42"/>
          <p:cNvSpPr txBox="1">
            <a:spLocks noChangeArrowheads="1"/>
          </p:cNvSpPr>
          <p:nvPr/>
        </p:nvSpPr>
        <p:spPr bwMode="auto">
          <a:xfrm>
            <a:off x="381000" y="3886200"/>
            <a:ext cx="5257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t>As PQRS is a rectangle Diagonals bisect each other i.e. </a:t>
            </a:r>
          </a:p>
        </p:txBody>
      </p:sp>
      <p:grpSp>
        <p:nvGrpSpPr>
          <p:cNvPr id="2" name="Group 49"/>
          <p:cNvGrpSpPr>
            <a:grpSpLocks/>
          </p:cNvGrpSpPr>
          <p:nvPr/>
        </p:nvGrpSpPr>
        <p:grpSpPr bwMode="auto">
          <a:xfrm>
            <a:off x="381000" y="762000"/>
            <a:ext cx="3625850" cy="2965450"/>
            <a:chOff x="240" y="772"/>
            <a:chExt cx="2284" cy="1868"/>
          </a:xfrm>
        </p:grpSpPr>
        <p:grpSp>
          <p:nvGrpSpPr>
            <p:cNvPr id="77832" name="Group 36"/>
            <p:cNvGrpSpPr>
              <a:grpSpLocks/>
            </p:cNvGrpSpPr>
            <p:nvPr/>
          </p:nvGrpSpPr>
          <p:grpSpPr bwMode="auto">
            <a:xfrm>
              <a:off x="240" y="772"/>
              <a:ext cx="2284" cy="1868"/>
              <a:chOff x="240" y="772"/>
              <a:chExt cx="2144" cy="1758"/>
            </a:xfrm>
          </p:grpSpPr>
          <p:sp>
            <p:nvSpPr>
              <p:cNvPr id="77835" name="Rectangle 5"/>
              <p:cNvSpPr>
                <a:spLocks noChangeArrowheads="1"/>
              </p:cNvSpPr>
              <p:nvPr/>
            </p:nvSpPr>
            <p:spPr bwMode="auto">
              <a:xfrm>
                <a:off x="1259" y="948"/>
                <a:ext cx="13" cy="1582"/>
              </a:xfrm>
              <a:prstGeom prst="rect">
                <a:avLst/>
              </a:prstGeom>
              <a:solidFill>
                <a:srgbClr val="1F1A1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7836" name="Freeform 6"/>
              <p:cNvSpPr>
                <a:spLocks/>
              </p:cNvSpPr>
              <p:nvPr/>
            </p:nvSpPr>
            <p:spPr bwMode="auto">
              <a:xfrm>
                <a:off x="1226" y="934"/>
                <a:ext cx="46" cy="63"/>
              </a:xfrm>
              <a:custGeom>
                <a:avLst/>
                <a:gdLst>
                  <a:gd name="T0" fmla="*/ 46 w 46"/>
                  <a:gd name="T1" fmla="*/ 0 h 63"/>
                  <a:gd name="T2" fmla="*/ 33 w 46"/>
                  <a:gd name="T3" fmla="*/ 0 h 63"/>
                  <a:gd name="T4" fmla="*/ 0 w 46"/>
                  <a:gd name="T5" fmla="*/ 57 h 63"/>
                  <a:gd name="T6" fmla="*/ 10 w 46"/>
                  <a:gd name="T7" fmla="*/ 63 h 63"/>
                  <a:gd name="T8" fmla="*/ 46 w 46"/>
                  <a:gd name="T9" fmla="*/ 7 h 63"/>
                  <a:gd name="T10" fmla="*/ 33 w 46"/>
                  <a:gd name="T11" fmla="*/ 7 h 63"/>
                  <a:gd name="T12" fmla="*/ 46 w 46"/>
                  <a:gd name="T13" fmla="*/ 0 h 63"/>
                  <a:gd name="T14" fmla="*/ 0 60000 65536"/>
                  <a:gd name="T15" fmla="*/ 0 60000 65536"/>
                  <a:gd name="T16" fmla="*/ 0 60000 65536"/>
                  <a:gd name="T17" fmla="*/ 0 60000 65536"/>
                  <a:gd name="T18" fmla="*/ 0 60000 65536"/>
                  <a:gd name="T19" fmla="*/ 0 60000 65536"/>
                  <a:gd name="T20" fmla="*/ 0 60000 65536"/>
                  <a:gd name="T21" fmla="*/ 0 w 46"/>
                  <a:gd name="T22" fmla="*/ 0 h 63"/>
                  <a:gd name="T23" fmla="*/ 46 w 46"/>
                  <a:gd name="T24" fmla="*/ 63 h 6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6" h="63">
                    <a:moveTo>
                      <a:pt x="46" y="0"/>
                    </a:moveTo>
                    <a:lnTo>
                      <a:pt x="33" y="0"/>
                    </a:lnTo>
                    <a:lnTo>
                      <a:pt x="0" y="57"/>
                    </a:lnTo>
                    <a:lnTo>
                      <a:pt x="10" y="63"/>
                    </a:lnTo>
                    <a:lnTo>
                      <a:pt x="46" y="7"/>
                    </a:lnTo>
                    <a:lnTo>
                      <a:pt x="33" y="7"/>
                    </a:lnTo>
                    <a:lnTo>
                      <a:pt x="46" y="0"/>
                    </a:lnTo>
                    <a:close/>
                  </a:path>
                </a:pathLst>
              </a:custGeom>
              <a:solidFill>
                <a:srgbClr val="1F1A1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7837" name="Freeform 7"/>
              <p:cNvSpPr>
                <a:spLocks/>
              </p:cNvSpPr>
              <p:nvPr/>
            </p:nvSpPr>
            <p:spPr bwMode="auto">
              <a:xfrm>
                <a:off x="1259" y="925"/>
                <a:ext cx="13" cy="9"/>
              </a:xfrm>
              <a:custGeom>
                <a:avLst/>
                <a:gdLst>
                  <a:gd name="T0" fmla="*/ 13 w 13"/>
                  <a:gd name="T1" fmla="*/ 9 h 9"/>
                  <a:gd name="T2" fmla="*/ 6 w 13"/>
                  <a:gd name="T3" fmla="*/ 0 h 9"/>
                  <a:gd name="T4" fmla="*/ 0 w 13"/>
                  <a:gd name="T5" fmla="*/ 9 h 9"/>
                  <a:gd name="T6" fmla="*/ 13 w 13"/>
                  <a:gd name="T7" fmla="*/ 9 h 9"/>
                  <a:gd name="T8" fmla="*/ 0 60000 65536"/>
                  <a:gd name="T9" fmla="*/ 0 60000 65536"/>
                  <a:gd name="T10" fmla="*/ 0 60000 65536"/>
                  <a:gd name="T11" fmla="*/ 0 60000 65536"/>
                  <a:gd name="T12" fmla="*/ 0 w 13"/>
                  <a:gd name="T13" fmla="*/ 0 h 9"/>
                  <a:gd name="T14" fmla="*/ 13 w 13"/>
                  <a:gd name="T15" fmla="*/ 9 h 9"/>
                </a:gdLst>
                <a:ahLst/>
                <a:cxnLst>
                  <a:cxn ang="T8">
                    <a:pos x="T0" y="T1"/>
                  </a:cxn>
                  <a:cxn ang="T9">
                    <a:pos x="T2" y="T3"/>
                  </a:cxn>
                  <a:cxn ang="T10">
                    <a:pos x="T4" y="T5"/>
                  </a:cxn>
                  <a:cxn ang="T11">
                    <a:pos x="T6" y="T7"/>
                  </a:cxn>
                </a:cxnLst>
                <a:rect l="T12" t="T13" r="T14" b="T15"/>
                <a:pathLst>
                  <a:path w="13" h="9">
                    <a:moveTo>
                      <a:pt x="13" y="9"/>
                    </a:moveTo>
                    <a:lnTo>
                      <a:pt x="6" y="0"/>
                    </a:lnTo>
                    <a:lnTo>
                      <a:pt x="0" y="9"/>
                    </a:lnTo>
                    <a:lnTo>
                      <a:pt x="13" y="9"/>
                    </a:lnTo>
                    <a:close/>
                  </a:path>
                </a:pathLst>
              </a:custGeom>
              <a:solidFill>
                <a:srgbClr val="1F1A1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7838" name="Freeform 8"/>
              <p:cNvSpPr>
                <a:spLocks/>
              </p:cNvSpPr>
              <p:nvPr/>
            </p:nvSpPr>
            <p:spPr bwMode="auto">
              <a:xfrm>
                <a:off x="1259" y="934"/>
                <a:ext cx="49" cy="63"/>
              </a:xfrm>
              <a:custGeom>
                <a:avLst/>
                <a:gdLst>
                  <a:gd name="T0" fmla="*/ 43 w 49"/>
                  <a:gd name="T1" fmla="*/ 60 h 63"/>
                  <a:gd name="T2" fmla="*/ 49 w 49"/>
                  <a:gd name="T3" fmla="*/ 57 h 63"/>
                  <a:gd name="T4" fmla="*/ 13 w 49"/>
                  <a:gd name="T5" fmla="*/ 0 h 63"/>
                  <a:gd name="T6" fmla="*/ 0 w 49"/>
                  <a:gd name="T7" fmla="*/ 7 h 63"/>
                  <a:gd name="T8" fmla="*/ 36 w 49"/>
                  <a:gd name="T9" fmla="*/ 63 h 63"/>
                  <a:gd name="T10" fmla="*/ 43 w 49"/>
                  <a:gd name="T11" fmla="*/ 60 h 63"/>
                  <a:gd name="T12" fmla="*/ 0 60000 65536"/>
                  <a:gd name="T13" fmla="*/ 0 60000 65536"/>
                  <a:gd name="T14" fmla="*/ 0 60000 65536"/>
                  <a:gd name="T15" fmla="*/ 0 60000 65536"/>
                  <a:gd name="T16" fmla="*/ 0 60000 65536"/>
                  <a:gd name="T17" fmla="*/ 0 60000 65536"/>
                  <a:gd name="T18" fmla="*/ 0 w 49"/>
                  <a:gd name="T19" fmla="*/ 0 h 63"/>
                  <a:gd name="T20" fmla="*/ 49 w 49"/>
                  <a:gd name="T21" fmla="*/ 63 h 63"/>
                </a:gdLst>
                <a:ahLst/>
                <a:cxnLst>
                  <a:cxn ang="T12">
                    <a:pos x="T0" y="T1"/>
                  </a:cxn>
                  <a:cxn ang="T13">
                    <a:pos x="T2" y="T3"/>
                  </a:cxn>
                  <a:cxn ang="T14">
                    <a:pos x="T4" y="T5"/>
                  </a:cxn>
                  <a:cxn ang="T15">
                    <a:pos x="T6" y="T7"/>
                  </a:cxn>
                  <a:cxn ang="T16">
                    <a:pos x="T8" y="T9"/>
                  </a:cxn>
                  <a:cxn ang="T17">
                    <a:pos x="T10" y="T11"/>
                  </a:cxn>
                </a:cxnLst>
                <a:rect l="T18" t="T19" r="T20" b="T21"/>
                <a:pathLst>
                  <a:path w="49" h="63">
                    <a:moveTo>
                      <a:pt x="43" y="60"/>
                    </a:moveTo>
                    <a:lnTo>
                      <a:pt x="49" y="57"/>
                    </a:lnTo>
                    <a:lnTo>
                      <a:pt x="13" y="0"/>
                    </a:lnTo>
                    <a:lnTo>
                      <a:pt x="0" y="7"/>
                    </a:lnTo>
                    <a:lnTo>
                      <a:pt x="36" y="63"/>
                    </a:lnTo>
                    <a:lnTo>
                      <a:pt x="43" y="60"/>
                    </a:lnTo>
                    <a:close/>
                  </a:path>
                </a:pathLst>
              </a:custGeom>
              <a:solidFill>
                <a:srgbClr val="1F1A1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7839" name="Rectangle 9"/>
              <p:cNvSpPr>
                <a:spLocks noChangeArrowheads="1"/>
              </p:cNvSpPr>
              <p:nvPr/>
            </p:nvSpPr>
            <p:spPr bwMode="auto">
              <a:xfrm>
                <a:off x="457" y="1726"/>
                <a:ext cx="1597" cy="13"/>
              </a:xfrm>
              <a:prstGeom prst="rect">
                <a:avLst/>
              </a:prstGeom>
              <a:solidFill>
                <a:srgbClr val="1F1A1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7840" name="Freeform 10"/>
              <p:cNvSpPr>
                <a:spLocks/>
              </p:cNvSpPr>
              <p:nvPr/>
            </p:nvSpPr>
            <p:spPr bwMode="auto">
              <a:xfrm>
                <a:off x="2007" y="1689"/>
                <a:ext cx="60" cy="47"/>
              </a:xfrm>
              <a:custGeom>
                <a:avLst/>
                <a:gdLst>
                  <a:gd name="T0" fmla="*/ 60 w 60"/>
                  <a:gd name="T1" fmla="*/ 47 h 47"/>
                  <a:gd name="T2" fmla="*/ 60 w 60"/>
                  <a:gd name="T3" fmla="*/ 37 h 47"/>
                  <a:gd name="T4" fmla="*/ 7 w 60"/>
                  <a:gd name="T5" fmla="*/ 0 h 47"/>
                  <a:gd name="T6" fmla="*/ 0 w 60"/>
                  <a:gd name="T7" fmla="*/ 14 h 47"/>
                  <a:gd name="T8" fmla="*/ 53 w 60"/>
                  <a:gd name="T9" fmla="*/ 47 h 47"/>
                  <a:gd name="T10" fmla="*/ 53 w 60"/>
                  <a:gd name="T11" fmla="*/ 37 h 47"/>
                  <a:gd name="T12" fmla="*/ 60 w 60"/>
                  <a:gd name="T13" fmla="*/ 47 h 47"/>
                  <a:gd name="T14" fmla="*/ 0 60000 65536"/>
                  <a:gd name="T15" fmla="*/ 0 60000 65536"/>
                  <a:gd name="T16" fmla="*/ 0 60000 65536"/>
                  <a:gd name="T17" fmla="*/ 0 60000 65536"/>
                  <a:gd name="T18" fmla="*/ 0 60000 65536"/>
                  <a:gd name="T19" fmla="*/ 0 60000 65536"/>
                  <a:gd name="T20" fmla="*/ 0 60000 65536"/>
                  <a:gd name="T21" fmla="*/ 0 w 60"/>
                  <a:gd name="T22" fmla="*/ 0 h 47"/>
                  <a:gd name="T23" fmla="*/ 60 w 60"/>
                  <a:gd name="T24" fmla="*/ 47 h 4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0" h="47">
                    <a:moveTo>
                      <a:pt x="60" y="47"/>
                    </a:moveTo>
                    <a:lnTo>
                      <a:pt x="60" y="37"/>
                    </a:lnTo>
                    <a:lnTo>
                      <a:pt x="7" y="0"/>
                    </a:lnTo>
                    <a:lnTo>
                      <a:pt x="0" y="14"/>
                    </a:lnTo>
                    <a:lnTo>
                      <a:pt x="53" y="47"/>
                    </a:lnTo>
                    <a:lnTo>
                      <a:pt x="53" y="37"/>
                    </a:lnTo>
                    <a:lnTo>
                      <a:pt x="60" y="47"/>
                    </a:lnTo>
                    <a:close/>
                  </a:path>
                </a:pathLst>
              </a:custGeom>
              <a:solidFill>
                <a:srgbClr val="1F1A1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7841" name="Freeform 12"/>
              <p:cNvSpPr>
                <a:spLocks/>
              </p:cNvSpPr>
              <p:nvPr/>
            </p:nvSpPr>
            <p:spPr bwMode="auto">
              <a:xfrm>
                <a:off x="2007" y="1726"/>
                <a:ext cx="60" cy="46"/>
              </a:xfrm>
              <a:custGeom>
                <a:avLst/>
                <a:gdLst>
                  <a:gd name="T0" fmla="*/ 4 w 60"/>
                  <a:gd name="T1" fmla="*/ 40 h 46"/>
                  <a:gd name="T2" fmla="*/ 7 w 60"/>
                  <a:gd name="T3" fmla="*/ 46 h 46"/>
                  <a:gd name="T4" fmla="*/ 60 w 60"/>
                  <a:gd name="T5" fmla="*/ 10 h 46"/>
                  <a:gd name="T6" fmla="*/ 53 w 60"/>
                  <a:gd name="T7" fmla="*/ 0 h 46"/>
                  <a:gd name="T8" fmla="*/ 0 w 60"/>
                  <a:gd name="T9" fmla="*/ 36 h 46"/>
                  <a:gd name="T10" fmla="*/ 4 w 60"/>
                  <a:gd name="T11" fmla="*/ 40 h 46"/>
                  <a:gd name="T12" fmla="*/ 0 60000 65536"/>
                  <a:gd name="T13" fmla="*/ 0 60000 65536"/>
                  <a:gd name="T14" fmla="*/ 0 60000 65536"/>
                  <a:gd name="T15" fmla="*/ 0 60000 65536"/>
                  <a:gd name="T16" fmla="*/ 0 60000 65536"/>
                  <a:gd name="T17" fmla="*/ 0 60000 65536"/>
                  <a:gd name="T18" fmla="*/ 0 w 60"/>
                  <a:gd name="T19" fmla="*/ 0 h 46"/>
                  <a:gd name="T20" fmla="*/ 60 w 60"/>
                  <a:gd name="T21" fmla="*/ 46 h 46"/>
                </a:gdLst>
                <a:ahLst/>
                <a:cxnLst>
                  <a:cxn ang="T12">
                    <a:pos x="T0" y="T1"/>
                  </a:cxn>
                  <a:cxn ang="T13">
                    <a:pos x="T2" y="T3"/>
                  </a:cxn>
                  <a:cxn ang="T14">
                    <a:pos x="T4" y="T5"/>
                  </a:cxn>
                  <a:cxn ang="T15">
                    <a:pos x="T6" y="T7"/>
                  </a:cxn>
                  <a:cxn ang="T16">
                    <a:pos x="T8" y="T9"/>
                  </a:cxn>
                  <a:cxn ang="T17">
                    <a:pos x="T10" y="T11"/>
                  </a:cxn>
                </a:cxnLst>
                <a:rect l="T18" t="T19" r="T20" b="T21"/>
                <a:pathLst>
                  <a:path w="60" h="46">
                    <a:moveTo>
                      <a:pt x="4" y="40"/>
                    </a:moveTo>
                    <a:lnTo>
                      <a:pt x="7" y="46"/>
                    </a:lnTo>
                    <a:lnTo>
                      <a:pt x="60" y="10"/>
                    </a:lnTo>
                    <a:lnTo>
                      <a:pt x="53" y="0"/>
                    </a:lnTo>
                    <a:lnTo>
                      <a:pt x="0" y="36"/>
                    </a:lnTo>
                    <a:lnTo>
                      <a:pt x="4" y="40"/>
                    </a:lnTo>
                    <a:close/>
                  </a:path>
                </a:pathLst>
              </a:custGeom>
              <a:solidFill>
                <a:srgbClr val="1F1A1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7842" name="Rectangle 13"/>
              <p:cNvSpPr>
                <a:spLocks noChangeArrowheads="1"/>
              </p:cNvSpPr>
              <p:nvPr/>
            </p:nvSpPr>
            <p:spPr bwMode="auto">
              <a:xfrm>
                <a:off x="480" y="1130"/>
                <a:ext cx="1571" cy="13"/>
              </a:xfrm>
              <a:prstGeom prst="rect">
                <a:avLst/>
              </a:prstGeom>
              <a:solidFill>
                <a:srgbClr val="1F1A1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7843" name="Rectangle 14"/>
              <p:cNvSpPr>
                <a:spLocks noChangeArrowheads="1"/>
              </p:cNvSpPr>
              <p:nvPr/>
            </p:nvSpPr>
            <p:spPr bwMode="auto">
              <a:xfrm>
                <a:off x="1822" y="948"/>
                <a:ext cx="13" cy="1427"/>
              </a:xfrm>
              <a:prstGeom prst="rect">
                <a:avLst/>
              </a:prstGeom>
              <a:solidFill>
                <a:srgbClr val="1F1A1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7844" name="Rectangle 15"/>
              <p:cNvSpPr>
                <a:spLocks noChangeArrowheads="1"/>
              </p:cNvSpPr>
              <p:nvPr/>
            </p:nvSpPr>
            <p:spPr bwMode="auto">
              <a:xfrm>
                <a:off x="695" y="948"/>
                <a:ext cx="14" cy="1427"/>
              </a:xfrm>
              <a:prstGeom prst="rect">
                <a:avLst/>
              </a:prstGeom>
              <a:solidFill>
                <a:srgbClr val="1F1A1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7845" name="Freeform 16"/>
              <p:cNvSpPr>
                <a:spLocks/>
              </p:cNvSpPr>
              <p:nvPr/>
            </p:nvSpPr>
            <p:spPr bwMode="auto">
              <a:xfrm>
                <a:off x="705" y="1130"/>
                <a:ext cx="928" cy="268"/>
              </a:xfrm>
              <a:custGeom>
                <a:avLst/>
                <a:gdLst>
                  <a:gd name="T0" fmla="*/ 7 w 928"/>
                  <a:gd name="T1" fmla="*/ 268 h 268"/>
                  <a:gd name="T2" fmla="*/ 928 w 928"/>
                  <a:gd name="T3" fmla="*/ 13 h 268"/>
                  <a:gd name="T4" fmla="*/ 925 w 928"/>
                  <a:gd name="T5" fmla="*/ 0 h 268"/>
                  <a:gd name="T6" fmla="*/ 0 w 928"/>
                  <a:gd name="T7" fmla="*/ 255 h 268"/>
                  <a:gd name="T8" fmla="*/ 7 w 928"/>
                  <a:gd name="T9" fmla="*/ 268 h 268"/>
                  <a:gd name="T10" fmla="*/ 0 60000 65536"/>
                  <a:gd name="T11" fmla="*/ 0 60000 65536"/>
                  <a:gd name="T12" fmla="*/ 0 60000 65536"/>
                  <a:gd name="T13" fmla="*/ 0 60000 65536"/>
                  <a:gd name="T14" fmla="*/ 0 60000 65536"/>
                  <a:gd name="T15" fmla="*/ 0 w 928"/>
                  <a:gd name="T16" fmla="*/ 0 h 268"/>
                  <a:gd name="T17" fmla="*/ 928 w 928"/>
                  <a:gd name="T18" fmla="*/ 268 h 268"/>
                </a:gdLst>
                <a:ahLst/>
                <a:cxnLst>
                  <a:cxn ang="T10">
                    <a:pos x="T0" y="T1"/>
                  </a:cxn>
                  <a:cxn ang="T11">
                    <a:pos x="T2" y="T3"/>
                  </a:cxn>
                  <a:cxn ang="T12">
                    <a:pos x="T4" y="T5"/>
                  </a:cxn>
                  <a:cxn ang="T13">
                    <a:pos x="T6" y="T7"/>
                  </a:cxn>
                  <a:cxn ang="T14">
                    <a:pos x="T8" y="T9"/>
                  </a:cxn>
                </a:cxnLst>
                <a:rect l="T15" t="T16" r="T17" b="T18"/>
                <a:pathLst>
                  <a:path w="928" h="268">
                    <a:moveTo>
                      <a:pt x="7" y="268"/>
                    </a:moveTo>
                    <a:lnTo>
                      <a:pt x="928" y="13"/>
                    </a:lnTo>
                    <a:lnTo>
                      <a:pt x="925" y="0"/>
                    </a:lnTo>
                    <a:lnTo>
                      <a:pt x="0" y="255"/>
                    </a:lnTo>
                    <a:lnTo>
                      <a:pt x="7" y="268"/>
                    </a:lnTo>
                    <a:close/>
                  </a:path>
                </a:pathLst>
              </a:custGeom>
              <a:solidFill>
                <a:srgbClr val="1F1A1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7846" name="Freeform 17"/>
              <p:cNvSpPr>
                <a:spLocks/>
              </p:cNvSpPr>
              <p:nvPr/>
            </p:nvSpPr>
            <p:spPr bwMode="auto">
              <a:xfrm>
                <a:off x="891" y="1570"/>
                <a:ext cx="944" cy="275"/>
              </a:xfrm>
              <a:custGeom>
                <a:avLst/>
                <a:gdLst>
                  <a:gd name="T0" fmla="*/ 3 w 944"/>
                  <a:gd name="T1" fmla="*/ 275 h 275"/>
                  <a:gd name="T2" fmla="*/ 944 w 944"/>
                  <a:gd name="T3" fmla="*/ 13 h 275"/>
                  <a:gd name="T4" fmla="*/ 941 w 944"/>
                  <a:gd name="T5" fmla="*/ 0 h 275"/>
                  <a:gd name="T6" fmla="*/ 0 w 944"/>
                  <a:gd name="T7" fmla="*/ 262 h 275"/>
                  <a:gd name="T8" fmla="*/ 3 w 944"/>
                  <a:gd name="T9" fmla="*/ 275 h 275"/>
                  <a:gd name="T10" fmla="*/ 0 60000 65536"/>
                  <a:gd name="T11" fmla="*/ 0 60000 65536"/>
                  <a:gd name="T12" fmla="*/ 0 60000 65536"/>
                  <a:gd name="T13" fmla="*/ 0 60000 65536"/>
                  <a:gd name="T14" fmla="*/ 0 60000 65536"/>
                  <a:gd name="T15" fmla="*/ 0 w 944"/>
                  <a:gd name="T16" fmla="*/ 0 h 275"/>
                  <a:gd name="T17" fmla="*/ 944 w 944"/>
                  <a:gd name="T18" fmla="*/ 275 h 275"/>
                </a:gdLst>
                <a:ahLst/>
                <a:cxnLst>
                  <a:cxn ang="T10">
                    <a:pos x="T0" y="T1"/>
                  </a:cxn>
                  <a:cxn ang="T11">
                    <a:pos x="T2" y="T3"/>
                  </a:cxn>
                  <a:cxn ang="T12">
                    <a:pos x="T4" y="T5"/>
                  </a:cxn>
                  <a:cxn ang="T13">
                    <a:pos x="T6" y="T7"/>
                  </a:cxn>
                  <a:cxn ang="T14">
                    <a:pos x="T8" y="T9"/>
                  </a:cxn>
                </a:cxnLst>
                <a:rect l="T15" t="T16" r="T17" b="T18"/>
                <a:pathLst>
                  <a:path w="944" h="275">
                    <a:moveTo>
                      <a:pt x="3" y="275"/>
                    </a:moveTo>
                    <a:lnTo>
                      <a:pt x="944" y="13"/>
                    </a:lnTo>
                    <a:lnTo>
                      <a:pt x="941" y="0"/>
                    </a:lnTo>
                    <a:lnTo>
                      <a:pt x="0" y="262"/>
                    </a:lnTo>
                    <a:lnTo>
                      <a:pt x="3" y="275"/>
                    </a:lnTo>
                    <a:close/>
                  </a:path>
                </a:pathLst>
              </a:custGeom>
              <a:solidFill>
                <a:srgbClr val="1F1A1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7847" name="Freeform 18"/>
              <p:cNvSpPr>
                <a:spLocks/>
              </p:cNvSpPr>
              <p:nvPr/>
            </p:nvSpPr>
            <p:spPr bwMode="auto">
              <a:xfrm>
                <a:off x="1633" y="1126"/>
                <a:ext cx="205" cy="457"/>
              </a:xfrm>
              <a:custGeom>
                <a:avLst/>
                <a:gdLst>
                  <a:gd name="T0" fmla="*/ 205 w 205"/>
                  <a:gd name="T1" fmla="*/ 451 h 457"/>
                  <a:gd name="T2" fmla="*/ 10 w 205"/>
                  <a:gd name="T3" fmla="*/ 0 h 457"/>
                  <a:gd name="T4" fmla="*/ 0 w 205"/>
                  <a:gd name="T5" fmla="*/ 7 h 457"/>
                  <a:gd name="T6" fmla="*/ 192 w 205"/>
                  <a:gd name="T7" fmla="*/ 457 h 457"/>
                  <a:gd name="T8" fmla="*/ 205 w 205"/>
                  <a:gd name="T9" fmla="*/ 451 h 457"/>
                  <a:gd name="T10" fmla="*/ 0 60000 65536"/>
                  <a:gd name="T11" fmla="*/ 0 60000 65536"/>
                  <a:gd name="T12" fmla="*/ 0 60000 65536"/>
                  <a:gd name="T13" fmla="*/ 0 60000 65536"/>
                  <a:gd name="T14" fmla="*/ 0 60000 65536"/>
                  <a:gd name="T15" fmla="*/ 0 w 205"/>
                  <a:gd name="T16" fmla="*/ 0 h 457"/>
                  <a:gd name="T17" fmla="*/ 205 w 205"/>
                  <a:gd name="T18" fmla="*/ 457 h 457"/>
                </a:gdLst>
                <a:ahLst/>
                <a:cxnLst>
                  <a:cxn ang="T10">
                    <a:pos x="T0" y="T1"/>
                  </a:cxn>
                  <a:cxn ang="T11">
                    <a:pos x="T2" y="T3"/>
                  </a:cxn>
                  <a:cxn ang="T12">
                    <a:pos x="T4" y="T5"/>
                  </a:cxn>
                  <a:cxn ang="T13">
                    <a:pos x="T6" y="T7"/>
                  </a:cxn>
                  <a:cxn ang="T14">
                    <a:pos x="T8" y="T9"/>
                  </a:cxn>
                </a:cxnLst>
                <a:rect l="T15" t="T16" r="T17" b="T18"/>
                <a:pathLst>
                  <a:path w="205" h="457">
                    <a:moveTo>
                      <a:pt x="205" y="451"/>
                    </a:moveTo>
                    <a:lnTo>
                      <a:pt x="10" y="0"/>
                    </a:lnTo>
                    <a:lnTo>
                      <a:pt x="0" y="7"/>
                    </a:lnTo>
                    <a:lnTo>
                      <a:pt x="192" y="457"/>
                    </a:lnTo>
                    <a:lnTo>
                      <a:pt x="205" y="451"/>
                    </a:lnTo>
                    <a:close/>
                  </a:path>
                </a:pathLst>
              </a:custGeom>
              <a:solidFill>
                <a:srgbClr val="1F1A1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7848" name="Freeform 19"/>
              <p:cNvSpPr>
                <a:spLocks/>
              </p:cNvSpPr>
              <p:nvPr/>
            </p:nvSpPr>
            <p:spPr bwMode="auto">
              <a:xfrm>
                <a:off x="702" y="1388"/>
                <a:ext cx="209" cy="457"/>
              </a:xfrm>
              <a:custGeom>
                <a:avLst/>
                <a:gdLst>
                  <a:gd name="T0" fmla="*/ 209 w 209"/>
                  <a:gd name="T1" fmla="*/ 450 h 457"/>
                  <a:gd name="T2" fmla="*/ 13 w 209"/>
                  <a:gd name="T3" fmla="*/ 0 h 457"/>
                  <a:gd name="T4" fmla="*/ 0 w 209"/>
                  <a:gd name="T5" fmla="*/ 7 h 457"/>
                  <a:gd name="T6" fmla="*/ 196 w 209"/>
                  <a:gd name="T7" fmla="*/ 457 h 457"/>
                  <a:gd name="T8" fmla="*/ 209 w 209"/>
                  <a:gd name="T9" fmla="*/ 450 h 457"/>
                  <a:gd name="T10" fmla="*/ 0 60000 65536"/>
                  <a:gd name="T11" fmla="*/ 0 60000 65536"/>
                  <a:gd name="T12" fmla="*/ 0 60000 65536"/>
                  <a:gd name="T13" fmla="*/ 0 60000 65536"/>
                  <a:gd name="T14" fmla="*/ 0 60000 65536"/>
                  <a:gd name="T15" fmla="*/ 0 w 209"/>
                  <a:gd name="T16" fmla="*/ 0 h 457"/>
                  <a:gd name="T17" fmla="*/ 209 w 209"/>
                  <a:gd name="T18" fmla="*/ 457 h 457"/>
                </a:gdLst>
                <a:ahLst/>
                <a:cxnLst>
                  <a:cxn ang="T10">
                    <a:pos x="T0" y="T1"/>
                  </a:cxn>
                  <a:cxn ang="T11">
                    <a:pos x="T2" y="T3"/>
                  </a:cxn>
                  <a:cxn ang="T12">
                    <a:pos x="T4" y="T5"/>
                  </a:cxn>
                  <a:cxn ang="T13">
                    <a:pos x="T6" y="T7"/>
                  </a:cxn>
                  <a:cxn ang="T14">
                    <a:pos x="T8" y="T9"/>
                  </a:cxn>
                </a:cxnLst>
                <a:rect l="T15" t="T16" r="T17" b="T18"/>
                <a:pathLst>
                  <a:path w="209" h="457">
                    <a:moveTo>
                      <a:pt x="209" y="450"/>
                    </a:moveTo>
                    <a:lnTo>
                      <a:pt x="13" y="0"/>
                    </a:lnTo>
                    <a:lnTo>
                      <a:pt x="0" y="7"/>
                    </a:lnTo>
                    <a:lnTo>
                      <a:pt x="196" y="457"/>
                    </a:lnTo>
                    <a:lnTo>
                      <a:pt x="209" y="450"/>
                    </a:lnTo>
                    <a:close/>
                  </a:path>
                </a:pathLst>
              </a:custGeom>
              <a:solidFill>
                <a:srgbClr val="1F1A1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7849" name="Rectangle 20"/>
              <p:cNvSpPr>
                <a:spLocks noChangeArrowheads="1"/>
              </p:cNvSpPr>
              <p:nvPr/>
            </p:nvSpPr>
            <p:spPr bwMode="auto">
              <a:xfrm>
                <a:off x="1149" y="1769"/>
                <a:ext cx="82"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1F1A17"/>
                    </a:solidFill>
                  </a:rPr>
                  <a:t>O</a:t>
                </a:r>
                <a:endParaRPr lang="en-US"/>
              </a:p>
            </p:txBody>
          </p:sp>
          <p:sp>
            <p:nvSpPr>
              <p:cNvPr id="77850" name="Rectangle 21"/>
              <p:cNvSpPr>
                <a:spLocks noChangeArrowheads="1"/>
              </p:cNvSpPr>
              <p:nvPr/>
            </p:nvSpPr>
            <p:spPr bwMode="auto">
              <a:xfrm>
                <a:off x="1617" y="1010"/>
                <a:ext cx="64"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1F1A17"/>
                    </a:solidFill>
                  </a:rPr>
                  <a:t>P</a:t>
                </a:r>
                <a:endParaRPr lang="en-US"/>
              </a:p>
            </p:txBody>
          </p:sp>
          <p:sp>
            <p:nvSpPr>
              <p:cNvPr id="77851" name="Rectangle 22"/>
              <p:cNvSpPr>
                <a:spLocks noChangeArrowheads="1"/>
              </p:cNvSpPr>
              <p:nvPr/>
            </p:nvSpPr>
            <p:spPr bwMode="auto">
              <a:xfrm>
                <a:off x="1862" y="1510"/>
                <a:ext cx="83"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1F1A17"/>
                    </a:solidFill>
                  </a:rPr>
                  <a:t>Q</a:t>
                </a:r>
                <a:endParaRPr lang="en-US"/>
              </a:p>
            </p:txBody>
          </p:sp>
          <p:sp>
            <p:nvSpPr>
              <p:cNvPr id="77852" name="Rectangle 23"/>
              <p:cNvSpPr>
                <a:spLocks noChangeArrowheads="1"/>
              </p:cNvSpPr>
              <p:nvPr/>
            </p:nvSpPr>
            <p:spPr bwMode="auto">
              <a:xfrm>
                <a:off x="825" y="1838"/>
                <a:ext cx="73"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1F1A17"/>
                    </a:solidFill>
                  </a:rPr>
                  <a:t>R</a:t>
                </a:r>
                <a:endParaRPr lang="en-US"/>
              </a:p>
            </p:txBody>
          </p:sp>
          <p:sp>
            <p:nvSpPr>
              <p:cNvPr id="77853" name="Rectangle 24"/>
              <p:cNvSpPr>
                <a:spLocks noChangeArrowheads="1"/>
              </p:cNvSpPr>
              <p:nvPr/>
            </p:nvSpPr>
            <p:spPr bwMode="auto">
              <a:xfrm>
                <a:off x="609" y="1338"/>
                <a:ext cx="72"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1F1A17"/>
                    </a:solidFill>
                  </a:rPr>
                  <a:t>S</a:t>
                </a:r>
                <a:endParaRPr lang="en-US"/>
              </a:p>
            </p:txBody>
          </p:sp>
          <p:sp>
            <p:nvSpPr>
              <p:cNvPr id="77854" name="Rectangle 25"/>
              <p:cNvSpPr>
                <a:spLocks noChangeArrowheads="1"/>
              </p:cNvSpPr>
              <p:nvPr/>
            </p:nvSpPr>
            <p:spPr bwMode="auto">
              <a:xfrm>
                <a:off x="1242" y="772"/>
                <a:ext cx="62"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1F1A17"/>
                    </a:solidFill>
                  </a:rPr>
                  <a:t>y</a:t>
                </a:r>
                <a:endParaRPr lang="en-US"/>
              </a:p>
            </p:txBody>
          </p:sp>
          <p:sp>
            <p:nvSpPr>
              <p:cNvPr id="77855" name="Rectangle 26"/>
              <p:cNvSpPr>
                <a:spLocks noChangeArrowheads="1"/>
              </p:cNvSpPr>
              <p:nvPr/>
            </p:nvSpPr>
            <p:spPr bwMode="auto">
              <a:xfrm>
                <a:off x="2104" y="1666"/>
                <a:ext cx="62"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1F1A17"/>
                    </a:solidFill>
                  </a:rPr>
                  <a:t>x</a:t>
                </a:r>
                <a:endParaRPr lang="en-US"/>
              </a:p>
            </p:txBody>
          </p:sp>
          <p:sp>
            <p:nvSpPr>
              <p:cNvPr id="77856" name="Rectangle 27"/>
              <p:cNvSpPr>
                <a:spLocks noChangeArrowheads="1"/>
              </p:cNvSpPr>
              <p:nvPr/>
            </p:nvSpPr>
            <p:spPr bwMode="auto">
              <a:xfrm>
                <a:off x="2100" y="1053"/>
                <a:ext cx="284"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1F1A17"/>
                    </a:solidFill>
                  </a:rPr>
                  <a:t>y = a</a:t>
                </a:r>
                <a:endParaRPr lang="en-US"/>
              </a:p>
            </p:txBody>
          </p:sp>
          <p:sp>
            <p:nvSpPr>
              <p:cNvPr id="77857" name="Rectangle 28"/>
              <p:cNvSpPr>
                <a:spLocks noChangeArrowheads="1"/>
              </p:cNvSpPr>
              <p:nvPr/>
            </p:nvSpPr>
            <p:spPr bwMode="auto">
              <a:xfrm>
                <a:off x="1988" y="1504"/>
                <a:ext cx="266"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1F1A17"/>
                    </a:solidFill>
                  </a:rPr>
                  <a:t>(b,q)</a:t>
                </a:r>
                <a:endParaRPr lang="en-US"/>
              </a:p>
            </p:txBody>
          </p:sp>
          <p:sp>
            <p:nvSpPr>
              <p:cNvPr id="77858" name="Rectangle 29"/>
              <p:cNvSpPr>
                <a:spLocks noChangeArrowheads="1"/>
              </p:cNvSpPr>
              <p:nvPr/>
            </p:nvSpPr>
            <p:spPr bwMode="auto">
              <a:xfrm>
                <a:off x="798" y="1964"/>
                <a:ext cx="263"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1F1A17"/>
                    </a:solidFill>
                  </a:rPr>
                  <a:t>(h,k)</a:t>
                </a:r>
                <a:endParaRPr lang="en-US"/>
              </a:p>
            </p:txBody>
          </p:sp>
          <p:sp>
            <p:nvSpPr>
              <p:cNvPr id="77859" name="Freeform 30"/>
              <p:cNvSpPr>
                <a:spLocks/>
              </p:cNvSpPr>
              <p:nvPr/>
            </p:nvSpPr>
            <p:spPr bwMode="auto">
              <a:xfrm>
                <a:off x="1017" y="1173"/>
                <a:ext cx="411" cy="927"/>
              </a:xfrm>
              <a:custGeom>
                <a:avLst/>
                <a:gdLst>
                  <a:gd name="T0" fmla="*/ 411 w 411"/>
                  <a:gd name="T1" fmla="*/ 920 h 927"/>
                  <a:gd name="T2" fmla="*/ 13 w 411"/>
                  <a:gd name="T3" fmla="*/ 0 h 927"/>
                  <a:gd name="T4" fmla="*/ 0 w 411"/>
                  <a:gd name="T5" fmla="*/ 3 h 927"/>
                  <a:gd name="T6" fmla="*/ 397 w 411"/>
                  <a:gd name="T7" fmla="*/ 927 h 927"/>
                  <a:gd name="T8" fmla="*/ 411 w 411"/>
                  <a:gd name="T9" fmla="*/ 920 h 927"/>
                  <a:gd name="T10" fmla="*/ 0 60000 65536"/>
                  <a:gd name="T11" fmla="*/ 0 60000 65536"/>
                  <a:gd name="T12" fmla="*/ 0 60000 65536"/>
                  <a:gd name="T13" fmla="*/ 0 60000 65536"/>
                  <a:gd name="T14" fmla="*/ 0 60000 65536"/>
                  <a:gd name="T15" fmla="*/ 0 w 411"/>
                  <a:gd name="T16" fmla="*/ 0 h 927"/>
                  <a:gd name="T17" fmla="*/ 411 w 411"/>
                  <a:gd name="T18" fmla="*/ 927 h 927"/>
                </a:gdLst>
                <a:ahLst/>
                <a:cxnLst>
                  <a:cxn ang="T10">
                    <a:pos x="T0" y="T1"/>
                  </a:cxn>
                  <a:cxn ang="T11">
                    <a:pos x="T2" y="T3"/>
                  </a:cxn>
                  <a:cxn ang="T12">
                    <a:pos x="T4" y="T5"/>
                  </a:cxn>
                  <a:cxn ang="T13">
                    <a:pos x="T6" y="T7"/>
                  </a:cxn>
                  <a:cxn ang="T14">
                    <a:pos x="T8" y="T9"/>
                  </a:cxn>
                </a:cxnLst>
                <a:rect l="T15" t="T16" r="T17" b="T18"/>
                <a:pathLst>
                  <a:path w="411" h="927">
                    <a:moveTo>
                      <a:pt x="411" y="920"/>
                    </a:moveTo>
                    <a:lnTo>
                      <a:pt x="13" y="0"/>
                    </a:lnTo>
                    <a:lnTo>
                      <a:pt x="0" y="3"/>
                    </a:lnTo>
                    <a:lnTo>
                      <a:pt x="397" y="927"/>
                    </a:lnTo>
                    <a:lnTo>
                      <a:pt x="411" y="920"/>
                    </a:lnTo>
                    <a:close/>
                  </a:path>
                </a:pathLst>
              </a:custGeom>
              <a:solidFill>
                <a:srgbClr val="1F1A1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7860" name="Rectangle 31"/>
              <p:cNvSpPr>
                <a:spLocks noChangeArrowheads="1"/>
              </p:cNvSpPr>
              <p:nvPr/>
            </p:nvSpPr>
            <p:spPr bwMode="auto">
              <a:xfrm>
                <a:off x="1342" y="2100"/>
                <a:ext cx="386"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1F1A17"/>
                    </a:solidFill>
                  </a:rPr>
                  <a:t>y = mx</a:t>
                </a:r>
                <a:endParaRPr lang="en-US"/>
              </a:p>
            </p:txBody>
          </p:sp>
          <p:sp>
            <p:nvSpPr>
              <p:cNvPr id="77861" name="Rectangle 32"/>
              <p:cNvSpPr>
                <a:spLocks noChangeArrowheads="1"/>
              </p:cNvSpPr>
              <p:nvPr/>
            </p:nvSpPr>
            <p:spPr bwMode="auto">
              <a:xfrm>
                <a:off x="240" y="1306"/>
                <a:ext cx="321"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1F1A17"/>
                    </a:solidFill>
                  </a:rPr>
                  <a:t>(–b,s)</a:t>
                </a:r>
                <a:endParaRPr lang="en-US"/>
              </a:p>
            </p:txBody>
          </p:sp>
          <p:sp>
            <p:nvSpPr>
              <p:cNvPr id="77862" name="Rectangle 33"/>
              <p:cNvSpPr>
                <a:spLocks noChangeArrowheads="1"/>
              </p:cNvSpPr>
              <p:nvPr/>
            </p:nvSpPr>
            <p:spPr bwMode="auto">
              <a:xfrm>
                <a:off x="1534" y="881"/>
                <a:ext cx="263"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1F1A17"/>
                    </a:solidFill>
                  </a:rPr>
                  <a:t>(p,a)</a:t>
                </a:r>
                <a:endParaRPr lang="en-US"/>
              </a:p>
            </p:txBody>
          </p:sp>
          <p:sp>
            <p:nvSpPr>
              <p:cNvPr id="77863" name="Rectangle 34"/>
              <p:cNvSpPr>
                <a:spLocks noChangeArrowheads="1"/>
              </p:cNvSpPr>
              <p:nvPr/>
            </p:nvSpPr>
            <p:spPr bwMode="auto">
              <a:xfrm>
                <a:off x="1699" y="2374"/>
                <a:ext cx="287"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1F1A17"/>
                    </a:solidFill>
                  </a:rPr>
                  <a:t>x = b</a:t>
                </a:r>
                <a:endParaRPr lang="en-US"/>
              </a:p>
            </p:txBody>
          </p:sp>
          <p:sp>
            <p:nvSpPr>
              <p:cNvPr id="77864" name="Rectangle 35"/>
              <p:cNvSpPr>
                <a:spLocks noChangeArrowheads="1"/>
              </p:cNvSpPr>
              <p:nvPr/>
            </p:nvSpPr>
            <p:spPr bwMode="auto">
              <a:xfrm>
                <a:off x="593" y="2368"/>
                <a:ext cx="354"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1F1A17"/>
                    </a:solidFill>
                  </a:rPr>
                  <a:t>x = –b</a:t>
                </a:r>
                <a:endParaRPr lang="en-US"/>
              </a:p>
            </p:txBody>
          </p:sp>
        </p:grpSp>
        <p:sp>
          <p:nvSpPr>
            <p:cNvPr id="77833" name="Line 43"/>
            <p:cNvSpPr>
              <a:spLocks noChangeShapeType="1"/>
            </p:cNvSpPr>
            <p:nvPr/>
          </p:nvSpPr>
          <p:spPr bwMode="auto">
            <a:xfrm flipV="1">
              <a:off x="960" y="1152"/>
              <a:ext cx="768" cy="720"/>
            </a:xfrm>
            <a:prstGeom prst="line">
              <a:avLst/>
            </a:prstGeom>
            <a:noFill/>
            <a:ln w="12700">
              <a:solidFill>
                <a:srgbClr val="800000"/>
              </a:solidFill>
              <a:prstDash val="lgDashDotDot"/>
              <a:round/>
              <a:headEnd/>
              <a:tailEnd/>
            </a:ln>
            <a:extLst>
              <a:ext uri="{909E8E84-426E-40DD-AFC4-6F175D3DCCD1}">
                <a14:hiddenFill xmlns:a14="http://schemas.microsoft.com/office/drawing/2010/main">
                  <a:noFill/>
                </a14:hiddenFill>
              </a:ext>
            </a:extLst>
          </p:spPr>
          <p:txBody>
            <a:bodyPr lIns="90000" tIns="46800" rIns="90000" bIns="46800"/>
            <a:lstStyle/>
            <a:p>
              <a:endParaRPr lang="en-US"/>
            </a:p>
          </p:txBody>
        </p:sp>
        <p:sp>
          <p:nvSpPr>
            <p:cNvPr id="77834" name="Line 44"/>
            <p:cNvSpPr>
              <a:spLocks noChangeShapeType="1"/>
            </p:cNvSpPr>
            <p:nvPr/>
          </p:nvSpPr>
          <p:spPr bwMode="auto">
            <a:xfrm>
              <a:off x="768" y="1440"/>
              <a:ext cx="1152" cy="192"/>
            </a:xfrm>
            <a:prstGeom prst="line">
              <a:avLst/>
            </a:prstGeom>
            <a:noFill/>
            <a:ln w="12700">
              <a:solidFill>
                <a:srgbClr val="800000"/>
              </a:solidFill>
              <a:prstDash val="lgDashDotDot"/>
              <a:round/>
              <a:headEnd/>
              <a:tailEnd/>
            </a:ln>
            <a:extLst>
              <a:ext uri="{909E8E84-426E-40DD-AFC4-6F175D3DCCD1}">
                <a14:hiddenFill xmlns:a14="http://schemas.microsoft.com/office/drawing/2010/main">
                  <a:noFill/>
                </a14:hiddenFill>
              </a:ext>
            </a:extLst>
          </p:spPr>
          <p:txBody>
            <a:bodyPr lIns="90000" tIns="46800" rIns="90000" bIns="46800"/>
            <a:lstStyle/>
            <a:p>
              <a:endParaRPr lang="en-US"/>
            </a:p>
          </p:txBody>
        </p:sp>
      </p:grpSp>
      <p:graphicFrame>
        <p:nvGraphicFramePr>
          <p:cNvPr id="420864" name="Object 0"/>
          <p:cNvGraphicFramePr>
            <a:graphicFrameLocks noChangeAspect="1"/>
          </p:cNvGraphicFramePr>
          <p:nvPr/>
        </p:nvGraphicFramePr>
        <p:xfrm>
          <a:off x="4495800" y="4876800"/>
          <a:ext cx="3416300" cy="762000"/>
        </p:xfrm>
        <a:graphic>
          <a:graphicData uri="http://schemas.openxmlformats.org/presentationml/2006/ole">
            <mc:AlternateContent xmlns:mc="http://schemas.openxmlformats.org/markup-compatibility/2006">
              <mc:Choice xmlns:v="urn:schemas-microsoft-com:vml" Requires="v">
                <p:oleObj spid="_x0000_s77865" name="Equation" r:id="rId4" imgW="3416300" imgH="762000" progId="Equation.DSMT4">
                  <p:embed/>
                </p:oleObj>
              </mc:Choice>
              <mc:Fallback>
                <p:oleObj name="Equation" r:id="rId4" imgW="3416300" imgH="762000" progId="Equation.DSMT4">
                  <p:embed/>
                  <p:pic>
                    <p:nvPicPr>
                      <p:cNvPr id="0" name="Object 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800" y="4876800"/>
                        <a:ext cx="3416300" cy="762000"/>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20865" name="Object 1"/>
          <p:cNvGraphicFramePr>
            <a:graphicFrameLocks noChangeAspect="1"/>
          </p:cNvGraphicFramePr>
          <p:nvPr/>
        </p:nvGraphicFramePr>
        <p:xfrm>
          <a:off x="457200" y="5029200"/>
          <a:ext cx="3060700" cy="330200"/>
        </p:xfrm>
        <a:graphic>
          <a:graphicData uri="http://schemas.openxmlformats.org/presentationml/2006/ole">
            <mc:AlternateContent xmlns:mc="http://schemas.openxmlformats.org/markup-compatibility/2006">
              <mc:Choice xmlns:v="urn:schemas-microsoft-com:vml" Requires="v">
                <p:oleObj spid="_x0000_s77866" name="Equation" r:id="rId6" imgW="3060700" imgH="330200" progId="Equation.DSMT4">
                  <p:embed/>
                </p:oleObj>
              </mc:Choice>
              <mc:Fallback>
                <p:oleObj name="Equation" r:id="rId6" imgW="3060700" imgH="330200" progId="Equation.DSMT4">
                  <p:embed/>
                  <p:pic>
                    <p:nvPicPr>
                      <p:cNvPr id="0" name="Object 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 y="5029200"/>
                        <a:ext cx="3060700" cy="330200"/>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20866" name="Object 2"/>
          <p:cNvGraphicFramePr>
            <a:graphicFrameLocks noChangeAspect="1"/>
          </p:cNvGraphicFramePr>
          <p:nvPr/>
        </p:nvGraphicFramePr>
        <p:xfrm>
          <a:off x="381000" y="5486400"/>
          <a:ext cx="3263900" cy="736600"/>
        </p:xfrm>
        <a:graphic>
          <a:graphicData uri="http://schemas.openxmlformats.org/presentationml/2006/ole">
            <mc:AlternateContent xmlns:mc="http://schemas.openxmlformats.org/markup-compatibility/2006">
              <mc:Choice xmlns:v="urn:schemas-microsoft-com:vml" Requires="v">
                <p:oleObj spid="_x0000_s77867" name="Equation" r:id="rId8" imgW="3263900" imgH="736600" progId="Equation.DSMT4">
                  <p:embed/>
                </p:oleObj>
              </mc:Choice>
              <mc:Fallback>
                <p:oleObj name="Equation" r:id="rId8" imgW="3263900" imgH="736600" progId="Equation.DSMT4">
                  <p:embed/>
                  <p:pic>
                    <p:nvPicPr>
                      <p:cNvPr id="0"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1000" y="5486400"/>
                        <a:ext cx="3263900" cy="736600"/>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76874"/>
                                        </p:tgtEl>
                                        <p:attrNameLst>
                                          <p:attrName>style.visibility</p:attrName>
                                        </p:attrNameLst>
                                      </p:cBhvr>
                                      <p:to>
                                        <p:strVal val="visible"/>
                                      </p:to>
                                    </p:set>
                                    <p:anim calcmode="lin" valueType="num">
                                      <p:cBhvr additive="base">
                                        <p:cTn id="13" dur="500" fill="hold"/>
                                        <p:tgtEl>
                                          <p:spTgt spid="376874"/>
                                        </p:tgtEl>
                                        <p:attrNameLst>
                                          <p:attrName>ppt_x</p:attrName>
                                        </p:attrNameLst>
                                      </p:cBhvr>
                                      <p:tavLst>
                                        <p:tav tm="0">
                                          <p:val>
                                            <p:strVal val="0-#ppt_w/2"/>
                                          </p:val>
                                        </p:tav>
                                        <p:tav tm="100000">
                                          <p:val>
                                            <p:strVal val="#ppt_x"/>
                                          </p:val>
                                        </p:tav>
                                      </p:tavLst>
                                    </p:anim>
                                    <p:anim calcmode="lin" valueType="num">
                                      <p:cBhvr additive="base">
                                        <p:cTn id="14" dur="500" fill="hold"/>
                                        <p:tgtEl>
                                          <p:spTgt spid="37687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420864"/>
                                        </p:tgtEl>
                                        <p:attrNameLst>
                                          <p:attrName>style.visibility</p:attrName>
                                        </p:attrNameLst>
                                      </p:cBhvr>
                                      <p:to>
                                        <p:strVal val="visible"/>
                                      </p:to>
                                    </p:set>
                                    <p:anim calcmode="lin" valueType="num">
                                      <p:cBhvr additive="base">
                                        <p:cTn id="19" dur="500" fill="hold"/>
                                        <p:tgtEl>
                                          <p:spTgt spid="420864"/>
                                        </p:tgtEl>
                                        <p:attrNameLst>
                                          <p:attrName>ppt_x</p:attrName>
                                        </p:attrNameLst>
                                      </p:cBhvr>
                                      <p:tavLst>
                                        <p:tav tm="0">
                                          <p:val>
                                            <p:strVal val="1+#ppt_w/2"/>
                                          </p:val>
                                        </p:tav>
                                        <p:tav tm="100000">
                                          <p:val>
                                            <p:strVal val="#ppt_x"/>
                                          </p:val>
                                        </p:tav>
                                      </p:tavLst>
                                    </p:anim>
                                    <p:anim calcmode="lin" valueType="num">
                                      <p:cBhvr additive="base">
                                        <p:cTn id="20" dur="500" fill="hold"/>
                                        <p:tgtEl>
                                          <p:spTgt spid="420864"/>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420865"/>
                                        </p:tgtEl>
                                        <p:attrNameLst>
                                          <p:attrName>style.visibility</p:attrName>
                                        </p:attrNameLst>
                                      </p:cBhvr>
                                      <p:to>
                                        <p:strVal val="visible"/>
                                      </p:to>
                                    </p:set>
                                    <p:anim calcmode="lin" valueType="num">
                                      <p:cBhvr additive="base">
                                        <p:cTn id="25" dur="500" fill="hold"/>
                                        <p:tgtEl>
                                          <p:spTgt spid="420865"/>
                                        </p:tgtEl>
                                        <p:attrNameLst>
                                          <p:attrName>ppt_x</p:attrName>
                                        </p:attrNameLst>
                                      </p:cBhvr>
                                      <p:tavLst>
                                        <p:tav tm="0">
                                          <p:val>
                                            <p:strVal val="0-#ppt_w/2"/>
                                          </p:val>
                                        </p:tav>
                                        <p:tav tm="100000">
                                          <p:val>
                                            <p:strVal val="#ppt_x"/>
                                          </p:val>
                                        </p:tav>
                                      </p:tavLst>
                                    </p:anim>
                                    <p:anim calcmode="lin" valueType="num">
                                      <p:cBhvr additive="base">
                                        <p:cTn id="26" dur="500" fill="hold"/>
                                        <p:tgtEl>
                                          <p:spTgt spid="420865"/>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420866"/>
                                        </p:tgtEl>
                                        <p:attrNameLst>
                                          <p:attrName>style.visibility</p:attrName>
                                        </p:attrNameLst>
                                      </p:cBhvr>
                                      <p:to>
                                        <p:strVal val="visible"/>
                                      </p:to>
                                    </p:set>
                                    <p:anim calcmode="lin" valueType="num">
                                      <p:cBhvr additive="base">
                                        <p:cTn id="31" dur="500" fill="hold"/>
                                        <p:tgtEl>
                                          <p:spTgt spid="420866"/>
                                        </p:tgtEl>
                                        <p:attrNameLst>
                                          <p:attrName>ppt_x</p:attrName>
                                        </p:attrNameLst>
                                      </p:cBhvr>
                                      <p:tavLst>
                                        <p:tav tm="0">
                                          <p:val>
                                            <p:strVal val="0-#ppt_w/2"/>
                                          </p:val>
                                        </p:tav>
                                        <p:tav tm="100000">
                                          <p:val>
                                            <p:strVal val="#ppt_x"/>
                                          </p:val>
                                        </p:tav>
                                      </p:tavLst>
                                    </p:anim>
                                    <p:anim calcmode="lin" valueType="num">
                                      <p:cBhvr additive="base">
                                        <p:cTn id="32" dur="500" fill="hold"/>
                                        <p:tgtEl>
                                          <p:spTgt spid="4208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6874" grpId="0"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304800" y="228600"/>
            <a:ext cx="3505200" cy="685800"/>
          </a:xfrm>
        </p:spPr>
        <p:txBody>
          <a:bodyPr/>
          <a:lstStyle/>
          <a:p>
            <a:pPr eaLnBrk="1" hangingPunct="1"/>
            <a:r>
              <a:rPr lang="en-US" b="0" smtClean="0"/>
              <a:t>Solution</a:t>
            </a:r>
          </a:p>
        </p:txBody>
      </p:sp>
      <p:graphicFrame>
        <p:nvGraphicFramePr>
          <p:cNvPr id="78851" name="Object 0"/>
          <p:cNvGraphicFramePr>
            <a:graphicFrameLocks noChangeAspect="1"/>
          </p:cNvGraphicFramePr>
          <p:nvPr/>
        </p:nvGraphicFramePr>
        <p:xfrm>
          <a:off x="457200" y="1219200"/>
          <a:ext cx="2692400" cy="330200"/>
        </p:xfrm>
        <a:graphic>
          <a:graphicData uri="http://schemas.openxmlformats.org/presentationml/2006/ole">
            <mc:AlternateContent xmlns:mc="http://schemas.openxmlformats.org/markup-compatibility/2006">
              <mc:Choice xmlns:v="urn:schemas-microsoft-com:vml" Requires="v">
                <p:oleObj spid="_x0000_s78861" name="Equation" r:id="rId4" imgW="2692400" imgH="330200" progId="Equation.DSMT4">
                  <p:embed/>
                </p:oleObj>
              </mc:Choice>
              <mc:Fallback>
                <p:oleObj name="Equation" r:id="rId4" imgW="2692400" imgH="330200" progId="Equation.DSMT4">
                  <p:embed/>
                  <p:pic>
                    <p:nvPicPr>
                      <p:cNvPr id="0" name="Object 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219200"/>
                        <a:ext cx="2692400" cy="330200"/>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8852" name="Object 1"/>
          <p:cNvGraphicFramePr>
            <a:graphicFrameLocks noChangeAspect="1"/>
          </p:cNvGraphicFramePr>
          <p:nvPr/>
        </p:nvGraphicFramePr>
        <p:xfrm>
          <a:off x="393700" y="1600200"/>
          <a:ext cx="3263900" cy="736600"/>
        </p:xfrm>
        <a:graphic>
          <a:graphicData uri="http://schemas.openxmlformats.org/presentationml/2006/ole">
            <mc:AlternateContent xmlns:mc="http://schemas.openxmlformats.org/markup-compatibility/2006">
              <mc:Choice xmlns:v="urn:schemas-microsoft-com:vml" Requires="v">
                <p:oleObj spid="_x0000_s78862" name="Equation" r:id="rId6" imgW="3263900" imgH="736600" progId="Equation.DSMT4">
                  <p:embed/>
                </p:oleObj>
              </mc:Choice>
              <mc:Fallback>
                <p:oleObj name="Equation" r:id="rId6" imgW="3263900" imgH="736600" progId="Equation.DSMT4">
                  <p:embed/>
                  <p:pic>
                    <p:nvPicPr>
                      <p:cNvPr id="0" name="Object 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3700" y="1600200"/>
                        <a:ext cx="3263900" cy="736600"/>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21890" name="Object 2"/>
          <p:cNvGraphicFramePr>
            <a:graphicFrameLocks noChangeAspect="1"/>
          </p:cNvGraphicFramePr>
          <p:nvPr/>
        </p:nvGraphicFramePr>
        <p:xfrm>
          <a:off x="381000" y="2336800"/>
          <a:ext cx="4089400" cy="406400"/>
        </p:xfrm>
        <a:graphic>
          <a:graphicData uri="http://schemas.openxmlformats.org/presentationml/2006/ole">
            <mc:AlternateContent xmlns:mc="http://schemas.openxmlformats.org/markup-compatibility/2006">
              <mc:Choice xmlns:v="urn:schemas-microsoft-com:vml" Requires="v">
                <p:oleObj spid="_x0000_s78863" name="Equation" r:id="rId8" imgW="4089400" imgH="406400" progId="Equation.DSMT4">
                  <p:embed/>
                </p:oleObj>
              </mc:Choice>
              <mc:Fallback>
                <p:oleObj name="Equation" r:id="rId8" imgW="4089400" imgH="406400" progId="Equation.DSMT4">
                  <p:embed/>
                  <p:pic>
                    <p:nvPicPr>
                      <p:cNvPr id="0"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1000" y="2336800"/>
                        <a:ext cx="4089400" cy="406400"/>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97356" name="Text Box 44"/>
          <p:cNvSpPr txBox="1">
            <a:spLocks noChangeArrowheads="1"/>
          </p:cNvSpPr>
          <p:nvPr/>
        </p:nvSpPr>
        <p:spPr bwMode="auto">
          <a:xfrm>
            <a:off x="381000" y="4038600"/>
            <a:ext cx="4419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t>As q + s = k + a we get</a:t>
            </a:r>
          </a:p>
        </p:txBody>
      </p:sp>
      <p:graphicFrame>
        <p:nvGraphicFramePr>
          <p:cNvPr id="421891" name="Object 3"/>
          <p:cNvGraphicFramePr>
            <a:graphicFrameLocks noChangeAspect="1"/>
          </p:cNvGraphicFramePr>
          <p:nvPr/>
        </p:nvGraphicFramePr>
        <p:xfrm>
          <a:off x="368300" y="2743200"/>
          <a:ext cx="3517900" cy="736600"/>
        </p:xfrm>
        <a:graphic>
          <a:graphicData uri="http://schemas.openxmlformats.org/presentationml/2006/ole">
            <mc:AlternateContent xmlns:mc="http://schemas.openxmlformats.org/markup-compatibility/2006">
              <mc:Choice xmlns:v="urn:schemas-microsoft-com:vml" Requires="v">
                <p:oleObj spid="_x0000_s78864" name="Equation" r:id="rId10" imgW="3517900" imgH="736600" progId="Equation.DSMT4">
                  <p:embed/>
                </p:oleObj>
              </mc:Choice>
              <mc:Fallback>
                <p:oleObj name="Equation" r:id="rId10" imgW="3517900" imgH="736600" progId="Equation.DSMT4">
                  <p:embed/>
                  <p:pic>
                    <p:nvPicPr>
                      <p:cNvPr id="0" name="Object 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8300" y="2743200"/>
                        <a:ext cx="3517900" cy="736600"/>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21892" name="Object 4"/>
          <p:cNvGraphicFramePr>
            <a:graphicFrameLocks noChangeAspect="1"/>
          </p:cNvGraphicFramePr>
          <p:nvPr/>
        </p:nvGraphicFramePr>
        <p:xfrm>
          <a:off x="381000" y="3429000"/>
          <a:ext cx="2463800" cy="673100"/>
        </p:xfrm>
        <a:graphic>
          <a:graphicData uri="http://schemas.openxmlformats.org/presentationml/2006/ole">
            <mc:AlternateContent xmlns:mc="http://schemas.openxmlformats.org/markup-compatibility/2006">
              <mc:Choice xmlns:v="urn:schemas-microsoft-com:vml" Requires="v">
                <p:oleObj spid="_x0000_s78865" name="Equation" r:id="rId12" imgW="2463800" imgH="673100" progId="Equation.DSMT4">
                  <p:embed/>
                </p:oleObj>
              </mc:Choice>
              <mc:Fallback>
                <p:oleObj name="Equation" r:id="rId12" imgW="2463800" imgH="673100" progId="Equation.DSMT4">
                  <p:embed/>
                  <p:pic>
                    <p:nvPicPr>
                      <p:cNvPr id="0" name="Object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1000" y="3429000"/>
                        <a:ext cx="2463800" cy="673100"/>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21893" name="Object 5"/>
          <p:cNvGraphicFramePr>
            <a:graphicFrameLocks noChangeAspect="1"/>
          </p:cNvGraphicFramePr>
          <p:nvPr/>
        </p:nvGraphicFramePr>
        <p:xfrm>
          <a:off x="381000" y="4432300"/>
          <a:ext cx="4508500" cy="673100"/>
        </p:xfrm>
        <a:graphic>
          <a:graphicData uri="http://schemas.openxmlformats.org/presentationml/2006/ole">
            <mc:AlternateContent xmlns:mc="http://schemas.openxmlformats.org/markup-compatibility/2006">
              <mc:Choice xmlns:v="urn:schemas-microsoft-com:vml" Requires="v">
                <p:oleObj spid="_x0000_s78866" name="Equation" r:id="rId14" imgW="4508500" imgH="673100" progId="Equation.DSMT4">
                  <p:embed/>
                </p:oleObj>
              </mc:Choice>
              <mc:Fallback>
                <p:oleObj name="Equation" r:id="rId14" imgW="4508500" imgH="673100" progId="Equation.DSMT4">
                  <p:embed/>
                  <p:pic>
                    <p:nvPicPr>
                      <p:cNvPr id="0" name="Object 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1000" y="4432300"/>
                        <a:ext cx="4508500" cy="673100"/>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21894" name="Object 6"/>
          <p:cNvGraphicFramePr>
            <a:graphicFrameLocks noChangeAspect="1"/>
          </p:cNvGraphicFramePr>
          <p:nvPr/>
        </p:nvGraphicFramePr>
        <p:xfrm>
          <a:off x="368300" y="5130800"/>
          <a:ext cx="4813300" cy="508000"/>
        </p:xfrm>
        <a:graphic>
          <a:graphicData uri="http://schemas.openxmlformats.org/presentationml/2006/ole">
            <mc:AlternateContent xmlns:mc="http://schemas.openxmlformats.org/markup-compatibility/2006">
              <mc:Choice xmlns:v="urn:schemas-microsoft-com:vml" Requires="v">
                <p:oleObj spid="_x0000_s78867" name="Equation" r:id="rId16" imgW="4813300" imgH="508000" progId="Equation.DSMT4">
                  <p:embed/>
                </p:oleObj>
              </mc:Choice>
              <mc:Fallback>
                <p:oleObj name="Equation" r:id="rId16" imgW="4813300" imgH="508000" progId="Equation.DSMT4">
                  <p:embed/>
                  <p:pic>
                    <p:nvPicPr>
                      <p:cNvPr id="0" name="Object 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68300" y="5130800"/>
                        <a:ext cx="4813300" cy="508000"/>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397363" name="Picture 5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819400" y="5562600"/>
            <a:ext cx="45720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97364" name="Text Box 52"/>
          <p:cNvSpPr txBox="1">
            <a:spLocks noChangeArrowheads="1"/>
          </p:cNvSpPr>
          <p:nvPr/>
        </p:nvSpPr>
        <p:spPr bwMode="auto">
          <a:xfrm>
            <a:off x="457200" y="5638800"/>
            <a:ext cx="28194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2200"/>
              <a:t>Hence locus is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421890"/>
                                        </p:tgtEl>
                                        <p:attrNameLst>
                                          <p:attrName>style.visibility</p:attrName>
                                        </p:attrNameLst>
                                      </p:cBhvr>
                                      <p:to>
                                        <p:strVal val="visible"/>
                                      </p:to>
                                    </p:set>
                                    <p:anim calcmode="lin" valueType="num">
                                      <p:cBhvr additive="base">
                                        <p:cTn id="7" dur="500" fill="hold"/>
                                        <p:tgtEl>
                                          <p:spTgt spid="421890"/>
                                        </p:tgtEl>
                                        <p:attrNameLst>
                                          <p:attrName>ppt_x</p:attrName>
                                        </p:attrNameLst>
                                      </p:cBhvr>
                                      <p:tavLst>
                                        <p:tav tm="0">
                                          <p:val>
                                            <p:strVal val="0-#ppt_w/2"/>
                                          </p:val>
                                        </p:tav>
                                        <p:tav tm="100000">
                                          <p:val>
                                            <p:strVal val="#ppt_x"/>
                                          </p:val>
                                        </p:tav>
                                      </p:tavLst>
                                    </p:anim>
                                    <p:anim calcmode="lin" valueType="num">
                                      <p:cBhvr additive="base">
                                        <p:cTn id="8" dur="500" fill="hold"/>
                                        <p:tgtEl>
                                          <p:spTgt spid="42189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421891"/>
                                        </p:tgtEl>
                                        <p:attrNameLst>
                                          <p:attrName>style.visibility</p:attrName>
                                        </p:attrNameLst>
                                      </p:cBhvr>
                                      <p:to>
                                        <p:strVal val="visible"/>
                                      </p:to>
                                    </p:set>
                                    <p:anim calcmode="lin" valueType="num">
                                      <p:cBhvr additive="base">
                                        <p:cTn id="13" dur="500" fill="hold"/>
                                        <p:tgtEl>
                                          <p:spTgt spid="421891"/>
                                        </p:tgtEl>
                                        <p:attrNameLst>
                                          <p:attrName>ppt_x</p:attrName>
                                        </p:attrNameLst>
                                      </p:cBhvr>
                                      <p:tavLst>
                                        <p:tav tm="0">
                                          <p:val>
                                            <p:strVal val="0-#ppt_w/2"/>
                                          </p:val>
                                        </p:tav>
                                        <p:tav tm="100000">
                                          <p:val>
                                            <p:strVal val="#ppt_x"/>
                                          </p:val>
                                        </p:tav>
                                      </p:tavLst>
                                    </p:anim>
                                    <p:anim calcmode="lin" valueType="num">
                                      <p:cBhvr additive="base">
                                        <p:cTn id="14" dur="500" fill="hold"/>
                                        <p:tgtEl>
                                          <p:spTgt spid="42189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421892"/>
                                        </p:tgtEl>
                                        <p:attrNameLst>
                                          <p:attrName>style.visibility</p:attrName>
                                        </p:attrNameLst>
                                      </p:cBhvr>
                                      <p:to>
                                        <p:strVal val="visible"/>
                                      </p:to>
                                    </p:set>
                                    <p:anim calcmode="lin" valueType="num">
                                      <p:cBhvr additive="base">
                                        <p:cTn id="19" dur="500" fill="hold"/>
                                        <p:tgtEl>
                                          <p:spTgt spid="421892"/>
                                        </p:tgtEl>
                                        <p:attrNameLst>
                                          <p:attrName>ppt_x</p:attrName>
                                        </p:attrNameLst>
                                      </p:cBhvr>
                                      <p:tavLst>
                                        <p:tav tm="0">
                                          <p:val>
                                            <p:strVal val="0-#ppt_w/2"/>
                                          </p:val>
                                        </p:tav>
                                        <p:tav tm="100000">
                                          <p:val>
                                            <p:strVal val="#ppt_x"/>
                                          </p:val>
                                        </p:tav>
                                      </p:tavLst>
                                    </p:anim>
                                    <p:anim calcmode="lin" valueType="num">
                                      <p:cBhvr additive="base">
                                        <p:cTn id="20" dur="500" fill="hold"/>
                                        <p:tgtEl>
                                          <p:spTgt spid="421892"/>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97356"/>
                                        </p:tgtEl>
                                        <p:attrNameLst>
                                          <p:attrName>style.visibility</p:attrName>
                                        </p:attrNameLst>
                                      </p:cBhvr>
                                      <p:to>
                                        <p:strVal val="visible"/>
                                      </p:to>
                                    </p:set>
                                    <p:anim calcmode="lin" valueType="num">
                                      <p:cBhvr additive="base">
                                        <p:cTn id="25" dur="500" fill="hold"/>
                                        <p:tgtEl>
                                          <p:spTgt spid="397356"/>
                                        </p:tgtEl>
                                        <p:attrNameLst>
                                          <p:attrName>ppt_x</p:attrName>
                                        </p:attrNameLst>
                                      </p:cBhvr>
                                      <p:tavLst>
                                        <p:tav tm="0">
                                          <p:val>
                                            <p:strVal val="0-#ppt_w/2"/>
                                          </p:val>
                                        </p:tav>
                                        <p:tav tm="100000">
                                          <p:val>
                                            <p:strVal val="#ppt_x"/>
                                          </p:val>
                                        </p:tav>
                                      </p:tavLst>
                                    </p:anim>
                                    <p:anim calcmode="lin" valueType="num">
                                      <p:cBhvr additive="base">
                                        <p:cTn id="26" dur="500" fill="hold"/>
                                        <p:tgtEl>
                                          <p:spTgt spid="397356"/>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421893"/>
                                        </p:tgtEl>
                                        <p:attrNameLst>
                                          <p:attrName>style.visibility</p:attrName>
                                        </p:attrNameLst>
                                      </p:cBhvr>
                                      <p:to>
                                        <p:strVal val="visible"/>
                                      </p:to>
                                    </p:set>
                                    <p:anim calcmode="lin" valueType="num">
                                      <p:cBhvr additive="base">
                                        <p:cTn id="31" dur="500" fill="hold"/>
                                        <p:tgtEl>
                                          <p:spTgt spid="421893"/>
                                        </p:tgtEl>
                                        <p:attrNameLst>
                                          <p:attrName>ppt_x</p:attrName>
                                        </p:attrNameLst>
                                      </p:cBhvr>
                                      <p:tavLst>
                                        <p:tav tm="0">
                                          <p:val>
                                            <p:strVal val="0-#ppt_w/2"/>
                                          </p:val>
                                        </p:tav>
                                        <p:tav tm="100000">
                                          <p:val>
                                            <p:strVal val="#ppt_x"/>
                                          </p:val>
                                        </p:tav>
                                      </p:tavLst>
                                    </p:anim>
                                    <p:anim calcmode="lin" valueType="num">
                                      <p:cBhvr additive="base">
                                        <p:cTn id="32" dur="500" fill="hold"/>
                                        <p:tgtEl>
                                          <p:spTgt spid="421893"/>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421894"/>
                                        </p:tgtEl>
                                        <p:attrNameLst>
                                          <p:attrName>style.visibility</p:attrName>
                                        </p:attrNameLst>
                                      </p:cBhvr>
                                      <p:to>
                                        <p:strVal val="visible"/>
                                      </p:to>
                                    </p:set>
                                    <p:anim calcmode="lin" valueType="num">
                                      <p:cBhvr additive="base">
                                        <p:cTn id="37" dur="500" fill="hold"/>
                                        <p:tgtEl>
                                          <p:spTgt spid="421894"/>
                                        </p:tgtEl>
                                        <p:attrNameLst>
                                          <p:attrName>ppt_x</p:attrName>
                                        </p:attrNameLst>
                                      </p:cBhvr>
                                      <p:tavLst>
                                        <p:tav tm="0">
                                          <p:val>
                                            <p:strVal val="0-#ppt_w/2"/>
                                          </p:val>
                                        </p:tav>
                                        <p:tav tm="100000">
                                          <p:val>
                                            <p:strVal val="#ppt_x"/>
                                          </p:val>
                                        </p:tav>
                                      </p:tavLst>
                                    </p:anim>
                                    <p:anim calcmode="lin" valueType="num">
                                      <p:cBhvr additive="base">
                                        <p:cTn id="38" dur="500" fill="hold"/>
                                        <p:tgtEl>
                                          <p:spTgt spid="421894"/>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97364"/>
                                        </p:tgtEl>
                                        <p:attrNameLst>
                                          <p:attrName>style.visibility</p:attrName>
                                        </p:attrNameLst>
                                      </p:cBhvr>
                                      <p:to>
                                        <p:strVal val="visible"/>
                                      </p:to>
                                    </p:set>
                                    <p:anim calcmode="lin" valueType="num">
                                      <p:cBhvr additive="base">
                                        <p:cTn id="43" dur="500" fill="hold"/>
                                        <p:tgtEl>
                                          <p:spTgt spid="397364"/>
                                        </p:tgtEl>
                                        <p:attrNameLst>
                                          <p:attrName>ppt_x</p:attrName>
                                        </p:attrNameLst>
                                      </p:cBhvr>
                                      <p:tavLst>
                                        <p:tav tm="0">
                                          <p:val>
                                            <p:strVal val="0-#ppt_w/2"/>
                                          </p:val>
                                        </p:tav>
                                        <p:tav tm="100000">
                                          <p:val>
                                            <p:strVal val="#ppt_x"/>
                                          </p:val>
                                        </p:tav>
                                      </p:tavLst>
                                    </p:anim>
                                    <p:anim calcmode="lin" valueType="num">
                                      <p:cBhvr additive="base">
                                        <p:cTn id="44" dur="500" fill="hold"/>
                                        <p:tgtEl>
                                          <p:spTgt spid="397364"/>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2" fill="hold" nodeType="clickEffect">
                                  <p:stCondLst>
                                    <p:cond delay="0"/>
                                  </p:stCondLst>
                                  <p:childTnLst>
                                    <p:set>
                                      <p:cBhvr>
                                        <p:cTn id="48" dur="1" fill="hold">
                                          <p:stCondLst>
                                            <p:cond delay="0"/>
                                          </p:stCondLst>
                                        </p:cTn>
                                        <p:tgtEl>
                                          <p:spTgt spid="397363"/>
                                        </p:tgtEl>
                                        <p:attrNameLst>
                                          <p:attrName>style.visibility</p:attrName>
                                        </p:attrNameLst>
                                      </p:cBhvr>
                                      <p:to>
                                        <p:strVal val="visible"/>
                                      </p:to>
                                    </p:set>
                                    <p:anim calcmode="lin" valueType="num">
                                      <p:cBhvr additive="base">
                                        <p:cTn id="49" dur="500" fill="hold"/>
                                        <p:tgtEl>
                                          <p:spTgt spid="397363"/>
                                        </p:tgtEl>
                                        <p:attrNameLst>
                                          <p:attrName>ppt_x</p:attrName>
                                        </p:attrNameLst>
                                      </p:cBhvr>
                                      <p:tavLst>
                                        <p:tav tm="0">
                                          <p:val>
                                            <p:strVal val="1+#ppt_w/2"/>
                                          </p:val>
                                        </p:tav>
                                        <p:tav tm="100000">
                                          <p:val>
                                            <p:strVal val="#ppt_x"/>
                                          </p:val>
                                        </p:tav>
                                      </p:tavLst>
                                    </p:anim>
                                    <p:anim calcmode="lin" valueType="num">
                                      <p:cBhvr additive="base">
                                        <p:cTn id="50" dur="500" fill="hold"/>
                                        <p:tgtEl>
                                          <p:spTgt spid="39736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7356" grpId="0" autoUpdateAnimBg="0"/>
      <p:bldP spid="397364" grpId="0" autoUpdateAnimBg="0"/>
    </p:bldLst>
  </p:timing>
</p:sld>
</file>

<file path=ppt/slides/slide6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304800" y="533400"/>
            <a:ext cx="3505200" cy="685800"/>
          </a:xfrm>
        </p:spPr>
        <p:txBody>
          <a:bodyPr/>
          <a:lstStyle/>
          <a:p>
            <a:pPr eaLnBrk="1" hangingPunct="1"/>
            <a:r>
              <a:rPr lang="en-US" b="0" smtClean="0"/>
              <a:t>Class Exercise 15</a:t>
            </a:r>
          </a:p>
        </p:txBody>
      </p:sp>
      <p:sp>
        <p:nvSpPr>
          <p:cNvPr id="382985" name="Rectangle 9"/>
          <p:cNvSpPr>
            <a:spLocks noChangeArrowheads="1"/>
          </p:cNvSpPr>
          <p:nvPr/>
        </p:nvSpPr>
        <p:spPr bwMode="auto">
          <a:xfrm>
            <a:off x="304800" y="1222375"/>
            <a:ext cx="5791200" cy="210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pPr>
              <a:spcBef>
                <a:spcPct val="50000"/>
              </a:spcBef>
            </a:pPr>
            <a:r>
              <a:rPr lang="en-US" sz="2200">
                <a:solidFill>
                  <a:srgbClr val="800000"/>
                </a:solidFill>
              </a:rPr>
              <a:t>Find equations of the sides of the triangle having (3, –1) as a vertex,      x – 4y + 10 = 0 and 6x + 10y – 59 = 0 being the equations of an angle bisector and a median respectively drawn from different vertices.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82985"/>
                                        </p:tgtEl>
                                        <p:attrNameLst>
                                          <p:attrName>style.visibility</p:attrName>
                                        </p:attrNameLst>
                                      </p:cBhvr>
                                      <p:to>
                                        <p:strVal val="visible"/>
                                      </p:to>
                                    </p:set>
                                    <p:animEffect transition="in" filter="dissolve">
                                      <p:cBhvr>
                                        <p:cTn id="7" dur="500"/>
                                        <p:tgtEl>
                                          <p:spTgt spid="3829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2985" grpId="0"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304800" y="304800"/>
            <a:ext cx="3505200" cy="685800"/>
          </a:xfrm>
        </p:spPr>
        <p:txBody>
          <a:bodyPr/>
          <a:lstStyle/>
          <a:p>
            <a:pPr eaLnBrk="1" hangingPunct="1"/>
            <a:r>
              <a:rPr lang="en-US" b="0" smtClean="0"/>
              <a:t>Solution</a:t>
            </a:r>
          </a:p>
        </p:txBody>
      </p:sp>
      <p:pic>
        <p:nvPicPr>
          <p:cNvPr id="385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609600"/>
            <a:ext cx="4800600" cy="275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85029" name="Rectangle 5"/>
          <p:cNvSpPr>
            <a:spLocks noChangeArrowheads="1"/>
          </p:cNvSpPr>
          <p:nvPr/>
        </p:nvSpPr>
        <p:spPr bwMode="auto">
          <a:xfrm>
            <a:off x="381000" y="3657600"/>
            <a:ext cx="4419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000">
                <a:solidFill>
                  <a:srgbClr val="000000"/>
                </a:solidFill>
              </a:rPr>
              <a:t>(x</a:t>
            </a:r>
            <a:r>
              <a:rPr lang="en-US" sz="2000" baseline="-25000">
                <a:solidFill>
                  <a:srgbClr val="000000"/>
                </a:solidFill>
              </a:rPr>
              <a:t>1</a:t>
            </a:r>
            <a:r>
              <a:rPr lang="en-US" sz="2000">
                <a:solidFill>
                  <a:srgbClr val="000000"/>
                </a:solidFill>
              </a:rPr>
              <a:t>,y</a:t>
            </a:r>
            <a:r>
              <a:rPr lang="en-US" sz="2000" baseline="-25000">
                <a:solidFill>
                  <a:srgbClr val="000000"/>
                </a:solidFill>
              </a:rPr>
              <a:t>1</a:t>
            </a:r>
            <a:r>
              <a:rPr lang="en-US" sz="2000">
                <a:solidFill>
                  <a:srgbClr val="000000"/>
                </a:solidFill>
              </a:rPr>
              <a:t>) lies on x – 4y + 10 = 0</a:t>
            </a:r>
          </a:p>
        </p:txBody>
      </p:sp>
      <p:grpSp>
        <p:nvGrpSpPr>
          <p:cNvPr id="2" name="Group 12"/>
          <p:cNvGrpSpPr>
            <a:grpSpLocks/>
          </p:cNvGrpSpPr>
          <p:nvPr/>
        </p:nvGrpSpPr>
        <p:grpSpPr bwMode="auto">
          <a:xfrm>
            <a:off x="460375" y="4260850"/>
            <a:ext cx="3121025" cy="539750"/>
            <a:chOff x="384" y="2966"/>
            <a:chExt cx="1966" cy="340"/>
          </a:xfrm>
        </p:grpSpPr>
        <p:pic>
          <p:nvPicPr>
            <p:cNvPr id="80907"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4" y="2976"/>
              <a:ext cx="1440"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0908" name="Rectangle 7"/>
            <p:cNvSpPr>
              <a:spLocks noChangeArrowheads="1"/>
            </p:cNvSpPr>
            <p:nvPr/>
          </p:nvSpPr>
          <p:spPr bwMode="auto">
            <a:xfrm>
              <a:off x="1872" y="2966"/>
              <a:ext cx="47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000">
                  <a:solidFill>
                    <a:srgbClr val="000000"/>
                  </a:solidFill>
                </a:rPr>
                <a:t>...(i)</a:t>
              </a:r>
            </a:p>
          </p:txBody>
        </p:sp>
      </p:grpSp>
      <p:grpSp>
        <p:nvGrpSpPr>
          <p:cNvPr id="3" name="Group 13"/>
          <p:cNvGrpSpPr>
            <a:grpSpLocks/>
          </p:cNvGrpSpPr>
          <p:nvPr/>
        </p:nvGrpSpPr>
        <p:grpSpPr bwMode="auto">
          <a:xfrm>
            <a:off x="381000" y="4876800"/>
            <a:ext cx="6108700" cy="768350"/>
            <a:chOff x="328" y="3312"/>
            <a:chExt cx="3848" cy="484"/>
          </a:xfrm>
        </p:grpSpPr>
        <p:sp>
          <p:nvSpPr>
            <p:cNvPr id="80904" name="Rectangle 8"/>
            <p:cNvSpPr>
              <a:spLocks noChangeArrowheads="1"/>
            </p:cNvSpPr>
            <p:nvPr/>
          </p:nvSpPr>
          <p:spPr bwMode="auto">
            <a:xfrm>
              <a:off x="328" y="3387"/>
              <a:ext cx="44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000">
                  <a:solidFill>
                    <a:srgbClr val="000000"/>
                  </a:solidFill>
                </a:rPr>
                <a:t>Also</a:t>
              </a:r>
            </a:p>
          </p:txBody>
        </p:sp>
        <p:pic>
          <p:nvPicPr>
            <p:cNvPr id="80905"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6" y="3312"/>
              <a:ext cx="1152" cy="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0906" name="Rectangle 10"/>
            <p:cNvSpPr>
              <a:spLocks noChangeArrowheads="1"/>
            </p:cNvSpPr>
            <p:nvPr/>
          </p:nvSpPr>
          <p:spPr bwMode="auto">
            <a:xfrm>
              <a:off x="1984" y="3387"/>
              <a:ext cx="219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000">
                  <a:solidFill>
                    <a:srgbClr val="000000"/>
                  </a:solidFill>
                </a:rPr>
                <a:t>lies on 6x + 10y – 59 = 0</a:t>
              </a:r>
            </a:p>
          </p:txBody>
        </p:sp>
      </p:grpSp>
      <p:pic>
        <p:nvPicPr>
          <p:cNvPr id="385035"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5791200"/>
            <a:ext cx="40386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385028"/>
                                        </p:tgtEl>
                                        <p:attrNameLst>
                                          <p:attrName>style.visibility</p:attrName>
                                        </p:attrNameLst>
                                      </p:cBhvr>
                                      <p:to>
                                        <p:strVal val="visible"/>
                                      </p:to>
                                    </p:set>
                                    <p:anim calcmode="lin" valueType="num">
                                      <p:cBhvr>
                                        <p:cTn id="7" dur="500" fill="hold"/>
                                        <p:tgtEl>
                                          <p:spTgt spid="385028"/>
                                        </p:tgtEl>
                                        <p:attrNameLst>
                                          <p:attrName>ppt_w</p:attrName>
                                        </p:attrNameLst>
                                      </p:cBhvr>
                                      <p:tavLst>
                                        <p:tav tm="0">
                                          <p:val>
                                            <p:fltVal val="0"/>
                                          </p:val>
                                        </p:tav>
                                        <p:tav tm="100000">
                                          <p:val>
                                            <p:strVal val="#ppt_w"/>
                                          </p:val>
                                        </p:tav>
                                      </p:tavLst>
                                    </p:anim>
                                    <p:anim calcmode="lin" valueType="num">
                                      <p:cBhvr>
                                        <p:cTn id="8" dur="500" fill="hold"/>
                                        <p:tgtEl>
                                          <p:spTgt spid="385028"/>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85029"/>
                                        </p:tgtEl>
                                        <p:attrNameLst>
                                          <p:attrName>style.visibility</p:attrName>
                                        </p:attrNameLst>
                                      </p:cBhvr>
                                      <p:to>
                                        <p:strVal val="visible"/>
                                      </p:to>
                                    </p:set>
                                    <p:anim calcmode="lin" valueType="num">
                                      <p:cBhvr additive="base">
                                        <p:cTn id="13" dur="500" fill="hold"/>
                                        <p:tgtEl>
                                          <p:spTgt spid="385029"/>
                                        </p:tgtEl>
                                        <p:attrNameLst>
                                          <p:attrName>ppt_x</p:attrName>
                                        </p:attrNameLst>
                                      </p:cBhvr>
                                      <p:tavLst>
                                        <p:tav tm="0">
                                          <p:val>
                                            <p:strVal val="0-#ppt_w/2"/>
                                          </p:val>
                                        </p:tav>
                                        <p:tav tm="100000">
                                          <p:val>
                                            <p:strVal val="#ppt_x"/>
                                          </p:val>
                                        </p:tav>
                                      </p:tavLst>
                                    </p:anim>
                                    <p:anim calcmode="lin" valueType="num">
                                      <p:cBhvr additive="base">
                                        <p:cTn id="14" dur="500" fill="hold"/>
                                        <p:tgtEl>
                                          <p:spTgt spid="38502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0-#ppt_w/2"/>
                                          </p:val>
                                        </p:tav>
                                        <p:tav tm="100000">
                                          <p:val>
                                            <p:strVal val="#ppt_x"/>
                                          </p:val>
                                        </p:tav>
                                      </p:tavLst>
                                    </p:anim>
                                    <p:anim calcmode="lin" valueType="num">
                                      <p:cBhvr additive="base">
                                        <p:cTn id="20"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0-#ppt_w/2"/>
                                          </p:val>
                                        </p:tav>
                                        <p:tav tm="100000">
                                          <p:val>
                                            <p:strVal val="#ppt_x"/>
                                          </p:val>
                                        </p:tav>
                                      </p:tavLst>
                                    </p:anim>
                                    <p:anim calcmode="lin" valueType="num">
                                      <p:cBhvr additive="base">
                                        <p:cTn id="26"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385035"/>
                                        </p:tgtEl>
                                        <p:attrNameLst>
                                          <p:attrName>style.visibility</p:attrName>
                                        </p:attrNameLst>
                                      </p:cBhvr>
                                      <p:to>
                                        <p:strVal val="visible"/>
                                      </p:to>
                                    </p:set>
                                    <p:anim calcmode="lin" valueType="num">
                                      <p:cBhvr additive="base">
                                        <p:cTn id="31" dur="500" fill="hold"/>
                                        <p:tgtEl>
                                          <p:spTgt spid="385035"/>
                                        </p:tgtEl>
                                        <p:attrNameLst>
                                          <p:attrName>ppt_x</p:attrName>
                                        </p:attrNameLst>
                                      </p:cBhvr>
                                      <p:tavLst>
                                        <p:tav tm="0">
                                          <p:val>
                                            <p:strVal val="0-#ppt_w/2"/>
                                          </p:val>
                                        </p:tav>
                                        <p:tav tm="100000">
                                          <p:val>
                                            <p:strVal val="#ppt_x"/>
                                          </p:val>
                                        </p:tav>
                                      </p:tavLst>
                                    </p:anim>
                                    <p:anim calcmode="lin" valueType="num">
                                      <p:cBhvr additive="base">
                                        <p:cTn id="32" dur="500" fill="hold"/>
                                        <p:tgtEl>
                                          <p:spTgt spid="38503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5029" grpId="0"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304800" y="228600"/>
            <a:ext cx="3505200" cy="685800"/>
          </a:xfrm>
        </p:spPr>
        <p:txBody>
          <a:bodyPr/>
          <a:lstStyle/>
          <a:p>
            <a:pPr eaLnBrk="1" hangingPunct="1"/>
            <a:r>
              <a:rPr lang="en-US" b="0" smtClean="0"/>
              <a:t>Solution</a:t>
            </a:r>
          </a:p>
        </p:txBody>
      </p:sp>
      <p:grpSp>
        <p:nvGrpSpPr>
          <p:cNvPr id="2" name="Group 26"/>
          <p:cNvGrpSpPr>
            <a:grpSpLocks/>
          </p:cNvGrpSpPr>
          <p:nvPr/>
        </p:nvGrpSpPr>
        <p:grpSpPr bwMode="auto">
          <a:xfrm>
            <a:off x="338138" y="838200"/>
            <a:ext cx="3395662" cy="1050925"/>
            <a:chOff x="213" y="528"/>
            <a:chExt cx="2139" cy="662"/>
          </a:xfrm>
        </p:grpSpPr>
        <p:pic>
          <p:nvPicPr>
            <p:cNvPr id="81932"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1" y="528"/>
              <a:ext cx="1440"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1933" name="Rectangle 6"/>
            <p:cNvSpPr>
              <a:spLocks noChangeArrowheads="1"/>
            </p:cNvSpPr>
            <p:nvPr/>
          </p:nvSpPr>
          <p:spPr bwMode="auto">
            <a:xfrm>
              <a:off x="1797" y="539"/>
              <a:ext cx="51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...(i)</a:t>
              </a:r>
            </a:p>
          </p:txBody>
        </p:sp>
        <p:graphicFrame>
          <p:nvGraphicFramePr>
            <p:cNvPr id="81934" name="Object 0"/>
            <p:cNvGraphicFramePr>
              <a:graphicFrameLocks noChangeAspect="1"/>
            </p:cNvGraphicFramePr>
            <p:nvPr/>
          </p:nvGraphicFramePr>
          <p:xfrm>
            <a:off x="213" y="864"/>
            <a:ext cx="1584" cy="326"/>
          </p:xfrm>
          <a:graphic>
            <a:graphicData uri="http://schemas.openxmlformats.org/presentationml/2006/ole">
              <mc:AlternateContent xmlns:mc="http://schemas.openxmlformats.org/markup-compatibility/2006">
                <mc:Choice xmlns:v="urn:schemas-microsoft-com:vml" Requires="v">
                  <p:oleObj spid="_x0000_s81936" name="Equation" r:id="rId5" imgW="863225" imgH="177723" progId="Equation.DSMT4">
                    <p:embed/>
                  </p:oleObj>
                </mc:Choice>
                <mc:Fallback>
                  <p:oleObj name="Equation" r:id="rId5" imgW="863225" imgH="177723" progId="Equation.DSMT4">
                    <p:embed/>
                    <p:pic>
                      <p:nvPicPr>
                        <p:cNvPr id="0" name="Object 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 y="864"/>
                          <a:ext cx="1584" cy="326"/>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1935" name="Rectangle 16"/>
            <p:cNvSpPr>
              <a:spLocks noChangeArrowheads="1"/>
            </p:cNvSpPr>
            <p:nvPr/>
          </p:nvSpPr>
          <p:spPr bwMode="auto">
            <a:xfrm>
              <a:off x="1790" y="827"/>
              <a:ext cx="56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...(ii)</a:t>
              </a:r>
            </a:p>
          </p:txBody>
        </p:sp>
      </p:grpSp>
      <p:sp>
        <p:nvSpPr>
          <p:cNvPr id="387089" name="Rectangle 17"/>
          <p:cNvSpPr>
            <a:spLocks noChangeArrowheads="1"/>
          </p:cNvSpPr>
          <p:nvPr/>
        </p:nvSpPr>
        <p:spPr bwMode="auto">
          <a:xfrm>
            <a:off x="381000" y="1981200"/>
            <a:ext cx="390525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Solving (i) and (ii), we get</a:t>
            </a:r>
          </a:p>
        </p:txBody>
      </p:sp>
      <p:pic>
        <p:nvPicPr>
          <p:cNvPr id="38709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9100" y="2514600"/>
            <a:ext cx="4000500"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387091" name="Rectangle 19"/>
          <p:cNvSpPr>
            <a:spLocks noChangeArrowheads="1"/>
          </p:cNvSpPr>
          <p:nvPr/>
        </p:nvSpPr>
        <p:spPr bwMode="auto">
          <a:xfrm>
            <a:off x="381000" y="3063875"/>
            <a:ext cx="6324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000000"/>
                </a:solidFill>
              </a:rPr>
              <a:t>Now (x</a:t>
            </a:r>
            <a:r>
              <a:rPr lang="en-US" sz="2200" baseline="-25000">
                <a:solidFill>
                  <a:srgbClr val="000000"/>
                </a:solidFill>
              </a:rPr>
              <a:t>2</a:t>
            </a:r>
            <a:r>
              <a:rPr lang="en-US" sz="2200">
                <a:solidFill>
                  <a:srgbClr val="000000"/>
                </a:solidFill>
              </a:rPr>
              <a:t>,y</a:t>
            </a:r>
            <a:r>
              <a:rPr lang="en-US" sz="2200" baseline="-25000">
                <a:solidFill>
                  <a:srgbClr val="000000"/>
                </a:solidFill>
              </a:rPr>
              <a:t>2</a:t>
            </a:r>
            <a:r>
              <a:rPr lang="en-US" sz="2200">
                <a:solidFill>
                  <a:srgbClr val="000000"/>
                </a:solidFill>
              </a:rPr>
              <a:t>) lies on 6x + 10y – 59 = 0</a:t>
            </a:r>
          </a:p>
        </p:txBody>
      </p:sp>
      <p:grpSp>
        <p:nvGrpSpPr>
          <p:cNvPr id="3" name="Group 27"/>
          <p:cNvGrpSpPr>
            <a:grpSpLocks/>
          </p:cNvGrpSpPr>
          <p:nvPr/>
        </p:nvGrpSpPr>
        <p:grpSpPr bwMode="auto">
          <a:xfrm>
            <a:off x="479425" y="3565525"/>
            <a:ext cx="3559175" cy="549275"/>
            <a:chOff x="192" y="2179"/>
            <a:chExt cx="2242" cy="346"/>
          </a:xfrm>
        </p:grpSpPr>
        <p:pic>
          <p:nvPicPr>
            <p:cNvPr id="8193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2" y="2208"/>
              <a:ext cx="1632"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1931" name="Rectangle 21"/>
            <p:cNvSpPr>
              <a:spLocks noChangeArrowheads="1"/>
            </p:cNvSpPr>
            <p:nvPr/>
          </p:nvSpPr>
          <p:spPr bwMode="auto">
            <a:xfrm>
              <a:off x="1824" y="2179"/>
              <a:ext cx="610"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...(iii)</a:t>
              </a:r>
            </a:p>
          </p:txBody>
        </p:sp>
      </p:grpSp>
      <p:pic>
        <p:nvPicPr>
          <p:cNvPr id="387094" name="Picture 2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7200" y="4238625"/>
            <a:ext cx="304800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87095"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1000" y="4724400"/>
            <a:ext cx="3886200" cy="179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87089"/>
                                        </p:tgtEl>
                                        <p:attrNameLst>
                                          <p:attrName>style.visibility</p:attrName>
                                        </p:attrNameLst>
                                      </p:cBhvr>
                                      <p:to>
                                        <p:strVal val="visible"/>
                                      </p:to>
                                    </p:set>
                                    <p:anim calcmode="lin" valueType="num">
                                      <p:cBhvr additive="base">
                                        <p:cTn id="13" dur="500" fill="hold"/>
                                        <p:tgtEl>
                                          <p:spTgt spid="387089"/>
                                        </p:tgtEl>
                                        <p:attrNameLst>
                                          <p:attrName>ppt_x</p:attrName>
                                        </p:attrNameLst>
                                      </p:cBhvr>
                                      <p:tavLst>
                                        <p:tav tm="0">
                                          <p:val>
                                            <p:strVal val="0-#ppt_w/2"/>
                                          </p:val>
                                        </p:tav>
                                        <p:tav tm="100000">
                                          <p:val>
                                            <p:strVal val="#ppt_x"/>
                                          </p:val>
                                        </p:tav>
                                      </p:tavLst>
                                    </p:anim>
                                    <p:anim calcmode="lin" valueType="num">
                                      <p:cBhvr additive="base">
                                        <p:cTn id="14" dur="500" fill="hold"/>
                                        <p:tgtEl>
                                          <p:spTgt spid="38708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387090"/>
                                        </p:tgtEl>
                                        <p:attrNameLst>
                                          <p:attrName>style.visibility</p:attrName>
                                        </p:attrNameLst>
                                      </p:cBhvr>
                                      <p:to>
                                        <p:strVal val="visible"/>
                                      </p:to>
                                    </p:set>
                                    <p:anim calcmode="lin" valueType="num">
                                      <p:cBhvr additive="base">
                                        <p:cTn id="19" dur="500" fill="hold"/>
                                        <p:tgtEl>
                                          <p:spTgt spid="387090"/>
                                        </p:tgtEl>
                                        <p:attrNameLst>
                                          <p:attrName>ppt_x</p:attrName>
                                        </p:attrNameLst>
                                      </p:cBhvr>
                                      <p:tavLst>
                                        <p:tav tm="0">
                                          <p:val>
                                            <p:strVal val="0-#ppt_w/2"/>
                                          </p:val>
                                        </p:tav>
                                        <p:tav tm="100000">
                                          <p:val>
                                            <p:strVal val="#ppt_x"/>
                                          </p:val>
                                        </p:tav>
                                      </p:tavLst>
                                    </p:anim>
                                    <p:anim calcmode="lin" valueType="num">
                                      <p:cBhvr additive="base">
                                        <p:cTn id="20" dur="500" fill="hold"/>
                                        <p:tgtEl>
                                          <p:spTgt spid="38709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87091"/>
                                        </p:tgtEl>
                                        <p:attrNameLst>
                                          <p:attrName>style.visibility</p:attrName>
                                        </p:attrNameLst>
                                      </p:cBhvr>
                                      <p:to>
                                        <p:strVal val="visible"/>
                                      </p:to>
                                    </p:set>
                                    <p:anim calcmode="lin" valueType="num">
                                      <p:cBhvr additive="base">
                                        <p:cTn id="25" dur="500" fill="hold"/>
                                        <p:tgtEl>
                                          <p:spTgt spid="387091"/>
                                        </p:tgtEl>
                                        <p:attrNameLst>
                                          <p:attrName>ppt_x</p:attrName>
                                        </p:attrNameLst>
                                      </p:cBhvr>
                                      <p:tavLst>
                                        <p:tav tm="0">
                                          <p:val>
                                            <p:strVal val="0-#ppt_w/2"/>
                                          </p:val>
                                        </p:tav>
                                        <p:tav tm="100000">
                                          <p:val>
                                            <p:strVal val="#ppt_x"/>
                                          </p:val>
                                        </p:tav>
                                      </p:tavLst>
                                    </p:anim>
                                    <p:anim calcmode="lin" valueType="num">
                                      <p:cBhvr additive="base">
                                        <p:cTn id="26" dur="500" fill="hold"/>
                                        <p:tgtEl>
                                          <p:spTgt spid="387091"/>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anim calcmode="lin" valueType="num">
                                      <p:cBhvr additive="base">
                                        <p:cTn id="31" dur="500" fill="hold"/>
                                        <p:tgtEl>
                                          <p:spTgt spid="3"/>
                                        </p:tgtEl>
                                        <p:attrNameLst>
                                          <p:attrName>ppt_x</p:attrName>
                                        </p:attrNameLst>
                                      </p:cBhvr>
                                      <p:tavLst>
                                        <p:tav tm="0">
                                          <p:val>
                                            <p:strVal val="0-#ppt_w/2"/>
                                          </p:val>
                                        </p:tav>
                                        <p:tav tm="100000">
                                          <p:val>
                                            <p:strVal val="#ppt_x"/>
                                          </p:val>
                                        </p:tav>
                                      </p:tavLst>
                                    </p:anim>
                                    <p:anim calcmode="lin" valueType="num">
                                      <p:cBhvr additive="base">
                                        <p:cTn id="32"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387094"/>
                                        </p:tgtEl>
                                        <p:attrNameLst>
                                          <p:attrName>style.visibility</p:attrName>
                                        </p:attrNameLst>
                                      </p:cBhvr>
                                      <p:to>
                                        <p:strVal val="visible"/>
                                      </p:to>
                                    </p:set>
                                    <p:anim calcmode="lin" valueType="num">
                                      <p:cBhvr additive="base">
                                        <p:cTn id="37" dur="500" fill="hold"/>
                                        <p:tgtEl>
                                          <p:spTgt spid="387094"/>
                                        </p:tgtEl>
                                        <p:attrNameLst>
                                          <p:attrName>ppt_x</p:attrName>
                                        </p:attrNameLst>
                                      </p:cBhvr>
                                      <p:tavLst>
                                        <p:tav tm="0">
                                          <p:val>
                                            <p:strVal val="0-#ppt_w/2"/>
                                          </p:val>
                                        </p:tav>
                                        <p:tav tm="100000">
                                          <p:val>
                                            <p:strVal val="#ppt_x"/>
                                          </p:val>
                                        </p:tav>
                                      </p:tavLst>
                                    </p:anim>
                                    <p:anim calcmode="lin" valueType="num">
                                      <p:cBhvr additive="base">
                                        <p:cTn id="38" dur="500" fill="hold"/>
                                        <p:tgtEl>
                                          <p:spTgt spid="387094"/>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nodeType="clickEffect">
                                  <p:stCondLst>
                                    <p:cond delay="0"/>
                                  </p:stCondLst>
                                  <p:childTnLst>
                                    <p:set>
                                      <p:cBhvr>
                                        <p:cTn id="42" dur="1" fill="hold">
                                          <p:stCondLst>
                                            <p:cond delay="0"/>
                                          </p:stCondLst>
                                        </p:cTn>
                                        <p:tgtEl>
                                          <p:spTgt spid="387095"/>
                                        </p:tgtEl>
                                        <p:attrNameLst>
                                          <p:attrName>style.visibility</p:attrName>
                                        </p:attrNameLst>
                                      </p:cBhvr>
                                      <p:to>
                                        <p:strVal val="visible"/>
                                      </p:to>
                                    </p:set>
                                    <p:animEffect transition="in" filter="dissolve">
                                      <p:cBhvr>
                                        <p:cTn id="43" dur="500"/>
                                        <p:tgtEl>
                                          <p:spTgt spid="3870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7089" grpId="0" autoUpdateAnimBg="0"/>
      <p:bldP spid="387091" grpId="0"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304800" y="228600"/>
            <a:ext cx="3505200" cy="685800"/>
          </a:xfrm>
        </p:spPr>
        <p:txBody>
          <a:bodyPr/>
          <a:lstStyle/>
          <a:p>
            <a:pPr eaLnBrk="1" hangingPunct="1"/>
            <a:r>
              <a:rPr lang="en-US" b="0" smtClean="0"/>
              <a:t>Solution</a:t>
            </a:r>
          </a:p>
        </p:txBody>
      </p:sp>
      <p:grpSp>
        <p:nvGrpSpPr>
          <p:cNvPr id="2" name="Group 26"/>
          <p:cNvGrpSpPr>
            <a:grpSpLocks/>
          </p:cNvGrpSpPr>
          <p:nvPr/>
        </p:nvGrpSpPr>
        <p:grpSpPr bwMode="auto">
          <a:xfrm>
            <a:off x="381000" y="2697163"/>
            <a:ext cx="3581400" cy="503237"/>
            <a:chOff x="240" y="1584"/>
            <a:chExt cx="2256" cy="317"/>
          </a:xfrm>
        </p:grpSpPr>
        <p:pic>
          <p:nvPicPr>
            <p:cNvPr id="82958"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0" y="1584"/>
              <a:ext cx="1632"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82959" name="Rectangle 11"/>
            <p:cNvSpPr>
              <a:spLocks noChangeArrowheads="1"/>
            </p:cNvSpPr>
            <p:nvPr/>
          </p:nvSpPr>
          <p:spPr bwMode="auto">
            <a:xfrm>
              <a:off x="1886" y="1595"/>
              <a:ext cx="610"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...(iii)</a:t>
              </a:r>
            </a:p>
          </p:txBody>
        </p:sp>
      </p:grpSp>
      <p:grpSp>
        <p:nvGrpSpPr>
          <p:cNvPr id="3" name="Group 27"/>
          <p:cNvGrpSpPr>
            <a:grpSpLocks/>
          </p:cNvGrpSpPr>
          <p:nvPr/>
        </p:nvGrpSpPr>
        <p:grpSpPr bwMode="auto">
          <a:xfrm>
            <a:off x="304800" y="3217863"/>
            <a:ext cx="3419475" cy="592137"/>
            <a:chOff x="192" y="1883"/>
            <a:chExt cx="2154" cy="373"/>
          </a:xfrm>
        </p:grpSpPr>
        <p:graphicFrame>
          <p:nvGraphicFramePr>
            <p:cNvPr id="82956" name="Object 0"/>
            <p:cNvGraphicFramePr>
              <a:graphicFrameLocks noChangeAspect="1"/>
            </p:cNvGraphicFramePr>
            <p:nvPr/>
          </p:nvGraphicFramePr>
          <p:xfrm>
            <a:off x="192" y="1920"/>
            <a:ext cx="1392" cy="336"/>
          </p:xfrm>
          <a:graphic>
            <a:graphicData uri="http://schemas.openxmlformats.org/presentationml/2006/ole">
              <mc:AlternateContent xmlns:mc="http://schemas.openxmlformats.org/markup-compatibility/2006">
                <mc:Choice xmlns:v="urn:schemas-microsoft-com:vml" Requires="v">
                  <p:oleObj spid="_x0000_s82960" name="Equation" r:id="rId5" imgW="736280" imgH="177723" progId="Equation.DSMT4">
                    <p:embed/>
                  </p:oleObj>
                </mc:Choice>
                <mc:Fallback>
                  <p:oleObj name="Equation" r:id="rId5" imgW="736280" imgH="177723" progId="Equation.DSMT4">
                    <p:embed/>
                    <p:pic>
                      <p:nvPicPr>
                        <p:cNvPr id="0" name="Object 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2" y="1920"/>
                          <a:ext cx="1392" cy="336"/>
                        </a:xfrm>
                        <a:prstGeom prst="rect">
                          <a:avLst/>
                        </a:prstGeom>
                        <a:noFill/>
                        <a:ln>
                          <a:noFill/>
                        </a:ln>
                        <a:effectLst/>
                        <a:extLst>
                          <a:ext uri="{909E8E84-426E-40DD-AFC4-6F175D3DCCD1}">
                            <a14:hiddenFill xmlns:a14="http://schemas.microsoft.com/office/drawing/2010/main">
                              <a:solidFill>
                                <a:srgbClr val="006600"/>
                              </a:solidFill>
                            </a14:hiddenFill>
                          </a:ext>
                          <a:ext uri="{91240B29-F687-4F45-9708-019B960494DF}">
                            <a14:hiddenLine xmlns:a14="http://schemas.microsoft.com/office/drawing/2010/main" w="1270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2957" name="Rectangle 18"/>
            <p:cNvSpPr>
              <a:spLocks noChangeArrowheads="1"/>
            </p:cNvSpPr>
            <p:nvPr/>
          </p:nvSpPr>
          <p:spPr bwMode="auto">
            <a:xfrm>
              <a:off x="1728" y="1883"/>
              <a:ext cx="618"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...(iv)</a:t>
              </a:r>
            </a:p>
          </p:txBody>
        </p:sp>
      </p:grpSp>
      <p:grpSp>
        <p:nvGrpSpPr>
          <p:cNvPr id="4" name="Group 23"/>
          <p:cNvGrpSpPr>
            <a:grpSpLocks/>
          </p:cNvGrpSpPr>
          <p:nvPr/>
        </p:nvGrpSpPr>
        <p:grpSpPr bwMode="auto">
          <a:xfrm>
            <a:off x="304800" y="3690938"/>
            <a:ext cx="6357938" cy="804862"/>
            <a:chOff x="171" y="1872"/>
            <a:chExt cx="4005" cy="507"/>
          </a:xfrm>
        </p:grpSpPr>
        <p:sp>
          <p:nvSpPr>
            <p:cNvPr id="82954" name="Rectangle 19"/>
            <p:cNvSpPr>
              <a:spLocks noChangeArrowheads="1"/>
            </p:cNvSpPr>
            <p:nvPr/>
          </p:nvSpPr>
          <p:spPr bwMode="auto">
            <a:xfrm>
              <a:off x="171" y="1987"/>
              <a:ext cx="261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Solving (iii) and (iv), we get</a:t>
              </a:r>
            </a:p>
          </p:txBody>
        </p:sp>
        <p:pic>
          <p:nvPicPr>
            <p:cNvPr id="82955"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32" y="1872"/>
              <a:ext cx="1344" cy="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sp>
        <p:nvSpPr>
          <p:cNvPr id="389141" name="Rectangle 21"/>
          <p:cNvSpPr>
            <a:spLocks noChangeArrowheads="1"/>
          </p:cNvSpPr>
          <p:nvPr/>
        </p:nvSpPr>
        <p:spPr bwMode="auto">
          <a:xfrm>
            <a:off x="304800" y="4572000"/>
            <a:ext cx="597058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p>
            <a:r>
              <a:rPr lang="en-US" sz="2200">
                <a:solidFill>
                  <a:srgbClr val="000000"/>
                </a:solidFill>
              </a:rPr>
              <a:t>Hence using two point form equations of AB, BC and CA respectively are </a:t>
            </a:r>
          </a:p>
        </p:txBody>
      </p:sp>
      <p:sp>
        <p:nvSpPr>
          <p:cNvPr id="389142" name="Rectangle 22"/>
          <p:cNvSpPr>
            <a:spLocks noChangeArrowheads="1"/>
          </p:cNvSpPr>
          <p:nvPr/>
        </p:nvSpPr>
        <p:spPr bwMode="auto">
          <a:xfrm>
            <a:off x="295275" y="5516563"/>
            <a:ext cx="656272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000" tIns="46800" rIns="90000" bIns="46800">
            <a:spAutoFit/>
          </a:bodyPr>
          <a:lstStyle/>
          <a:p>
            <a:r>
              <a:rPr lang="en-US" sz="2200">
                <a:solidFill>
                  <a:srgbClr val="000000"/>
                </a:solidFill>
              </a:rPr>
              <a:t>6x – 7y = 25, 2x + 9y = 65, 18x + 13y = 41</a:t>
            </a:r>
          </a:p>
        </p:txBody>
      </p:sp>
      <p:pic>
        <p:nvPicPr>
          <p:cNvPr id="389144" name="Picture 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 y="990600"/>
            <a:ext cx="594360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89145" name="Picture 2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1000" y="1981200"/>
            <a:ext cx="4648200"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89144"/>
                                        </p:tgtEl>
                                        <p:attrNameLst>
                                          <p:attrName>style.visibility</p:attrName>
                                        </p:attrNameLst>
                                      </p:cBhvr>
                                      <p:to>
                                        <p:strVal val="visible"/>
                                      </p:to>
                                    </p:set>
                                    <p:anim calcmode="lin" valueType="num">
                                      <p:cBhvr additive="base">
                                        <p:cTn id="7" dur="500" fill="hold"/>
                                        <p:tgtEl>
                                          <p:spTgt spid="389144"/>
                                        </p:tgtEl>
                                        <p:attrNameLst>
                                          <p:attrName>ppt_x</p:attrName>
                                        </p:attrNameLst>
                                      </p:cBhvr>
                                      <p:tavLst>
                                        <p:tav tm="0">
                                          <p:val>
                                            <p:strVal val="0-#ppt_w/2"/>
                                          </p:val>
                                        </p:tav>
                                        <p:tav tm="100000">
                                          <p:val>
                                            <p:strVal val="#ppt_x"/>
                                          </p:val>
                                        </p:tav>
                                      </p:tavLst>
                                    </p:anim>
                                    <p:anim calcmode="lin" valueType="num">
                                      <p:cBhvr additive="base">
                                        <p:cTn id="8" dur="500" fill="hold"/>
                                        <p:tgtEl>
                                          <p:spTgt spid="38914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89145"/>
                                        </p:tgtEl>
                                        <p:attrNameLst>
                                          <p:attrName>style.visibility</p:attrName>
                                        </p:attrNameLst>
                                      </p:cBhvr>
                                      <p:to>
                                        <p:strVal val="visible"/>
                                      </p:to>
                                    </p:set>
                                    <p:anim calcmode="lin" valueType="num">
                                      <p:cBhvr additive="base">
                                        <p:cTn id="13" dur="500" fill="hold"/>
                                        <p:tgtEl>
                                          <p:spTgt spid="389145"/>
                                        </p:tgtEl>
                                        <p:attrNameLst>
                                          <p:attrName>ppt_x</p:attrName>
                                        </p:attrNameLst>
                                      </p:cBhvr>
                                      <p:tavLst>
                                        <p:tav tm="0">
                                          <p:val>
                                            <p:strVal val="0-#ppt_w/2"/>
                                          </p:val>
                                        </p:tav>
                                        <p:tav tm="100000">
                                          <p:val>
                                            <p:strVal val="#ppt_x"/>
                                          </p:val>
                                        </p:tav>
                                      </p:tavLst>
                                    </p:anim>
                                    <p:anim calcmode="lin" valueType="num">
                                      <p:cBhvr additive="base">
                                        <p:cTn id="14" dur="500" fill="hold"/>
                                        <p:tgtEl>
                                          <p:spTgt spid="389145"/>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0-#ppt_w/2"/>
                                          </p:val>
                                        </p:tav>
                                        <p:tav tm="100000">
                                          <p:val>
                                            <p:strVal val="#ppt_x"/>
                                          </p:val>
                                        </p:tav>
                                      </p:tavLst>
                                    </p:anim>
                                    <p:anim calcmode="lin" valueType="num">
                                      <p:cBhvr additive="base">
                                        <p:cTn id="20"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0-#ppt_w/2"/>
                                          </p:val>
                                        </p:tav>
                                        <p:tav tm="100000">
                                          <p:val>
                                            <p:strVal val="#ppt_x"/>
                                          </p:val>
                                        </p:tav>
                                      </p:tavLst>
                                    </p:anim>
                                    <p:anim calcmode="lin" valueType="num">
                                      <p:cBhvr additive="base">
                                        <p:cTn id="26"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0-#ppt_w/2"/>
                                          </p:val>
                                        </p:tav>
                                        <p:tav tm="100000">
                                          <p:val>
                                            <p:strVal val="#ppt_x"/>
                                          </p:val>
                                        </p:tav>
                                      </p:tavLst>
                                    </p:anim>
                                    <p:anim calcmode="lin" valueType="num">
                                      <p:cBhvr additive="base">
                                        <p:cTn id="32"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89141"/>
                                        </p:tgtEl>
                                        <p:attrNameLst>
                                          <p:attrName>style.visibility</p:attrName>
                                        </p:attrNameLst>
                                      </p:cBhvr>
                                      <p:to>
                                        <p:strVal val="visible"/>
                                      </p:to>
                                    </p:set>
                                    <p:anim calcmode="lin" valueType="num">
                                      <p:cBhvr additive="base">
                                        <p:cTn id="37" dur="500" fill="hold"/>
                                        <p:tgtEl>
                                          <p:spTgt spid="389141"/>
                                        </p:tgtEl>
                                        <p:attrNameLst>
                                          <p:attrName>ppt_x</p:attrName>
                                        </p:attrNameLst>
                                      </p:cBhvr>
                                      <p:tavLst>
                                        <p:tav tm="0">
                                          <p:val>
                                            <p:strVal val="0-#ppt_w/2"/>
                                          </p:val>
                                        </p:tav>
                                        <p:tav tm="100000">
                                          <p:val>
                                            <p:strVal val="#ppt_x"/>
                                          </p:val>
                                        </p:tav>
                                      </p:tavLst>
                                    </p:anim>
                                    <p:anim calcmode="lin" valueType="num">
                                      <p:cBhvr additive="base">
                                        <p:cTn id="38" dur="500" fill="hold"/>
                                        <p:tgtEl>
                                          <p:spTgt spid="389141"/>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89142"/>
                                        </p:tgtEl>
                                        <p:attrNameLst>
                                          <p:attrName>style.visibility</p:attrName>
                                        </p:attrNameLst>
                                      </p:cBhvr>
                                      <p:to>
                                        <p:strVal val="visible"/>
                                      </p:to>
                                    </p:set>
                                    <p:anim calcmode="lin" valueType="num">
                                      <p:cBhvr additive="base">
                                        <p:cTn id="43" dur="500" fill="hold"/>
                                        <p:tgtEl>
                                          <p:spTgt spid="389142"/>
                                        </p:tgtEl>
                                        <p:attrNameLst>
                                          <p:attrName>ppt_x</p:attrName>
                                        </p:attrNameLst>
                                      </p:cBhvr>
                                      <p:tavLst>
                                        <p:tav tm="0">
                                          <p:val>
                                            <p:strVal val="0-#ppt_w/2"/>
                                          </p:val>
                                        </p:tav>
                                        <p:tav tm="100000">
                                          <p:val>
                                            <p:strVal val="#ppt_x"/>
                                          </p:val>
                                        </p:tav>
                                      </p:tavLst>
                                    </p:anim>
                                    <p:anim calcmode="lin" valueType="num">
                                      <p:cBhvr additive="base">
                                        <p:cTn id="44" dur="500" fill="hold"/>
                                        <p:tgtEl>
                                          <p:spTgt spid="38914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1" grpId="0" autoUpdateAnimBg="0"/>
      <p:bldP spid="389142"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81000" y="381000"/>
            <a:ext cx="5791200" cy="685800"/>
          </a:xfrm>
        </p:spPr>
        <p:txBody>
          <a:bodyPr/>
          <a:lstStyle/>
          <a:p>
            <a:pPr eaLnBrk="1" hangingPunct="1"/>
            <a:r>
              <a:rPr lang="en-US" b="0" smtClean="0"/>
              <a:t>Slope</a:t>
            </a:r>
          </a:p>
        </p:txBody>
      </p:sp>
      <p:grpSp>
        <p:nvGrpSpPr>
          <p:cNvPr id="19459" name="Group 3"/>
          <p:cNvGrpSpPr>
            <a:grpSpLocks/>
          </p:cNvGrpSpPr>
          <p:nvPr/>
        </p:nvGrpSpPr>
        <p:grpSpPr bwMode="auto">
          <a:xfrm>
            <a:off x="457200" y="1447800"/>
            <a:ext cx="4419600" cy="3505200"/>
            <a:chOff x="288" y="912"/>
            <a:chExt cx="3408" cy="2976"/>
          </a:xfrm>
        </p:grpSpPr>
        <p:sp>
          <p:nvSpPr>
            <p:cNvPr id="19483" name="Line 4"/>
            <p:cNvSpPr>
              <a:spLocks noChangeShapeType="1"/>
            </p:cNvSpPr>
            <p:nvPr/>
          </p:nvSpPr>
          <p:spPr bwMode="auto">
            <a:xfrm>
              <a:off x="722" y="958"/>
              <a:ext cx="0" cy="2834"/>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19484" name="Line 5"/>
            <p:cNvSpPr>
              <a:spLocks noChangeShapeType="1"/>
            </p:cNvSpPr>
            <p:nvPr/>
          </p:nvSpPr>
          <p:spPr bwMode="auto">
            <a:xfrm>
              <a:off x="336" y="3229"/>
              <a:ext cx="3360" cy="0"/>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19485" name="Text Box 6"/>
            <p:cNvSpPr txBox="1">
              <a:spLocks noChangeArrowheads="1"/>
            </p:cNvSpPr>
            <p:nvPr/>
          </p:nvSpPr>
          <p:spPr bwMode="auto">
            <a:xfrm>
              <a:off x="3456"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19486" name="Text Box 7"/>
            <p:cNvSpPr txBox="1">
              <a:spLocks noChangeArrowheads="1"/>
            </p:cNvSpPr>
            <p:nvPr/>
          </p:nvSpPr>
          <p:spPr bwMode="auto">
            <a:xfrm>
              <a:off x="288"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19487" name="Text Box 8"/>
            <p:cNvSpPr txBox="1">
              <a:spLocks noChangeArrowheads="1"/>
            </p:cNvSpPr>
            <p:nvPr/>
          </p:nvSpPr>
          <p:spPr bwMode="auto">
            <a:xfrm>
              <a:off x="480" y="3648"/>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sp>
          <p:nvSpPr>
            <p:cNvPr id="19488" name="Text Box 9"/>
            <p:cNvSpPr txBox="1">
              <a:spLocks noChangeArrowheads="1"/>
            </p:cNvSpPr>
            <p:nvPr/>
          </p:nvSpPr>
          <p:spPr bwMode="auto">
            <a:xfrm>
              <a:off x="480"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O</a:t>
              </a:r>
              <a:endParaRPr lang="en-US" sz="1800" baseline="-25000"/>
            </a:p>
          </p:txBody>
        </p:sp>
        <p:sp>
          <p:nvSpPr>
            <p:cNvPr id="19489" name="Text Box 10"/>
            <p:cNvSpPr txBox="1">
              <a:spLocks noChangeArrowheads="1"/>
            </p:cNvSpPr>
            <p:nvPr/>
          </p:nvSpPr>
          <p:spPr bwMode="auto">
            <a:xfrm>
              <a:off x="528" y="912"/>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grpSp>
      <p:sp>
        <p:nvSpPr>
          <p:cNvPr id="258059" name="Line 11"/>
          <p:cNvSpPr>
            <a:spLocks noChangeShapeType="1"/>
          </p:cNvSpPr>
          <p:nvPr/>
        </p:nvSpPr>
        <p:spPr bwMode="auto">
          <a:xfrm flipV="1">
            <a:off x="768350" y="1730375"/>
            <a:ext cx="3165475" cy="2940050"/>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lIns="90000" tIns="46800" rIns="90000" bIns="46800"/>
          <a:lstStyle/>
          <a:p>
            <a:endParaRPr lang="en-US"/>
          </a:p>
        </p:txBody>
      </p:sp>
      <p:sp>
        <p:nvSpPr>
          <p:cNvPr id="258060" name="Arc 12"/>
          <p:cNvSpPr>
            <a:spLocks/>
          </p:cNvSpPr>
          <p:nvPr/>
        </p:nvSpPr>
        <p:spPr bwMode="auto">
          <a:xfrm>
            <a:off x="1841500" y="3670300"/>
            <a:ext cx="306388" cy="503238"/>
          </a:xfrm>
          <a:custGeom>
            <a:avLst/>
            <a:gdLst>
              <a:gd name="T0" fmla="*/ 0 w 21600"/>
              <a:gd name="T1" fmla="*/ 0 h 21600"/>
              <a:gd name="T2" fmla="*/ 61646400 w 21600"/>
              <a:gd name="T3" fmla="*/ 273157284 h 21600"/>
              <a:gd name="T4" fmla="*/ 0 w 21600"/>
              <a:gd name="T5" fmla="*/ 27315728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type="stealth" w="lg" len="lg"/>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p>
            <a:endParaRPr lang="en-US"/>
          </a:p>
        </p:txBody>
      </p:sp>
      <p:sp>
        <p:nvSpPr>
          <p:cNvPr id="258061" name="Text Box 13"/>
          <p:cNvSpPr txBox="1">
            <a:spLocks noChangeArrowheads="1"/>
          </p:cNvSpPr>
          <p:nvPr/>
        </p:nvSpPr>
        <p:spPr bwMode="auto">
          <a:xfrm>
            <a:off x="2076450" y="3559175"/>
            <a:ext cx="3667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a14:hiddenLine>
            </a:ext>
          </a:extLst>
        </p:spPr>
        <p:txBody>
          <a:bodyPr lIns="90000" tIns="46800" rIns="90000" bIns="46800"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a:t>
            </a:r>
            <a:endParaRPr lang="en-US" sz="1800"/>
          </a:p>
        </p:txBody>
      </p:sp>
      <p:sp>
        <p:nvSpPr>
          <p:cNvPr id="258063" name="Text Box 15"/>
          <p:cNvSpPr txBox="1">
            <a:spLocks noChangeArrowheads="1"/>
          </p:cNvSpPr>
          <p:nvPr/>
        </p:nvSpPr>
        <p:spPr bwMode="auto">
          <a:xfrm>
            <a:off x="1422400" y="5138738"/>
            <a:ext cx="5965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a14:hiddenLine>
            </a:ext>
          </a:extLst>
        </p:spPr>
        <p:txBody>
          <a:bodyPr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t>Slope = tan </a:t>
            </a:r>
            <a:r>
              <a:rPr lang="en-US">
                <a:sym typeface="Symbol" pitchFamily="18" charset="2"/>
              </a:rPr>
              <a:t></a:t>
            </a:r>
          </a:p>
        </p:txBody>
      </p:sp>
      <p:graphicFrame>
        <p:nvGraphicFramePr>
          <p:cNvPr id="258064" name="Object 16"/>
          <p:cNvGraphicFramePr>
            <a:graphicFrameLocks noChangeAspect="1"/>
          </p:cNvGraphicFramePr>
          <p:nvPr/>
        </p:nvGraphicFramePr>
        <p:xfrm>
          <a:off x="2438400" y="5626100"/>
          <a:ext cx="495300" cy="622300"/>
        </p:xfrm>
        <a:graphic>
          <a:graphicData uri="http://schemas.openxmlformats.org/presentationml/2006/ole">
            <mc:AlternateContent xmlns:mc="http://schemas.openxmlformats.org/markup-compatibility/2006">
              <mc:Choice xmlns:v="urn:schemas-microsoft-com:vml" Requires="v">
                <p:oleObj spid="_x0000_s19490" name="Equation" r:id="rId4" imgW="495085" imgH="622030" progId="Equation.DSMT4">
                  <p:embed/>
                </p:oleObj>
              </mc:Choice>
              <mc:Fallback>
                <p:oleObj name="Equation" r:id="rId4" imgW="495085" imgH="622030" progId="Equation.DSMT4">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5626100"/>
                        <a:ext cx="495300" cy="622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8066" name="Line 18"/>
          <p:cNvSpPr>
            <a:spLocks noChangeShapeType="1"/>
          </p:cNvSpPr>
          <p:nvPr/>
        </p:nvSpPr>
        <p:spPr bwMode="auto">
          <a:xfrm flipH="1" flipV="1">
            <a:off x="457200" y="3276600"/>
            <a:ext cx="1295400" cy="1371600"/>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lIns="90000" tIns="46800" rIns="90000" bIns="46800"/>
          <a:lstStyle/>
          <a:p>
            <a:endParaRPr lang="en-US"/>
          </a:p>
        </p:txBody>
      </p:sp>
      <p:sp>
        <p:nvSpPr>
          <p:cNvPr id="258067" name="Arc 19"/>
          <p:cNvSpPr>
            <a:spLocks/>
          </p:cNvSpPr>
          <p:nvPr/>
        </p:nvSpPr>
        <p:spPr bwMode="auto">
          <a:xfrm>
            <a:off x="1066800" y="3886200"/>
            <a:ext cx="609600" cy="304800"/>
          </a:xfrm>
          <a:custGeom>
            <a:avLst/>
            <a:gdLst>
              <a:gd name="T0" fmla="*/ 0 w 21600"/>
              <a:gd name="T1" fmla="*/ 0 h 21600"/>
              <a:gd name="T2" fmla="*/ 485542646 w 21600"/>
              <a:gd name="T3" fmla="*/ 60692834 h 21600"/>
              <a:gd name="T4" fmla="*/ 0 w 21600"/>
              <a:gd name="T5" fmla="*/ 6069283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type="stealth" w="lg" len="lg"/>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p>
            <a:endParaRPr lang="en-US"/>
          </a:p>
        </p:txBody>
      </p:sp>
      <p:sp>
        <p:nvSpPr>
          <p:cNvPr id="258068" name="Text Box 20"/>
          <p:cNvSpPr txBox="1">
            <a:spLocks noChangeArrowheads="1"/>
          </p:cNvSpPr>
          <p:nvPr/>
        </p:nvSpPr>
        <p:spPr bwMode="auto">
          <a:xfrm>
            <a:off x="1219200" y="35052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a14:hiddenLine>
            </a:ext>
          </a:extLst>
        </p:spPr>
        <p:txBody>
          <a:bodyPr lIns="90000" tIns="46800" rIns="90000" bIns="46800"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a:t>
            </a:r>
            <a:r>
              <a:rPr lang="en-US" sz="1800" baseline="-25000">
                <a:sym typeface="Symbol" pitchFamily="18" charset="2"/>
              </a:rPr>
              <a:t>1</a:t>
            </a:r>
            <a:endParaRPr lang="en-US" sz="1800" baseline="-25000"/>
          </a:p>
        </p:txBody>
      </p:sp>
      <p:grpSp>
        <p:nvGrpSpPr>
          <p:cNvPr id="3" name="Group 21"/>
          <p:cNvGrpSpPr>
            <a:grpSpLocks/>
          </p:cNvGrpSpPr>
          <p:nvPr/>
        </p:nvGrpSpPr>
        <p:grpSpPr bwMode="auto">
          <a:xfrm>
            <a:off x="1162050" y="4173538"/>
            <a:ext cx="1827213" cy="965200"/>
            <a:chOff x="732" y="2629"/>
            <a:chExt cx="1151" cy="608"/>
          </a:xfrm>
        </p:grpSpPr>
        <p:sp>
          <p:nvSpPr>
            <p:cNvPr id="19479" name="Line 22"/>
            <p:cNvSpPr>
              <a:spLocks noChangeShapeType="1"/>
            </p:cNvSpPr>
            <p:nvPr/>
          </p:nvSpPr>
          <p:spPr bwMode="auto">
            <a:xfrm>
              <a:off x="822" y="2629"/>
              <a:ext cx="0" cy="489"/>
            </a:xfrm>
            <a:prstGeom prst="line">
              <a:avLst/>
            </a:prstGeom>
            <a:noFill/>
            <a:ln w="9525">
              <a:solidFill>
                <a:schemeClr val="tx1"/>
              </a:solidFill>
              <a:prstDash val="dash"/>
              <a:round/>
              <a:headEnd type="none" w="lg" len="lg"/>
              <a:tailEnd/>
            </a:ln>
            <a:extLst>
              <a:ext uri="{909E8E84-426E-40DD-AFC4-6F175D3DCCD1}">
                <a14:hiddenFill xmlns:a14="http://schemas.microsoft.com/office/drawing/2010/main">
                  <a:noFill/>
                </a14:hiddenFill>
              </a:ext>
            </a:extLst>
          </p:spPr>
          <p:txBody>
            <a:bodyPr lIns="90000" tIns="46800" rIns="90000" bIns="46800"/>
            <a:lstStyle/>
            <a:p>
              <a:endParaRPr lang="en-US"/>
            </a:p>
          </p:txBody>
        </p:sp>
        <p:sp>
          <p:nvSpPr>
            <p:cNvPr id="19480" name="Line 23"/>
            <p:cNvSpPr>
              <a:spLocks noChangeShapeType="1"/>
            </p:cNvSpPr>
            <p:nvPr/>
          </p:nvSpPr>
          <p:spPr bwMode="auto">
            <a:xfrm>
              <a:off x="1792" y="2629"/>
              <a:ext cx="0" cy="489"/>
            </a:xfrm>
            <a:prstGeom prst="line">
              <a:avLst/>
            </a:prstGeom>
            <a:noFill/>
            <a:ln w="9525">
              <a:solidFill>
                <a:schemeClr val="tx1"/>
              </a:solidFill>
              <a:prstDash val="dash"/>
              <a:round/>
              <a:headEnd type="none" w="lg" len="lg"/>
              <a:tailEnd/>
            </a:ln>
            <a:extLst>
              <a:ext uri="{909E8E84-426E-40DD-AFC4-6F175D3DCCD1}">
                <a14:hiddenFill xmlns:a14="http://schemas.microsoft.com/office/drawing/2010/main">
                  <a:noFill/>
                </a14:hiddenFill>
              </a:ext>
            </a:extLst>
          </p:spPr>
          <p:txBody>
            <a:bodyPr lIns="90000" tIns="46800" rIns="90000" bIns="46800"/>
            <a:lstStyle/>
            <a:p>
              <a:endParaRPr lang="en-US"/>
            </a:p>
          </p:txBody>
        </p:sp>
        <p:sp>
          <p:nvSpPr>
            <p:cNvPr id="19481" name="Line 24"/>
            <p:cNvSpPr>
              <a:spLocks noChangeShapeType="1"/>
            </p:cNvSpPr>
            <p:nvPr/>
          </p:nvSpPr>
          <p:spPr bwMode="auto">
            <a:xfrm>
              <a:off x="822" y="3024"/>
              <a:ext cx="970" cy="0"/>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lIns="90000" tIns="46800" rIns="90000" bIns="46800"/>
            <a:lstStyle/>
            <a:p>
              <a:endParaRPr lang="en-US"/>
            </a:p>
          </p:txBody>
        </p:sp>
        <p:sp>
          <p:nvSpPr>
            <p:cNvPr id="19482" name="Text Box 25"/>
            <p:cNvSpPr txBox="1">
              <a:spLocks noChangeArrowheads="1"/>
            </p:cNvSpPr>
            <p:nvPr/>
          </p:nvSpPr>
          <p:spPr bwMode="auto">
            <a:xfrm>
              <a:off x="732" y="3118"/>
              <a:ext cx="1151"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a14:hiddenLine>
              </a:ext>
            </a:extLst>
          </p:spPr>
          <p:txBody>
            <a:bodyPr lIns="90000" tIns="46800" rIns="90000" bIns="46800"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600"/>
                <a:t>Steps forward</a:t>
              </a:r>
            </a:p>
          </p:txBody>
        </p:sp>
      </p:grpSp>
      <p:grpSp>
        <p:nvGrpSpPr>
          <p:cNvPr id="4" name="Group 26"/>
          <p:cNvGrpSpPr>
            <a:grpSpLocks/>
          </p:cNvGrpSpPr>
          <p:nvPr/>
        </p:nvGrpSpPr>
        <p:grpSpPr bwMode="auto">
          <a:xfrm>
            <a:off x="2844800" y="2743200"/>
            <a:ext cx="685800" cy="1447800"/>
            <a:chOff x="1792" y="1728"/>
            <a:chExt cx="432" cy="912"/>
          </a:xfrm>
        </p:grpSpPr>
        <p:sp>
          <p:nvSpPr>
            <p:cNvPr id="19476" name="Line 27"/>
            <p:cNvSpPr>
              <a:spLocks noChangeShapeType="1"/>
            </p:cNvSpPr>
            <p:nvPr/>
          </p:nvSpPr>
          <p:spPr bwMode="auto">
            <a:xfrm>
              <a:off x="1792" y="1728"/>
              <a:ext cx="432" cy="0"/>
            </a:xfrm>
            <a:prstGeom prst="line">
              <a:avLst/>
            </a:prstGeom>
            <a:noFill/>
            <a:ln w="9525">
              <a:solidFill>
                <a:schemeClr val="tx1"/>
              </a:solidFill>
              <a:prstDash val="dash"/>
              <a:round/>
              <a:headEnd type="none" w="lg" len="lg"/>
              <a:tailEnd/>
            </a:ln>
            <a:extLst>
              <a:ext uri="{909E8E84-426E-40DD-AFC4-6F175D3DCCD1}">
                <a14:hiddenFill xmlns:a14="http://schemas.microsoft.com/office/drawing/2010/main">
                  <a:noFill/>
                </a14:hiddenFill>
              </a:ext>
            </a:extLst>
          </p:spPr>
          <p:txBody>
            <a:bodyPr lIns="90000" tIns="46800" rIns="90000" bIns="46800"/>
            <a:lstStyle/>
            <a:p>
              <a:endParaRPr lang="en-US"/>
            </a:p>
          </p:txBody>
        </p:sp>
        <p:sp>
          <p:nvSpPr>
            <p:cNvPr id="19477" name="Line 28"/>
            <p:cNvSpPr>
              <a:spLocks noChangeShapeType="1"/>
            </p:cNvSpPr>
            <p:nvPr/>
          </p:nvSpPr>
          <p:spPr bwMode="auto">
            <a:xfrm>
              <a:off x="1993" y="1728"/>
              <a:ext cx="0" cy="903"/>
            </a:xfrm>
            <a:prstGeom prst="line">
              <a:avLst/>
            </a:prstGeom>
            <a:noFill/>
            <a:ln w="9525">
              <a:solidFill>
                <a:schemeClr val="tx1"/>
              </a:solidFill>
              <a:round/>
              <a:headEnd type="stealth" w="lg" len="lg"/>
              <a:tailEnd type="stealth" w="med" len="med"/>
            </a:ln>
            <a:extLst>
              <a:ext uri="{909E8E84-426E-40DD-AFC4-6F175D3DCCD1}">
                <a14:hiddenFill xmlns:a14="http://schemas.microsoft.com/office/drawing/2010/main">
                  <a:noFill/>
                </a14:hiddenFill>
              </a:ext>
            </a:extLst>
          </p:spPr>
          <p:txBody>
            <a:bodyPr lIns="90000" tIns="46800" rIns="90000" bIns="46800"/>
            <a:lstStyle/>
            <a:p>
              <a:endParaRPr lang="en-US"/>
            </a:p>
          </p:txBody>
        </p:sp>
        <p:sp>
          <p:nvSpPr>
            <p:cNvPr id="19478" name="Text Box 29"/>
            <p:cNvSpPr txBox="1">
              <a:spLocks noChangeArrowheads="1"/>
            </p:cNvSpPr>
            <p:nvPr/>
          </p:nvSpPr>
          <p:spPr bwMode="auto">
            <a:xfrm rot="-5400000">
              <a:off x="1764" y="2179"/>
              <a:ext cx="802"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a14:hiddenLine>
              </a:ext>
            </a:extLst>
          </p:spPr>
          <p:txBody>
            <a:bodyPr lIns="90000" tIns="46800" rIns="90000" bIns="46800"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600"/>
                <a:t>Steps up</a:t>
              </a:r>
            </a:p>
          </p:txBody>
        </p:sp>
      </p:grpSp>
      <p:sp>
        <p:nvSpPr>
          <p:cNvPr id="258078" name="AutoShape 30"/>
          <p:cNvSpPr>
            <a:spLocks noChangeArrowheads="1"/>
          </p:cNvSpPr>
          <p:nvPr/>
        </p:nvSpPr>
        <p:spPr bwMode="auto">
          <a:xfrm>
            <a:off x="5334000" y="3657600"/>
            <a:ext cx="2286000" cy="2209800"/>
          </a:xfrm>
          <a:prstGeom prst="cloudCallout">
            <a:avLst>
              <a:gd name="adj1" fmla="val -118819"/>
              <a:gd name="adj2" fmla="val 27083"/>
            </a:avLst>
          </a:prstGeom>
          <a:solidFill>
            <a:srgbClr val="006600"/>
          </a:solidFill>
          <a:ln>
            <a:noFill/>
          </a:ln>
          <a:extLst>
            <a:ext uri="{91240B29-F687-4F45-9708-019B960494DF}">
              <a14:hiddenLine xmlns:a14="http://schemas.microsoft.com/office/drawing/2010/main" w="50800">
                <a:solidFill>
                  <a:srgbClr val="000000"/>
                </a:solidFill>
                <a:round/>
                <a:headEnd type="none" w="lg" len="lg"/>
                <a:tailEnd/>
              </a14:hiddenLine>
            </a:ext>
          </a:extLst>
        </p:spPr>
        <p:txBody>
          <a:bodyPr lIns="90000" tIns="46800" rIns="90000" bIns="46800" anchor="ctr" anchorCtr="1"/>
          <a:lstStyle/>
          <a:p>
            <a:pPr algn="ctr"/>
            <a:r>
              <a:rPr lang="en-US">
                <a:solidFill>
                  <a:schemeClr val="bg1"/>
                </a:solidFill>
                <a:sym typeface="Symbol" pitchFamily="18" charset="2"/>
              </a:rPr>
              <a:t> is always w.r.t. X’OX</a:t>
            </a:r>
            <a:endParaRPr lang="en-US">
              <a:solidFill>
                <a:schemeClr val="bg1"/>
              </a:solidFill>
            </a:endParaRPr>
          </a:p>
        </p:txBody>
      </p:sp>
      <p:grpSp>
        <p:nvGrpSpPr>
          <p:cNvPr id="19471" name="Group 34"/>
          <p:cNvGrpSpPr>
            <a:grpSpLocks/>
          </p:cNvGrpSpPr>
          <p:nvPr/>
        </p:nvGrpSpPr>
        <p:grpSpPr bwMode="auto">
          <a:xfrm>
            <a:off x="2819400" y="2743200"/>
            <a:ext cx="304800" cy="1433513"/>
            <a:chOff x="1776" y="1728"/>
            <a:chExt cx="192" cy="903"/>
          </a:xfrm>
        </p:grpSpPr>
        <p:sp>
          <p:nvSpPr>
            <p:cNvPr id="19474" name="Line 14"/>
            <p:cNvSpPr>
              <a:spLocks noChangeShapeType="1"/>
            </p:cNvSpPr>
            <p:nvPr/>
          </p:nvSpPr>
          <p:spPr bwMode="auto">
            <a:xfrm>
              <a:off x="1792" y="1728"/>
              <a:ext cx="0" cy="903"/>
            </a:xfrm>
            <a:prstGeom prst="line">
              <a:avLst/>
            </a:prstGeom>
            <a:noFill/>
            <a:ln w="9525">
              <a:solidFill>
                <a:schemeClr val="tx1"/>
              </a:solidFill>
              <a:round/>
              <a:headEnd type="none" w="lg" len="lg"/>
              <a:tailEnd/>
            </a:ln>
            <a:extLst>
              <a:ext uri="{909E8E84-426E-40DD-AFC4-6F175D3DCCD1}">
                <a14:hiddenFill xmlns:a14="http://schemas.microsoft.com/office/drawing/2010/main">
                  <a:noFill/>
                </a14:hiddenFill>
              </a:ext>
            </a:extLst>
          </p:spPr>
          <p:txBody>
            <a:bodyPr lIns="90000" tIns="46800" rIns="90000" bIns="46800"/>
            <a:lstStyle/>
            <a:p>
              <a:endParaRPr lang="en-US"/>
            </a:p>
          </p:txBody>
        </p:sp>
        <p:sp>
          <p:nvSpPr>
            <p:cNvPr id="19475" name="Text Box 31"/>
            <p:cNvSpPr txBox="1">
              <a:spLocks noChangeArrowheads="1"/>
            </p:cNvSpPr>
            <p:nvPr/>
          </p:nvSpPr>
          <p:spPr bwMode="auto">
            <a:xfrm>
              <a:off x="1776" y="2160"/>
              <a:ext cx="19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t>y</a:t>
              </a:r>
            </a:p>
          </p:txBody>
        </p:sp>
      </p:grpSp>
      <p:sp>
        <p:nvSpPr>
          <p:cNvPr id="19472" name="Text Box 32"/>
          <p:cNvSpPr txBox="1">
            <a:spLocks noChangeArrowheads="1"/>
          </p:cNvSpPr>
          <p:nvPr/>
        </p:nvSpPr>
        <p:spPr bwMode="auto">
          <a:xfrm>
            <a:off x="1828800" y="41910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t>x</a:t>
            </a:r>
          </a:p>
        </p:txBody>
      </p:sp>
      <p:sp>
        <p:nvSpPr>
          <p:cNvPr id="19473" name="Text Box 33"/>
          <p:cNvSpPr txBox="1">
            <a:spLocks noChangeArrowheads="1"/>
          </p:cNvSpPr>
          <p:nvPr/>
        </p:nvSpPr>
        <p:spPr bwMode="auto">
          <a:xfrm>
            <a:off x="2057400" y="22860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t>(x,y)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58059"/>
                                        </p:tgtEl>
                                        <p:attrNameLst>
                                          <p:attrName>style.visibility</p:attrName>
                                        </p:attrNameLst>
                                      </p:cBhvr>
                                      <p:to>
                                        <p:strVal val="visible"/>
                                      </p:to>
                                    </p:set>
                                    <p:animEffect transition="in" filter="box(out)">
                                      <p:cBhvr>
                                        <p:cTn id="7" dur="500"/>
                                        <p:tgtEl>
                                          <p:spTgt spid="258059"/>
                                        </p:tgtEl>
                                      </p:cBhvr>
                                    </p:animEffect>
                                  </p:childTnLst>
                                </p:cTn>
                              </p:par>
                            </p:childTnLst>
                          </p:cTn>
                        </p:par>
                        <p:par>
                          <p:cTn id="8" fill="hold" nodeType="afterGroup">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258060"/>
                                        </p:tgtEl>
                                        <p:attrNameLst>
                                          <p:attrName>style.visibility</p:attrName>
                                        </p:attrNameLst>
                                      </p:cBhvr>
                                      <p:to>
                                        <p:strVal val="visible"/>
                                      </p:to>
                                    </p:set>
                                    <p:animEffect transition="in" filter="wipe(right)">
                                      <p:cBhvr>
                                        <p:cTn id="11" dur="500"/>
                                        <p:tgtEl>
                                          <p:spTgt spid="258060"/>
                                        </p:tgtEl>
                                      </p:cBhvr>
                                    </p:animEffect>
                                  </p:childTnLst>
                                </p:cTn>
                              </p:par>
                            </p:childTnLst>
                          </p:cTn>
                        </p:par>
                        <p:par>
                          <p:cTn id="12" fill="hold" nodeType="afterGroup">
                            <p:stCondLst>
                              <p:cond delay="1000"/>
                            </p:stCondLst>
                            <p:childTnLst>
                              <p:par>
                                <p:cTn id="13" presetID="1" presetClass="entr" presetSubtype="0" fill="hold" grpId="0" nodeType="afterEffect">
                                  <p:stCondLst>
                                    <p:cond delay="0"/>
                                  </p:stCondLst>
                                  <p:childTnLst>
                                    <p:set>
                                      <p:cBhvr>
                                        <p:cTn id="14" dur="1" fill="hold">
                                          <p:stCondLst>
                                            <p:cond delay="499"/>
                                          </p:stCondLst>
                                        </p:cTn>
                                        <p:tgtEl>
                                          <p:spTgt spid="25806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58063"/>
                                        </p:tgtEl>
                                        <p:attrNameLst>
                                          <p:attrName>style.visibility</p:attrName>
                                        </p:attrNameLst>
                                      </p:cBhvr>
                                      <p:to>
                                        <p:strVal val="visible"/>
                                      </p:to>
                                    </p:set>
                                    <p:anim calcmode="lin" valueType="num">
                                      <p:cBhvr additive="base">
                                        <p:cTn id="19" dur="500" fill="hold"/>
                                        <p:tgtEl>
                                          <p:spTgt spid="258063"/>
                                        </p:tgtEl>
                                        <p:attrNameLst>
                                          <p:attrName>ppt_x</p:attrName>
                                        </p:attrNameLst>
                                      </p:cBhvr>
                                      <p:tavLst>
                                        <p:tav tm="0">
                                          <p:val>
                                            <p:strVal val="0-#ppt_w/2"/>
                                          </p:val>
                                        </p:tav>
                                        <p:tav tm="100000">
                                          <p:val>
                                            <p:strVal val="#ppt_x"/>
                                          </p:val>
                                        </p:tav>
                                      </p:tavLst>
                                    </p:anim>
                                    <p:anim calcmode="lin" valueType="num">
                                      <p:cBhvr additive="base">
                                        <p:cTn id="20" dur="500" fill="hold"/>
                                        <p:tgtEl>
                                          <p:spTgt spid="25806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258064"/>
                                        </p:tgtEl>
                                        <p:attrNameLst>
                                          <p:attrName>style.visibility</p:attrName>
                                        </p:attrNameLst>
                                      </p:cBhvr>
                                      <p:to>
                                        <p:strVal val="visible"/>
                                      </p:to>
                                    </p:set>
                                    <p:anim calcmode="lin" valueType="num">
                                      <p:cBhvr additive="base">
                                        <p:cTn id="25" dur="500" fill="hold"/>
                                        <p:tgtEl>
                                          <p:spTgt spid="258064"/>
                                        </p:tgtEl>
                                        <p:attrNameLst>
                                          <p:attrName>ppt_x</p:attrName>
                                        </p:attrNameLst>
                                      </p:cBhvr>
                                      <p:tavLst>
                                        <p:tav tm="0">
                                          <p:val>
                                            <p:strVal val="1+#ppt_w/2"/>
                                          </p:val>
                                        </p:tav>
                                        <p:tav tm="100000">
                                          <p:val>
                                            <p:strVal val="#ppt_x"/>
                                          </p:val>
                                        </p:tav>
                                      </p:tavLst>
                                    </p:anim>
                                    <p:anim calcmode="lin" valueType="num">
                                      <p:cBhvr additive="base">
                                        <p:cTn id="26" dur="500" fill="hold"/>
                                        <p:tgtEl>
                                          <p:spTgt spid="258064"/>
                                        </p:tgtEl>
                                        <p:attrNameLst>
                                          <p:attrName>ppt_y</p:attrName>
                                        </p:attrNameLst>
                                      </p:cBhvr>
                                      <p:tavLst>
                                        <p:tav tm="0">
                                          <p:val>
                                            <p:strVal val="#ppt_y"/>
                                          </p:val>
                                        </p:tav>
                                        <p:tav tm="100000">
                                          <p:val>
                                            <p:strVal val="#ppt_y"/>
                                          </p:val>
                                        </p:tav>
                                      </p:tavLst>
                                    </p:anim>
                                  </p:childTnLst>
                                </p:cTn>
                              </p:par>
                            </p:childTnLst>
                          </p:cTn>
                        </p:par>
                        <p:par>
                          <p:cTn id="27" fill="hold" nodeType="afterGroup">
                            <p:stCondLst>
                              <p:cond delay="500"/>
                            </p:stCondLst>
                            <p:childTnLst>
                              <p:par>
                                <p:cTn id="28" presetID="4" presetClass="entr" presetSubtype="32" fill="hold" nodeType="after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box(out)">
                                      <p:cBhvr>
                                        <p:cTn id="30" dur="500"/>
                                        <p:tgtEl>
                                          <p:spTgt spid="4"/>
                                        </p:tgtEl>
                                      </p:cBhvr>
                                    </p:animEffect>
                                  </p:childTnLst>
                                </p:cTn>
                              </p:par>
                            </p:childTnLst>
                          </p:cTn>
                        </p:par>
                        <p:par>
                          <p:cTn id="31" fill="hold" nodeType="afterGroup">
                            <p:stCondLst>
                              <p:cond delay="1000"/>
                            </p:stCondLst>
                            <p:childTnLst>
                              <p:par>
                                <p:cTn id="32" presetID="4" presetClass="entr" presetSubtype="32" fill="hold" nodeType="afterEffect">
                                  <p:stCondLst>
                                    <p:cond delay="0"/>
                                  </p:stCondLst>
                                  <p:childTnLst>
                                    <p:set>
                                      <p:cBhvr>
                                        <p:cTn id="33" dur="1" fill="hold">
                                          <p:stCondLst>
                                            <p:cond delay="0"/>
                                          </p:stCondLst>
                                        </p:cTn>
                                        <p:tgtEl>
                                          <p:spTgt spid="3"/>
                                        </p:tgtEl>
                                        <p:attrNameLst>
                                          <p:attrName>style.visibility</p:attrName>
                                        </p:attrNameLst>
                                      </p:cBhvr>
                                      <p:to>
                                        <p:strVal val="visible"/>
                                      </p:to>
                                    </p:set>
                                    <p:animEffect transition="in" filter="box(out)">
                                      <p:cBhvr>
                                        <p:cTn id="34" dur="500"/>
                                        <p:tgtEl>
                                          <p:spTgt spid="3"/>
                                        </p:tgtEl>
                                      </p:cBhvr>
                                    </p:animEffect>
                                  </p:childTnLst>
                                </p:cTn>
                              </p:par>
                            </p:childTnLst>
                          </p:cTn>
                        </p:par>
                        <p:par>
                          <p:cTn id="35" fill="hold" nodeType="afterGroup">
                            <p:stCondLst>
                              <p:cond delay="1500"/>
                            </p:stCondLst>
                            <p:childTnLst>
                              <p:par>
                                <p:cTn id="36" presetID="4" presetClass="entr" presetSubtype="32" fill="hold" grpId="0" nodeType="afterEffect">
                                  <p:stCondLst>
                                    <p:cond delay="0"/>
                                  </p:stCondLst>
                                  <p:childTnLst>
                                    <p:set>
                                      <p:cBhvr>
                                        <p:cTn id="37" dur="1" fill="hold">
                                          <p:stCondLst>
                                            <p:cond delay="0"/>
                                          </p:stCondLst>
                                        </p:cTn>
                                        <p:tgtEl>
                                          <p:spTgt spid="258066"/>
                                        </p:tgtEl>
                                        <p:attrNameLst>
                                          <p:attrName>style.visibility</p:attrName>
                                        </p:attrNameLst>
                                      </p:cBhvr>
                                      <p:to>
                                        <p:strVal val="visible"/>
                                      </p:to>
                                    </p:set>
                                    <p:animEffect transition="in" filter="box(out)">
                                      <p:cBhvr>
                                        <p:cTn id="38" dur="500"/>
                                        <p:tgtEl>
                                          <p:spTgt spid="258066"/>
                                        </p:tgtEl>
                                      </p:cBhvr>
                                    </p:animEffect>
                                  </p:childTnLst>
                                </p:cTn>
                              </p:par>
                            </p:childTnLst>
                          </p:cTn>
                        </p:par>
                        <p:par>
                          <p:cTn id="39" fill="hold" nodeType="afterGroup">
                            <p:stCondLst>
                              <p:cond delay="2000"/>
                            </p:stCondLst>
                            <p:childTnLst>
                              <p:par>
                                <p:cTn id="40" presetID="22" presetClass="entr" presetSubtype="2" fill="hold" grpId="0" nodeType="afterEffect">
                                  <p:stCondLst>
                                    <p:cond delay="0"/>
                                  </p:stCondLst>
                                  <p:childTnLst>
                                    <p:set>
                                      <p:cBhvr>
                                        <p:cTn id="41" dur="1" fill="hold">
                                          <p:stCondLst>
                                            <p:cond delay="0"/>
                                          </p:stCondLst>
                                        </p:cTn>
                                        <p:tgtEl>
                                          <p:spTgt spid="258067"/>
                                        </p:tgtEl>
                                        <p:attrNameLst>
                                          <p:attrName>style.visibility</p:attrName>
                                        </p:attrNameLst>
                                      </p:cBhvr>
                                      <p:to>
                                        <p:strVal val="visible"/>
                                      </p:to>
                                    </p:set>
                                    <p:animEffect transition="in" filter="wipe(right)">
                                      <p:cBhvr>
                                        <p:cTn id="42" dur="500"/>
                                        <p:tgtEl>
                                          <p:spTgt spid="258067"/>
                                        </p:tgtEl>
                                      </p:cBhvr>
                                    </p:animEffect>
                                  </p:childTnLst>
                                </p:cTn>
                              </p:par>
                            </p:childTnLst>
                          </p:cTn>
                        </p:par>
                        <p:par>
                          <p:cTn id="43" fill="hold" nodeType="afterGroup">
                            <p:stCondLst>
                              <p:cond delay="2500"/>
                            </p:stCondLst>
                            <p:childTnLst>
                              <p:par>
                                <p:cTn id="44" presetID="1" presetClass="entr" presetSubtype="0" fill="hold" grpId="0" nodeType="afterEffect">
                                  <p:stCondLst>
                                    <p:cond delay="0"/>
                                  </p:stCondLst>
                                  <p:childTnLst>
                                    <p:set>
                                      <p:cBhvr>
                                        <p:cTn id="45" dur="1" fill="hold">
                                          <p:stCondLst>
                                            <p:cond delay="499"/>
                                          </p:stCondLst>
                                        </p:cTn>
                                        <p:tgtEl>
                                          <p:spTgt spid="258068"/>
                                        </p:tgtEl>
                                        <p:attrNameLst>
                                          <p:attrName>style.visibility</p:attrName>
                                        </p:attrNameLst>
                                      </p:cBhvr>
                                      <p:to>
                                        <p:strVal val="visible"/>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17" presetClass="entr" presetSubtype="4" fill="hold" grpId="0" nodeType="clickEffect">
                                  <p:stCondLst>
                                    <p:cond delay="0"/>
                                  </p:stCondLst>
                                  <p:childTnLst>
                                    <p:set>
                                      <p:cBhvr>
                                        <p:cTn id="49" dur="1" fill="hold">
                                          <p:stCondLst>
                                            <p:cond delay="0"/>
                                          </p:stCondLst>
                                        </p:cTn>
                                        <p:tgtEl>
                                          <p:spTgt spid="258078"/>
                                        </p:tgtEl>
                                        <p:attrNameLst>
                                          <p:attrName>style.visibility</p:attrName>
                                        </p:attrNameLst>
                                      </p:cBhvr>
                                      <p:to>
                                        <p:strVal val="visible"/>
                                      </p:to>
                                    </p:set>
                                    <p:anim calcmode="lin" valueType="num">
                                      <p:cBhvr>
                                        <p:cTn id="50" dur="500" fill="hold"/>
                                        <p:tgtEl>
                                          <p:spTgt spid="258078"/>
                                        </p:tgtEl>
                                        <p:attrNameLst>
                                          <p:attrName>ppt_x</p:attrName>
                                        </p:attrNameLst>
                                      </p:cBhvr>
                                      <p:tavLst>
                                        <p:tav tm="0">
                                          <p:val>
                                            <p:strVal val="#ppt_x"/>
                                          </p:val>
                                        </p:tav>
                                        <p:tav tm="100000">
                                          <p:val>
                                            <p:strVal val="#ppt_x"/>
                                          </p:val>
                                        </p:tav>
                                      </p:tavLst>
                                    </p:anim>
                                    <p:anim calcmode="lin" valueType="num">
                                      <p:cBhvr>
                                        <p:cTn id="51" dur="500" fill="hold"/>
                                        <p:tgtEl>
                                          <p:spTgt spid="258078"/>
                                        </p:tgtEl>
                                        <p:attrNameLst>
                                          <p:attrName>ppt_y</p:attrName>
                                        </p:attrNameLst>
                                      </p:cBhvr>
                                      <p:tavLst>
                                        <p:tav tm="0">
                                          <p:val>
                                            <p:strVal val="#ppt_y+#ppt_h/2"/>
                                          </p:val>
                                        </p:tav>
                                        <p:tav tm="100000">
                                          <p:val>
                                            <p:strVal val="#ppt_y"/>
                                          </p:val>
                                        </p:tav>
                                      </p:tavLst>
                                    </p:anim>
                                    <p:anim calcmode="lin" valueType="num">
                                      <p:cBhvr>
                                        <p:cTn id="52" dur="500" fill="hold"/>
                                        <p:tgtEl>
                                          <p:spTgt spid="258078"/>
                                        </p:tgtEl>
                                        <p:attrNameLst>
                                          <p:attrName>ppt_w</p:attrName>
                                        </p:attrNameLst>
                                      </p:cBhvr>
                                      <p:tavLst>
                                        <p:tav tm="0">
                                          <p:val>
                                            <p:strVal val="#ppt_w"/>
                                          </p:val>
                                        </p:tav>
                                        <p:tav tm="100000">
                                          <p:val>
                                            <p:strVal val="#ppt_w"/>
                                          </p:val>
                                        </p:tav>
                                      </p:tavLst>
                                    </p:anim>
                                    <p:anim calcmode="lin" valueType="num">
                                      <p:cBhvr>
                                        <p:cTn id="53" dur="500" fill="hold"/>
                                        <p:tgtEl>
                                          <p:spTgt spid="25807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8059" grpId="0" animBg="1"/>
      <p:bldP spid="258060" grpId="0" animBg="1"/>
      <p:bldP spid="258061" grpId="0" autoUpdateAnimBg="0"/>
      <p:bldP spid="258063" grpId="0" autoUpdateAnimBg="0"/>
      <p:bldP spid="258066" grpId="0" animBg="1"/>
      <p:bldP spid="258067" grpId="0" animBg="1"/>
      <p:bldP spid="258068" grpId="0" autoUpdateAnimBg="0"/>
      <p:bldP spid="258078" grpId="0" animBg="1" autoUpdateAnimBg="0"/>
    </p:bld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endParaRPr lang="en-US" b="0" smtClean="0"/>
          </a:p>
        </p:txBody>
      </p:sp>
      <p:grpSp>
        <p:nvGrpSpPr>
          <p:cNvPr id="2" name="Group 3"/>
          <p:cNvGrpSpPr>
            <a:grpSpLocks/>
          </p:cNvGrpSpPr>
          <p:nvPr/>
        </p:nvGrpSpPr>
        <p:grpSpPr bwMode="auto">
          <a:xfrm>
            <a:off x="3243263" y="2057400"/>
            <a:ext cx="2547937" cy="2819400"/>
            <a:chOff x="2064" y="1440"/>
            <a:chExt cx="1605" cy="1776"/>
          </a:xfrm>
        </p:grpSpPr>
        <p:graphicFrame>
          <p:nvGraphicFramePr>
            <p:cNvPr id="83972" name="Object 0"/>
            <p:cNvGraphicFramePr>
              <a:graphicFrameLocks noChangeAspect="1"/>
            </p:cNvGraphicFramePr>
            <p:nvPr/>
          </p:nvGraphicFramePr>
          <p:xfrm>
            <a:off x="2064" y="1440"/>
            <a:ext cx="1605" cy="1470"/>
          </p:xfrm>
          <a:graphic>
            <a:graphicData uri="http://schemas.openxmlformats.org/presentationml/2006/ole">
              <mc:AlternateContent xmlns:mc="http://schemas.openxmlformats.org/markup-compatibility/2006">
                <mc:Choice xmlns:v="urn:schemas-microsoft-com:vml" Requires="v">
                  <p:oleObj spid="_x0000_s83974" name="CorelDRAW" r:id="rId3" imgW="914400" imgH="914400" progId="CorelDRAW.Graphic.11">
                    <p:embed/>
                  </p:oleObj>
                </mc:Choice>
                <mc:Fallback>
                  <p:oleObj name="CorelDRAW" r:id="rId3" imgW="914400" imgH="914400" progId="CorelDRAW.Graphic.11">
                    <p:embed/>
                    <p:pic>
                      <p:nvPicPr>
                        <p:cNvPr id="0" name="Object 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4" y="1440"/>
                          <a:ext cx="1605" cy="14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3973" name="Text Box 5"/>
            <p:cNvSpPr txBox="1">
              <a:spLocks noChangeArrowheads="1"/>
            </p:cNvSpPr>
            <p:nvPr/>
          </p:nvSpPr>
          <p:spPr bwMode="auto">
            <a:xfrm>
              <a:off x="2256" y="2928"/>
              <a:ext cx="12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b="1">
                  <a:solidFill>
                    <a:schemeClr val="accent2"/>
                  </a:solidFill>
                </a:rPr>
                <a:t>Thank you</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81000" y="381000"/>
            <a:ext cx="5791200" cy="685800"/>
          </a:xfrm>
        </p:spPr>
        <p:txBody>
          <a:bodyPr/>
          <a:lstStyle/>
          <a:p>
            <a:pPr eaLnBrk="1" hangingPunct="1"/>
            <a:r>
              <a:rPr lang="en-US" b="0" smtClean="0"/>
              <a:t>Slope</a:t>
            </a:r>
          </a:p>
        </p:txBody>
      </p:sp>
      <p:sp>
        <p:nvSpPr>
          <p:cNvPr id="260099" name="Text Box 3"/>
          <p:cNvSpPr txBox="1">
            <a:spLocks noChangeArrowheads="1"/>
          </p:cNvSpPr>
          <p:nvPr/>
        </p:nvSpPr>
        <p:spPr bwMode="auto">
          <a:xfrm>
            <a:off x="381000" y="990600"/>
            <a:ext cx="53641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a14:hiddenLine>
            </a:ext>
          </a:extLst>
        </p:spPr>
        <p:txBody>
          <a:bodyPr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t>slope +ve </a:t>
            </a:r>
            <a:r>
              <a:rPr lang="en-US">
                <a:sym typeface="Symbol" pitchFamily="18" charset="2"/>
              </a:rPr>
              <a:t></a:t>
            </a:r>
            <a:r>
              <a:rPr lang="en-US">
                <a:sym typeface="Wingdings" pitchFamily="2" charset="2"/>
              </a:rPr>
              <a:t> </a:t>
            </a:r>
            <a:r>
              <a:rPr lang="en-US">
                <a:sym typeface="Symbol" pitchFamily="18" charset="2"/>
              </a:rPr>
              <a:t> is acute</a:t>
            </a:r>
          </a:p>
        </p:txBody>
      </p:sp>
      <p:sp>
        <p:nvSpPr>
          <p:cNvPr id="260100" name="Text Box 4"/>
          <p:cNvSpPr txBox="1">
            <a:spLocks noChangeArrowheads="1"/>
          </p:cNvSpPr>
          <p:nvPr/>
        </p:nvSpPr>
        <p:spPr bwMode="auto">
          <a:xfrm>
            <a:off x="411163" y="1479550"/>
            <a:ext cx="5364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a14:hiddenLine>
            </a:ext>
          </a:extLst>
        </p:spPr>
        <p:txBody>
          <a:bodyPr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t>slope -ve </a:t>
            </a:r>
            <a:r>
              <a:rPr lang="en-US">
                <a:sym typeface="Symbol" pitchFamily="18" charset="2"/>
              </a:rPr>
              <a:t></a:t>
            </a:r>
            <a:r>
              <a:rPr lang="en-US">
                <a:sym typeface="Wingdings" pitchFamily="2" charset="2"/>
              </a:rPr>
              <a:t> </a:t>
            </a:r>
            <a:r>
              <a:rPr lang="en-US">
                <a:sym typeface="Symbol" pitchFamily="18" charset="2"/>
              </a:rPr>
              <a:t> is obtuse</a:t>
            </a:r>
          </a:p>
        </p:txBody>
      </p:sp>
      <p:sp>
        <p:nvSpPr>
          <p:cNvPr id="260101" name="Text Box 5"/>
          <p:cNvSpPr txBox="1">
            <a:spLocks noChangeArrowheads="1"/>
          </p:cNvSpPr>
          <p:nvPr/>
        </p:nvSpPr>
        <p:spPr bwMode="auto">
          <a:xfrm>
            <a:off x="411163" y="2012950"/>
            <a:ext cx="5364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a14:hiddenLine>
            </a:ext>
          </a:extLst>
        </p:spPr>
        <p:txBody>
          <a:bodyPr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sym typeface="Symbol" pitchFamily="18" charset="2"/>
              </a:rPr>
              <a:t> = 0  slope = 0</a:t>
            </a:r>
          </a:p>
        </p:txBody>
      </p:sp>
      <p:sp>
        <p:nvSpPr>
          <p:cNvPr id="260102" name="Text Box 6"/>
          <p:cNvSpPr txBox="1">
            <a:spLocks noChangeArrowheads="1"/>
          </p:cNvSpPr>
          <p:nvPr/>
        </p:nvSpPr>
        <p:spPr bwMode="auto">
          <a:xfrm>
            <a:off x="411163" y="2470150"/>
            <a:ext cx="5364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a14:hiddenLine>
            </a:ext>
          </a:extLst>
        </p:spPr>
        <p:txBody>
          <a:bodyPr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sym typeface="Symbol" pitchFamily="18" charset="2"/>
              </a:rPr>
              <a:t> = 90  slope = ?</a:t>
            </a:r>
          </a:p>
        </p:txBody>
      </p:sp>
      <p:sp>
        <p:nvSpPr>
          <p:cNvPr id="260103" name="AutoShape 7"/>
          <p:cNvSpPr>
            <a:spLocks noChangeArrowheads="1"/>
          </p:cNvSpPr>
          <p:nvPr/>
        </p:nvSpPr>
        <p:spPr bwMode="auto">
          <a:xfrm>
            <a:off x="3200400" y="3505200"/>
            <a:ext cx="2971800" cy="685800"/>
          </a:xfrm>
          <a:prstGeom prst="cloudCallout">
            <a:avLst>
              <a:gd name="adj1" fmla="val -44926"/>
              <a:gd name="adj2" fmla="val -150926"/>
            </a:avLst>
          </a:prstGeom>
          <a:solidFill>
            <a:srgbClr val="006600"/>
          </a:solidFill>
          <a:ln>
            <a:noFill/>
          </a:ln>
          <a:extLst>
            <a:ext uri="{91240B29-F687-4F45-9708-019B960494DF}">
              <a14:hiddenLine xmlns:a14="http://schemas.microsoft.com/office/drawing/2010/main" w="50800">
                <a:solidFill>
                  <a:srgbClr val="000000"/>
                </a:solidFill>
                <a:round/>
                <a:headEnd type="none" w="lg" len="lg"/>
                <a:tailEnd/>
              </a14:hiddenLine>
            </a:ext>
          </a:extLst>
        </p:spPr>
        <p:txBody>
          <a:bodyPr lIns="90000" tIns="46800" rIns="90000" bIns="46800" anchor="ctr" anchorCtr="1"/>
          <a:lstStyle/>
          <a:p>
            <a:pPr algn="ctr"/>
            <a:r>
              <a:rPr lang="en-US">
                <a:solidFill>
                  <a:schemeClr val="bg1"/>
                </a:solidFill>
              </a:rPr>
              <a:t>Infinite?</a:t>
            </a:r>
          </a:p>
        </p:txBody>
      </p:sp>
      <p:sp>
        <p:nvSpPr>
          <p:cNvPr id="260104" name="Text Box 8"/>
          <p:cNvSpPr txBox="1">
            <a:spLocks noChangeArrowheads="1"/>
          </p:cNvSpPr>
          <p:nvPr/>
        </p:nvSpPr>
        <p:spPr bwMode="auto">
          <a:xfrm>
            <a:off x="381000" y="4267200"/>
            <a:ext cx="53641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a14:hiddenLine>
            </a:ext>
          </a:extLst>
        </p:spPr>
        <p:txBody>
          <a:bodyPr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sym typeface="Symbol" pitchFamily="18" charset="2"/>
              </a:rPr>
              <a:t>Not infinite. It is not defined.</a:t>
            </a:r>
          </a:p>
        </p:txBody>
      </p:sp>
      <p:sp>
        <p:nvSpPr>
          <p:cNvPr id="260105" name="AutoShape 9"/>
          <p:cNvSpPr>
            <a:spLocks noChangeArrowheads="1"/>
          </p:cNvSpPr>
          <p:nvPr/>
        </p:nvSpPr>
        <p:spPr bwMode="auto">
          <a:xfrm>
            <a:off x="914400" y="4513263"/>
            <a:ext cx="7808913" cy="1658937"/>
          </a:xfrm>
          <a:prstGeom prst="irregularSeal1">
            <a:avLst/>
          </a:prstGeom>
          <a:solidFill>
            <a:srgbClr val="006600"/>
          </a:solidFill>
          <a:ln w="50800">
            <a:solidFill>
              <a:srgbClr val="006600"/>
            </a:solidFill>
            <a:miter lim="800000"/>
            <a:headEnd type="none" w="lg" len="lg"/>
            <a:tailEnd type="none" w="lg" len="lg"/>
          </a:ln>
        </p:spPr>
        <p:txBody>
          <a:bodyPr lIns="90000" tIns="46800" rIns="90000" bIns="46800" anchor="ctr" anchorCtr="1"/>
          <a:lstStyle/>
          <a:p>
            <a:pPr algn="ctr"/>
            <a:r>
              <a:rPr lang="en-US" sz="2200">
                <a:solidFill>
                  <a:schemeClr val="bg1"/>
                </a:solidFill>
              </a:rPr>
              <a:t>Slope is usually denoted by 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0099"/>
                                        </p:tgtEl>
                                        <p:attrNameLst>
                                          <p:attrName>style.visibility</p:attrName>
                                        </p:attrNameLst>
                                      </p:cBhvr>
                                      <p:to>
                                        <p:strVal val="visible"/>
                                      </p:to>
                                    </p:set>
                                    <p:anim calcmode="lin" valueType="num">
                                      <p:cBhvr additive="base">
                                        <p:cTn id="7" dur="500" fill="hold"/>
                                        <p:tgtEl>
                                          <p:spTgt spid="260099"/>
                                        </p:tgtEl>
                                        <p:attrNameLst>
                                          <p:attrName>ppt_x</p:attrName>
                                        </p:attrNameLst>
                                      </p:cBhvr>
                                      <p:tavLst>
                                        <p:tav tm="0">
                                          <p:val>
                                            <p:strVal val="0-#ppt_w/2"/>
                                          </p:val>
                                        </p:tav>
                                        <p:tav tm="100000">
                                          <p:val>
                                            <p:strVal val="#ppt_x"/>
                                          </p:val>
                                        </p:tav>
                                      </p:tavLst>
                                    </p:anim>
                                    <p:anim calcmode="lin" valueType="num">
                                      <p:cBhvr additive="base">
                                        <p:cTn id="8" dur="500" fill="hold"/>
                                        <p:tgtEl>
                                          <p:spTgt spid="26009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0100"/>
                                        </p:tgtEl>
                                        <p:attrNameLst>
                                          <p:attrName>style.visibility</p:attrName>
                                        </p:attrNameLst>
                                      </p:cBhvr>
                                      <p:to>
                                        <p:strVal val="visible"/>
                                      </p:to>
                                    </p:set>
                                    <p:anim calcmode="lin" valueType="num">
                                      <p:cBhvr additive="base">
                                        <p:cTn id="13" dur="500" fill="hold"/>
                                        <p:tgtEl>
                                          <p:spTgt spid="260100"/>
                                        </p:tgtEl>
                                        <p:attrNameLst>
                                          <p:attrName>ppt_x</p:attrName>
                                        </p:attrNameLst>
                                      </p:cBhvr>
                                      <p:tavLst>
                                        <p:tav tm="0">
                                          <p:val>
                                            <p:strVal val="0-#ppt_w/2"/>
                                          </p:val>
                                        </p:tav>
                                        <p:tav tm="100000">
                                          <p:val>
                                            <p:strVal val="#ppt_x"/>
                                          </p:val>
                                        </p:tav>
                                      </p:tavLst>
                                    </p:anim>
                                    <p:anim calcmode="lin" valueType="num">
                                      <p:cBhvr additive="base">
                                        <p:cTn id="14" dur="500" fill="hold"/>
                                        <p:tgtEl>
                                          <p:spTgt spid="260100"/>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60101"/>
                                        </p:tgtEl>
                                        <p:attrNameLst>
                                          <p:attrName>style.visibility</p:attrName>
                                        </p:attrNameLst>
                                      </p:cBhvr>
                                      <p:to>
                                        <p:strVal val="visible"/>
                                      </p:to>
                                    </p:set>
                                    <p:anim calcmode="lin" valueType="num">
                                      <p:cBhvr additive="base">
                                        <p:cTn id="19" dur="500" fill="hold"/>
                                        <p:tgtEl>
                                          <p:spTgt spid="260101"/>
                                        </p:tgtEl>
                                        <p:attrNameLst>
                                          <p:attrName>ppt_x</p:attrName>
                                        </p:attrNameLst>
                                      </p:cBhvr>
                                      <p:tavLst>
                                        <p:tav tm="0">
                                          <p:val>
                                            <p:strVal val="0-#ppt_w/2"/>
                                          </p:val>
                                        </p:tav>
                                        <p:tav tm="100000">
                                          <p:val>
                                            <p:strVal val="#ppt_x"/>
                                          </p:val>
                                        </p:tav>
                                      </p:tavLst>
                                    </p:anim>
                                    <p:anim calcmode="lin" valueType="num">
                                      <p:cBhvr additive="base">
                                        <p:cTn id="20" dur="500" fill="hold"/>
                                        <p:tgtEl>
                                          <p:spTgt spid="260101"/>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60102"/>
                                        </p:tgtEl>
                                        <p:attrNameLst>
                                          <p:attrName>style.visibility</p:attrName>
                                        </p:attrNameLst>
                                      </p:cBhvr>
                                      <p:to>
                                        <p:strVal val="visible"/>
                                      </p:to>
                                    </p:set>
                                    <p:anim calcmode="lin" valueType="num">
                                      <p:cBhvr additive="base">
                                        <p:cTn id="25" dur="500" fill="hold"/>
                                        <p:tgtEl>
                                          <p:spTgt spid="260102"/>
                                        </p:tgtEl>
                                        <p:attrNameLst>
                                          <p:attrName>ppt_x</p:attrName>
                                        </p:attrNameLst>
                                      </p:cBhvr>
                                      <p:tavLst>
                                        <p:tav tm="0">
                                          <p:val>
                                            <p:strVal val="0-#ppt_w/2"/>
                                          </p:val>
                                        </p:tav>
                                        <p:tav tm="100000">
                                          <p:val>
                                            <p:strVal val="#ppt_x"/>
                                          </p:val>
                                        </p:tav>
                                      </p:tavLst>
                                    </p:anim>
                                    <p:anim calcmode="lin" valueType="num">
                                      <p:cBhvr additive="base">
                                        <p:cTn id="26" dur="500" fill="hold"/>
                                        <p:tgtEl>
                                          <p:spTgt spid="260102"/>
                                        </p:tgtEl>
                                        <p:attrNameLst>
                                          <p:attrName>ppt_y</p:attrName>
                                        </p:attrNameLst>
                                      </p:cBhvr>
                                      <p:tavLst>
                                        <p:tav tm="0">
                                          <p:val>
                                            <p:strVal val="#ppt_y"/>
                                          </p:val>
                                        </p:tav>
                                        <p:tav tm="100000">
                                          <p:val>
                                            <p:strVal val="#ppt_y"/>
                                          </p:val>
                                        </p:tav>
                                      </p:tavLst>
                                    </p:anim>
                                  </p:childTnLst>
                                </p:cTn>
                              </p:par>
                            </p:childTnLst>
                          </p:cTn>
                        </p:par>
                        <p:par>
                          <p:cTn id="27" fill="hold" nodeType="afterGroup">
                            <p:stCondLst>
                              <p:cond delay="500"/>
                            </p:stCondLst>
                            <p:childTnLst>
                              <p:par>
                                <p:cTn id="28" presetID="17" presetClass="entr" presetSubtype="8" fill="hold" grpId="0" nodeType="afterEffect">
                                  <p:stCondLst>
                                    <p:cond delay="0"/>
                                  </p:stCondLst>
                                  <p:childTnLst>
                                    <p:set>
                                      <p:cBhvr>
                                        <p:cTn id="29" dur="1" fill="hold">
                                          <p:stCondLst>
                                            <p:cond delay="0"/>
                                          </p:stCondLst>
                                        </p:cTn>
                                        <p:tgtEl>
                                          <p:spTgt spid="260103"/>
                                        </p:tgtEl>
                                        <p:attrNameLst>
                                          <p:attrName>style.visibility</p:attrName>
                                        </p:attrNameLst>
                                      </p:cBhvr>
                                      <p:to>
                                        <p:strVal val="visible"/>
                                      </p:to>
                                    </p:set>
                                    <p:anim calcmode="lin" valueType="num">
                                      <p:cBhvr>
                                        <p:cTn id="30" dur="500" fill="hold"/>
                                        <p:tgtEl>
                                          <p:spTgt spid="260103"/>
                                        </p:tgtEl>
                                        <p:attrNameLst>
                                          <p:attrName>ppt_x</p:attrName>
                                        </p:attrNameLst>
                                      </p:cBhvr>
                                      <p:tavLst>
                                        <p:tav tm="0">
                                          <p:val>
                                            <p:strVal val="#ppt_x-#ppt_w/2"/>
                                          </p:val>
                                        </p:tav>
                                        <p:tav tm="100000">
                                          <p:val>
                                            <p:strVal val="#ppt_x"/>
                                          </p:val>
                                        </p:tav>
                                      </p:tavLst>
                                    </p:anim>
                                    <p:anim calcmode="lin" valueType="num">
                                      <p:cBhvr>
                                        <p:cTn id="31" dur="500" fill="hold"/>
                                        <p:tgtEl>
                                          <p:spTgt spid="260103"/>
                                        </p:tgtEl>
                                        <p:attrNameLst>
                                          <p:attrName>ppt_y</p:attrName>
                                        </p:attrNameLst>
                                      </p:cBhvr>
                                      <p:tavLst>
                                        <p:tav tm="0">
                                          <p:val>
                                            <p:strVal val="#ppt_y"/>
                                          </p:val>
                                        </p:tav>
                                        <p:tav tm="100000">
                                          <p:val>
                                            <p:strVal val="#ppt_y"/>
                                          </p:val>
                                        </p:tav>
                                      </p:tavLst>
                                    </p:anim>
                                    <p:anim calcmode="lin" valueType="num">
                                      <p:cBhvr>
                                        <p:cTn id="32" dur="500" fill="hold"/>
                                        <p:tgtEl>
                                          <p:spTgt spid="260103"/>
                                        </p:tgtEl>
                                        <p:attrNameLst>
                                          <p:attrName>ppt_w</p:attrName>
                                        </p:attrNameLst>
                                      </p:cBhvr>
                                      <p:tavLst>
                                        <p:tav tm="0">
                                          <p:val>
                                            <p:fltVal val="0"/>
                                          </p:val>
                                        </p:tav>
                                        <p:tav tm="100000">
                                          <p:val>
                                            <p:strVal val="#ppt_w"/>
                                          </p:val>
                                        </p:tav>
                                      </p:tavLst>
                                    </p:anim>
                                    <p:anim calcmode="lin" valueType="num">
                                      <p:cBhvr>
                                        <p:cTn id="33" dur="500" fill="hold"/>
                                        <p:tgtEl>
                                          <p:spTgt spid="260103"/>
                                        </p:tgtEl>
                                        <p:attrNameLst>
                                          <p:attrName>ppt_h</p:attrName>
                                        </p:attrNameLst>
                                      </p:cBhvr>
                                      <p:tavLst>
                                        <p:tav tm="0">
                                          <p:val>
                                            <p:strVal val="#ppt_h"/>
                                          </p:val>
                                        </p:tav>
                                        <p:tav tm="100000">
                                          <p:val>
                                            <p:strVal val="#ppt_h"/>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8" fill="hold" grpId="0" nodeType="clickEffect">
                                  <p:stCondLst>
                                    <p:cond delay="0"/>
                                  </p:stCondLst>
                                  <p:childTnLst>
                                    <p:set>
                                      <p:cBhvr>
                                        <p:cTn id="37" dur="1" fill="hold">
                                          <p:stCondLst>
                                            <p:cond delay="0"/>
                                          </p:stCondLst>
                                        </p:cTn>
                                        <p:tgtEl>
                                          <p:spTgt spid="260104"/>
                                        </p:tgtEl>
                                        <p:attrNameLst>
                                          <p:attrName>style.visibility</p:attrName>
                                        </p:attrNameLst>
                                      </p:cBhvr>
                                      <p:to>
                                        <p:strVal val="visible"/>
                                      </p:to>
                                    </p:set>
                                    <p:anim calcmode="lin" valueType="num">
                                      <p:cBhvr additive="base">
                                        <p:cTn id="38" dur="500" fill="hold"/>
                                        <p:tgtEl>
                                          <p:spTgt spid="260104"/>
                                        </p:tgtEl>
                                        <p:attrNameLst>
                                          <p:attrName>ppt_x</p:attrName>
                                        </p:attrNameLst>
                                      </p:cBhvr>
                                      <p:tavLst>
                                        <p:tav tm="0">
                                          <p:val>
                                            <p:strVal val="0-#ppt_w/2"/>
                                          </p:val>
                                        </p:tav>
                                        <p:tav tm="100000">
                                          <p:val>
                                            <p:strVal val="#ppt_x"/>
                                          </p:val>
                                        </p:tav>
                                      </p:tavLst>
                                    </p:anim>
                                    <p:anim calcmode="lin" valueType="num">
                                      <p:cBhvr additive="base">
                                        <p:cTn id="39" dur="500" fill="hold"/>
                                        <p:tgtEl>
                                          <p:spTgt spid="260104"/>
                                        </p:tgtEl>
                                        <p:attrNameLst>
                                          <p:attrName>ppt_y</p:attrName>
                                        </p:attrNameLst>
                                      </p:cBhvr>
                                      <p:tavLst>
                                        <p:tav tm="0">
                                          <p:val>
                                            <p:strVal val="#ppt_y"/>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ntr" presetSubtype="32" fill="hold" grpId="0" nodeType="clickEffect">
                                  <p:stCondLst>
                                    <p:cond delay="0"/>
                                  </p:stCondLst>
                                  <p:childTnLst>
                                    <p:set>
                                      <p:cBhvr>
                                        <p:cTn id="43" dur="1" fill="hold">
                                          <p:stCondLst>
                                            <p:cond delay="0"/>
                                          </p:stCondLst>
                                        </p:cTn>
                                        <p:tgtEl>
                                          <p:spTgt spid="260105"/>
                                        </p:tgtEl>
                                        <p:attrNameLst>
                                          <p:attrName>style.visibility</p:attrName>
                                        </p:attrNameLst>
                                      </p:cBhvr>
                                      <p:to>
                                        <p:strVal val="visible"/>
                                      </p:to>
                                    </p:set>
                                    <p:animEffect transition="in" filter="box(out)">
                                      <p:cBhvr>
                                        <p:cTn id="44" dur="500"/>
                                        <p:tgtEl>
                                          <p:spTgt spid="260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099" grpId="0" autoUpdateAnimBg="0"/>
      <p:bldP spid="260100" grpId="0" autoUpdateAnimBg="0"/>
      <p:bldP spid="260101" grpId="0" autoUpdateAnimBg="0"/>
      <p:bldP spid="260102" grpId="0" autoUpdateAnimBg="0"/>
      <p:bldP spid="260103" grpId="0" animBg="1" autoUpdateAnimBg="0"/>
      <p:bldP spid="260104" grpId="0" autoUpdateAnimBg="0"/>
      <p:bldP spid="260105"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81000" y="381000"/>
            <a:ext cx="6553200" cy="685800"/>
          </a:xfrm>
        </p:spPr>
        <p:txBody>
          <a:bodyPr/>
          <a:lstStyle/>
          <a:p>
            <a:pPr eaLnBrk="1" hangingPunct="1"/>
            <a:r>
              <a:rPr lang="en-US" b="0" smtClean="0"/>
              <a:t>Slope in terms of points on a line</a:t>
            </a:r>
          </a:p>
        </p:txBody>
      </p:sp>
      <p:grpSp>
        <p:nvGrpSpPr>
          <p:cNvPr id="2" name="Group 3"/>
          <p:cNvGrpSpPr>
            <a:grpSpLocks/>
          </p:cNvGrpSpPr>
          <p:nvPr/>
        </p:nvGrpSpPr>
        <p:grpSpPr bwMode="auto">
          <a:xfrm>
            <a:off x="304800" y="1676400"/>
            <a:ext cx="5943600" cy="2895600"/>
            <a:chOff x="288" y="911"/>
            <a:chExt cx="3312" cy="1537"/>
          </a:xfrm>
        </p:grpSpPr>
        <p:grpSp>
          <p:nvGrpSpPr>
            <p:cNvPr id="21509" name="Group 4"/>
            <p:cNvGrpSpPr>
              <a:grpSpLocks/>
            </p:cNvGrpSpPr>
            <p:nvPr/>
          </p:nvGrpSpPr>
          <p:grpSpPr bwMode="auto">
            <a:xfrm>
              <a:off x="288" y="912"/>
              <a:ext cx="3312" cy="1536"/>
              <a:chOff x="288" y="912"/>
              <a:chExt cx="3408" cy="2976"/>
            </a:xfrm>
          </p:grpSpPr>
          <p:sp>
            <p:nvSpPr>
              <p:cNvPr id="21523" name="Line 5"/>
              <p:cNvSpPr>
                <a:spLocks noChangeShapeType="1"/>
              </p:cNvSpPr>
              <p:nvPr/>
            </p:nvSpPr>
            <p:spPr bwMode="auto">
              <a:xfrm>
                <a:off x="722" y="958"/>
                <a:ext cx="0" cy="2834"/>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1524" name="Line 6"/>
              <p:cNvSpPr>
                <a:spLocks noChangeShapeType="1"/>
              </p:cNvSpPr>
              <p:nvPr/>
            </p:nvSpPr>
            <p:spPr bwMode="auto">
              <a:xfrm>
                <a:off x="336" y="3229"/>
                <a:ext cx="3360" cy="0"/>
              </a:xfrm>
              <a:prstGeom prst="line">
                <a:avLst/>
              </a:prstGeom>
              <a:noFill/>
              <a:ln w="12700">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wrap="none"/>
              <a:lstStyle/>
              <a:p>
                <a:endParaRPr lang="en-US"/>
              </a:p>
            </p:txBody>
          </p:sp>
          <p:sp>
            <p:nvSpPr>
              <p:cNvPr id="21525" name="Text Box 7"/>
              <p:cNvSpPr txBox="1">
                <a:spLocks noChangeArrowheads="1"/>
              </p:cNvSpPr>
              <p:nvPr/>
            </p:nvSpPr>
            <p:spPr bwMode="auto">
              <a:xfrm>
                <a:off x="3456"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21526" name="Text Box 8"/>
              <p:cNvSpPr txBox="1">
                <a:spLocks noChangeArrowheads="1"/>
              </p:cNvSpPr>
              <p:nvPr/>
            </p:nvSpPr>
            <p:spPr bwMode="auto">
              <a:xfrm>
                <a:off x="288"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X’</a:t>
                </a:r>
                <a:endParaRPr lang="en-US" sz="1800" baseline="-25000"/>
              </a:p>
            </p:txBody>
          </p:sp>
          <p:sp>
            <p:nvSpPr>
              <p:cNvPr id="21527" name="Text Box 9"/>
              <p:cNvSpPr txBox="1">
                <a:spLocks noChangeArrowheads="1"/>
              </p:cNvSpPr>
              <p:nvPr/>
            </p:nvSpPr>
            <p:spPr bwMode="auto">
              <a:xfrm>
                <a:off x="480" y="3648"/>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sp>
            <p:nvSpPr>
              <p:cNvPr id="21528" name="Text Box 10"/>
              <p:cNvSpPr txBox="1">
                <a:spLocks noChangeArrowheads="1"/>
              </p:cNvSpPr>
              <p:nvPr/>
            </p:nvSpPr>
            <p:spPr bwMode="auto">
              <a:xfrm>
                <a:off x="480" y="3216"/>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O</a:t>
                </a:r>
                <a:endParaRPr lang="en-US" sz="1800" baseline="-25000"/>
              </a:p>
            </p:txBody>
          </p:sp>
          <p:sp>
            <p:nvSpPr>
              <p:cNvPr id="21529" name="Text Box 11"/>
              <p:cNvSpPr txBox="1">
                <a:spLocks noChangeArrowheads="1"/>
              </p:cNvSpPr>
              <p:nvPr/>
            </p:nvSpPr>
            <p:spPr bwMode="auto">
              <a:xfrm>
                <a:off x="528" y="912"/>
                <a:ext cx="24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lg" len="lg"/>
                    <a:tailEnd type="none" w="lg" len="lg"/>
                  </a14:hiddenLine>
                </a:ext>
              </a:extLst>
            </p:spPr>
            <p:txBody>
              <a:bodyPr wrap="none"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800"/>
                  <a:t>Y</a:t>
                </a:r>
                <a:endParaRPr lang="en-US" sz="1800" baseline="-25000"/>
              </a:p>
            </p:txBody>
          </p:sp>
        </p:grpSp>
        <p:sp>
          <p:nvSpPr>
            <p:cNvPr id="21510" name="Line 12"/>
            <p:cNvSpPr>
              <a:spLocks noChangeShapeType="1"/>
            </p:cNvSpPr>
            <p:nvPr/>
          </p:nvSpPr>
          <p:spPr bwMode="auto">
            <a:xfrm flipV="1">
              <a:off x="816" y="911"/>
              <a:ext cx="2160" cy="1392"/>
            </a:xfrm>
            <a:prstGeom prst="line">
              <a:avLst/>
            </a:prstGeom>
            <a:noFill/>
            <a:ln w="9525">
              <a:solidFill>
                <a:schemeClr val="tx1"/>
              </a:solidFill>
              <a:round/>
              <a:headEnd type="stealth" w="lg" len="lg"/>
              <a:tailEnd type="stealth" w="lg" len="lg"/>
            </a:ln>
            <a:extLst>
              <a:ext uri="{909E8E84-426E-40DD-AFC4-6F175D3DCCD1}">
                <a14:hiddenFill xmlns:a14="http://schemas.microsoft.com/office/drawing/2010/main">
                  <a:noFill/>
                </a14:hiddenFill>
              </a:ext>
            </a:extLst>
          </p:spPr>
          <p:txBody>
            <a:bodyPr lIns="90000" tIns="46800" rIns="90000" bIns="46800"/>
            <a:lstStyle/>
            <a:p>
              <a:endParaRPr lang="en-US"/>
            </a:p>
          </p:txBody>
        </p:sp>
        <p:sp>
          <p:nvSpPr>
            <p:cNvPr id="21511" name="Oval 13"/>
            <p:cNvSpPr>
              <a:spLocks noChangeArrowheads="1"/>
            </p:cNvSpPr>
            <p:nvPr/>
          </p:nvSpPr>
          <p:spPr bwMode="auto">
            <a:xfrm>
              <a:off x="1680" y="1704"/>
              <a:ext cx="48" cy="48"/>
            </a:xfrm>
            <a:prstGeom prst="ellipse">
              <a:avLst/>
            </a:prstGeom>
            <a:solidFill>
              <a:srgbClr val="000000"/>
            </a:solidFill>
            <a:ln w="9525">
              <a:solidFill>
                <a:schemeClr val="tx1"/>
              </a:solidFill>
              <a:round/>
              <a:headEnd type="none" w="lg" len="lg"/>
              <a:tailEnd type="none" w="lg" len="lg"/>
            </a:ln>
          </p:spPr>
          <p:txBody>
            <a:bodyPr wrap="none" lIns="90000" tIns="46800" rIns="90000" bIns="46800" anchor="ctr"/>
            <a:lstStyle/>
            <a:p>
              <a:endParaRPr lang="en-US"/>
            </a:p>
          </p:txBody>
        </p:sp>
        <p:sp>
          <p:nvSpPr>
            <p:cNvPr id="21512" name="Oval 14"/>
            <p:cNvSpPr>
              <a:spLocks noChangeArrowheads="1"/>
            </p:cNvSpPr>
            <p:nvPr/>
          </p:nvSpPr>
          <p:spPr bwMode="auto">
            <a:xfrm>
              <a:off x="2352" y="1272"/>
              <a:ext cx="48" cy="48"/>
            </a:xfrm>
            <a:prstGeom prst="ellipse">
              <a:avLst/>
            </a:prstGeom>
            <a:solidFill>
              <a:srgbClr val="000000"/>
            </a:solidFill>
            <a:ln w="9525">
              <a:solidFill>
                <a:schemeClr val="tx1"/>
              </a:solidFill>
              <a:round/>
              <a:headEnd type="none" w="lg" len="lg"/>
              <a:tailEnd type="none" w="lg" len="lg"/>
            </a:ln>
          </p:spPr>
          <p:txBody>
            <a:bodyPr wrap="none" lIns="90000" tIns="46800" rIns="90000" bIns="46800" anchor="ctr"/>
            <a:lstStyle/>
            <a:p>
              <a:endParaRPr lang="en-US"/>
            </a:p>
          </p:txBody>
        </p:sp>
        <p:sp>
          <p:nvSpPr>
            <p:cNvPr id="21513" name="Text Box 15"/>
            <p:cNvSpPr txBox="1">
              <a:spLocks noChangeArrowheads="1"/>
            </p:cNvSpPr>
            <p:nvPr/>
          </p:nvSpPr>
          <p:spPr bwMode="auto">
            <a:xfrm>
              <a:off x="960" y="1536"/>
              <a:ext cx="720"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type="none" w="lg" len="lg"/>
                </a14:hiddenLine>
              </a:ext>
            </a:extLst>
          </p:spPr>
          <p:txBody>
            <a:bodyPr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600"/>
                <a:t>P (x</a:t>
              </a:r>
              <a:r>
                <a:rPr lang="en-US" sz="1600" baseline="-25000"/>
                <a:t>1</a:t>
              </a:r>
              <a:r>
                <a:rPr lang="en-US" sz="1600"/>
                <a:t>, y</a:t>
              </a:r>
              <a:r>
                <a:rPr lang="en-US" sz="1600" baseline="-25000"/>
                <a:t>1</a:t>
              </a:r>
              <a:r>
                <a:rPr lang="en-US" sz="1600"/>
                <a:t>)</a:t>
              </a:r>
            </a:p>
          </p:txBody>
        </p:sp>
        <p:sp>
          <p:nvSpPr>
            <p:cNvPr id="21514" name="Text Box 16"/>
            <p:cNvSpPr txBox="1">
              <a:spLocks noChangeArrowheads="1"/>
            </p:cNvSpPr>
            <p:nvPr/>
          </p:nvSpPr>
          <p:spPr bwMode="auto">
            <a:xfrm>
              <a:off x="1632" y="1104"/>
              <a:ext cx="768"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type="none" w="lg" len="lg"/>
                </a14:hiddenLine>
              </a:ext>
            </a:extLst>
          </p:spPr>
          <p:txBody>
            <a:bodyPr lIns="90000" tIns="46800" rIns="90000" bIns="46800"/>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sz="1600"/>
                <a:t>Q (x</a:t>
              </a:r>
              <a:r>
                <a:rPr lang="en-US" sz="1600" baseline="-25000"/>
                <a:t>2</a:t>
              </a:r>
              <a:r>
                <a:rPr lang="en-US" sz="1600"/>
                <a:t>, y</a:t>
              </a:r>
              <a:r>
                <a:rPr lang="en-US" sz="1600" baseline="-25000"/>
                <a:t>2</a:t>
              </a:r>
              <a:r>
                <a:rPr lang="en-US" sz="1600"/>
                <a:t>)</a:t>
              </a:r>
            </a:p>
          </p:txBody>
        </p:sp>
        <p:sp>
          <p:nvSpPr>
            <p:cNvPr id="21515" name="Arc 17"/>
            <p:cNvSpPr>
              <a:spLocks/>
            </p:cNvSpPr>
            <p:nvPr/>
          </p:nvSpPr>
          <p:spPr bwMode="auto">
            <a:xfrm>
              <a:off x="1490" y="1865"/>
              <a:ext cx="142" cy="23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type="stealth" w="lg" len="lg"/>
              <a:tailEnd type="none" w="lg" len="lg"/>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p>
              <a:endParaRPr lang="en-US"/>
            </a:p>
          </p:txBody>
        </p:sp>
        <p:sp>
          <p:nvSpPr>
            <p:cNvPr id="21516" name="Text Box 18"/>
            <p:cNvSpPr txBox="1">
              <a:spLocks noChangeArrowheads="1"/>
            </p:cNvSpPr>
            <p:nvPr/>
          </p:nvSpPr>
          <p:spPr bwMode="auto">
            <a:xfrm>
              <a:off x="1374" y="1865"/>
              <a:ext cx="23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a14:hiddenLine>
              </a:ext>
            </a:extLst>
          </p:spPr>
          <p:txBody>
            <a:bodyPr lIns="90000" tIns="46800" rIns="90000" bIns="46800"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a:t>
              </a:r>
              <a:endParaRPr lang="en-US" sz="1800"/>
            </a:p>
          </p:txBody>
        </p:sp>
        <p:sp>
          <p:nvSpPr>
            <p:cNvPr id="21517" name="Line 19"/>
            <p:cNvSpPr>
              <a:spLocks noChangeShapeType="1"/>
            </p:cNvSpPr>
            <p:nvPr/>
          </p:nvSpPr>
          <p:spPr bwMode="auto">
            <a:xfrm>
              <a:off x="1704" y="1728"/>
              <a:ext cx="0" cy="380"/>
            </a:xfrm>
            <a:prstGeom prst="line">
              <a:avLst/>
            </a:prstGeom>
            <a:noFill/>
            <a:ln w="9525">
              <a:solidFill>
                <a:schemeClr val="tx1"/>
              </a:solidFill>
              <a:round/>
              <a:headEnd type="none" w="lg" len="lg"/>
              <a:tailEnd type="none" w="lg" len="lg"/>
            </a:ln>
            <a:extLst>
              <a:ext uri="{909E8E84-426E-40DD-AFC4-6F175D3DCCD1}">
                <a14:hiddenFill xmlns:a14="http://schemas.microsoft.com/office/drawing/2010/main">
                  <a:noFill/>
                </a14:hiddenFill>
              </a:ext>
            </a:extLst>
          </p:spPr>
          <p:txBody>
            <a:bodyPr lIns="90000" tIns="46800" rIns="90000" bIns="46800"/>
            <a:lstStyle/>
            <a:p>
              <a:endParaRPr lang="en-US"/>
            </a:p>
          </p:txBody>
        </p:sp>
        <p:sp>
          <p:nvSpPr>
            <p:cNvPr id="21518" name="Line 20"/>
            <p:cNvSpPr>
              <a:spLocks noChangeShapeType="1"/>
            </p:cNvSpPr>
            <p:nvPr/>
          </p:nvSpPr>
          <p:spPr bwMode="auto">
            <a:xfrm>
              <a:off x="2376" y="1296"/>
              <a:ext cx="0" cy="812"/>
            </a:xfrm>
            <a:prstGeom prst="line">
              <a:avLst/>
            </a:prstGeom>
            <a:noFill/>
            <a:ln w="9525">
              <a:solidFill>
                <a:schemeClr val="tx1"/>
              </a:solidFill>
              <a:round/>
              <a:headEnd type="none" w="lg" len="lg"/>
              <a:tailEnd type="none" w="lg" len="lg"/>
            </a:ln>
            <a:extLst>
              <a:ext uri="{909E8E84-426E-40DD-AFC4-6F175D3DCCD1}">
                <a14:hiddenFill xmlns:a14="http://schemas.microsoft.com/office/drawing/2010/main">
                  <a:noFill/>
                </a14:hiddenFill>
              </a:ext>
            </a:extLst>
          </p:spPr>
          <p:txBody>
            <a:bodyPr lIns="90000" tIns="46800" rIns="90000" bIns="46800"/>
            <a:lstStyle/>
            <a:p>
              <a:endParaRPr lang="en-US"/>
            </a:p>
          </p:txBody>
        </p:sp>
        <p:sp>
          <p:nvSpPr>
            <p:cNvPr id="21519" name="Line 21"/>
            <p:cNvSpPr>
              <a:spLocks noChangeShapeType="1"/>
            </p:cNvSpPr>
            <p:nvPr/>
          </p:nvSpPr>
          <p:spPr bwMode="auto">
            <a:xfrm>
              <a:off x="1704" y="1728"/>
              <a:ext cx="672" cy="0"/>
            </a:xfrm>
            <a:prstGeom prst="line">
              <a:avLst/>
            </a:prstGeom>
            <a:noFill/>
            <a:ln w="9525">
              <a:solidFill>
                <a:schemeClr val="tx1"/>
              </a:solidFill>
              <a:round/>
              <a:headEnd type="none" w="lg" len="lg"/>
              <a:tailEnd type="none" w="lg" len="lg"/>
            </a:ln>
            <a:extLst>
              <a:ext uri="{909E8E84-426E-40DD-AFC4-6F175D3DCCD1}">
                <a14:hiddenFill xmlns:a14="http://schemas.microsoft.com/office/drawing/2010/main">
                  <a:noFill/>
                </a14:hiddenFill>
              </a:ext>
            </a:extLst>
          </p:spPr>
          <p:txBody>
            <a:bodyPr lIns="90000" tIns="46800" rIns="90000" bIns="46800"/>
            <a:lstStyle/>
            <a:p>
              <a:endParaRPr lang="en-US"/>
            </a:p>
          </p:txBody>
        </p:sp>
        <p:sp>
          <p:nvSpPr>
            <p:cNvPr id="21520" name="Text Box 22"/>
            <p:cNvSpPr txBox="1">
              <a:spLocks noChangeArrowheads="1"/>
            </p:cNvSpPr>
            <p:nvPr/>
          </p:nvSpPr>
          <p:spPr bwMode="auto">
            <a:xfrm>
              <a:off x="1585" y="2081"/>
              <a:ext cx="23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a14:hiddenLine>
              </a:ext>
            </a:extLst>
          </p:spPr>
          <p:txBody>
            <a:bodyPr lIns="90000" tIns="46800" rIns="90000" bIns="46800"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L</a:t>
              </a:r>
              <a:endParaRPr lang="en-US" sz="1800"/>
            </a:p>
          </p:txBody>
        </p:sp>
        <p:sp>
          <p:nvSpPr>
            <p:cNvPr id="21521" name="Text Box 23"/>
            <p:cNvSpPr txBox="1">
              <a:spLocks noChangeArrowheads="1"/>
            </p:cNvSpPr>
            <p:nvPr/>
          </p:nvSpPr>
          <p:spPr bwMode="auto">
            <a:xfrm>
              <a:off x="2260" y="2081"/>
              <a:ext cx="23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a14:hiddenLine>
              </a:ext>
            </a:extLst>
          </p:spPr>
          <p:txBody>
            <a:bodyPr lIns="90000" tIns="46800" rIns="90000" bIns="46800"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M</a:t>
              </a:r>
              <a:endParaRPr lang="en-US" sz="1800"/>
            </a:p>
          </p:txBody>
        </p:sp>
        <p:sp>
          <p:nvSpPr>
            <p:cNvPr id="21522" name="Text Box 24"/>
            <p:cNvSpPr txBox="1">
              <a:spLocks noChangeArrowheads="1"/>
            </p:cNvSpPr>
            <p:nvPr/>
          </p:nvSpPr>
          <p:spPr bwMode="auto">
            <a:xfrm>
              <a:off x="2356" y="1584"/>
              <a:ext cx="23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lg" len="lg"/>
                  <a:tailEnd/>
                </a14:hiddenLine>
              </a:ext>
            </a:extLst>
          </p:spPr>
          <p:txBody>
            <a:bodyPr lIns="90000" tIns="46800" rIns="90000" bIns="46800" anchor="ctr" anchorCtr="1"/>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sz="1800">
                  <a:sym typeface="Symbol" pitchFamily="18" charset="2"/>
                </a:rPr>
                <a:t>N</a:t>
              </a:r>
              <a:endParaRPr lang="en-US" sz="1800"/>
            </a:p>
          </p:txBody>
        </p:sp>
      </p:grpSp>
      <p:graphicFrame>
        <p:nvGraphicFramePr>
          <p:cNvPr id="261145" name="Object 25"/>
          <p:cNvGraphicFramePr>
            <a:graphicFrameLocks noChangeAspect="1"/>
          </p:cNvGraphicFramePr>
          <p:nvPr/>
        </p:nvGraphicFramePr>
        <p:xfrm>
          <a:off x="457200" y="4953000"/>
          <a:ext cx="6173788" cy="758825"/>
        </p:xfrm>
        <a:graphic>
          <a:graphicData uri="http://schemas.openxmlformats.org/presentationml/2006/ole">
            <mc:AlternateContent xmlns:mc="http://schemas.openxmlformats.org/markup-compatibility/2006">
              <mc:Choice xmlns:v="urn:schemas-microsoft-com:vml" Requires="v">
                <p:oleObj spid="_x0000_s21530" name="Equation" r:id="rId3" imgW="5772146" imgH="695349" progId="Equation.DSMT4">
                  <p:embed/>
                </p:oleObj>
              </mc:Choice>
              <mc:Fallback>
                <p:oleObj name="Equation" r:id="rId3" imgW="5772146" imgH="695349" progId="Equation.DSMT4">
                  <p:embed/>
                  <p:pic>
                    <p:nvPicPr>
                      <p:cNvPr id="0" name="Object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4953000"/>
                        <a:ext cx="6173788" cy="758825"/>
                      </a:xfrm>
                      <a:prstGeom prst="rect">
                        <a:avLst/>
                      </a:prstGeom>
                      <a:solidFill>
                        <a:srgbClr val="A5002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nodeType="clickEffect">
                                  <p:stCondLst>
                                    <p:cond delay="0"/>
                                  </p:stCondLst>
                                  <p:childTnLst>
                                    <p:set>
                                      <p:cBhvr>
                                        <p:cTn id="12" dur="1" fill="hold">
                                          <p:stCondLst>
                                            <p:cond delay="0"/>
                                          </p:stCondLst>
                                        </p:cTn>
                                        <p:tgtEl>
                                          <p:spTgt spid="261145"/>
                                        </p:tgtEl>
                                        <p:attrNameLst>
                                          <p:attrName>style.visibility</p:attrName>
                                        </p:attrNameLst>
                                      </p:cBhvr>
                                      <p:to>
                                        <p:strVal val="visible"/>
                                      </p:to>
                                    </p:set>
                                    <p:animEffect transition="in" filter="checkerboard(across)">
                                      <p:cBhvr>
                                        <p:cTn id="13" dur="500"/>
                                        <p:tgtEl>
                                          <p:spTgt spid="261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ugam_project_template">
  <a:themeElements>
    <a:clrScheme name="Mugam_project_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ugam_project_templa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rgbClr val="800000"/>
          </a:solidFill>
          <a:prstDash val="solid"/>
          <a:round/>
          <a:headEnd type="none" w="med" len="med"/>
          <a:tailEnd type="none" w="med" len="med"/>
        </a:ln>
        <a:effec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noFill/>
        <a:ln w="12700" cap="flat" cmpd="sng" algn="ctr">
          <a:solidFill>
            <a:srgbClr val="800000"/>
          </a:solidFill>
          <a:prstDash val="solid"/>
          <a:round/>
          <a:headEnd type="none" w="med" len="med"/>
          <a:tailEnd type="none" w="med" len="med"/>
        </a:ln>
        <a:effec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Mugam_project_templat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ugam_project_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ugam_project_templat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ugam_project_templat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ugam_project_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ugam_project_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ugam_project_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G:\acads\Mugam_project_template.pot</Template>
  <TotalTime>4990</TotalTime>
  <Words>2969</Words>
  <Application>Microsoft Office PowerPoint</Application>
  <PresentationFormat>On-screen Show (4:3)</PresentationFormat>
  <Paragraphs>504</Paragraphs>
  <Slides>70</Slides>
  <Notes>52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70</vt:i4>
      </vt:variant>
    </vt:vector>
  </HeadingPairs>
  <TitlesOfParts>
    <vt:vector size="78" baseType="lpstr">
      <vt:lpstr>Verdana</vt:lpstr>
      <vt:lpstr>Arial</vt:lpstr>
      <vt:lpstr>Times New Roman</vt:lpstr>
      <vt:lpstr>Symbol</vt:lpstr>
      <vt:lpstr>Wingdings</vt:lpstr>
      <vt:lpstr>Mugam_project_template</vt:lpstr>
      <vt:lpstr>CorelDRAW 11.0 Graphic</vt:lpstr>
      <vt:lpstr>MathType 5.0 Equation</vt:lpstr>
      <vt:lpstr>PowerPoint Presentation</vt:lpstr>
      <vt:lpstr>Session</vt:lpstr>
      <vt:lpstr>PowerPoint Presentation</vt:lpstr>
      <vt:lpstr>Session Objectives</vt:lpstr>
      <vt:lpstr>Locus definition of a straight line</vt:lpstr>
      <vt:lpstr>Slope - Concept</vt:lpstr>
      <vt:lpstr>Slope</vt:lpstr>
      <vt:lpstr>Slope</vt:lpstr>
      <vt:lpstr>Slope in terms of points on a line</vt:lpstr>
      <vt:lpstr>Slope of reflection in either axis</vt:lpstr>
      <vt:lpstr>Angle between two lines</vt:lpstr>
      <vt:lpstr>Parallel lines</vt:lpstr>
      <vt:lpstr>Perpendicular lines</vt:lpstr>
      <vt:lpstr>Illustrative example</vt:lpstr>
      <vt:lpstr>Intercepts on x axis, y axis</vt:lpstr>
      <vt:lpstr>Slope intercept form</vt:lpstr>
      <vt:lpstr>Illustrative example</vt:lpstr>
      <vt:lpstr>Locus definition of a straight line</vt:lpstr>
      <vt:lpstr>Point slope form</vt:lpstr>
      <vt:lpstr>Illustrative example</vt:lpstr>
      <vt:lpstr>Two point form</vt:lpstr>
      <vt:lpstr>Illustrative example</vt:lpstr>
      <vt:lpstr>Intercepts form</vt:lpstr>
      <vt:lpstr>Illustrative example</vt:lpstr>
      <vt:lpstr>Solution Cont.</vt:lpstr>
      <vt:lpstr>Normal form</vt:lpstr>
      <vt:lpstr>Illustrative example</vt:lpstr>
      <vt:lpstr>Distance or parametric form</vt:lpstr>
      <vt:lpstr>Distance or parametric form</vt:lpstr>
      <vt:lpstr>Illustrative example</vt:lpstr>
      <vt:lpstr>Class Exercise - 1</vt:lpstr>
      <vt:lpstr>Solution</vt:lpstr>
      <vt:lpstr>Solution</vt:lpstr>
      <vt:lpstr>Class Exercise - 2</vt:lpstr>
      <vt:lpstr>Solution</vt:lpstr>
      <vt:lpstr>Class Exercise - 3</vt:lpstr>
      <vt:lpstr>Class Exercise - 4</vt:lpstr>
      <vt:lpstr>Solution 4(i)</vt:lpstr>
      <vt:lpstr>Solution 4(ii)</vt:lpstr>
      <vt:lpstr>Solution 4(iii)</vt:lpstr>
      <vt:lpstr>Class Exercise - 5</vt:lpstr>
      <vt:lpstr>Solution</vt:lpstr>
      <vt:lpstr>Class Exercise - 6</vt:lpstr>
      <vt:lpstr>Solution</vt:lpstr>
      <vt:lpstr>Solution</vt:lpstr>
      <vt:lpstr>Class Exercise - 7</vt:lpstr>
      <vt:lpstr>Solution</vt:lpstr>
      <vt:lpstr>Class Exercise - 8</vt:lpstr>
      <vt:lpstr>Solution</vt:lpstr>
      <vt:lpstr>Class Exercise - 9</vt:lpstr>
      <vt:lpstr>Solution</vt:lpstr>
      <vt:lpstr>Class Exercise - 10</vt:lpstr>
      <vt:lpstr>Solution - 10(i)</vt:lpstr>
      <vt:lpstr>Solution - 10(ii)</vt:lpstr>
      <vt:lpstr>Class Exercise - 11</vt:lpstr>
      <vt:lpstr>Solution</vt:lpstr>
      <vt:lpstr>Class Exercise - 12</vt:lpstr>
      <vt:lpstr>Solution - Method I</vt:lpstr>
      <vt:lpstr>Solution Cont.</vt:lpstr>
      <vt:lpstr>Solution Method II</vt:lpstr>
      <vt:lpstr>Class Exercise - 13</vt:lpstr>
      <vt:lpstr>Solution</vt:lpstr>
      <vt:lpstr>Class Exercise - 14</vt:lpstr>
      <vt:lpstr>Solution</vt:lpstr>
      <vt:lpstr>Solution</vt:lpstr>
      <vt:lpstr>Class Exercise 15</vt:lpstr>
      <vt:lpstr>Solution</vt:lpstr>
      <vt:lpstr>Solution</vt:lpstr>
      <vt:lpstr>Solution</vt:lpstr>
      <vt:lpstr>PowerPoint Presentation</vt:lpstr>
    </vt:vector>
  </TitlesOfParts>
  <Company>compassbox.com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Nilesh Mitra</dc:creator>
  <cp:lastModifiedBy>Teacher E-Solutions</cp:lastModifiedBy>
  <cp:revision>722</cp:revision>
  <dcterms:created xsi:type="dcterms:W3CDTF">2001-11-09T09:27:46Z</dcterms:created>
  <dcterms:modified xsi:type="dcterms:W3CDTF">2019-01-18T17:03:29Z</dcterms:modified>
</cp:coreProperties>
</file>