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68" r:id="rId7"/>
    <p:sldId id="269"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4" r:id="rId49"/>
    <p:sldId id="315" r:id="rId50"/>
    <p:sldId id="311" r:id="rId51"/>
    <p:sldId id="312" r:id="rId52"/>
    <p:sldId id="313" r:id="rId53"/>
    <p:sldId id="316" r:id="rId54"/>
    <p:sldId id="317" r:id="rId55"/>
    <p:sldId id="318" r:id="rId56"/>
    <p:sldId id="319" r:id="rId57"/>
    <p:sldId id="320" r:id="rId58"/>
    <p:sldId id="321" r:id="rId59"/>
    <p:sldId id="322" r:id="rId60"/>
    <p:sldId id="323" r:id="rId61"/>
  </p:sldIdLst>
  <p:sldSz cx="9144000" cy="6858000" type="screen4x3"/>
  <p:notesSz cx="6858000" cy="9144000"/>
  <p:defaultTextStyle>
    <a:defPPr>
      <a:defRPr lang="zh-TW"/>
    </a:defPPr>
    <a:lvl1pPr algn="ctr" rtl="0" fontAlgn="base">
      <a:lnSpc>
        <a:spcPct val="120000"/>
      </a:lnSpc>
      <a:spcBef>
        <a:spcPct val="0"/>
      </a:spcBef>
      <a:spcAft>
        <a:spcPct val="0"/>
      </a:spcAft>
      <a:defRPr kumimoji="1" b="1" i="1" kern="1200">
        <a:solidFill>
          <a:srgbClr val="5F5F5F"/>
        </a:solidFill>
        <a:latin typeface="Times New Roman" pitchFamily="18" charset="0"/>
        <a:ea typeface="新細明體" pitchFamily="18" charset="-120"/>
        <a:cs typeface="+mn-cs"/>
      </a:defRPr>
    </a:lvl1pPr>
    <a:lvl2pPr marL="457200" algn="ctr" rtl="0" fontAlgn="base">
      <a:lnSpc>
        <a:spcPct val="120000"/>
      </a:lnSpc>
      <a:spcBef>
        <a:spcPct val="0"/>
      </a:spcBef>
      <a:spcAft>
        <a:spcPct val="0"/>
      </a:spcAft>
      <a:defRPr kumimoji="1" b="1" i="1" kern="1200">
        <a:solidFill>
          <a:srgbClr val="5F5F5F"/>
        </a:solidFill>
        <a:latin typeface="Times New Roman" pitchFamily="18" charset="0"/>
        <a:ea typeface="新細明體" pitchFamily="18" charset="-120"/>
        <a:cs typeface="+mn-cs"/>
      </a:defRPr>
    </a:lvl2pPr>
    <a:lvl3pPr marL="914400" algn="ctr" rtl="0" fontAlgn="base">
      <a:lnSpc>
        <a:spcPct val="120000"/>
      </a:lnSpc>
      <a:spcBef>
        <a:spcPct val="0"/>
      </a:spcBef>
      <a:spcAft>
        <a:spcPct val="0"/>
      </a:spcAft>
      <a:defRPr kumimoji="1" b="1" i="1" kern="1200">
        <a:solidFill>
          <a:srgbClr val="5F5F5F"/>
        </a:solidFill>
        <a:latin typeface="Times New Roman" pitchFamily="18" charset="0"/>
        <a:ea typeface="新細明體" pitchFamily="18" charset="-120"/>
        <a:cs typeface="+mn-cs"/>
      </a:defRPr>
    </a:lvl3pPr>
    <a:lvl4pPr marL="1371600" algn="ctr" rtl="0" fontAlgn="base">
      <a:lnSpc>
        <a:spcPct val="120000"/>
      </a:lnSpc>
      <a:spcBef>
        <a:spcPct val="0"/>
      </a:spcBef>
      <a:spcAft>
        <a:spcPct val="0"/>
      </a:spcAft>
      <a:defRPr kumimoji="1" b="1" i="1" kern="1200">
        <a:solidFill>
          <a:srgbClr val="5F5F5F"/>
        </a:solidFill>
        <a:latin typeface="Times New Roman" pitchFamily="18" charset="0"/>
        <a:ea typeface="新細明體" pitchFamily="18" charset="-120"/>
        <a:cs typeface="+mn-cs"/>
      </a:defRPr>
    </a:lvl4pPr>
    <a:lvl5pPr marL="1828800" algn="ctr" rtl="0" fontAlgn="base">
      <a:lnSpc>
        <a:spcPct val="120000"/>
      </a:lnSpc>
      <a:spcBef>
        <a:spcPct val="0"/>
      </a:spcBef>
      <a:spcAft>
        <a:spcPct val="0"/>
      </a:spcAft>
      <a:defRPr kumimoji="1" b="1" i="1" kern="1200">
        <a:solidFill>
          <a:srgbClr val="5F5F5F"/>
        </a:solidFill>
        <a:latin typeface="Times New Roman" pitchFamily="18" charset="0"/>
        <a:ea typeface="新細明體" pitchFamily="18" charset="-120"/>
        <a:cs typeface="+mn-cs"/>
      </a:defRPr>
    </a:lvl5pPr>
    <a:lvl6pPr marL="2286000" algn="l" defTabSz="914400" rtl="0" eaLnBrk="1" latinLnBrk="0" hangingPunct="1">
      <a:defRPr kumimoji="1" b="1" i="1" kern="1200">
        <a:solidFill>
          <a:srgbClr val="5F5F5F"/>
        </a:solidFill>
        <a:latin typeface="Times New Roman" pitchFamily="18" charset="0"/>
        <a:ea typeface="新細明體" pitchFamily="18" charset="-120"/>
        <a:cs typeface="+mn-cs"/>
      </a:defRPr>
    </a:lvl6pPr>
    <a:lvl7pPr marL="2743200" algn="l" defTabSz="914400" rtl="0" eaLnBrk="1" latinLnBrk="0" hangingPunct="1">
      <a:defRPr kumimoji="1" b="1" i="1" kern="1200">
        <a:solidFill>
          <a:srgbClr val="5F5F5F"/>
        </a:solidFill>
        <a:latin typeface="Times New Roman" pitchFamily="18" charset="0"/>
        <a:ea typeface="新細明體" pitchFamily="18" charset="-120"/>
        <a:cs typeface="+mn-cs"/>
      </a:defRPr>
    </a:lvl7pPr>
    <a:lvl8pPr marL="3200400" algn="l" defTabSz="914400" rtl="0" eaLnBrk="1" latinLnBrk="0" hangingPunct="1">
      <a:defRPr kumimoji="1" b="1" i="1" kern="1200">
        <a:solidFill>
          <a:srgbClr val="5F5F5F"/>
        </a:solidFill>
        <a:latin typeface="Times New Roman" pitchFamily="18" charset="0"/>
        <a:ea typeface="新細明體" pitchFamily="18" charset="-120"/>
        <a:cs typeface="+mn-cs"/>
      </a:defRPr>
    </a:lvl8pPr>
    <a:lvl9pPr marL="3657600" algn="l" defTabSz="914400" rtl="0" eaLnBrk="1" latinLnBrk="0" hangingPunct="1">
      <a:defRPr kumimoji="1" b="1" i="1" kern="1200">
        <a:solidFill>
          <a:srgbClr val="5F5F5F"/>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CCFF"/>
    <a:srgbClr val="33CCFF"/>
    <a:srgbClr val="FF99CC"/>
    <a:srgbClr val="00FFFF"/>
    <a:srgbClr val="B2B2B2"/>
    <a:srgbClr val="FF0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p:cViewPr>
        <p:scale>
          <a:sx n="56" d="100"/>
          <a:sy n="56" d="100"/>
        </p:scale>
        <p:origin x="-240" y="-58"/>
      </p:cViewPr>
      <p:guideLst>
        <p:guide orient="horz" pos="2160"/>
        <p:guide pos="341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51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C5AE2E19-2826-4026-AF1E-770597E789B2}" type="slidenum">
              <a:rPr lang="en-US" altLang="zh-TW"/>
              <a:pPr>
                <a:defRPr/>
              </a:pPr>
              <a:t>‹#›</a:t>
            </a:fld>
            <a:endParaRPr lang="en-US" altLang="zh-TW"/>
          </a:p>
        </p:txBody>
      </p:sp>
    </p:spTree>
    <p:extLst>
      <p:ext uri="{BB962C8B-B14F-4D97-AF65-F5344CB8AC3E}">
        <p14:creationId xmlns:p14="http://schemas.microsoft.com/office/powerpoint/2010/main" val="344779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C93C99F3-BD97-43DA-ABC5-A70954D288D9}" type="slidenum">
              <a:rPr lang="en-US" altLang="zh-TW"/>
              <a:pPr>
                <a:defRPr/>
              </a:pPr>
              <a:t>‹#›</a:t>
            </a:fld>
            <a:endParaRPr lang="en-US" altLang="zh-TW"/>
          </a:p>
        </p:txBody>
      </p:sp>
    </p:spTree>
    <p:extLst>
      <p:ext uri="{BB962C8B-B14F-4D97-AF65-F5344CB8AC3E}">
        <p14:creationId xmlns:p14="http://schemas.microsoft.com/office/powerpoint/2010/main" val="50288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8A52E3B9-8CF4-4176-B31F-356EECE8906D}" type="slidenum">
              <a:rPr lang="en-US" altLang="zh-TW"/>
              <a:pPr>
                <a:defRPr/>
              </a:pPr>
              <a:t>‹#›</a:t>
            </a:fld>
            <a:endParaRPr lang="en-US" altLang="zh-TW"/>
          </a:p>
        </p:txBody>
      </p:sp>
    </p:spTree>
    <p:extLst>
      <p:ext uri="{BB962C8B-B14F-4D97-AF65-F5344CB8AC3E}">
        <p14:creationId xmlns:p14="http://schemas.microsoft.com/office/powerpoint/2010/main" val="374909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5A9EB49-6392-4CEE-91B5-EFC8AAC9A0F0}" type="slidenum">
              <a:rPr lang="en-US" altLang="zh-TW"/>
              <a:pPr>
                <a:defRPr/>
              </a:pPr>
              <a:t>‹#›</a:t>
            </a:fld>
            <a:endParaRPr lang="en-US" altLang="zh-TW"/>
          </a:p>
        </p:txBody>
      </p:sp>
    </p:spTree>
    <p:extLst>
      <p:ext uri="{BB962C8B-B14F-4D97-AF65-F5344CB8AC3E}">
        <p14:creationId xmlns:p14="http://schemas.microsoft.com/office/powerpoint/2010/main" val="415871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C3283E7B-122B-46C5-9B63-9481E867F792}" type="slidenum">
              <a:rPr lang="en-US" altLang="zh-TW"/>
              <a:pPr>
                <a:defRPr/>
              </a:pPr>
              <a:t>‹#›</a:t>
            </a:fld>
            <a:endParaRPr lang="en-US" altLang="zh-TW"/>
          </a:p>
        </p:txBody>
      </p:sp>
    </p:spTree>
    <p:extLst>
      <p:ext uri="{BB962C8B-B14F-4D97-AF65-F5344CB8AC3E}">
        <p14:creationId xmlns:p14="http://schemas.microsoft.com/office/powerpoint/2010/main" val="14952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A3A671A-6076-4FDA-85E0-428DC8B0D87E}" type="slidenum">
              <a:rPr lang="en-US" altLang="zh-TW"/>
              <a:pPr>
                <a:defRPr/>
              </a:pPr>
              <a:t>‹#›</a:t>
            </a:fld>
            <a:endParaRPr lang="en-US" altLang="zh-TW"/>
          </a:p>
        </p:txBody>
      </p:sp>
    </p:spTree>
    <p:extLst>
      <p:ext uri="{BB962C8B-B14F-4D97-AF65-F5344CB8AC3E}">
        <p14:creationId xmlns:p14="http://schemas.microsoft.com/office/powerpoint/2010/main" val="42870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1421C11E-F58E-4A0F-8FCB-373E56AC1D9D}" type="slidenum">
              <a:rPr lang="en-US" altLang="zh-TW"/>
              <a:pPr>
                <a:defRPr/>
              </a:pPr>
              <a:t>‹#›</a:t>
            </a:fld>
            <a:endParaRPr lang="en-US" altLang="zh-TW"/>
          </a:p>
        </p:txBody>
      </p:sp>
    </p:spTree>
    <p:extLst>
      <p:ext uri="{BB962C8B-B14F-4D97-AF65-F5344CB8AC3E}">
        <p14:creationId xmlns:p14="http://schemas.microsoft.com/office/powerpoint/2010/main" val="339164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2193A96E-8413-4762-9D7F-1DF196414311}" type="slidenum">
              <a:rPr lang="en-US" altLang="zh-TW"/>
              <a:pPr>
                <a:defRPr/>
              </a:pPr>
              <a:t>‹#›</a:t>
            </a:fld>
            <a:endParaRPr lang="en-US" altLang="zh-TW"/>
          </a:p>
        </p:txBody>
      </p:sp>
    </p:spTree>
    <p:extLst>
      <p:ext uri="{BB962C8B-B14F-4D97-AF65-F5344CB8AC3E}">
        <p14:creationId xmlns:p14="http://schemas.microsoft.com/office/powerpoint/2010/main" val="326525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03E62DCA-5A07-416D-9235-ECDDEBB01B9F}" type="slidenum">
              <a:rPr lang="en-US" altLang="zh-TW"/>
              <a:pPr>
                <a:defRPr/>
              </a:pPr>
              <a:t>‹#›</a:t>
            </a:fld>
            <a:endParaRPr lang="en-US" altLang="zh-TW"/>
          </a:p>
        </p:txBody>
      </p:sp>
    </p:spTree>
    <p:extLst>
      <p:ext uri="{BB962C8B-B14F-4D97-AF65-F5344CB8AC3E}">
        <p14:creationId xmlns:p14="http://schemas.microsoft.com/office/powerpoint/2010/main" val="40716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66C371CD-4588-48B9-8E43-3DB8D1051A2D}" type="slidenum">
              <a:rPr lang="en-US" altLang="zh-TW"/>
              <a:pPr>
                <a:defRPr/>
              </a:pPr>
              <a:t>‹#›</a:t>
            </a:fld>
            <a:endParaRPr lang="en-US" altLang="zh-TW"/>
          </a:p>
        </p:txBody>
      </p:sp>
    </p:spTree>
    <p:extLst>
      <p:ext uri="{BB962C8B-B14F-4D97-AF65-F5344CB8AC3E}">
        <p14:creationId xmlns:p14="http://schemas.microsoft.com/office/powerpoint/2010/main" val="13486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AE51ECBC-C51B-4188-8494-36523263D9E9}" type="slidenum">
              <a:rPr lang="en-US" altLang="zh-TW"/>
              <a:pPr>
                <a:defRPr/>
              </a:pPr>
              <a:t>‹#›</a:t>
            </a:fld>
            <a:endParaRPr lang="en-US" altLang="zh-TW"/>
          </a:p>
        </p:txBody>
      </p:sp>
    </p:spTree>
    <p:extLst>
      <p:ext uri="{BB962C8B-B14F-4D97-AF65-F5344CB8AC3E}">
        <p14:creationId xmlns:p14="http://schemas.microsoft.com/office/powerpoint/2010/main" val="399420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400" b="0" i="0">
                <a:solidFill>
                  <a:schemeClr val="tx1"/>
                </a:solidFill>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1400" b="0" i="0">
                <a:solidFill>
                  <a:schemeClr val="tx1"/>
                </a:solidFill>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400" b="0" i="0">
                <a:solidFill>
                  <a:schemeClr val="tx1"/>
                </a:solidFill>
              </a:defRPr>
            </a:lvl1pPr>
          </a:lstStyle>
          <a:p>
            <a:pPr>
              <a:defRPr/>
            </a:pPr>
            <a:fld id="{4A6FB131-565B-4CA2-9DB2-AD63E32729B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jpeg"/><Relationship Id="rId4" Type="http://schemas.openxmlformats.org/officeDocument/2006/relationships/slide" Target="slide26.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8.jpeg"/><Relationship Id="rId7" Type="http://schemas.openxmlformats.org/officeDocument/2006/relationships/image" Target="../media/image32.w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4.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29.xml"/><Relationship Id="rId4" Type="http://schemas.openxmlformats.org/officeDocument/2006/relationships/slide" Target="slide25.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slide" Target="slide3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5.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38.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1.wmf"/></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71.wmf"/></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w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slide" Target="slide5.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7">
            <a:hlinkClick r:id="rId2" action="ppaction://hlinksldjump"/>
          </p:cNvPr>
          <p:cNvSpPr>
            <a:spLocks noChangeArrowheads="1"/>
          </p:cNvSpPr>
          <p:nvPr/>
        </p:nvSpPr>
        <p:spPr bwMode="auto">
          <a:xfrm>
            <a:off x="1930400" y="4635500"/>
            <a:ext cx="4013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Rectangle 18">
            <a:hlinkClick r:id="rId3" action="ppaction://hlinksldjump" highlightClick="1"/>
          </p:cNvPr>
          <p:cNvSpPr>
            <a:spLocks noChangeArrowheads="1"/>
          </p:cNvSpPr>
          <p:nvPr/>
        </p:nvSpPr>
        <p:spPr bwMode="auto">
          <a:xfrm>
            <a:off x="1905000" y="5181600"/>
            <a:ext cx="5943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Rectangle 19">
            <a:hlinkClick r:id="rId4" action="ppaction://hlinksldjump"/>
          </p:cNvPr>
          <p:cNvSpPr>
            <a:spLocks noChangeArrowheads="1"/>
          </p:cNvSpPr>
          <p:nvPr/>
        </p:nvSpPr>
        <p:spPr bwMode="auto">
          <a:xfrm>
            <a:off x="1905000" y="5765800"/>
            <a:ext cx="6299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17" name="Picture 20" descr="D:\Oxford\PPT\S1_ch09\CH09heading.jpg"/>
          <p:cNvPicPr>
            <a:picLocks noChangeAspect="1" noChangeArrowheads="1"/>
          </p:cNvPicPr>
          <p:nvPr/>
        </p:nvPicPr>
        <p:blipFill>
          <a:blip r:embed="rId5">
            <a:extLst>
              <a:ext uri="{28A0092B-C50C-407E-A947-70E740481C1C}">
                <a14:useLocalDpi xmlns:a14="http://schemas.microsoft.com/office/drawing/2010/main" val="0"/>
              </a:ext>
            </a:extLst>
          </a:blip>
          <a:srcRect l="8160" t="4074" r="2777" b="6851"/>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22">
            <a:hlinkClick r:id="rId2" action="ppaction://hlinksldjump"/>
          </p:cNvPr>
          <p:cNvSpPr>
            <a:spLocks noChangeArrowheads="1"/>
          </p:cNvSpPr>
          <p:nvPr/>
        </p:nvSpPr>
        <p:spPr bwMode="auto">
          <a:xfrm>
            <a:off x="3276600" y="4064000"/>
            <a:ext cx="21082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Rectangle 23">
            <a:hlinkClick r:id="rId6" action="ppaction://hlinksldjump"/>
          </p:cNvPr>
          <p:cNvSpPr>
            <a:spLocks noChangeArrowheads="1"/>
          </p:cNvSpPr>
          <p:nvPr/>
        </p:nvSpPr>
        <p:spPr bwMode="auto">
          <a:xfrm>
            <a:off x="3340100" y="4584700"/>
            <a:ext cx="2552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Rectangle 24">
            <a:hlinkClick r:id="rId7" action="ppaction://hlinksldjump"/>
          </p:cNvPr>
          <p:cNvSpPr>
            <a:spLocks noChangeArrowheads="1"/>
          </p:cNvSpPr>
          <p:nvPr/>
        </p:nvSpPr>
        <p:spPr bwMode="auto">
          <a:xfrm>
            <a:off x="3378200" y="5080000"/>
            <a:ext cx="5511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30263" y="1212850"/>
            <a:ext cx="7739062" cy="46021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Text Box 3"/>
          <p:cNvSpPr txBox="1">
            <a:spLocks noChangeArrowheads="1"/>
          </p:cNvSpPr>
          <p:nvPr/>
        </p:nvSpPr>
        <p:spPr bwMode="auto">
          <a:xfrm>
            <a:off x="1009650" y="1211263"/>
            <a:ext cx="34591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Rotational Symmetry</a:t>
            </a:r>
          </a:p>
        </p:txBody>
      </p:sp>
      <p:sp>
        <p:nvSpPr>
          <p:cNvPr id="22532" name="Rectangle 4"/>
          <p:cNvSpPr>
            <a:spLocks noChangeArrowheads="1"/>
          </p:cNvSpPr>
          <p:nvPr/>
        </p:nvSpPr>
        <p:spPr bwMode="auto">
          <a:xfrm>
            <a:off x="830263" y="57546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9" name="Text Box 5"/>
          <p:cNvSpPr txBox="1">
            <a:spLocks noChangeArrowheads="1"/>
          </p:cNvSpPr>
          <p:nvPr/>
        </p:nvSpPr>
        <p:spPr bwMode="auto">
          <a:xfrm>
            <a:off x="1009650" y="1827213"/>
            <a:ext cx="7294563" cy="151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pPr>
            <a:r>
              <a:rPr lang="en-US" altLang="zh-TW" sz="2400" b="0" i="0">
                <a:solidFill>
                  <a:schemeClr val="tx1"/>
                </a:solidFill>
              </a:rPr>
              <a:t>2.	If a figure repeats itself </a:t>
            </a:r>
            <a:r>
              <a:rPr lang="en-US" altLang="zh-TW" sz="2400" b="0">
                <a:solidFill>
                  <a:schemeClr val="tx1"/>
                </a:solidFill>
              </a:rPr>
              <a:t>n</a:t>
            </a:r>
            <a:r>
              <a:rPr lang="en-US" altLang="zh-TW" sz="2400" b="0" i="0">
                <a:solidFill>
                  <a:schemeClr val="tx1"/>
                </a:solidFill>
              </a:rPr>
              <a:t> times (</a:t>
            </a:r>
            <a:r>
              <a:rPr lang="en-US" altLang="zh-TW" sz="2400" b="0">
                <a:solidFill>
                  <a:schemeClr val="tx1"/>
                </a:solidFill>
              </a:rPr>
              <a:t>n</a:t>
            </a:r>
            <a:r>
              <a:rPr lang="en-US" altLang="zh-TW" sz="2400" b="0" i="0">
                <a:solidFill>
                  <a:schemeClr val="tx1"/>
                </a:solidFill>
              </a:rPr>
              <a:t> &gt; 1) when making a complete revolution about the centre of rotation, we say that this figure has </a:t>
            </a:r>
            <a:r>
              <a:rPr lang="en-US" altLang="zh-TW" sz="2400">
                <a:solidFill>
                  <a:srgbClr val="FF6600"/>
                </a:solidFill>
              </a:rPr>
              <a:t>n</a:t>
            </a:r>
            <a:r>
              <a:rPr lang="en-US" altLang="zh-TW" sz="2400" i="0">
                <a:solidFill>
                  <a:srgbClr val="FF6600"/>
                </a:solidFill>
              </a:rPr>
              <a:t>-fold rotational symmetry</a:t>
            </a:r>
            <a:r>
              <a:rPr lang="en-US" altLang="zh-TW" sz="2400" b="0" i="0">
                <a:solidFill>
                  <a:schemeClr val="tx1"/>
                </a:solidFill>
              </a:rPr>
              <a:t>. </a:t>
            </a:r>
          </a:p>
        </p:txBody>
      </p:sp>
      <p:sp>
        <p:nvSpPr>
          <p:cNvPr id="22534" name="Text Box 7"/>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C)</a:t>
            </a:r>
          </a:p>
        </p:txBody>
      </p:sp>
      <p:sp>
        <p:nvSpPr>
          <p:cNvPr id="22535" name="AutoShape 8">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2536" name="AutoShape 9">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AutoShape 10">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Text Box 11"/>
          <p:cNvSpPr txBox="1">
            <a:spLocks noChangeArrowheads="1"/>
          </p:cNvSpPr>
          <p:nvPr/>
        </p:nvSpPr>
        <p:spPr bwMode="auto">
          <a:xfrm>
            <a:off x="314325" y="6413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2" action="ppaction://hlinksldjump"/>
              </a:rPr>
              <a:t>Example</a:t>
            </a:r>
            <a:endParaRPr lang="en-US" altLang="zh-TW" sz="1500">
              <a:solidFill>
                <a:schemeClr val="hlink"/>
              </a:solidFill>
            </a:endParaRPr>
          </a:p>
        </p:txBody>
      </p:sp>
      <p:sp>
        <p:nvSpPr>
          <p:cNvPr id="22539" name="Text Box 13"/>
          <p:cNvSpPr txBox="1">
            <a:spLocks noChangeArrowheads="1"/>
          </p:cNvSpPr>
          <p:nvPr/>
        </p:nvSpPr>
        <p:spPr bwMode="auto">
          <a:xfrm>
            <a:off x="6029325" y="6292850"/>
            <a:ext cx="11525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a:solidFill>
                  <a:schemeClr val="hlink"/>
                </a:solidFill>
              </a:rPr>
              <a:t> </a:t>
            </a:r>
            <a:r>
              <a:rPr lang="en-US" altLang="zh-TW" sz="1500">
                <a:solidFill>
                  <a:schemeClr val="hlink"/>
                </a:solidFill>
                <a:hlinkClick r:id="rId3" action="ppaction://hlinksldjump"/>
              </a:rPr>
              <a:t>Index 9.1</a:t>
            </a:r>
            <a:endParaRPr lang="en-US" altLang="zh-TW" sz="1500">
              <a:solidFill>
                <a:schemeClr val="hlink"/>
              </a:solidFill>
            </a:endParaRPr>
          </a:p>
        </p:txBody>
      </p:sp>
      <p:grpSp>
        <p:nvGrpSpPr>
          <p:cNvPr id="62480" name="Group 16"/>
          <p:cNvGrpSpPr>
            <a:grpSpLocks/>
          </p:cNvGrpSpPr>
          <p:nvPr/>
        </p:nvGrpSpPr>
        <p:grpSpPr bwMode="auto">
          <a:xfrm>
            <a:off x="5867400" y="3562350"/>
            <a:ext cx="1714500" cy="1720850"/>
            <a:chOff x="2472" y="1132"/>
            <a:chExt cx="1080" cy="1084"/>
          </a:xfrm>
        </p:grpSpPr>
        <p:sp>
          <p:nvSpPr>
            <p:cNvPr id="22542" name="Oval 17"/>
            <p:cNvSpPr>
              <a:spLocks noChangeArrowheads="1"/>
            </p:cNvSpPr>
            <p:nvPr/>
          </p:nvSpPr>
          <p:spPr bwMode="auto">
            <a:xfrm>
              <a:off x="2472" y="1136"/>
              <a:ext cx="1080" cy="1080"/>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Line 18"/>
            <p:cNvSpPr>
              <a:spLocks noChangeShapeType="1"/>
            </p:cNvSpPr>
            <p:nvPr/>
          </p:nvSpPr>
          <p:spPr bwMode="auto">
            <a:xfrm rot="5400000">
              <a:off x="2738" y="1406"/>
              <a:ext cx="5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19"/>
            <p:cNvSpPr>
              <a:spLocks noChangeShapeType="1"/>
            </p:cNvSpPr>
            <p:nvPr/>
          </p:nvSpPr>
          <p:spPr bwMode="auto">
            <a:xfrm rot="-9000000">
              <a:off x="2970" y="1814"/>
              <a:ext cx="5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20"/>
            <p:cNvSpPr>
              <a:spLocks noChangeShapeType="1"/>
            </p:cNvSpPr>
            <p:nvPr/>
          </p:nvSpPr>
          <p:spPr bwMode="auto">
            <a:xfrm rot="9000000" flipH="1">
              <a:off x="2510" y="1814"/>
              <a:ext cx="5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89" name="Rectangle 25"/>
          <p:cNvSpPr>
            <a:spLocks noChangeArrowheads="1"/>
          </p:cNvSpPr>
          <p:nvPr/>
        </p:nvSpPr>
        <p:spPr bwMode="auto">
          <a:xfrm>
            <a:off x="1511300" y="3505200"/>
            <a:ext cx="3925888"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lgn="l">
              <a:lnSpc>
                <a:spcPct val="130000"/>
              </a:lnSpc>
            </a:pPr>
            <a:r>
              <a:rPr lang="en-US" altLang="zh-TW" sz="2400" b="0" i="0">
                <a:solidFill>
                  <a:schemeClr val="tx1"/>
                </a:solidFill>
              </a:rPr>
              <a:t>E.g. The figure shows on the right has 3-fold rotational symmetry.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linds(horizontal)">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89"/>
                                        </p:tgtEl>
                                        <p:attrNameLst>
                                          <p:attrName>style.visibility</p:attrName>
                                        </p:attrNameLst>
                                      </p:cBhvr>
                                      <p:to>
                                        <p:strVal val="visible"/>
                                      </p:to>
                                    </p:set>
                                    <p:animEffect transition="in" filter="blinds(horizontal)">
                                      <p:cBhvr>
                                        <p:cTn id="12" dur="500"/>
                                        <p:tgtEl>
                                          <p:spTgt spid="62489"/>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62480"/>
                                        </p:tgtEl>
                                        <p:attrNameLst>
                                          <p:attrName>style.visibility</p:attrName>
                                        </p:attrNameLst>
                                      </p:cBhvr>
                                      <p:to>
                                        <p:strVal val="visible"/>
                                      </p:to>
                                    </p:set>
                                    <p:animEffect transition="in" filter="box(out)">
                                      <p:cBhvr>
                                        <p:cTn id="16" dur="500"/>
                                        <p:tgtEl>
                                          <p:spTgt spid="62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utoUpdateAnimBg="0"/>
      <p:bldP spid="6248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641350" y="1352550"/>
            <a:ext cx="7383463"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rPr>
              <a:t>The following figures have rotational symmetry.</a:t>
            </a:r>
          </a:p>
        </p:txBody>
      </p:sp>
      <p:sp>
        <p:nvSpPr>
          <p:cNvPr id="23555" name="AutoShape 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3556" name="AutoShape 1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AutoShape 1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58" name="Group 28"/>
          <p:cNvGrpSpPr>
            <a:grpSpLocks noChangeAspect="1"/>
          </p:cNvGrpSpPr>
          <p:nvPr/>
        </p:nvGrpSpPr>
        <p:grpSpPr bwMode="auto">
          <a:xfrm>
            <a:off x="280988" y="536575"/>
            <a:ext cx="2357437" cy="828675"/>
            <a:chOff x="1071" y="2541"/>
            <a:chExt cx="3704" cy="1302"/>
          </a:xfrm>
        </p:grpSpPr>
        <p:sp>
          <p:nvSpPr>
            <p:cNvPr id="23578" name="Freeform 29"/>
            <p:cNvSpPr>
              <a:spLocks noChangeAspect="1"/>
            </p:cNvSpPr>
            <p:nvPr/>
          </p:nvSpPr>
          <p:spPr bwMode="auto">
            <a:xfrm>
              <a:off x="1934" y="2949"/>
              <a:ext cx="2726" cy="756"/>
            </a:xfrm>
            <a:custGeom>
              <a:avLst/>
              <a:gdLst>
                <a:gd name="T0" fmla="*/ 121 w 2726"/>
                <a:gd name="T1" fmla="*/ 69 h 756"/>
                <a:gd name="T2" fmla="*/ 0 w 2726"/>
                <a:gd name="T3" fmla="*/ 421 h 756"/>
                <a:gd name="T4" fmla="*/ 164 w 2726"/>
                <a:gd name="T5" fmla="*/ 584 h 756"/>
                <a:gd name="T6" fmla="*/ 2012 w 2726"/>
                <a:gd name="T7" fmla="*/ 602 h 756"/>
                <a:gd name="T8" fmla="*/ 2098 w 2726"/>
                <a:gd name="T9" fmla="*/ 602 h 756"/>
                <a:gd name="T10" fmla="*/ 2107 w 2726"/>
                <a:gd name="T11" fmla="*/ 756 h 756"/>
                <a:gd name="T12" fmla="*/ 2726 w 2726"/>
                <a:gd name="T13" fmla="*/ 756 h 756"/>
                <a:gd name="T14" fmla="*/ 2726 w 2726"/>
                <a:gd name="T15" fmla="*/ 258 h 756"/>
                <a:gd name="T16" fmla="*/ 2064 w 2726"/>
                <a:gd name="T17" fmla="*/ 258 h 756"/>
                <a:gd name="T18" fmla="*/ 2055 w 2726"/>
                <a:gd name="T19" fmla="*/ 137 h 756"/>
                <a:gd name="T20" fmla="*/ 1049 w 2726"/>
                <a:gd name="T21" fmla="*/ 0 h 756"/>
                <a:gd name="T22" fmla="*/ 121 w 2726"/>
                <a:gd name="T23" fmla="*/ 69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26" h="756">
                  <a:moveTo>
                    <a:pt x="121" y="69"/>
                  </a:moveTo>
                  <a:lnTo>
                    <a:pt x="0" y="421"/>
                  </a:lnTo>
                  <a:lnTo>
                    <a:pt x="164" y="584"/>
                  </a:lnTo>
                  <a:lnTo>
                    <a:pt x="2012" y="602"/>
                  </a:lnTo>
                  <a:lnTo>
                    <a:pt x="2098" y="602"/>
                  </a:lnTo>
                  <a:lnTo>
                    <a:pt x="2107" y="756"/>
                  </a:lnTo>
                  <a:lnTo>
                    <a:pt x="2726" y="756"/>
                  </a:lnTo>
                  <a:lnTo>
                    <a:pt x="2726" y="258"/>
                  </a:lnTo>
                  <a:lnTo>
                    <a:pt x="2064" y="258"/>
                  </a:lnTo>
                  <a:lnTo>
                    <a:pt x="2055" y="137"/>
                  </a:lnTo>
                  <a:lnTo>
                    <a:pt x="1049" y="0"/>
                  </a:lnTo>
                  <a:lnTo>
                    <a:pt x="121" y="6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3579" name="Picture 30" descr="D:\Oxford\PPT\Shared\ExtraEg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 y="2541"/>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9" name="Group 34"/>
          <p:cNvGrpSpPr>
            <a:grpSpLocks/>
          </p:cNvGrpSpPr>
          <p:nvPr/>
        </p:nvGrpSpPr>
        <p:grpSpPr bwMode="auto">
          <a:xfrm>
            <a:off x="1987550" y="2235200"/>
            <a:ext cx="1441450" cy="1314450"/>
            <a:chOff x="628" y="1384"/>
            <a:chExt cx="1048" cy="956"/>
          </a:xfrm>
        </p:grpSpPr>
        <p:sp>
          <p:nvSpPr>
            <p:cNvPr id="23575" name="AutoShape 31"/>
            <p:cNvSpPr>
              <a:spLocks noChangeArrowheads="1"/>
            </p:cNvSpPr>
            <p:nvPr/>
          </p:nvSpPr>
          <p:spPr bwMode="auto">
            <a:xfrm>
              <a:off x="808" y="1384"/>
              <a:ext cx="280" cy="560"/>
            </a:xfrm>
            <a:prstGeom prst="moon">
              <a:avLst>
                <a:gd name="adj" fmla="val 72856"/>
              </a:avLst>
            </a:prstGeom>
            <a:solidFill>
              <a:srgbClr val="FFCC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AutoShape 32"/>
            <p:cNvSpPr>
              <a:spLocks noChangeArrowheads="1"/>
            </p:cNvSpPr>
            <p:nvPr/>
          </p:nvSpPr>
          <p:spPr bwMode="auto">
            <a:xfrm rot="7200000">
              <a:off x="1256" y="1680"/>
              <a:ext cx="280" cy="560"/>
            </a:xfrm>
            <a:prstGeom prst="moon">
              <a:avLst>
                <a:gd name="adj" fmla="val 72856"/>
              </a:avLst>
            </a:prstGeom>
            <a:solidFill>
              <a:srgbClr val="FFCC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7" name="AutoShape 33"/>
            <p:cNvSpPr>
              <a:spLocks noChangeArrowheads="1"/>
            </p:cNvSpPr>
            <p:nvPr/>
          </p:nvSpPr>
          <p:spPr bwMode="auto">
            <a:xfrm rot="-7200000">
              <a:off x="768" y="1920"/>
              <a:ext cx="280" cy="560"/>
            </a:xfrm>
            <a:prstGeom prst="moon">
              <a:avLst>
                <a:gd name="adj" fmla="val 72856"/>
              </a:avLst>
            </a:prstGeom>
            <a:solidFill>
              <a:srgbClr val="FFCC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35" name="AutoShape 47"/>
          <p:cNvSpPr>
            <a:spLocks noChangeArrowheads="1"/>
          </p:cNvSpPr>
          <p:nvPr/>
        </p:nvSpPr>
        <p:spPr bwMode="auto">
          <a:xfrm>
            <a:off x="4021138" y="2163763"/>
            <a:ext cx="1530350" cy="1454150"/>
          </a:xfrm>
          <a:prstGeom prst="star5">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23561" name="Group 54"/>
          <p:cNvGrpSpPr>
            <a:grpSpLocks/>
          </p:cNvGrpSpPr>
          <p:nvPr/>
        </p:nvGrpSpPr>
        <p:grpSpPr bwMode="auto">
          <a:xfrm>
            <a:off x="6145213" y="2190750"/>
            <a:ext cx="1393825" cy="1401763"/>
            <a:chOff x="3639" y="1488"/>
            <a:chExt cx="1469" cy="1477"/>
          </a:xfrm>
        </p:grpSpPr>
        <p:sp>
          <p:nvSpPr>
            <p:cNvPr id="23571" name="Freeform 50"/>
            <p:cNvSpPr>
              <a:spLocks/>
            </p:cNvSpPr>
            <p:nvPr/>
          </p:nvSpPr>
          <p:spPr bwMode="auto">
            <a:xfrm>
              <a:off x="3692" y="1488"/>
              <a:ext cx="684" cy="741"/>
            </a:xfrm>
            <a:custGeom>
              <a:avLst/>
              <a:gdLst>
                <a:gd name="T0" fmla="*/ 0 w 916"/>
                <a:gd name="T1" fmla="*/ 355 h 992"/>
                <a:gd name="T2" fmla="*/ 7 w 916"/>
                <a:gd name="T3" fmla="*/ 341 h 992"/>
                <a:gd name="T4" fmla="*/ 237 w 916"/>
                <a:gd name="T5" fmla="*/ 0 h 992"/>
                <a:gd name="T6" fmla="*/ 511 w 916"/>
                <a:gd name="T7" fmla="*/ 554 h 992"/>
                <a:gd name="T8" fmla="*/ 214 w 916"/>
                <a:gd name="T9" fmla="*/ 357 h 992"/>
                <a:gd name="T10" fmla="*/ 0 w 916"/>
                <a:gd name="T11" fmla="*/ 355 h 9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6" h="992">
                  <a:moveTo>
                    <a:pt x="0" y="636"/>
                  </a:moveTo>
                  <a:cubicBezTo>
                    <a:pt x="3" y="628"/>
                    <a:pt x="12" y="612"/>
                    <a:pt x="12" y="612"/>
                  </a:cubicBezTo>
                  <a:lnTo>
                    <a:pt x="424" y="0"/>
                  </a:lnTo>
                  <a:lnTo>
                    <a:pt x="916" y="992"/>
                  </a:lnTo>
                  <a:lnTo>
                    <a:pt x="384" y="640"/>
                  </a:lnTo>
                  <a:lnTo>
                    <a:pt x="0" y="636"/>
                  </a:lnTo>
                  <a:close/>
                </a:path>
              </a:pathLst>
            </a:custGeom>
            <a:solidFill>
              <a:srgbClr val="CCFFCC"/>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Freeform 51"/>
            <p:cNvSpPr>
              <a:spLocks/>
            </p:cNvSpPr>
            <p:nvPr/>
          </p:nvSpPr>
          <p:spPr bwMode="auto">
            <a:xfrm rot="5400000">
              <a:off x="4396" y="1524"/>
              <a:ext cx="684" cy="741"/>
            </a:xfrm>
            <a:custGeom>
              <a:avLst/>
              <a:gdLst>
                <a:gd name="T0" fmla="*/ 0 w 916"/>
                <a:gd name="T1" fmla="*/ 355 h 992"/>
                <a:gd name="T2" fmla="*/ 7 w 916"/>
                <a:gd name="T3" fmla="*/ 341 h 992"/>
                <a:gd name="T4" fmla="*/ 237 w 916"/>
                <a:gd name="T5" fmla="*/ 0 h 992"/>
                <a:gd name="T6" fmla="*/ 511 w 916"/>
                <a:gd name="T7" fmla="*/ 554 h 992"/>
                <a:gd name="T8" fmla="*/ 214 w 916"/>
                <a:gd name="T9" fmla="*/ 357 h 992"/>
                <a:gd name="T10" fmla="*/ 0 w 916"/>
                <a:gd name="T11" fmla="*/ 355 h 9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6" h="992">
                  <a:moveTo>
                    <a:pt x="0" y="636"/>
                  </a:moveTo>
                  <a:cubicBezTo>
                    <a:pt x="3" y="628"/>
                    <a:pt x="12" y="612"/>
                    <a:pt x="12" y="612"/>
                  </a:cubicBezTo>
                  <a:lnTo>
                    <a:pt x="424" y="0"/>
                  </a:lnTo>
                  <a:lnTo>
                    <a:pt x="916" y="992"/>
                  </a:lnTo>
                  <a:lnTo>
                    <a:pt x="384" y="640"/>
                  </a:lnTo>
                  <a:lnTo>
                    <a:pt x="0" y="636"/>
                  </a:lnTo>
                  <a:close/>
                </a:path>
              </a:pathLst>
            </a:custGeom>
            <a:solidFill>
              <a:srgbClr val="CCFFCC"/>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3" name="Freeform 52"/>
            <p:cNvSpPr>
              <a:spLocks/>
            </p:cNvSpPr>
            <p:nvPr/>
          </p:nvSpPr>
          <p:spPr bwMode="auto">
            <a:xfrm rot="10800000">
              <a:off x="4368" y="2224"/>
              <a:ext cx="684" cy="741"/>
            </a:xfrm>
            <a:custGeom>
              <a:avLst/>
              <a:gdLst>
                <a:gd name="T0" fmla="*/ 0 w 916"/>
                <a:gd name="T1" fmla="*/ 355 h 992"/>
                <a:gd name="T2" fmla="*/ 7 w 916"/>
                <a:gd name="T3" fmla="*/ 341 h 992"/>
                <a:gd name="T4" fmla="*/ 237 w 916"/>
                <a:gd name="T5" fmla="*/ 0 h 992"/>
                <a:gd name="T6" fmla="*/ 511 w 916"/>
                <a:gd name="T7" fmla="*/ 554 h 992"/>
                <a:gd name="T8" fmla="*/ 214 w 916"/>
                <a:gd name="T9" fmla="*/ 357 h 992"/>
                <a:gd name="T10" fmla="*/ 0 w 916"/>
                <a:gd name="T11" fmla="*/ 355 h 9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6" h="992">
                  <a:moveTo>
                    <a:pt x="0" y="636"/>
                  </a:moveTo>
                  <a:cubicBezTo>
                    <a:pt x="3" y="628"/>
                    <a:pt x="12" y="612"/>
                    <a:pt x="12" y="612"/>
                  </a:cubicBezTo>
                  <a:lnTo>
                    <a:pt x="424" y="0"/>
                  </a:lnTo>
                  <a:lnTo>
                    <a:pt x="916" y="992"/>
                  </a:lnTo>
                  <a:lnTo>
                    <a:pt x="384" y="640"/>
                  </a:lnTo>
                  <a:lnTo>
                    <a:pt x="0" y="636"/>
                  </a:lnTo>
                  <a:close/>
                </a:path>
              </a:pathLst>
            </a:custGeom>
            <a:solidFill>
              <a:srgbClr val="CCFFCC"/>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Freeform 53"/>
            <p:cNvSpPr>
              <a:spLocks/>
            </p:cNvSpPr>
            <p:nvPr/>
          </p:nvSpPr>
          <p:spPr bwMode="auto">
            <a:xfrm rot="-5400000">
              <a:off x="3668" y="2196"/>
              <a:ext cx="684" cy="741"/>
            </a:xfrm>
            <a:custGeom>
              <a:avLst/>
              <a:gdLst>
                <a:gd name="T0" fmla="*/ 0 w 916"/>
                <a:gd name="T1" fmla="*/ 355 h 992"/>
                <a:gd name="T2" fmla="*/ 7 w 916"/>
                <a:gd name="T3" fmla="*/ 341 h 992"/>
                <a:gd name="T4" fmla="*/ 237 w 916"/>
                <a:gd name="T5" fmla="*/ 0 h 992"/>
                <a:gd name="T6" fmla="*/ 511 w 916"/>
                <a:gd name="T7" fmla="*/ 554 h 992"/>
                <a:gd name="T8" fmla="*/ 214 w 916"/>
                <a:gd name="T9" fmla="*/ 357 h 992"/>
                <a:gd name="T10" fmla="*/ 0 w 916"/>
                <a:gd name="T11" fmla="*/ 355 h 9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6" h="992">
                  <a:moveTo>
                    <a:pt x="0" y="636"/>
                  </a:moveTo>
                  <a:cubicBezTo>
                    <a:pt x="3" y="628"/>
                    <a:pt x="12" y="612"/>
                    <a:pt x="12" y="612"/>
                  </a:cubicBezTo>
                  <a:lnTo>
                    <a:pt x="424" y="0"/>
                  </a:lnTo>
                  <a:lnTo>
                    <a:pt x="916" y="992"/>
                  </a:lnTo>
                  <a:lnTo>
                    <a:pt x="384" y="640"/>
                  </a:lnTo>
                  <a:lnTo>
                    <a:pt x="0" y="636"/>
                  </a:lnTo>
                  <a:close/>
                </a:path>
              </a:pathLst>
            </a:custGeom>
            <a:solidFill>
              <a:srgbClr val="CCFFCC"/>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62" name="Text Box 55"/>
          <p:cNvSpPr txBox="1">
            <a:spLocks noChangeArrowheads="1"/>
          </p:cNvSpPr>
          <p:nvPr/>
        </p:nvSpPr>
        <p:spPr bwMode="auto">
          <a:xfrm>
            <a:off x="641350" y="4044950"/>
            <a:ext cx="8069263"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Tx/>
              <a:buAutoNum type="alphaLcParenBoth"/>
            </a:pPr>
            <a:r>
              <a:rPr lang="en-US" altLang="zh-TW" sz="2400" b="0" i="0">
                <a:solidFill>
                  <a:schemeClr val="tx1"/>
                </a:solidFill>
              </a:rPr>
              <a:t>Use a dot ‘‧’ to mark the centre of rotation on each figure.</a:t>
            </a:r>
          </a:p>
          <a:p>
            <a:pPr algn="l" eaLnBrk="1" hangingPunct="1">
              <a:lnSpc>
                <a:spcPct val="130000"/>
              </a:lnSpc>
              <a:buFontTx/>
              <a:buAutoNum type="alphaLcParenBoth"/>
            </a:pPr>
            <a:r>
              <a:rPr lang="en-US" altLang="zh-TW" sz="2400" b="0" i="0">
                <a:solidFill>
                  <a:schemeClr val="tx1"/>
                </a:solidFill>
              </a:rPr>
              <a:t>Which figure has 4-fold rotational symmetry?</a:t>
            </a:r>
          </a:p>
        </p:txBody>
      </p:sp>
      <p:pic>
        <p:nvPicPr>
          <p:cNvPr id="23563" name="Picture 56"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988" y="53959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45" name="Oval 57"/>
          <p:cNvSpPr>
            <a:spLocks noChangeArrowheads="1"/>
          </p:cNvSpPr>
          <p:nvPr/>
        </p:nvSpPr>
        <p:spPr bwMode="auto">
          <a:xfrm>
            <a:off x="2565400" y="2946400"/>
            <a:ext cx="107950" cy="107950"/>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6" name="Oval 58"/>
          <p:cNvSpPr>
            <a:spLocks noChangeArrowheads="1"/>
          </p:cNvSpPr>
          <p:nvPr/>
        </p:nvSpPr>
        <p:spPr bwMode="auto">
          <a:xfrm>
            <a:off x="4732338" y="2925763"/>
            <a:ext cx="107950" cy="107950"/>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7" name="Oval 59"/>
          <p:cNvSpPr>
            <a:spLocks noChangeArrowheads="1"/>
          </p:cNvSpPr>
          <p:nvPr/>
        </p:nvSpPr>
        <p:spPr bwMode="auto">
          <a:xfrm>
            <a:off x="6788150" y="2838450"/>
            <a:ext cx="107950" cy="107950"/>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8" name="Rectangle 60"/>
          <p:cNvSpPr>
            <a:spLocks noChangeArrowheads="1"/>
          </p:cNvSpPr>
          <p:nvPr/>
        </p:nvSpPr>
        <p:spPr bwMode="auto">
          <a:xfrm>
            <a:off x="641350" y="5702300"/>
            <a:ext cx="8874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82600" indent="-482600" algn="l">
              <a:lnSpc>
                <a:spcPct val="130000"/>
              </a:lnSpc>
            </a:pPr>
            <a:r>
              <a:rPr lang="en-US" altLang="zh-TW" sz="2400" b="0" i="0">
                <a:solidFill>
                  <a:schemeClr val="tx1"/>
                </a:solidFill>
              </a:rPr>
              <a:t>(b)	</a:t>
            </a:r>
            <a:r>
              <a:rPr lang="en-US" altLang="zh-TW" sz="2400" i="0">
                <a:solidFill>
                  <a:schemeClr val="tx1"/>
                </a:solidFill>
              </a:rPr>
              <a:t>C</a:t>
            </a:r>
          </a:p>
        </p:txBody>
      </p:sp>
      <p:sp>
        <p:nvSpPr>
          <p:cNvPr id="23568" name="Text Box 61"/>
          <p:cNvSpPr txBox="1">
            <a:spLocks noChangeArrowheads="1"/>
          </p:cNvSpPr>
          <p:nvPr/>
        </p:nvSpPr>
        <p:spPr bwMode="auto">
          <a:xfrm>
            <a:off x="1470025" y="2174875"/>
            <a:ext cx="4048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A</a:t>
            </a:r>
          </a:p>
        </p:txBody>
      </p:sp>
      <p:sp>
        <p:nvSpPr>
          <p:cNvPr id="23569" name="Text Box 62"/>
          <p:cNvSpPr txBox="1">
            <a:spLocks noChangeArrowheads="1"/>
          </p:cNvSpPr>
          <p:nvPr/>
        </p:nvSpPr>
        <p:spPr bwMode="auto">
          <a:xfrm>
            <a:off x="3667125" y="2174875"/>
            <a:ext cx="3873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B</a:t>
            </a:r>
          </a:p>
        </p:txBody>
      </p:sp>
      <p:sp>
        <p:nvSpPr>
          <p:cNvPr id="23570" name="Text Box 63"/>
          <p:cNvSpPr txBox="1">
            <a:spLocks noChangeArrowheads="1"/>
          </p:cNvSpPr>
          <p:nvPr/>
        </p:nvSpPr>
        <p:spPr bwMode="auto">
          <a:xfrm>
            <a:off x="5661025" y="2174875"/>
            <a:ext cx="4048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63545"/>
                                        </p:tgtEl>
                                        <p:attrNameLst>
                                          <p:attrName>style.visibility</p:attrName>
                                        </p:attrNameLst>
                                      </p:cBhvr>
                                      <p:to>
                                        <p:strVal val="visible"/>
                                      </p:to>
                                    </p:set>
                                    <p:anim calcmode="lin" valueType="num">
                                      <p:cBhvr>
                                        <p:cTn id="7" dur="500" fill="hold"/>
                                        <p:tgtEl>
                                          <p:spTgt spid="63545"/>
                                        </p:tgtEl>
                                        <p:attrNameLst>
                                          <p:attrName>ppt_w</p:attrName>
                                        </p:attrNameLst>
                                      </p:cBhvr>
                                      <p:tavLst>
                                        <p:tav tm="0">
                                          <p:val>
                                            <p:strVal val="(6*min(max(#ppt_w*#ppt_h,.3),1)-7.4)/-.7*#ppt_w"/>
                                          </p:val>
                                        </p:tav>
                                        <p:tav tm="100000">
                                          <p:val>
                                            <p:strVal val="#ppt_w"/>
                                          </p:val>
                                        </p:tav>
                                      </p:tavLst>
                                    </p:anim>
                                    <p:anim calcmode="lin" valueType="num">
                                      <p:cBhvr>
                                        <p:cTn id="8" dur="500" fill="hold"/>
                                        <p:tgtEl>
                                          <p:spTgt spid="63545"/>
                                        </p:tgtEl>
                                        <p:attrNameLst>
                                          <p:attrName>ppt_h</p:attrName>
                                        </p:attrNameLst>
                                      </p:cBhvr>
                                      <p:tavLst>
                                        <p:tav tm="0">
                                          <p:val>
                                            <p:strVal val="(6*min(max(#ppt_w*#ppt_h,.3),1)-7.4)/-.7*#ppt_h"/>
                                          </p:val>
                                        </p:tav>
                                        <p:tav tm="100000">
                                          <p:val>
                                            <p:strVal val="#ppt_h"/>
                                          </p:val>
                                        </p:tav>
                                      </p:tavLst>
                                    </p:anim>
                                    <p:anim calcmode="lin" valueType="num">
                                      <p:cBhvr>
                                        <p:cTn id="9" dur="500" fill="hold"/>
                                        <p:tgtEl>
                                          <p:spTgt spid="63545"/>
                                        </p:tgtEl>
                                        <p:attrNameLst>
                                          <p:attrName>ppt_x</p:attrName>
                                        </p:attrNameLst>
                                      </p:cBhvr>
                                      <p:tavLst>
                                        <p:tav tm="0">
                                          <p:val>
                                            <p:fltVal val="0.5"/>
                                          </p:val>
                                        </p:tav>
                                        <p:tav tm="100000">
                                          <p:val>
                                            <p:strVal val="#ppt_x"/>
                                          </p:val>
                                        </p:tav>
                                      </p:tavLst>
                                    </p:anim>
                                    <p:anim calcmode="lin" valueType="num">
                                      <p:cBhvr>
                                        <p:cTn id="10" dur="500" fill="hold"/>
                                        <p:tgtEl>
                                          <p:spTgt spid="63545"/>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63546"/>
                                        </p:tgtEl>
                                        <p:attrNameLst>
                                          <p:attrName>style.visibility</p:attrName>
                                        </p:attrNameLst>
                                      </p:cBhvr>
                                      <p:to>
                                        <p:strVal val="visible"/>
                                      </p:to>
                                    </p:set>
                                    <p:anim calcmode="lin" valueType="num">
                                      <p:cBhvr>
                                        <p:cTn id="15" dur="500" fill="hold"/>
                                        <p:tgtEl>
                                          <p:spTgt spid="63546"/>
                                        </p:tgtEl>
                                        <p:attrNameLst>
                                          <p:attrName>ppt_w</p:attrName>
                                        </p:attrNameLst>
                                      </p:cBhvr>
                                      <p:tavLst>
                                        <p:tav tm="0">
                                          <p:val>
                                            <p:strVal val="(6*min(max(#ppt_w*#ppt_h,.3),1)-7.4)/-.7*#ppt_w"/>
                                          </p:val>
                                        </p:tav>
                                        <p:tav tm="100000">
                                          <p:val>
                                            <p:strVal val="#ppt_w"/>
                                          </p:val>
                                        </p:tav>
                                      </p:tavLst>
                                    </p:anim>
                                    <p:anim calcmode="lin" valueType="num">
                                      <p:cBhvr>
                                        <p:cTn id="16" dur="500" fill="hold"/>
                                        <p:tgtEl>
                                          <p:spTgt spid="63546"/>
                                        </p:tgtEl>
                                        <p:attrNameLst>
                                          <p:attrName>ppt_h</p:attrName>
                                        </p:attrNameLst>
                                      </p:cBhvr>
                                      <p:tavLst>
                                        <p:tav tm="0">
                                          <p:val>
                                            <p:strVal val="(6*min(max(#ppt_w*#ppt_h,.3),1)-7.4)/-.7*#ppt_h"/>
                                          </p:val>
                                        </p:tav>
                                        <p:tav tm="100000">
                                          <p:val>
                                            <p:strVal val="#ppt_h"/>
                                          </p:val>
                                        </p:tav>
                                      </p:tavLst>
                                    </p:anim>
                                    <p:anim calcmode="lin" valueType="num">
                                      <p:cBhvr>
                                        <p:cTn id="17" dur="500" fill="hold"/>
                                        <p:tgtEl>
                                          <p:spTgt spid="63546"/>
                                        </p:tgtEl>
                                        <p:attrNameLst>
                                          <p:attrName>ppt_x</p:attrName>
                                        </p:attrNameLst>
                                      </p:cBhvr>
                                      <p:tavLst>
                                        <p:tav tm="0">
                                          <p:val>
                                            <p:fltVal val="0.5"/>
                                          </p:val>
                                        </p:tav>
                                        <p:tav tm="100000">
                                          <p:val>
                                            <p:strVal val="#ppt_x"/>
                                          </p:val>
                                        </p:tav>
                                      </p:tavLst>
                                    </p:anim>
                                    <p:anim calcmode="lin" valueType="num">
                                      <p:cBhvr>
                                        <p:cTn id="18" dur="500" fill="hold"/>
                                        <p:tgtEl>
                                          <p:spTgt spid="63546"/>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63547"/>
                                        </p:tgtEl>
                                        <p:attrNameLst>
                                          <p:attrName>style.visibility</p:attrName>
                                        </p:attrNameLst>
                                      </p:cBhvr>
                                      <p:to>
                                        <p:strVal val="visible"/>
                                      </p:to>
                                    </p:set>
                                    <p:anim calcmode="lin" valueType="num">
                                      <p:cBhvr>
                                        <p:cTn id="23" dur="500" fill="hold"/>
                                        <p:tgtEl>
                                          <p:spTgt spid="63547"/>
                                        </p:tgtEl>
                                        <p:attrNameLst>
                                          <p:attrName>ppt_w</p:attrName>
                                        </p:attrNameLst>
                                      </p:cBhvr>
                                      <p:tavLst>
                                        <p:tav tm="0">
                                          <p:val>
                                            <p:strVal val="(6*min(max(#ppt_w*#ppt_h,.3),1)-7.4)/-.7*#ppt_w"/>
                                          </p:val>
                                        </p:tav>
                                        <p:tav tm="100000">
                                          <p:val>
                                            <p:strVal val="#ppt_w"/>
                                          </p:val>
                                        </p:tav>
                                      </p:tavLst>
                                    </p:anim>
                                    <p:anim calcmode="lin" valueType="num">
                                      <p:cBhvr>
                                        <p:cTn id="24" dur="500" fill="hold"/>
                                        <p:tgtEl>
                                          <p:spTgt spid="63547"/>
                                        </p:tgtEl>
                                        <p:attrNameLst>
                                          <p:attrName>ppt_h</p:attrName>
                                        </p:attrNameLst>
                                      </p:cBhvr>
                                      <p:tavLst>
                                        <p:tav tm="0">
                                          <p:val>
                                            <p:strVal val="(6*min(max(#ppt_w*#ppt_h,.3),1)-7.4)/-.7*#ppt_h"/>
                                          </p:val>
                                        </p:tav>
                                        <p:tav tm="100000">
                                          <p:val>
                                            <p:strVal val="#ppt_h"/>
                                          </p:val>
                                        </p:tav>
                                      </p:tavLst>
                                    </p:anim>
                                    <p:anim calcmode="lin" valueType="num">
                                      <p:cBhvr>
                                        <p:cTn id="25" dur="500" fill="hold"/>
                                        <p:tgtEl>
                                          <p:spTgt spid="63547"/>
                                        </p:tgtEl>
                                        <p:attrNameLst>
                                          <p:attrName>ppt_x</p:attrName>
                                        </p:attrNameLst>
                                      </p:cBhvr>
                                      <p:tavLst>
                                        <p:tav tm="0">
                                          <p:val>
                                            <p:fltVal val="0.5"/>
                                          </p:val>
                                        </p:tav>
                                        <p:tav tm="100000">
                                          <p:val>
                                            <p:strVal val="#ppt_x"/>
                                          </p:val>
                                        </p:tav>
                                      </p:tavLst>
                                    </p:anim>
                                    <p:anim calcmode="lin" valueType="num">
                                      <p:cBhvr>
                                        <p:cTn id="26" dur="500" fill="hold"/>
                                        <p:tgtEl>
                                          <p:spTgt spid="63547"/>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3548"/>
                                        </p:tgtEl>
                                        <p:attrNameLst>
                                          <p:attrName>style.visibility</p:attrName>
                                        </p:attrNameLst>
                                      </p:cBhvr>
                                      <p:to>
                                        <p:strVal val="visible"/>
                                      </p:to>
                                    </p:set>
                                    <p:animEffect transition="in" filter="blinds(horizontal)">
                                      <p:cBhvr>
                                        <p:cTn id="31" dur="500"/>
                                        <p:tgtEl>
                                          <p:spTgt spid="63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45" grpId="0" animBg="1"/>
      <p:bldP spid="63546" grpId="0" animBg="1"/>
      <p:bldP spid="63547" grpId="0" animBg="1"/>
      <p:bldP spid="6354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422400" y="1162050"/>
            <a:ext cx="6438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It is known that each of the figures in the table has rotational symmetry.</a:t>
            </a:r>
          </a:p>
        </p:txBody>
      </p:sp>
      <p:grpSp>
        <p:nvGrpSpPr>
          <p:cNvPr id="24579" name="Group 4"/>
          <p:cNvGrpSpPr>
            <a:grpSpLocks noChangeAspect="1"/>
          </p:cNvGrpSpPr>
          <p:nvPr/>
        </p:nvGrpSpPr>
        <p:grpSpPr bwMode="auto">
          <a:xfrm>
            <a:off x="241300" y="560388"/>
            <a:ext cx="2016125" cy="677862"/>
            <a:chOff x="1152" y="2160"/>
            <a:chExt cx="3174" cy="1068"/>
          </a:xfrm>
        </p:grpSpPr>
        <p:sp>
          <p:nvSpPr>
            <p:cNvPr id="24589" name="Freeform 5"/>
            <p:cNvSpPr>
              <a:spLocks noChangeAspect="1"/>
            </p:cNvSpPr>
            <p:nvPr/>
          </p:nvSpPr>
          <p:spPr bwMode="auto">
            <a:xfrm>
              <a:off x="1296" y="2496"/>
              <a:ext cx="2880" cy="624"/>
            </a:xfrm>
            <a:custGeom>
              <a:avLst/>
              <a:gdLst>
                <a:gd name="T0" fmla="*/ 144 w 2880"/>
                <a:gd name="T1" fmla="*/ 0 h 624"/>
                <a:gd name="T2" fmla="*/ 2256 w 2880"/>
                <a:gd name="T3" fmla="*/ 0 h 624"/>
                <a:gd name="T4" fmla="*/ 2256 w 2880"/>
                <a:gd name="T5" fmla="*/ 144 h 624"/>
                <a:gd name="T6" fmla="*/ 2880 w 2880"/>
                <a:gd name="T7" fmla="*/ 144 h 624"/>
                <a:gd name="T8" fmla="*/ 2880 w 2880"/>
                <a:gd name="T9" fmla="*/ 624 h 624"/>
                <a:gd name="T10" fmla="*/ 2256 w 2880"/>
                <a:gd name="T11" fmla="*/ 624 h 624"/>
                <a:gd name="T12" fmla="*/ 2256 w 2880"/>
                <a:gd name="T13" fmla="*/ 528 h 624"/>
                <a:gd name="T14" fmla="*/ 240 w 2880"/>
                <a:gd name="T15" fmla="*/ 528 h 624"/>
                <a:gd name="T16" fmla="*/ 0 w 2880"/>
                <a:gd name="T17" fmla="*/ 288 h 624"/>
                <a:gd name="T18" fmla="*/ 144 w 2880"/>
                <a:gd name="T19" fmla="*/ 0 h 6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0" h="624">
                  <a:moveTo>
                    <a:pt x="144" y="0"/>
                  </a:moveTo>
                  <a:lnTo>
                    <a:pt x="2256" y="0"/>
                  </a:lnTo>
                  <a:lnTo>
                    <a:pt x="2256" y="144"/>
                  </a:lnTo>
                  <a:lnTo>
                    <a:pt x="2880" y="144"/>
                  </a:lnTo>
                  <a:lnTo>
                    <a:pt x="2880" y="624"/>
                  </a:lnTo>
                  <a:lnTo>
                    <a:pt x="2256" y="624"/>
                  </a:lnTo>
                  <a:lnTo>
                    <a:pt x="2256" y="528"/>
                  </a:lnTo>
                  <a:lnTo>
                    <a:pt x="240" y="528"/>
                  </a:lnTo>
                  <a:lnTo>
                    <a:pt x="0" y="288"/>
                  </a:lnTo>
                  <a:lnTo>
                    <a:pt x="144"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590" name="Picture 6" descr="D:\Oxford\PPT\Shared\example_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 y="2160"/>
              <a:ext cx="317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AutoShape 1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4581" name="AutoShape 1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AutoShape 1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3" name="Text Box 19"/>
          <p:cNvSpPr txBox="1">
            <a:spLocks noChangeArrowheads="1"/>
          </p:cNvSpPr>
          <p:nvPr/>
        </p:nvSpPr>
        <p:spPr bwMode="auto">
          <a:xfrm>
            <a:off x="63500" y="76200"/>
            <a:ext cx="1708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Symmetry</a:t>
            </a:r>
          </a:p>
        </p:txBody>
      </p:sp>
      <p:grpSp>
        <p:nvGrpSpPr>
          <p:cNvPr id="24584" name="Group 21"/>
          <p:cNvGrpSpPr>
            <a:grpSpLocks noChangeAspect="1"/>
          </p:cNvGrpSpPr>
          <p:nvPr/>
        </p:nvGrpSpPr>
        <p:grpSpPr bwMode="auto">
          <a:xfrm>
            <a:off x="390525" y="1412875"/>
            <a:ext cx="900113" cy="266700"/>
            <a:chOff x="2844" y="2292"/>
            <a:chExt cx="2148" cy="636"/>
          </a:xfrm>
        </p:grpSpPr>
        <p:sp>
          <p:nvSpPr>
            <p:cNvPr id="24587" name="Rectangle 22"/>
            <p:cNvSpPr>
              <a:spLocks noChangeAspect="1" noChangeArrowheads="1"/>
            </p:cNvSpPr>
            <p:nvPr/>
          </p:nvSpPr>
          <p:spPr bwMode="auto">
            <a:xfrm>
              <a:off x="2892" y="2322"/>
              <a:ext cx="2058" cy="5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588" name="Picture 23" descr="D:\Oxford\PPT\Shared\level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4" y="2292"/>
              <a:ext cx="21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5" name="Rectangle 24"/>
          <p:cNvSpPr>
            <a:spLocks noChangeArrowheads="1"/>
          </p:cNvSpPr>
          <p:nvPr/>
        </p:nvSpPr>
        <p:spPr bwMode="auto">
          <a:xfrm>
            <a:off x="1422400" y="2349500"/>
            <a:ext cx="7061200"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50000"/>
              </a:lnSpc>
              <a:spcBef>
                <a:spcPct val="30000"/>
              </a:spcBef>
            </a:pPr>
            <a:r>
              <a:rPr lang="en-US" altLang="zh-TW" sz="2400" b="0" i="0">
                <a:solidFill>
                  <a:schemeClr val="tx1"/>
                </a:solidFill>
              </a:rPr>
              <a:t>(a)	Use a red dot ‘‧’ to indicate the position of the centre of rotation on each figure.</a:t>
            </a:r>
          </a:p>
          <a:p>
            <a:pPr marL="482600" indent="-482600" algn="l">
              <a:lnSpc>
                <a:spcPct val="150000"/>
              </a:lnSpc>
              <a:spcBef>
                <a:spcPct val="30000"/>
              </a:spcBef>
            </a:pPr>
            <a:r>
              <a:rPr lang="en-US" altLang="zh-TW" sz="2400" b="0" i="0">
                <a:solidFill>
                  <a:schemeClr val="tx1"/>
                </a:solidFill>
              </a:rPr>
              <a:t>(b)	Complete the table to indicate the </a:t>
            </a:r>
            <a:br>
              <a:rPr lang="en-US" altLang="zh-TW" sz="2400" b="0" i="0">
                <a:solidFill>
                  <a:schemeClr val="tx1"/>
                </a:solidFill>
              </a:rPr>
            </a:br>
            <a:r>
              <a:rPr lang="en-US" altLang="zh-TW" sz="2400" b="0" i="0">
                <a:solidFill>
                  <a:schemeClr val="tx1"/>
                </a:solidFill>
              </a:rPr>
              <a:t>order of rotational symmetry</a:t>
            </a:r>
            <a:br>
              <a:rPr lang="en-US" altLang="zh-TW" sz="2400" b="0" i="0">
                <a:solidFill>
                  <a:schemeClr val="tx1"/>
                </a:solidFill>
              </a:rPr>
            </a:br>
            <a:r>
              <a:rPr lang="en-US" altLang="zh-TW" sz="2400" b="0" i="0">
                <a:solidFill>
                  <a:schemeClr val="tx1"/>
                </a:solidFill>
              </a:rPr>
              <a:t>that each of these figures has.</a:t>
            </a:r>
          </a:p>
        </p:txBody>
      </p:sp>
      <p:pic>
        <p:nvPicPr>
          <p:cNvPr id="2458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3911600"/>
            <a:ext cx="1692275"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5603"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4"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Text Box 6"/>
          <p:cNvSpPr txBox="1">
            <a:spLocks noChangeArrowheads="1"/>
          </p:cNvSpPr>
          <p:nvPr/>
        </p:nvSpPr>
        <p:spPr bwMode="auto">
          <a:xfrm>
            <a:off x="63500" y="76200"/>
            <a:ext cx="13239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Symmetry</a:t>
            </a:r>
          </a:p>
        </p:txBody>
      </p:sp>
      <p:pic>
        <p:nvPicPr>
          <p:cNvPr id="25606" name="Picture 22"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988" y="8620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10" name="Rectangle 26"/>
          <p:cNvSpPr>
            <a:spLocks noChangeArrowheads="1"/>
          </p:cNvSpPr>
          <p:nvPr/>
        </p:nvSpPr>
        <p:spPr bwMode="auto">
          <a:xfrm>
            <a:off x="450850" y="1206500"/>
            <a:ext cx="7912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30000"/>
              </a:lnSpc>
            </a:pPr>
            <a:r>
              <a:rPr lang="en-US" altLang="zh-TW" sz="2400" b="0" i="0">
                <a:solidFill>
                  <a:schemeClr val="tx1"/>
                </a:solidFill>
              </a:rPr>
              <a:t>The red dot ‘</a:t>
            </a:r>
            <a:r>
              <a:rPr lang="en-US" altLang="zh-TW" sz="3000" i="0">
                <a:solidFill>
                  <a:srgbClr val="FF0000"/>
                </a:solidFill>
              </a:rPr>
              <a:t>‧</a:t>
            </a:r>
            <a:r>
              <a:rPr lang="en-US" altLang="zh-TW" sz="2400" b="0" i="0">
                <a:solidFill>
                  <a:schemeClr val="tx1"/>
                </a:solidFill>
              </a:rPr>
              <a:t>’ in each figure indicates the centre of rotation.</a:t>
            </a:r>
          </a:p>
        </p:txBody>
      </p:sp>
      <p:grpSp>
        <p:nvGrpSpPr>
          <p:cNvPr id="67764" name="Group 180"/>
          <p:cNvGrpSpPr>
            <a:grpSpLocks/>
          </p:cNvGrpSpPr>
          <p:nvPr/>
        </p:nvGrpSpPr>
        <p:grpSpPr bwMode="auto">
          <a:xfrm>
            <a:off x="377825" y="2024063"/>
            <a:ext cx="8296275" cy="2814637"/>
            <a:chOff x="238" y="1275"/>
            <a:chExt cx="5226" cy="1773"/>
          </a:xfrm>
        </p:grpSpPr>
        <p:sp>
          <p:nvSpPr>
            <p:cNvPr id="25626" name="Rectangle 112"/>
            <p:cNvSpPr>
              <a:spLocks noChangeArrowheads="1"/>
            </p:cNvSpPr>
            <p:nvPr/>
          </p:nvSpPr>
          <p:spPr bwMode="auto">
            <a:xfrm>
              <a:off x="256" y="1352"/>
              <a:ext cx="5200" cy="16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7" name="Rectangle 147"/>
            <p:cNvSpPr>
              <a:spLocks noChangeArrowheads="1"/>
            </p:cNvSpPr>
            <p:nvPr/>
          </p:nvSpPr>
          <p:spPr bwMode="auto">
            <a:xfrm>
              <a:off x="1432" y="2368"/>
              <a:ext cx="76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28" name="Rectangle 145"/>
            <p:cNvSpPr>
              <a:spLocks noChangeArrowheads="1"/>
            </p:cNvSpPr>
            <p:nvPr/>
          </p:nvSpPr>
          <p:spPr bwMode="auto">
            <a:xfrm>
              <a:off x="1432" y="1352"/>
              <a:ext cx="760"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29" name="Rectangle 137"/>
            <p:cNvSpPr>
              <a:spLocks noChangeArrowheads="1"/>
            </p:cNvSpPr>
            <p:nvPr/>
          </p:nvSpPr>
          <p:spPr bwMode="auto">
            <a:xfrm>
              <a:off x="2192" y="2368"/>
              <a:ext cx="82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30" name="Rectangle 135"/>
            <p:cNvSpPr>
              <a:spLocks noChangeArrowheads="1"/>
            </p:cNvSpPr>
            <p:nvPr/>
          </p:nvSpPr>
          <p:spPr bwMode="auto">
            <a:xfrm>
              <a:off x="2192" y="1352"/>
              <a:ext cx="824"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31" name="Rectangle 59"/>
            <p:cNvSpPr>
              <a:spLocks noChangeArrowheads="1"/>
            </p:cNvSpPr>
            <p:nvPr/>
          </p:nvSpPr>
          <p:spPr bwMode="auto">
            <a:xfrm>
              <a:off x="4656" y="2368"/>
              <a:ext cx="80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32" name="Rectangle 58"/>
            <p:cNvSpPr>
              <a:spLocks noChangeArrowheads="1"/>
            </p:cNvSpPr>
            <p:nvPr/>
          </p:nvSpPr>
          <p:spPr bwMode="auto">
            <a:xfrm>
              <a:off x="3856" y="2368"/>
              <a:ext cx="80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33" name="Rectangle 57"/>
            <p:cNvSpPr>
              <a:spLocks noChangeArrowheads="1"/>
            </p:cNvSpPr>
            <p:nvPr/>
          </p:nvSpPr>
          <p:spPr bwMode="auto">
            <a:xfrm>
              <a:off x="3016" y="2368"/>
              <a:ext cx="84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34" name="Rectangle 56"/>
            <p:cNvSpPr>
              <a:spLocks noChangeArrowheads="1"/>
            </p:cNvSpPr>
            <p:nvPr/>
          </p:nvSpPr>
          <p:spPr bwMode="auto">
            <a:xfrm>
              <a:off x="256" y="2368"/>
              <a:ext cx="117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pPr>
              <a:r>
                <a:rPr lang="en-US" altLang="zh-TW" sz="2000">
                  <a:solidFill>
                    <a:schemeClr val="tx1"/>
                  </a:solidFill>
                </a:rPr>
                <a:t>Order of rotational symmetry</a:t>
              </a:r>
            </a:p>
          </p:txBody>
        </p:sp>
        <p:sp>
          <p:nvSpPr>
            <p:cNvPr id="25635" name="Rectangle 53"/>
            <p:cNvSpPr>
              <a:spLocks noChangeArrowheads="1"/>
            </p:cNvSpPr>
            <p:nvPr/>
          </p:nvSpPr>
          <p:spPr bwMode="auto">
            <a:xfrm>
              <a:off x="4656" y="1352"/>
              <a:ext cx="808"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36" name="Rectangle 52"/>
            <p:cNvSpPr>
              <a:spLocks noChangeArrowheads="1"/>
            </p:cNvSpPr>
            <p:nvPr/>
          </p:nvSpPr>
          <p:spPr bwMode="auto">
            <a:xfrm>
              <a:off x="3856" y="1352"/>
              <a:ext cx="800"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37" name="Rectangle 51"/>
            <p:cNvSpPr>
              <a:spLocks noChangeArrowheads="1"/>
            </p:cNvSpPr>
            <p:nvPr/>
          </p:nvSpPr>
          <p:spPr bwMode="auto">
            <a:xfrm>
              <a:off x="3016" y="1352"/>
              <a:ext cx="840"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20000"/>
                </a:spcBef>
              </a:pPr>
              <a:endParaRPr lang="en-US" sz="2200" b="0" i="0">
                <a:solidFill>
                  <a:schemeClr val="tx1"/>
                </a:solidFill>
              </a:endParaRPr>
            </a:p>
          </p:txBody>
        </p:sp>
        <p:sp>
          <p:nvSpPr>
            <p:cNvPr id="25638" name="Rectangle 50"/>
            <p:cNvSpPr>
              <a:spLocks noChangeArrowheads="1"/>
            </p:cNvSpPr>
            <p:nvPr/>
          </p:nvSpPr>
          <p:spPr bwMode="auto">
            <a:xfrm>
              <a:off x="256" y="1352"/>
              <a:ext cx="1176"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pPr>
              <a:r>
                <a:rPr lang="en-US" altLang="zh-TW" sz="2000">
                  <a:solidFill>
                    <a:schemeClr val="tx1"/>
                  </a:solidFill>
                </a:rPr>
                <a:t>Figures that have rotational symmetry</a:t>
              </a:r>
            </a:p>
          </p:txBody>
        </p:sp>
        <p:sp>
          <p:nvSpPr>
            <p:cNvPr id="25639" name="Line 62"/>
            <p:cNvSpPr>
              <a:spLocks noChangeShapeType="1"/>
            </p:cNvSpPr>
            <p:nvPr/>
          </p:nvSpPr>
          <p:spPr bwMode="auto">
            <a:xfrm>
              <a:off x="256" y="1352"/>
              <a:ext cx="52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0" name="Line 63"/>
            <p:cNvSpPr>
              <a:spLocks noChangeShapeType="1"/>
            </p:cNvSpPr>
            <p:nvPr/>
          </p:nvSpPr>
          <p:spPr bwMode="auto">
            <a:xfrm>
              <a:off x="256" y="2368"/>
              <a:ext cx="52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1" name="Line 64"/>
            <p:cNvSpPr>
              <a:spLocks noChangeShapeType="1"/>
            </p:cNvSpPr>
            <p:nvPr/>
          </p:nvSpPr>
          <p:spPr bwMode="auto">
            <a:xfrm>
              <a:off x="256" y="3040"/>
              <a:ext cx="52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2" name="Line 65"/>
            <p:cNvSpPr>
              <a:spLocks noChangeShapeType="1"/>
            </p:cNvSpPr>
            <p:nvPr/>
          </p:nvSpPr>
          <p:spPr bwMode="auto">
            <a:xfrm>
              <a:off x="256" y="1352"/>
              <a:ext cx="0" cy="168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3" name="Line 66"/>
            <p:cNvSpPr>
              <a:spLocks noChangeShapeType="1"/>
            </p:cNvSpPr>
            <p:nvPr/>
          </p:nvSpPr>
          <p:spPr bwMode="auto">
            <a:xfrm>
              <a:off x="1432" y="1352"/>
              <a:ext cx="0" cy="1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4" name="Line 67"/>
            <p:cNvSpPr>
              <a:spLocks noChangeShapeType="1"/>
            </p:cNvSpPr>
            <p:nvPr/>
          </p:nvSpPr>
          <p:spPr bwMode="auto">
            <a:xfrm>
              <a:off x="3856" y="1352"/>
              <a:ext cx="0" cy="1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5" name="Line 68"/>
            <p:cNvSpPr>
              <a:spLocks noChangeShapeType="1"/>
            </p:cNvSpPr>
            <p:nvPr/>
          </p:nvSpPr>
          <p:spPr bwMode="auto">
            <a:xfrm>
              <a:off x="4656" y="1352"/>
              <a:ext cx="0" cy="1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6" name="Line 71"/>
            <p:cNvSpPr>
              <a:spLocks noChangeShapeType="1"/>
            </p:cNvSpPr>
            <p:nvPr/>
          </p:nvSpPr>
          <p:spPr bwMode="auto">
            <a:xfrm>
              <a:off x="5464" y="1352"/>
              <a:ext cx="0" cy="168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7" name="Line 136"/>
            <p:cNvSpPr>
              <a:spLocks noChangeShapeType="1"/>
            </p:cNvSpPr>
            <p:nvPr/>
          </p:nvSpPr>
          <p:spPr bwMode="auto">
            <a:xfrm>
              <a:off x="3016" y="1352"/>
              <a:ext cx="0" cy="1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8" name="Line 146"/>
            <p:cNvSpPr>
              <a:spLocks noChangeShapeType="1"/>
            </p:cNvSpPr>
            <p:nvPr/>
          </p:nvSpPr>
          <p:spPr bwMode="auto">
            <a:xfrm>
              <a:off x="2192" y="1352"/>
              <a:ext cx="0" cy="1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49" name="Picture 159" descr="D:\Oxford\PPT\S1_ch09\1B_p82fig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2" y="1504"/>
              <a:ext cx="752"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Picture 160" descr="D:\Oxford\PPT\S1_ch09\1B_p82fig0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2" y="1480"/>
              <a:ext cx="752"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1" name="Picture 161" descr="D:\Oxford\PPT\S1_ch09\1B_p82fig03.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2" y="1504"/>
              <a:ext cx="752"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Picture 162" descr="D:\Oxford\PPT\S1_ch09\1B_p82fig04.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2" y="1476"/>
              <a:ext cx="827"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3" name="Picture 163" descr="D:\Oxford\PPT\S1_ch09\1B_p82fig05.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8" y="1520"/>
              <a:ext cx="752"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4" name="Text Box 173"/>
            <p:cNvSpPr txBox="1">
              <a:spLocks noChangeArrowheads="1"/>
            </p:cNvSpPr>
            <p:nvPr/>
          </p:nvSpPr>
          <p:spPr bwMode="auto">
            <a:xfrm>
              <a:off x="238" y="1275"/>
              <a:ext cx="30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000" i="0">
                  <a:solidFill>
                    <a:schemeClr val="tx1"/>
                  </a:solidFill>
                </a:rPr>
                <a:t>(a)</a:t>
              </a:r>
            </a:p>
          </p:txBody>
        </p:sp>
        <p:sp>
          <p:nvSpPr>
            <p:cNvPr id="25655" name="Text Box 174"/>
            <p:cNvSpPr txBox="1">
              <a:spLocks noChangeArrowheads="1"/>
            </p:cNvSpPr>
            <p:nvPr/>
          </p:nvSpPr>
          <p:spPr bwMode="auto">
            <a:xfrm>
              <a:off x="238" y="2323"/>
              <a:ext cx="31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000" i="0">
                  <a:solidFill>
                    <a:schemeClr val="tx1"/>
                  </a:solidFill>
                </a:rPr>
                <a:t>(b)</a:t>
              </a:r>
            </a:p>
          </p:txBody>
        </p:sp>
      </p:grpSp>
      <p:sp>
        <p:nvSpPr>
          <p:cNvPr id="67759" name="Text Box 175"/>
          <p:cNvSpPr txBox="1">
            <a:spLocks noChangeArrowheads="1"/>
          </p:cNvSpPr>
          <p:nvPr/>
        </p:nvSpPr>
        <p:spPr bwMode="auto">
          <a:xfrm>
            <a:off x="2714625" y="3932238"/>
            <a:ext cx="3746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3000" i="0">
                <a:solidFill>
                  <a:srgbClr val="FF0000"/>
                </a:solidFill>
              </a:rPr>
              <a:t>2</a:t>
            </a:r>
          </a:p>
        </p:txBody>
      </p:sp>
      <p:sp>
        <p:nvSpPr>
          <p:cNvPr id="67760" name="Text Box 176"/>
          <p:cNvSpPr txBox="1">
            <a:spLocks noChangeArrowheads="1"/>
          </p:cNvSpPr>
          <p:nvPr/>
        </p:nvSpPr>
        <p:spPr bwMode="auto">
          <a:xfrm>
            <a:off x="3984625" y="3932238"/>
            <a:ext cx="3746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3000" i="0">
                <a:solidFill>
                  <a:srgbClr val="FF0000"/>
                </a:solidFill>
              </a:rPr>
              <a:t>3</a:t>
            </a:r>
          </a:p>
        </p:txBody>
      </p:sp>
      <p:sp>
        <p:nvSpPr>
          <p:cNvPr id="67761" name="Text Box 177"/>
          <p:cNvSpPr txBox="1">
            <a:spLocks noChangeArrowheads="1"/>
          </p:cNvSpPr>
          <p:nvPr/>
        </p:nvSpPr>
        <p:spPr bwMode="auto">
          <a:xfrm>
            <a:off x="5267325" y="3932238"/>
            <a:ext cx="3746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3000" i="0">
                <a:solidFill>
                  <a:srgbClr val="FF0000"/>
                </a:solidFill>
              </a:rPr>
              <a:t>4</a:t>
            </a:r>
          </a:p>
        </p:txBody>
      </p:sp>
      <p:sp>
        <p:nvSpPr>
          <p:cNvPr id="67762" name="Text Box 178"/>
          <p:cNvSpPr txBox="1">
            <a:spLocks noChangeArrowheads="1"/>
          </p:cNvSpPr>
          <p:nvPr/>
        </p:nvSpPr>
        <p:spPr bwMode="auto">
          <a:xfrm>
            <a:off x="6588125" y="3932238"/>
            <a:ext cx="3746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3000" i="0">
                <a:solidFill>
                  <a:srgbClr val="FF0000"/>
                </a:solidFill>
              </a:rPr>
              <a:t>5</a:t>
            </a:r>
          </a:p>
        </p:txBody>
      </p:sp>
      <p:sp>
        <p:nvSpPr>
          <p:cNvPr id="67763" name="Text Box 179"/>
          <p:cNvSpPr txBox="1">
            <a:spLocks noChangeArrowheads="1"/>
          </p:cNvSpPr>
          <p:nvPr/>
        </p:nvSpPr>
        <p:spPr bwMode="auto">
          <a:xfrm>
            <a:off x="7832725" y="3932238"/>
            <a:ext cx="3746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3000" i="0">
                <a:solidFill>
                  <a:srgbClr val="FF0000"/>
                </a:solidFill>
              </a:rPr>
              <a:t>6</a:t>
            </a:r>
          </a:p>
        </p:txBody>
      </p:sp>
      <p:sp>
        <p:nvSpPr>
          <p:cNvPr id="67765" name="Oval 181"/>
          <p:cNvSpPr>
            <a:spLocks noChangeArrowheads="1"/>
          </p:cNvSpPr>
          <p:nvPr/>
        </p:nvSpPr>
        <p:spPr bwMode="auto">
          <a:xfrm>
            <a:off x="2832100" y="2933700"/>
            <a:ext cx="90488" cy="904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66" name="Oval 182"/>
          <p:cNvSpPr>
            <a:spLocks noChangeArrowheads="1"/>
          </p:cNvSpPr>
          <p:nvPr/>
        </p:nvSpPr>
        <p:spPr bwMode="auto">
          <a:xfrm>
            <a:off x="4108450" y="2959100"/>
            <a:ext cx="90488" cy="904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67" name="Oval 183"/>
          <p:cNvSpPr>
            <a:spLocks noChangeArrowheads="1"/>
          </p:cNvSpPr>
          <p:nvPr/>
        </p:nvSpPr>
        <p:spPr bwMode="auto">
          <a:xfrm>
            <a:off x="5429250" y="2940050"/>
            <a:ext cx="90488" cy="904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68" name="Oval 184"/>
          <p:cNvSpPr>
            <a:spLocks noChangeArrowheads="1"/>
          </p:cNvSpPr>
          <p:nvPr/>
        </p:nvSpPr>
        <p:spPr bwMode="auto">
          <a:xfrm>
            <a:off x="6724650" y="2984500"/>
            <a:ext cx="90488" cy="904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7777" name="Group 193"/>
          <p:cNvGrpSpPr>
            <a:grpSpLocks/>
          </p:cNvGrpSpPr>
          <p:nvPr/>
        </p:nvGrpSpPr>
        <p:grpSpPr bwMode="auto">
          <a:xfrm>
            <a:off x="419100" y="5399088"/>
            <a:ext cx="4238625" cy="1052512"/>
            <a:chOff x="424" y="3241"/>
            <a:chExt cx="2670" cy="663"/>
          </a:xfrm>
        </p:grpSpPr>
        <p:sp>
          <p:nvSpPr>
            <p:cNvPr id="25621" name="AutoShape 188"/>
            <p:cNvSpPr>
              <a:spLocks noChangeArrowheads="1"/>
            </p:cNvSpPr>
            <p:nvPr/>
          </p:nvSpPr>
          <p:spPr bwMode="auto">
            <a:xfrm>
              <a:off x="424" y="3241"/>
              <a:ext cx="1854" cy="335"/>
            </a:xfrm>
            <a:prstGeom prst="roundRect">
              <a:avLst>
                <a:gd name="adj" fmla="val 22870"/>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Rectangle 189"/>
            <p:cNvSpPr>
              <a:spLocks noChangeArrowheads="1"/>
            </p:cNvSpPr>
            <p:nvPr/>
          </p:nvSpPr>
          <p:spPr bwMode="auto">
            <a:xfrm>
              <a:off x="424" y="3515"/>
              <a:ext cx="2640" cy="30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Rectangle 190"/>
            <p:cNvSpPr>
              <a:spLocks noChangeArrowheads="1"/>
            </p:cNvSpPr>
            <p:nvPr/>
          </p:nvSpPr>
          <p:spPr bwMode="auto">
            <a:xfrm>
              <a:off x="424" y="3808"/>
              <a:ext cx="2640" cy="96"/>
            </a:xfrm>
            <a:prstGeom prst="rect">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Text Box 191"/>
            <p:cNvSpPr txBox="1">
              <a:spLocks noChangeArrowheads="1"/>
            </p:cNvSpPr>
            <p:nvPr/>
          </p:nvSpPr>
          <p:spPr bwMode="auto">
            <a:xfrm>
              <a:off x="502" y="3273"/>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b="0" i="0">
                  <a:solidFill>
                    <a:srgbClr val="006699"/>
                  </a:solidFill>
                  <a:latin typeface="Arial" pitchFamily="34" charset="0"/>
                </a:rPr>
                <a:t>Fulfill Exercise Objective</a:t>
              </a:r>
            </a:p>
          </p:txBody>
        </p:sp>
        <p:sp>
          <p:nvSpPr>
            <p:cNvPr id="25625" name="Text Box 192"/>
            <p:cNvSpPr txBox="1">
              <a:spLocks noChangeArrowheads="1"/>
            </p:cNvSpPr>
            <p:nvPr/>
          </p:nvSpPr>
          <p:spPr bwMode="auto">
            <a:xfrm>
              <a:off x="502" y="3507"/>
              <a:ext cx="2592"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Wingdings" pitchFamily="2" charset="2"/>
                <a:buChar char="v"/>
              </a:pPr>
              <a:r>
                <a:rPr lang="en-US" altLang="zh-TW" b="0" i="0">
                  <a:solidFill>
                    <a:srgbClr val="CC6600"/>
                  </a:solidFill>
                  <a:latin typeface="Arial" pitchFamily="34" charset="0"/>
                </a:rPr>
                <a:t>Problems on rotational symmetry.</a:t>
              </a:r>
            </a:p>
          </p:txBody>
        </p:sp>
      </p:grpSp>
      <p:sp>
        <p:nvSpPr>
          <p:cNvPr id="25619" name="Text Box 194"/>
          <p:cNvSpPr txBox="1">
            <a:spLocks noChangeArrowheads="1"/>
          </p:cNvSpPr>
          <p:nvPr/>
        </p:nvSpPr>
        <p:spPr bwMode="auto">
          <a:xfrm>
            <a:off x="1736725" y="793750"/>
            <a:ext cx="17653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8" action="ppaction://hlinksldjump"/>
              </a:rPr>
              <a:t>Back to Question</a:t>
            </a:r>
            <a:endParaRPr lang="en-US" altLang="zh-TW" sz="1500">
              <a:solidFill>
                <a:schemeClr val="hlink"/>
              </a:solidFill>
            </a:endParaRPr>
          </a:p>
        </p:txBody>
      </p:sp>
      <p:sp>
        <p:nvSpPr>
          <p:cNvPr id="67779" name="Oval 195"/>
          <p:cNvSpPr>
            <a:spLocks noChangeArrowheads="1"/>
          </p:cNvSpPr>
          <p:nvPr/>
        </p:nvSpPr>
        <p:spPr bwMode="auto">
          <a:xfrm>
            <a:off x="7981950" y="2984500"/>
            <a:ext cx="90488" cy="904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10"/>
                                        </p:tgtEl>
                                        <p:attrNameLst>
                                          <p:attrName>style.visibility</p:attrName>
                                        </p:attrNameLst>
                                      </p:cBhvr>
                                      <p:to>
                                        <p:strVal val="visible"/>
                                      </p:to>
                                    </p:set>
                                    <p:animEffect transition="in" filter="blinds(horizontal)">
                                      <p:cBhvr>
                                        <p:cTn id="7" dur="500"/>
                                        <p:tgtEl>
                                          <p:spTgt spid="67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67764"/>
                                        </p:tgtEl>
                                        <p:attrNameLst>
                                          <p:attrName>style.visibility</p:attrName>
                                        </p:attrNameLst>
                                      </p:cBhvr>
                                      <p:to>
                                        <p:strVal val="visible"/>
                                      </p:to>
                                    </p:set>
                                    <p:animEffect transition="in" filter="barn(outHorizontal)">
                                      <p:cBhvr>
                                        <p:cTn id="12" dur="500"/>
                                        <p:tgtEl>
                                          <p:spTgt spid="677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67765"/>
                                        </p:tgtEl>
                                        <p:attrNameLst>
                                          <p:attrName>style.visibility</p:attrName>
                                        </p:attrNameLst>
                                      </p:cBhvr>
                                      <p:to>
                                        <p:strVal val="visible"/>
                                      </p:to>
                                    </p:set>
                                    <p:anim calcmode="lin" valueType="num">
                                      <p:cBhvr>
                                        <p:cTn id="17" dur="500" fill="hold"/>
                                        <p:tgtEl>
                                          <p:spTgt spid="67765"/>
                                        </p:tgtEl>
                                        <p:attrNameLst>
                                          <p:attrName>ppt_w</p:attrName>
                                        </p:attrNameLst>
                                      </p:cBhvr>
                                      <p:tavLst>
                                        <p:tav tm="0">
                                          <p:val>
                                            <p:strVal val="(6*min(max(#ppt_w*#ppt_h,.3),1)-7.4)/-.7*#ppt_w"/>
                                          </p:val>
                                        </p:tav>
                                        <p:tav tm="100000">
                                          <p:val>
                                            <p:strVal val="#ppt_w"/>
                                          </p:val>
                                        </p:tav>
                                      </p:tavLst>
                                    </p:anim>
                                    <p:anim calcmode="lin" valueType="num">
                                      <p:cBhvr>
                                        <p:cTn id="18" dur="500" fill="hold"/>
                                        <p:tgtEl>
                                          <p:spTgt spid="67765"/>
                                        </p:tgtEl>
                                        <p:attrNameLst>
                                          <p:attrName>ppt_h</p:attrName>
                                        </p:attrNameLst>
                                      </p:cBhvr>
                                      <p:tavLst>
                                        <p:tav tm="0">
                                          <p:val>
                                            <p:strVal val="(6*min(max(#ppt_w*#ppt_h,.3),1)-7.4)/-.7*#ppt_h"/>
                                          </p:val>
                                        </p:tav>
                                        <p:tav tm="100000">
                                          <p:val>
                                            <p:strVal val="#ppt_h"/>
                                          </p:val>
                                        </p:tav>
                                      </p:tavLst>
                                    </p:anim>
                                    <p:anim calcmode="lin" valueType="num">
                                      <p:cBhvr>
                                        <p:cTn id="19" dur="500" fill="hold"/>
                                        <p:tgtEl>
                                          <p:spTgt spid="67765"/>
                                        </p:tgtEl>
                                        <p:attrNameLst>
                                          <p:attrName>ppt_x</p:attrName>
                                        </p:attrNameLst>
                                      </p:cBhvr>
                                      <p:tavLst>
                                        <p:tav tm="0">
                                          <p:val>
                                            <p:fltVal val="0.5"/>
                                          </p:val>
                                        </p:tav>
                                        <p:tav tm="100000">
                                          <p:val>
                                            <p:strVal val="#ppt_x"/>
                                          </p:val>
                                        </p:tav>
                                      </p:tavLst>
                                    </p:anim>
                                    <p:anim calcmode="lin" valueType="num">
                                      <p:cBhvr>
                                        <p:cTn id="20" dur="500" fill="hold"/>
                                        <p:tgtEl>
                                          <p:spTgt spid="67765"/>
                                        </p:tgtEl>
                                        <p:attrNameLst>
                                          <p:attrName>ppt_y</p:attrName>
                                        </p:attrNameLst>
                                      </p:cBhvr>
                                      <p:tavLst>
                                        <p:tav tm="0">
                                          <p:val>
                                            <p:strVal val="1+(6*min(max(#ppt_w*#ppt_h,.3),1)-7.4)/-.7*#ppt_h/2"/>
                                          </p:val>
                                        </p:tav>
                                        <p:tav tm="100000">
                                          <p:val>
                                            <p:strVal val="#ppt_y"/>
                                          </p:val>
                                        </p:tav>
                                      </p:tavLst>
                                    </p:anim>
                                  </p:childTnLst>
                                </p:cTn>
                              </p:par>
                            </p:childTnLst>
                          </p:cTn>
                        </p:par>
                        <p:par>
                          <p:cTn id="21" fill="hold" nodeType="afterGroup">
                            <p:stCondLst>
                              <p:cond delay="500"/>
                            </p:stCondLst>
                            <p:childTnLst>
                              <p:par>
                                <p:cTn id="22" presetID="23" presetClass="entr" presetSubtype="36" fill="hold" grpId="0" nodeType="afterEffect">
                                  <p:stCondLst>
                                    <p:cond delay="0"/>
                                  </p:stCondLst>
                                  <p:childTnLst>
                                    <p:set>
                                      <p:cBhvr>
                                        <p:cTn id="23" dur="1" fill="hold">
                                          <p:stCondLst>
                                            <p:cond delay="0"/>
                                          </p:stCondLst>
                                        </p:cTn>
                                        <p:tgtEl>
                                          <p:spTgt spid="67766"/>
                                        </p:tgtEl>
                                        <p:attrNameLst>
                                          <p:attrName>style.visibility</p:attrName>
                                        </p:attrNameLst>
                                      </p:cBhvr>
                                      <p:to>
                                        <p:strVal val="visible"/>
                                      </p:to>
                                    </p:set>
                                    <p:anim calcmode="lin" valueType="num">
                                      <p:cBhvr>
                                        <p:cTn id="24" dur="500" fill="hold"/>
                                        <p:tgtEl>
                                          <p:spTgt spid="67766"/>
                                        </p:tgtEl>
                                        <p:attrNameLst>
                                          <p:attrName>ppt_w</p:attrName>
                                        </p:attrNameLst>
                                      </p:cBhvr>
                                      <p:tavLst>
                                        <p:tav tm="0">
                                          <p:val>
                                            <p:strVal val="(6*min(max(#ppt_w*#ppt_h,.3),1)-7.4)/-.7*#ppt_w"/>
                                          </p:val>
                                        </p:tav>
                                        <p:tav tm="100000">
                                          <p:val>
                                            <p:strVal val="#ppt_w"/>
                                          </p:val>
                                        </p:tav>
                                      </p:tavLst>
                                    </p:anim>
                                    <p:anim calcmode="lin" valueType="num">
                                      <p:cBhvr>
                                        <p:cTn id="25" dur="500" fill="hold"/>
                                        <p:tgtEl>
                                          <p:spTgt spid="67766"/>
                                        </p:tgtEl>
                                        <p:attrNameLst>
                                          <p:attrName>ppt_h</p:attrName>
                                        </p:attrNameLst>
                                      </p:cBhvr>
                                      <p:tavLst>
                                        <p:tav tm="0">
                                          <p:val>
                                            <p:strVal val="(6*min(max(#ppt_w*#ppt_h,.3),1)-7.4)/-.7*#ppt_h"/>
                                          </p:val>
                                        </p:tav>
                                        <p:tav tm="100000">
                                          <p:val>
                                            <p:strVal val="#ppt_h"/>
                                          </p:val>
                                        </p:tav>
                                      </p:tavLst>
                                    </p:anim>
                                    <p:anim calcmode="lin" valueType="num">
                                      <p:cBhvr>
                                        <p:cTn id="26" dur="500" fill="hold"/>
                                        <p:tgtEl>
                                          <p:spTgt spid="67766"/>
                                        </p:tgtEl>
                                        <p:attrNameLst>
                                          <p:attrName>ppt_x</p:attrName>
                                        </p:attrNameLst>
                                      </p:cBhvr>
                                      <p:tavLst>
                                        <p:tav tm="0">
                                          <p:val>
                                            <p:fltVal val="0.5"/>
                                          </p:val>
                                        </p:tav>
                                        <p:tav tm="100000">
                                          <p:val>
                                            <p:strVal val="#ppt_x"/>
                                          </p:val>
                                        </p:tav>
                                      </p:tavLst>
                                    </p:anim>
                                    <p:anim calcmode="lin" valueType="num">
                                      <p:cBhvr>
                                        <p:cTn id="27" dur="500" fill="hold"/>
                                        <p:tgtEl>
                                          <p:spTgt spid="67766"/>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1000"/>
                            </p:stCondLst>
                            <p:childTnLst>
                              <p:par>
                                <p:cTn id="29" presetID="23" presetClass="entr" presetSubtype="36" fill="hold" grpId="0" nodeType="afterEffect">
                                  <p:stCondLst>
                                    <p:cond delay="0"/>
                                  </p:stCondLst>
                                  <p:childTnLst>
                                    <p:set>
                                      <p:cBhvr>
                                        <p:cTn id="30" dur="1" fill="hold">
                                          <p:stCondLst>
                                            <p:cond delay="0"/>
                                          </p:stCondLst>
                                        </p:cTn>
                                        <p:tgtEl>
                                          <p:spTgt spid="67767"/>
                                        </p:tgtEl>
                                        <p:attrNameLst>
                                          <p:attrName>style.visibility</p:attrName>
                                        </p:attrNameLst>
                                      </p:cBhvr>
                                      <p:to>
                                        <p:strVal val="visible"/>
                                      </p:to>
                                    </p:set>
                                    <p:anim calcmode="lin" valueType="num">
                                      <p:cBhvr>
                                        <p:cTn id="31" dur="500" fill="hold"/>
                                        <p:tgtEl>
                                          <p:spTgt spid="67767"/>
                                        </p:tgtEl>
                                        <p:attrNameLst>
                                          <p:attrName>ppt_w</p:attrName>
                                        </p:attrNameLst>
                                      </p:cBhvr>
                                      <p:tavLst>
                                        <p:tav tm="0">
                                          <p:val>
                                            <p:strVal val="(6*min(max(#ppt_w*#ppt_h,.3),1)-7.4)/-.7*#ppt_w"/>
                                          </p:val>
                                        </p:tav>
                                        <p:tav tm="100000">
                                          <p:val>
                                            <p:strVal val="#ppt_w"/>
                                          </p:val>
                                        </p:tav>
                                      </p:tavLst>
                                    </p:anim>
                                    <p:anim calcmode="lin" valueType="num">
                                      <p:cBhvr>
                                        <p:cTn id="32" dur="500" fill="hold"/>
                                        <p:tgtEl>
                                          <p:spTgt spid="67767"/>
                                        </p:tgtEl>
                                        <p:attrNameLst>
                                          <p:attrName>ppt_h</p:attrName>
                                        </p:attrNameLst>
                                      </p:cBhvr>
                                      <p:tavLst>
                                        <p:tav tm="0">
                                          <p:val>
                                            <p:strVal val="(6*min(max(#ppt_w*#ppt_h,.3),1)-7.4)/-.7*#ppt_h"/>
                                          </p:val>
                                        </p:tav>
                                        <p:tav tm="100000">
                                          <p:val>
                                            <p:strVal val="#ppt_h"/>
                                          </p:val>
                                        </p:tav>
                                      </p:tavLst>
                                    </p:anim>
                                    <p:anim calcmode="lin" valueType="num">
                                      <p:cBhvr>
                                        <p:cTn id="33" dur="500" fill="hold"/>
                                        <p:tgtEl>
                                          <p:spTgt spid="67767"/>
                                        </p:tgtEl>
                                        <p:attrNameLst>
                                          <p:attrName>ppt_x</p:attrName>
                                        </p:attrNameLst>
                                      </p:cBhvr>
                                      <p:tavLst>
                                        <p:tav tm="0">
                                          <p:val>
                                            <p:fltVal val="0.5"/>
                                          </p:val>
                                        </p:tav>
                                        <p:tav tm="100000">
                                          <p:val>
                                            <p:strVal val="#ppt_x"/>
                                          </p:val>
                                        </p:tav>
                                      </p:tavLst>
                                    </p:anim>
                                    <p:anim calcmode="lin" valueType="num">
                                      <p:cBhvr>
                                        <p:cTn id="34" dur="500" fill="hold"/>
                                        <p:tgtEl>
                                          <p:spTgt spid="67767"/>
                                        </p:tgtEl>
                                        <p:attrNameLst>
                                          <p:attrName>ppt_y</p:attrName>
                                        </p:attrNameLst>
                                      </p:cBhvr>
                                      <p:tavLst>
                                        <p:tav tm="0">
                                          <p:val>
                                            <p:strVal val="1+(6*min(max(#ppt_w*#ppt_h,.3),1)-7.4)/-.7*#ppt_h/2"/>
                                          </p:val>
                                        </p:tav>
                                        <p:tav tm="100000">
                                          <p:val>
                                            <p:strVal val="#ppt_y"/>
                                          </p:val>
                                        </p:tav>
                                      </p:tavLst>
                                    </p:anim>
                                  </p:childTnLst>
                                </p:cTn>
                              </p:par>
                            </p:childTnLst>
                          </p:cTn>
                        </p:par>
                        <p:par>
                          <p:cTn id="35" fill="hold" nodeType="afterGroup">
                            <p:stCondLst>
                              <p:cond delay="1500"/>
                            </p:stCondLst>
                            <p:childTnLst>
                              <p:par>
                                <p:cTn id="36" presetID="23" presetClass="entr" presetSubtype="36" fill="hold" grpId="0" nodeType="afterEffect">
                                  <p:stCondLst>
                                    <p:cond delay="0"/>
                                  </p:stCondLst>
                                  <p:childTnLst>
                                    <p:set>
                                      <p:cBhvr>
                                        <p:cTn id="37" dur="1" fill="hold">
                                          <p:stCondLst>
                                            <p:cond delay="0"/>
                                          </p:stCondLst>
                                        </p:cTn>
                                        <p:tgtEl>
                                          <p:spTgt spid="67768"/>
                                        </p:tgtEl>
                                        <p:attrNameLst>
                                          <p:attrName>style.visibility</p:attrName>
                                        </p:attrNameLst>
                                      </p:cBhvr>
                                      <p:to>
                                        <p:strVal val="visible"/>
                                      </p:to>
                                    </p:set>
                                    <p:anim calcmode="lin" valueType="num">
                                      <p:cBhvr>
                                        <p:cTn id="38" dur="500" fill="hold"/>
                                        <p:tgtEl>
                                          <p:spTgt spid="67768"/>
                                        </p:tgtEl>
                                        <p:attrNameLst>
                                          <p:attrName>ppt_w</p:attrName>
                                        </p:attrNameLst>
                                      </p:cBhvr>
                                      <p:tavLst>
                                        <p:tav tm="0">
                                          <p:val>
                                            <p:strVal val="(6*min(max(#ppt_w*#ppt_h,.3),1)-7.4)/-.7*#ppt_w"/>
                                          </p:val>
                                        </p:tav>
                                        <p:tav tm="100000">
                                          <p:val>
                                            <p:strVal val="#ppt_w"/>
                                          </p:val>
                                        </p:tav>
                                      </p:tavLst>
                                    </p:anim>
                                    <p:anim calcmode="lin" valueType="num">
                                      <p:cBhvr>
                                        <p:cTn id="39" dur="500" fill="hold"/>
                                        <p:tgtEl>
                                          <p:spTgt spid="67768"/>
                                        </p:tgtEl>
                                        <p:attrNameLst>
                                          <p:attrName>ppt_h</p:attrName>
                                        </p:attrNameLst>
                                      </p:cBhvr>
                                      <p:tavLst>
                                        <p:tav tm="0">
                                          <p:val>
                                            <p:strVal val="(6*min(max(#ppt_w*#ppt_h,.3),1)-7.4)/-.7*#ppt_h"/>
                                          </p:val>
                                        </p:tav>
                                        <p:tav tm="100000">
                                          <p:val>
                                            <p:strVal val="#ppt_h"/>
                                          </p:val>
                                        </p:tav>
                                      </p:tavLst>
                                    </p:anim>
                                    <p:anim calcmode="lin" valueType="num">
                                      <p:cBhvr>
                                        <p:cTn id="40" dur="500" fill="hold"/>
                                        <p:tgtEl>
                                          <p:spTgt spid="67768"/>
                                        </p:tgtEl>
                                        <p:attrNameLst>
                                          <p:attrName>ppt_x</p:attrName>
                                        </p:attrNameLst>
                                      </p:cBhvr>
                                      <p:tavLst>
                                        <p:tav tm="0">
                                          <p:val>
                                            <p:fltVal val="0.5"/>
                                          </p:val>
                                        </p:tav>
                                        <p:tav tm="100000">
                                          <p:val>
                                            <p:strVal val="#ppt_x"/>
                                          </p:val>
                                        </p:tav>
                                      </p:tavLst>
                                    </p:anim>
                                    <p:anim calcmode="lin" valueType="num">
                                      <p:cBhvr>
                                        <p:cTn id="41" dur="500" fill="hold"/>
                                        <p:tgtEl>
                                          <p:spTgt spid="67768"/>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2000"/>
                            </p:stCondLst>
                            <p:childTnLst>
                              <p:par>
                                <p:cTn id="43" presetID="23" presetClass="entr" presetSubtype="36" fill="hold" grpId="0" nodeType="afterEffect">
                                  <p:stCondLst>
                                    <p:cond delay="0"/>
                                  </p:stCondLst>
                                  <p:childTnLst>
                                    <p:set>
                                      <p:cBhvr>
                                        <p:cTn id="44" dur="1" fill="hold">
                                          <p:stCondLst>
                                            <p:cond delay="0"/>
                                          </p:stCondLst>
                                        </p:cTn>
                                        <p:tgtEl>
                                          <p:spTgt spid="67779"/>
                                        </p:tgtEl>
                                        <p:attrNameLst>
                                          <p:attrName>style.visibility</p:attrName>
                                        </p:attrNameLst>
                                      </p:cBhvr>
                                      <p:to>
                                        <p:strVal val="visible"/>
                                      </p:to>
                                    </p:set>
                                    <p:anim calcmode="lin" valueType="num">
                                      <p:cBhvr>
                                        <p:cTn id="45" dur="500" fill="hold"/>
                                        <p:tgtEl>
                                          <p:spTgt spid="67779"/>
                                        </p:tgtEl>
                                        <p:attrNameLst>
                                          <p:attrName>ppt_w</p:attrName>
                                        </p:attrNameLst>
                                      </p:cBhvr>
                                      <p:tavLst>
                                        <p:tav tm="0">
                                          <p:val>
                                            <p:strVal val="(6*min(max(#ppt_w*#ppt_h,.3),1)-7.4)/-.7*#ppt_w"/>
                                          </p:val>
                                        </p:tav>
                                        <p:tav tm="100000">
                                          <p:val>
                                            <p:strVal val="#ppt_w"/>
                                          </p:val>
                                        </p:tav>
                                      </p:tavLst>
                                    </p:anim>
                                    <p:anim calcmode="lin" valueType="num">
                                      <p:cBhvr>
                                        <p:cTn id="46" dur="500" fill="hold"/>
                                        <p:tgtEl>
                                          <p:spTgt spid="67779"/>
                                        </p:tgtEl>
                                        <p:attrNameLst>
                                          <p:attrName>ppt_h</p:attrName>
                                        </p:attrNameLst>
                                      </p:cBhvr>
                                      <p:tavLst>
                                        <p:tav tm="0">
                                          <p:val>
                                            <p:strVal val="(6*min(max(#ppt_w*#ppt_h,.3),1)-7.4)/-.7*#ppt_h"/>
                                          </p:val>
                                        </p:tav>
                                        <p:tav tm="100000">
                                          <p:val>
                                            <p:strVal val="#ppt_h"/>
                                          </p:val>
                                        </p:tav>
                                      </p:tavLst>
                                    </p:anim>
                                    <p:anim calcmode="lin" valueType="num">
                                      <p:cBhvr>
                                        <p:cTn id="47" dur="500" fill="hold"/>
                                        <p:tgtEl>
                                          <p:spTgt spid="67779"/>
                                        </p:tgtEl>
                                        <p:attrNameLst>
                                          <p:attrName>ppt_x</p:attrName>
                                        </p:attrNameLst>
                                      </p:cBhvr>
                                      <p:tavLst>
                                        <p:tav tm="0">
                                          <p:val>
                                            <p:fltVal val="0.5"/>
                                          </p:val>
                                        </p:tav>
                                        <p:tav tm="100000">
                                          <p:val>
                                            <p:strVal val="#ppt_x"/>
                                          </p:val>
                                        </p:tav>
                                      </p:tavLst>
                                    </p:anim>
                                    <p:anim calcmode="lin" valueType="num">
                                      <p:cBhvr>
                                        <p:cTn id="48" dur="500" fill="hold"/>
                                        <p:tgtEl>
                                          <p:spTgt spid="67779"/>
                                        </p:tgtEl>
                                        <p:attrNameLst>
                                          <p:attrName>ppt_y</p:attrName>
                                        </p:attrNameLst>
                                      </p:cBhvr>
                                      <p:tavLst>
                                        <p:tav tm="0">
                                          <p:val>
                                            <p:strVal val="1+(6*min(max(#ppt_w*#ppt_h,.3),1)-7.4)/-.7*#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7759"/>
                                        </p:tgtEl>
                                        <p:attrNameLst>
                                          <p:attrName>style.visibility</p:attrName>
                                        </p:attrNameLst>
                                      </p:cBhvr>
                                      <p:to>
                                        <p:strVal val="visible"/>
                                      </p:to>
                                    </p:set>
                                    <p:animEffect transition="in" filter="dissolve">
                                      <p:cBhvr>
                                        <p:cTn id="53" dur="500"/>
                                        <p:tgtEl>
                                          <p:spTgt spid="67759"/>
                                        </p:tgtEl>
                                      </p:cBhvr>
                                    </p:animEffect>
                                  </p:childTnLst>
                                </p:cTn>
                              </p:par>
                            </p:childTnLst>
                          </p:cTn>
                        </p:par>
                        <p:par>
                          <p:cTn id="54" fill="hold" nodeType="afterGroup">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67760"/>
                                        </p:tgtEl>
                                        <p:attrNameLst>
                                          <p:attrName>style.visibility</p:attrName>
                                        </p:attrNameLst>
                                      </p:cBhvr>
                                      <p:to>
                                        <p:strVal val="visible"/>
                                      </p:to>
                                    </p:set>
                                    <p:animEffect transition="in" filter="dissolve">
                                      <p:cBhvr>
                                        <p:cTn id="57" dur="500"/>
                                        <p:tgtEl>
                                          <p:spTgt spid="67760"/>
                                        </p:tgtEl>
                                      </p:cBhvr>
                                    </p:animEffect>
                                  </p:childTnLst>
                                </p:cTn>
                              </p:par>
                            </p:childTnLst>
                          </p:cTn>
                        </p:par>
                        <p:par>
                          <p:cTn id="58" fill="hold" nodeType="afterGroup">
                            <p:stCondLst>
                              <p:cond delay="1000"/>
                            </p:stCondLst>
                            <p:childTnLst>
                              <p:par>
                                <p:cTn id="59" presetID="9" presetClass="entr" presetSubtype="0" fill="hold" grpId="0" nodeType="afterEffect">
                                  <p:stCondLst>
                                    <p:cond delay="0"/>
                                  </p:stCondLst>
                                  <p:childTnLst>
                                    <p:set>
                                      <p:cBhvr>
                                        <p:cTn id="60" dur="1" fill="hold">
                                          <p:stCondLst>
                                            <p:cond delay="0"/>
                                          </p:stCondLst>
                                        </p:cTn>
                                        <p:tgtEl>
                                          <p:spTgt spid="67761"/>
                                        </p:tgtEl>
                                        <p:attrNameLst>
                                          <p:attrName>style.visibility</p:attrName>
                                        </p:attrNameLst>
                                      </p:cBhvr>
                                      <p:to>
                                        <p:strVal val="visible"/>
                                      </p:to>
                                    </p:set>
                                    <p:animEffect transition="in" filter="dissolve">
                                      <p:cBhvr>
                                        <p:cTn id="61" dur="500"/>
                                        <p:tgtEl>
                                          <p:spTgt spid="67761"/>
                                        </p:tgtEl>
                                      </p:cBhvr>
                                    </p:animEffect>
                                  </p:childTnLst>
                                </p:cTn>
                              </p:par>
                            </p:childTnLst>
                          </p:cTn>
                        </p:par>
                        <p:par>
                          <p:cTn id="62" fill="hold" nodeType="afterGroup">
                            <p:stCondLst>
                              <p:cond delay="1500"/>
                            </p:stCondLst>
                            <p:childTnLst>
                              <p:par>
                                <p:cTn id="63" presetID="9" presetClass="entr" presetSubtype="0" fill="hold" grpId="0" nodeType="afterEffect">
                                  <p:stCondLst>
                                    <p:cond delay="0"/>
                                  </p:stCondLst>
                                  <p:childTnLst>
                                    <p:set>
                                      <p:cBhvr>
                                        <p:cTn id="64" dur="1" fill="hold">
                                          <p:stCondLst>
                                            <p:cond delay="0"/>
                                          </p:stCondLst>
                                        </p:cTn>
                                        <p:tgtEl>
                                          <p:spTgt spid="67762"/>
                                        </p:tgtEl>
                                        <p:attrNameLst>
                                          <p:attrName>style.visibility</p:attrName>
                                        </p:attrNameLst>
                                      </p:cBhvr>
                                      <p:to>
                                        <p:strVal val="visible"/>
                                      </p:to>
                                    </p:set>
                                    <p:animEffect transition="in" filter="dissolve">
                                      <p:cBhvr>
                                        <p:cTn id="65" dur="500"/>
                                        <p:tgtEl>
                                          <p:spTgt spid="67762"/>
                                        </p:tgtEl>
                                      </p:cBhvr>
                                    </p:animEffect>
                                  </p:childTnLst>
                                </p:cTn>
                              </p:par>
                            </p:childTnLst>
                          </p:cTn>
                        </p:par>
                        <p:par>
                          <p:cTn id="66" fill="hold" nodeType="afterGroup">
                            <p:stCondLst>
                              <p:cond delay="2000"/>
                            </p:stCondLst>
                            <p:childTnLst>
                              <p:par>
                                <p:cTn id="67" presetID="9" presetClass="entr" presetSubtype="0" fill="hold" grpId="0" nodeType="afterEffect">
                                  <p:stCondLst>
                                    <p:cond delay="0"/>
                                  </p:stCondLst>
                                  <p:childTnLst>
                                    <p:set>
                                      <p:cBhvr>
                                        <p:cTn id="68" dur="1" fill="hold">
                                          <p:stCondLst>
                                            <p:cond delay="0"/>
                                          </p:stCondLst>
                                        </p:cTn>
                                        <p:tgtEl>
                                          <p:spTgt spid="67763"/>
                                        </p:tgtEl>
                                        <p:attrNameLst>
                                          <p:attrName>style.visibility</p:attrName>
                                        </p:attrNameLst>
                                      </p:cBhvr>
                                      <p:to>
                                        <p:strVal val="visible"/>
                                      </p:to>
                                    </p:set>
                                    <p:animEffect transition="in" filter="dissolve">
                                      <p:cBhvr>
                                        <p:cTn id="69" dur="500"/>
                                        <p:tgtEl>
                                          <p:spTgt spid="67763"/>
                                        </p:tgtEl>
                                      </p:cBhvr>
                                    </p:animEffect>
                                  </p:childTnLst>
                                </p:cTn>
                              </p:par>
                            </p:childTnLst>
                          </p:cTn>
                        </p:par>
                        <p:par>
                          <p:cTn id="70" fill="hold" nodeType="afterGroup">
                            <p:stCondLst>
                              <p:cond delay="2500"/>
                            </p:stCondLst>
                            <p:childTnLst>
                              <p:par>
                                <p:cTn id="71" presetID="2" presetClass="entr" presetSubtype="8" fill="hold" nodeType="afterEffect">
                                  <p:stCondLst>
                                    <p:cond delay="0"/>
                                  </p:stCondLst>
                                  <p:childTnLst>
                                    <p:set>
                                      <p:cBhvr>
                                        <p:cTn id="72" dur="1" fill="hold">
                                          <p:stCondLst>
                                            <p:cond delay="0"/>
                                          </p:stCondLst>
                                        </p:cTn>
                                        <p:tgtEl>
                                          <p:spTgt spid="67777"/>
                                        </p:tgtEl>
                                        <p:attrNameLst>
                                          <p:attrName>style.visibility</p:attrName>
                                        </p:attrNameLst>
                                      </p:cBhvr>
                                      <p:to>
                                        <p:strVal val="visible"/>
                                      </p:to>
                                    </p:set>
                                    <p:anim calcmode="lin" valueType="num">
                                      <p:cBhvr additive="base">
                                        <p:cTn id="73" dur="500" fill="hold"/>
                                        <p:tgtEl>
                                          <p:spTgt spid="67777"/>
                                        </p:tgtEl>
                                        <p:attrNameLst>
                                          <p:attrName>ppt_x</p:attrName>
                                        </p:attrNameLst>
                                      </p:cBhvr>
                                      <p:tavLst>
                                        <p:tav tm="0">
                                          <p:val>
                                            <p:strVal val="0-#ppt_w/2"/>
                                          </p:val>
                                        </p:tav>
                                        <p:tav tm="100000">
                                          <p:val>
                                            <p:strVal val="#ppt_x"/>
                                          </p:val>
                                        </p:tav>
                                      </p:tavLst>
                                    </p:anim>
                                    <p:anim calcmode="lin" valueType="num">
                                      <p:cBhvr additive="base">
                                        <p:cTn id="74" dur="500" fill="hold"/>
                                        <p:tgtEl>
                                          <p:spTgt spid="677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0" grpId="0" autoUpdateAnimBg="0"/>
      <p:bldP spid="67759" grpId="0" autoUpdateAnimBg="0"/>
      <p:bldP spid="67760" grpId="0" autoUpdateAnimBg="0"/>
      <p:bldP spid="67761" grpId="0" autoUpdateAnimBg="0"/>
      <p:bldP spid="67762" grpId="0" autoUpdateAnimBg="0"/>
      <p:bldP spid="67763" grpId="0" autoUpdateAnimBg="0"/>
      <p:bldP spid="67765" grpId="0" animBg="1"/>
      <p:bldP spid="67766" grpId="0" animBg="1"/>
      <p:bldP spid="67767" grpId="0" animBg="1"/>
      <p:bldP spid="67768" grpId="0" animBg="1"/>
      <p:bldP spid="6777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20800" y="1225550"/>
            <a:ext cx="420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altLang="zh-TW" sz="2400" b="0" i="0">
                <a:solidFill>
                  <a:schemeClr val="tx1"/>
                </a:solidFill>
              </a:rPr>
              <a:t>In each of the following figures,</a:t>
            </a:r>
          </a:p>
        </p:txBody>
      </p:sp>
      <p:sp>
        <p:nvSpPr>
          <p:cNvPr id="26627" name="AutoShape 6">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6628" name="AutoShape 7">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AutoShape 8">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Text Box 9"/>
          <p:cNvSpPr txBox="1">
            <a:spLocks noChangeArrowheads="1"/>
          </p:cNvSpPr>
          <p:nvPr/>
        </p:nvSpPr>
        <p:spPr bwMode="auto">
          <a:xfrm>
            <a:off x="63500" y="76200"/>
            <a:ext cx="1708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Symmetry</a:t>
            </a:r>
          </a:p>
        </p:txBody>
      </p:sp>
      <p:grpSp>
        <p:nvGrpSpPr>
          <p:cNvPr id="26631" name="Group 16"/>
          <p:cNvGrpSpPr>
            <a:grpSpLocks noChangeAspect="1"/>
          </p:cNvGrpSpPr>
          <p:nvPr/>
        </p:nvGrpSpPr>
        <p:grpSpPr bwMode="auto">
          <a:xfrm>
            <a:off x="276225" y="552450"/>
            <a:ext cx="2016125" cy="677863"/>
            <a:chOff x="3216" y="336"/>
            <a:chExt cx="3174" cy="1068"/>
          </a:xfrm>
        </p:grpSpPr>
        <p:sp>
          <p:nvSpPr>
            <p:cNvPr id="26642" name="Freeform 17"/>
            <p:cNvSpPr>
              <a:spLocks noChangeAspect="1"/>
            </p:cNvSpPr>
            <p:nvPr/>
          </p:nvSpPr>
          <p:spPr bwMode="auto">
            <a:xfrm>
              <a:off x="3372" y="606"/>
              <a:ext cx="2874" cy="720"/>
            </a:xfrm>
            <a:custGeom>
              <a:avLst/>
              <a:gdLst>
                <a:gd name="T0" fmla="*/ 2250 w 2874"/>
                <a:gd name="T1" fmla="*/ 192 h 720"/>
                <a:gd name="T2" fmla="*/ 2874 w 2874"/>
                <a:gd name="T3" fmla="*/ 192 h 720"/>
                <a:gd name="T4" fmla="*/ 2874 w 2874"/>
                <a:gd name="T5" fmla="*/ 720 h 720"/>
                <a:gd name="T6" fmla="*/ 2250 w 2874"/>
                <a:gd name="T7" fmla="*/ 720 h 720"/>
                <a:gd name="T8" fmla="*/ 2250 w 2874"/>
                <a:gd name="T9" fmla="*/ 432 h 720"/>
                <a:gd name="T10" fmla="*/ 1626 w 2874"/>
                <a:gd name="T11" fmla="*/ 432 h 720"/>
                <a:gd name="T12" fmla="*/ 1571 w 2874"/>
                <a:gd name="T13" fmla="*/ 528 h 720"/>
                <a:gd name="T14" fmla="*/ 138 w 2874"/>
                <a:gd name="T15" fmla="*/ 528 h 720"/>
                <a:gd name="T16" fmla="*/ 0 w 2874"/>
                <a:gd name="T17" fmla="*/ 288 h 720"/>
                <a:gd name="T18" fmla="*/ 166 w 2874"/>
                <a:gd name="T19" fmla="*/ 0 h 720"/>
                <a:gd name="T20" fmla="*/ 2346 w 2874"/>
                <a:gd name="T21" fmla="*/ 0 h 720"/>
                <a:gd name="T22" fmla="*/ 2250 w 2874"/>
                <a:gd name="T23" fmla="*/ 192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74" h="720">
                  <a:moveTo>
                    <a:pt x="2250" y="192"/>
                  </a:moveTo>
                  <a:lnTo>
                    <a:pt x="2874" y="192"/>
                  </a:lnTo>
                  <a:lnTo>
                    <a:pt x="2874" y="720"/>
                  </a:lnTo>
                  <a:lnTo>
                    <a:pt x="2250" y="720"/>
                  </a:lnTo>
                  <a:lnTo>
                    <a:pt x="2250" y="432"/>
                  </a:lnTo>
                  <a:lnTo>
                    <a:pt x="1626" y="432"/>
                  </a:lnTo>
                  <a:lnTo>
                    <a:pt x="1571" y="528"/>
                  </a:lnTo>
                  <a:lnTo>
                    <a:pt x="138" y="528"/>
                  </a:lnTo>
                  <a:lnTo>
                    <a:pt x="0" y="288"/>
                  </a:lnTo>
                  <a:lnTo>
                    <a:pt x="166" y="0"/>
                  </a:lnTo>
                  <a:lnTo>
                    <a:pt x="2346" y="0"/>
                  </a:lnTo>
                  <a:lnTo>
                    <a:pt x="2250" y="19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6643" name="Picture 18" descr="D:\Oxford\PPT\Shared\example_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6" y="336"/>
              <a:ext cx="317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2" name="Group 19"/>
          <p:cNvGrpSpPr>
            <a:grpSpLocks noChangeAspect="1"/>
          </p:cNvGrpSpPr>
          <p:nvPr/>
        </p:nvGrpSpPr>
        <p:grpSpPr bwMode="auto">
          <a:xfrm>
            <a:off x="377825" y="1330325"/>
            <a:ext cx="900113" cy="266700"/>
            <a:chOff x="1200" y="768"/>
            <a:chExt cx="2148" cy="636"/>
          </a:xfrm>
        </p:grpSpPr>
        <p:sp>
          <p:nvSpPr>
            <p:cNvPr id="26640" name="Freeform 20"/>
            <p:cNvSpPr>
              <a:spLocks noChangeAspect="1"/>
            </p:cNvSpPr>
            <p:nvPr/>
          </p:nvSpPr>
          <p:spPr bwMode="auto">
            <a:xfrm>
              <a:off x="1296" y="816"/>
              <a:ext cx="2016" cy="528"/>
            </a:xfrm>
            <a:custGeom>
              <a:avLst/>
              <a:gdLst>
                <a:gd name="T0" fmla="*/ 0 w 2016"/>
                <a:gd name="T1" fmla="*/ 480 h 528"/>
                <a:gd name="T2" fmla="*/ 1392 w 2016"/>
                <a:gd name="T3" fmla="*/ 480 h 528"/>
                <a:gd name="T4" fmla="*/ 1420 w 2016"/>
                <a:gd name="T5" fmla="*/ 528 h 528"/>
                <a:gd name="T6" fmla="*/ 2016 w 2016"/>
                <a:gd name="T7" fmla="*/ 528 h 528"/>
                <a:gd name="T8" fmla="*/ 2016 w 2016"/>
                <a:gd name="T9" fmla="*/ 0 h 528"/>
                <a:gd name="T10" fmla="*/ 1200 w 2016"/>
                <a:gd name="T11" fmla="*/ 0 h 528"/>
                <a:gd name="T12" fmla="*/ 1008 w 2016"/>
                <a:gd name="T13" fmla="*/ 111 h 528"/>
                <a:gd name="T14" fmla="*/ 0 w 2016"/>
                <a:gd name="T15" fmla="*/ 111 h 528"/>
                <a:gd name="T16" fmla="*/ 0 w 2016"/>
                <a:gd name="T17" fmla="*/ 480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6" h="528">
                  <a:moveTo>
                    <a:pt x="0" y="480"/>
                  </a:moveTo>
                  <a:lnTo>
                    <a:pt x="1392" y="480"/>
                  </a:lnTo>
                  <a:lnTo>
                    <a:pt x="1420" y="528"/>
                  </a:lnTo>
                  <a:lnTo>
                    <a:pt x="2016" y="528"/>
                  </a:lnTo>
                  <a:lnTo>
                    <a:pt x="2016" y="0"/>
                  </a:lnTo>
                  <a:lnTo>
                    <a:pt x="1200" y="0"/>
                  </a:lnTo>
                  <a:lnTo>
                    <a:pt x="1008" y="111"/>
                  </a:lnTo>
                  <a:lnTo>
                    <a:pt x="0" y="111"/>
                  </a:lnTo>
                  <a:lnTo>
                    <a:pt x="0" y="48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6641" name="Picture 21" descr="D:\Oxford\PPT\Shared\level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0" y="768"/>
              <a:ext cx="21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3" name="Rectangle 22"/>
          <p:cNvSpPr>
            <a:spLocks noChangeArrowheads="1"/>
          </p:cNvSpPr>
          <p:nvPr/>
        </p:nvSpPr>
        <p:spPr bwMode="auto">
          <a:xfrm>
            <a:off x="1333500" y="1619250"/>
            <a:ext cx="7226300" cy="23558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spcBef>
                <a:spcPct val="20000"/>
              </a:spcBef>
            </a:pPr>
            <a:r>
              <a:rPr lang="en-US" altLang="zh-TW" sz="2400" b="0" i="0">
                <a:solidFill>
                  <a:schemeClr val="tx1"/>
                </a:solidFill>
              </a:rPr>
              <a:t>(i)	identify the ones that have reflectional symmetry and draw the axes of symmetry with dotted lines,</a:t>
            </a:r>
          </a:p>
          <a:p>
            <a:pPr marL="482600" indent="-482600" algn="l">
              <a:spcBef>
                <a:spcPct val="20000"/>
              </a:spcBef>
            </a:pPr>
            <a:r>
              <a:rPr lang="en-US" altLang="zh-TW" sz="2400" b="0" i="0">
                <a:solidFill>
                  <a:schemeClr val="tx1"/>
                </a:solidFill>
              </a:rPr>
              <a:t>(ii)	identify the ones that have rotational symmetry and use the symbol ‘ * ’ to indicate the position of the centres of rotation.</a:t>
            </a:r>
          </a:p>
        </p:txBody>
      </p:sp>
      <p:sp>
        <p:nvSpPr>
          <p:cNvPr id="26634" name="Text Box 23"/>
          <p:cNvSpPr txBox="1">
            <a:spLocks noChangeArrowheads="1"/>
          </p:cNvSpPr>
          <p:nvPr/>
        </p:nvSpPr>
        <p:spPr bwMode="auto">
          <a:xfrm>
            <a:off x="1333500" y="3927475"/>
            <a:ext cx="522288" cy="56673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b="0" i="0">
                <a:solidFill>
                  <a:schemeClr val="tx1"/>
                </a:solidFill>
              </a:rPr>
              <a:t>(a)</a:t>
            </a:r>
          </a:p>
        </p:txBody>
      </p:sp>
      <p:sp>
        <p:nvSpPr>
          <p:cNvPr id="26635" name="Text Box 24"/>
          <p:cNvSpPr txBox="1">
            <a:spLocks noChangeArrowheads="1"/>
          </p:cNvSpPr>
          <p:nvPr/>
        </p:nvSpPr>
        <p:spPr bwMode="auto">
          <a:xfrm>
            <a:off x="3810000" y="3927475"/>
            <a:ext cx="539750" cy="56673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b="0" i="0">
                <a:solidFill>
                  <a:schemeClr val="tx1"/>
                </a:solidFill>
              </a:rPr>
              <a:t>(b)</a:t>
            </a:r>
          </a:p>
        </p:txBody>
      </p:sp>
      <p:sp>
        <p:nvSpPr>
          <p:cNvPr id="26636" name="Text Box 25"/>
          <p:cNvSpPr txBox="1">
            <a:spLocks noChangeArrowheads="1"/>
          </p:cNvSpPr>
          <p:nvPr/>
        </p:nvSpPr>
        <p:spPr bwMode="auto">
          <a:xfrm>
            <a:off x="6146800" y="3927475"/>
            <a:ext cx="522288" cy="56673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b="0" i="0">
                <a:solidFill>
                  <a:schemeClr val="tx1"/>
                </a:solidFill>
              </a:rPr>
              <a:t>(c)</a:t>
            </a:r>
          </a:p>
        </p:txBody>
      </p:sp>
      <p:pic>
        <p:nvPicPr>
          <p:cNvPr id="26637" name="Picture 26" descr="D:\Oxford\PPT\S1_ch09\1B_p82fig06.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063" y="4124325"/>
            <a:ext cx="13271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7" descr="D:\Oxford\PPT\S1_ch09\1B_p82fig07.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2625" y="4405313"/>
            <a:ext cx="13573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D:\Oxford\PPT\S1_ch09\1B_p82fig08.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5750" y="4262438"/>
            <a:ext cx="17065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7651"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Text Box 5"/>
          <p:cNvSpPr txBox="1">
            <a:spLocks noChangeArrowheads="1"/>
          </p:cNvSpPr>
          <p:nvPr/>
        </p:nvSpPr>
        <p:spPr bwMode="auto">
          <a:xfrm>
            <a:off x="63500" y="76200"/>
            <a:ext cx="1708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Symmetry</a:t>
            </a:r>
          </a:p>
        </p:txBody>
      </p:sp>
      <p:pic>
        <p:nvPicPr>
          <p:cNvPr id="27654" name="Picture 7"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988" y="5699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705" name="Group 73"/>
          <p:cNvGrpSpPr>
            <a:grpSpLocks/>
          </p:cNvGrpSpPr>
          <p:nvPr/>
        </p:nvGrpSpPr>
        <p:grpSpPr bwMode="auto">
          <a:xfrm>
            <a:off x="3035300" y="1282700"/>
            <a:ext cx="5499100" cy="1892300"/>
            <a:chOff x="1912" y="808"/>
            <a:chExt cx="3464" cy="1192"/>
          </a:xfrm>
        </p:grpSpPr>
        <p:sp>
          <p:nvSpPr>
            <p:cNvPr id="27667" name="AutoShape 70"/>
            <p:cNvSpPr>
              <a:spLocks noChangeArrowheads="1"/>
            </p:cNvSpPr>
            <p:nvPr/>
          </p:nvSpPr>
          <p:spPr bwMode="auto">
            <a:xfrm flipH="1">
              <a:off x="1912" y="808"/>
              <a:ext cx="3464" cy="1192"/>
            </a:xfrm>
            <a:prstGeom prst="homePlate">
              <a:avLst>
                <a:gd name="adj" fmla="val 72651"/>
              </a:avLst>
            </a:prstGeom>
            <a:gradFill rotWithShape="0">
              <a:gsLst>
                <a:gs pos="0">
                  <a:srgbClr val="FFFFCC"/>
                </a:gs>
                <a:gs pos="100000">
                  <a:srgbClr val="FFE7FF"/>
                </a:gs>
              </a:gsLst>
              <a:lin ang="2700000" scaled="1"/>
            </a:gradFill>
            <a:ln>
              <a:noFill/>
            </a:ln>
            <a:effectLst>
              <a:outerShdw dist="53882" dir="2700000" algn="ctr" rotWithShape="0">
                <a:srgbClr val="D6009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8" name="Rectangle 51"/>
            <p:cNvSpPr>
              <a:spLocks noChangeArrowheads="1"/>
            </p:cNvSpPr>
            <p:nvPr/>
          </p:nvSpPr>
          <p:spPr bwMode="auto">
            <a:xfrm>
              <a:off x="2880" y="886"/>
              <a:ext cx="2346" cy="95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rgbClr val="333399"/>
                  </a:solidFill>
                </a:rPr>
                <a:t>This figure has reflectional symmetry but </a:t>
              </a:r>
              <a:r>
                <a:rPr lang="en-US" altLang="zh-TW" sz="2400" i="0">
                  <a:solidFill>
                    <a:srgbClr val="333399"/>
                  </a:solidFill>
                  <a:latin typeface="Arial" pitchFamily="34" charset="0"/>
                </a:rPr>
                <a:t>NO</a:t>
              </a:r>
              <a:r>
                <a:rPr lang="en-US" altLang="zh-TW" sz="2400" b="0" i="0">
                  <a:solidFill>
                    <a:srgbClr val="333399"/>
                  </a:solidFill>
                </a:rPr>
                <a:t> rotational symmetry. </a:t>
              </a:r>
            </a:p>
          </p:txBody>
        </p:sp>
      </p:grpSp>
      <p:grpSp>
        <p:nvGrpSpPr>
          <p:cNvPr id="69706" name="Group 74"/>
          <p:cNvGrpSpPr>
            <a:grpSpLocks/>
          </p:cNvGrpSpPr>
          <p:nvPr/>
        </p:nvGrpSpPr>
        <p:grpSpPr bwMode="auto">
          <a:xfrm>
            <a:off x="279400" y="850900"/>
            <a:ext cx="2506663" cy="2646363"/>
            <a:chOff x="176" y="536"/>
            <a:chExt cx="1579" cy="1667"/>
          </a:xfrm>
        </p:grpSpPr>
        <p:sp>
          <p:nvSpPr>
            <p:cNvPr id="27665" name="Rectangle 50"/>
            <p:cNvSpPr>
              <a:spLocks noChangeArrowheads="1"/>
            </p:cNvSpPr>
            <p:nvPr/>
          </p:nvSpPr>
          <p:spPr bwMode="auto">
            <a:xfrm>
              <a:off x="176" y="617"/>
              <a:ext cx="528" cy="311"/>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10000"/>
                </a:lnSpc>
              </a:pPr>
              <a:r>
                <a:rPr lang="en-US" altLang="zh-TW" sz="2400" b="0" i="0">
                  <a:solidFill>
                    <a:schemeClr val="tx1"/>
                  </a:solidFill>
                </a:rPr>
                <a:t>(a)</a:t>
              </a:r>
            </a:p>
          </p:txBody>
        </p:sp>
        <p:pic>
          <p:nvPicPr>
            <p:cNvPr id="27666" name="Picture 52" descr="D:\Oxford\PPT\S1_ch09\1B_p82fig09.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 y="536"/>
              <a:ext cx="1111" cy="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704" name="Group 72"/>
          <p:cNvGrpSpPr>
            <a:grpSpLocks/>
          </p:cNvGrpSpPr>
          <p:nvPr/>
        </p:nvGrpSpPr>
        <p:grpSpPr bwMode="auto">
          <a:xfrm>
            <a:off x="3035300" y="3886200"/>
            <a:ext cx="5553075" cy="1892300"/>
            <a:chOff x="1912" y="2392"/>
            <a:chExt cx="3498" cy="1192"/>
          </a:xfrm>
        </p:grpSpPr>
        <p:sp>
          <p:nvSpPr>
            <p:cNvPr id="27663" name="AutoShape 71"/>
            <p:cNvSpPr>
              <a:spLocks noChangeArrowheads="1"/>
            </p:cNvSpPr>
            <p:nvPr/>
          </p:nvSpPr>
          <p:spPr bwMode="auto">
            <a:xfrm flipH="1">
              <a:off x="1912" y="2392"/>
              <a:ext cx="3464" cy="1192"/>
            </a:xfrm>
            <a:prstGeom prst="homePlate">
              <a:avLst>
                <a:gd name="adj" fmla="val 72651"/>
              </a:avLst>
            </a:prstGeom>
            <a:gradFill rotWithShape="0">
              <a:gsLst>
                <a:gs pos="0">
                  <a:srgbClr val="FFFFCC"/>
                </a:gs>
                <a:gs pos="100000">
                  <a:srgbClr val="FFE7FF"/>
                </a:gs>
              </a:gsLst>
              <a:lin ang="2700000" scaled="1"/>
            </a:gradFill>
            <a:ln>
              <a:noFill/>
            </a:ln>
            <a:effectLst>
              <a:outerShdw dist="53882" dir="2700000" algn="ctr" rotWithShape="0">
                <a:srgbClr val="D6009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4" name="Rectangle 54"/>
            <p:cNvSpPr>
              <a:spLocks noChangeArrowheads="1"/>
            </p:cNvSpPr>
            <p:nvPr/>
          </p:nvSpPr>
          <p:spPr bwMode="auto">
            <a:xfrm>
              <a:off x="2776" y="2478"/>
              <a:ext cx="2634" cy="95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rgbClr val="333399"/>
                  </a:solidFill>
                </a:rPr>
                <a:t>This figure has rotational symmetry but </a:t>
              </a:r>
              <a:r>
                <a:rPr lang="en-US" altLang="zh-TW" sz="2400" i="0">
                  <a:solidFill>
                    <a:srgbClr val="333399"/>
                  </a:solidFill>
                  <a:latin typeface="Arial" pitchFamily="34" charset="0"/>
                </a:rPr>
                <a:t>NO</a:t>
              </a:r>
              <a:r>
                <a:rPr lang="en-US" altLang="zh-TW" sz="2400" b="0" i="0">
                  <a:solidFill>
                    <a:srgbClr val="333399"/>
                  </a:solidFill>
                </a:rPr>
                <a:t> reflectional symmetry.</a:t>
              </a:r>
            </a:p>
          </p:txBody>
        </p:sp>
      </p:grpSp>
      <p:grpSp>
        <p:nvGrpSpPr>
          <p:cNvPr id="69707" name="Group 75"/>
          <p:cNvGrpSpPr>
            <a:grpSpLocks/>
          </p:cNvGrpSpPr>
          <p:nvPr/>
        </p:nvGrpSpPr>
        <p:grpSpPr bwMode="auto">
          <a:xfrm>
            <a:off x="279400" y="3671888"/>
            <a:ext cx="2540000" cy="1930400"/>
            <a:chOff x="176" y="2313"/>
            <a:chExt cx="1600" cy="1216"/>
          </a:xfrm>
        </p:grpSpPr>
        <p:sp>
          <p:nvSpPr>
            <p:cNvPr id="27661" name="Rectangle 55"/>
            <p:cNvSpPr>
              <a:spLocks noChangeArrowheads="1"/>
            </p:cNvSpPr>
            <p:nvPr/>
          </p:nvSpPr>
          <p:spPr bwMode="auto">
            <a:xfrm>
              <a:off x="176" y="2313"/>
              <a:ext cx="528" cy="311"/>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10000"/>
                </a:lnSpc>
              </a:pPr>
              <a:r>
                <a:rPr lang="en-US" altLang="zh-TW" sz="2400" b="0" i="0">
                  <a:solidFill>
                    <a:schemeClr val="tx1"/>
                  </a:solidFill>
                </a:rPr>
                <a:t>(b)</a:t>
              </a:r>
            </a:p>
          </p:txBody>
        </p:sp>
        <p:pic>
          <p:nvPicPr>
            <p:cNvPr id="27662" name="Picture 56" descr="D:\Oxford\PPT\S1_ch09\1B_p82fig1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 y="2512"/>
              <a:ext cx="1042"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91" name="Rectangle 59"/>
          <p:cNvSpPr>
            <a:spLocks noChangeArrowheads="1"/>
          </p:cNvSpPr>
          <p:nvPr/>
        </p:nvSpPr>
        <p:spPr bwMode="auto">
          <a:xfrm>
            <a:off x="723900" y="5603875"/>
            <a:ext cx="2590800" cy="6953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lgn="l">
              <a:lnSpc>
                <a:spcPct val="110000"/>
              </a:lnSpc>
            </a:pPr>
            <a:r>
              <a:rPr lang="en-US" altLang="zh-TW" b="0" i="0">
                <a:solidFill>
                  <a:schemeClr val="hlink"/>
                </a:solidFill>
              </a:rPr>
              <a:t>【</a:t>
            </a:r>
            <a:r>
              <a:rPr lang="en-US" altLang="zh-TW">
                <a:solidFill>
                  <a:schemeClr val="hlink"/>
                </a:solidFill>
              </a:rPr>
              <a:t>The figure has </a:t>
            </a:r>
            <a:r>
              <a:rPr lang="en-US" altLang="zh-TW">
                <a:solidFill>
                  <a:srgbClr val="FF0000"/>
                </a:solidFill>
              </a:rPr>
              <a:t>2-fold</a:t>
            </a:r>
            <a:r>
              <a:rPr lang="en-US" altLang="zh-TW">
                <a:solidFill>
                  <a:schemeClr val="hlink"/>
                </a:solidFill>
              </a:rPr>
              <a:t> rotational symmetry.</a:t>
            </a:r>
            <a:r>
              <a:rPr lang="en-US" altLang="zh-TW" b="0" i="0">
                <a:solidFill>
                  <a:schemeClr val="hlink"/>
                </a:solidFill>
              </a:rPr>
              <a:t>】</a:t>
            </a:r>
          </a:p>
        </p:txBody>
      </p:sp>
      <p:sp>
        <p:nvSpPr>
          <p:cNvPr id="27660" name="Text Box 76"/>
          <p:cNvSpPr txBox="1">
            <a:spLocks noChangeArrowheads="1"/>
          </p:cNvSpPr>
          <p:nvPr/>
        </p:nvSpPr>
        <p:spPr bwMode="auto">
          <a:xfrm>
            <a:off x="1698625" y="514350"/>
            <a:ext cx="17653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5" action="ppaction://hlinksldjump"/>
              </a:rPr>
              <a:t>Back to Question</a:t>
            </a:r>
            <a:endParaRPr lang="en-US" altLang="zh-TW" sz="15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9706"/>
                                        </p:tgtEl>
                                        <p:attrNameLst>
                                          <p:attrName>style.visibility</p:attrName>
                                        </p:attrNameLst>
                                      </p:cBhvr>
                                      <p:to>
                                        <p:strVal val="visible"/>
                                      </p:to>
                                    </p:set>
                                    <p:animEffect transition="in" filter="box(out)">
                                      <p:cBhvr>
                                        <p:cTn id="7" dur="500"/>
                                        <p:tgtEl>
                                          <p:spTgt spid="69706"/>
                                        </p:tgtEl>
                                      </p:cBhvr>
                                    </p:animEffect>
                                  </p:childTnLst>
                                </p:cTn>
                              </p:par>
                            </p:childTnLst>
                          </p:cTn>
                        </p:par>
                        <p:par>
                          <p:cTn id="8" fill="hold" nodeType="afterGroup">
                            <p:stCondLst>
                              <p:cond delay="500"/>
                            </p:stCondLst>
                            <p:childTnLst>
                              <p:par>
                                <p:cTn id="9" presetID="2" presetClass="entr" presetSubtype="2" fill="hold" nodeType="afterEffect">
                                  <p:stCondLst>
                                    <p:cond delay="1000"/>
                                  </p:stCondLst>
                                  <p:childTnLst>
                                    <p:set>
                                      <p:cBhvr>
                                        <p:cTn id="10" dur="1" fill="hold">
                                          <p:stCondLst>
                                            <p:cond delay="0"/>
                                          </p:stCondLst>
                                        </p:cTn>
                                        <p:tgtEl>
                                          <p:spTgt spid="69705"/>
                                        </p:tgtEl>
                                        <p:attrNameLst>
                                          <p:attrName>style.visibility</p:attrName>
                                        </p:attrNameLst>
                                      </p:cBhvr>
                                      <p:to>
                                        <p:strVal val="visible"/>
                                      </p:to>
                                    </p:set>
                                    <p:anim calcmode="lin" valueType="num">
                                      <p:cBhvr additive="base">
                                        <p:cTn id="11" dur="500" fill="hold"/>
                                        <p:tgtEl>
                                          <p:spTgt spid="69705"/>
                                        </p:tgtEl>
                                        <p:attrNameLst>
                                          <p:attrName>ppt_x</p:attrName>
                                        </p:attrNameLst>
                                      </p:cBhvr>
                                      <p:tavLst>
                                        <p:tav tm="0">
                                          <p:val>
                                            <p:strVal val="1+#ppt_w/2"/>
                                          </p:val>
                                        </p:tav>
                                        <p:tav tm="100000">
                                          <p:val>
                                            <p:strVal val="#ppt_x"/>
                                          </p:val>
                                        </p:tav>
                                      </p:tavLst>
                                    </p:anim>
                                    <p:anim calcmode="lin" valueType="num">
                                      <p:cBhvr additive="base">
                                        <p:cTn id="12" dur="500" fill="hold"/>
                                        <p:tgtEl>
                                          <p:spTgt spid="6970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9707"/>
                                        </p:tgtEl>
                                        <p:attrNameLst>
                                          <p:attrName>style.visibility</p:attrName>
                                        </p:attrNameLst>
                                      </p:cBhvr>
                                      <p:to>
                                        <p:strVal val="visible"/>
                                      </p:to>
                                    </p:set>
                                    <p:animEffect transition="in" filter="box(out)">
                                      <p:cBhvr>
                                        <p:cTn id="17" dur="500"/>
                                        <p:tgtEl>
                                          <p:spTgt spid="69707"/>
                                        </p:tgtEl>
                                      </p:cBhvr>
                                    </p:animEffect>
                                  </p:childTnLst>
                                </p:cTn>
                              </p:par>
                            </p:childTnLst>
                          </p:cTn>
                        </p:par>
                        <p:par>
                          <p:cTn id="18" fill="hold" nodeType="afterGroup">
                            <p:stCondLst>
                              <p:cond delay="500"/>
                            </p:stCondLst>
                            <p:childTnLst>
                              <p:par>
                                <p:cTn id="19" presetID="2" presetClass="entr" presetSubtype="2" fill="hold" nodeType="afterEffect">
                                  <p:stCondLst>
                                    <p:cond delay="1000"/>
                                  </p:stCondLst>
                                  <p:childTnLst>
                                    <p:set>
                                      <p:cBhvr>
                                        <p:cTn id="20" dur="1" fill="hold">
                                          <p:stCondLst>
                                            <p:cond delay="0"/>
                                          </p:stCondLst>
                                        </p:cTn>
                                        <p:tgtEl>
                                          <p:spTgt spid="69704"/>
                                        </p:tgtEl>
                                        <p:attrNameLst>
                                          <p:attrName>style.visibility</p:attrName>
                                        </p:attrNameLst>
                                      </p:cBhvr>
                                      <p:to>
                                        <p:strVal val="visible"/>
                                      </p:to>
                                    </p:set>
                                    <p:anim calcmode="lin" valueType="num">
                                      <p:cBhvr additive="base">
                                        <p:cTn id="21" dur="500" fill="hold"/>
                                        <p:tgtEl>
                                          <p:spTgt spid="69704"/>
                                        </p:tgtEl>
                                        <p:attrNameLst>
                                          <p:attrName>ppt_x</p:attrName>
                                        </p:attrNameLst>
                                      </p:cBhvr>
                                      <p:tavLst>
                                        <p:tav tm="0">
                                          <p:val>
                                            <p:strVal val="1+#ppt_w/2"/>
                                          </p:val>
                                        </p:tav>
                                        <p:tav tm="100000">
                                          <p:val>
                                            <p:strVal val="#ppt_x"/>
                                          </p:val>
                                        </p:tav>
                                      </p:tavLst>
                                    </p:anim>
                                    <p:anim calcmode="lin" valueType="num">
                                      <p:cBhvr additive="base">
                                        <p:cTn id="22" dur="500" fill="hold"/>
                                        <p:tgtEl>
                                          <p:spTgt spid="69704"/>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9" presetClass="entr" presetSubtype="0" fill="hold" grpId="0" nodeType="afterEffect">
                                  <p:stCondLst>
                                    <p:cond delay="1000"/>
                                  </p:stCondLst>
                                  <p:childTnLst>
                                    <p:set>
                                      <p:cBhvr>
                                        <p:cTn id="25" dur="1" fill="hold">
                                          <p:stCondLst>
                                            <p:cond delay="0"/>
                                          </p:stCondLst>
                                        </p:cTn>
                                        <p:tgtEl>
                                          <p:spTgt spid="69691"/>
                                        </p:tgtEl>
                                        <p:attrNameLst>
                                          <p:attrName>style.visibility</p:attrName>
                                        </p:attrNameLst>
                                      </p:cBhvr>
                                      <p:to>
                                        <p:strVal val="visible"/>
                                      </p:to>
                                    </p:set>
                                    <p:animEffect transition="in" filter="dissolve">
                                      <p:cBhvr>
                                        <p:cTn id="26" dur="500"/>
                                        <p:tgtEl>
                                          <p:spTgt spid="69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9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8675"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Text Box 5"/>
          <p:cNvSpPr txBox="1">
            <a:spLocks noChangeArrowheads="1"/>
          </p:cNvSpPr>
          <p:nvPr/>
        </p:nvSpPr>
        <p:spPr bwMode="auto">
          <a:xfrm>
            <a:off x="63500" y="76200"/>
            <a:ext cx="1708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Symmetry</a:t>
            </a:r>
          </a:p>
        </p:txBody>
      </p:sp>
      <p:pic>
        <p:nvPicPr>
          <p:cNvPr id="28678" name="Picture 7"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988" y="7604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7" name="Rectangle 21"/>
          <p:cNvSpPr>
            <a:spLocks noChangeArrowheads="1"/>
          </p:cNvSpPr>
          <p:nvPr/>
        </p:nvSpPr>
        <p:spPr bwMode="auto">
          <a:xfrm>
            <a:off x="508000" y="3427413"/>
            <a:ext cx="2565400" cy="6953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2100" indent="-292100" algn="l">
              <a:lnSpc>
                <a:spcPct val="110000"/>
              </a:lnSpc>
            </a:pPr>
            <a:r>
              <a:rPr lang="en-US" altLang="zh-TW" b="0" i="0">
                <a:solidFill>
                  <a:schemeClr val="hlink"/>
                </a:solidFill>
              </a:rPr>
              <a:t>【</a:t>
            </a:r>
            <a:r>
              <a:rPr lang="en-US" altLang="zh-TW">
                <a:solidFill>
                  <a:schemeClr val="hlink"/>
                </a:solidFill>
              </a:rPr>
              <a:t>The figure has </a:t>
            </a:r>
            <a:r>
              <a:rPr lang="en-US" altLang="zh-TW">
                <a:solidFill>
                  <a:srgbClr val="FF0000"/>
                </a:solidFill>
              </a:rPr>
              <a:t>5-fold</a:t>
            </a:r>
            <a:r>
              <a:rPr lang="en-US" altLang="zh-TW">
                <a:solidFill>
                  <a:schemeClr val="hlink"/>
                </a:solidFill>
              </a:rPr>
              <a:t> rotational symmetry.</a:t>
            </a:r>
            <a:r>
              <a:rPr lang="en-US" altLang="zh-TW" b="0" i="0">
                <a:solidFill>
                  <a:schemeClr val="hlink"/>
                </a:solidFill>
              </a:rPr>
              <a:t>】</a:t>
            </a:r>
          </a:p>
        </p:txBody>
      </p:sp>
      <p:grpSp>
        <p:nvGrpSpPr>
          <p:cNvPr id="70693" name="Group 37"/>
          <p:cNvGrpSpPr>
            <a:grpSpLocks/>
          </p:cNvGrpSpPr>
          <p:nvPr/>
        </p:nvGrpSpPr>
        <p:grpSpPr bwMode="auto">
          <a:xfrm>
            <a:off x="419100" y="4687888"/>
            <a:ext cx="4965700" cy="1446212"/>
            <a:chOff x="264" y="3249"/>
            <a:chExt cx="3128" cy="911"/>
          </a:xfrm>
        </p:grpSpPr>
        <p:sp>
          <p:nvSpPr>
            <p:cNvPr id="28689" name="AutoShape 23"/>
            <p:cNvSpPr>
              <a:spLocks noChangeArrowheads="1"/>
            </p:cNvSpPr>
            <p:nvPr/>
          </p:nvSpPr>
          <p:spPr bwMode="auto">
            <a:xfrm>
              <a:off x="264" y="3249"/>
              <a:ext cx="1854" cy="335"/>
            </a:xfrm>
            <a:prstGeom prst="roundRect">
              <a:avLst>
                <a:gd name="adj" fmla="val 22870"/>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0" name="Rectangle 24"/>
            <p:cNvSpPr>
              <a:spLocks noChangeArrowheads="1"/>
            </p:cNvSpPr>
            <p:nvPr/>
          </p:nvSpPr>
          <p:spPr bwMode="auto">
            <a:xfrm>
              <a:off x="264" y="3523"/>
              <a:ext cx="3128" cy="5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Rectangle 25"/>
            <p:cNvSpPr>
              <a:spLocks noChangeArrowheads="1"/>
            </p:cNvSpPr>
            <p:nvPr/>
          </p:nvSpPr>
          <p:spPr bwMode="auto">
            <a:xfrm>
              <a:off x="264" y="4064"/>
              <a:ext cx="3128" cy="96"/>
            </a:xfrm>
            <a:prstGeom prst="rect">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Text Box 26"/>
            <p:cNvSpPr txBox="1">
              <a:spLocks noChangeArrowheads="1"/>
            </p:cNvSpPr>
            <p:nvPr/>
          </p:nvSpPr>
          <p:spPr bwMode="auto">
            <a:xfrm>
              <a:off x="342" y="3281"/>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b="0" i="0">
                  <a:solidFill>
                    <a:srgbClr val="006699"/>
                  </a:solidFill>
                  <a:latin typeface="Arial" pitchFamily="34" charset="0"/>
                </a:rPr>
                <a:t>Fulfill Exercise Objective</a:t>
              </a:r>
            </a:p>
          </p:txBody>
        </p:sp>
        <p:sp>
          <p:nvSpPr>
            <p:cNvPr id="28693" name="Text Box 27"/>
            <p:cNvSpPr txBox="1">
              <a:spLocks noChangeArrowheads="1"/>
            </p:cNvSpPr>
            <p:nvPr/>
          </p:nvSpPr>
          <p:spPr bwMode="auto">
            <a:xfrm>
              <a:off x="342" y="3515"/>
              <a:ext cx="3040"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Wingdings" pitchFamily="2" charset="2"/>
                <a:buChar char="v"/>
              </a:pPr>
              <a:r>
                <a:rPr lang="en-US" altLang="zh-TW" b="0" i="0">
                  <a:solidFill>
                    <a:srgbClr val="CC6600"/>
                  </a:solidFill>
                  <a:latin typeface="Arial" pitchFamily="34" charset="0"/>
                </a:rPr>
                <a:t>Identify the figures that have reflectional and/or rotational symmetry.</a:t>
              </a:r>
            </a:p>
          </p:txBody>
        </p:sp>
      </p:grpSp>
      <p:grpSp>
        <p:nvGrpSpPr>
          <p:cNvPr id="70691" name="Group 35"/>
          <p:cNvGrpSpPr>
            <a:grpSpLocks/>
          </p:cNvGrpSpPr>
          <p:nvPr/>
        </p:nvGrpSpPr>
        <p:grpSpPr bwMode="auto">
          <a:xfrm>
            <a:off x="3098800" y="1498600"/>
            <a:ext cx="5499100" cy="1892300"/>
            <a:chOff x="1912" y="808"/>
            <a:chExt cx="3464" cy="1192"/>
          </a:xfrm>
        </p:grpSpPr>
        <p:sp>
          <p:nvSpPr>
            <p:cNvPr id="28687" name="AutoShape 30"/>
            <p:cNvSpPr>
              <a:spLocks noChangeArrowheads="1"/>
            </p:cNvSpPr>
            <p:nvPr/>
          </p:nvSpPr>
          <p:spPr bwMode="auto">
            <a:xfrm flipH="1">
              <a:off x="1912" y="808"/>
              <a:ext cx="3464" cy="1192"/>
            </a:xfrm>
            <a:prstGeom prst="homePlate">
              <a:avLst>
                <a:gd name="adj" fmla="val 72651"/>
              </a:avLst>
            </a:prstGeom>
            <a:gradFill rotWithShape="0">
              <a:gsLst>
                <a:gs pos="0">
                  <a:srgbClr val="FFFFCC"/>
                </a:gs>
                <a:gs pos="100000">
                  <a:srgbClr val="FFE7FF"/>
                </a:gs>
              </a:gsLst>
              <a:lin ang="2700000" scaled="1"/>
            </a:gradFill>
            <a:ln>
              <a:noFill/>
            </a:ln>
            <a:effectLst>
              <a:outerShdw dist="53882" dir="2700000" algn="ctr" rotWithShape="0">
                <a:srgbClr val="D60093"/>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8" name="Rectangle 31"/>
            <p:cNvSpPr>
              <a:spLocks noChangeArrowheads="1"/>
            </p:cNvSpPr>
            <p:nvPr/>
          </p:nvSpPr>
          <p:spPr bwMode="auto">
            <a:xfrm>
              <a:off x="2784" y="926"/>
              <a:ext cx="2506" cy="88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sz="2400" b="0" i="0">
                  <a:solidFill>
                    <a:srgbClr val="333399"/>
                  </a:solidFill>
                </a:rPr>
                <a:t>This figure has reflectional symmetry</a:t>
              </a:r>
              <a:r>
                <a:rPr lang="en-US" altLang="zh-TW" sz="2400" i="0">
                  <a:solidFill>
                    <a:srgbClr val="333399"/>
                  </a:solidFill>
                  <a:latin typeface="Arial" pitchFamily="34" charset="0"/>
                </a:rPr>
                <a:t> and</a:t>
              </a:r>
              <a:r>
                <a:rPr lang="en-US" altLang="zh-TW" sz="2400" b="0" i="0">
                  <a:solidFill>
                    <a:srgbClr val="333399"/>
                  </a:solidFill>
                </a:rPr>
                <a:t> also rotational</a:t>
              </a:r>
            </a:p>
            <a:p>
              <a:pPr algn="l"/>
              <a:r>
                <a:rPr lang="en-US" altLang="zh-TW" sz="2400" b="0" i="0">
                  <a:solidFill>
                    <a:srgbClr val="333399"/>
                  </a:solidFill>
                </a:rPr>
                <a:t>symmetry.</a:t>
              </a:r>
            </a:p>
          </p:txBody>
        </p:sp>
      </p:grpSp>
      <p:grpSp>
        <p:nvGrpSpPr>
          <p:cNvPr id="70692" name="Group 36"/>
          <p:cNvGrpSpPr>
            <a:grpSpLocks/>
          </p:cNvGrpSpPr>
          <p:nvPr/>
        </p:nvGrpSpPr>
        <p:grpSpPr bwMode="auto">
          <a:xfrm>
            <a:off x="279400" y="1195388"/>
            <a:ext cx="2546350" cy="2209800"/>
            <a:chOff x="176" y="753"/>
            <a:chExt cx="1604" cy="1392"/>
          </a:xfrm>
        </p:grpSpPr>
        <p:sp>
          <p:nvSpPr>
            <p:cNvPr id="28685" name="Rectangle 33"/>
            <p:cNvSpPr>
              <a:spLocks noChangeArrowheads="1"/>
            </p:cNvSpPr>
            <p:nvPr/>
          </p:nvSpPr>
          <p:spPr bwMode="auto">
            <a:xfrm>
              <a:off x="176" y="753"/>
              <a:ext cx="528" cy="311"/>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10000"/>
                </a:lnSpc>
              </a:pPr>
              <a:r>
                <a:rPr lang="en-US" altLang="zh-TW" sz="2400" b="0" i="0">
                  <a:solidFill>
                    <a:schemeClr val="tx1"/>
                  </a:solidFill>
                </a:rPr>
                <a:t>(c)</a:t>
              </a:r>
            </a:p>
          </p:txBody>
        </p:sp>
        <p:pic>
          <p:nvPicPr>
            <p:cNvPr id="28686" name="Picture 19" descr="D:\Oxford\PPT\S1_ch09\1B_p82fig1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 y="832"/>
              <a:ext cx="1292" cy="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3" name="Text Box 38"/>
          <p:cNvSpPr txBox="1">
            <a:spLocks noChangeArrowheads="1"/>
          </p:cNvSpPr>
          <p:nvPr/>
        </p:nvSpPr>
        <p:spPr bwMode="auto">
          <a:xfrm>
            <a:off x="1698625" y="666750"/>
            <a:ext cx="17653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4" action="ppaction://hlinksldjump"/>
              </a:rPr>
              <a:t>Back to Question</a:t>
            </a:r>
            <a:endParaRPr lang="en-US" altLang="zh-TW" sz="1500">
              <a:solidFill>
                <a:schemeClr val="hlink"/>
              </a:solidFill>
            </a:endParaRPr>
          </a:p>
        </p:txBody>
      </p:sp>
      <p:sp>
        <p:nvSpPr>
          <p:cNvPr id="70695" name="Text Box 39"/>
          <p:cNvSpPr txBox="1">
            <a:spLocks noChangeArrowheads="1"/>
          </p:cNvSpPr>
          <p:nvPr/>
        </p:nvSpPr>
        <p:spPr bwMode="auto">
          <a:xfrm>
            <a:off x="7146925" y="5746750"/>
            <a:ext cx="1827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r"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5" action="ppaction://hlinksldjump"/>
              </a:rPr>
              <a:t>Key Concept 9.1.3</a:t>
            </a:r>
            <a:endParaRPr lang="en-US" altLang="zh-TW" sz="15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0692"/>
                                        </p:tgtEl>
                                        <p:attrNameLst>
                                          <p:attrName>style.visibility</p:attrName>
                                        </p:attrNameLst>
                                      </p:cBhvr>
                                      <p:to>
                                        <p:strVal val="visible"/>
                                      </p:to>
                                    </p:set>
                                    <p:animEffect transition="in" filter="box(out)">
                                      <p:cBhvr>
                                        <p:cTn id="7" dur="500"/>
                                        <p:tgtEl>
                                          <p:spTgt spid="70692"/>
                                        </p:tgtEl>
                                      </p:cBhvr>
                                    </p:animEffect>
                                  </p:childTnLst>
                                </p:cTn>
                              </p:par>
                            </p:childTnLst>
                          </p:cTn>
                        </p:par>
                        <p:par>
                          <p:cTn id="8" fill="hold" nodeType="afterGroup">
                            <p:stCondLst>
                              <p:cond delay="500"/>
                            </p:stCondLst>
                            <p:childTnLst>
                              <p:par>
                                <p:cTn id="9" presetID="2" presetClass="entr" presetSubtype="2" fill="hold" nodeType="afterEffect">
                                  <p:stCondLst>
                                    <p:cond delay="1000"/>
                                  </p:stCondLst>
                                  <p:childTnLst>
                                    <p:set>
                                      <p:cBhvr>
                                        <p:cTn id="10" dur="1" fill="hold">
                                          <p:stCondLst>
                                            <p:cond delay="0"/>
                                          </p:stCondLst>
                                        </p:cTn>
                                        <p:tgtEl>
                                          <p:spTgt spid="70691"/>
                                        </p:tgtEl>
                                        <p:attrNameLst>
                                          <p:attrName>style.visibility</p:attrName>
                                        </p:attrNameLst>
                                      </p:cBhvr>
                                      <p:to>
                                        <p:strVal val="visible"/>
                                      </p:to>
                                    </p:set>
                                    <p:anim calcmode="lin" valueType="num">
                                      <p:cBhvr additive="base">
                                        <p:cTn id="11" dur="500" fill="hold"/>
                                        <p:tgtEl>
                                          <p:spTgt spid="70691"/>
                                        </p:tgtEl>
                                        <p:attrNameLst>
                                          <p:attrName>ppt_x</p:attrName>
                                        </p:attrNameLst>
                                      </p:cBhvr>
                                      <p:tavLst>
                                        <p:tav tm="0">
                                          <p:val>
                                            <p:strVal val="1+#ppt_w/2"/>
                                          </p:val>
                                        </p:tav>
                                        <p:tav tm="100000">
                                          <p:val>
                                            <p:strVal val="#ppt_x"/>
                                          </p:val>
                                        </p:tav>
                                      </p:tavLst>
                                    </p:anim>
                                    <p:anim calcmode="lin" valueType="num">
                                      <p:cBhvr additive="base">
                                        <p:cTn id="12" dur="500" fill="hold"/>
                                        <p:tgtEl>
                                          <p:spTgt spid="7069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3" presetClass="entr" presetSubtype="10" fill="hold" grpId="0" nodeType="afterEffect">
                                  <p:stCondLst>
                                    <p:cond delay="1000"/>
                                  </p:stCondLst>
                                  <p:childTnLst>
                                    <p:set>
                                      <p:cBhvr>
                                        <p:cTn id="15" dur="1" fill="hold">
                                          <p:stCondLst>
                                            <p:cond delay="0"/>
                                          </p:stCondLst>
                                        </p:cTn>
                                        <p:tgtEl>
                                          <p:spTgt spid="70677"/>
                                        </p:tgtEl>
                                        <p:attrNameLst>
                                          <p:attrName>style.visibility</p:attrName>
                                        </p:attrNameLst>
                                      </p:cBhvr>
                                      <p:to>
                                        <p:strVal val="visible"/>
                                      </p:to>
                                    </p:set>
                                    <p:animEffect transition="in" filter="blinds(horizontal)">
                                      <p:cBhvr>
                                        <p:cTn id="16" dur="500"/>
                                        <p:tgtEl>
                                          <p:spTgt spid="70677"/>
                                        </p:tgtEl>
                                      </p:cBhvr>
                                    </p:animEffect>
                                  </p:childTnLst>
                                </p:cTn>
                              </p:par>
                            </p:childTnLst>
                          </p:cTn>
                        </p:par>
                        <p:par>
                          <p:cTn id="17" fill="hold" nodeType="afterGroup">
                            <p:stCondLst>
                              <p:cond delay="3500"/>
                            </p:stCondLst>
                            <p:childTnLst>
                              <p:par>
                                <p:cTn id="18" presetID="2" presetClass="entr" presetSubtype="8" fill="hold" nodeType="afterEffect">
                                  <p:stCondLst>
                                    <p:cond delay="0"/>
                                  </p:stCondLst>
                                  <p:childTnLst>
                                    <p:set>
                                      <p:cBhvr>
                                        <p:cTn id="19" dur="1" fill="hold">
                                          <p:stCondLst>
                                            <p:cond delay="0"/>
                                          </p:stCondLst>
                                        </p:cTn>
                                        <p:tgtEl>
                                          <p:spTgt spid="70693"/>
                                        </p:tgtEl>
                                        <p:attrNameLst>
                                          <p:attrName>style.visibility</p:attrName>
                                        </p:attrNameLst>
                                      </p:cBhvr>
                                      <p:to>
                                        <p:strVal val="visible"/>
                                      </p:to>
                                    </p:set>
                                    <p:anim calcmode="lin" valueType="num">
                                      <p:cBhvr additive="base">
                                        <p:cTn id="20" dur="500" fill="hold"/>
                                        <p:tgtEl>
                                          <p:spTgt spid="70693"/>
                                        </p:tgtEl>
                                        <p:attrNameLst>
                                          <p:attrName>ppt_x</p:attrName>
                                        </p:attrNameLst>
                                      </p:cBhvr>
                                      <p:tavLst>
                                        <p:tav tm="0">
                                          <p:val>
                                            <p:strVal val="0-#ppt_w/2"/>
                                          </p:val>
                                        </p:tav>
                                        <p:tav tm="100000">
                                          <p:val>
                                            <p:strVal val="#ppt_x"/>
                                          </p:val>
                                        </p:tav>
                                      </p:tavLst>
                                    </p:anim>
                                    <p:anim calcmode="lin" valueType="num">
                                      <p:cBhvr additive="base">
                                        <p:cTn id="21" dur="500" fill="hold"/>
                                        <p:tgtEl>
                                          <p:spTgt spid="7069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4000"/>
                            </p:stCondLst>
                            <p:childTnLst>
                              <p:par>
                                <p:cTn id="23" presetID="1" presetClass="entr" presetSubtype="0" fill="hold" grpId="0" nodeType="afterEffect">
                                  <p:stCondLst>
                                    <p:cond delay="0"/>
                                  </p:stCondLst>
                                  <p:childTnLst>
                                    <p:set>
                                      <p:cBhvr>
                                        <p:cTn id="24" dur="1" fill="hold">
                                          <p:stCondLst>
                                            <p:cond delay="499"/>
                                          </p:stCondLst>
                                        </p:cTn>
                                        <p:tgtEl>
                                          <p:spTgt spid="70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7" grpId="0" autoUpdateAnimBg="0"/>
      <p:bldP spid="7069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30263" y="1212850"/>
            <a:ext cx="7739062" cy="43989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Text Box 3"/>
          <p:cNvSpPr txBox="1">
            <a:spLocks noChangeArrowheads="1"/>
          </p:cNvSpPr>
          <p:nvPr/>
        </p:nvSpPr>
        <p:spPr bwMode="auto">
          <a:xfrm>
            <a:off x="1009650" y="1211263"/>
            <a:ext cx="53514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Introduction to Transformation</a:t>
            </a:r>
          </a:p>
        </p:txBody>
      </p:sp>
      <p:sp>
        <p:nvSpPr>
          <p:cNvPr id="29700" name="Rectangle 4"/>
          <p:cNvSpPr>
            <a:spLocks noChangeArrowheads="1"/>
          </p:cNvSpPr>
          <p:nvPr/>
        </p:nvSpPr>
        <p:spPr bwMode="auto">
          <a:xfrm>
            <a:off x="830263" y="55387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5" name="Text Box 5"/>
          <p:cNvSpPr txBox="1">
            <a:spLocks noChangeArrowheads="1"/>
          </p:cNvSpPr>
          <p:nvPr/>
        </p:nvSpPr>
        <p:spPr bwMode="auto">
          <a:xfrm>
            <a:off x="1009650" y="1852613"/>
            <a:ext cx="7396163" cy="3487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buFontTx/>
              <a:buAutoNum type="arabicPeriod"/>
            </a:pPr>
            <a:r>
              <a:rPr lang="en-US" altLang="zh-TW" sz="2400" b="0" i="0">
                <a:solidFill>
                  <a:schemeClr val="tx1"/>
                </a:solidFill>
              </a:rPr>
              <a:t>The process of changing the position, direction or size of a figure to form a new figure is called </a:t>
            </a:r>
            <a:r>
              <a:rPr lang="en-US" altLang="zh-TW" sz="2400" i="0">
                <a:solidFill>
                  <a:srgbClr val="FF6600"/>
                </a:solidFill>
              </a:rPr>
              <a:t>transformation</a:t>
            </a:r>
            <a:r>
              <a:rPr lang="en-US" altLang="zh-TW" sz="2400" b="0" i="0">
                <a:solidFill>
                  <a:schemeClr val="tx1"/>
                </a:solidFill>
              </a:rPr>
              <a:t>.</a:t>
            </a:r>
          </a:p>
          <a:p>
            <a:pPr algn="l" eaLnBrk="1" hangingPunct="1">
              <a:lnSpc>
                <a:spcPct val="130000"/>
              </a:lnSpc>
              <a:spcBef>
                <a:spcPct val="20000"/>
              </a:spcBef>
              <a:buFontTx/>
              <a:buAutoNum type="arabicPeriod"/>
            </a:pPr>
            <a:r>
              <a:rPr lang="en-US" altLang="zh-TW" sz="2400" b="0" i="0">
                <a:solidFill>
                  <a:schemeClr val="tx1"/>
                </a:solidFill>
              </a:rPr>
              <a:t>Methods of transformation include </a:t>
            </a:r>
            <a:r>
              <a:rPr lang="en-US" altLang="zh-TW" sz="2400" i="0">
                <a:solidFill>
                  <a:srgbClr val="FF6600"/>
                </a:solidFill>
              </a:rPr>
              <a:t>reflection</a:t>
            </a:r>
            <a:r>
              <a:rPr lang="en-US" altLang="zh-TW" sz="2400" b="0" i="0">
                <a:solidFill>
                  <a:schemeClr val="tx1"/>
                </a:solidFill>
              </a:rPr>
              <a:t>,</a:t>
            </a:r>
            <a:r>
              <a:rPr lang="en-US" altLang="zh-TW" sz="2400" i="0">
                <a:solidFill>
                  <a:srgbClr val="FF6600"/>
                </a:solidFill>
              </a:rPr>
              <a:t> rotation</a:t>
            </a:r>
            <a:r>
              <a:rPr lang="en-US" altLang="zh-TW" sz="2400" b="0" i="0">
                <a:solidFill>
                  <a:schemeClr val="tx1"/>
                </a:solidFill>
              </a:rPr>
              <a:t>, </a:t>
            </a:r>
            <a:r>
              <a:rPr lang="en-US" altLang="zh-TW" sz="2400" i="0">
                <a:solidFill>
                  <a:srgbClr val="FF6600"/>
                </a:solidFill>
              </a:rPr>
              <a:t>translation</a:t>
            </a:r>
            <a:r>
              <a:rPr lang="en-US" altLang="zh-TW" sz="2400" b="0" i="0">
                <a:solidFill>
                  <a:schemeClr val="tx1"/>
                </a:solidFill>
              </a:rPr>
              <a:t>, </a:t>
            </a:r>
            <a:r>
              <a:rPr lang="en-US" altLang="zh-TW" sz="2400" i="0">
                <a:solidFill>
                  <a:srgbClr val="FF6600"/>
                </a:solidFill>
              </a:rPr>
              <a:t>enlargement</a:t>
            </a:r>
            <a:r>
              <a:rPr lang="en-US" altLang="zh-TW" sz="2400" b="0" i="0">
                <a:solidFill>
                  <a:schemeClr val="tx1"/>
                </a:solidFill>
              </a:rPr>
              <a:t> and </a:t>
            </a:r>
            <a:r>
              <a:rPr lang="en-US" altLang="zh-TW" sz="2400" i="0">
                <a:solidFill>
                  <a:srgbClr val="FF6600"/>
                </a:solidFill>
              </a:rPr>
              <a:t>reduction</a:t>
            </a:r>
            <a:r>
              <a:rPr lang="en-US" altLang="zh-TW" sz="2400" b="0" i="0">
                <a:solidFill>
                  <a:schemeClr val="tx1"/>
                </a:solidFill>
              </a:rPr>
              <a:t>. The new figure obtained through a transformation is called the </a:t>
            </a:r>
            <a:r>
              <a:rPr lang="en-US" altLang="zh-TW" sz="2400" i="0">
                <a:solidFill>
                  <a:srgbClr val="FF6600"/>
                </a:solidFill>
              </a:rPr>
              <a:t>image </a:t>
            </a:r>
            <a:r>
              <a:rPr lang="en-US" altLang="zh-TW" sz="2400" b="0" i="0">
                <a:solidFill>
                  <a:schemeClr val="tx1"/>
                </a:solidFill>
              </a:rPr>
              <a:t>of the original figure.</a:t>
            </a:r>
          </a:p>
        </p:txBody>
      </p:sp>
      <p:sp>
        <p:nvSpPr>
          <p:cNvPr id="29702"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pic>
        <p:nvPicPr>
          <p:cNvPr id="29703" name="Picture 7" descr="D:\Oxford\PPT\Shared\keyconcept1.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30225"/>
            <a:ext cx="2817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AutoShape 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9705" name="AutoShape 1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AutoShape 1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7" name="Text Box 13"/>
          <p:cNvSpPr txBox="1">
            <a:spLocks noChangeArrowheads="1"/>
          </p:cNvSpPr>
          <p:nvPr/>
        </p:nvSpPr>
        <p:spPr bwMode="auto">
          <a:xfrm>
            <a:off x="6029325" y="6292850"/>
            <a:ext cx="11525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a:solidFill>
                  <a:schemeClr val="hlink"/>
                </a:solidFill>
              </a:rPr>
              <a:t> </a:t>
            </a:r>
            <a:r>
              <a:rPr lang="en-US" altLang="zh-TW" sz="1500">
                <a:solidFill>
                  <a:schemeClr val="hlink"/>
                </a:solidFill>
                <a:hlinkClick r:id="rId3" action="ppaction://hlinksldjump"/>
              </a:rPr>
              <a:t>Index 9.2</a:t>
            </a:r>
            <a:endParaRPr lang="en-US" altLang="zh-TW" sz="1500">
              <a:solidFill>
                <a:schemeClr val="hlink"/>
              </a:solidFill>
            </a:endParaRPr>
          </a:p>
        </p:txBody>
      </p:sp>
      <p:sp>
        <p:nvSpPr>
          <p:cNvPr id="29708" name="Text Box 16"/>
          <p:cNvSpPr txBox="1">
            <a:spLocks noChangeArrowheads="1"/>
          </p:cNvSpPr>
          <p:nvPr/>
        </p:nvSpPr>
        <p:spPr bwMode="auto">
          <a:xfrm>
            <a:off x="3324225" y="6032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hlinkClick r:id="rId4" action="ppaction://hlinksldjump"/>
              </a:rPr>
              <a:t> </a:t>
            </a:r>
            <a:r>
              <a:rPr lang="en-US" altLang="zh-TW" sz="1500">
                <a:solidFill>
                  <a:schemeClr val="hlink"/>
                </a:solidFill>
                <a:hlinkClick r:id="rId4" action="ppaction://hlinksldjump"/>
              </a:rPr>
              <a:t>Example</a:t>
            </a:r>
            <a:endParaRPr lang="en-US" altLang="zh-TW" sz="15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Effect transition="in" filter="blinds(horizontal)">
                                      <p:cBhvr>
                                        <p:cTn id="7" dur="500"/>
                                        <p:tgtEl>
                                          <p:spTgt spid="716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685">
                                            <p:txEl>
                                              <p:pRg st="1" end="1"/>
                                            </p:txEl>
                                          </p:spTgt>
                                        </p:tgtEl>
                                        <p:attrNameLst>
                                          <p:attrName>style.visibility</p:attrName>
                                        </p:attrNameLst>
                                      </p:cBhvr>
                                      <p:to>
                                        <p:strVal val="visible"/>
                                      </p:to>
                                    </p:set>
                                    <p:animEffect transition="in" filter="blinds(horizontal)">
                                      <p:cBhvr>
                                        <p:cTn id="12" dur="500"/>
                                        <p:tgtEl>
                                          <p:spTgt spid="716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84150" y="1276350"/>
            <a:ext cx="8667750" cy="968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In each of the following pairs of figures, one is the image of the other after transformation. Identify the types of transformation.</a:t>
            </a:r>
          </a:p>
        </p:txBody>
      </p:sp>
      <p:sp>
        <p:nvSpPr>
          <p:cNvPr id="30723"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0724"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26" name="Picture 22"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988" y="52689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30" name="Rectangle 26"/>
          <p:cNvSpPr>
            <a:spLocks noChangeArrowheads="1"/>
          </p:cNvSpPr>
          <p:nvPr/>
        </p:nvSpPr>
        <p:spPr bwMode="auto">
          <a:xfrm>
            <a:off x="184150" y="5497513"/>
            <a:ext cx="2309813"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30000"/>
              </a:lnSpc>
            </a:pPr>
            <a:r>
              <a:rPr lang="en-US" altLang="zh-TW" sz="2400" b="0" i="0">
                <a:solidFill>
                  <a:schemeClr val="tx1"/>
                </a:solidFill>
              </a:rPr>
              <a:t>(a)	Enlargement</a:t>
            </a:r>
          </a:p>
        </p:txBody>
      </p:sp>
      <p:sp>
        <p:nvSpPr>
          <p:cNvPr id="30728" name="Text Box 32"/>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grpSp>
        <p:nvGrpSpPr>
          <p:cNvPr id="30729" name="Group 34"/>
          <p:cNvGrpSpPr>
            <a:grpSpLocks noChangeAspect="1"/>
          </p:cNvGrpSpPr>
          <p:nvPr/>
        </p:nvGrpSpPr>
        <p:grpSpPr bwMode="auto">
          <a:xfrm>
            <a:off x="241300" y="581025"/>
            <a:ext cx="2357438" cy="828675"/>
            <a:chOff x="2151" y="3034"/>
            <a:chExt cx="3704" cy="1302"/>
          </a:xfrm>
        </p:grpSpPr>
        <p:sp>
          <p:nvSpPr>
            <p:cNvPr id="30841" name="Freeform 35"/>
            <p:cNvSpPr>
              <a:spLocks noChangeAspect="1"/>
            </p:cNvSpPr>
            <p:nvPr/>
          </p:nvSpPr>
          <p:spPr bwMode="auto">
            <a:xfrm>
              <a:off x="3010" y="3456"/>
              <a:ext cx="2748" cy="744"/>
            </a:xfrm>
            <a:custGeom>
              <a:avLst/>
              <a:gdLst>
                <a:gd name="T0" fmla="*/ 108 w 2748"/>
                <a:gd name="T1" fmla="*/ 72 h 744"/>
                <a:gd name="T2" fmla="*/ 0 w 2748"/>
                <a:gd name="T3" fmla="*/ 450 h 744"/>
                <a:gd name="T4" fmla="*/ 144 w 2748"/>
                <a:gd name="T5" fmla="*/ 540 h 744"/>
                <a:gd name="T6" fmla="*/ 2118 w 2748"/>
                <a:gd name="T7" fmla="*/ 540 h 744"/>
                <a:gd name="T8" fmla="*/ 2118 w 2748"/>
                <a:gd name="T9" fmla="*/ 744 h 744"/>
                <a:gd name="T10" fmla="*/ 2748 w 2748"/>
                <a:gd name="T11" fmla="*/ 744 h 744"/>
                <a:gd name="T12" fmla="*/ 2748 w 2748"/>
                <a:gd name="T13" fmla="*/ 252 h 744"/>
                <a:gd name="T14" fmla="*/ 2088 w 2748"/>
                <a:gd name="T15" fmla="*/ 252 h 744"/>
                <a:gd name="T16" fmla="*/ 1943 w 2748"/>
                <a:gd name="T17" fmla="*/ 0 h 744"/>
                <a:gd name="T18" fmla="*/ 126 w 2748"/>
                <a:gd name="T19" fmla="*/ 0 h 744"/>
                <a:gd name="T20" fmla="*/ 108 w 2748"/>
                <a:gd name="T21" fmla="*/ 72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8" h="744">
                  <a:moveTo>
                    <a:pt x="108" y="72"/>
                  </a:moveTo>
                  <a:lnTo>
                    <a:pt x="0" y="450"/>
                  </a:lnTo>
                  <a:lnTo>
                    <a:pt x="144" y="540"/>
                  </a:lnTo>
                  <a:lnTo>
                    <a:pt x="2118" y="540"/>
                  </a:lnTo>
                  <a:lnTo>
                    <a:pt x="2118" y="744"/>
                  </a:lnTo>
                  <a:lnTo>
                    <a:pt x="2748" y="744"/>
                  </a:lnTo>
                  <a:lnTo>
                    <a:pt x="2748" y="252"/>
                  </a:lnTo>
                  <a:lnTo>
                    <a:pt x="2088" y="252"/>
                  </a:lnTo>
                  <a:lnTo>
                    <a:pt x="1943" y="0"/>
                  </a:lnTo>
                  <a:lnTo>
                    <a:pt x="126" y="0"/>
                  </a:lnTo>
                  <a:lnTo>
                    <a:pt x="108" y="7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842" name="Picture 36" descr="D:\Oxford\PPT\Shared\ExtraEg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1" y="3034"/>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0" name="Group 234"/>
          <p:cNvGrpSpPr>
            <a:grpSpLocks/>
          </p:cNvGrpSpPr>
          <p:nvPr/>
        </p:nvGrpSpPr>
        <p:grpSpPr bwMode="auto">
          <a:xfrm>
            <a:off x="565150" y="2284413"/>
            <a:ext cx="3436938" cy="1325562"/>
            <a:chOff x="356" y="1439"/>
            <a:chExt cx="2165" cy="835"/>
          </a:xfrm>
        </p:grpSpPr>
        <p:sp>
          <p:nvSpPr>
            <p:cNvPr id="30834" name="Text Box 37"/>
            <p:cNvSpPr txBox="1">
              <a:spLocks noChangeArrowheads="1"/>
            </p:cNvSpPr>
            <p:nvPr/>
          </p:nvSpPr>
          <p:spPr bwMode="auto">
            <a:xfrm>
              <a:off x="356" y="1439"/>
              <a:ext cx="329"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sz="2400" b="0" i="0">
                  <a:solidFill>
                    <a:schemeClr val="tx1"/>
                  </a:solidFill>
                </a:rPr>
                <a:t>(a)</a:t>
              </a:r>
            </a:p>
          </p:txBody>
        </p:sp>
        <p:grpSp>
          <p:nvGrpSpPr>
            <p:cNvPr id="30835" name="Group 55"/>
            <p:cNvGrpSpPr>
              <a:grpSpLocks/>
            </p:cNvGrpSpPr>
            <p:nvPr/>
          </p:nvGrpSpPr>
          <p:grpSpPr bwMode="auto">
            <a:xfrm>
              <a:off x="776" y="1576"/>
              <a:ext cx="1745" cy="698"/>
              <a:chOff x="536" y="1576"/>
              <a:chExt cx="1960" cy="784"/>
            </a:xfrm>
          </p:grpSpPr>
          <p:sp>
            <p:nvSpPr>
              <p:cNvPr id="30836" name="Rectangle 42"/>
              <p:cNvSpPr>
                <a:spLocks noChangeArrowheads="1"/>
              </p:cNvSpPr>
              <p:nvPr/>
            </p:nvSpPr>
            <p:spPr bwMode="auto">
              <a:xfrm>
                <a:off x="536" y="1576"/>
                <a:ext cx="784" cy="784"/>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083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 y="1763"/>
                <a:ext cx="40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38" name="AutoShape 43"/>
              <p:cNvSpPr>
                <a:spLocks noChangeArrowheads="1"/>
              </p:cNvSpPr>
              <p:nvPr/>
            </p:nvSpPr>
            <p:spPr bwMode="auto">
              <a:xfrm>
                <a:off x="1416" y="1888"/>
                <a:ext cx="192" cy="192"/>
              </a:xfrm>
              <a:prstGeom prst="rightArrow">
                <a:avLst>
                  <a:gd name="adj1" fmla="val 50000"/>
                  <a:gd name="adj2" fmla="val 50000"/>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39" name="Rectangle 44"/>
              <p:cNvSpPr>
                <a:spLocks noChangeArrowheads="1"/>
              </p:cNvSpPr>
              <p:nvPr/>
            </p:nvSpPr>
            <p:spPr bwMode="auto">
              <a:xfrm>
                <a:off x="1712" y="1576"/>
                <a:ext cx="784" cy="784"/>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084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 y="1624"/>
                <a:ext cx="624" cy="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0731" name="Group 140"/>
          <p:cNvGrpSpPr>
            <a:grpSpLocks/>
          </p:cNvGrpSpPr>
          <p:nvPr/>
        </p:nvGrpSpPr>
        <p:grpSpPr bwMode="auto">
          <a:xfrm>
            <a:off x="4679950" y="2284413"/>
            <a:ext cx="3397250" cy="1301750"/>
            <a:chOff x="2708" y="1439"/>
            <a:chExt cx="2404" cy="921"/>
          </a:xfrm>
        </p:grpSpPr>
        <p:sp>
          <p:nvSpPr>
            <p:cNvPr id="30766" name="Text Box 38"/>
            <p:cNvSpPr txBox="1">
              <a:spLocks noChangeArrowheads="1"/>
            </p:cNvSpPr>
            <p:nvPr/>
          </p:nvSpPr>
          <p:spPr bwMode="auto">
            <a:xfrm>
              <a:off x="2708" y="1439"/>
              <a:ext cx="382"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sz="2400" b="0" i="0">
                  <a:solidFill>
                    <a:schemeClr val="tx1"/>
                  </a:solidFill>
                </a:rPr>
                <a:t>(b)</a:t>
              </a:r>
            </a:p>
          </p:txBody>
        </p:sp>
        <p:sp>
          <p:nvSpPr>
            <p:cNvPr id="30767" name="Rectangle 46"/>
            <p:cNvSpPr>
              <a:spLocks noChangeArrowheads="1"/>
            </p:cNvSpPr>
            <p:nvPr/>
          </p:nvSpPr>
          <p:spPr bwMode="auto">
            <a:xfrm>
              <a:off x="3152" y="1576"/>
              <a:ext cx="784" cy="784"/>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8" name="AutoShape 47"/>
            <p:cNvSpPr>
              <a:spLocks noChangeArrowheads="1"/>
            </p:cNvSpPr>
            <p:nvPr/>
          </p:nvSpPr>
          <p:spPr bwMode="auto">
            <a:xfrm>
              <a:off x="4032" y="1888"/>
              <a:ext cx="192" cy="192"/>
            </a:xfrm>
            <a:prstGeom prst="rightArrow">
              <a:avLst>
                <a:gd name="adj1" fmla="val 50000"/>
                <a:gd name="adj2" fmla="val 50000"/>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9" name="Rectangle 48"/>
            <p:cNvSpPr>
              <a:spLocks noChangeArrowheads="1"/>
            </p:cNvSpPr>
            <p:nvPr/>
          </p:nvSpPr>
          <p:spPr bwMode="auto">
            <a:xfrm>
              <a:off x="4328" y="1576"/>
              <a:ext cx="784" cy="784"/>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077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 y="1656"/>
              <a:ext cx="571" cy="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771" name="Group 120"/>
            <p:cNvGrpSpPr>
              <a:grpSpLocks/>
            </p:cNvGrpSpPr>
            <p:nvPr/>
          </p:nvGrpSpPr>
          <p:grpSpPr bwMode="auto">
            <a:xfrm flipH="1">
              <a:off x="4458" y="1664"/>
              <a:ext cx="571" cy="627"/>
              <a:chOff x="5474" y="1664"/>
              <a:chExt cx="571" cy="627"/>
            </a:xfrm>
          </p:grpSpPr>
          <p:sp>
            <p:nvSpPr>
              <p:cNvPr id="30772" name="Freeform 58"/>
              <p:cNvSpPr>
                <a:spLocks/>
              </p:cNvSpPr>
              <p:nvPr/>
            </p:nvSpPr>
            <p:spPr bwMode="auto">
              <a:xfrm>
                <a:off x="5474" y="1664"/>
                <a:ext cx="571" cy="627"/>
              </a:xfrm>
              <a:custGeom>
                <a:avLst/>
                <a:gdLst>
                  <a:gd name="T0" fmla="*/ 46 w 3424"/>
                  <a:gd name="T1" fmla="*/ 40 h 3760"/>
                  <a:gd name="T2" fmla="*/ 45 w 3424"/>
                  <a:gd name="T3" fmla="*/ 36 h 3760"/>
                  <a:gd name="T4" fmla="*/ 43 w 3424"/>
                  <a:gd name="T5" fmla="*/ 28 h 3760"/>
                  <a:gd name="T6" fmla="*/ 41 w 3424"/>
                  <a:gd name="T7" fmla="*/ 23 h 3760"/>
                  <a:gd name="T8" fmla="*/ 40 w 3424"/>
                  <a:gd name="T9" fmla="*/ 22 h 3760"/>
                  <a:gd name="T10" fmla="*/ 37 w 3424"/>
                  <a:gd name="T11" fmla="*/ 20 h 3760"/>
                  <a:gd name="T12" fmla="*/ 34 w 3424"/>
                  <a:gd name="T13" fmla="*/ 17 h 3760"/>
                  <a:gd name="T14" fmla="*/ 33 w 3424"/>
                  <a:gd name="T15" fmla="*/ 14 h 3760"/>
                  <a:gd name="T16" fmla="*/ 33 w 3424"/>
                  <a:gd name="T17" fmla="*/ 10 h 3760"/>
                  <a:gd name="T18" fmla="*/ 34 w 3424"/>
                  <a:gd name="T19" fmla="*/ 5 h 3760"/>
                  <a:gd name="T20" fmla="*/ 37 w 3424"/>
                  <a:gd name="T21" fmla="*/ 3 h 3760"/>
                  <a:gd name="T22" fmla="*/ 38 w 3424"/>
                  <a:gd name="T23" fmla="*/ 2 h 3760"/>
                  <a:gd name="T24" fmla="*/ 42 w 3424"/>
                  <a:gd name="T25" fmla="*/ 1 h 3760"/>
                  <a:gd name="T26" fmla="*/ 48 w 3424"/>
                  <a:gd name="T27" fmla="*/ 0 h 3760"/>
                  <a:gd name="T28" fmla="*/ 54 w 3424"/>
                  <a:gd name="T29" fmla="*/ 1 h 3760"/>
                  <a:gd name="T30" fmla="*/ 56 w 3424"/>
                  <a:gd name="T31" fmla="*/ 3 h 3760"/>
                  <a:gd name="T32" fmla="*/ 59 w 3424"/>
                  <a:gd name="T33" fmla="*/ 5 h 3760"/>
                  <a:gd name="T34" fmla="*/ 61 w 3424"/>
                  <a:gd name="T35" fmla="*/ 8 h 3760"/>
                  <a:gd name="T36" fmla="*/ 61 w 3424"/>
                  <a:gd name="T37" fmla="*/ 13 h 3760"/>
                  <a:gd name="T38" fmla="*/ 60 w 3424"/>
                  <a:gd name="T39" fmla="*/ 15 h 3760"/>
                  <a:gd name="T40" fmla="*/ 59 w 3424"/>
                  <a:gd name="T41" fmla="*/ 17 h 3760"/>
                  <a:gd name="T42" fmla="*/ 58 w 3424"/>
                  <a:gd name="T43" fmla="*/ 21 h 3760"/>
                  <a:gd name="T44" fmla="*/ 56 w 3424"/>
                  <a:gd name="T45" fmla="*/ 25 h 3760"/>
                  <a:gd name="T46" fmla="*/ 56 w 3424"/>
                  <a:gd name="T47" fmla="*/ 28 h 3760"/>
                  <a:gd name="T48" fmla="*/ 57 w 3424"/>
                  <a:gd name="T49" fmla="*/ 32 h 3760"/>
                  <a:gd name="T50" fmla="*/ 57 w 3424"/>
                  <a:gd name="T51" fmla="*/ 39 h 3760"/>
                  <a:gd name="T52" fmla="*/ 58 w 3424"/>
                  <a:gd name="T53" fmla="*/ 40 h 3760"/>
                  <a:gd name="T54" fmla="*/ 57 w 3424"/>
                  <a:gd name="T55" fmla="*/ 42 h 3760"/>
                  <a:gd name="T56" fmla="*/ 95 w 3424"/>
                  <a:gd name="T57" fmla="*/ 91 h 3760"/>
                  <a:gd name="T58" fmla="*/ 94 w 3424"/>
                  <a:gd name="T59" fmla="*/ 94 h 3760"/>
                  <a:gd name="T60" fmla="*/ 93 w 3424"/>
                  <a:gd name="T61" fmla="*/ 95 h 3760"/>
                  <a:gd name="T62" fmla="*/ 68 w 3424"/>
                  <a:gd name="T63" fmla="*/ 105 h 3760"/>
                  <a:gd name="T64" fmla="*/ 66 w 3424"/>
                  <a:gd name="T65" fmla="*/ 104 h 3760"/>
                  <a:gd name="T66" fmla="*/ 63 w 3424"/>
                  <a:gd name="T67" fmla="*/ 102 h 3760"/>
                  <a:gd name="T68" fmla="*/ 60 w 3424"/>
                  <a:gd name="T69" fmla="*/ 98 h 3760"/>
                  <a:gd name="T70" fmla="*/ 37 w 3424"/>
                  <a:gd name="T71" fmla="*/ 48 h 3760"/>
                  <a:gd name="T72" fmla="*/ 36 w 3424"/>
                  <a:gd name="T73" fmla="*/ 48 h 3760"/>
                  <a:gd name="T74" fmla="*/ 33 w 3424"/>
                  <a:gd name="T75" fmla="*/ 46 h 3760"/>
                  <a:gd name="T76" fmla="*/ 24 w 3424"/>
                  <a:gd name="T77" fmla="*/ 42 h 3760"/>
                  <a:gd name="T78" fmla="*/ 16 w 3424"/>
                  <a:gd name="T79" fmla="*/ 39 h 3760"/>
                  <a:gd name="T80" fmla="*/ 15 w 3424"/>
                  <a:gd name="T81" fmla="*/ 38 h 3760"/>
                  <a:gd name="T82" fmla="*/ 11 w 3424"/>
                  <a:gd name="T83" fmla="*/ 37 h 3760"/>
                  <a:gd name="T84" fmla="*/ 6 w 3424"/>
                  <a:gd name="T85" fmla="*/ 34 h 3760"/>
                  <a:gd name="T86" fmla="*/ 1 w 3424"/>
                  <a:gd name="T87" fmla="*/ 29 h 3760"/>
                  <a:gd name="T88" fmla="*/ 0 w 3424"/>
                  <a:gd name="T89" fmla="*/ 25 h 3760"/>
                  <a:gd name="T90" fmla="*/ 1 w 3424"/>
                  <a:gd name="T91" fmla="*/ 20 h 3760"/>
                  <a:gd name="T92" fmla="*/ 3 w 3424"/>
                  <a:gd name="T93" fmla="*/ 16 h 3760"/>
                  <a:gd name="T94" fmla="*/ 5 w 3424"/>
                  <a:gd name="T95" fmla="*/ 15 h 3760"/>
                  <a:gd name="T96" fmla="*/ 7 w 3424"/>
                  <a:gd name="T97" fmla="*/ 14 h 3760"/>
                  <a:gd name="T98" fmla="*/ 11 w 3424"/>
                  <a:gd name="T99" fmla="*/ 13 h 3760"/>
                  <a:gd name="T100" fmla="*/ 15 w 3424"/>
                  <a:gd name="T101" fmla="*/ 12 h 3760"/>
                  <a:gd name="T102" fmla="*/ 18 w 3424"/>
                  <a:gd name="T103" fmla="*/ 13 h 3760"/>
                  <a:gd name="T104" fmla="*/ 19 w 3424"/>
                  <a:gd name="T105" fmla="*/ 13 h 3760"/>
                  <a:gd name="T106" fmla="*/ 30 w 3424"/>
                  <a:gd name="T107" fmla="*/ 23 h 3760"/>
                  <a:gd name="T108" fmla="*/ 31 w 3424"/>
                  <a:gd name="T109" fmla="*/ 25 h 3760"/>
                  <a:gd name="T110" fmla="*/ 31 w 3424"/>
                  <a:gd name="T111" fmla="*/ 25 h 3760"/>
                  <a:gd name="T112" fmla="*/ 33 w 3424"/>
                  <a:gd name="T113" fmla="*/ 28 h 3760"/>
                  <a:gd name="T114" fmla="*/ 38 w 3424"/>
                  <a:gd name="T115" fmla="*/ 35 h 3760"/>
                  <a:gd name="T116" fmla="*/ 43 w 3424"/>
                  <a:gd name="T117" fmla="*/ 40 h 3760"/>
                  <a:gd name="T118" fmla="*/ 46 w 3424"/>
                  <a:gd name="T119" fmla="*/ 43 h 3760"/>
                  <a:gd name="T120" fmla="*/ 46 w 3424"/>
                  <a:gd name="T121" fmla="*/ 41 h 37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24" h="3760">
                    <a:moveTo>
                      <a:pt x="1645" y="1464"/>
                    </a:moveTo>
                    <a:lnTo>
                      <a:pt x="1645" y="1463"/>
                    </a:lnTo>
                    <a:lnTo>
                      <a:pt x="1644" y="1460"/>
                    </a:lnTo>
                    <a:lnTo>
                      <a:pt x="1644" y="1458"/>
                    </a:lnTo>
                    <a:lnTo>
                      <a:pt x="1642" y="1455"/>
                    </a:lnTo>
                    <a:lnTo>
                      <a:pt x="1642" y="1450"/>
                    </a:lnTo>
                    <a:lnTo>
                      <a:pt x="1641" y="1445"/>
                    </a:lnTo>
                    <a:lnTo>
                      <a:pt x="1641" y="1441"/>
                    </a:lnTo>
                    <a:lnTo>
                      <a:pt x="1639" y="1428"/>
                    </a:lnTo>
                    <a:lnTo>
                      <a:pt x="1637" y="1413"/>
                    </a:lnTo>
                    <a:lnTo>
                      <a:pt x="1635" y="1396"/>
                    </a:lnTo>
                    <a:lnTo>
                      <a:pt x="1631" y="1377"/>
                    </a:lnTo>
                    <a:lnTo>
                      <a:pt x="1628" y="1356"/>
                    </a:lnTo>
                    <a:lnTo>
                      <a:pt x="1624" y="1334"/>
                    </a:lnTo>
                    <a:lnTo>
                      <a:pt x="1620" y="1311"/>
                    </a:lnTo>
                    <a:lnTo>
                      <a:pt x="1615" y="1286"/>
                    </a:lnTo>
                    <a:lnTo>
                      <a:pt x="1610" y="1259"/>
                    </a:lnTo>
                    <a:lnTo>
                      <a:pt x="1605" y="1233"/>
                    </a:lnTo>
                    <a:lnTo>
                      <a:pt x="1598" y="1206"/>
                    </a:lnTo>
                    <a:lnTo>
                      <a:pt x="1593" y="1177"/>
                    </a:lnTo>
                    <a:lnTo>
                      <a:pt x="1578" y="1121"/>
                    </a:lnTo>
                    <a:lnTo>
                      <a:pt x="1563" y="1064"/>
                    </a:lnTo>
                    <a:lnTo>
                      <a:pt x="1556" y="1037"/>
                    </a:lnTo>
                    <a:lnTo>
                      <a:pt x="1546" y="1010"/>
                    </a:lnTo>
                    <a:lnTo>
                      <a:pt x="1537" y="983"/>
                    </a:lnTo>
                    <a:lnTo>
                      <a:pt x="1527" y="958"/>
                    </a:lnTo>
                    <a:lnTo>
                      <a:pt x="1518" y="933"/>
                    </a:lnTo>
                    <a:lnTo>
                      <a:pt x="1507" y="909"/>
                    </a:lnTo>
                    <a:lnTo>
                      <a:pt x="1497" y="887"/>
                    </a:lnTo>
                    <a:lnTo>
                      <a:pt x="1486" y="867"/>
                    </a:lnTo>
                    <a:lnTo>
                      <a:pt x="1474" y="849"/>
                    </a:lnTo>
                    <a:lnTo>
                      <a:pt x="1462" y="833"/>
                    </a:lnTo>
                    <a:lnTo>
                      <a:pt x="1449" y="819"/>
                    </a:lnTo>
                    <a:lnTo>
                      <a:pt x="1437" y="807"/>
                    </a:lnTo>
                    <a:lnTo>
                      <a:pt x="1437" y="806"/>
                    </a:lnTo>
                    <a:lnTo>
                      <a:pt x="1436" y="805"/>
                    </a:lnTo>
                    <a:lnTo>
                      <a:pt x="1435" y="804"/>
                    </a:lnTo>
                    <a:lnTo>
                      <a:pt x="1432" y="803"/>
                    </a:lnTo>
                    <a:lnTo>
                      <a:pt x="1427" y="797"/>
                    </a:lnTo>
                    <a:lnTo>
                      <a:pt x="1419" y="790"/>
                    </a:lnTo>
                    <a:lnTo>
                      <a:pt x="1409" y="782"/>
                    </a:lnTo>
                    <a:lnTo>
                      <a:pt x="1399" y="774"/>
                    </a:lnTo>
                    <a:lnTo>
                      <a:pt x="1386" y="763"/>
                    </a:lnTo>
                    <a:lnTo>
                      <a:pt x="1373" y="754"/>
                    </a:lnTo>
                    <a:lnTo>
                      <a:pt x="1358" y="744"/>
                    </a:lnTo>
                    <a:lnTo>
                      <a:pt x="1343" y="734"/>
                    </a:lnTo>
                    <a:lnTo>
                      <a:pt x="1328" y="725"/>
                    </a:lnTo>
                    <a:lnTo>
                      <a:pt x="1312" y="717"/>
                    </a:lnTo>
                    <a:lnTo>
                      <a:pt x="1296" y="710"/>
                    </a:lnTo>
                    <a:lnTo>
                      <a:pt x="1280" y="706"/>
                    </a:lnTo>
                    <a:lnTo>
                      <a:pt x="1265" y="702"/>
                    </a:lnTo>
                    <a:lnTo>
                      <a:pt x="1259" y="701"/>
                    </a:lnTo>
                    <a:lnTo>
                      <a:pt x="1251" y="701"/>
                    </a:lnTo>
                    <a:lnTo>
                      <a:pt x="1217" y="608"/>
                    </a:lnTo>
                    <a:lnTo>
                      <a:pt x="1216" y="607"/>
                    </a:lnTo>
                    <a:lnTo>
                      <a:pt x="1216" y="604"/>
                    </a:lnTo>
                    <a:lnTo>
                      <a:pt x="1213" y="599"/>
                    </a:lnTo>
                    <a:lnTo>
                      <a:pt x="1211" y="591"/>
                    </a:lnTo>
                    <a:lnTo>
                      <a:pt x="1209" y="583"/>
                    </a:lnTo>
                    <a:lnTo>
                      <a:pt x="1206" y="573"/>
                    </a:lnTo>
                    <a:lnTo>
                      <a:pt x="1203" y="560"/>
                    </a:lnTo>
                    <a:lnTo>
                      <a:pt x="1200" y="546"/>
                    </a:lnTo>
                    <a:lnTo>
                      <a:pt x="1197" y="531"/>
                    </a:lnTo>
                    <a:lnTo>
                      <a:pt x="1193" y="515"/>
                    </a:lnTo>
                    <a:lnTo>
                      <a:pt x="1191" y="497"/>
                    </a:lnTo>
                    <a:lnTo>
                      <a:pt x="1188" y="480"/>
                    </a:lnTo>
                    <a:lnTo>
                      <a:pt x="1185" y="460"/>
                    </a:lnTo>
                    <a:lnTo>
                      <a:pt x="1183" y="441"/>
                    </a:lnTo>
                    <a:lnTo>
                      <a:pt x="1182" y="420"/>
                    </a:lnTo>
                    <a:lnTo>
                      <a:pt x="1181" y="399"/>
                    </a:lnTo>
                    <a:lnTo>
                      <a:pt x="1181" y="378"/>
                    </a:lnTo>
                    <a:lnTo>
                      <a:pt x="1181" y="356"/>
                    </a:lnTo>
                    <a:lnTo>
                      <a:pt x="1182" y="336"/>
                    </a:lnTo>
                    <a:lnTo>
                      <a:pt x="1184" y="314"/>
                    </a:lnTo>
                    <a:lnTo>
                      <a:pt x="1188" y="293"/>
                    </a:lnTo>
                    <a:lnTo>
                      <a:pt x="1192" y="272"/>
                    </a:lnTo>
                    <a:lnTo>
                      <a:pt x="1199" y="250"/>
                    </a:lnTo>
                    <a:lnTo>
                      <a:pt x="1206" y="230"/>
                    </a:lnTo>
                    <a:lnTo>
                      <a:pt x="1213" y="211"/>
                    </a:lnTo>
                    <a:lnTo>
                      <a:pt x="1224" y="192"/>
                    </a:lnTo>
                    <a:lnTo>
                      <a:pt x="1235" y="174"/>
                    </a:lnTo>
                    <a:lnTo>
                      <a:pt x="1248" y="156"/>
                    </a:lnTo>
                    <a:lnTo>
                      <a:pt x="1263" y="140"/>
                    </a:lnTo>
                    <a:lnTo>
                      <a:pt x="1280" y="126"/>
                    </a:lnTo>
                    <a:lnTo>
                      <a:pt x="1289" y="118"/>
                    </a:lnTo>
                    <a:lnTo>
                      <a:pt x="1299" y="112"/>
                    </a:lnTo>
                    <a:lnTo>
                      <a:pt x="1309" y="106"/>
                    </a:lnTo>
                    <a:lnTo>
                      <a:pt x="1320" y="101"/>
                    </a:lnTo>
                    <a:lnTo>
                      <a:pt x="1321" y="101"/>
                    </a:lnTo>
                    <a:lnTo>
                      <a:pt x="1322" y="100"/>
                    </a:lnTo>
                    <a:lnTo>
                      <a:pt x="1323" y="99"/>
                    </a:lnTo>
                    <a:lnTo>
                      <a:pt x="1324" y="99"/>
                    </a:lnTo>
                    <a:lnTo>
                      <a:pt x="1330" y="95"/>
                    </a:lnTo>
                    <a:lnTo>
                      <a:pt x="1338" y="92"/>
                    </a:lnTo>
                    <a:lnTo>
                      <a:pt x="1347" y="87"/>
                    </a:lnTo>
                    <a:lnTo>
                      <a:pt x="1358" y="82"/>
                    </a:lnTo>
                    <a:lnTo>
                      <a:pt x="1370" y="77"/>
                    </a:lnTo>
                    <a:lnTo>
                      <a:pt x="1385" y="70"/>
                    </a:lnTo>
                    <a:lnTo>
                      <a:pt x="1401" y="64"/>
                    </a:lnTo>
                    <a:lnTo>
                      <a:pt x="1419" y="57"/>
                    </a:lnTo>
                    <a:lnTo>
                      <a:pt x="1437" y="50"/>
                    </a:lnTo>
                    <a:lnTo>
                      <a:pt x="1457" y="43"/>
                    </a:lnTo>
                    <a:lnTo>
                      <a:pt x="1479" y="36"/>
                    </a:lnTo>
                    <a:lnTo>
                      <a:pt x="1501" y="30"/>
                    </a:lnTo>
                    <a:lnTo>
                      <a:pt x="1525" y="23"/>
                    </a:lnTo>
                    <a:lnTo>
                      <a:pt x="1550" y="19"/>
                    </a:lnTo>
                    <a:lnTo>
                      <a:pt x="1575" y="13"/>
                    </a:lnTo>
                    <a:lnTo>
                      <a:pt x="1601" y="8"/>
                    </a:lnTo>
                    <a:lnTo>
                      <a:pt x="1628" y="5"/>
                    </a:lnTo>
                    <a:lnTo>
                      <a:pt x="1655" y="1"/>
                    </a:lnTo>
                    <a:lnTo>
                      <a:pt x="1683" y="0"/>
                    </a:lnTo>
                    <a:lnTo>
                      <a:pt x="1710" y="0"/>
                    </a:lnTo>
                    <a:lnTo>
                      <a:pt x="1740" y="0"/>
                    </a:lnTo>
                    <a:lnTo>
                      <a:pt x="1768" y="1"/>
                    </a:lnTo>
                    <a:lnTo>
                      <a:pt x="1797" y="6"/>
                    </a:lnTo>
                    <a:lnTo>
                      <a:pt x="1826" y="11"/>
                    </a:lnTo>
                    <a:lnTo>
                      <a:pt x="1855" y="16"/>
                    </a:lnTo>
                    <a:lnTo>
                      <a:pt x="1884" y="26"/>
                    </a:lnTo>
                    <a:lnTo>
                      <a:pt x="1912" y="36"/>
                    </a:lnTo>
                    <a:lnTo>
                      <a:pt x="1940" y="48"/>
                    </a:lnTo>
                    <a:lnTo>
                      <a:pt x="1969" y="63"/>
                    </a:lnTo>
                    <a:lnTo>
                      <a:pt x="1996" y="79"/>
                    </a:lnTo>
                    <a:lnTo>
                      <a:pt x="1997" y="80"/>
                    </a:lnTo>
                    <a:lnTo>
                      <a:pt x="1999" y="81"/>
                    </a:lnTo>
                    <a:lnTo>
                      <a:pt x="2004" y="84"/>
                    </a:lnTo>
                    <a:lnTo>
                      <a:pt x="2008" y="87"/>
                    </a:lnTo>
                    <a:lnTo>
                      <a:pt x="2015" y="92"/>
                    </a:lnTo>
                    <a:lnTo>
                      <a:pt x="2023" y="96"/>
                    </a:lnTo>
                    <a:lnTo>
                      <a:pt x="2031" y="102"/>
                    </a:lnTo>
                    <a:lnTo>
                      <a:pt x="2041" y="109"/>
                    </a:lnTo>
                    <a:lnTo>
                      <a:pt x="2050" y="117"/>
                    </a:lnTo>
                    <a:lnTo>
                      <a:pt x="2061" y="126"/>
                    </a:lnTo>
                    <a:lnTo>
                      <a:pt x="2071" y="136"/>
                    </a:lnTo>
                    <a:lnTo>
                      <a:pt x="2084" y="146"/>
                    </a:lnTo>
                    <a:lnTo>
                      <a:pt x="2094" y="158"/>
                    </a:lnTo>
                    <a:lnTo>
                      <a:pt x="2106" y="170"/>
                    </a:lnTo>
                    <a:lnTo>
                      <a:pt x="2118" y="183"/>
                    </a:lnTo>
                    <a:lnTo>
                      <a:pt x="2129" y="197"/>
                    </a:lnTo>
                    <a:lnTo>
                      <a:pt x="2139" y="212"/>
                    </a:lnTo>
                    <a:lnTo>
                      <a:pt x="2149" y="227"/>
                    </a:lnTo>
                    <a:lnTo>
                      <a:pt x="2159" y="244"/>
                    </a:lnTo>
                    <a:lnTo>
                      <a:pt x="2168" y="262"/>
                    </a:lnTo>
                    <a:lnTo>
                      <a:pt x="2176" y="279"/>
                    </a:lnTo>
                    <a:lnTo>
                      <a:pt x="2183" y="299"/>
                    </a:lnTo>
                    <a:lnTo>
                      <a:pt x="2189" y="318"/>
                    </a:lnTo>
                    <a:lnTo>
                      <a:pt x="2194" y="339"/>
                    </a:lnTo>
                    <a:lnTo>
                      <a:pt x="2197" y="360"/>
                    </a:lnTo>
                    <a:lnTo>
                      <a:pt x="2199" y="382"/>
                    </a:lnTo>
                    <a:lnTo>
                      <a:pt x="2199" y="405"/>
                    </a:lnTo>
                    <a:lnTo>
                      <a:pt x="2197" y="429"/>
                    </a:lnTo>
                    <a:lnTo>
                      <a:pt x="2193" y="454"/>
                    </a:lnTo>
                    <a:lnTo>
                      <a:pt x="2188" y="479"/>
                    </a:lnTo>
                    <a:lnTo>
                      <a:pt x="2183" y="492"/>
                    </a:lnTo>
                    <a:lnTo>
                      <a:pt x="2179" y="504"/>
                    </a:lnTo>
                    <a:lnTo>
                      <a:pt x="2174" y="518"/>
                    </a:lnTo>
                    <a:lnTo>
                      <a:pt x="2168" y="531"/>
                    </a:lnTo>
                    <a:lnTo>
                      <a:pt x="2168" y="532"/>
                    </a:lnTo>
                    <a:lnTo>
                      <a:pt x="2167" y="534"/>
                    </a:lnTo>
                    <a:lnTo>
                      <a:pt x="2165" y="537"/>
                    </a:lnTo>
                    <a:lnTo>
                      <a:pt x="2162" y="541"/>
                    </a:lnTo>
                    <a:lnTo>
                      <a:pt x="2158" y="546"/>
                    </a:lnTo>
                    <a:lnTo>
                      <a:pt x="2155" y="553"/>
                    </a:lnTo>
                    <a:lnTo>
                      <a:pt x="2150" y="560"/>
                    </a:lnTo>
                    <a:lnTo>
                      <a:pt x="2145" y="568"/>
                    </a:lnTo>
                    <a:lnTo>
                      <a:pt x="2139" y="577"/>
                    </a:lnTo>
                    <a:lnTo>
                      <a:pt x="2133" y="588"/>
                    </a:lnTo>
                    <a:lnTo>
                      <a:pt x="2128" y="599"/>
                    </a:lnTo>
                    <a:lnTo>
                      <a:pt x="2121" y="612"/>
                    </a:lnTo>
                    <a:lnTo>
                      <a:pt x="2114" y="625"/>
                    </a:lnTo>
                    <a:lnTo>
                      <a:pt x="2108" y="638"/>
                    </a:lnTo>
                    <a:lnTo>
                      <a:pt x="2101" y="654"/>
                    </a:lnTo>
                    <a:lnTo>
                      <a:pt x="2094" y="669"/>
                    </a:lnTo>
                    <a:lnTo>
                      <a:pt x="2087" y="685"/>
                    </a:lnTo>
                    <a:lnTo>
                      <a:pt x="2080" y="701"/>
                    </a:lnTo>
                    <a:lnTo>
                      <a:pt x="2073" y="718"/>
                    </a:lnTo>
                    <a:lnTo>
                      <a:pt x="2067" y="737"/>
                    </a:lnTo>
                    <a:lnTo>
                      <a:pt x="2060" y="755"/>
                    </a:lnTo>
                    <a:lnTo>
                      <a:pt x="2054" y="774"/>
                    </a:lnTo>
                    <a:lnTo>
                      <a:pt x="2049" y="795"/>
                    </a:lnTo>
                    <a:lnTo>
                      <a:pt x="2043" y="814"/>
                    </a:lnTo>
                    <a:lnTo>
                      <a:pt x="2039" y="835"/>
                    </a:lnTo>
                    <a:lnTo>
                      <a:pt x="2034" y="856"/>
                    </a:lnTo>
                    <a:lnTo>
                      <a:pt x="2031" y="878"/>
                    </a:lnTo>
                    <a:lnTo>
                      <a:pt x="2029" y="900"/>
                    </a:lnTo>
                    <a:lnTo>
                      <a:pt x="2026" y="922"/>
                    </a:lnTo>
                    <a:lnTo>
                      <a:pt x="2024" y="945"/>
                    </a:lnTo>
                    <a:lnTo>
                      <a:pt x="2024" y="968"/>
                    </a:lnTo>
                    <a:lnTo>
                      <a:pt x="2024" y="991"/>
                    </a:lnTo>
                    <a:lnTo>
                      <a:pt x="2024" y="995"/>
                    </a:lnTo>
                    <a:lnTo>
                      <a:pt x="2024" y="1000"/>
                    </a:lnTo>
                    <a:lnTo>
                      <a:pt x="2025" y="1006"/>
                    </a:lnTo>
                    <a:lnTo>
                      <a:pt x="2025" y="1015"/>
                    </a:lnTo>
                    <a:lnTo>
                      <a:pt x="2025" y="1025"/>
                    </a:lnTo>
                    <a:lnTo>
                      <a:pt x="2026" y="1037"/>
                    </a:lnTo>
                    <a:lnTo>
                      <a:pt x="2026" y="1050"/>
                    </a:lnTo>
                    <a:lnTo>
                      <a:pt x="2027" y="1064"/>
                    </a:lnTo>
                    <a:lnTo>
                      <a:pt x="2027" y="1079"/>
                    </a:lnTo>
                    <a:lnTo>
                      <a:pt x="2029" y="1094"/>
                    </a:lnTo>
                    <a:lnTo>
                      <a:pt x="2030" y="1111"/>
                    </a:lnTo>
                    <a:lnTo>
                      <a:pt x="2032" y="1147"/>
                    </a:lnTo>
                    <a:lnTo>
                      <a:pt x="2034" y="1185"/>
                    </a:lnTo>
                    <a:lnTo>
                      <a:pt x="2040" y="1263"/>
                    </a:lnTo>
                    <a:lnTo>
                      <a:pt x="2043" y="1300"/>
                    </a:lnTo>
                    <a:lnTo>
                      <a:pt x="2047" y="1337"/>
                    </a:lnTo>
                    <a:lnTo>
                      <a:pt x="2049" y="1353"/>
                    </a:lnTo>
                    <a:lnTo>
                      <a:pt x="2051" y="1369"/>
                    </a:lnTo>
                    <a:lnTo>
                      <a:pt x="2053" y="1385"/>
                    </a:lnTo>
                    <a:lnTo>
                      <a:pt x="2056" y="1399"/>
                    </a:lnTo>
                    <a:lnTo>
                      <a:pt x="2058" y="1412"/>
                    </a:lnTo>
                    <a:lnTo>
                      <a:pt x="2060" y="1423"/>
                    </a:lnTo>
                    <a:lnTo>
                      <a:pt x="2062" y="1434"/>
                    </a:lnTo>
                    <a:lnTo>
                      <a:pt x="2065" y="1443"/>
                    </a:lnTo>
                    <a:lnTo>
                      <a:pt x="2066" y="1443"/>
                    </a:lnTo>
                    <a:lnTo>
                      <a:pt x="2066" y="1444"/>
                    </a:lnTo>
                    <a:lnTo>
                      <a:pt x="2067" y="1447"/>
                    </a:lnTo>
                    <a:lnTo>
                      <a:pt x="2068" y="1450"/>
                    </a:lnTo>
                    <a:lnTo>
                      <a:pt x="2071" y="1458"/>
                    </a:lnTo>
                    <a:lnTo>
                      <a:pt x="2071" y="1463"/>
                    </a:lnTo>
                    <a:lnTo>
                      <a:pt x="2071" y="1473"/>
                    </a:lnTo>
                    <a:lnTo>
                      <a:pt x="2070" y="1479"/>
                    </a:lnTo>
                    <a:lnTo>
                      <a:pt x="2068" y="1485"/>
                    </a:lnTo>
                    <a:lnTo>
                      <a:pt x="2065" y="1491"/>
                    </a:lnTo>
                    <a:lnTo>
                      <a:pt x="2060" y="1496"/>
                    </a:lnTo>
                    <a:lnTo>
                      <a:pt x="2054" y="1502"/>
                    </a:lnTo>
                    <a:lnTo>
                      <a:pt x="2047" y="1508"/>
                    </a:lnTo>
                    <a:lnTo>
                      <a:pt x="2038" y="1514"/>
                    </a:lnTo>
                    <a:lnTo>
                      <a:pt x="2079" y="1697"/>
                    </a:lnTo>
                    <a:lnTo>
                      <a:pt x="3417" y="3237"/>
                    </a:lnTo>
                    <a:lnTo>
                      <a:pt x="3420" y="3248"/>
                    </a:lnTo>
                    <a:lnTo>
                      <a:pt x="3421" y="3259"/>
                    </a:lnTo>
                    <a:lnTo>
                      <a:pt x="3423" y="3270"/>
                    </a:lnTo>
                    <a:lnTo>
                      <a:pt x="3424" y="3280"/>
                    </a:lnTo>
                    <a:lnTo>
                      <a:pt x="3424" y="3289"/>
                    </a:lnTo>
                    <a:lnTo>
                      <a:pt x="3424" y="3299"/>
                    </a:lnTo>
                    <a:lnTo>
                      <a:pt x="3420" y="3317"/>
                    </a:lnTo>
                    <a:lnTo>
                      <a:pt x="3416" y="3335"/>
                    </a:lnTo>
                    <a:lnTo>
                      <a:pt x="3410" y="3351"/>
                    </a:lnTo>
                    <a:lnTo>
                      <a:pt x="3403" y="3365"/>
                    </a:lnTo>
                    <a:lnTo>
                      <a:pt x="3396" y="3377"/>
                    </a:lnTo>
                    <a:lnTo>
                      <a:pt x="3386" y="3389"/>
                    </a:lnTo>
                    <a:lnTo>
                      <a:pt x="3379" y="3399"/>
                    </a:lnTo>
                    <a:lnTo>
                      <a:pt x="3371" y="3407"/>
                    </a:lnTo>
                    <a:lnTo>
                      <a:pt x="3364" y="3415"/>
                    </a:lnTo>
                    <a:lnTo>
                      <a:pt x="3357" y="3420"/>
                    </a:lnTo>
                    <a:lnTo>
                      <a:pt x="3353" y="3425"/>
                    </a:lnTo>
                    <a:lnTo>
                      <a:pt x="3350" y="3426"/>
                    </a:lnTo>
                    <a:lnTo>
                      <a:pt x="3349" y="3427"/>
                    </a:lnTo>
                    <a:lnTo>
                      <a:pt x="3348" y="3428"/>
                    </a:lnTo>
                    <a:lnTo>
                      <a:pt x="2259" y="2531"/>
                    </a:lnTo>
                    <a:lnTo>
                      <a:pt x="2479" y="3760"/>
                    </a:lnTo>
                    <a:lnTo>
                      <a:pt x="2478" y="3760"/>
                    </a:lnTo>
                    <a:lnTo>
                      <a:pt x="2476" y="3760"/>
                    </a:lnTo>
                    <a:lnTo>
                      <a:pt x="2472" y="3760"/>
                    </a:lnTo>
                    <a:lnTo>
                      <a:pt x="2468" y="3759"/>
                    </a:lnTo>
                    <a:lnTo>
                      <a:pt x="2461" y="3759"/>
                    </a:lnTo>
                    <a:lnTo>
                      <a:pt x="2454" y="3758"/>
                    </a:lnTo>
                    <a:lnTo>
                      <a:pt x="2445" y="3755"/>
                    </a:lnTo>
                    <a:lnTo>
                      <a:pt x="2436" y="3754"/>
                    </a:lnTo>
                    <a:lnTo>
                      <a:pt x="2426" y="3752"/>
                    </a:lnTo>
                    <a:lnTo>
                      <a:pt x="2415" y="3748"/>
                    </a:lnTo>
                    <a:lnTo>
                      <a:pt x="2403" y="3745"/>
                    </a:lnTo>
                    <a:lnTo>
                      <a:pt x="2390" y="3742"/>
                    </a:lnTo>
                    <a:lnTo>
                      <a:pt x="2376" y="3737"/>
                    </a:lnTo>
                    <a:lnTo>
                      <a:pt x="2363" y="3731"/>
                    </a:lnTo>
                    <a:lnTo>
                      <a:pt x="2349" y="3725"/>
                    </a:lnTo>
                    <a:lnTo>
                      <a:pt x="2333" y="3720"/>
                    </a:lnTo>
                    <a:lnTo>
                      <a:pt x="2319" y="3711"/>
                    </a:lnTo>
                    <a:lnTo>
                      <a:pt x="2304" y="3702"/>
                    </a:lnTo>
                    <a:lnTo>
                      <a:pt x="2288" y="3693"/>
                    </a:lnTo>
                    <a:lnTo>
                      <a:pt x="2272" y="3684"/>
                    </a:lnTo>
                    <a:lnTo>
                      <a:pt x="2257" y="3672"/>
                    </a:lnTo>
                    <a:lnTo>
                      <a:pt x="2242" y="3659"/>
                    </a:lnTo>
                    <a:lnTo>
                      <a:pt x="2226" y="3647"/>
                    </a:lnTo>
                    <a:lnTo>
                      <a:pt x="2211" y="3632"/>
                    </a:lnTo>
                    <a:lnTo>
                      <a:pt x="2196" y="3617"/>
                    </a:lnTo>
                    <a:lnTo>
                      <a:pt x="2182" y="3599"/>
                    </a:lnTo>
                    <a:lnTo>
                      <a:pt x="2167" y="3582"/>
                    </a:lnTo>
                    <a:lnTo>
                      <a:pt x="2154" y="3562"/>
                    </a:lnTo>
                    <a:lnTo>
                      <a:pt x="2141" y="3541"/>
                    </a:lnTo>
                    <a:lnTo>
                      <a:pt x="2129" y="3520"/>
                    </a:lnTo>
                    <a:lnTo>
                      <a:pt x="2118" y="3495"/>
                    </a:lnTo>
                    <a:lnTo>
                      <a:pt x="2106" y="3471"/>
                    </a:lnTo>
                    <a:lnTo>
                      <a:pt x="1796" y="2114"/>
                    </a:lnTo>
                    <a:lnTo>
                      <a:pt x="1390" y="1746"/>
                    </a:lnTo>
                    <a:lnTo>
                      <a:pt x="1334" y="1739"/>
                    </a:lnTo>
                    <a:lnTo>
                      <a:pt x="1333" y="1738"/>
                    </a:lnTo>
                    <a:lnTo>
                      <a:pt x="1331" y="1738"/>
                    </a:lnTo>
                    <a:lnTo>
                      <a:pt x="1329" y="1737"/>
                    </a:lnTo>
                    <a:lnTo>
                      <a:pt x="1325" y="1734"/>
                    </a:lnTo>
                    <a:lnTo>
                      <a:pt x="1322" y="1732"/>
                    </a:lnTo>
                    <a:lnTo>
                      <a:pt x="1317" y="1730"/>
                    </a:lnTo>
                    <a:lnTo>
                      <a:pt x="1313" y="1726"/>
                    </a:lnTo>
                    <a:lnTo>
                      <a:pt x="1307" y="1724"/>
                    </a:lnTo>
                    <a:lnTo>
                      <a:pt x="1302" y="1719"/>
                    </a:lnTo>
                    <a:lnTo>
                      <a:pt x="1295" y="1716"/>
                    </a:lnTo>
                    <a:lnTo>
                      <a:pt x="1288" y="1713"/>
                    </a:lnTo>
                    <a:lnTo>
                      <a:pt x="1272" y="1703"/>
                    </a:lnTo>
                    <a:lnTo>
                      <a:pt x="1255" y="1693"/>
                    </a:lnTo>
                    <a:lnTo>
                      <a:pt x="1235" y="1681"/>
                    </a:lnTo>
                    <a:lnTo>
                      <a:pt x="1215" y="1670"/>
                    </a:lnTo>
                    <a:lnTo>
                      <a:pt x="1191" y="1657"/>
                    </a:lnTo>
                    <a:lnTo>
                      <a:pt x="1167" y="1644"/>
                    </a:lnTo>
                    <a:lnTo>
                      <a:pt x="1141" y="1630"/>
                    </a:lnTo>
                    <a:lnTo>
                      <a:pt x="1114" y="1615"/>
                    </a:lnTo>
                    <a:lnTo>
                      <a:pt x="1086" y="1600"/>
                    </a:lnTo>
                    <a:lnTo>
                      <a:pt x="1057" y="1585"/>
                    </a:lnTo>
                    <a:lnTo>
                      <a:pt x="1026" y="1570"/>
                    </a:lnTo>
                    <a:lnTo>
                      <a:pt x="994" y="1555"/>
                    </a:lnTo>
                    <a:lnTo>
                      <a:pt x="931" y="1524"/>
                    </a:lnTo>
                    <a:lnTo>
                      <a:pt x="866" y="1494"/>
                    </a:lnTo>
                    <a:lnTo>
                      <a:pt x="798" y="1465"/>
                    </a:lnTo>
                    <a:lnTo>
                      <a:pt x="765" y="1451"/>
                    </a:lnTo>
                    <a:lnTo>
                      <a:pt x="731" y="1439"/>
                    </a:lnTo>
                    <a:lnTo>
                      <a:pt x="699" y="1426"/>
                    </a:lnTo>
                    <a:lnTo>
                      <a:pt x="666" y="1415"/>
                    </a:lnTo>
                    <a:lnTo>
                      <a:pt x="633" y="1404"/>
                    </a:lnTo>
                    <a:lnTo>
                      <a:pt x="602" y="1395"/>
                    </a:lnTo>
                    <a:lnTo>
                      <a:pt x="571" y="1386"/>
                    </a:lnTo>
                    <a:lnTo>
                      <a:pt x="541" y="1378"/>
                    </a:lnTo>
                    <a:lnTo>
                      <a:pt x="540" y="1378"/>
                    </a:lnTo>
                    <a:lnTo>
                      <a:pt x="537" y="1378"/>
                    </a:lnTo>
                    <a:lnTo>
                      <a:pt x="535" y="1378"/>
                    </a:lnTo>
                    <a:lnTo>
                      <a:pt x="533" y="1377"/>
                    </a:lnTo>
                    <a:lnTo>
                      <a:pt x="529" y="1376"/>
                    </a:lnTo>
                    <a:lnTo>
                      <a:pt x="520" y="1375"/>
                    </a:lnTo>
                    <a:lnTo>
                      <a:pt x="509" y="1373"/>
                    </a:lnTo>
                    <a:lnTo>
                      <a:pt x="496" y="1369"/>
                    </a:lnTo>
                    <a:lnTo>
                      <a:pt x="481" y="1365"/>
                    </a:lnTo>
                    <a:lnTo>
                      <a:pt x="465" y="1360"/>
                    </a:lnTo>
                    <a:lnTo>
                      <a:pt x="447" y="1354"/>
                    </a:lnTo>
                    <a:lnTo>
                      <a:pt x="427" y="1347"/>
                    </a:lnTo>
                    <a:lnTo>
                      <a:pt x="408" y="1340"/>
                    </a:lnTo>
                    <a:lnTo>
                      <a:pt x="385" y="1331"/>
                    </a:lnTo>
                    <a:lnTo>
                      <a:pt x="362" y="1322"/>
                    </a:lnTo>
                    <a:lnTo>
                      <a:pt x="340" y="1311"/>
                    </a:lnTo>
                    <a:lnTo>
                      <a:pt x="316" y="1299"/>
                    </a:lnTo>
                    <a:lnTo>
                      <a:pt x="293" y="1286"/>
                    </a:lnTo>
                    <a:lnTo>
                      <a:pt x="269" y="1271"/>
                    </a:lnTo>
                    <a:lnTo>
                      <a:pt x="245" y="1255"/>
                    </a:lnTo>
                    <a:lnTo>
                      <a:pt x="221" y="1237"/>
                    </a:lnTo>
                    <a:lnTo>
                      <a:pt x="198" y="1219"/>
                    </a:lnTo>
                    <a:lnTo>
                      <a:pt x="175" y="1199"/>
                    </a:lnTo>
                    <a:lnTo>
                      <a:pt x="152" y="1177"/>
                    </a:lnTo>
                    <a:lnTo>
                      <a:pt x="131" y="1154"/>
                    </a:lnTo>
                    <a:lnTo>
                      <a:pt x="111" y="1129"/>
                    </a:lnTo>
                    <a:lnTo>
                      <a:pt x="91" y="1102"/>
                    </a:lnTo>
                    <a:lnTo>
                      <a:pt x="73" y="1073"/>
                    </a:lnTo>
                    <a:lnTo>
                      <a:pt x="56" y="1043"/>
                    </a:lnTo>
                    <a:lnTo>
                      <a:pt x="49" y="1028"/>
                    </a:lnTo>
                    <a:lnTo>
                      <a:pt x="42" y="1012"/>
                    </a:lnTo>
                    <a:lnTo>
                      <a:pt x="35" y="995"/>
                    </a:lnTo>
                    <a:lnTo>
                      <a:pt x="29" y="977"/>
                    </a:lnTo>
                    <a:lnTo>
                      <a:pt x="24" y="960"/>
                    </a:lnTo>
                    <a:lnTo>
                      <a:pt x="18" y="941"/>
                    </a:lnTo>
                    <a:lnTo>
                      <a:pt x="14" y="923"/>
                    </a:lnTo>
                    <a:lnTo>
                      <a:pt x="9" y="903"/>
                    </a:lnTo>
                    <a:lnTo>
                      <a:pt x="6" y="884"/>
                    </a:lnTo>
                    <a:lnTo>
                      <a:pt x="2" y="864"/>
                    </a:lnTo>
                    <a:lnTo>
                      <a:pt x="0" y="838"/>
                    </a:lnTo>
                    <a:lnTo>
                      <a:pt x="0" y="815"/>
                    </a:lnTo>
                    <a:lnTo>
                      <a:pt x="0" y="792"/>
                    </a:lnTo>
                    <a:lnTo>
                      <a:pt x="3" y="770"/>
                    </a:lnTo>
                    <a:lnTo>
                      <a:pt x="7" y="749"/>
                    </a:lnTo>
                    <a:lnTo>
                      <a:pt x="11" y="730"/>
                    </a:lnTo>
                    <a:lnTo>
                      <a:pt x="18" y="710"/>
                    </a:lnTo>
                    <a:lnTo>
                      <a:pt x="25" y="693"/>
                    </a:lnTo>
                    <a:lnTo>
                      <a:pt x="33" y="675"/>
                    </a:lnTo>
                    <a:lnTo>
                      <a:pt x="42" y="659"/>
                    </a:lnTo>
                    <a:lnTo>
                      <a:pt x="52" y="643"/>
                    </a:lnTo>
                    <a:lnTo>
                      <a:pt x="62" y="629"/>
                    </a:lnTo>
                    <a:lnTo>
                      <a:pt x="72" y="615"/>
                    </a:lnTo>
                    <a:lnTo>
                      <a:pt x="84" y="603"/>
                    </a:lnTo>
                    <a:lnTo>
                      <a:pt x="95" y="590"/>
                    </a:lnTo>
                    <a:lnTo>
                      <a:pt x="107" y="578"/>
                    </a:lnTo>
                    <a:lnTo>
                      <a:pt x="119" y="568"/>
                    </a:lnTo>
                    <a:lnTo>
                      <a:pt x="131" y="559"/>
                    </a:lnTo>
                    <a:lnTo>
                      <a:pt x="142" y="549"/>
                    </a:lnTo>
                    <a:lnTo>
                      <a:pt x="154" y="541"/>
                    </a:lnTo>
                    <a:lnTo>
                      <a:pt x="165" y="533"/>
                    </a:lnTo>
                    <a:lnTo>
                      <a:pt x="176" y="528"/>
                    </a:lnTo>
                    <a:lnTo>
                      <a:pt x="186" y="521"/>
                    </a:lnTo>
                    <a:lnTo>
                      <a:pt x="195" y="516"/>
                    </a:lnTo>
                    <a:lnTo>
                      <a:pt x="204" y="511"/>
                    </a:lnTo>
                    <a:lnTo>
                      <a:pt x="213" y="507"/>
                    </a:lnTo>
                    <a:lnTo>
                      <a:pt x="220" y="503"/>
                    </a:lnTo>
                    <a:lnTo>
                      <a:pt x="226" y="501"/>
                    </a:lnTo>
                    <a:lnTo>
                      <a:pt x="230" y="499"/>
                    </a:lnTo>
                    <a:lnTo>
                      <a:pt x="235" y="497"/>
                    </a:lnTo>
                    <a:lnTo>
                      <a:pt x="236" y="496"/>
                    </a:lnTo>
                    <a:lnTo>
                      <a:pt x="237" y="496"/>
                    </a:lnTo>
                    <a:lnTo>
                      <a:pt x="261" y="486"/>
                    </a:lnTo>
                    <a:lnTo>
                      <a:pt x="284" y="477"/>
                    </a:lnTo>
                    <a:lnTo>
                      <a:pt x="307" y="470"/>
                    </a:lnTo>
                    <a:lnTo>
                      <a:pt x="330" y="463"/>
                    </a:lnTo>
                    <a:lnTo>
                      <a:pt x="352" y="457"/>
                    </a:lnTo>
                    <a:lnTo>
                      <a:pt x="374" y="452"/>
                    </a:lnTo>
                    <a:lnTo>
                      <a:pt x="394" y="448"/>
                    </a:lnTo>
                    <a:lnTo>
                      <a:pt x="414" y="445"/>
                    </a:lnTo>
                    <a:lnTo>
                      <a:pt x="435" y="443"/>
                    </a:lnTo>
                    <a:lnTo>
                      <a:pt x="454" y="441"/>
                    </a:lnTo>
                    <a:lnTo>
                      <a:pt x="473" y="440"/>
                    </a:lnTo>
                    <a:lnTo>
                      <a:pt x="491" y="440"/>
                    </a:lnTo>
                    <a:lnTo>
                      <a:pt x="509" y="440"/>
                    </a:lnTo>
                    <a:lnTo>
                      <a:pt x="525" y="441"/>
                    </a:lnTo>
                    <a:lnTo>
                      <a:pt x="542" y="442"/>
                    </a:lnTo>
                    <a:lnTo>
                      <a:pt x="558" y="443"/>
                    </a:lnTo>
                    <a:lnTo>
                      <a:pt x="571" y="445"/>
                    </a:lnTo>
                    <a:lnTo>
                      <a:pt x="586" y="448"/>
                    </a:lnTo>
                    <a:lnTo>
                      <a:pt x="598" y="449"/>
                    </a:lnTo>
                    <a:lnTo>
                      <a:pt x="611" y="451"/>
                    </a:lnTo>
                    <a:lnTo>
                      <a:pt x="622" y="455"/>
                    </a:lnTo>
                    <a:lnTo>
                      <a:pt x="632" y="457"/>
                    </a:lnTo>
                    <a:lnTo>
                      <a:pt x="642" y="459"/>
                    </a:lnTo>
                    <a:lnTo>
                      <a:pt x="651" y="462"/>
                    </a:lnTo>
                    <a:lnTo>
                      <a:pt x="659" y="465"/>
                    </a:lnTo>
                    <a:lnTo>
                      <a:pt x="666" y="467"/>
                    </a:lnTo>
                    <a:lnTo>
                      <a:pt x="672" y="470"/>
                    </a:lnTo>
                    <a:lnTo>
                      <a:pt x="677" y="471"/>
                    </a:lnTo>
                    <a:lnTo>
                      <a:pt x="681" y="473"/>
                    </a:lnTo>
                    <a:lnTo>
                      <a:pt x="683" y="474"/>
                    </a:lnTo>
                    <a:lnTo>
                      <a:pt x="685" y="474"/>
                    </a:lnTo>
                    <a:lnTo>
                      <a:pt x="1099" y="751"/>
                    </a:lnTo>
                    <a:lnTo>
                      <a:pt x="1092" y="766"/>
                    </a:lnTo>
                    <a:lnTo>
                      <a:pt x="1086" y="782"/>
                    </a:lnTo>
                    <a:lnTo>
                      <a:pt x="1083" y="796"/>
                    </a:lnTo>
                    <a:lnTo>
                      <a:pt x="1080" y="810"/>
                    </a:lnTo>
                    <a:lnTo>
                      <a:pt x="1080" y="822"/>
                    </a:lnTo>
                    <a:lnTo>
                      <a:pt x="1080" y="834"/>
                    </a:lnTo>
                    <a:lnTo>
                      <a:pt x="1083" y="845"/>
                    </a:lnTo>
                    <a:lnTo>
                      <a:pt x="1085" y="856"/>
                    </a:lnTo>
                    <a:lnTo>
                      <a:pt x="1088" y="866"/>
                    </a:lnTo>
                    <a:lnTo>
                      <a:pt x="1092" y="874"/>
                    </a:lnTo>
                    <a:lnTo>
                      <a:pt x="1095" y="881"/>
                    </a:lnTo>
                    <a:lnTo>
                      <a:pt x="1098" y="887"/>
                    </a:lnTo>
                    <a:lnTo>
                      <a:pt x="1102" y="893"/>
                    </a:lnTo>
                    <a:lnTo>
                      <a:pt x="1104" y="896"/>
                    </a:lnTo>
                    <a:lnTo>
                      <a:pt x="1106" y="899"/>
                    </a:lnTo>
                    <a:lnTo>
                      <a:pt x="1107" y="900"/>
                    </a:lnTo>
                    <a:lnTo>
                      <a:pt x="1109" y="902"/>
                    </a:lnTo>
                    <a:lnTo>
                      <a:pt x="1111" y="904"/>
                    </a:lnTo>
                    <a:lnTo>
                      <a:pt x="1113" y="907"/>
                    </a:lnTo>
                    <a:lnTo>
                      <a:pt x="1115" y="910"/>
                    </a:lnTo>
                    <a:lnTo>
                      <a:pt x="1118" y="915"/>
                    </a:lnTo>
                    <a:lnTo>
                      <a:pt x="1121" y="918"/>
                    </a:lnTo>
                    <a:lnTo>
                      <a:pt x="1125" y="924"/>
                    </a:lnTo>
                    <a:lnTo>
                      <a:pt x="1129" y="930"/>
                    </a:lnTo>
                    <a:lnTo>
                      <a:pt x="1139" y="943"/>
                    </a:lnTo>
                    <a:lnTo>
                      <a:pt x="1149" y="956"/>
                    </a:lnTo>
                    <a:lnTo>
                      <a:pt x="1162" y="973"/>
                    </a:lnTo>
                    <a:lnTo>
                      <a:pt x="1175" y="990"/>
                    </a:lnTo>
                    <a:lnTo>
                      <a:pt x="1189" y="1008"/>
                    </a:lnTo>
                    <a:lnTo>
                      <a:pt x="1204" y="1028"/>
                    </a:lnTo>
                    <a:lnTo>
                      <a:pt x="1220" y="1050"/>
                    </a:lnTo>
                    <a:lnTo>
                      <a:pt x="1237" y="1072"/>
                    </a:lnTo>
                    <a:lnTo>
                      <a:pt x="1255" y="1094"/>
                    </a:lnTo>
                    <a:lnTo>
                      <a:pt x="1291" y="1141"/>
                    </a:lnTo>
                    <a:lnTo>
                      <a:pt x="1331" y="1190"/>
                    </a:lnTo>
                    <a:lnTo>
                      <a:pt x="1369" y="1239"/>
                    </a:lnTo>
                    <a:lnTo>
                      <a:pt x="1409" y="1286"/>
                    </a:lnTo>
                    <a:lnTo>
                      <a:pt x="1428" y="1309"/>
                    </a:lnTo>
                    <a:lnTo>
                      <a:pt x="1447" y="1331"/>
                    </a:lnTo>
                    <a:lnTo>
                      <a:pt x="1465" y="1352"/>
                    </a:lnTo>
                    <a:lnTo>
                      <a:pt x="1483" y="1373"/>
                    </a:lnTo>
                    <a:lnTo>
                      <a:pt x="1501" y="1391"/>
                    </a:lnTo>
                    <a:lnTo>
                      <a:pt x="1517" y="1410"/>
                    </a:lnTo>
                    <a:lnTo>
                      <a:pt x="1534" y="1426"/>
                    </a:lnTo>
                    <a:lnTo>
                      <a:pt x="1548" y="1441"/>
                    </a:lnTo>
                    <a:lnTo>
                      <a:pt x="1562" y="1454"/>
                    </a:lnTo>
                    <a:lnTo>
                      <a:pt x="1575" y="1464"/>
                    </a:lnTo>
                    <a:lnTo>
                      <a:pt x="1589" y="1514"/>
                    </a:lnTo>
                    <a:lnTo>
                      <a:pt x="1665" y="1534"/>
                    </a:lnTo>
                    <a:lnTo>
                      <a:pt x="1666" y="1532"/>
                    </a:lnTo>
                    <a:lnTo>
                      <a:pt x="1666" y="1530"/>
                    </a:lnTo>
                    <a:lnTo>
                      <a:pt x="1667" y="1525"/>
                    </a:lnTo>
                    <a:lnTo>
                      <a:pt x="1667" y="1521"/>
                    </a:lnTo>
                    <a:lnTo>
                      <a:pt x="1667" y="1516"/>
                    </a:lnTo>
                    <a:lnTo>
                      <a:pt x="1667" y="1504"/>
                    </a:lnTo>
                    <a:lnTo>
                      <a:pt x="1666" y="1493"/>
                    </a:lnTo>
                    <a:lnTo>
                      <a:pt x="1664" y="1487"/>
                    </a:lnTo>
                    <a:lnTo>
                      <a:pt x="1663" y="1481"/>
                    </a:lnTo>
                    <a:lnTo>
                      <a:pt x="1659" y="1476"/>
                    </a:lnTo>
                    <a:lnTo>
                      <a:pt x="1655" y="1471"/>
                    </a:lnTo>
                    <a:lnTo>
                      <a:pt x="1650" y="1467"/>
                    </a:lnTo>
                    <a:lnTo>
                      <a:pt x="1645" y="1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3" name="Freeform 59"/>
              <p:cNvSpPr>
                <a:spLocks/>
              </p:cNvSpPr>
              <p:nvPr/>
            </p:nvSpPr>
            <p:spPr bwMode="auto">
              <a:xfrm>
                <a:off x="5671" y="1664"/>
                <a:ext cx="374" cy="571"/>
              </a:xfrm>
              <a:custGeom>
                <a:avLst/>
                <a:gdLst>
                  <a:gd name="T0" fmla="*/ 13 w 2244"/>
                  <a:gd name="T1" fmla="*/ 40 h 3426"/>
                  <a:gd name="T2" fmla="*/ 12 w 2244"/>
                  <a:gd name="T3" fmla="*/ 35 h 3426"/>
                  <a:gd name="T4" fmla="*/ 10 w 2244"/>
                  <a:gd name="T5" fmla="*/ 27 h 3426"/>
                  <a:gd name="T6" fmla="*/ 7 w 2244"/>
                  <a:gd name="T7" fmla="*/ 23 h 3426"/>
                  <a:gd name="T8" fmla="*/ 5 w 2244"/>
                  <a:gd name="T9" fmla="*/ 21 h 3426"/>
                  <a:gd name="T10" fmla="*/ 2 w 2244"/>
                  <a:gd name="T11" fmla="*/ 20 h 3426"/>
                  <a:gd name="T12" fmla="*/ 1 w 2244"/>
                  <a:gd name="T13" fmla="*/ 16 h 3426"/>
                  <a:gd name="T14" fmla="*/ 0 w 2244"/>
                  <a:gd name="T15" fmla="*/ 11 h 3426"/>
                  <a:gd name="T16" fmla="*/ 1 w 2244"/>
                  <a:gd name="T17" fmla="*/ 6 h 3426"/>
                  <a:gd name="T18" fmla="*/ 4 w 2244"/>
                  <a:gd name="T19" fmla="*/ 3 h 3426"/>
                  <a:gd name="T20" fmla="*/ 4 w 2244"/>
                  <a:gd name="T21" fmla="*/ 3 h 3426"/>
                  <a:gd name="T22" fmla="*/ 8 w 2244"/>
                  <a:gd name="T23" fmla="*/ 1 h 3426"/>
                  <a:gd name="T24" fmla="*/ 15 w 2244"/>
                  <a:gd name="T25" fmla="*/ 0 h 3426"/>
                  <a:gd name="T26" fmla="*/ 22 w 2244"/>
                  <a:gd name="T27" fmla="*/ 2 h 3426"/>
                  <a:gd name="T28" fmla="*/ 23 w 2244"/>
                  <a:gd name="T29" fmla="*/ 3 h 3426"/>
                  <a:gd name="T30" fmla="*/ 26 w 2244"/>
                  <a:gd name="T31" fmla="*/ 5 h 3426"/>
                  <a:gd name="T32" fmla="*/ 28 w 2244"/>
                  <a:gd name="T33" fmla="*/ 9 h 3426"/>
                  <a:gd name="T34" fmla="*/ 28 w 2244"/>
                  <a:gd name="T35" fmla="*/ 14 h 3426"/>
                  <a:gd name="T36" fmla="*/ 27 w 2244"/>
                  <a:gd name="T37" fmla="*/ 15 h 3426"/>
                  <a:gd name="T38" fmla="*/ 26 w 2244"/>
                  <a:gd name="T39" fmla="*/ 18 h 3426"/>
                  <a:gd name="T40" fmla="*/ 24 w 2244"/>
                  <a:gd name="T41" fmla="*/ 22 h 3426"/>
                  <a:gd name="T42" fmla="*/ 24 w 2244"/>
                  <a:gd name="T43" fmla="*/ 28 h 3426"/>
                  <a:gd name="T44" fmla="*/ 24 w 2244"/>
                  <a:gd name="T45" fmla="*/ 31 h 3426"/>
                  <a:gd name="T46" fmla="*/ 24 w 2244"/>
                  <a:gd name="T47" fmla="*/ 39 h 3426"/>
                  <a:gd name="T48" fmla="*/ 25 w 2244"/>
                  <a:gd name="T49" fmla="*/ 40 h 3426"/>
                  <a:gd name="T50" fmla="*/ 25 w 2244"/>
                  <a:gd name="T51" fmla="*/ 42 h 3426"/>
                  <a:gd name="T52" fmla="*/ 62 w 2244"/>
                  <a:gd name="T53" fmla="*/ 91 h 3426"/>
                  <a:gd name="T54" fmla="*/ 62 w 2244"/>
                  <a:gd name="T55" fmla="*/ 94 h 3426"/>
                  <a:gd name="T56" fmla="*/ 61 w 2244"/>
                  <a:gd name="T57" fmla="*/ 95 h 3426"/>
                  <a:gd name="T58" fmla="*/ 62 w 2244"/>
                  <a:gd name="T59" fmla="*/ 91 h 3426"/>
                  <a:gd name="T60" fmla="*/ 24 w 2244"/>
                  <a:gd name="T61" fmla="*/ 42 h 3426"/>
                  <a:gd name="T62" fmla="*/ 25 w 2244"/>
                  <a:gd name="T63" fmla="*/ 41 h 3426"/>
                  <a:gd name="T64" fmla="*/ 25 w 2244"/>
                  <a:gd name="T65" fmla="*/ 40 h 3426"/>
                  <a:gd name="T66" fmla="*/ 24 w 2244"/>
                  <a:gd name="T67" fmla="*/ 33 h 3426"/>
                  <a:gd name="T68" fmla="*/ 24 w 2244"/>
                  <a:gd name="T69" fmla="*/ 28 h 3426"/>
                  <a:gd name="T70" fmla="*/ 24 w 2244"/>
                  <a:gd name="T71" fmla="*/ 24 h 3426"/>
                  <a:gd name="T72" fmla="*/ 25 w 2244"/>
                  <a:gd name="T73" fmla="*/ 19 h 3426"/>
                  <a:gd name="T74" fmla="*/ 27 w 2244"/>
                  <a:gd name="T75" fmla="*/ 16 h 3426"/>
                  <a:gd name="T76" fmla="*/ 28 w 2244"/>
                  <a:gd name="T77" fmla="*/ 15 h 3426"/>
                  <a:gd name="T78" fmla="*/ 28 w 2244"/>
                  <a:gd name="T79" fmla="*/ 10 h 3426"/>
                  <a:gd name="T80" fmla="*/ 27 w 2244"/>
                  <a:gd name="T81" fmla="*/ 6 h 3426"/>
                  <a:gd name="T82" fmla="*/ 24 w 2244"/>
                  <a:gd name="T83" fmla="*/ 3 h 3426"/>
                  <a:gd name="T84" fmla="*/ 23 w 2244"/>
                  <a:gd name="T85" fmla="*/ 2 h 3426"/>
                  <a:gd name="T86" fmla="*/ 16 w 2244"/>
                  <a:gd name="T87" fmla="*/ 0 h 3426"/>
                  <a:gd name="T88" fmla="*/ 10 w 2244"/>
                  <a:gd name="T89" fmla="*/ 1 h 3426"/>
                  <a:gd name="T90" fmla="*/ 5 w 2244"/>
                  <a:gd name="T91" fmla="*/ 3 h 3426"/>
                  <a:gd name="T92" fmla="*/ 4 w 2244"/>
                  <a:gd name="T93" fmla="*/ 3 h 3426"/>
                  <a:gd name="T94" fmla="*/ 1 w 2244"/>
                  <a:gd name="T95" fmla="*/ 5 h 3426"/>
                  <a:gd name="T96" fmla="*/ 0 w 2244"/>
                  <a:gd name="T97" fmla="*/ 10 h 3426"/>
                  <a:gd name="T98" fmla="*/ 1 w 2244"/>
                  <a:gd name="T99" fmla="*/ 15 h 3426"/>
                  <a:gd name="T100" fmla="*/ 1 w 2244"/>
                  <a:gd name="T101" fmla="*/ 17 h 3426"/>
                  <a:gd name="T102" fmla="*/ 5 w 2244"/>
                  <a:gd name="T103" fmla="*/ 21 h 3426"/>
                  <a:gd name="T104" fmla="*/ 7 w 2244"/>
                  <a:gd name="T105" fmla="*/ 22 h 3426"/>
                  <a:gd name="T106" fmla="*/ 9 w 2244"/>
                  <a:gd name="T107" fmla="*/ 26 h 3426"/>
                  <a:gd name="T108" fmla="*/ 12 w 2244"/>
                  <a:gd name="T109" fmla="*/ 34 h 3426"/>
                  <a:gd name="T110" fmla="*/ 13 w 2244"/>
                  <a:gd name="T111" fmla="*/ 40 h 3426"/>
                  <a:gd name="T112" fmla="*/ 13 w 2244"/>
                  <a:gd name="T113" fmla="*/ 41 h 3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4" h="3426">
                    <a:moveTo>
                      <a:pt x="465" y="1465"/>
                    </a:moveTo>
                    <a:lnTo>
                      <a:pt x="465" y="1465"/>
                    </a:lnTo>
                    <a:lnTo>
                      <a:pt x="465" y="1464"/>
                    </a:lnTo>
                    <a:lnTo>
                      <a:pt x="465" y="1461"/>
                    </a:lnTo>
                    <a:lnTo>
                      <a:pt x="464" y="1459"/>
                    </a:lnTo>
                    <a:lnTo>
                      <a:pt x="464" y="1456"/>
                    </a:lnTo>
                    <a:lnTo>
                      <a:pt x="462" y="1451"/>
                    </a:lnTo>
                    <a:lnTo>
                      <a:pt x="462" y="1446"/>
                    </a:lnTo>
                    <a:lnTo>
                      <a:pt x="461" y="1442"/>
                    </a:lnTo>
                    <a:lnTo>
                      <a:pt x="459" y="1429"/>
                    </a:lnTo>
                    <a:lnTo>
                      <a:pt x="458" y="1414"/>
                    </a:lnTo>
                    <a:lnTo>
                      <a:pt x="455" y="1397"/>
                    </a:lnTo>
                    <a:lnTo>
                      <a:pt x="452" y="1378"/>
                    </a:lnTo>
                    <a:lnTo>
                      <a:pt x="449" y="1357"/>
                    </a:lnTo>
                    <a:lnTo>
                      <a:pt x="444" y="1335"/>
                    </a:lnTo>
                    <a:lnTo>
                      <a:pt x="440" y="1312"/>
                    </a:lnTo>
                    <a:lnTo>
                      <a:pt x="435" y="1287"/>
                    </a:lnTo>
                    <a:lnTo>
                      <a:pt x="431" y="1260"/>
                    </a:lnTo>
                    <a:lnTo>
                      <a:pt x="425" y="1234"/>
                    </a:lnTo>
                    <a:lnTo>
                      <a:pt x="420" y="1207"/>
                    </a:lnTo>
                    <a:lnTo>
                      <a:pt x="413" y="1178"/>
                    </a:lnTo>
                    <a:lnTo>
                      <a:pt x="399" y="1122"/>
                    </a:lnTo>
                    <a:lnTo>
                      <a:pt x="383" y="1065"/>
                    </a:lnTo>
                    <a:lnTo>
                      <a:pt x="376" y="1038"/>
                    </a:lnTo>
                    <a:lnTo>
                      <a:pt x="366" y="1011"/>
                    </a:lnTo>
                    <a:lnTo>
                      <a:pt x="357" y="984"/>
                    </a:lnTo>
                    <a:lnTo>
                      <a:pt x="348" y="959"/>
                    </a:lnTo>
                    <a:lnTo>
                      <a:pt x="338" y="934"/>
                    </a:lnTo>
                    <a:lnTo>
                      <a:pt x="328" y="910"/>
                    </a:lnTo>
                    <a:lnTo>
                      <a:pt x="317" y="888"/>
                    </a:lnTo>
                    <a:lnTo>
                      <a:pt x="306" y="868"/>
                    </a:lnTo>
                    <a:lnTo>
                      <a:pt x="294" y="850"/>
                    </a:lnTo>
                    <a:lnTo>
                      <a:pt x="283" y="834"/>
                    </a:lnTo>
                    <a:lnTo>
                      <a:pt x="271" y="819"/>
                    </a:lnTo>
                    <a:lnTo>
                      <a:pt x="257" y="807"/>
                    </a:lnTo>
                    <a:lnTo>
                      <a:pt x="255" y="805"/>
                    </a:lnTo>
                    <a:lnTo>
                      <a:pt x="252" y="803"/>
                    </a:lnTo>
                    <a:lnTo>
                      <a:pt x="247" y="798"/>
                    </a:lnTo>
                    <a:lnTo>
                      <a:pt x="239" y="791"/>
                    </a:lnTo>
                    <a:lnTo>
                      <a:pt x="230" y="783"/>
                    </a:lnTo>
                    <a:lnTo>
                      <a:pt x="219" y="774"/>
                    </a:lnTo>
                    <a:lnTo>
                      <a:pt x="206" y="764"/>
                    </a:lnTo>
                    <a:lnTo>
                      <a:pt x="193" y="755"/>
                    </a:lnTo>
                    <a:lnTo>
                      <a:pt x="179" y="745"/>
                    </a:lnTo>
                    <a:lnTo>
                      <a:pt x="163" y="735"/>
                    </a:lnTo>
                    <a:lnTo>
                      <a:pt x="148" y="726"/>
                    </a:lnTo>
                    <a:lnTo>
                      <a:pt x="132" y="718"/>
                    </a:lnTo>
                    <a:lnTo>
                      <a:pt x="116" y="711"/>
                    </a:lnTo>
                    <a:lnTo>
                      <a:pt x="100" y="705"/>
                    </a:lnTo>
                    <a:lnTo>
                      <a:pt x="85" y="703"/>
                    </a:lnTo>
                    <a:lnTo>
                      <a:pt x="79" y="702"/>
                    </a:lnTo>
                    <a:lnTo>
                      <a:pt x="71" y="702"/>
                    </a:lnTo>
                    <a:lnTo>
                      <a:pt x="72" y="702"/>
                    </a:lnTo>
                    <a:lnTo>
                      <a:pt x="37" y="609"/>
                    </a:lnTo>
                    <a:lnTo>
                      <a:pt x="37" y="608"/>
                    </a:lnTo>
                    <a:lnTo>
                      <a:pt x="36" y="605"/>
                    </a:lnTo>
                    <a:lnTo>
                      <a:pt x="35" y="600"/>
                    </a:lnTo>
                    <a:lnTo>
                      <a:pt x="32" y="592"/>
                    </a:lnTo>
                    <a:lnTo>
                      <a:pt x="29" y="584"/>
                    </a:lnTo>
                    <a:lnTo>
                      <a:pt x="27" y="574"/>
                    </a:lnTo>
                    <a:lnTo>
                      <a:pt x="23" y="561"/>
                    </a:lnTo>
                    <a:lnTo>
                      <a:pt x="20" y="547"/>
                    </a:lnTo>
                    <a:lnTo>
                      <a:pt x="17" y="532"/>
                    </a:lnTo>
                    <a:lnTo>
                      <a:pt x="14" y="516"/>
                    </a:lnTo>
                    <a:lnTo>
                      <a:pt x="11" y="498"/>
                    </a:lnTo>
                    <a:lnTo>
                      <a:pt x="8" y="481"/>
                    </a:lnTo>
                    <a:lnTo>
                      <a:pt x="5" y="461"/>
                    </a:lnTo>
                    <a:lnTo>
                      <a:pt x="4" y="442"/>
                    </a:lnTo>
                    <a:lnTo>
                      <a:pt x="2" y="421"/>
                    </a:lnTo>
                    <a:lnTo>
                      <a:pt x="1" y="400"/>
                    </a:lnTo>
                    <a:lnTo>
                      <a:pt x="1" y="379"/>
                    </a:lnTo>
                    <a:lnTo>
                      <a:pt x="1" y="357"/>
                    </a:lnTo>
                    <a:lnTo>
                      <a:pt x="2" y="337"/>
                    </a:lnTo>
                    <a:lnTo>
                      <a:pt x="5" y="315"/>
                    </a:lnTo>
                    <a:lnTo>
                      <a:pt x="9" y="294"/>
                    </a:lnTo>
                    <a:lnTo>
                      <a:pt x="13" y="273"/>
                    </a:lnTo>
                    <a:lnTo>
                      <a:pt x="19" y="251"/>
                    </a:lnTo>
                    <a:lnTo>
                      <a:pt x="26" y="231"/>
                    </a:lnTo>
                    <a:lnTo>
                      <a:pt x="35" y="212"/>
                    </a:lnTo>
                    <a:lnTo>
                      <a:pt x="44" y="193"/>
                    </a:lnTo>
                    <a:lnTo>
                      <a:pt x="56" y="175"/>
                    </a:lnTo>
                    <a:lnTo>
                      <a:pt x="68" y="159"/>
                    </a:lnTo>
                    <a:lnTo>
                      <a:pt x="84" y="142"/>
                    </a:lnTo>
                    <a:lnTo>
                      <a:pt x="100" y="127"/>
                    </a:lnTo>
                    <a:lnTo>
                      <a:pt x="110" y="120"/>
                    </a:lnTo>
                    <a:lnTo>
                      <a:pt x="119" y="113"/>
                    </a:lnTo>
                    <a:lnTo>
                      <a:pt x="129" y="108"/>
                    </a:lnTo>
                    <a:lnTo>
                      <a:pt x="140" y="102"/>
                    </a:lnTo>
                    <a:lnTo>
                      <a:pt x="141" y="102"/>
                    </a:lnTo>
                    <a:lnTo>
                      <a:pt x="142" y="102"/>
                    </a:lnTo>
                    <a:lnTo>
                      <a:pt x="143" y="101"/>
                    </a:lnTo>
                    <a:lnTo>
                      <a:pt x="144" y="100"/>
                    </a:lnTo>
                    <a:lnTo>
                      <a:pt x="150" y="96"/>
                    </a:lnTo>
                    <a:lnTo>
                      <a:pt x="158" y="93"/>
                    </a:lnTo>
                    <a:lnTo>
                      <a:pt x="167" y="89"/>
                    </a:lnTo>
                    <a:lnTo>
                      <a:pt x="178" y="83"/>
                    </a:lnTo>
                    <a:lnTo>
                      <a:pt x="190" y="78"/>
                    </a:lnTo>
                    <a:lnTo>
                      <a:pt x="205" y="72"/>
                    </a:lnTo>
                    <a:lnTo>
                      <a:pt x="221" y="65"/>
                    </a:lnTo>
                    <a:lnTo>
                      <a:pt x="239" y="58"/>
                    </a:lnTo>
                    <a:lnTo>
                      <a:pt x="277" y="45"/>
                    </a:lnTo>
                    <a:lnTo>
                      <a:pt x="299" y="38"/>
                    </a:lnTo>
                    <a:lnTo>
                      <a:pt x="321" y="31"/>
                    </a:lnTo>
                    <a:lnTo>
                      <a:pt x="345" y="26"/>
                    </a:lnTo>
                    <a:lnTo>
                      <a:pt x="370" y="20"/>
                    </a:lnTo>
                    <a:lnTo>
                      <a:pt x="395" y="15"/>
                    </a:lnTo>
                    <a:lnTo>
                      <a:pt x="421" y="11"/>
                    </a:lnTo>
                    <a:lnTo>
                      <a:pt x="448" y="7"/>
                    </a:lnTo>
                    <a:lnTo>
                      <a:pt x="475" y="4"/>
                    </a:lnTo>
                    <a:lnTo>
                      <a:pt x="503" y="1"/>
                    </a:lnTo>
                    <a:lnTo>
                      <a:pt x="530" y="1"/>
                    </a:lnTo>
                    <a:lnTo>
                      <a:pt x="560" y="1"/>
                    </a:lnTo>
                    <a:lnTo>
                      <a:pt x="588" y="4"/>
                    </a:lnTo>
                    <a:lnTo>
                      <a:pt x="617" y="7"/>
                    </a:lnTo>
                    <a:lnTo>
                      <a:pt x="646" y="12"/>
                    </a:lnTo>
                    <a:lnTo>
                      <a:pt x="675" y="19"/>
                    </a:lnTo>
                    <a:lnTo>
                      <a:pt x="704" y="27"/>
                    </a:lnTo>
                    <a:lnTo>
                      <a:pt x="732" y="37"/>
                    </a:lnTo>
                    <a:lnTo>
                      <a:pt x="760" y="50"/>
                    </a:lnTo>
                    <a:lnTo>
                      <a:pt x="789" y="64"/>
                    </a:lnTo>
                    <a:lnTo>
                      <a:pt x="788" y="64"/>
                    </a:lnTo>
                    <a:lnTo>
                      <a:pt x="816" y="81"/>
                    </a:lnTo>
                    <a:lnTo>
                      <a:pt x="819" y="82"/>
                    </a:lnTo>
                    <a:lnTo>
                      <a:pt x="823" y="85"/>
                    </a:lnTo>
                    <a:lnTo>
                      <a:pt x="828" y="88"/>
                    </a:lnTo>
                    <a:lnTo>
                      <a:pt x="834" y="93"/>
                    </a:lnTo>
                    <a:lnTo>
                      <a:pt x="842" y="97"/>
                    </a:lnTo>
                    <a:lnTo>
                      <a:pt x="851" y="103"/>
                    </a:lnTo>
                    <a:lnTo>
                      <a:pt x="860" y="111"/>
                    </a:lnTo>
                    <a:lnTo>
                      <a:pt x="870" y="118"/>
                    </a:lnTo>
                    <a:lnTo>
                      <a:pt x="880" y="127"/>
                    </a:lnTo>
                    <a:lnTo>
                      <a:pt x="891" y="137"/>
                    </a:lnTo>
                    <a:lnTo>
                      <a:pt x="903" y="147"/>
                    </a:lnTo>
                    <a:lnTo>
                      <a:pt x="914" y="159"/>
                    </a:lnTo>
                    <a:lnTo>
                      <a:pt x="925" y="171"/>
                    </a:lnTo>
                    <a:lnTo>
                      <a:pt x="938" y="184"/>
                    </a:lnTo>
                    <a:lnTo>
                      <a:pt x="948" y="198"/>
                    </a:lnTo>
                    <a:lnTo>
                      <a:pt x="959" y="213"/>
                    </a:lnTo>
                    <a:lnTo>
                      <a:pt x="969" y="229"/>
                    </a:lnTo>
                    <a:lnTo>
                      <a:pt x="979" y="245"/>
                    </a:lnTo>
                    <a:lnTo>
                      <a:pt x="987" y="263"/>
                    </a:lnTo>
                    <a:lnTo>
                      <a:pt x="996" y="280"/>
                    </a:lnTo>
                    <a:lnTo>
                      <a:pt x="1003" y="300"/>
                    </a:lnTo>
                    <a:lnTo>
                      <a:pt x="1009" y="319"/>
                    </a:lnTo>
                    <a:lnTo>
                      <a:pt x="1013" y="340"/>
                    </a:lnTo>
                    <a:lnTo>
                      <a:pt x="1017" y="361"/>
                    </a:lnTo>
                    <a:lnTo>
                      <a:pt x="1018" y="383"/>
                    </a:lnTo>
                    <a:lnTo>
                      <a:pt x="1018" y="406"/>
                    </a:lnTo>
                    <a:lnTo>
                      <a:pt x="1017" y="430"/>
                    </a:lnTo>
                    <a:lnTo>
                      <a:pt x="1012" y="455"/>
                    </a:lnTo>
                    <a:lnTo>
                      <a:pt x="1007" y="480"/>
                    </a:lnTo>
                    <a:lnTo>
                      <a:pt x="1003" y="493"/>
                    </a:lnTo>
                    <a:lnTo>
                      <a:pt x="999" y="505"/>
                    </a:lnTo>
                    <a:lnTo>
                      <a:pt x="994" y="519"/>
                    </a:lnTo>
                    <a:lnTo>
                      <a:pt x="988" y="532"/>
                    </a:lnTo>
                    <a:lnTo>
                      <a:pt x="987" y="532"/>
                    </a:lnTo>
                    <a:lnTo>
                      <a:pt x="986" y="534"/>
                    </a:lnTo>
                    <a:lnTo>
                      <a:pt x="984" y="538"/>
                    </a:lnTo>
                    <a:lnTo>
                      <a:pt x="982" y="541"/>
                    </a:lnTo>
                    <a:lnTo>
                      <a:pt x="978" y="547"/>
                    </a:lnTo>
                    <a:lnTo>
                      <a:pt x="974" y="553"/>
                    </a:lnTo>
                    <a:lnTo>
                      <a:pt x="969" y="561"/>
                    </a:lnTo>
                    <a:lnTo>
                      <a:pt x="965" y="569"/>
                    </a:lnTo>
                    <a:lnTo>
                      <a:pt x="959" y="578"/>
                    </a:lnTo>
                    <a:lnTo>
                      <a:pt x="953" y="589"/>
                    </a:lnTo>
                    <a:lnTo>
                      <a:pt x="947" y="600"/>
                    </a:lnTo>
                    <a:lnTo>
                      <a:pt x="941" y="613"/>
                    </a:lnTo>
                    <a:lnTo>
                      <a:pt x="934" y="626"/>
                    </a:lnTo>
                    <a:lnTo>
                      <a:pt x="926" y="639"/>
                    </a:lnTo>
                    <a:lnTo>
                      <a:pt x="920" y="655"/>
                    </a:lnTo>
                    <a:lnTo>
                      <a:pt x="913" y="670"/>
                    </a:lnTo>
                    <a:lnTo>
                      <a:pt x="906" y="686"/>
                    </a:lnTo>
                    <a:lnTo>
                      <a:pt x="899" y="702"/>
                    </a:lnTo>
                    <a:lnTo>
                      <a:pt x="893" y="719"/>
                    </a:lnTo>
                    <a:lnTo>
                      <a:pt x="886" y="738"/>
                    </a:lnTo>
                    <a:lnTo>
                      <a:pt x="880" y="756"/>
                    </a:lnTo>
                    <a:lnTo>
                      <a:pt x="873" y="775"/>
                    </a:lnTo>
                    <a:lnTo>
                      <a:pt x="868" y="796"/>
                    </a:lnTo>
                    <a:lnTo>
                      <a:pt x="863" y="815"/>
                    </a:lnTo>
                    <a:lnTo>
                      <a:pt x="859" y="836"/>
                    </a:lnTo>
                    <a:lnTo>
                      <a:pt x="854" y="857"/>
                    </a:lnTo>
                    <a:lnTo>
                      <a:pt x="851" y="879"/>
                    </a:lnTo>
                    <a:lnTo>
                      <a:pt x="847" y="901"/>
                    </a:lnTo>
                    <a:lnTo>
                      <a:pt x="845" y="923"/>
                    </a:lnTo>
                    <a:lnTo>
                      <a:pt x="844" y="946"/>
                    </a:lnTo>
                    <a:lnTo>
                      <a:pt x="843" y="969"/>
                    </a:lnTo>
                    <a:lnTo>
                      <a:pt x="843" y="996"/>
                    </a:lnTo>
                    <a:lnTo>
                      <a:pt x="844" y="1001"/>
                    </a:lnTo>
                    <a:lnTo>
                      <a:pt x="844" y="1007"/>
                    </a:lnTo>
                    <a:lnTo>
                      <a:pt x="844" y="1016"/>
                    </a:lnTo>
                    <a:lnTo>
                      <a:pt x="845" y="1026"/>
                    </a:lnTo>
                    <a:lnTo>
                      <a:pt x="845" y="1038"/>
                    </a:lnTo>
                    <a:lnTo>
                      <a:pt x="846" y="1051"/>
                    </a:lnTo>
                    <a:lnTo>
                      <a:pt x="846" y="1065"/>
                    </a:lnTo>
                    <a:lnTo>
                      <a:pt x="847" y="1080"/>
                    </a:lnTo>
                    <a:lnTo>
                      <a:pt x="849" y="1095"/>
                    </a:lnTo>
                    <a:lnTo>
                      <a:pt x="850" y="1112"/>
                    </a:lnTo>
                    <a:lnTo>
                      <a:pt x="851" y="1148"/>
                    </a:lnTo>
                    <a:lnTo>
                      <a:pt x="854" y="1186"/>
                    </a:lnTo>
                    <a:lnTo>
                      <a:pt x="860" y="1264"/>
                    </a:lnTo>
                    <a:lnTo>
                      <a:pt x="862" y="1301"/>
                    </a:lnTo>
                    <a:lnTo>
                      <a:pt x="867" y="1338"/>
                    </a:lnTo>
                    <a:lnTo>
                      <a:pt x="869" y="1354"/>
                    </a:lnTo>
                    <a:lnTo>
                      <a:pt x="870" y="1370"/>
                    </a:lnTo>
                    <a:lnTo>
                      <a:pt x="872" y="1386"/>
                    </a:lnTo>
                    <a:lnTo>
                      <a:pt x="876" y="1400"/>
                    </a:lnTo>
                    <a:lnTo>
                      <a:pt x="877" y="1413"/>
                    </a:lnTo>
                    <a:lnTo>
                      <a:pt x="879" y="1424"/>
                    </a:lnTo>
                    <a:lnTo>
                      <a:pt x="882" y="1435"/>
                    </a:lnTo>
                    <a:lnTo>
                      <a:pt x="885" y="1444"/>
                    </a:lnTo>
                    <a:lnTo>
                      <a:pt x="885" y="1445"/>
                    </a:lnTo>
                    <a:lnTo>
                      <a:pt x="886" y="1446"/>
                    </a:lnTo>
                    <a:lnTo>
                      <a:pt x="886" y="1445"/>
                    </a:lnTo>
                    <a:lnTo>
                      <a:pt x="887" y="1448"/>
                    </a:lnTo>
                    <a:lnTo>
                      <a:pt x="888" y="1451"/>
                    </a:lnTo>
                    <a:lnTo>
                      <a:pt x="890" y="1459"/>
                    </a:lnTo>
                    <a:lnTo>
                      <a:pt x="891" y="1464"/>
                    </a:lnTo>
                    <a:lnTo>
                      <a:pt x="891" y="1474"/>
                    </a:lnTo>
                    <a:lnTo>
                      <a:pt x="890" y="1480"/>
                    </a:lnTo>
                    <a:lnTo>
                      <a:pt x="888" y="1486"/>
                    </a:lnTo>
                    <a:lnTo>
                      <a:pt x="885" y="1490"/>
                    </a:lnTo>
                    <a:lnTo>
                      <a:pt x="880" y="1496"/>
                    </a:lnTo>
                    <a:lnTo>
                      <a:pt x="874" y="1503"/>
                    </a:lnTo>
                    <a:lnTo>
                      <a:pt x="867" y="1509"/>
                    </a:lnTo>
                    <a:lnTo>
                      <a:pt x="858" y="1515"/>
                    </a:lnTo>
                    <a:lnTo>
                      <a:pt x="898" y="1698"/>
                    </a:lnTo>
                    <a:lnTo>
                      <a:pt x="2237" y="3238"/>
                    </a:lnTo>
                    <a:lnTo>
                      <a:pt x="2239" y="3249"/>
                    </a:lnTo>
                    <a:lnTo>
                      <a:pt x="2241" y="3260"/>
                    </a:lnTo>
                    <a:lnTo>
                      <a:pt x="2243" y="3271"/>
                    </a:lnTo>
                    <a:lnTo>
                      <a:pt x="2244" y="3281"/>
                    </a:lnTo>
                    <a:lnTo>
                      <a:pt x="2244" y="3290"/>
                    </a:lnTo>
                    <a:lnTo>
                      <a:pt x="2243" y="3300"/>
                    </a:lnTo>
                    <a:lnTo>
                      <a:pt x="2240" y="3318"/>
                    </a:lnTo>
                    <a:lnTo>
                      <a:pt x="2236" y="3336"/>
                    </a:lnTo>
                    <a:lnTo>
                      <a:pt x="2230" y="3352"/>
                    </a:lnTo>
                    <a:lnTo>
                      <a:pt x="2222" y="3366"/>
                    </a:lnTo>
                    <a:lnTo>
                      <a:pt x="2216" y="3378"/>
                    </a:lnTo>
                    <a:lnTo>
                      <a:pt x="2206" y="3390"/>
                    </a:lnTo>
                    <a:lnTo>
                      <a:pt x="2199" y="3400"/>
                    </a:lnTo>
                    <a:lnTo>
                      <a:pt x="2183" y="3415"/>
                    </a:lnTo>
                    <a:lnTo>
                      <a:pt x="2177" y="3421"/>
                    </a:lnTo>
                    <a:lnTo>
                      <a:pt x="2171" y="3426"/>
                    </a:lnTo>
                    <a:lnTo>
                      <a:pt x="2178" y="3422"/>
                    </a:lnTo>
                    <a:lnTo>
                      <a:pt x="2184" y="3416"/>
                    </a:lnTo>
                    <a:lnTo>
                      <a:pt x="2200" y="3400"/>
                    </a:lnTo>
                    <a:lnTo>
                      <a:pt x="2208" y="3391"/>
                    </a:lnTo>
                    <a:lnTo>
                      <a:pt x="2216" y="3378"/>
                    </a:lnTo>
                    <a:lnTo>
                      <a:pt x="2223" y="3366"/>
                    </a:lnTo>
                    <a:lnTo>
                      <a:pt x="2230" y="3352"/>
                    </a:lnTo>
                    <a:lnTo>
                      <a:pt x="2237" y="3336"/>
                    </a:lnTo>
                    <a:lnTo>
                      <a:pt x="2241" y="3318"/>
                    </a:lnTo>
                    <a:lnTo>
                      <a:pt x="2244" y="3300"/>
                    </a:lnTo>
                    <a:lnTo>
                      <a:pt x="2244" y="3290"/>
                    </a:lnTo>
                    <a:lnTo>
                      <a:pt x="2244" y="3281"/>
                    </a:lnTo>
                    <a:lnTo>
                      <a:pt x="2244" y="3271"/>
                    </a:lnTo>
                    <a:lnTo>
                      <a:pt x="2243" y="3260"/>
                    </a:lnTo>
                    <a:lnTo>
                      <a:pt x="2240" y="3249"/>
                    </a:lnTo>
                    <a:lnTo>
                      <a:pt x="2237" y="3238"/>
                    </a:lnTo>
                    <a:lnTo>
                      <a:pt x="899" y="1697"/>
                    </a:lnTo>
                    <a:lnTo>
                      <a:pt x="899" y="1698"/>
                    </a:lnTo>
                    <a:lnTo>
                      <a:pt x="858" y="1515"/>
                    </a:lnTo>
                    <a:lnTo>
                      <a:pt x="867" y="1509"/>
                    </a:lnTo>
                    <a:lnTo>
                      <a:pt x="868" y="1509"/>
                    </a:lnTo>
                    <a:lnTo>
                      <a:pt x="876" y="1503"/>
                    </a:lnTo>
                    <a:lnTo>
                      <a:pt x="881" y="1497"/>
                    </a:lnTo>
                    <a:lnTo>
                      <a:pt x="886" y="1492"/>
                    </a:lnTo>
                    <a:lnTo>
                      <a:pt x="889" y="1486"/>
                    </a:lnTo>
                    <a:lnTo>
                      <a:pt x="891" y="1480"/>
                    </a:lnTo>
                    <a:lnTo>
                      <a:pt x="893" y="1474"/>
                    </a:lnTo>
                    <a:lnTo>
                      <a:pt x="893" y="1464"/>
                    </a:lnTo>
                    <a:lnTo>
                      <a:pt x="891" y="1459"/>
                    </a:lnTo>
                    <a:lnTo>
                      <a:pt x="889" y="1451"/>
                    </a:lnTo>
                    <a:lnTo>
                      <a:pt x="888" y="1448"/>
                    </a:lnTo>
                    <a:lnTo>
                      <a:pt x="887" y="1445"/>
                    </a:lnTo>
                    <a:lnTo>
                      <a:pt x="886" y="1444"/>
                    </a:lnTo>
                    <a:lnTo>
                      <a:pt x="886" y="1443"/>
                    </a:lnTo>
                    <a:lnTo>
                      <a:pt x="886" y="1444"/>
                    </a:lnTo>
                    <a:lnTo>
                      <a:pt x="882" y="1435"/>
                    </a:lnTo>
                    <a:lnTo>
                      <a:pt x="880" y="1424"/>
                    </a:lnTo>
                    <a:lnTo>
                      <a:pt x="878" y="1413"/>
                    </a:lnTo>
                    <a:lnTo>
                      <a:pt x="876" y="1400"/>
                    </a:lnTo>
                    <a:lnTo>
                      <a:pt x="873" y="1386"/>
                    </a:lnTo>
                    <a:lnTo>
                      <a:pt x="871" y="1370"/>
                    </a:lnTo>
                    <a:lnTo>
                      <a:pt x="870" y="1354"/>
                    </a:lnTo>
                    <a:lnTo>
                      <a:pt x="868" y="1338"/>
                    </a:lnTo>
                    <a:lnTo>
                      <a:pt x="863" y="1301"/>
                    </a:lnTo>
                    <a:lnTo>
                      <a:pt x="861" y="1264"/>
                    </a:lnTo>
                    <a:lnTo>
                      <a:pt x="854" y="1186"/>
                    </a:lnTo>
                    <a:lnTo>
                      <a:pt x="852" y="1148"/>
                    </a:lnTo>
                    <a:lnTo>
                      <a:pt x="850" y="1112"/>
                    </a:lnTo>
                    <a:lnTo>
                      <a:pt x="849" y="1095"/>
                    </a:lnTo>
                    <a:lnTo>
                      <a:pt x="849" y="1080"/>
                    </a:lnTo>
                    <a:lnTo>
                      <a:pt x="847" y="1065"/>
                    </a:lnTo>
                    <a:lnTo>
                      <a:pt x="846" y="1051"/>
                    </a:lnTo>
                    <a:lnTo>
                      <a:pt x="846" y="1038"/>
                    </a:lnTo>
                    <a:lnTo>
                      <a:pt x="845" y="1026"/>
                    </a:lnTo>
                    <a:lnTo>
                      <a:pt x="845" y="1016"/>
                    </a:lnTo>
                    <a:lnTo>
                      <a:pt x="845" y="1007"/>
                    </a:lnTo>
                    <a:lnTo>
                      <a:pt x="845" y="1001"/>
                    </a:lnTo>
                    <a:lnTo>
                      <a:pt x="844" y="996"/>
                    </a:lnTo>
                    <a:lnTo>
                      <a:pt x="844" y="969"/>
                    </a:lnTo>
                    <a:lnTo>
                      <a:pt x="845" y="946"/>
                    </a:lnTo>
                    <a:lnTo>
                      <a:pt x="846" y="923"/>
                    </a:lnTo>
                    <a:lnTo>
                      <a:pt x="849" y="901"/>
                    </a:lnTo>
                    <a:lnTo>
                      <a:pt x="852" y="879"/>
                    </a:lnTo>
                    <a:lnTo>
                      <a:pt x="855" y="857"/>
                    </a:lnTo>
                    <a:lnTo>
                      <a:pt x="859" y="836"/>
                    </a:lnTo>
                    <a:lnTo>
                      <a:pt x="864" y="815"/>
                    </a:lnTo>
                    <a:lnTo>
                      <a:pt x="869" y="796"/>
                    </a:lnTo>
                    <a:lnTo>
                      <a:pt x="874" y="775"/>
                    </a:lnTo>
                    <a:lnTo>
                      <a:pt x="880" y="756"/>
                    </a:lnTo>
                    <a:lnTo>
                      <a:pt x="887" y="738"/>
                    </a:lnTo>
                    <a:lnTo>
                      <a:pt x="894" y="719"/>
                    </a:lnTo>
                    <a:lnTo>
                      <a:pt x="900" y="702"/>
                    </a:lnTo>
                    <a:lnTo>
                      <a:pt x="907" y="686"/>
                    </a:lnTo>
                    <a:lnTo>
                      <a:pt x="914" y="670"/>
                    </a:lnTo>
                    <a:lnTo>
                      <a:pt x="921" y="655"/>
                    </a:lnTo>
                    <a:lnTo>
                      <a:pt x="928" y="639"/>
                    </a:lnTo>
                    <a:lnTo>
                      <a:pt x="934" y="626"/>
                    </a:lnTo>
                    <a:lnTo>
                      <a:pt x="941" y="613"/>
                    </a:lnTo>
                    <a:lnTo>
                      <a:pt x="948" y="600"/>
                    </a:lnTo>
                    <a:lnTo>
                      <a:pt x="953" y="589"/>
                    </a:lnTo>
                    <a:lnTo>
                      <a:pt x="953" y="590"/>
                    </a:lnTo>
                    <a:lnTo>
                      <a:pt x="960" y="579"/>
                    </a:lnTo>
                    <a:lnTo>
                      <a:pt x="966" y="570"/>
                    </a:lnTo>
                    <a:lnTo>
                      <a:pt x="970" y="562"/>
                    </a:lnTo>
                    <a:lnTo>
                      <a:pt x="975" y="554"/>
                    </a:lnTo>
                    <a:lnTo>
                      <a:pt x="979" y="548"/>
                    </a:lnTo>
                    <a:lnTo>
                      <a:pt x="983" y="542"/>
                    </a:lnTo>
                    <a:lnTo>
                      <a:pt x="985" y="538"/>
                    </a:lnTo>
                    <a:lnTo>
                      <a:pt x="987" y="535"/>
                    </a:lnTo>
                    <a:lnTo>
                      <a:pt x="988" y="533"/>
                    </a:lnTo>
                    <a:lnTo>
                      <a:pt x="990" y="533"/>
                    </a:lnTo>
                    <a:lnTo>
                      <a:pt x="994" y="519"/>
                    </a:lnTo>
                    <a:lnTo>
                      <a:pt x="1000" y="505"/>
                    </a:lnTo>
                    <a:lnTo>
                      <a:pt x="1003" y="493"/>
                    </a:lnTo>
                    <a:lnTo>
                      <a:pt x="1008" y="480"/>
                    </a:lnTo>
                    <a:lnTo>
                      <a:pt x="1013" y="455"/>
                    </a:lnTo>
                    <a:lnTo>
                      <a:pt x="1018" y="430"/>
                    </a:lnTo>
                    <a:lnTo>
                      <a:pt x="1019" y="406"/>
                    </a:lnTo>
                    <a:lnTo>
                      <a:pt x="1019" y="383"/>
                    </a:lnTo>
                    <a:lnTo>
                      <a:pt x="1018" y="361"/>
                    </a:lnTo>
                    <a:lnTo>
                      <a:pt x="1014" y="340"/>
                    </a:lnTo>
                    <a:lnTo>
                      <a:pt x="1010" y="319"/>
                    </a:lnTo>
                    <a:lnTo>
                      <a:pt x="1004" y="300"/>
                    </a:lnTo>
                    <a:lnTo>
                      <a:pt x="996" y="280"/>
                    </a:lnTo>
                    <a:lnTo>
                      <a:pt x="988" y="263"/>
                    </a:lnTo>
                    <a:lnTo>
                      <a:pt x="981" y="245"/>
                    </a:lnTo>
                    <a:lnTo>
                      <a:pt x="981" y="244"/>
                    </a:lnTo>
                    <a:lnTo>
                      <a:pt x="970" y="228"/>
                    </a:lnTo>
                    <a:lnTo>
                      <a:pt x="960" y="212"/>
                    </a:lnTo>
                    <a:lnTo>
                      <a:pt x="949" y="198"/>
                    </a:lnTo>
                    <a:lnTo>
                      <a:pt x="938" y="184"/>
                    </a:lnTo>
                    <a:lnTo>
                      <a:pt x="926" y="170"/>
                    </a:lnTo>
                    <a:lnTo>
                      <a:pt x="915" y="159"/>
                    </a:lnTo>
                    <a:lnTo>
                      <a:pt x="904" y="147"/>
                    </a:lnTo>
                    <a:lnTo>
                      <a:pt x="893" y="137"/>
                    </a:lnTo>
                    <a:lnTo>
                      <a:pt x="881" y="126"/>
                    </a:lnTo>
                    <a:lnTo>
                      <a:pt x="871" y="118"/>
                    </a:lnTo>
                    <a:lnTo>
                      <a:pt x="861" y="110"/>
                    </a:lnTo>
                    <a:lnTo>
                      <a:pt x="852" y="103"/>
                    </a:lnTo>
                    <a:lnTo>
                      <a:pt x="843" y="96"/>
                    </a:lnTo>
                    <a:lnTo>
                      <a:pt x="835" y="91"/>
                    </a:lnTo>
                    <a:lnTo>
                      <a:pt x="828" y="87"/>
                    </a:lnTo>
                    <a:lnTo>
                      <a:pt x="824" y="85"/>
                    </a:lnTo>
                    <a:lnTo>
                      <a:pt x="820" y="81"/>
                    </a:lnTo>
                    <a:lnTo>
                      <a:pt x="819" y="81"/>
                    </a:lnTo>
                    <a:lnTo>
                      <a:pt x="816" y="80"/>
                    </a:lnTo>
                    <a:lnTo>
                      <a:pt x="789" y="63"/>
                    </a:lnTo>
                    <a:lnTo>
                      <a:pt x="760" y="49"/>
                    </a:lnTo>
                    <a:lnTo>
                      <a:pt x="732" y="36"/>
                    </a:lnTo>
                    <a:lnTo>
                      <a:pt x="704" y="26"/>
                    </a:lnTo>
                    <a:lnTo>
                      <a:pt x="675" y="17"/>
                    </a:lnTo>
                    <a:lnTo>
                      <a:pt x="646" y="11"/>
                    </a:lnTo>
                    <a:lnTo>
                      <a:pt x="617" y="6"/>
                    </a:lnTo>
                    <a:lnTo>
                      <a:pt x="588" y="2"/>
                    </a:lnTo>
                    <a:lnTo>
                      <a:pt x="560" y="1"/>
                    </a:lnTo>
                    <a:lnTo>
                      <a:pt x="530" y="0"/>
                    </a:lnTo>
                    <a:lnTo>
                      <a:pt x="503" y="1"/>
                    </a:lnTo>
                    <a:lnTo>
                      <a:pt x="475" y="2"/>
                    </a:lnTo>
                    <a:lnTo>
                      <a:pt x="448" y="6"/>
                    </a:lnTo>
                    <a:lnTo>
                      <a:pt x="421" y="9"/>
                    </a:lnTo>
                    <a:lnTo>
                      <a:pt x="395" y="14"/>
                    </a:lnTo>
                    <a:lnTo>
                      <a:pt x="370" y="19"/>
                    </a:lnTo>
                    <a:lnTo>
                      <a:pt x="345" y="24"/>
                    </a:lnTo>
                    <a:lnTo>
                      <a:pt x="321" y="30"/>
                    </a:lnTo>
                    <a:lnTo>
                      <a:pt x="299" y="37"/>
                    </a:lnTo>
                    <a:lnTo>
                      <a:pt x="277" y="44"/>
                    </a:lnTo>
                    <a:lnTo>
                      <a:pt x="239" y="58"/>
                    </a:lnTo>
                    <a:lnTo>
                      <a:pt x="221" y="65"/>
                    </a:lnTo>
                    <a:lnTo>
                      <a:pt x="205" y="71"/>
                    </a:lnTo>
                    <a:lnTo>
                      <a:pt x="190" y="76"/>
                    </a:lnTo>
                    <a:lnTo>
                      <a:pt x="178" y="82"/>
                    </a:lnTo>
                    <a:lnTo>
                      <a:pt x="167" y="88"/>
                    </a:lnTo>
                    <a:lnTo>
                      <a:pt x="158" y="93"/>
                    </a:lnTo>
                    <a:lnTo>
                      <a:pt x="150" y="96"/>
                    </a:lnTo>
                    <a:lnTo>
                      <a:pt x="144" y="98"/>
                    </a:lnTo>
                    <a:lnTo>
                      <a:pt x="143" y="100"/>
                    </a:lnTo>
                    <a:lnTo>
                      <a:pt x="142" y="100"/>
                    </a:lnTo>
                    <a:lnTo>
                      <a:pt x="141" y="101"/>
                    </a:lnTo>
                    <a:lnTo>
                      <a:pt x="142" y="101"/>
                    </a:lnTo>
                    <a:lnTo>
                      <a:pt x="141" y="101"/>
                    </a:lnTo>
                    <a:lnTo>
                      <a:pt x="140" y="101"/>
                    </a:lnTo>
                    <a:lnTo>
                      <a:pt x="129" y="107"/>
                    </a:lnTo>
                    <a:lnTo>
                      <a:pt x="118" y="112"/>
                    </a:lnTo>
                    <a:lnTo>
                      <a:pt x="109" y="119"/>
                    </a:lnTo>
                    <a:lnTo>
                      <a:pt x="100" y="126"/>
                    </a:lnTo>
                    <a:lnTo>
                      <a:pt x="83" y="141"/>
                    </a:lnTo>
                    <a:lnTo>
                      <a:pt x="68" y="157"/>
                    </a:lnTo>
                    <a:lnTo>
                      <a:pt x="55" y="175"/>
                    </a:lnTo>
                    <a:lnTo>
                      <a:pt x="44" y="192"/>
                    </a:lnTo>
                    <a:lnTo>
                      <a:pt x="44" y="193"/>
                    </a:lnTo>
                    <a:lnTo>
                      <a:pt x="33" y="212"/>
                    </a:lnTo>
                    <a:lnTo>
                      <a:pt x="24" y="231"/>
                    </a:lnTo>
                    <a:lnTo>
                      <a:pt x="18" y="251"/>
                    </a:lnTo>
                    <a:lnTo>
                      <a:pt x="12" y="273"/>
                    </a:lnTo>
                    <a:lnTo>
                      <a:pt x="8" y="294"/>
                    </a:lnTo>
                    <a:lnTo>
                      <a:pt x="4" y="315"/>
                    </a:lnTo>
                    <a:lnTo>
                      <a:pt x="2" y="337"/>
                    </a:lnTo>
                    <a:lnTo>
                      <a:pt x="1" y="357"/>
                    </a:lnTo>
                    <a:lnTo>
                      <a:pt x="0" y="379"/>
                    </a:lnTo>
                    <a:lnTo>
                      <a:pt x="1" y="400"/>
                    </a:lnTo>
                    <a:lnTo>
                      <a:pt x="1" y="421"/>
                    </a:lnTo>
                    <a:lnTo>
                      <a:pt x="3" y="442"/>
                    </a:lnTo>
                    <a:lnTo>
                      <a:pt x="4" y="461"/>
                    </a:lnTo>
                    <a:lnTo>
                      <a:pt x="8" y="481"/>
                    </a:lnTo>
                    <a:lnTo>
                      <a:pt x="10" y="498"/>
                    </a:lnTo>
                    <a:lnTo>
                      <a:pt x="13" y="516"/>
                    </a:lnTo>
                    <a:lnTo>
                      <a:pt x="17" y="532"/>
                    </a:lnTo>
                    <a:lnTo>
                      <a:pt x="20" y="547"/>
                    </a:lnTo>
                    <a:lnTo>
                      <a:pt x="22" y="561"/>
                    </a:lnTo>
                    <a:lnTo>
                      <a:pt x="26" y="574"/>
                    </a:lnTo>
                    <a:lnTo>
                      <a:pt x="29" y="584"/>
                    </a:lnTo>
                    <a:lnTo>
                      <a:pt x="31" y="592"/>
                    </a:lnTo>
                    <a:lnTo>
                      <a:pt x="33" y="600"/>
                    </a:lnTo>
                    <a:lnTo>
                      <a:pt x="35" y="605"/>
                    </a:lnTo>
                    <a:lnTo>
                      <a:pt x="36" y="608"/>
                    </a:lnTo>
                    <a:lnTo>
                      <a:pt x="36" y="609"/>
                    </a:lnTo>
                    <a:lnTo>
                      <a:pt x="71" y="702"/>
                    </a:lnTo>
                    <a:lnTo>
                      <a:pt x="79" y="703"/>
                    </a:lnTo>
                    <a:lnTo>
                      <a:pt x="85" y="704"/>
                    </a:lnTo>
                    <a:lnTo>
                      <a:pt x="100" y="707"/>
                    </a:lnTo>
                    <a:lnTo>
                      <a:pt x="116" y="712"/>
                    </a:lnTo>
                    <a:lnTo>
                      <a:pt x="132" y="719"/>
                    </a:lnTo>
                    <a:lnTo>
                      <a:pt x="148" y="727"/>
                    </a:lnTo>
                    <a:lnTo>
                      <a:pt x="163" y="735"/>
                    </a:lnTo>
                    <a:lnTo>
                      <a:pt x="178" y="746"/>
                    </a:lnTo>
                    <a:lnTo>
                      <a:pt x="192" y="755"/>
                    </a:lnTo>
                    <a:lnTo>
                      <a:pt x="206" y="766"/>
                    </a:lnTo>
                    <a:lnTo>
                      <a:pt x="217" y="775"/>
                    </a:lnTo>
                    <a:lnTo>
                      <a:pt x="229" y="784"/>
                    </a:lnTo>
                    <a:lnTo>
                      <a:pt x="238" y="792"/>
                    </a:lnTo>
                    <a:lnTo>
                      <a:pt x="246" y="799"/>
                    </a:lnTo>
                    <a:lnTo>
                      <a:pt x="252" y="804"/>
                    </a:lnTo>
                    <a:lnTo>
                      <a:pt x="254" y="806"/>
                    </a:lnTo>
                    <a:lnTo>
                      <a:pt x="257" y="808"/>
                    </a:lnTo>
                    <a:lnTo>
                      <a:pt x="269" y="820"/>
                    </a:lnTo>
                    <a:lnTo>
                      <a:pt x="282" y="834"/>
                    </a:lnTo>
                    <a:lnTo>
                      <a:pt x="293" y="851"/>
                    </a:lnTo>
                    <a:lnTo>
                      <a:pt x="306" y="868"/>
                    </a:lnTo>
                    <a:lnTo>
                      <a:pt x="317" y="888"/>
                    </a:lnTo>
                    <a:lnTo>
                      <a:pt x="327" y="910"/>
                    </a:lnTo>
                    <a:lnTo>
                      <a:pt x="337" y="934"/>
                    </a:lnTo>
                    <a:lnTo>
                      <a:pt x="347" y="959"/>
                    </a:lnTo>
                    <a:lnTo>
                      <a:pt x="356" y="984"/>
                    </a:lnTo>
                    <a:lnTo>
                      <a:pt x="366" y="1011"/>
                    </a:lnTo>
                    <a:lnTo>
                      <a:pt x="374" y="1038"/>
                    </a:lnTo>
                    <a:lnTo>
                      <a:pt x="382" y="1065"/>
                    </a:lnTo>
                    <a:lnTo>
                      <a:pt x="398" y="1122"/>
                    </a:lnTo>
                    <a:lnTo>
                      <a:pt x="412" y="1178"/>
                    </a:lnTo>
                    <a:lnTo>
                      <a:pt x="418" y="1207"/>
                    </a:lnTo>
                    <a:lnTo>
                      <a:pt x="424" y="1234"/>
                    </a:lnTo>
                    <a:lnTo>
                      <a:pt x="430" y="1260"/>
                    </a:lnTo>
                    <a:lnTo>
                      <a:pt x="434" y="1287"/>
                    </a:lnTo>
                    <a:lnTo>
                      <a:pt x="440" y="1312"/>
                    </a:lnTo>
                    <a:lnTo>
                      <a:pt x="443" y="1335"/>
                    </a:lnTo>
                    <a:lnTo>
                      <a:pt x="448" y="1357"/>
                    </a:lnTo>
                    <a:lnTo>
                      <a:pt x="451" y="1378"/>
                    </a:lnTo>
                    <a:lnTo>
                      <a:pt x="453" y="1397"/>
                    </a:lnTo>
                    <a:lnTo>
                      <a:pt x="457" y="1414"/>
                    </a:lnTo>
                    <a:lnTo>
                      <a:pt x="459" y="1429"/>
                    </a:lnTo>
                    <a:lnTo>
                      <a:pt x="460" y="1442"/>
                    </a:lnTo>
                    <a:lnTo>
                      <a:pt x="461" y="1446"/>
                    </a:lnTo>
                    <a:lnTo>
                      <a:pt x="462" y="1451"/>
                    </a:lnTo>
                    <a:lnTo>
                      <a:pt x="462" y="1456"/>
                    </a:lnTo>
                    <a:lnTo>
                      <a:pt x="462" y="1459"/>
                    </a:lnTo>
                    <a:lnTo>
                      <a:pt x="464" y="1461"/>
                    </a:lnTo>
                    <a:lnTo>
                      <a:pt x="464" y="1464"/>
                    </a:lnTo>
                    <a:lnTo>
                      <a:pt x="464" y="1465"/>
                    </a:lnTo>
                    <a:lnTo>
                      <a:pt x="465" y="1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4" name="Freeform 60"/>
              <p:cNvSpPr>
                <a:spLocks/>
              </p:cNvSpPr>
              <p:nvPr/>
            </p:nvSpPr>
            <p:spPr bwMode="auto">
              <a:xfrm>
                <a:off x="5474" y="1738"/>
                <a:ext cx="560" cy="553"/>
              </a:xfrm>
              <a:custGeom>
                <a:avLst/>
                <a:gdLst>
                  <a:gd name="T0" fmla="*/ 69 w 3359"/>
                  <a:gd name="T1" fmla="*/ 92 h 3321"/>
                  <a:gd name="T2" fmla="*/ 68 w 3359"/>
                  <a:gd name="T3" fmla="*/ 92 h 3321"/>
                  <a:gd name="T4" fmla="*/ 65 w 3359"/>
                  <a:gd name="T5" fmla="*/ 91 h 3321"/>
                  <a:gd name="T6" fmla="*/ 61 w 3359"/>
                  <a:gd name="T7" fmla="*/ 88 h 3321"/>
                  <a:gd name="T8" fmla="*/ 50 w 3359"/>
                  <a:gd name="T9" fmla="*/ 46 h 3321"/>
                  <a:gd name="T10" fmla="*/ 37 w 3359"/>
                  <a:gd name="T11" fmla="*/ 36 h 3321"/>
                  <a:gd name="T12" fmla="*/ 36 w 3359"/>
                  <a:gd name="T13" fmla="*/ 35 h 3321"/>
                  <a:gd name="T14" fmla="*/ 31 w 3359"/>
                  <a:gd name="T15" fmla="*/ 33 h 3321"/>
                  <a:gd name="T16" fmla="*/ 20 w 3359"/>
                  <a:gd name="T17" fmla="*/ 27 h 3321"/>
                  <a:gd name="T18" fmla="*/ 15 w 3359"/>
                  <a:gd name="T19" fmla="*/ 26 h 3321"/>
                  <a:gd name="T20" fmla="*/ 12 w 3359"/>
                  <a:gd name="T21" fmla="*/ 25 h 3321"/>
                  <a:gd name="T22" fmla="*/ 7 w 3359"/>
                  <a:gd name="T23" fmla="*/ 23 h 3321"/>
                  <a:gd name="T24" fmla="*/ 2 w 3359"/>
                  <a:gd name="T25" fmla="*/ 17 h 3321"/>
                  <a:gd name="T26" fmla="*/ 0 w 3359"/>
                  <a:gd name="T27" fmla="*/ 13 h 3321"/>
                  <a:gd name="T28" fmla="*/ 1 w 3359"/>
                  <a:gd name="T29" fmla="*/ 7 h 3321"/>
                  <a:gd name="T30" fmla="*/ 3 w 3359"/>
                  <a:gd name="T31" fmla="*/ 4 h 3321"/>
                  <a:gd name="T32" fmla="*/ 5 w 3359"/>
                  <a:gd name="T33" fmla="*/ 2 h 3321"/>
                  <a:gd name="T34" fmla="*/ 7 w 3359"/>
                  <a:gd name="T35" fmla="*/ 1 h 3321"/>
                  <a:gd name="T36" fmla="*/ 12 w 3359"/>
                  <a:gd name="T37" fmla="*/ 0 h 3321"/>
                  <a:gd name="T38" fmla="*/ 16 w 3359"/>
                  <a:gd name="T39" fmla="*/ 0 h 3321"/>
                  <a:gd name="T40" fmla="*/ 19 w 3359"/>
                  <a:gd name="T41" fmla="*/ 1 h 3321"/>
                  <a:gd name="T42" fmla="*/ 30 w 3359"/>
                  <a:gd name="T43" fmla="*/ 9 h 3321"/>
                  <a:gd name="T44" fmla="*/ 30 w 3359"/>
                  <a:gd name="T45" fmla="*/ 12 h 3321"/>
                  <a:gd name="T46" fmla="*/ 31 w 3359"/>
                  <a:gd name="T47" fmla="*/ 13 h 3321"/>
                  <a:gd name="T48" fmla="*/ 31 w 3359"/>
                  <a:gd name="T49" fmla="*/ 13 h 3321"/>
                  <a:gd name="T50" fmla="*/ 34 w 3359"/>
                  <a:gd name="T51" fmla="*/ 17 h 3321"/>
                  <a:gd name="T52" fmla="*/ 41 w 3359"/>
                  <a:gd name="T53" fmla="*/ 26 h 3321"/>
                  <a:gd name="T54" fmla="*/ 46 w 3359"/>
                  <a:gd name="T55" fmla="*/ 30 h 3321"/>
                  <a:gd name="T56" fmla="*/ 46 w 3359"/>
                  <a:gd name="T57" fmla="*/ 30 h 3321"/>
                  <a:gd name="T58" fmla="*/ 42 w 3359"/>
                  <a:gd name="T59" fmla="*/ 26 h 3321"/>
                  <a:gd name="T60" fmla="*/ 35 w 3359"/>
                  <a:gd name="T61" fmla="*/ 18 h 3321"/>
                  <a:gd name="T62" fmla="*/ 32 w 3359"/>
                  <a:gd name="T63" fmla="*/ 13 h 3321"/>
                  <a:gd name="T64" fmla="*/ 31 w 3359"/>
                  <a:gd name="T65" fmla="*/ 13 h 3321"/>
                  <a:gd name="T66" fmla="*/ 31 w 3359"/>
                  <a:gd name="T67" fmla="*/ 12 h 3321"/>
                  <a:gd name="T68" fmla="*/ 30 w 3359"/>
                  <a:gd name="T69" fmla="*/ 9 h 3321"/>
                  <a:gd name="T70" fmla="*/ 19 w 3359"/>
                  <a:gd name="T71" fmla="*/ 1 h 3321"/>
                  <a:gd name="T72" fmla="*/ 16 w 3359"/>
                  <a:gd name="T73" fmla="*/ 0 h 3321"/>
                  <a:gd name="T74" fmla="*/ 12 w 3359"/>
                  <a:gd name="T75" fmla="*/ 0 h 3321"/>
                  <a:gd name="T76" fmla="*/ 7 w 3359"/>
                  <a:gd name="T77" fmla="*/ 1 h 3321"/>
                  <a:gd name="T78" fmla="*/ 5 w 3359"/>
                  <a:gd name="T79" fmla="*/ 2 h 3321"/>
                  <a:gd name="T80" fmla="*/ 2 w 3359"/>
                  <a:gd name="T81" fmla="*/ 4 h 3321"/>
                  <a:gd name="T82" fmla="*/ 0 w 3359"/>
                  <a:gd name="T83" fmla="*/ 8 h 3321"/>
                  <a:gd name="T84" fmla="*/ 1 w 3359"/>
                  <a:gd name="T85" fmla="*/ 13 h 3321"/>
                  <a:gd name="T86" fmla="*/ 2 w 3359"/>
                  <a:gd name="T87" fmla="*/ 18 h 3321"/>
                  <a:gd name="T88" fmla="*/ 8 w 3359"/>
                  <a:gd name="T89" fmla="*/ 23 h 3321"/>
                  <a:gd name="T90" fmla="*/ 13 w 3359"/>
                  <a:gd name="T91" fmla="*/ 25 h 3321"/>
                  <a:gd name="T92" fmla="*/ 15 w 3359"/>
                  <a:gd name="T93" fmla="*/ 26 h 3321"/>
                  <a:gd name="T94" fmla="*/ 20 w 3359"/>
                  <a:gd name="T95" fmla="*/ 28 h 3321"/>
                  <a:gd name="T96" fmla="*/ 32 w 3359"/>
                  <a:gd name="T97" fmla="*/ 33 h 3321"/>
                  <a:gd name="T98" fmla="*/ 36 w 3359"/>
                  <a:gd name="T99" fmla="*/ 35 h 3321"/>
                  <a:gd name="T100" fmla="*/ 37 w 3359"/>
                  <a:gd name="T101" fmla="*/ 36 h 3321"/>
                  <a:gd name="T102" fmla="*/ 50 w 3359"/>
                  <a:gd name="T103" fmla="*/ 46 h 3321"/>
                  <a:gd name="T104" fmla="*/ 61 w 3359"/>
                  <a:gd name="T105" fmla="*/ 88 h 3321"/>
                  <a:gd name="T106" fmla="*/ 64 w 3359"/>
                  <a:gd name="T107" fmla="*/ 90 h 3321"/>
                  <a:gd name="T108" fmla="*/ 68 w 3359"/>
                  <a:gd name="T109" fmla="*/ 92 h 3321"/>
                  <a:gd name="T110" fmla="*/ 69 w 3359"/>
                  <a:gd name="T111" fmla="*/ 92 h 3321"/>
                  <a:gd name="T112" fmla="*/ 93 w 3359"/>
                  <a:gd name="T113" fmla="*/ 83 h 33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59" h="3321">
                    <a:moveTo>
                      <a:pt x="3352" y="2985"/>
                    </a:moveTo>
                    <a:lnTo>
                      <a:pt x="3351" y="2986"/>
                    </a:lnTo>
                    <a:lnTo>
                      <a:pt x="3350" y="2987"/>
                    </a:lnTo>
                    <a:lnTo>
                      <a:pt x="3349" y="2987"/>
                    </a:lnTo>
                    <a:lnTo>
                      <a:pt x="2259" y="2090"/>
                    </a:lnTo>
                    <a:lnTo>
                      <a:pt x="2479" y="3320"/>
                    </a:lnTo>
                    <a:lnTo>
                      <a:pt x="2480" y="3320"/>
                    </a:lnTo>
                    <a:lnTo>
                      <a:pt x="2479" y="3320"/>
                    </a:lnTo>
                    <a:lnTo>
                      <a:pt x="2477" y="3319"/>
                    </a:lnTo>
                    <a:lnTo>
                      <a:pt x="2473" y="3319"/>
                    </a:lnTo>
                    <a:lnTo>
                      <a:pt x="2469" y="3319"/>
                    </a:lnTo>
                    <a:lnTo>
                      <a:pt x="2462" y="3318"/>
                    </a:lnTo>
                    <a:lnTo>
                      <a:pt x="2455" y="3317"/>
                    </a:lnTo>
                    <a:lnTo>
                      <a:pt x="2446" y="3315"/>
                    </a:lnTo>
                    <a:lnTo>
                      <a:pt x="2437" y="3313"/>
                    </a:lnTo>
                    <a:lnTo>
                      <a:pt x="2427" y="3311"/>
                    </a:lnTo>
                    <a:lnTo>
                      <a:pt x="2416" y="3308"/>
                    </a:lnTo>
                    <a:lnTo>
                      <a:pt x="2404" y="3305"/>
                    </a:lnTo>
                    <a:lnTo>
                      <a:pt x="2391" y="3302"/>
                    </a:lnTo>
                    <a:lnTo>
                      <a:pt x="2377" y="3296"/>
                    </a:lnTo>
                    <a:lnTo>
                      <a:pt x="2364" y="3291"/>
                    </a:lnTo>
                    <a:lnTo>
                      <a:pt x="2350" y="3285"/>
                    </a:lnTo>
                    <a:lnTo>
                      <a:pt x="2334" y="3278"/>
                    </a:lnTo>
                    <a:lnTo>
                      <a:pt x="2320" y="3270"/>
                    </a:lnTo>
                    <a:lnTo>
                      <a:pt x="2305" y="3262"/>
                    </a:lnTo>
                    <a:lnTo>
                      <a:pt x="2290" y="3253"/>
                    </a:lnTo>
                    <a:lnTo>
                      <a:pt x="2274" y="3243"/>
                    </a:lnTo>
                    <a:lnTo>
                      <a:pt x="2259" y="3232"/>
                    </a:lnTo>
                    <a:lnTo>
                      <a:pt x="2243" y="3219"/>
                    </a:lnTo>
                    <a:lnTo>
                      <a:pt x="2227" y="3206"/>
                    </a:lnTo>
                    <a:lnTo>
                      <a:pt x="2212" y="3192"/>
                    </a:lnTo>
                    <a:lnTo>
                      <a:pt x="2198" y="3175"/>
                    </a:lnTo>
                    <a:lnTo>
                      <a:pt x="2183" y="3159"/>
                    </a:lnTo>
                    <a:lnTo>
                      <a:pt x="2169" y="3141"/>
                    </a:lnTo>
                    <a:lnTo>
                      <a:pt x="2156" y="3122"/>
                    </a:lnTo>
                    <a:lnTo>
                      <a:pt x="2142" y="3100"/>
                    </a:lnTo>
                    <a:lnTo>
                      <a:pt x="2130" y="3078"/>
                    </a:lnTo>
                    <a:lnTo>
                      <a:pt x="2130" y="3080"/>
                    </a:lnTo>
                    <a:lnTo>
                      <a:pt x="2119" y="3055"/>
                    </a:lnTo>
                    <a:lnTo>
                      <a:pt x="2107" y="3031"/>
                    </a:lnTo>
                    <a:lnTo>
                      <a:pt x="1797" y="1674"/>
                    </a:lnTo>
                    <a:lnTo>
                      <a:pt x="1391" y="1306"/>
                    </a:lnTo>
                    <a:lnTo>
                      <a:pt x="1335" y="1299"/>
                    </a:lnTo>
                    <a:lnTo>
                      <a:pt x="1334" y="1298"/>
                    </a:lnTo>
                    <a:lnTo>
                      <a:pt x="1330" y="1296"/>
                    </a:lnTo>
                    <a:lnTo>
                      <a:pt x="1327" y="1293"/>
                    </a:lnTo>
                    <a:lnTo>
                      <a:pt x="1326" y="1293"/>
                    </a:lnTo>
                    <a:lnTo>
                      <a:pt x="1323" y="1292"/>
                    </a:lnTo>
                    <a:lnTo>
                      <a:pt x="1324" y="1292"/>
                    </a:lnTo>
                    <a:lnTo>
                      <a:pt x="1319" y="1289"/>
                    </a:lnTo>
                    <a:lnTo>
                      <a:pt x="1315" y="1286"/>
                    </a:lnTo>
                    <a:lnTo>
                      <a:pt x="1314" y="1286"/>
                    </a:lnTo>
                    <a:lnTo>
                      <a:pt x="1308" y="1283"/>
                    </a:lnTo>
                    <a:lnTo>
                      <a:pt x="1303" y="1279"/>
                    </a:lnTo>
                    <a:lnTo>
                      <a:pt x="1297" y="1276"/>
                    </a:lnTo>
                    <a:lnTo>
                      <a:pt x="1296" y="1276"/>
                    </a:lnTo>
                    <a:lnTo>
                      <a:pt x="1289" y="1271"/>
                    </a:lnTo>
                    <a:lnTo>
                      <a:pt x="1273" y="1262"/>
                    </a:lnTo>
                    <a:lnTo>
                      <a:pt x="1256" y="1253"/>
                    </a:lnTo>
                    <a:lnTo>
                      <a:pt x="1236" y="1241"/>
                    </a:lnTo>
                    <a:lnTo>
                      <a:pt x="1216" y="1230"/>
                    </a:lnTo>
                    <a:lnTo>
                      <a:pt x="1168" y="1203"/>
                    </a:lnTo>
                    <a:lnTo>
                      <a:pt x="1142" y="1189"/>
                    </a:lnTo>
                    <a:lnTo>
                      <a:pt x="1115" y="1175"/>
                    </a:lnTo>
                    <a:lnTo>
                      <a:pt x="1087" y="1160"/>
                    </a:lnTo>
                    <a:lnTo>
                      <a:pt x="1027" y="1130"/>
                    </a:lnTo>
                    <a:lnTo>
                      <a:pt x="995" y="1114"/>
                    </a:lnTo>
                    <a:lnTo>
                      <a:pt x="932" y="1084"/>
                    </a:lnTo>
                    <a:lnTo>
                      <a:pt x="867" y="1054"/>
                    </a:lnTo>
                    <a:lnTo>
                      <a:pt x="799" y="1024"/>
                    </a:lnTo>
                    <a:lnTo>
                      <a:pt x="766" y="1011"/>
                    </a:lnTo>
                    <a:lnTo>
                      <a:pt x="732" y="999"/>
                    </a:lnTo>
                    <a:lnTo>
                      <a:pt x="700" y="986"/>
                    </a:lnTo>
                    <a:lnTo>
                      <a:pt x="667" y="974"/>
                    </a:lnTo>
                    <a:lnTo>
                      <a:pt x="634" y="964"/>
                    </a:lnTo>
                    <a:lnTo>
                      <a:pt x="603" y="955"/>
                    </a:lnTo>
                    <a:lnTo>
                      <a:pt x="572" y="945"/>
                    </a:lnTo>
                    <a:lnTo>
                      <a:pt x="542" y="938"/>
                    </a:lnTo>
                    <a:lnTo>
                      <a:pt x="541" y="938"/>
                    </a:lnTo>
                    <a:lnTo>
                      <a:pt x="538" y="938"/>
                    </a:lnTo>
                    <a:lnTo>
                      <a:pt x="536" y="937"/>
                    </a:lnTo>
                    <a:lnTo>
                      <a:pt x="534" y="936"/>
                    </a:lnTo>
                    <a:lnTo>
                      <a:pt x="530" y="936"/>
                    </a:lnTo>
                    <a:lnTo>
                      <a:pt x="521" y="934"/>
                    </a:lnTo>
                    <a:lnTo>
                      <a:pt x="510" y="931"/>
                    </a:lnTo>
                    <a:lnTo>
                      <a:pt x="497" y="928"/>
                    </a:lnTo>
                    <a:lnTo>
                      <a:pt x="482" y="925"/>
                    </a:lnTo>
                    <a:lnTo>
                      <a:pt x="466" y="920"/>
                    </a:lnTo>
                    <a:lnTo>
                      <a:pt x="448" y="914"/>
                    </a:lnTo>
                    <a:lnTo>
                      <a:pt x="428" y="907"/>
                    </a:lnTo>
                    <a:lnTo>
                      <a:pt x="409" y="899"/>
                    </a:lnTo>
                    <a:lnTo>
                      <a:pt x="386" y="891"/>
                    </a:lnTo>
                    <a:lnTo>
                      <a:pt x="363" y="881"/>
                    </a:lnTo>
                    <a:lnTo>
                      <a:pt x="341" y="870"/>
                    </a:lnTo>
                    <a:lnTo>
                      <a:pt x="317" y="859"/>
                    </a:lnTo>
                    <a:lnTo>
                      <a:pt x="294" y="845"/>
                    </a:lnTo>
                    <a:lnTo>
                      <a:pt x="271" y="831"/>
                    </a:lnTo>
                    <a:lnTo>
                      <a:pt x="246" y="815"/>
                    </a:lnTo>
                    <a:lnTo>
                      <a:pt x="222" y="797"/>
                    </a:lnTo>
                    <a:lnTo>
                      <a:pt x="200" y="779"/>
                    </a:lnTo>
                    <a:lnTo>
                      <a:pt x="176" y="758"/>
                    </a:lnTo>
                    <a:lnTo>
                      <a:pt x="153" y="736"/>
                    </a:lnTo>
                    <a:lnTo>
                      <a:pt x="132" y="713"/>
                    </a:lnTo>
                    <a:lnTo>
                      <a:pt x="112" y="689"/>
                    </a:lnTo>
                    <a:lnTo>
                      <a:pt x="92" y="661"/>
                    </a:lnTo>
                    <a:lnTo>
                      <a:pt x="74" y="633"/>
                    </a:lnTo>
                    <a:lnTo>
                      <a:pt x="59" y="603"/>
                    </a:lnTo>
                    <a:lnTo>
                      <a:pt x="51" y="588"/>
                    </a:lnTo>
                    <a:lnTo>
                      <a:pt x="44" y="572"/>
                    </a:lnTo>
                    <a:lnTo>
                      <a:pt x="37" y="555"/>
                    </a:lnTo>
                    <a:lnTo>
                      <a:pt x="30" y="537"/>
                    </a:lnTo>
                    <a:lnTo>
                      <a:pt x="25" y="520"/>
                    </a:lnTo>
                    <a:lnTo>
                      <a:pt x="19" y="501"/>
                    </a:lnTo>
                    <a:lnTo>
                      <a:pt x="15" y="483"/>
                    </a:lnTo>
                    <a:lnTo>
                      <a:pt x="10" y="463"/>
                    </a:lnTo>
                    <a:lnTo>
                      <a:pt x="7" y="444"/>
                    </a:lnTo>
                    <a:lnTo>
                      <a:pt x="4" y="424"/>
                    </a:lnTo>
                    <a:lnTo>
                      <a:pt x="2" y="398"/>
                    </a:lnTo>
                    <a:lnTo>
                      <a:pt x="1" y="375"/>
                    </a:lnTo>
                    <a:lnTo>
                      <a:pt x="2" y="352"/>
                    </a:lnTo>
                    <a:lnTo>
                      <a:pt x="4" y="330"/>
                    </a:lnTo>
                    <a:lnTo>
                      <a:pt x="8" y="309"/>
                    </a:lnTo>
                    <a:lnTo>
                      <a:pt x="13" y="290"/>
                    </a:lnTo>
                    <a:lnTo>
                      <a:pt x="19" y="270"/>
                    </a:lnTo>
                    <a:lnTo>
                      <a:pt x="27" y="253"/>
                    </a:lnTo>
                    <a:lnTo>
                      <a:pt x="35" y="235"/>
                    </a:lnTo>
                    <a:lnTo>
                      <a:pt x="43" y="219"/>
                    </a:lnTo>
                    <a:lnTo>
                      <a:pt x="53" y="204"/>
                    </a:lnTo>
                    <a:lnTo>
                      <a:pt x="63" y="189"/>
                    </a:lnTo>
                    <a:lnTo>
                      <a:pt x="74" y="175"/>
                    </a:lnTo>
                    <a:lnTo>
                      <a:pt x="86" y="163"/>
                    </a:lnTo>
                    <a:lnTo>
                      <a:pt x="97" y="151"/>
                    </a:lnTo>
                    <a:lnTo>
                      <a:pt x="108" y="140"/>
                    </a:lnTo>
                    <a:lnTo>
                      <a:pt x="121" y="129"/>
                    </a:lnTo>
                    <a:lnTo>
                      <a:pt x="132" y="119"/>
                    </a:lnTo>
                    <a:lnTo>
                      <a:pt x="144" y="109"/>
                    </a:lnTo>
                    <a:lnTo>
                      <a:pt x="156" y="101"/>
                    </a:lnTo>
                    <a:lnTo>
                      <a:pt x="167" y="94"/>
                    </a:lnTo>
                    <a:lnTo>
                      <a:pt x="177" y="88"/>
                    </a:lnTo>
                    <a:lnTo>
                      <a:pt x="187" y="82"/>
                    </a:lnTo>
                    <a:lnTo>
                      <a:pt x="196" y="76"/>
                    </a:lnTo>
                    <a:lnTo>
                      <a:pt x="205" y="71"/>
                    </a:lnTo>
                    <a:lnTo>
                      <a:pt x="214" y="68"/>
                    </a:lnTo>
                    <a:lnTo>
                      <a:pt x="221" y="64"/>
                    </a:lnTo>
                    <a:lnTo>
                      <a:pt x="227" y="61"/>
                    </a:lnTo>
                    <a:lnTo>
                      <a:pt x="231" y="59"/>
                    </a:lnTo>
                    <a:lnTo>
                      <a:pt x="236" y="57"/>
                    </a:lnTo>
                    <a:lnTo>
                      <a:pt x="237" y="56"/>
                    </a:lnTo>
                    <a:lnTo>
                      <a:pt x="238" y="56"/>
                    </a:lnTo>
                    <a:lnTo>
                      <a:pt x="262" y="46"/>
                    </a:lnTo>
                    <a:lnTo>
                      <a:pt x="285" y="38"/>
                    </a:lnTo>
                    <a:lnTo>
                      <a:pt x="308" y="30"/>
                    </a:lnTo>
                    <a:lnTo>
                      <a:pt x="331" y="23"/>
                    </a:lnTo>
                    <a:lnTo>
                      <a:pt x="353" y="17"/>
                    </a:lnTo>
                    <a:lnTo>
                      <a:pt x="375" y="12"/>
                    </a:lnTo>
                    <a:lnTo>
                      <a:pt x="395" y="9"/>
                    </a:lnTo>
                    <a:lnTo>
                      <a:pt x="415" y="5"/>
                    </a:lnTo>
                    <a:lnTo>
                      <a:pt x="436" y="3"/>
                    </a:lnTo>
                    <a:lnTo>
                      <a:pt x="455" y="2"/>
                    </a:lnTo>
                    <a:lnTo>
                      <a:pt x="474" y="1"/>
                    </a:lnTo>
                    <a:lnTo>
                      <a:pt x="492" y="0"/>
                    </a:lnTo>
                    <a:lnTo>
                      <a:pt x="510" y="0"/>
                    </a:lnTo>
                    <a:lnTo>
                      <a:pt x="526" y="1"/>
                    </a:lnTo>
                    <a:lnTo>
                      <a:pt x="543" y="2"/>
                    </a:lnTo>
                    <a:lnTo>
                      <a:pt x="559" y="4"/>
                    </a:lnTo>
                    <a:lnTo>
                      <a:pt x="572" y="5"/>
                    </a:lnTo>
                    <a:lnTo>
                      <a:pt x="587" y="8"/>
                    </a:lnTo>
                    <a:lnTo>
                      <a:pt x="599" y="10"/>
                    </a:lnTo>
                    <a:lnTo>
                      <a:pt x="612" y="12"/>
                    </a:lnTo>
                    <a:lnTo>
                      <a:pt x="623" y="15"/>
                    </a:lnTo>
                    <a:lnTo>
                      <a:pt x="633" y="17"/>
                    </a:lnTo>
                    <a:lnTo>
                      <a:pt x="643" y="20"/>
                    </a:lnTo>
                    <a:lnTo>
                      <a:pt x="652" y="23"/>
                    </a:lnTo>
                    <a:lnTo>
                      <a:pt x="660" y="25"/>
                    </a:lnTo>
                    <a:lnTo>
                      <a:pt x="667" y="27"/>
                    </a:lnTo>
                    <a:lnTo>
                      <a:pt x="673" y="30"/>
                    </a:lnTo>
                    <a:lnTo>
                      <a:pt x="678" y="32"/>
                    </a:lnTo>
                    <a:lnTo>
                      <a:pt x="682" y="33"/>
                    </a:lnTo>
                    <a:lnTo>
                      <a:pt x="684" y="34"/>
                    </a:lnTo>
                    <a:lnTo>
                      <a:pt x="686" y="34"/>
                    </a:lnTo>
                    <a:lnTo>
                      <a:pt x="685" y="34"/>
                    </a:lnTo>
                    <a:lnTo>
                      <a:pt x="686" y="35"/>
                    </a:lnTo>
                    <a:lnTo>
                      <a:pt x="1100" y="311"/>
                    </a:lnTo>
                    <a:lnTo>
                      <a:pt x="1093" y="326"/>
                    </a:lnTo>
                    <a:lnTo>
                      <a:pt x="1087" y="342"/>
                    </a:lnTo>
                    <a:lnTo>
                      <a:pt x="1084" y="356"/>
                    </a:lnTo>
                    <a:lnTo>
                      <a:pt x="1081" y="370"/>
                    </a:lnTo>
                    <a:lnTo>
                      <a:pt x="1080" y="382"/>
                    </a:lnTo>
                    <a:lnTo>
                      <a:pt x="1081" y="394"/>
                    </a:lnTo>
                    <a:lnTo>
                      <a:pt x="1084" y="405"/>
                    </a:lnTo>
                    <a:lnTo>
                      <a:pt x="1086" y="416"/>
                    </a:lnTo>
                    <a:lnTo>
                      <a:pt x="1088" y="426"/>
                    </a:lnTo>
                    <a:lnTo>
                      <a:pt x="1093" y="434"/>
                    </a:lnTo>
                    <a:lnTo>
                      <a:pt x="1096" y="441"/>
                    </a:lnTo>
                    <a:lnTo>
                      <a:pt x="1099" y="447"/>
                    </a:lnTo>
                    <a:lnTo>
                      <a:pt x="1099" y="448"/>
                    </a:lnTo>
                    <a:lnTo>
                      <a:pt x="1103" y="453"/>
                    </a:lnTo>
                    <a:lnTo>
                      <a:pt x="1105" y="456"/>
                    </a:lnTo>
                    <a:lnTo>
                      <a:pt x="1106" y="459"/>
                    </a:lnTo>
                    <a:lnTo>
                      <a:pt x="1107" y="460"/>
                    </a:lnTo>
                    <a:lnTo>
                      <a:pt x="1108" y="461"/>
                    </a:lnTo>
                    <a:lnTo>
                      <a:pt x="1110" y="462"/>
                    </a:lnTo>
                    <a:lnTo>
                      <a:pt x="1111" y="464"/>
                    </a:lnTo>
                    <a:lnTo>
                      <a:pt x="1113" y="468"/>
                    </a:lnTo>
                    <a:lnTo>
                      <a:pt x="1115" y="471"/>
                    </a:lnTo>
                    <a:lnTo>
                      <a:pt x="1119" y="475"/>
                    </a:lnTo>
                    <a:lnTo>
                      <a:pt x="1122" y="479"/>
                    </a:lnTo>
                    <a:lnTo>
                      <a:pt x="1125" y="484"/>
                    </a:lnTo>
                    <a:lnTo>
                      <a:pt x="1130" y="490"/>
                    </a:lnTo>
                    <a:lnTo>
                      <a:pt x="1139" y="503"/>
                    </a:lnTo>
                    <a:lnTo>
                      <a:pt x="1150" y="516"/>
                    </a:lnTo>
                    <a:lnTo>
                      <a:pt x="1161" y="533"/>
                    </a:lnTo>
                    <a:lnTo>
                      <a:pt x="1175" y="550"/>
                    </a:lnTo>
                    <a:lnTo>
                      <a:pt x="1190" y="570"/>
                    </a:lnTo>
                    <a:lnTo>
                      <a:pt x="1204" y="589"/>
                    </a:lnTo>
                    <a:lnTo>
                      <a:pt x="1220" y="610"/>
                    </a:lnTo>
                    <a:lnTo>
                      <a:pt x="1238" y="632"/>
                    </a:lnTo>
                    <a:lnTo>
                      <a:pt x="1255" y="655"/>
                    </a:lnTo>
                    <a:lnTo>
                      <a:pt x="1292" y="703"/>
                    </a:lnTo>
                    <a:lnTo>
                      <a:pt x="1331" y="750"/>
                    </a:lnTo>
                    <a:lnTo>
                      <a:pt x="1370" y="799"/>
                    </a:lnTo>
                    <a:lnTo>
                      <a:pt x="1409" y="846"/>
                    </a:lnTo>
                    <a:lnTo>
                      <a:pt x="1428" y="869"/>
                    </a:lnTo>
                    <a:lnTo>
                      <a:pt x="1447" y="891"/>
                    </a:lnTo>
                    <a:lnTo>
                      <a:pt x="1466" y="913"/>
                    </a:lnTo>
                    <a:lnTo>
                      <a:pt x="1484" y="933"/>
                    </a:lnTo>
                    <a:lnTo>
                      <a:pt x="1501" y="952"/>
                    </a:lnTo>
                    <a:lnTo>
                      <a:pt x="1518" y="970"/>
                    </a:lnTo>
                    <a:lnTo>
                      <a:pt x="1534" y="986"/>
                    </a:lnTo>
                    <a:lnTo>
                      <a:pt x="1549" y="1001"/>
                    </a:lnTo>
                    <a:lnTo>
                      <a:pt x="1563" y="1014"/>
                    </a:lnTo>
                    <a:lnTo>
                      <a:pt x="1576" y="1024"/>
                    </a:lnTo>
                    <a:lnTo>
                      <a:pt x="1590" y="1074"/>
                    </a:lnTo>
                    <a:lnTo>
                      <a:pt x="1667" y="1096"/>
                    </a:lnTo>
                    <a:lnTo>
                      <a:pt x="1667" y="1094"/>
                    </a:lnTo>
                    <a:lnTo>
                      <a:pt x="1667" y="1092"/>
                    </a:lnTo>
                    <a:lnTo>
                      <a:pt x="1667" y="1090"/>
                    </a:lnTo>
                    <a:lnTo>
                      <a:pt x="1668" y="1085"/>
                    </a:lnTo>
                    <a:lnTo>
                      <a:pt x="1667" y="1085"/>
                    </a:lnTo>
                    <a:lnTo>
                      <a:pt x="1667" y="1090"/>
                    </a:lnTo>
                    <a:lnTo>
                      <a:pt x="1666" y="1092"/>
                    </a:lnTo>
                    <a:lnTo>
                      <a:pt x="1666" y="1094"/>
                    </a:lnTo>
                    <a:lnTo>
                      <a:pt x="1590" y="1073"/>
                    </a:lnTo>
                    <a:lnTo>
                      <a:pt x="1590" y="1074"/>
                    </a:lnTo>
                    <a:lnTo>
                      <a:pt x="1577" y="1024"/>
                    </a:lnTo>
                    <a:lnTo>
                      <a:pt x="1563" y="1012"/>
                    </a:lnTo>
                    <a:lnTo>
                      <a:pt x="1550" y="1000"/>
                    </a:lnTo>
                    <a:lnTo>
                      <a:pt x="1535" y="985"/>
                    </a:lnTo>
                    <a:lnTo>
                      <a:pt x="1519" y="968"/>
                    </a:lnTo>
                    <a:lnTo>
                      <a:pt x="1502" y="951"/>
                    </a:lnTo>
                    <a:lnTo>
                      <a:pt x="1485" y="931"/>
                    </a:lnTo>
                    <a:lnTo>
                      <a:pt x="1467" y="912"/>
                    </a:lnTo>
                    <a:lnTo>
                      <a:pt x="1448" y="891"/>
                    </a:lnTo>
                    <a:lnTo>
                      <a:pt x="1429" y="868"/>
                    </a:lnTo>
                    <a:lnTo>
                      <a:pt x="1410" y="846"/>
                    </a:lnTo>
                    <a:lnTo>
                      <a:pt x="1370" y="797"/>
                    </a:lnTo>
                    <a:lnTo>
                      <a:pt x="1332" y="750"/>
                    </a:lnTo>
                    <a:lnTo>
                      <a:pt x="1294" y="701"/>
                    </a:lnTo>
                    <a:lnTo>
                      <a:pt x="1256" y="654"/>
                    </a:lnTo>
                    <a:lnTo>
                      <a:pt x="1238" y="631"/>
                    </a:lnTo>
                    <a:lnTo>
                      <a:pt x="1221" y="609"/>
                    </a:lnTo>
                    <a:lnTo>
                      <a:pt x="1205" y="588"/>
                    </a:lnTo>
                    <a:lnTo>
                      <a:pt x="1191" y="568"/>
                    </a:lnTo>
                    <a:lnTo>
                      <a:pt x="1176" y="550"/>
                    </a:lnTo>
                    <a:lnTo>
                      <a:pt x="1163" y="531"/>
                    </a:lnTo>
                    <a:lnTo>
                      <a:pt x="1151" y="516"/>
                    </a:lnTo>
                    <a:lnTo>
                      <a:pt x="1140" y="501"/>
                    </a:lnTo>
                    <a:lnTo>
                      <a:pt x="1131" y="489"/>
                    </a:lnTo>
                    <a:lnTo>
                      <a:pt x="1126" y="484"/>
                    </a:lnTo>
                    <a:lnTo>
                      <a:pt x="1123" y="478"/>
                    </a:lnTo>
                    <a:lnTo>
                      <a:pt x="1120" y="474"/>
                    </a:lnTo>
                    <a:lnTo>
                      <a:pt x="1116" y="470"/>
                    </a:lnTo>
                    <a:lnTo>
                      <a:pt x="1114" y="467"/>
                    </a:lnTo>
                    <a:lnTo>
                      <a:pt x="1112" y="463"/>
                    </a:lnTo>
                    <a:lnTo>
                      <a:pt x="1110" y="462"/>
                    </a:lnTo>
                    <a:lnTo>
                      <a:pt x="1108" y="460"/>
                    </a:lnTo>
                    <a:lnTo>
                      <a:pt x="1108" y="459"/>
                    </a:lnTo>
                    <a:lnTo>
                      <a:pt x="1107" y="457"/>
                    </a:lnTo>
                    <a:lnTo>
                      <a:pt x="1106" y="455"/>
                    </a:lnTo>
                    <a:lnTo>
                      <a:pt x="1103" y="452"/>
                    </a:lnTo>
                    <a:lnTo>
                      <a:pt x="1100" y="447"/>
                    </a:lnTo>
                    <a:lnTo>
                      <a:pt x="1097" y="441"/>
                    </a:lnTo>
                    <a:lnTo>
                      <a:pt x="1093" y="434"/>
                    </a:lnTo>
                    <a:lnTo>
                      <a:pt x="1089" y="426"/>
                    </a:lnTo>
                    <a:lnTo>
                      <a:pt x="1087" y="416"/>
                    </a:lnTo>
                    <a:lnTo>
                      <a:pt x="1084" y="405"/>
                    </a:lnTo>
                    <a:lnTo>
                      <a:pt x="1081" y="394"/>
                    </a:lnTo>
                    <a:lnTo>
                      <a:pt x="1081" y="382"/>
                    </a:lnTo>
                    <a:lnTo>
                      <a:pt x="1081" y="370"/>
                    </a:lnTo>
                    <a:lnTo>
                      <a:pt x="1084" y="356"/>
                    </a:lnTo>
                    <a:lnTo>
                      <a:pt x="1087" y="342"/>
                    </a:lnTo>
                    <a:lnTo>
                      <a:pt x="1094" y="326"/>
                    </a:lnTo>
                    <a:lnTo>
                      <a:pt x="1102" y="311"/>
                    </a:lnTo>
                    <a:lnTo>
                      <a:pt x="687" y="34"/>
                    </a:lnTo>
                    <a:lnTo>
                      <a:pt x="686" y="34"/>
                    </a:lnTo>
                    <a:lnTo>
                      <a:pt x="684" y="33"/>
                    </a:lnTo>
                    <a:lnTo>
                      <a:pt x="682" y="32"/>
                    </a:lnTo>
                    <a:lnTo>
                      <a:pt x="678" y="31"/>
                    </a:lnTo>
                    <a:lnTo>
                      <a:pt x="673" y="29"/>
                    </a:lnTo>
                    <a:lnTo>
                      <a:pt x="667" y="26"/>
                    </a:lnTo>
                    <a:lnTo>
                      <a:pt x="660" y="24"/>
                    </a:lnTo>
                    <a:lnTo>
                      <a:pt x="652" y="22"/>
                    </a:lnTo>
                    <a:lnTo>
                      <a:pt x="643" y="19"/>
                    </a:lnTo>
                    <a:lnTo>
                      <a:pt x="633" y="17"/>
                    </a:lnTo>
                    <a:lnTo>
                      <a:pt x="623" y="14"/>
                    </a:lnTo>
                    <a:lnTo>
                      <a:pt x="612" y="11"/>
                    </a:lnTo>
                    <a:lnTo>
                      <a:pt x="599" y="9"/>
                    </a:lnTo>
                    <a:lnTo>
                      <a:pt x="587" y="7"/>
                    </a:lnTo>
                    <a:lnTo>
                      <a:pt x="572" y="4"/>
                    </a:lnTo>
                    <a:lnTo>
                      <a:pt x="559" y="3"/>
                    </a:lnTo>
                    <a:lnTo>
                      <a:pt x="543" y="1"/>
                    </a:lnTo>
                    <a:lnTo>
                      <a:pt x="526" y="0"/>
                    </a:lnTo>
                    <a:lnTo>
                      <a:pt x="510" y="0"/>
                    </a:lnTo>
                    <a:lnTo>
                      <a:pt x="492" y="0"/>
                    </a:lnTo>
                    <a:lnTo>
                      <a:pt x="474" y="0"/>
                    </a:lnTo>
                    <a:lnTo>
                      <a:pt x="455" y="1"/>
                    </a:lnTo>
                    <a:lnTo>
                      <a:pt x="436" y="2"/>
                    </a:lnTo>
                    <a:lnTo>
                      <a:pt x="415" y="4"/>
                    </a:lnTo>
                    <a:lnTo>
                      <a:pt x="395" y="8"/>
                    </a:lnTo>
                    <a:lnTo>
                      <a:pt x="375" y="11"/>
                    </a:lnTo>
                    <a:lnTo>
                      <a:pt x="353" y="17"/>
                    </a:lnTo>
                    <a:lnTo>
                      <a:pt x="331" y="22"/>
                    </a:lnTo>
                    <a:lnTo>
                      <a:pt x="308" y="29"/>
                    </a:lnTo>
                    <a:lnTo>
                      <a:pt x="285" y="37"/>
                    </a:lnTo>
                    <a:lnTo>
                      <a:pt x="262" y="46"/>
                    </a:lnTo>
                    <a:lnTo>
                      <a:pt x="238" y="55"/>
                    </a:lnTo>
                    <a:lnTo>
                      <a:pt x="237" y="56"/>
                    </a:lnTo>
                    <a:lnTo>
                      <a:pt x="236" y="56"/>
                    </a:lnTo>
                    <a:lnTo>
                      <a:pt x="231" y="59"/>
                    </a:lnTo>
                    <a:lnTo>
                      <a:pt x="227" y="60"/>
                    </a:lnTo>
                    <a:lnTo>
                      <a:pt x="221" y="63"/>
                    </a:lnTo>
                    <a:lnTo>
                      <a:pt x="214" y="67"/>
                    </a:lnTo>
                    <a:lnTo>
                      <a:pt x="205" y="70"/>
                    </a:lnTo>
                    <a:lnTo>
                      <a:pt x="196" y="75"/>
                    </a:lnTo>
                    <a:lnTo>
                      <a:pt x="187" y="81"/>
                    </a:lnTo>
                    <a:lnTo>
                      <a:pt x="176" y="86"/>
                    </a:lnTo>
                    <a:lnTo>
                      <a:pt x="166" y="93"/>
                    </a:lnTo>
                    <a:lnTo>
                      <a:pt x="155" y="100"/>
                    </a:lnTo>
                    <a:lnTo>
                      <a:pt x="143" y="109"/>
                    </a:lnTo>
                    <a:lnTo>
                      <a:pt x="132" y="119"/>
                    </a:lnTo>
                    <a:lnTo>
                      <a:pt x="120" y="128"/>
                    </a:lnTo>
                    <a:lnTo>
                      <a:pt x="108" y="138"/>
                    </a:lnTo>
                    <a:lnTo>
                      <a:pt x="96" y="150"/>
                    </a:lnTo>
                    <a:lnTo>
                      <a:pt x="85" y="161"/>
                    </a:lnTo>
                    <a:lnTo>
                      <a:pt x="73" y="175"/>
                    </a:lnTo>
                    <a:lnTo>
                      <a:pt x="62" y="188"/>
                    </a:lnTo>
                    <a:lnTo>
                      <a:pt x="52" y="203"/>
                    </a:lnTo>
                    <a:lnTo>
                      <a:pt x="43" y="219"/>
                    </a:lnTo>
                    <a:lnTo>
                      <a:pt x="34" y="235"/>
                    </a:lnTo>
                    <a:lnTo>
                      <a:pt x="26" y="253"/>
                    </a:lnTo>
                    <a:lnTo>
                      <a:pt x="18" y="270"/>
                    </a:lnTo>
                    <a:lnTo>
                      <a:pt x="12" y="290"/>
                    </a:lnTo>
                    <a:lnTo>
                      <a:pt x="7" y="309"/>
                    </a:lnTo>
                    <a:lnTo>
                      <a:pt x="3" y="330"/>
                    </a:lnTo>
                    <a:lnTo>
                      <a:pt x="1" y="352"/>
                    </a:lnTo>
                    <a:lnTo>
                      <a:pt x="0" y="375"/>
                    </a:lnTo>
                    <a:lnTo>
                      <a:pt x="1" y="398"/>
                    </a:lnTo>
                    <a:lnTo>
                      <a:pt x="3" y="424"/>
                    </a:lnTo>
                    <a:lnTo>
                      <a:pt x="7" y="444"/>
                    </a:lnTo>
                    <a:lnTo>
                      <a:pt x="10" y="463"/>
                    </a:lnTo>
                    <a:lnTo>
                      <a:pt x="15" y="483"/>
                    </a:lnTo>
                    <a:lnTo>
                      <a:pt x="19" y="501"/>
                    </a:lnTo>
                    <a:lnTo>
                      <a:pt x="24" y="520"/>
                    </a:lnTo>
                    <a:lnTo>
                      <a:pt x="29" y="537"/>
                    </a:lnTo>
                    <a:lnTo>
                      <a:pt x="36" y="555"/>
                    </a:lnTo>
                    <a:lnTo>
                      <a:pt x="43" y="572"/>
                    </a:lnTo>
                    <a:lnTo>
                      <a:pt x="50" y="588"/>
                    </a:lnTo>
                    <a:lnTo>
                      <a:pt x="57" y="603"/>
                    </a:lnTo>
                    <a:lnTo>
                      <a:pt x="73" y="633"/>
                    </a:lnTo>
                    <a:lnTo>
                      <a:pt x="73" y="634"/>
                    </a:lnTo>
                    <a:lnTo>
                      <a:pt x="91" y="662"/>
                    </a:lnTo>
                    <a:lnTo>
                      <a:pt x="110" y="689"/>
                    </a:lnTo>
                    <a:lnTo>
                      <a:pt x="132" y="714"/>
                    </a:lnTo>
                    <a:lnTo>
                      <a:pt x="153" y="737"/>
                    </a:lnTo>
                    <a:lnTo>
                      <a:pt x="175" y="759"/>
                    </a:lnTo>
                    <a:lnTo>
                      <a:pt x="199" y="780"/>
                    </a:lnTo>
                    <a:lnTo>
                      <a:pt x="221" y="797"/>
                    </a:lnTo>
                    <a:lnTo>
                      <a:pt x="246" y="816"/>
                    </a:lnTo>
                    <a:lnTo>
                      <a:pt x="270" y="831"/>
                    </a:lnTo>
                    <a:lnTo>
                      <a:pt x="293" y="846"/>
                    </a:lnTo>
                    <a:lnTo>
                      <a:pt x="294" y="846"/>
                    </a:lnTo>
                    <a:lnTo>
                      <a:pt x="317" y="859"/>
                    </a:lnTo>
                    <a:lnTo>
                      <a:pt x="341" y="871"/>
                    </a:lnTo>
                    <a:lnTo>
                      <a:pt x="363" y="882"/>
                    </a:lnTo>
                    <a:lnTo>
                      <a:pt x="386" y="891"/>
                    </a:lnTo>
                    <a:lnTo>
                      <a:pt x="409" y="900"/>
                    </a:lnTo>
                    <a:lnTo>
                      <a:pt x="428" y="908"/>
                    </a:lnTo>
                    <a:lnTo>
                      <a:pt x="448" y="915"/>
                    </a:lnTo>
                    <a:lnTo>
                      <a:pt x="466" y="920"/>
                    </a:lnTo>
                    <a:lnTo>
                      <a:pt x="482" y="926"/>
                    </a:lnTo>
                    <a:lnTo>
                      <a:pt x="497" y="929"/>
                    </a:lnTo>
                    <a:lnTo>
                      <a:pt x="510" y="933"/>
                    </a:lnTo>
                    <a:lnTo>
                      <a:pt x="521" y="935"/>
                    </a:lnTo>
                    <a:lnTo>
                      <a:pt x="530" y="937"/>
                    </a:lnTo>
                    <a:lnTo>
                      <a:pt x="534" y="937"/>
                    </a:lnTo>
                    <a:lnTo>
                      <a:pt x="536" y="938"/>
                    </a:lnTo>
                    <a:lnTo>
                      <a:pt x="538" y="938"/>
                    </a:lnTo>
                    <a:lnTo>
                      <a:pt x="541" y="938"/>
                    </a:lnTo>
                    <a:lnTo>
                      <a:pt x="542" y="940"/>
                    </a:lnTo>
                    <a:lnTo>
                      <a:pt x="572" y="946"/>
                    </a:lnTo>
                    <a:lnTo>
                      <a:pt x="603" y="955"/>
                    </a:lnTo>
                    <a:lnTo>
                      <a:pt x="634" y="964"/>
                    </a:lnTo>
                    <a:lnTo>
                      <a:pt x="667" y="975"/>
                    </a:lnTo>
                    <a:lnTo>
                      <a:pt x="700" y="987"/>
                    </a:lnTo>
                    <a:lnTo>
                      <a:pt x="732" y="999"/>
                    </a:lnTo>
                    <a:lnTo>
                      <a:pt x="766" y="1011"/>
                    </a:lnTo>
                    <a:lnTo>
                      <a:pt x="799" y="1025"/>
                    </a:lnTo>
                    <a:lnTo>
                      <a:pt x="867" y="1054"/>
                    </a:lnTo>
                    <a:lnTo>
                      <a:pt x="932" y="1084"/>
                    </a:lnTo>
                    <a:lnTo>
                      <a:pt x="995" y="1115"/>
                    </a:lnTo>
                    <a:lnTo>
                      <a:pt x="1027" y="1130"/>
                    </a:lnTo>
                    <a:lnTo>
                      <a:pt x="1087" y="1162"/>
                    </a:lnTo>
                    <a:lnTo>
                      <a:pt x="1115" y="1175"/>
                    </a:lnTo>
                    <a:lnTo>
                      <a:pt x="1142" y="1190"/>
                    </a:lnTo>
                    <a:lnTo>
                      <a:pt x="1168" y="1204"/>
                    </a:lnTo>
                    <a:lnTo>
                      <a:pt x="1216" y="1231"/>
                    </a:lnTo>
                    <a:lnTo>
                      <a:pt x="1236" y="1242"/>
                    </a:lnTo>
                    <a:lnTo>
                      <a:pt x="1256" y="1253"/>
                    </a:lnTo>
                    <a:lnTo>
                      <a:pt x="1273" y="1263"/>
                    </a:lnTo>
                    <a:lnTo>
                      <a:pt x="1289" y="1273"/>
                    </a:lnTo>
                    <a:lnTo>
                      <a:pt x="1296" y="1276"/>
                    </a:lnTo>
                    <a:lnTo>
                      <a:pt x="1303" y="1281"/>
                    </a:lnTo>
                    <a:lnTo>
                      <a:pt x="1308" y="1284"/>
                    </a:lnTo>
                    <a:lnTo>
                      <a:pt x="1314" y="1288"/>
                    </a:lnTo>
                    <a:lnTo>
                      <a:pt x="1318" y="1290"/>
                    </a:lnTo>
                    <a:lnTo>
                      <a:pt x="1323" y="1292"/>
                    </a:lnTo>
                    <a:lnTo>
                      <a:pt x="1326" y="1294"/>
                    </a:lnTo>
                    <a:lnTo>
                      <a:pt x="1330" y="1297"/>
                    </a:lnTo>
                    <a:lnTo>
                      <a:pt x="1334" y="1299"/>
                    </a:lnTo>
                    <a:lnTo>
                      <a:pt x="1333" y="1299"/>
                    </a:lnTo>
                    <a:lnTo>
                      <a:pt x="1335" y="1300"/>
                    </a:lnTo>
                    <a:lnTo>
                      <a:pt x="1391" y="1307"/>
                    </a:lnTo>
                    <a:lnTo>
                      <a:pt x="1389" y="1307"/>
                    </a:lnTo>
                    <a:lnTo>
                      <a:pt x="1797" y="1674"/>
                    </a:lnTo>
                    <a:lnTo>
                      <a:pt x="2107" y="3031"/>
                    </a:lnTo>
                    <a:lnTo>
                      <a:pt x="2118" y="3055"/>
                    </a:lnTo>
                    <a:lnTo>
                      <a:pt x="2129" y="3080"/>
                    </a:lnTo>
                    <a:lnTo>
                      <a:pt x="2141" y="3101"/>
                    </a:lnTo>
                    <a:lnTo>
                      <a:pt x="2155" y="3122"/>
                    </a:lnTo>
                    <a:lnTo>
                      <a:pt x="2168" y="3142"/>
                    </a:lnTo>
                    <a:lnTo>
                      <a:pt x="2183" y="3160"/>
                    </a:lnTo>
                    <a:lnTo>
                      <a:pt x="2197" y="3177"/>
                    </a:lnTo>
                    <a:lnTo>
                      <a:pt x="2211" y="3193"/>
                    </a:lnTo>
                    <a:lnTo>
                      <a:pt x="2227" y="3207"/>
                    </a:lnTo>
                    <a:lnTo>
                      <a:pt x="2242" y="3221"/>
                    </a:lnTo>
                    <a:lnTo>
                      <a:pt x="2258" y="3232"/>
                    </a:lnTo>
                    <a:lnTo>
                      <a:pt x="2273" y="3244"/>
                    </a:lnTo>
                    <a:lnTo>
                      <a:pt x="2289" y="3254"/>
                    </a:lnTo>
                    <a:lnTo>
                      <a:pt x="2304" y="3263"/>
                    </a:lnTo>
                    <a:lnTo>
                      <a:pt x="2305" y="3263"/>
                    </a:lnTo>
                    <a:lnTo>
                      <a:pt x="2320" y="3271"/>
                    </a:lnTo>
                    <a:lnTo>
                      <a:pt x="2334" y="3280"/>
                    </a:lnTo>
                    <a:lnTo>
                      <a:pt x="2350" y="3286"/>
                    </a:lnTo>
                    <a:lnTo>
                      <a:pt x="2364" y="3292"/>
                    </a:lnTo>
                    <a:lnTo>
                      <a:pt x="2377" y="3297"/>
                    </a:lnTo>
                    <a:lnTo>
                      <a:pt x="2391" y="3302"/>
                    </a:lnTo>
                    <a:lnTo>
                      <a:pt x="2404" y="3306"/>
                    </a:lnTo>
                    <a:lnTo>
                      <a:pt x="2416" y="3308"/>
                    </a:lnTo>
                    <a:lnTo>
                      <a:pt x="2427" y="3312"/>
                    </a:lnTo>
                    <a:lnTo>
                      <a:pt x="2437" y="3314"/>
                    </a:lnTo>
                    <a:lnTo>
                      <a:pt x="2446" y="3317"/>
                    </a:lnTo>
                    <a:lnTo>
                      <a:pt x="2455" y="3318"/>
                    </a:lnTo>
                    <a:lnTo>
                      <a:pt x="2462" y="3319"/>
                    </a:lnTo>
                    <a:lnTo>
                      <a:pt x="2469" y="3319"/>
                    </a:lnTo>
                    <a:lnTo>
                      <a:pt x="2473" y="3320"/>
                    </a:lnTo>
                    <a:lnTo>
                      <a:pt x="2477" y="3320"/>
                    </a:lnTo>
                    <a:lnTo>
                      <a:pt x="2479" y="3321"/>
                    </a:lnTo>
                    <a:lnTo>
                      <a:pt x="2480" y="3321"/>
                    </a:lnTo>
                    <a:lnTo>
                      <a:pt x="2260" y="2091"/>
                    </a:lnTo>
                    <a:lnTo>
                      <a:pt x="2259" y="2091"/>
                    </a:lnTo>
                    <a:lnTo>
                      <a:pt x="3349" y="2988"/>
                    </a:lnTo>
                    <a:lnTo>
                      <a:pt x="3350" y="2987"/>
                    </a:lnTo>
                    <a:lnTo>
                      <a:pt x="3352" y="2987"/>
                    </a:lnTo>
                    <a:lnTo>
                      <a:pt x="3354" y="2985"/>
                    </a:lnTo>
                    <a:lnTo>
                      <a:pt x="3359" y="2981"/>
                    </a:lnTo>
                    <a:lnTo>
                      <a:pt x="3352" y="29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5" name="Freeform 61"/>
              <p:cNvSpPr>
                <a:spLocks/>
              </p:cNvSpPr>
              <p:nvPr/>
            </p:nvSpPr>
            <p:spPr bwMode="auto">
              <a:xfrm>
                <a:off x="5748" y="1908"/>
                <a:ext cx="4" cy="11"/>
              </a:xfrm>
              <a:custGeom>
                <a:avLst/>
                <a:gdLst>
                  <a:gd name="T0" fmla="*/ 1 w 24"/>
                  <a:gd name="T1" fmla="*/ 2 h 61"/>
                  <a:gd name="T2" fmla="*/ 1 w 24"/>
                  <a:gd name="T3" fmla="*/ 2 h 61"/>
                  <a:gd name="T4" fmla="*/ 1 w 24"/>
                  <a:gd name="T5" fmla="*/ 2 h 61"/>
                  <a:gd name="T6" fmla="*/ 1 w 24"/>
                  <a:gd name="T7" fmla="*/ 1 h 61"/>
                  <a:gd name="T8" fmla="*/ 1 w 24"/>
                  <a:gd name="T9" fmla="*/ 1 h 61"/>
                  <a:gd name="T10" fmla="*/ 1 w 24"/>
                  <a:gd name="T11" fmla="*/ 1 h 61"/>
                  <a:gd name="T12" fmla="*/ 1 w 24"/>
                  <a:gd name="T13" fmla="*/ 1 h 61"/>
                  <a:gd name="T14" fmla="*/ 1 w 24"/>
                  <a:gd name="T15" fmla="*/ 1 h 61"/>
                  <a:gd name="T16" fmla="*/ 1 w 24"/>
                  <a:gd name="T17" fmla="*/ 0 h 61"/>
                  <a:gd name="T18" fmla="*/ 0 w 24"/>
                  <a:gd name="T19" fmla="*/ 0 h 61"/>
                  <a:gd name="T20" fmla="*/ 0 w 24"/>
                  <a:gd name="T21" fmla="*/ 0 h 61"/>
                  <a:gd name="T22" fmla="*/ 0 w 24"/>
                  <a:gd name="T23" fmla="*/ 0 h 61"/>
                  <a:gd name="T24" fmla="*/ 0 w 24"/>
                  <a:gd name="T25" fmla="*/ 0 h 61"/>
                  <a:gd name="T26" fmla="*/ 0 w 24"/>
                  <a:gd name="T27" fmla="*/ 0 h 61"/>
                  <a:gd name="T28" fmla="*/ 0 w 24"/>
                  <a:gd name="T29" fmla="*/ 0 h 61"/>
                  <a:gd name="T30" fmla="*/ 0 w 24"/>
                  <a:gd name="T31" fmla="*/ 0 h 61"/>
                  <a:gd name="T32" fmla="*/ 0 w 24"/>
                  <a:gd name="T33" fmla="*/ 0 h 61"/>
                  <a:gd name="T34" fmla="*/ 1 w 24"/>
                  <a:gd name="T35" fmla="*/ 1 h 61"/>
                  <a:gd name="T36" fmla="*/ 1 w 24"/>
                  <a:gd name="T37" fmla="*/ 1 h 61"/>
                  <a:gd name="T38" fmla="*/ 1 w 24"/>
                  <a:gd name="T39" fmla="*/ 1 h 61"/>
                  <a:gd name="T40" fmla="*/ 1 w 24"/>
                  <a:gd name="T41" fmla="*/ 1 h 61"/>
                  <a:gd name="T42" fmla="*/ 1 w 24"/>
                  <a:gd name="T43" fmla="*/ 1 h 61"/>
                  <a:gd name="T44" fmla="*/ 1 w 24"/>
                  <a:gd name="T45" fmla="*/ 2 h 61"/>
                  <a:gd name="T46" fmla="*/ 1 w 24"/>
                  <a:gd name="T47" fmla="*/ 2 h 61"/>
                  <a:gd name="T48" fmla="*/ 1 w 24"/>
                  <a:gd name="T49" fmla="*/ 2 h 61"/>
                  <a:gd name="T50" fmla="*/ 1 w 24"/>
                  <a:gd name="T51" fmla="*/ 2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61">
                    <a:moveTo>
                      <a:pt x="23" y="61"/>
                    </a:moveTo>
                    <a:lnTo>
                      <a:pt x="23" y="57"/>
                    </a:lnTo>
                    <a:lnTo>
                      <a:pt x="24" y="52"/>
                    </a:lnTo>
                    <a:lnTo>
                      <a:pt x="24" y="40"/>
                    </a:lnTo>
                    <a:lnTo>
                      <a:pt x="22" y="29"/>
                    </a:lnTo>
                    <a:lnTo>
                      <a:pt x="21" y="23"/>
                    </a:lnTo>
                    <a:lnTo>
                      <a:pt x="19" y="17"/>
                    </a:lnTo>
                    <a:lnTo>
                      <a:pt x="15" y="12"/>
                    </a:lnTo>
                    <a:lnTo>
                      <a:pt x="11" y="7"/>
                    </a:lnTo>
                    <a:lnTo>
                      <a:pt x="6" y="2"/>
                    </a:lnTo>
                    <a:lnTo>
                      <a:pt x="1" y="0"/>
                    </a:lnTo>
                    <a:lnTo>
                      <a:pt x="0" y="0"/>
                    </a:lnTo>
                    <a:lnTo>
                      <a:pt x="6" y="3"/>
                    </a:lnTo>
                    <a:lnTo>
                      <a:pt x="11" y="8"/>
                    </a:lnTo>
                    <a:lnTo>
                      <a:pt x="14" y="13"/>
                    </a:lnTo>
                    <a:lnTo>
                      <a:pt x="18" y="17"/>
                    </a:lnTo>
                    <a:lnTo>
                      <a:pt x="20" y="23"/>
                    </a:lnTo>
                    <a:lnTo>
                      <a:pt x="22" y="29"/>
                    </a:lnTo>
                    <a:lnTo>
                      <a:pt x="23" y="40"/>
                    </a:lnTo>
                    <a:lnTo>
                      <a:pt x="23" y="52"/>
                    </a:lnTo>
                    <a:lnTo>
                      <a:pt x="23" y="57"/>
                    </a:lnTo>
                    <a:lnTo>
                      <a:pt x="22" y="61"/>
                    </a:lnTo>
                    <a:lnTo>
                      <a:pt x="23"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6" name="Freeform 62"/>
              <p:cNvSpPr>
                <a:spLocks/>
              </p:cNvSpPr>
              <p:nvPr/>
            </p:nvSpPr>
            <p:spPr bwMode="auto">
              <a:xfrm>
                <a:off x="5491" y="1744"/>
                <a:ext cx="241" cy="198"/>
              </a:xfrm>
              <a:custGeom>
                <a:avLst/>
                <a:gdLst>
                  <a:gd name="T0" fmla="*/ 34 w 1448"/>
                  <a:gd name="T1" fmla="*/ 33 h 1194"/>
                  <a:gd name="T2" fmla="*/ 34 w 1448"/>
                  <a:gd name="T3" fmla="*/ 33 h 1194"/>
                  <a:gd name="T4" fmla="*/ 33 w 1448"/>
                  <a:gd name="T5" fmla="*/ 32 h 1194"/>
                  <a:gd name="T6" fmla="*/ 31 w 1448"/>
                  <a:gd name="T7" fmla="*/ 31 h 1194"/>
                  <a:gd name="T8" fmla="*/ 28 w 1448"/>
                  <a:gd name="T9" fmla="*/ 29 h 1194"/>
                  <a:gd name="T10" fmla="*/ 23 w 1448"/>
                  <a:gd name="T11" fmla="*/ 26 h 1194"/>
                  <a:gd name="T12" fmla="*/ 20 w 1448"/>
                  <a:gd name="T13" fmla="*/ 25 h 1194"/>
                  <a:gd name="T14" fmla="*/ 17 w 1448"/>
                  <a:gd name="T15" fmla="*/ 24 h 1194"/>
                  <a:gd name="T16" fmla="*/ 16 w 1448"/>
                  <a:gd name="T17" fmla="*/ 23 h 1194"/>
                  <a:gd name="T18" fmla="*/ 15 w 1448"/>
                  <a:gd name="T19" fmla="*/ 23 h 1194"/>
                  <a:gd name="T20" fmla="*/ 14 w 1448"/>
                  <a:gd name="T21" fmla="*/ 23 h 1194"/>
                  <a:gd name="T22" fmla="*/ 12 w 1448"/>
                  <a:gd name="T23" fmla="*/ 22 h 1194"/>
                  <a:gd name="T24" fmla="*/ 10 w 1448"/>
                  <a:gd name="T25" fmla="*/ 22 h 1194"/>
                  <a:gd name="T26" fmla="*/ 7 w 1448"/>
                  <a:gd name="T27" fmla="*/ 20 h 1194"/>
                  <a:gd name="T28" fmla="*/ 5 w 1448"/>
                  <a:gd name="T29" fmla="*/ 19 h 1194"/>
                  <a:gd name="T30" fmla="*/ 3 w 1448"/>
                  <a:gd name="T31" fmla="*/ 17 h 1194"/>
                  <a:gd name="T32" fmla="*/ 3 w 1448"/>
                  <a:gd name="T33" fmla="*/ 16 h 1194"/>
                  <a:gd name="T34" fmla="*/ 2 w 1448"/>
                  <a:gd name="T35" fmla="*/ 16 h 1194"/>
                  <a:gd name="T36" fmla="*/ 2 w 1448"/>
                  <a:gd name="T37" fmla="*/ 15 h 1194"/>
                  <a:gd name="T38" fmla="*/ 1 w 1448"/>
                  <a:gd name="T39" fmla="*/ 12 h 1194"/>
                  <a:gd name="T40" fmla="*/ 0 w 1448"/>
                  <a:gd name="T41" fmla="*/ 11 h 1194"/>
                  <a:gd name="T42" fmla="*/ 0 w 1448"/>
                  <a:gd name="T43" fmla="*/ 8 h 1194"/>
                  <a:gd name="T44" fmla="*/ 0 w 1448"/>
                  <a:gd name="T45" fmla="*/ 6 h 1194"/>
                  <a:gd name="T46" fmla="*/ 1 w 1448"/>
                  <a:gd name="T47" fmla="*/ 4 h 1194"/>
                  <a:gd name="T48" fmla="*/ 2 w 1448"/>
                  <a:gd name="T49" fmla="*/ 4 h 1194"/>
                  <a:gd name="T50" fmla="*/ 2 w 1448"/>
                  <a:gd name="T51" fmla="*/ 3 h 1194"/>
                  <a:gd name="T52" fmla="*/ 3 w 1448"/>
                  <a:gd name="T53" fmla="*/ 2 h 1194"/>
                  <a:gd name="T54" fmla="*/ 5 w 1448"/>
                  <a:gd name="T55" fmla="*/ 2 h 1194"/>
                  <a:gd name="T56" fmla="*/ 6 w 1448"/>
                  <a:gd name="T57" fmla="*/ 1 h 1194"/>
                  <a:gd name="T58" fmla="*/ 8 w 1448"/>
                  <a:gd name="T59" fmla="*/ 0 h 1194"/>
                  <a:gd name="T60" fmla="*/ 11 w 1448"/>
                  <a:gd name="T61" fmla="*/ 0 h 1194"/>
                  <a:gd name="T62" fmla="*/ 13 w 1448"/>
                  <a:gd name="T63" fmla="*/ 0 h 1194"/>
                  <a:gd name="T64" fmla="*/ 14 w 1448"/>
                  <a:gd name="T65" fmla="*/ 0 h 1194"/>
                  <a:gd name="T66" fmla="*/ 15 w 1448"/>
                  <a:gd name="T67" fmla="*/ 0 h 1194"/>
                  <a:gd name="T68" fmla="*/ 16 w 1448"/>
                  <a:gd name="T69" fmla="*/ 1 h 1194"/>
                  <a:gd name="T70" fmla="*/ 18 w 1448"/>
                  <a:gd name="T71" fmla="*/ 2 h 1194"/>
                  <a:gd name="T72" fmla="*/ 18 w 1448"/>
                  <a:gd name="T73" fmla="*/ 2 h 1194"/>
                  <a:gd name="T74" fmla="*/ 18 w 1448"/>
                  <a:gd name="T75" fmla="*/ 3 h 1194"/>
                  <a:gd name="T76" fmla="*/ 20 w 1448"/>
                  <a:gd name="T77" fmla="*/ 3 h 1194"/>
                  <a:gd name="T78" fmla="*/ 22 w 1448"/>
                  <a:gd name="T79" fmla="*/ 5 h 1194"/>
                  <a:gd name="T80" fmla="*/ 26 w 1448"/>
                  <a:gd name="T81" fmla="*/ 8 h 1194"/>
                  <a:gd name="T82" fmla="*/ 26 w 1448"/>
                  <a:gd name="T83" fmla="*/ 8 h 1194"/>
                  <a:gd name="T84" fmla="*/ 26 w 1448"/>
                  <a:gd name="T85" fmla="*/ 9 h 1194"/>
                  <a:gd name="T86" fmla="*/ 26 w 1448"/>
                  <a:gd name="T87" fmla="*/ 10 h 1194"/>
                  <a:gd name="T88" fmla="*/ 26 w 1448"/>
                  <a:gd name="T89" fmla="*/ 11 h 1194"/>
                  <a:gd name="T90" fmla="*/ 27 w 1448"/>
                  <a:gd name="T91" fmla="*/ 12 h 1194"/>
                  <a:gd name="T92" fmla="*/ 27 w 1448"/>
                  <a:gd name="T93" fmla="*/ 13 h 1194"/>
                  <a:gd name="T94" fmla="*/ 28 w 1448"/>
                  <a:gd name="T95" fmla="*/ 14 h 1194"/>
                  <a:gd name="T96" fmla="*/ 28 w 1448"/>
                  <a:gd name="T97" fmla="*/ 14 h 1194"/>
                  <a:gd name="T98" fmla="*/ 29 w 1448"/>
                  <a:gd name="T99" fmla="*/ 16 h 1194"/>
                  <a:gd name="T100" fmla="*/ 31 w 1448"/>
                  <a:gd name="T101" fmla="*/ 18 h 1194"/>
                  <a:gd name="T102" fmla="*/ 33 w 1448"/>
                  <a:gd name="T103" fmla="*/ 21 h 1194"/>
                  <a:gd name="T104" fmla="*/ 37 w 1448"/>
                  <a:gd name="T105" fmla="*/ 25 h 1194"/>
                  <a:gd name="T106" fmla="*/ 39 w 1448"/>
                  <a:gd name="T107" fmla="*/ 27 h 1194"/>
                  <a:gd name="T108" fmla="*/ 40 w 1448"/>
                  <a:gd name="T109" fmla="*/ 28 h 1194"/>
                  <a:gd name="T110" fmla="*/ 40 w 1448"/>
                  <a:gd name="T111" fmla="*/ 28 h 1194"/>
                  <a:gd name="T112" fmla="*/ 39 w 1448"/>
                  <a:gd name="T113" fmla="*/ 29 h 1194"/>
                  <a:gd name="T114" fmla="*/ 38 w 1448"/>
                  <a:gd name="T115" fmla="*/ 29 h 1194"/>
                  <a:gd name="T116" fmla="*/ 36 w 1448"/>
                  <a:gd name="T117" fmla="*/ 31 h 1194"/>
                  <a:gd name="T118" fmla="*/ 34 w 1448"/>
                  <a:gd name="T119" fmla="*/ 33 h 1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48" h="1194">
                    <a:moveTo>
                      <a:pt x="1234" y="1194"/>
                    </a:moveTo>
                    <a:lnTo>
                      <a:pt x="1234" y="1194"/>
                    </a:lnTo>
                    <a:lnTo>
                      <a:pt x="1233" y="1194"/>
                    </a:lnTo>
                    <a:lnTo>
                      <a:pt x="1232" y="1192"/>
                    </a:lnTo>
                    <a:lnTo>
                      <a:pt x="1230" y="1190"/>
                    </a:lnTo>
                    <a:lnTo>
                      <a:pt x="1226" y="1189"/>
                    </a:lnTo>
                    <a:lnTo>
                      <a:pt x="1223" y="1187"/>
                    </a:lnTo>
                    <a:lnTo>
                      <a:pt x="1220" y="1183"/>
                    </a:lnTo>
                    <a:lnTo>
                      <a:pt x="1215" y="1181"/>
                    </a:lnTo>
                    <a:lnTo>
                      <a:pt x="1205" y="1174"/>
                    </a:lnTo>
                    <a:lnTo>
                      <a:pt x="1193" y="1165"/>
                    </a:lnTo>
                    <a:lnTo>
                      <a:pt x="1179" y="1155"/>
                    </a:lnTo>
                    <a:lnTo>
                      <a:pt x="1164" y="1145"/>
                    </a:lnTo>
                    <a:lnTo>
                      <a:pt x="1146" y="1133"/>
                    </a:lnTo>
                    <a:lnTo>
                      <a:pt x="1128" y="1121"/>
                    </a:lnTo>
                    <a:lnTo>
                      <a:pt x="1108" y="1108"/>
                    </a:lnTo>
                    <a:lnTo>
                      <a:pt x="1086" y="1093"/>
                    </a:lnTo>
                    <a:lnTo>
                      <a:pt x="1064" y="1079"/>
                    </a:lnTo>
                    <a:lnTo>
                      <a:pt x="1041" y="1064"/>
                    </a:lnTo>
                    <a:lnTo>
                      <a:pt x="1016" y="1049"/>
                    </a:lnTo>
                    <a:lnTo>
                      <a:pt x="992" y="1034"/>
                    </a:lnTo>
                    <a:lnTo>
                      <a:pt x="940" y="1003"/>
                    </a:lnTo>
                    <a:lnTo>
                      <a:pt x="885" y="973"/>
                    </a:lnTo>
                    <a:lnTo>
                      <a:pt x="831" y="944"/>
                    </a:lnTo>
                    <a:lnTo>
                      <a:pt x="804" y="930"/>
                    </a:lnTo>
                    <a:lnTo>
                      <a:pt x="777" y="916"/>
                    </a:lnTo>
                    <a:lnTo>
                      <a:pt x="750" y="905"/>
                    </a:lnTo>
                    <a:lnTo>
                      <a:pt x="723" y="893"/>
                    </a:lnTo>
                    <a:lnTo>
                      <a:pt x="698" y="881"/>
                    </a:lnTo>
                    <a:lnTo>
                      <a:pt x="672" y="872"/>
                    </a:lnTo>
                    <a:lnTo>
                      <a:pt x="647" y="864"/>
                    </a:lnTo>
                    <a:lnTo>
                      <a:pt x="624" y="857"/>
                    </a:lnTo>
                    <a:lnTo>
                      <a:pt x="600" y="851"/>
                    </a:lnTo>
                    <a:lnTo>
                      <a:pt x="578" y="848"/>
                    </a:lnTo>
                    <a:lnTo>
                      <a:pt x="577" y="848"/>
                    </a:lnTo>
                    <a:lnTo>
                      <a:pt x="575" y="847"/>
                    </a:lnTo>
                    <a:lnTo>
                      <a:pt x="569" y="847"/>
                    </a:lnTo>
                    <a:lnTo>
                      <a:pt x="563" y="846"/>
                    </a:lnTo>
                    <a:lnTo>
                      <a:pt x="555" y="844"/>
                    </a:lnTo>
                    <a:lnTo>
                      <a:pt x="546" y="842"/>
                    </a:lnTo>
                    <a:lnTo>
                      <a:pt x="534" y="840"/>
                    </a:lnTo>
                    <a:lnTo>
                      <a:pt x="522" y="838"/>
                    </a:lnTo>
                    <a:lnTo>
                      <a:pt x="508" y="835"/>
                    </a:lnTo>
                    <a:lnTo>
                      <a:pt x="494" y="832"/>
                    </a:lnTo>
                    <a:lnTo>
                      <a:pt x="478" y="828"/>
                    </a:lnTo>
                    <a:lnTo>
                      <a:pt x="461" y="824"/>
                    </a:lnTo>
                    <a:lnTo>
                      <a:pt x="444" y="819"/>
                    </a:lnTo>
                    <a:lnTo>
                      <a:pt x="426" y="814"/>
                    </a:lnTo>
                    <a:lnTo>
                      <a:pt x="408" y="809"/>
                    </a:lnTo>
                    <a:lnTo>
                      <a:pt x="389" y="802"/>
                    </a:lnTo>
                    <a:lnTo>
                      <a:pt x="370" y="795"/>
                    </a:lnTo>
                    <a:lnTo>
                      <a:pt x="350" y="787"/>
                    </a:lnTo>
                    <a:lnTo>
                      <a:pt x="311" y="770"/>
                    </a:lnTo>
                    <a:lnTo>
                      <a:pt x="292" y="761"/>
                    </a:lnTo>
                    <a:lnTo>
                      <a:pt x="273" y="751"/>
                    </a:lnTo>
                    <a:lnTo>
                      <a:pt x="254" y="740"/>
                    </a:lnTo>
                    <a:lnTo>
                      <a:pt x="235" y="728"/>
                    </a:lnTo>
                    <a:lnTo>
                      <a:pt x="217" y="716"/>
                    </a:lnTo>
                    <a:lnTo>
                      <a:pt x="200" y="703"/>
                    </a:lnTo>
                    <a:lnTo>
                      <a:pt x="183" y="690"/>
                    </a:lnTo>
                    <a:lnTo>
                      <a:pt x="169" y="674"/>
                    </a:lnTo>
                    <a:lnTo>
                      <a:pt x="154" y="658"/>
                    </a:lnTo>
                    <a:lnTo>
                      <a:pt x="139" y="642"/>
                    </a:lnTo>
                    <a:lnTo>
                      <a:pt x="128" y="626"/>
                    </a:lnTo>
                    <a:lnTo>
                      <a:pt x="117" y="607"/>
                    </a:lnTo>
                    <a:lnTo>
                      <a:pt x="117" y="606"/>
                    </a:lnTo>
                    <a:lnTo>
                      <a:pt x="114" y="604"/>
                    </a:lnTo>
                    <a:lnTo>
                      <a:pt x="111" y="600"/>
                    </a:lnTo>
                    <a:lnTo>
                      <a:pt x="108" y="596"/>
                    </a:lnTo>
                    <a:lnTo>
                      <a:pt x="103" y="590"/>
                    </a:lnTo>
                    <a:lnTo>
                      <a:pt x="98" y="582"/>
                    </a:lnTo>
                    <a:lnTo>
                      <a:pt x="92" y="574"/>
                    </a:lnTo>
                    <a:lnTo>
                      <a:pt x="86" y="565"/>
                    </a:lnTo>
                    <a:lnTo>
                      <a:pt x="79" y="554"/>
                    </a:lnTo>
                    <a:lnTo>
                      <a:pt x="72" y="542"/>
                    </a:lnTo>
                    <a:lnTo>
                      <a:pt x="65" y="530"/>
                    </a:lnTo>
                    <a:lnTo>
                      <a:pt x="57" y="516"/>
                    </a:lnTo>
                    <a:lnTo>
                      <a:pt x="50" y="502"/>
                    </a:lnTo>
                    <a:lnTo>
                      <a:pt x="35" y="471"/>
                    </a:lnTo>
                    <a:lnTo>
                      <a:pt x="29" y="455"/>
                    </a:lnTo>
                    <a:lnTo>
                      <a:pt x="22" y="437"/>
                    </a:lnTo>
                    <a:lnTo>
                      <a:pt x="16" y="420"/>
                    </a:lnTo>
                    <a:lnTo>
                      <a:pt x="12" y="402"/>
                    </a:lnTo>
                    <a:lnTo>
                      <a:pt x="7" y="383"/>
                    </a:lnTo>
                    <a:lnTo>
                      <a:pt x="4" y="365"/>
                    </a:lnTo>
                    <a:lnTo>
                      <a:pt x="2" y="346"/>
                    </a:lnTo>
                    <a:lnTo>
                      <a:pt x="0" y="327"/>
                    </a:lnTo>
                    <a:lnTo>
                      <a:pt x="0" y="307"/>
                    </a:lnTo>
                    <a:lnTo>
                      <a:pt x="2" y="286"/>
                    </a:lnTo>
                    <a:lnTo>
                      <a:pt x="4" y="266"/>
                    </a:lnTo>
                    <a:lnTo>
                      <a:pt x="7" y="247"/>
                    </a:lnTo>
                    <a:lnTo>
                      <a:pt x="14" y="227"/>
                    </a:lnTo>
                    <a:lnTo>
                      <a:pt x="21" y="207"/>
                    </a:lnTo>
                    <a:lnTo>
                      <a:pt x="30" y="188"/>
                    </a:lnTo>
                    <a:lnTo>
                      <a:pt x="41" y="168"/>
                    </a:lnTo>
                    <a:lnTo>
                      <a:pt x="55" y="148"/>
                    </a:lnTo>
                    <a:lnTo>
                      <a:pt x="55" y="147"/>
                    </a:lnTo>
                    <a:lnTo>
                      <a:pt x="56" y="146"/>
                    </a:lnTo>
                    <a:lnTo>
                      <a:pt x="59" y="144"/>
                    </a:lnTo>
                    <a:lnTo>
                      <a:pt x="63" y="140"/>
                    </a:lnTo>
                    <a:lnTo>
                      <a:pt x="67" y="137"/>
                    </a:lnTo>
                    <a:lnTo>
                      <a:pt x="72" y="131"/>
                    </a:lnTo>
                    <a:lnTo>
                      <a:pt x="77" y="126"/>
                    </a:lnTo>
                    <a:lnTo>
                      <a:pt x="84" y="121"/>
                    </a:lnTo>
                    <a:lnTo>
                      <a:pt x="92" y="114"/>
                    </a:lnTo>
                    <a:lnTo>
                      <a:pt x="101" y="107"/>
                    </a:lnTo>
                    <a:lnTo>
                      <a:pt x="111" y="100"/>
                    </a:lnTo>
                    <a:lnTo>
                      <a:pt x="121" y="93"/>
                    </a:lnTo>
                    <a:lnTo>
                      <a:pt x="133" y="85"/>
                    </a:lnTo>
                    <a:lnTo>
                      <a:pt x="145" y="77"/>
                    </a:lnTo>
                    <a:lnTo>
                      <a:pt x="157" y="69"/>
                    </a:lnTo>
                    <a:lnTo>
                      <a:pt x="171" y="62"/>
                    </a:lnTo>
                    <a:lnTo>
                      <a:pt x="186" y="54"/>
                    </a:lnTo>
                    <a:lnTo>
                      <a:pt x="200" y="47"/>
                    </a:lnTo>
                    <a:lnTo>
                      <a:pt x="216" y="40"/>
                    </a:lnTo>
                    <a:lnTo>
                      <a:pt x="233" y="33"/>
                    </a:lnTo>
                    <a:lnTo>
                      <a:pt x="251" y="27"/>
                    </a:lnTo>
                    <a:lnTo>
                      <a:pt x="269" y="21"/>
                    </a:lnTo>
                    <a:lnTo>
                      <a:pt x="288" y="16"/>
                    </a:lnTo>
                    <a:lnTo>
                      <a:pt x="308" y="11"/>
                    </a:lnTo>
                    <a:lnTo>
                      <a:pt x="328" y="7"/>
                    </a:lnTo>
                    <a:lnTo>
                      <a:pt x="349" y="4"/>
                    </a:lnTo>
                    <a:lnTo>
                      <a:pt x="371" y="2"/>
                    </a:lnTo>
                    <a:lnTo>
                      <a:pt x="393" y="0"/>
                    </a:lnTo>
                    <a:lnTo>
                      <a:pt x="416" y="0"/>
                    </a:lnTo>
                    <a:lnTo>
                      <a:pt x="440" y="2"/>
                    </a:lnTo>
                    <a:lnTo>
                      <a:pt x="464" y="4"/>
                    </a:lnTo>
                    <a:lnTo>
                      <a:pt x="489" y="7"/>
                    </a:lnTo>
                    <a:lnTo>
                      <a:pt x="493" y="7"/>
                    </a:lnTo>
                    <a:lnTo>
                      <a:pt x="497" y="7"/>
                    </a:lnTo>
                    <a:lnTo>
                      <a:pt x="503" y="9"/>
                    </a:lnTo>
                    <a:lnTo>
                      <a:pt x="510" y="11"/>
                    </a:lnTo>
                    <a:lnTo>
                      <a:pt x="519" y="12"/>
                    </a:lnTo>
                    <a:lnTo>
                      <a:pt x="528" y="14"/>
                    </a:lnTo>
                    <a:lnTo>
                      <a:pt x="538" y="18"/>
                    </a:lnTo>
                    <a:lnTo>
                      <a:pt x="549" y="21"/>
                    </a:lnTo>
                    <a:lnTo>
                      <a:pt x="560" y="25"/>
                    </a:lnTo>
                    <a:lnTo>
                      <a:pt x="573" y="31"/>
                    </a:lnTo>
                    <a:lnTo>
                      <a:pt x="585" y="36"/>
                    </a:lnTo>
                    <a:lnTo>
                      <a:pt x="598" y="43"/>
                    </a:lnTo>
                    <a:lnTo>
                      <a:pt x="610" y="51"/>
                    </a:lnTo>
                    <a:lnTo>
                      <a:pt x="621" y="61"/>
                    </a:lnTo>
                    <a:lnTo>
                      <a:pt x="634" y="71"/>
                    </a:lnTo>
                    <a:lnTo>
                      <a:pt x="636" y="72"/>
                    </a:lnTo>
                    <a:lnTo>
                      <a:pt x="639" y="74"/>
                    </a:lnTo>
                    <a:lnTo>
                      <a:pt x="643" y="77"/>
                    </a:lnTo>
                    <a:lnTo>
                      <a:pt x="648" y="80"/>
                    </a:lnTo>
                    <a:lnTo>
                      <a:pt x="654" y="85"/>
                    </a:lnTo>
                    <a:lnTo>
                      <a:pt x="661" y="89"/>
                    </a:lnTo>
                    <a:lnTo>
                      <a:pt x="669" y="94"/>
                    </a:lnTo>
                    <a:lnTo>
                      <a:pt x="678" y="101"/>
                    </a:lnTo>
                    <a:lnTo>
                      <a:pt x="687" y="107"/>
                    </a:lnTo>
                    <a:lnTo>
                      <a:pt x="697" y="114"/>
                    </a:lnTo>
                    <a:lnTo>
                      <a:pt x="707" y="121"/>
                    </a:lnTo>
                    <a:lnTo>
                      <a:pt x="730" y="137"/>
                    </a:lnTo>
                    <a:lnTo>
                      <a:pt x="753" y="153"/>
                    </a:lnTo>
                    <a:lnTo>
                      <a:pt x="779" y="172"/>
                    </a:lnTo>
                    <a:lnTo>
                      <a:pt x="805" y="189"/>
                    </a:lnTo>
                    <a:lnTo>
                      <a:pt x="858" y="226"/>
                    </a:lnTo>
                    <a:lnTo>
                      <a:pt x="883" y="243"/>
                    </a:lnTo>
                    <a:lnTo>
                      <a:pt x="908" y="259"/>
                    </a:lnTo>
                    <a:lnTo>
                      <a:pt x="931" y="276"/>
                    </a:lnTo>
                    <a:lnTo>
                      <a:pt x="941" y="283"/>
                    </a:lnTo>
                    <a:lnTo>
                      <a:pt x="951" y="290"/>
                    </a:lnTo>
                    <a:lnTo>
                      <a:pt x="951" y="291"/>
                    </a:lnTo>
                    <a:lnTo>
                      <a:pt x="949" y="293"/>
                    </a:lnTo>
                    <a:lnTo>
                      <a:pt x="946" y="298"/>
                    </a:lnTo>
                    <a:lnTo>
                      <a:pt x="944" y="303"/>
                    </a:lnTo>
                    <a:lnTo>
                      <a:pt x="941" y="311"/>
                    </a:lnTo>
                    <a:lnTo>
                      <a:pt x="939" y="321"/>
                    </a:lnTo>
                    <a:lnTo>
                      <a:pt x="937" y="331"/>
                    </a:lnTo>
                    <a:lnTo>
                      <a:pt x="936" y="344"/>
                    </a:lnTo>
                    <a:lnTo>
                      <a:pt x="936" y="358"/>
                    </a:lnTo>
                    <a:lnTo>
                      <a:pt x="937" y="373"/>
                    </a:lnTo>
                    <a:lnTo>
                      <a:pt x="940" y="389"/>
                    </a:lnTo>
                    <a:lnTo>
                      <a:pt x="943" y="397"/>
                    </a:lnTo>
                    <a:lnTo>
                      <a:pt x="945" y="406"/>
                    </a:lnTo>
                    <a:lnTo>
                      <a:pt x="949" y="414"/>
                    </a:lnTo>
                    <a:lnTo>
                      <a:pt x="953" y="425"/>
                    </a:lnTo>
                    <a:lnTo>
                      <a:pt x="958" y="434"/>
                    </a:lnTo>
                    <a:lnTo>
                      <a:pt x="963" y="444"/>
                    </a:lnTo>
                    <a:lnTo>
                      <a:pt x="969" y="455"/>
                    </a:lnTo>
                    <a:lnTo>
                      <a:pt x="976" y="465"/>
                    </a:lnTo>
                    <a:lnTo>
                      <a:pt x="984" y="477"/>
                    </a:lnTo>
                    <a:lnTo>
                      <a:pt x="993" y="487"/>
                    </a:lnTo>
                    <a:lnTo>
                      <a:pt x="993" y="488"/>
                    </a:lnTo>
                    <a:lnTo>
                      <a:pt x="995" y="490"/>
                    </a:lnTo>
                    <a:lnTo>
                      <a:pt x="996" y="492"/>
                    </a:lnTo>
                    <a:lnTo>
                      <a:pt x="998" y="494"/>
                    </a:lnTo>
                    <a:lnTo>
                      <a:pt x="1001" y="498"/>
                    </a:lnTo>
                    <a:lnTo>
                      <a:pt x="1004" y="502"/>
                    </a:lnTo>
                    <a:lnTo>
                      <a:pt x="1006" y="506"/>
                    </a:lnTo>
                    <a:lnTo>
                      <a:pt x="1014" y="516"/>
                    </a:lnTo>
                    <a:lnTo>
                      <a:pt x="1023" y="528"/>
                    </a:lnTo>
                    <a:lnTo>
                      <a:pt x="1033" y="542"/>
                    </a:lnTo>
                    <a:lnTo>
                      <a:pt x="1045" y="557"/>
                    </a:lnTo>
                    <a:lnTo>
                      <a:pt x="1058" y="574"/>
                    </a:lnTo>
                    <a:lnTo>
                      <a:pt x="1072" y="591"/>
                    </a:lnTo>
                    <a:lnTo>
                      <a:pt x="1086" y="611"/>
                    </a:lnTo>
                    <a:lnTo>
                      <a:pt x="1102" y="631"/>
                    </a:lnTo>
                    <a:lnTo>
                      <a:pt x="1118" y="651"/>
                    </a:lnTo>
                    <a:lnTo>
                      <a:pt x="1135" y="673"/>
                    </a:lnTo>
                    <a:lnTo>
                      <a:pt x="1153" y="695"/>
                    </a:lnTo>
                    <a:lnTo>
                      <a:pt x="1171" y="717"/>
                    </a:lnTo>
                    <a:lnTo>
                      <a:pt x="1208" y="764"/>
                    </a:lnTo>
                    <a:lnTo>
                      <a:pt x="1247" y="809"/>
                    </a:lnTo>
                    <a:lnTo>
                      <a:pt x="1284" y="854"/>
                    </a:lnTo>
                    <a:lnTo>
                      <a:pt x="1303" y="874"/>
                    </a:lnTo>
                    <a:lnTo>
                      <a:pt x="1321" y="895"/>
                    </a:lnTo>
                    <a:lnTo>
                      <a:pt x="1339" y="915"/>
                    </a:lnTo>
                    <a:lnTo>
                      <a:pt x="1357" y="935"/>
                    </a:lnTo>
                    <a:lnTo>
                      <a:pt x="1374" y="952"/>
                    </a:lnTo>
                    <a:lnTo>
                      <a:pt x="1391" y="968"/>
                    </a:lnTo>
                    <a:lnTo>
                      <a:pt x="1406" y="983"/>
                    </a:lnTo>
                    <a:lnTo>
                      <a:pt x="1422" y="996"/>
                    </a:lnTo>
                    <a:lnTo>
                      <a:pt x="1435" y="1007"/>
                    </a:lnTo>
                    <a:lnTo>
                      <a:pt x="1448" y="1017"/>
                    </a:lnTo>
                    <a:lnTo>
                      <a:pt x="1448" y="1018"/>
                    </a:lnTo>
                    <a:lnTo>
                      <a:pt x="1445" y="1019"/>
                    </a:lnTo>
                    <a:lnTo>
                      <a:pt x="1443" y="1020"/>
                    </a:lnTo>
                    <a:lnTo>
                      <a:pt x="1441" y="1022"/>
                    </a:lnTo>
                    <a:lnTo>
                      <a:pt x="1436" y="1024"/>
                    </a:lnTo>
                    <a:lnTo>
                      <a:pt x="1432" y="1027"/>
                    </a:lnTo>
                    <a:lnTo>
                      <a:pt x="1426" y="1031"/>
                    </a:lnTo>
                    <a:lnTo>
                      <a:pt x="1421" y="1035"/>
                    </a:lnTo>
                    <a:lnTo>
                      <a:pt x="1414" y="1039"/>
                    </a:lnTo>
                    <a:lnTo>
                      <a:pt x="1407" y="1044"/>
                    </a:lnTo>
                    <a:lnTo>
                      <a:pt x="1391" y="1055"/>
                    </a:lnTo>
                    <a:lnTo>
                      <a:pt x="1374" y="1066"/>
                    </a:lnTo>
                    <a:lnTo>
                      <a:pt x="1356" y="1079"/>
                    </a:lnTo>
                    <a:lnTo>
                      <a:pt x="1320" y="1107"/>
                    </a:lnTo>
                    <a:lnTo>
                      <a:pt x="1302" y="1122"/>
                    </a:lnTo>
                    <a:lnTo>
                      <a:pt x="1285" y="1137"/>
                    </a:lnTo>
                    <a:lnTo>
                      <a:pt x="1269" y="1152"/>
                    </a:lnTo>
                    <a:lnTo>
                      <a:pt x="1256" y="1166"/>
                    </a:lnTo>
                    <a:lnTo>
                      <a:pt x="1249" y="1174"/>
                    </a:lnTo>
                    <a:lnTo>
                      <a:pt x="1243" y="1181"/>
                    </a:lnTo>
                    <a:lnTo>
                      <a:pt x="1239" y="1188"/>
                    </a:lnTo>
                    <a:lnTo>
                      <a:pt x="1234" y="1194"/>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7" name="Freeform 63"/>
              <p:cNvSpPr>
                <a:spLocks/>
              </p:cNvSpPr>
              <p:nvPr/>
            </p:nvSpPr>
            <p:spPr bwMode="auto">
              <a:xfrm>
                <a:off x="5491" y="1744"/>
                <a:ext cx="241" cy="199"/>
              </a:xfrm>
              <a:custGeom>
                <a:avLst/>
                <a:gdLst>
                  <a:gd name="T0" fmla="*/ 34 w 1449"/>
                  <a:gd name="T1" fmla="*/ 33 h 1195"/>
                  <a:gd name="T2" fmla="*/ 32 w 1449"/>
                  <a:gd name="T3" fmla="*/ 31 h 1195"/>
                  <a:gd name="T4" fmla="*/ 26 w 1449"/>
                  <a:gd name="T5" fmla="*/ 28 h 1195"/>
                  <a:gd name="T6" fmla="*/ 18 w 1449"/>
                  <a:gd name="T7" fmla="*/ 24 h 1195"/>
                  <a:gd name="T8" fmla="*/ 15 w 1449"/>
                  <a:gd name="T9" fmla="*/ 23 h 1195"/>
                  <a:gd name="T10" fmla="*/ 11 w 1449"/>
                  <a:gd name="T11" fmla="*/ 22 h 1195"/>
                  <a:gd name="T12" fmla="*/ 6 w 1449"/>
                  <a:gd name="T13" fmla="*/ 20 h 1195"/>
                  <a:gd name="T14" fmla="*/ 3 w 1449"/>
                  <a:gd name="T15" fmla="*/ 17 h 1195"/>
                  <a:gd name="T16" fmla="*/ 2 w 1449"/>
                  <a:gd name="T17" fmla="*/ 15 h 1195"/>
                  <a:gd name="T18" fmla="*/ 0 w 1449"/>
                  <a:gd name="T19" fmla="*/ 12 h 1195"/>
                  <a:gd name="T20" fmla="*/ 0 w 1449"/>
                  <a:gd name="T21" fmla="*/ 7 h 1195"/>
                  <a:gd name="T22" fmla="*/ 2 w 1449"/>
                  <a:gd name="T23" fmla="*/ 4 h 1195"/>
                  <a:gd name="T24" fmla="*/ 3 w 1449"/>
                  <a:gd name="T25" fmla="*/ 2 h 1195"/>
                  <a:gd name="T26" fmla="*/ 6 w 1449"/>
                  <a:gd name="T27" fmla="*/ 1 h 1195"/>
                  <a:gd name="T28" fmla="*/ 11 w 1449"/>
                  <a:gd name="T29" fmla="*/ 0 h 1195"/>
                  <a:gd name="T30" fmla="*/ 14 w 1449"/>
                  <a:gd name="T31" fmla="*/ 0 h 1195"/>
                  <a:gd name="T32" fmla="*/ 17 w 1449"/>
                  <a:gd name="T33" fmla="*/ 1 h 1195"/>
                  <a:gd name="T34" fmla="*/ 18 w 1449"/>
                  <a:gd name="T35" fmla="*/ 2 h 1195"/>
                  <a:gd name="T36" fmla="*/ 21 w 1449"/>
                  <a:gd name="T37" fmla="*/ 4 h 1195"/>
                  <a:gd name="T38" fmla="*/ 26 w 1449"/>
                  <a:gd name="T39" fmla="*/ 8 h 1195"/>
                  <a:gd name="T40" fmla="*/ 26 w 1449"/>
                  <a:gd name="T41" fmla="*/ 9 h 1195"/>
                  <a:gd name="T42" fmla="*/ 27 w 1449"/>
                  <a:gd name="T43" fmla="*/ 12 h 1195"/>
                  <a:gd name="T44" fmla="*/ 27 w 1449"/>
                  <a:gd name="T45" fmla="*/ 14 h 1195"/>
                  <a:gd name="T46" fmla="*/ 29 w 1449"/>
                  <a:gd name="T47" fmla="*/ 15 h 1195"/>
                  <a:gd name="T48" fmla="*/ 32 w 1449"/>
                  <a:gd name="T49" fmla="*/ 20 h 1195"/>
                  <a:gd name="T50" fmla="*/ 38 w 1449"/>
                  <a:gd name="T51" fmla="*/ 27 h 1195"/>
                  <a:gd name="T52" fmla="*/ 40 w 1449"/>
                  <a:gd name="T53" fmla="*/ 28 h 1195"/>
                  <a:gd name="T54" fmla="*/ 39 w 1449"/>
                  <a:gd name="T55" fmla="*/ 29 h 1195"/>
                  <a:gd name="T56" fmla="*/ 38 w 1449"/>
                  <a:gd name="T57" fmla="*/ 30 h 1195"/>
                  <a:gd name="T58" fmla="*/ 40 w 1449"/>
                  <a:gd name="T59" fmla="*/ 28 h 1195"/>
                  <a:gd name="T60" fmla="*/ 39 w 1449"/>
                  <a:gd name="T61" fmla="*/ 28 h 1195"/>
                  <a:gd name="T62" fmla="*/ 35 w 1449"/>
                  <a:gd name="T63" fmla="*/ 22 h 1195"/>
                  <a:gd name="T64" fmla="*/ 29 w 1449"/>
                  <a:gd name="T65" fmla="*/ 16 h 1195"/>
                  <a:gd name="T66" fmla="*/ 28 w 1449"/>
                  <a:gd name="T67" fmla="*/ 14 h 1195"/>
                  <a:gd name="T68" fmla="*/ 27 w 1449"/>
                  <a:gd name="T69" fmla="*/ 12 h 1195"/>
                  <a:gd name="T70" fmla="*/ 26 w 1449"/>
                  <a:gd name="T71" fmla="*/ 10 h 1195"/>
                  <a:gd name="T72" fmla="*/ 26 w 1449"/>
                  <a:gd name="T73" fmla="*/ 8 h 1195"/>
                  <a:gd name="T74" fmla="*/ 22 w 1449"/>
                  <a:gd name="T75" fmla="*/ 5 h 1195"/>
                  <a:gd name="T76" fmla="*/ 18 w 1449"/>
                  <a:gd name="T77" fmla="*/ 2 h 1195"/>
                  <a:gd name="T78" fmla="*/ 17 w 1449"/>
                  <a:gd name="T79" fmla="*/ 2 h 1195"/>
                  <a:gd name="T80" fmla="*/ 15 w 1449"/>
                  <a:gd name="T81" fmla="*/ 0 h 1195"/>
                  <a:gd name="T82" fmla="*/ 12 w 1449"/>
                  <a:gd name="T83" fmla="*/ 0 h 1195"/>
                  <a:gd name="T84" fmla="*/ 7 w 1449"/>
                  <a:gd name="T85" fmla="*/ 1 h 1195"/>
                  <a:gd name="T86" fmla="*/ 4 w 1449"/>
                  <a:gd name="T87" fmla="*/ 2 h 1195"/>
                  <a:gd name="T88" fmla="*/ 2 w 1449"/>
                  <a:gd name="T89" fmla="*/ 4 h 1195"/>
                  <a:gd name="T90" fmla="*/ 0 w 1449"/>
                  <a:gd name="T91" fmla="*/ 6 h 1195"/>
                  <a:gd name="T92" fmla="*/ 0 w 1449"/>
                  <a:gd name="T93" fmla="*/ 11 h 1195"/>
                  <a:gd name="T94" fmla="*/ 2 w 1449"/>
                  <a:gd name="T95" fmla="*/ 15 h 1195"/>
                  <a:gd name="T96" fmla="*/ 3 w 1449"/>
                  <a:gd name="T97" fmla="*/ 17 h 1195"/>
                  <a:gd name="T98" fmla="*/ 5 w 1449"/>
                  <a:gd name="T99" fmla="*/ 19 h 1195"/>
                  <a:gd name="T100" fmla="*/ 10 w 1449"/>
                  <a:gd name="T101" fmla="*/ 22 h 1195"/>
                  <a:gd name="T102" fmla="*/ 14 w 1449"/>
                  <a:gd name="T103" fmla="*/ 23 h 1195"/>
                  <a:gd name="T104" fmla="*/ 17 w 1449"/>
                  <a:gd name="T105" fmla="*/ 24 h 1195"/>
                  <a:gd name="T106" fmla="*/ 23 w 1449"/>
                  <a:gd name="T107" fmla="*/ 26 h 1195"/>
                  <a:gd name="T108" fmla="*/ 31 w 1449"/>
                  <a:gd name="T109" fmla="*/ 31 h 1195"/>
                  <a:gd name="T110" fmla="*/ 34 w 1449"/>
                  <a:gd name="T111" fmla="*/ 33 h 1195"/>
                  <a:gd name="T112" fmla="*/ 34 w 1449"/>
                  <a:gd name="T113" fmla="*/ 33 h 11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49" h="1195">
                    <a:moveTo>
                      <a:pt x="1235" y="1194"/>
                    </a:moveTo>
                    <a:lnTo>
                      <a:pt x="1235" y="1194"/>
                    </a:lnTo>
                    <a:lnTo>
                      <a:pt x="1234" y="1192"/>
                    </a:lnTo>
                    <a:lnTo>
                      <a:pt x="1233" y="1191"/>
                    </a:lnTo>
                    <a:lnTo>
                      <a:pt x="1231" y="1190"/>
                    </a:lnTo>
                    <a:lnTo>
                      <a:pt x="1227" y="1188"/>
                    </a:lnTo>
                    <a:lnTo>
                      <a:pt x="1225" y="1185"/>
                    </a:lnTo>
                    <a:lnTo>
                      <a:pt x="1221" y="1183"/>
                    </a:lnTo>
                    <a:lnTo>
                      <a:pt x="1217" y="1180"/>
                    </a:lnTo>
                    <a:lnTo>
                      <a:pt x="1206" y="1173"/>
                    </a:lnTo>
                    <a:lnTo>
                      <a:pt x="1195" y="1165"/>
                    </a:lnTo>
                    <a:lnTo>
                      <a:pt x="1181" y="1155"/>
                    </a:lnTo>
                    <a:lnTo>
                      <a:pt x="1165" y="1145"/>
                    </a:lnTo>
                    <a:lnTo>
                      <a:pt x="1148" y="1133"/>
                    </a:lnTo>
                    <a:lnTo>
                      <a:pt x="1129" y="1121"/>
                    </a:lnTo>
                    <a:lnTo>
                      <a:pt x="1110" y="1107"/>
                    </a:lnTo>
                    <a:lnTo>
                      <a:pt x="1089" y="1093"/>
                    </a:lnTo>
                    <a:lnTo>
                      <a:pt x="1066" y="1079"/>
                    </a:lnTo>
                    <a:lnTo>
                      <a:pt x="1042" y="1064"/>
                    </a:lnTo>
                    <a:lnTo>
                      <a:pt x="1019" y="1049"/>
                    </a:lnTo>
                    <a:lnTo>
                      <a:pt x="994" y="1034"/>
                    </a:lnTo>
                    <a:lnTo>
                      <a:pt x="941" y="1003"/>
                    </a:lnTo>
                    <a:lnTo>
                      <a:pt x="886" y="973"/>
                    </a:lnTo>
                    <a:lnTo>
                      <a:pt x="832" y="943"/>
                    </a:lnTo>
                    <a:lnTo>
                      <a:pt x="805" y="929"/>
                    </a:lnTo>
                    <a:lnTo>
                      <a:pt x="778" y="916"/>
                    </a:lnTo>
                    <a:lnTo>
                      <a:pt x="751" y="903"/>
                    </a:lnTo>
                    <a:lnTo>
                      <a:pt x="724" y="893"/>
                    </a:lnTo>
                    <a:lnTo>
                      <a:pt x="699" y="881"/>
                    </a:lnTo>
                    <a:lnTo>
                      <a:pt x="673" y="872"/>
                    </a:lnTo>
                    <a:lnTo>
                      <a:pt x="648" y="864"/>
                    </a:lnTo>
                    <a:lnTo>
                      <a:pt x="625" y="857"/>
                    </a:lnTo>
                    <a:lnTo>
                      <a:pt x="601" y="851"/>
                    </a:lnTo>
                    <a:lnTo>
                      <a:pt x="579" y="847"/>
                    </a:lnTo>
                    <a:lnTo>
                      <a:pt x="578" y="847"/>
                    </a:lnTo>
                    <a:lnTo>
                      <a:pt x="576" y="847"/>
                    </a:lnTo>
                    <a:lnTo>
                      <a:pt x="570" y="846"/>
                    </a:lnTo>
                    <a:lnTo>
                      <a:pt x="564" y="846"/>
                    </a:lnTo>
                    <a:lnTo>
                      <a:pt x="556" y="843"/>
                    </a:lnTo>
                    <a:lnTo>
                      <a:pt x="547" y="842"/>
                    </a:lnTo>
                    <a:lnTo>
                      <a:pt x="535" y="840"/>
                    </a:lnTo>
                    <a:lnTo>
                      <a:pt x="523" y="838"/>
                    </a:lnTo>
                    <a:lnTo>
                      <a:pt x="509" y="834"/>
                    </a:lnTo>
                    <a:lnTo>
                      <a:pt x="495" y="832"/>
                    </a:lnTo>
                    <a:lnTo>
                      <a:pt x="479" y="827"/>
                    </a:lnTo>
                    <a:lnTo>
                      <a:pt x="462" y="824"/>
                    </a:lnTo>
                    <a:lnTo>
                      <a:pt x="445" y="819"/>
                    </a:lnTo>
                    <a:lnTo>
                      <a:pt x="427" y="813"/>
                    </a:lnTo>
                    <a:lnTo>
                      <a:pt x="409" y="807"/>
                    </a:lnTo>
                    <a:lnTo>
                      <a:pt x="390" y="802"/>
                    </a:lnTo>
                    <a:lnTo>
                      <a:pt x="371" y="794"/>
                    </a:lnTo>
                    <a:lnTo>
                      <a:pt x="351" y="787"/>
                    </a:lnTo>
                    <a:lnTo>
                      <a:pt x="312" y="770"/>
                    </a:lnTo>
                    <a:lnTo>
                      <a:pt x="293" y="760"/>
                    </a:lnTo>
                    <a:lnTo>
                      <a:pt x="274" y="750"/>
                    </a:lnTo>
                    <a:lnTo>
                      <a:pt x="255" y="739"/>
                    </a:lnTo>
                    <a:lnTo>
                      <a:pt x="237" y="728"/>
                    </a:lnTo>
                    <a:lnTo>
                      <a:pt x="219" y="715"/>
                    </a:lnTo>
                    <a:lnTo>
                      <a:pt x="201" y="702"/>
                    </a:lnTo>
                    <a:lnTo>
                      <a:pt x="185" y="688"/>
                    </a:lnTo>
                    <a:lnTo>
                      <a:pt x="170" y="674"/>
                    </a:lnTo>
                    <a:lnTo>
                      <a:pt x="155" y="658"/>
                    </a:lnTo>
                    <a:lnTo>
                      <a:pt x="141" y="642"/>
                    </a:lnTo>
                    <a:lnTo>
                      <a:pt x="129" y="625"/>
                    </a:lnTo>
                    <a:lnTo>
                      <a:pt x="118" y="607"/>
                    </a:lnTo>
                    <a:lnTo>
                      <a:pt x="118" y="606"/>
                    </a:lnTo>
                    <a:lnTo>
                      <a:pt x="115" y="604"/>
                    </a:lnTo>
                    <a:lnTo>
                      <a:pt x="113" y="600"/>
                    </a:lnTo>
                    <a:lnTo>
                      <a:pt x="109" y="596"/>
                    </a:lnTo>
                    <a:lnTo>
                      <a:pt x="105" y="589"/>
                    </a:lnTo>
                    <a:lnTo>
                      <a:pt x="100" y="582"/>
                    </a:lnTo>
                    <a:lnTo>
                      <a:pt x="94" y="574"/>
                    </a:lnTo>
                    <a:lnTo>
                      <a:pt x="87" y="564"/>
                    </a:lnTo>
                    <a:lnTo>
                      <a:pt x="80" y="553"/>
                    </a:lnTo>
                    <a:lnTo>
                      <a:pt x="73" y="542"/>
                    </a:lnTo>
                    <a:lnTo>
                      <a:pt x="66" y="529"/>
                    </a:lnTo>
                    <a:lnTo>
                      <a:pt x="66" y="530"/>
                    </a:lnTo>
                    <a:lnTo>
                      <a:pt x="59" y="516"/>
                    </a:lnTo>
                    <a:lnTo>
                      <a:pt x="51" y="502"/>
                    </a:lnTo>
                    <a:lnTo>
                      <a:pt x="36" y="471"/>
                    </a:lnTo>
                    <a:lnTo>
                      <a:pt x="30" y="455"/>
                    </a:lnTo>
                    <a:lnTo>
                      <a:pt x="24" y="437"/>
                    </a:lnTo>
                    <a:lnTo>
                      <a:pt x="18" y="420"/>
                    </a:lnTo>
                    <a:lnTo>
                      <a:pt x="13" y="402"/>
                    </a:lnTo>
                    <a:lnTo>
                      <a:pt x="8" y="383"/>
                    </a:lnTo>
                    <a:lnTo>
                      <a:pt x="5" y="365"/>
                    </a:lnTo>
                    <a:lnTo>
                      <a:pt x="4" y="346"/>
                    </a:lnTo>
                    <a:lnTo>
                      <a:pt x="1" y="327"/>
                    </a:lnTo>
                    <a:lnTo>
                      <a:pt x="1" y="307"/>
                    </a:lnTo>
                    <a:lnTo>
                      <a:pt x="3" y="286"/>
                    </a:lnTo>
                    <a:lnTo>
                      <a:pt x="5" y="266"/>
                    </a:lnTo>
                    <a:lnTo>
                      <a:pt x="9" y="247"/>
                    </a:lnTo>
                    <a:lnTo>
                      <a:pt x="15" y="227"/>
                    </a:lnTo>
                    <a:lnTo>
                      <a:pt x="23" y="207"/>
                    </a:lnTo>
                    <a:lnTo>
                      <a:pt x="32" y="188"/>
                    </a:lnTo>
                    <a:lnTo>
                      <a:pt x="42" y="168"/>
                    </a:lnTo>
                    <a:lnTo>
                      <a:pt x="56" y="148"/>
                    </a:lnTo>
                    <a:lnTo>
                      <a:pt x="57" y="148"/>
                    </a:lnTo>
                    <a:lnTo>
                      <a:pt x="58" y="146"/>
                    </a:lnTo>
                    <a:lnTo>
                      <a:pt x="60" y="144"/>
                    </a:lnTo>
                    <a:lnTo>
                      <a:pt x="64" y="140"/>
                    </a:lnTo>
                    <a:lnTo>
                      <a:pt x="68" y="137"/>
                    </a:lnTo>
                    <a:lnTo>
                      <a:pt x="73" y="132"/>
                    </a:lnTo>
                    <a:lnTo>
                      <a:pt x="79" y="126"/>
                    </a:lnTo>
                    <a:lnTo>
                      <a:pt x="86" y="121"/>
                    </a:lnTo>
                    <a:lnTo>
                      <a:pt x="94" y="114"/>
                    </a:lnTo>
                    <a:lnTo>
                      <a:pt x="103" y="108"/>
                    </a:lnTo>
                    <a:lnTo>
                      <a:pt x="112" y="100"/>
                    </a:lnTo>
                    <a:lnTo>
                      <a:pt x="122" y="93"/>
                    </a:lnTo>
                    <a:lnTo>
                      <a:pt x="134" y="85"/>
                    </a:lnTo>
                    <a:lnTo>
                      <a:pt x="146" y="78"/>
                    </a:lnTo>
                    <a:lnTo>
                      <a:pt x="158" y="70"/>
                    </a:lnTo>
                    <a:lnTo>
                      <a:pt x="172" y="62"/>
                    </a:lnTo>
                    <a:lnTo>
                      <a:pt x="187" y="55"/>
                    </a:lnTo>
                    <a:lnTo>
                      <a:pt x="201" y="47"/>
                    </a:lnTo>
                    <a:lnTo>
                      <a:pt x="217" y="40"/>
                    </a:lnTo>
                    <a:lnTo>
                      <a:pt x="234" y="33"/>
                    </a:lnTo>
                    <a:lnTo>
                      <a:pt x="252" y="27"/>
                    </a:lnTo>
                    <a:lnTo>
                      <a:pt x="270" y="21"/>
                    </a:lnTo>
                    <a:lnTo>
                      <a:pt x="289" y="17"/>
                    </a:lnTo>
                    <a:lnTo>
                      <a:pt x="309" y="11"/>
                    </a:lnTo>
                    <a:lnTo>
                      <a:pt x="329" y="7"/>
                    </a:lnTo>
                    <a:lnTo>
                      <a:pt x="350" y="5"/>
                    </a:lnTo>
                    <a:lnTo>
                      <a:pt x="372" y="3"/>
                    </a:lnTo>
                    <a:lnTo>
                      <a:pt x="394" y="2"/>
                    </a:lnTo>
                    <a:lnTo>
                      <a:pt x="417" y="2"/>
                    </a:lnTo>
                    <a:lnTo>
                      <a:pt x="441" y="2"/>
                    </a:lnTo>
                    <a:lnTo>
                      <a:pt x="465" y="4"/>
                    </a:lnTo>
                    <a:lnTo>
                      <a:pt x="490" y="7"/>
                    </a:lnTo>
                    <a:lnTo>
                      <a:pt x="494" y="7"/>
                    </a:lnTo>
                    <a:lnTo>
                      <a:pt x="498" y="9"/>
                    </a:lnTo>
                    <a:lnTo>
                      <a:pt x="504" y="10"/>
                    </a:lnTo>
                    <a:lnTo>
                      <a:pt x="511" y="11"/>
                    </a:lnTo>
                    <a:lnTo>
                      <a:pt x="520" y="12"/>
                    </a:lnTo>
                    <a:lnTo>
                      <a:pt x="529" y="14"/>
                    </a:lnTo>
                    <a:lnTo>
                      <a:pt x="539" y="18"/>
                    </a:lnTo>
                    <a:lnTo>
                      <a:pt x="550" y="21"/>
                    </a:lnTo>
                    <a:lnTo>
                      <a:pt x="561" y="26"/>
                    </a:lnTo>
                    <a:lnTo>
                      <a:pt x="574" y="31"/>
                    </a:lnTo>
                    <a:lnTo>
                      <a:pt x="586" y="37"/>
                    </a:lnTo>
                    <a:lnTo>
                      <a:pt x="599" y="44"/>
                    </a:lnTo>
                    <a:lnTo>
                      <a:pt x="597" y="44"/>
                    </a:lnTo>
                    <a:lnTo>
                      <a:pt x="610" y="53"/>
                    </a:lnTo>
                    <a:lnTo>
                      <a:pt x="622" y="61"/>
                    </a:lnTo>
                    <a:lnTo>
                      <a:pt x="635" y="71"/>
                    </a:lnTo>
                    <a:lnTo>
                      <a:pt x="637" y="73"/>
                    </a:lnTo>
                    <a:lnTo>
                      <a:pt x="640" y="74"/>
                    </a:lnTo>
                    <a:lnTo>
                      <a:pt x="644" y="78"/>
                    </a:lnTo>
                    <a:lnTo>
                      <a:pt x="649" y="81"/>
                    </a:lnTo>
                    <a:lnTo>
                      <a:pt x="655" y="85"/>
                    </a:lnTo>
                    <a:lnTo>
                      <a:pt x="662" y="89"/>
                    </a:lnTo>
                    <a:lnTo>
                      <a:pt x="670" y="95"/>
                    </a:lnTo>
                    <a:lnTo>
                      <a:pt x="678" y="101"/>
                    </a:lnTo>
                    <a:lnTo>
                      <a:pt x="687" y="108"/>
                    </a:lnTo>
                    <a:lnTo>
                      <a:pt x="697" y="115"/>
                    </a:lnTo>
                    <a:lnTo>
                      <a:pt x="708" y="122"/>
                    </a:lnTo>
                    <a:lnTo>
                      <a:pt x="730" y="137"/>
                    </a:lnTo>
                    <a:lnTo>
                      <a:pt x="754" y="154"/>
                    </a:lnTo>
                    <a:lnTo>
                      <a:pt x="779" y="172"/>
                    </a:lnTo>
                    <a:lnTo>
                      <a:pt x="806" y="190"/>
                    </a:lnTo>
                    <a:lnTo>
                      <a:pt x="858" y="226"/>
                    </a:lnTo>
                    <a:lnTo>
                      <a:pt x="884" y="243"/>
                    </a:lnTo>
                    <a:lnTo>
                      <a:pt x="908" y="261"/>
                    </a:lnTo>
                    <a:lnTo>
                      <a:pt x="932" y="276"/>
                    </a:lnTo>
                    <a:lnTo>
                      <a:pt x="942" y="283"/>
                    </a:lnTo>
                    <a:lnTo>
                      <a:pt x="952" y="290"/>
                    </a:lnTo>
                    <a:lnTo>
                      <a:pt x="951" y="291"/>
                    </a:lnTo>
                    <a:lnTo>
                      <a:pt x="951" y="290"/>
                    </a:lnTo>
                    <a:lnTo>
                      <a:pt x="950" y="293"/>
                    </a:lnTo>
                    <a:lnTo>
                      <a:pt x="947" y="298"/>
                    </a:lnTo>
                    <a:lnTo>
                      <a:pt x="945" y="303"/>
                    </a:lnTo>
                    <a:lnTo>
                      <a:pt x="942" y="311"/>
                    </a:lnTo>
                    <a:lnTo>
                      <a:pt x="940" y="321"/>
                    </a:lnTo>
                    <a:lnTo>
                      <a:pt x="937" y="331"/>
                    </a:lnTo>
                    <a:lnTo>
                      <a:pt x="936" y="344"/>
                    </a:lnTo>
                    <a:lnTo>
                      <a:pt x="936" y="358"/>
                    </a:lnTo>
                    <a:lnTo>
                      <a:pt x="937" y="373"/>
                    </a:lnTo>
                    <a:lnTo>
                      <a:pt x="941" y="389"/>
                    </a:lnTo>
                    <a:lnTo>
                      <a:pt x="943" y="397"/>
                    </a:lnTo>
                    <a:lnTo>
                      <a:pt x="946" y="406"/>
                    </a:lnTo>
                    <a:lnTo>
                      <a:pt x="950" y="414"/>
                    </a:lnTo>
                    <a:lnTo>
                      <a:pt x="953" y="425"/>
                    </a:lnTo>
                    <a:lnTo>
                      <a:pt x="959" y="434"/>
                    </a:lnTo>
                    <a:lnTo>
                      <a:pt x="963" y="444"/>
                    </a:lnTo>
                    <a:lnTo>
                      <a:pt x="970" y="455"/>
                    </a:lnTo>
                    <a:lnTo>
                      <a:pt x="977" y="465"/>
                    </a:lnTo>
                    <a:lnTo>
                      <a:pt x="985" y="477"/>
                    </a:lnTo>
                    <a:lnTo>
                      <a:pt x="993" y="487"/>
                    </a:lnTo>
                    <a:lnTo>
                      <a:pt x="994" y="488"/>
                    </a:lnTo>
                    <a:lnTo>
                      <a:pt x="994" y="487"/>
                    </a:lnTo>
                    <a:lnTo>
                      <a:pt x="994" y="490"/>
                    </a:lnTo>
                    <a:lnTo>
                      <a:pt x="995" y="491"/>
                    </a:lnTo>
                    <a:lnTo>
                      <a:pt x="997" y="493"/>
                    </a:lnTo>
                    <a:lnTo>
                      <a:pt x="998" y="495"/>
                    </a:lnTo>
                    <a:lnTo>
                      <a:pt x="1002" y="499"/>
                    </a:lnTo>
                    <a:lnTo>
                      <a:pt x="1004" y="502"/>
                    </a:lnTo>
                    <a:lnTo>
                      <a:pt x="1007" y="507"/>
                    </a:lnTo>
                    <a:lnTo>
                      <a:pt x="1015" y="516"/>
                    </a:lnTo>
                    <a:lnTo>
                      <a:pt x="1024" y="529"/>
                    </a:lnTo>
                    <a:lnTo>
                      <a:pt x="1034" y="543"/>
                    </a:lnTo>
                    <a:lnTo>
                      <a:pt x="1046" y="558"/>
                    </a:lnTo>
                    <a:lnTo>
                      <a:pt x="1058" y="574"/>
                    </a:lnTo>
                    <a:lnTo>
                      <a:pt x="1073" y="592"/>
                    </a:lnTo>
                    <a:lnTo>
                      <a:pt x="1086" y="611"/>
                    </a:lnTo>
                    <a:lnTo>
                      <a:pt x="1102" y="632"/>
                    </a:lnTo>
                    <a:lnTo>
                      <a:pt x="1119" y="651"/>
                    </a:lnTo>
                    <a:lnTo>
                      <a:pt x="1136" y="673"/>
                    </a:lnTo>
                    <a:lnTo>
                      <a:pt x="1153" y="695"/>
                    </a:lnTo>
                    <a:lnTo>
                      <a:pt x="1171" y="718"/>
                    </a:lnTo>
                    <a:lnTo>
                      <a:pt x="1208" y="764"/>
                    </a:lnTo>
                    <a:lnTo>
                      <a:pt x="1247" y="810"/>
                    </a:lnTo>
                    <a:lnTo>
                      <a:pt x="1285" y="854"/>
                    </a:lnTo>
                    <a:lnTo>
                      <a:pt x="1303" y="876"/>
                    </a:lnTo>
                    <a:lnTo>
                      <a:pt x="1322" y="896"/>
                    </a:lnTo>
                    <a:lnTo>
                      <a:pt x="1340" y="916"/>
                    </a:lnTo>
                    <a:lnTo>
                      <a:pt x="1357" y="935"/>
                    </a:lnTo>
                    <a:lnTo>
                      <a:pt x="1374" y="952"/>
                    </a:lnTo>
                    <a:lnTo>
                      <a:pt x="1391" y="968"/>
                    </a:lnTo>
                    <a:lnTo>
                      <a:pt x="1407" y="983"/>
                    </a:lnTo>
                    <a:lnTo>
                      <a:pt x="1422" y="997"/>
                    </a:lnTo>
                    <a:lnTo>
                      <a:pt x="1435" y="1007"/>
                    </a:lnTo>
                    <a:lnTo>
                      <a:pt x="1449" y="1018"/>
                    </a:lnTo>
                    <a:lnTo>
                      <a:pt x="1449" y="1017"/>
                    </a:lnTo>
                    <a:lnTo>
                      <a:pt x="1447" y="1017"/>
                    </a:lnTo>
                    <a:lnTo>
                      <a:pt x="1449" y="1017"/>
                    </a:lnTo>
                    <a:lnTo>
                      <a:pt x="1446" y="1018"/>
                    </a:lnTo>
                    <a:lnTo>
                      <a:pt x="1444" y="1019"/>
                    </a:lnTo>
                    <a:lnTo>
                      <a:pt x="1441" y="1021"/>
                    </a:lnTo>
                    <a:lnTo>
                      <a:pt x="1442" y="1021"/>
                    </a:lnTo>
                    <a:lnTo>
                      <a:pt x="1437" y="1024"/>
                    </a:lnTo>
                    <a:lnTo>
                      <a:pt x="1436" y="1024"/>
                    </a:lnTo>
                    <a:lnTo>
                      <a:pt x="1432" y="1027"/>
                    </a:lnTo>
                    <a:lnTo>
                      <a:pt x="1427" y="1031"/>
                    </a:lnTo>
                    <a:lnTo>
                      <a:pt x="1420" y="1034"/>
                    </a:lnTo>
                    <a:lnTo>
                      <a:pt x="1414" y="1039"/>
                    </a:lnTo>
                    <a:lnTo>
                      <a:pt x="1407" y="1043"/>
                    </a:lnTo>
                    <a:lnTo>
                      <a:pt x="1392" y="1054"/>
                    </a:lnTo>
                    <a:lnTo>
                      <a:pt x="1374" y="1066"/>
                    </a:lnTo>
                    <a:lnTo>
                      <a:pt x="1357" y="1079"/>
                    </a:lnTo>
                    <a:lnTo>
                      <a:pt x="1321" y="1106"/>
                    </a:lnTo>
                    <a:lnTo>
                      <a:pt x="1303" y="1121"/>
                    </a:lnTo>
                    <a:lnTo>
                      <a:pt x="1303" y="1122"/>
                    </a:lnTo>
                    <a:lnTo>
                      <a:pt x="1321" y="1107"/>
                    </a:lnTo>
                    <a:lnTo>
                      <a:pt x="1358" y="1079"/>
                    </a:lnTo>
                    <a:lnTo>
                      <a:pt x="1375" y="1066"/>
                    </a:lnTo>
                    <a:lnTo>
                      <a:pt x="1392" y="1055"/>
                    </a:lnTo>
                    <a:lnTo>
                      <a:pt x="1408" y="1044"/>
                    </a:lnTo>
                    <a:lnTo>
                      <a:pt x="1415" y="1040"/>
                    </a:lnTo>
                    <a:lnTo>
                      <a:pt x="1422" y="1035"/>
                    </a:lnTo>
                    <a:lnTo>
                      <a:pt x="1427" y="1032"/>
                    </a:lnTo>
                    <a:lnTo>
                      <a:pt x="1433" y="1027"/>
                    </a:lnTo>
                    <a:lnTo>
                      <a:pt x="1437" y="1025"/>
                    </a:lnTo>
                    <a:lnTo>
                      <a:pt x="1442" y="1022"/>
                    </a:lnTo>
                    <a:lnTo>
                      <a:pt x="1445" y="1020"/>
                    </a:lnTo>
                    <a:lnTo>
                      <a:pt x="1447" y="1019"/>
                    </a:lnTo>
                    <a:lnTo>
                      <a:pt x="1446" y="1019"/>
                    </a:lnTo>
                    <a:lnTo>
                      <a:pt x="1449" y="1018"/>
                    </a:lnTo>
                    <a:lnTo>
                      <a:pt x="1449" y="1017"/>
                    </a:lnTo>
                    <a:lnTo>
                      <a:pt x="1436" y="1007"/>
                    </a:lnTo>
                    <a:lnTo>
                      <a:pt x="1423" y="996"/>
                    </a:lnTo>
                    <a:lnTo>
                      <a:pt x="1408" y="982"/>
                    </a:lnTo>
                    <a:lnTo>
                      <a:pt x="1392" y="967"/>
                    </a:lnTo>
                    <a:lnTo>
                      <a:pt x="1375" y="951"/>
                    </a:lnTo>
                    <a:lnTo>
                      <a:pt x="1358" y="933"/>
                    </a:lnTo>
                    <a:lnTo>
                      <a:pt x="1340" y="915"/>
                    </a:lnTo>
                    <a:lnTo>
                      <a:pt x="1322" y="895"/>
                    </a:lnTo>
                    <a:lnTo>
                      <a:pt x="1304" y="874"/>
                    </a:lnTo>
                    <a:lnTo>
                      <a:pt x="1285" y="853"/>
                    </a:lnTo>
                    <a:lnTo>
                      <a:pt x="1248" y="809"/>
                    </a:lnTo>
                    <a:lnTo>
                      <a:pt x="1209" y="762"/>
                    </a:lnTo>
                    <a:lnTo>
                      <a:pt x="1172" y="717"/>
                    </a:lnTo>
                    <a:lnTo>
                      <a:pt x="1154" y="695"/>
                    </a:lnTo>
                    <a:lnTo>
                      <a:pt x="1137" y="672"/>
                    </a:lnTo>
                    <a:lnTo>
                      <a:pt x="1119" y="651"/>
                    </a:lnTo>
                    <a:lnTo>
                      <a:pt x="1103" y="631"/>
                    </a:lnTo>
                    <a:lnTo>
                      <a:pt x="1087" y="610"/>
                    </a:lnTo>
                    <a:lnTo>
                      <a:pt x="1073" y="591"/>
                    </a:lnTo>
                    <a:lnTo>
                      <a:pt x="1059" y="573"/>
                    </a:lnTo>
                    <a:lnTo>
                      <a:pt x="1047" y="557"/>
                    </a:lnTo>
                    <a:lnTo>
                      <a:pt x="1035" y="542"/>
                    </a:lnTo>
                    <a:lnTo>
                      <a:pt x="1024" y="528"/>
                    </a:lnTo>
                    <a:lnTo>
                      <a:pt x="1015" y="516"/>
                    </a:lnTo>
                    <a:lnTo>
                      <a:pt x="1008" y="506"/>
                    </a:lnTo>
                    <a:lnTo>
                      <a:pt x="1005" y="501"/>
                    </a:lnTo>
                    <a:lnTo>
                      <a:pt x="1002" y="498"/>
                    </a:lnTo>
                    <a:lnTo>
                      <a:pt x="999" y="494"/>
                    </a:lnTo>
                    <a:lnTo>
                      <a:pt x="997" y="492"/>
                    </a:lnTo>
                    <a:lnTo>
                      <a:pt x="996" y="490"/>
                    </a:lnTo>
                    <a:lnTo>
                      <a:pt x="995" y="488"/>
                    </a:lnTo>
                    <a:lnTo>
                      <a:pt x="994" y="487"/>
                    </a:lnTo>
                    <a:lnTo>
                      <a:pt x="985" y="476"/>
                    </a:lnTo>
                    <a:lnTo>
                      <a:pt x="978" y="465"/>
                    </a:lnTo>
                    <a:lnTo>
                      <a:pt x="971" y="455"/>
                    </a:lnTo>
                    <a:lnTo>
                      <a:pt x="964" y="443"/>
                    </a:lnTo>
                    <a:lnTo>
                      <a:pt x="964" y="444"/>
                    </a:lnTo>
                    <a:lnTo>
                      <a:pt x="959" y="434"/>
                    </a:lnTo>
                    <a:lnTo>
                      <a:pt x="954" y="425"/>
                    </a:lnTo>
                    <a:lnTo>
                      <a:pt x="951" y="414"/>
                    </a:lnTo>
                    <a:lnTo>
                      <a:pt x="947" y="406"/>
                    </a:lnTo>
                    <a:lnTo>
                      <a:pt x="944" y="397"/>
                    </a:lnTo>
                    <a:lnTo>
                      <a:pt x="942" y="389"/>
                    </a:lnTo>
                    <a:lnTo>
                      <a:pt x="938" y="373"/>
                    </a:lnTo>
                    <a:lnTo>
                      <a:pt x="937" y="358"/>
                    </a:lnTo>
                    <a:lnTo>
                      <a:pt x="937" y="344"/>
                    </a:lnTo>
                    <a:lnTo>
                      <a:pt x="938" y="331"/>
                    </a:lnTo>
                    <a:lnTo>
                      <a:pt x="941" y="321"/>
                    </a:lnTo>
                    <a:lnTo>
                      <a:pt x="943" y="311"/>
                    </a:lnTo>
                    <a:lnTo>
                      <a:pt x="946" y="303"/>
                    </a:lnTo>
                    <a:lnTo>
                      <a:pt x="949" y="298"/>
                    </a:lnTo>
                    <a:lnTo>
                      <a:pt x="951" y="293"/>
                    </a:lnTo>
                    <a:lnTo>
                      <a:pt x="951" y="294"/>
                    </a:lnTo>
                    <a:lnTo>
                      <a:pt x="952" y="291"/>
                    </a:lnTo>
                    <a:lnTo>
                      <a:pt x="953" y="290"/>
                    </a:lnTo>
                    <a:lnTo>
                      <a:pt x="943" y="283"/>
                    </a:lnTo>
                    <a:lnTo>
                      <a:pt x="932" y="276"/>
                    </a:lnTo>
                    <a:lnTo>
                      <a:pt x="909" y="259"/>
                    </a:lnTo>
                    <a:lnTo>
                      <a:pt x="885" y="242"/>
                    </a:lnTo>
                    <a:lnTo>
                      <a:pt x="859" y="225"/>
                    </a:lnTo>
                    <a:lnTo>
                      <a:pt x="806" y="189"/>
                    </a:lnTo>
                    <a:lnTo>
                      <a:pt x="780" y="170"/>
                    </a:lnTo>
                    <a:lnTo>
                      <a:pt x="756" y="153"/>
                    </a:lnTo>
                    <a:lnTo>
                      <a:pt x="731" y="137"/>
                    </a:lnTo>
                    <a:lnTo>
                      <a:pt x="708" y="121"/>
                    </a:lnTo>
                    <a:lnTo>
                      <a:pt x="698" y="114"/>
                    </a:lnTo>
                    <a:lnTo>
                      <a:pt x="688" y="107"/>
                    </a:lnTo>
                    <a:lnTo>
                      <a:pt x="679" y="100"/>
                    </a:lnTo>
                    <a:lnTo>
                      <a:pt x="671" y="94"/>
                    </a:lnTo>
                    <a:lnTo>
                      <a:pt x="663" y="89"/>
                    </a:lnTo>
                    <a:lnTo>
                      <a:pt x="656" y="84"/>
                    </a:lnTo>
                    <a:lnTo>
                      <a:pt x="649" y="80"/>
                    </a:lnTo>
                    <a:lnTo>
                      <a:pt x="645" y="77"/>
                    </a:lnTo>
                    <a:lnTo>
                      <a:pt x="640" y="73"/>
                    </a:lnTo>
                    <a:lnTo>
                      <a:pt x="637" y="72"/>
                    </a:lnTo>
                    <a:lnTo>
                      <a:pt x="638" y="72"/>
                    </a:lnTo>
                    <a:lnTo>
                      <a:pt x="636" y="71"/>
                    </a:lnTo>
                    <a:lnTo>
                      <a:pt x="635" y="70"/>
                    </a:lnTo>
                    <a:lnTo>
                      <a:pt x="623" y="59"/>
                    </a:lnTo>
                    <a:lnTo>
                      <a:pt x="611" y="51"/>
                    </a:lnTo>
                    <a:lnTo>
                      <a:pt x="599" y="43"/>
                    </a:lnTo>
                    <a:lnTo>
                      <a:pt x="586" y="36"/>
                    </a:lnTo>
                    <a:lnTo>
                      <a:pt x="574" y="31"/>
                    </a:lnTo>
                    <a:lnTo>
                      <a:pt x="561" y="25"/>
                    </a:lnTo>
                    <a:lnTo>
                      <a:pt x="550" y="20"/>
                    </a:lnTo>
                    <a:lnTo>
                      <a:pt x="539" y="17"/>
                    </a:lnTo>
                    <a:lnTo>
                      <a:pt x="529" y="14"/>
                    </a:lnTo>
                    <a:lnTo>
                      <a:pt x="520" y="12"/>
                    </a:lnTo>
                    <a:lnTo>
                      <a:pt x="511" y="10"/>
                    </a:lnTo>
                    <a:lnTo>
                      <a:pt x="504" y="9"/>
                    </a:lnTo>
                    <a:lnTo>
                      <a:pt x="498" y="7"/>
                    </a:lnTo>
                    <a:lnTo>
                      <a:pt x="494" y="7"/>
                    </a:lnTo>
                    <a:lnTo>
                      <a:pt x="490" y="6"/>
                    </a:lnTo>
                    <a:lnTo>
                      <a:pt x="465" y="3"/>
                    </a:lnTo>
                    <a:lnTo>
                      <a:pt x="441" y="2"/>
                    </a:lnTo>
                    <a:lnTo>
                      <a:pt x="417" y="0"/>
                    </a:lnTo>
                    <a:lnTo>
                      <a:pt x="394" y="0"/>
                    </a:lnTo>
                    <a:lnTo>
                      <a:pt x="372" y="2"/>
                    </a:lnTo>
                    <a:lnTo>
                      <a:pt x="350" y="4"/>
                    </a:lnTo>
                    <a:lnTo>
                      <a:pt x="329" y="7"/>
                    </a:lnTo>
                    <a:lnTo>
                      <a:pt x="309" y="11"/>
                    </a:lnTo>
                    <a:lnTo>
                      <a:pt x="289" y="16"/>
                    </a:lnTo>
                    <a:lnTo>
                      <a:pt x="270" y="20"/>
                    </a:lnTo>
                    <a:lnTo>
                      <a:pt x="252" y="26"/>
                    </a:lnTo>
                    <a:lnTo>
                      <a:pt x="234" y="33"/>
                    </a:lnTo>
                    <a:lnTo>
                      <a:pt x="217" y="40"/>
                    </a:lnTo>
                    <a:lnTo>
                      <a:pt x="201" y="47"/>
                    </a:lnTo>
                    <a:lnTo>
                      <a:pt x="187" y="54"/>
                    </a:lnTo>
                    <a:lnTo>
                      <a:pt x="172" y="62"/>
                    </a:lnTo>
                    <a:lnTo>
                      <a:pt x="158" y="69"/>
                    </a:lnTo>
                    <a:lnTo>
                      <a:pt x="145" y="77"/>
                    </a:lnTo>
                    <a:lnTo>
                      <a:pt x="132" y="84"/>
                    </a:lnTo>
                    <a:lnTo>
                      <a:pt x="121" y="92"/>
                    </a:lnTo>
                    <a:lnTo>
                      <a:pt x="111" y="99"/>
                    </a:lnTo>
                    <a:lnTo>
                      <a:pt x="102" y="107"/>
                    </a:lnTo>
                    <a:lnTo>
                      <a:pt x="93" y="113"/>
                    </a:lnTo>
                    <a:lnTo>
                      <a:pt x="85" y="120"/>
                    </a:lnTo>
                    <a:lnTo>
                      <a:pt x="78" y="125"/>
                    </a:lnTo>
                    <a:lnTo>
                      <a:pt x="73" y="131"/>
                    </a:lnTo>
                    <a:lnTo>
                      <a:pt x="67" y="136"/>
                    </a:lnTo>
                    <a:lnTo>
                      <a:pt x="62" y="140"/>
                    </a:lnTo>
                    <a:lnTo>
                      <a:pt x="59" y="144"/>
                    </a:lnTo>
                    <a:lnTo>
                      <a:pt x="57" y="146"/>
                    </a:lnTo>
                    <a:lnTo>
                      <a:pt x="56" y="147"/>
                    </a:lnTo>
                    <a:lnTo>
                      <a:pt x="55" y="147"/>
                    </a:lnTo>
                    <a:lnTo>
                      <a:pt x="42" y="167"/>
                    </a:lnTo>
                    <a:lnTo>
                      <a:pt x="42" y="168"/>
                    </a:lnTo>
                    <a:lnTo>
                      <a:pt x="31" y="188"/>
                    </a:lnTo>
                    <a:lnTo>
                      <a:pt x="22" y="207"/>
                    </a:lnTo>
                    <a:lnTo>
                      <a:pt x="14" y="227"/>
                    </a:lnTo>
                    <a:lnTo>
                      <a:pt x="8" y="247"/>
                    </a:lnTo>
                    <a:lnTo>
                      <a:pt x="5" y="266"/>
                    </a:lnTo>
                    <a:lnTo>
                      <a:pt x="1" y="286"/>
                    </a:lnTo>
                    <a:lnTo>
                      <a:pt x="0" y="307"/>
                    </a:lnTo>
                    <a:lnTo>
                      <a:pt x="1" y="327"/>
                    </a:lnTo>
                    <a:lnTo>
                      <a:pt x="3" y="346"/>
                    </a:lnTo>
                    <a:lnTo>
                      <a:pt x="5" y="365"/>
                    </a:lnTo>
                    <a:lnTo>
                      <a:pt x="8" y="383"/>
                    </a:lnTo>
                    <a:lnTo>
                      <a:pt x="12" y="402"/>
                    </a:lnTo>
                    <a:lnTo>
                      <a:pt x="17" y="420"/>
                    </a:lnTo>
                    <a:lnTo>
                      <a:pt x="23" y="437"/>
                    </a:lnTo>
                    <a:lnTo>
                      <a:pt x="30" y="455"/>
                    </a:lnTo>
                    <a:lnTo>
                      <a:pt x="35" y="471"/>
                    </a:lnTo>
                    <a:lnTo>
                      <a:pt x="50" y="502"/>
                    </a:lnTo>
                    <a:lnTo>
                      <a:pt x="58" y="516"/>
                    </a:lnTo>
                    <a:lnTo>
                      <a:pt x="65" y="530"/>
                    </a:lnTo>
                    <a:lnTo>
                      <a:pt x="73" y="543"/>
                    </a:lnTo>
                    <a:lnTo>
                      <a:pt x="79" y="554"/>
                    </a:lnTo>
                    <a:lnTo>
                      <a:pt x="86" y="565"/>
                    </a:lnTo>
                    <a:lnTo>
                      <a:pt x="93" y="575"/>
                    </a:lnTo>
                    <a:lnTo>
                      <a:pt x="99" y="583"/>
                    </a:lnTo>
                    <a:lnTo>
                      <a:pt x="104" y="590"/>
                    </a:lnTo>
                    <a:lnTo>
                      <a:pt x="109" y="597"/>
                    </a:lnTo>
                    <a:lnTo>
                      <a:pt x="112" y="602"/>
                    </a:lnTo>
                    <a:lnTo>
                      <a:pt x="114" y="605"/>
                    </a:lnTo>
                    <a:lnTo>
                      <a:pt x="117" y="607"/>
                    </a:lnTo>
                    <a:lnTo>
                      <a:pt x="117" y="606"/>
                    </a:lnTo>
                    <a:lnTo>
                      <a:pt x="118" y="607"/>
                    </a:lnTo>
                    <a:lnTo>
                      <a:pt x="128" y="626"/>
                    </a:lnTo>
                    <a:lnTo>
                      <a:pt x="140" y="643"/>
                    </a:lnTo>
                    <a:lnTo>
                      <a:pt x="154" y="659"/>
                    </a:lnTo>
                    <a:lnTo>
                      <a:pt x="169" y="676"/>
                    </a:lnTo>
                    <a:lnTo>
                      <a:pt x="184" y="690"/>
                    </a:lnTo>
                    <a:lnTo>
                      <a:pt x="201" y="703"/>
                    </a:lnTo>
                    <a:lnTo>
                      <a:pt x="218" y="716"/>
                    </a:lnTo>
                    <a:lnTo>
                      <a:pt x="236" y="729"/>
                    </a:lnTo>
                    <a:lnTo>
                      <a:pt x="254" y="740"/>
                    </a:lnTo>
                    <a:lnTo>
                      <a:pt x="255" y="740"/>
                    </a:lnTo>
                    <a:lnTo>
                      <a:pt x="274" y="751"/>
                    </a:lnTo>
                    <a:lnTo>
                      <a:pt x="293" y="761"/>
                    </a:lnTo>
                    <a:lnTo>
                      <a:pt x="312" y="770"/>
                    </a:lnTo>
                    <a:lnTo>
                      <a:pt x="351" y="788"/>
                    </a:lnTo>
                    <a:lnTo>
                      <a:pt x="371" y="795"/>
                    </a:lnTo>
                    <a:lnTo>
                      <a:pt x="390" y="802"/>
                    </a:lnTo>
                    <a:lnTo>
                      <a:pt x="409" y="809"/>
                    </a:lnTo>
                    <a:lnTo>
                      <a:pt x="427" y="814"/>
                    </a:lnTo>
                    <a:lnTo>
                      <a:pt x="445" y="819"/>
                    </a:lnTo>
                    <a:lnTo>
                      <a:pt x="462" y="825"/>
                    </a:lnTo>
                    <a:lnTo>
                      <a:pt x="479" y="828"/>
                    </a:lnTo>
                    <a:lnTo>
                      <a:pt x="495" y="832"/>
                    </a:lnTo>
                    <a:lnTo>
                      <a:pt x="509" y="835"/>
                    </a:lnTo>
                    <a:lnTo>
                      <a:pt x="523" y="839"/>
                    </a:lnTo>
                    <a:lnTo>
                      <a:pt x="535" y="841"/>
                    </a:lnTo>
                    <a:lnTo>
                      <a:pt x="547" y="843"/>
                    </a:lnTo>
                    <a:lnTo>
                      <a:pt x="556" y="844"/>
                    </a:lnTo>
                    <a:lnTo>
                      <a:pt x="564" y="846"/>
                    </a:lnTo>
                    <a:lnTo>
                      <a:pt x="570" y="847"/>
                    </a:lnTo>
                    <a:lnTo>
                      <a:pt x="576" y="848"/>
                    </a:lnTo>
                    <a:lnTo>
                      <a:pt x="578" y="848"/>
                    </a:lnTo>
                    <a:lnTo>
                      <a:pt x="579" y="848"/>
                    </a:lnTo>
                    <a:lnTo>
                      <a:pt x="601" y="853"/>
                    </a:lnTo>
                    <a:lnTo>
                      <a:pt x="625" y="858"/>
                    </a:lnTo>
                    <a:lnTo>
                      <a:pt x="648" y="865"/>
                    </a:lnTo>
                    <a:lnTo>
                      <a:pt x="673" y="873"/>
                    </a:lnTo>
                    <a:lnTo>
                      <a:pt x="699" y="883"/>
                    </a:lnTo>
                    <a:lnTo>
                      <a:pt x="724" y="893"/>
                    </a:lnTo>
                    <a:lnTo>
                      <a:pt x="751" y="905"/>
                    </a:lnTo>
                    <a:lnTo>
                      <a:pt x="778" y="917"/>
                    </a:lnTo>
                    <a:lnTo>
                      <a:pt x="805" y="930"/>
                    </a:lnTo>
                    <a:lnTo>
                      <a:pt x="832" y="944"/>
                    </a:lnTo>
                    <a:lnTo>
                      <a:pt x="886" y="973"/>
                    </a:lnTo>
                    <a:lnTo>
                      <a:pt x="941" y="1004"/>
                    </a:lnTo>
                    <a:lnTo>
                      <a:pt x="993" y="1035"/>
                    </a:lnTo>
                    <a:lnTo>
                      <a:pt x="1017" y="1049"/>
                    </a:lnTo>
                    <a:lnTo>
                      <a:pt x="1042" y="1065"/>
                    </a:lnTo>
                    <a:lnTo>
                      <a:pt x="1065" y="1080"/>
                    </a:lnTo>
                    <a:lnTo>
                      <a:pt x="1087" y="1094"/>
                    </a:lnTo>
                    <a:lnTo>
                      <a:pt x="1109" y="1108"/>
                    </a:lnTo>
                    <a:lnTo>
                      <a:pt x="1128" y="1121"/>
                    </a:lnTo>
                    <a:lnTo>
                      <a:pt x="1147" y="1133"/>
                    </a:lnTo>
                    <a:lnTo>
                      <a:pt x="1164" y="1145"/>
                    </a:lnTo>
                    <a:lnTo>
                      <a:pt x="1180" y="1155"/>
                    </a:lnTo>
                    <a:lnTo>
                      <a:pt x="1194" y="1166"/>
                    </a:lnTo>
                    <a:lnTo>
                      <a:pt x="1206" y="1174"/>
                    </a:lnTo>
                    <a:lnTo>
                      <a:pt x="1216" y="1181"/>
                    </a:lnTo>
                    <a:lnTo>
                      <a:pt x="1221" y="1184"/>
                    </a:lnTo>
                    <a:lnTo>
                      <a:pt x="1224" y="1187"/>
                    </a:lnTo>
                    <a:lnTo>
                      <a:pt x="1227" y="1189"/>
                    </a:lnTo>
                    <a:lnTo>
                      <a:pt x="1231" y="1191"/>
                    </a:lnTo>
                    <a:lnTo>
                      <a:pt x="1230" y="1191"/>
                    </a:lnTo>
                    <a:lnTo>
                      <a:pt x="1232" y="1192"/>
                    </a:lnTo>
                    <a:lnTo>
                      <a:pt x="1233" y="1194"/>
                    </a:lnTo>
                    <a:lnTo>
                      <a:pt x="1235" y="1194"/>
                    </a:lnTo>
                    <a:lnTo>
                      <a:pt x="1234" y="1194"/>
                    </a:lnTo>
                    <a:lnTo>
                      <a:pt x="1235" y="1195"/>
                    </a:lnTo>
                    <a:lnTo>
                      <a:pt x="1235" y="1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8" name="Freeform 64"/>
              <p:cNvSpPr>
                <a:spLocks/>
              </p:cNvSpPr>
              <p:nvPr/>
            </p:nvSpPr>
            <p:spPr bwMode="auto">
              <a:xfrm>
                <a:off x="5696" y="1930"/>
                <a:ext cx="12" cy="13"/>
              </a:xfrm>
              <a:custGeom>
                <a:avLst/>
                <a:gdLst>
                  <a:gd name="T0" fmla="*/ 2 w 68"/>
                  <a:gd name="T1" fmla="*/ 0 h 74"/>
                  <a:gd name="T2" fmla="*/ 2 w 68"/>
                  <a:gd name="T3" fmla="*/ 1 h 74"/>
                  <a:gd name="T4" fmla="*/ 1 w 68"/>
                  <a:gd name="T5" fmla="*/ 1 h 74"/>
                  <a:gd name="T6" fmla="*/ 1 w 68"/>
                  <a:gd name="T7" fmla="*/ 1 h 74"/>
                  <a:gd name="T8" fmla="*/ 0 w 68"/>
                  <a:gd name="T9" fmla="*/ 2 h 74"/>
                  <a:gd name="T10" fmla="*/ 0 w 68"/>
                  <a:gd name="T11" fmla="*/ 2 h 74"/>
                  <a:gd name="T12" fmla="*/ 0 w 68"/>
                  <a:gd name="T13" fmla="*/ 2 h 74"/>
                  <a:gd name="T14" fmla="*/ 0 w 68"/>
                  <a:gd name="T15" fmla="*/ 2 h 74"/>
                  <a:gd name="T16" fmla="*/ 0 w 68"/>
                  <a:gd name="T17" fmla="*/ 2 h 74"/>
                  <a:gd name="T18" fmla="*/ 0 w 68"/>
                  <a:gd name="T19" fmla="*/ 2 h 74"/>
                  <a:gd name="T20" fmla="*/ 0 w 68"/>
                  <a:gd name="T21" fmla="*/ 2 h 74"/>
                  <a:gd name="T22" fmla="*/ 1 w 68"/>
                  <a:gd name="T23" fmla="*/ 2 h 74"/>
                  <a:gd name="T24" fmla="*/ 1 w 68"/>
                  <a:gd name="T25" fmla="*/ 1 h 74"/>
                  <a:gd name="T26" fmla="*/ 1 w 68"/>
                  <a:gd name="T27" fmla="*/ 1 h 74"/>
                  <a:gd name="T28" fmla="*/ 2 w 68"/>
                  <a:gd name="T29" fmla="*/ 1 h 74"/>
                  <a:gd name="T30" fmla="*/ 2 w 68"/>
                  <a:gd name="T31" fmla="*/ 0 h 74"/>
                  <a:gd name="T32" fmla="*/ 2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74">
                    <a:moveTo>
                      <a:pt x="68" y="0"/>
                    </a:moveTo>
                    <a:lnTo>
                      <a:pt x="50" y="15"/>
                    </a:lnTo>
                    <a:lnTo>
                      <a:pt x="35" y="30"/>
                    </a:lnTo>
                    <a:lnTo>
                      <a:pt x="21" y="45"/>
                    </a:lnTo>
                    <a:lnTo>
                      <a:pt x="14" y="52"/>
                    </a:lnTo>
                    <a:lnTo>
                      <a:pt x="9" y="59"/>
                    </a:lnTo>
                    <a:lnTo>
                      <a:pt x="4" y="66"/>
                    </a:lnTo>
                    <a:lnTo>
                      <a:pt x="0" y="73"/>
                    </a:lnTo>
                    <a:lnTo>
                      <a:pt x="0" y="74"/>
                    </a:lnTo>
                    <a:lnTo>
                      <a:pt x="5" y="67"/>
                    </a:lnTo>
                    <a:lnTo>
                      <a:pt x="9" y="60"/>
                    </a:lnTo>
                    <a:lnTo>
                      <a:pt x="15" y="53"/>
                    </a:lnTo>
                    <a:lnTo>
                      <a:pt x="22" y="45"/>
                    </a:lnTo>
                    <a:lnTo>
                      <a:pt x="35" y="31"/>
                    </a:lnTo>
                    <a:lnTo>
                      <a:pt x="51" y="16"/>
                    </a:lnTo>
                    <a:lnTo>
                      <a:pt x="68" y="1"/>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9" name="Freeform 65"/>
              <p:cNvSpPr>
                <a:spLocks/>
              </p:cNvSpPr>
              <p:nvPr/>
            </p:nvSpPr>
            <p:spPr bwMode="auto">
              <a:xfrm>
                <a:off x="5688" y="1672"/>
                <a:ext cx="143" cy="236"/>
              </a:xfrm>
              <a:custGeom>
                <a:avLst/>
                <a:gdLst>
                  <a:gd name="T0" fmla="*/ 3 w 862"/>
                  <a:gd name="T1" fmla="*/ 2 h 1421"/>
                  <a:gd name="T2" fmla="*/ 3 w 862"/>
                  <a:gd name="T3" fmla="*/ 3 h 1421"/>
                  <a:gd name="T4" fmla="*/ 2 w 862"/>
                  <a:gd name="T5" fmla="*/ 4 h 1421"/>
                  <a:gd name="T6" fmla="*/ 1 w 862"/>
                  <a:gd name="T7" fmla="*/ 5 h 1421"/>
                  <a:gd name="T8" fmla="*/ 0 w 862"/>
                  <a:gd name="T9" fmla="*/ 7 h 1421"/>
                  <a:gd name="T10" fmla="*/ 0 w 862"/>
                  <a:gd name="T11" fmla="*/ 9 h 1421"/>
                  <a:gd name="T12" fmla="*/ 0 w 862"/>
                  <a:gd name="T13" fmla="*/ 12 h 1421"/>
                  <a:gd name="T14" fmla="*/ 1 w 862"/>
                  <a:gd name="T15" fmla="*/ 15 h 1421"/>
                  <a:gd name="T16" fmla="*/ 2 w 862"/>
                  <a:gd name="T17" fmla="*/ 17 h 1421"/>
                  <a:gd name="T18" fmla="*/ 2 w 862"/>
                  <a:gd name="T19" fmla="*/ 17 h 1421"/>
                  <a:gd name="T20" fmla="*/ 2 w 862"/>
                  <a:gd name="T21" fmla="*/ 17 h 1421"/>
                  <a:gd name="T22" fmla="*/ 4 w 862"/>
                  <a:gd name="T23" fmla="*/ 18 h 1421"/>
                  <a:gd name="T24" fmla="*/ 7 w 862"/>
                  <a:gd name="T25" fmla="*/ 20 h 1421"/>
                  <a:gd name="T26" fmla="*/ 7 w 862"/>
                  <a:gd name="T27" fmla="*/ 20 h 1421"/>
                  <a:gd name="T28" fmla="*/ 7 w 862"/>
                  <a:gd name="T29" fmla="*/ 21 h 1421"/>
                  <a:gd name="T30" fmla="*/ 8 w 862"/>
                  <a:gd name="T31" fmla="*/ 21 h 1421"/>
                  <a:gd name="T32" fmla="*/ 8 w 862"/>
                  <a:gd name="T33" fmla="*/ 22 h 1421"/>
                  <a:gd name="T34" fmla="*/ 8 w 862"/>
                  <a:gd name="T35" fmla="*/ 23 h 1421"/>
                  <a:gd name="T36" fmla="*/ 9 w 862"/>
                  <a:gd name="T37" fmla="*/ 26 h 1421"/>
                  <a:gd name="T38" fmla="*/ 10 w 862"/>
                  <a:gd name="T39" fmla="*/ 28 h 1421"/>
                  <a:gd name="T40" fmla="*/ 10 w 862"/>
                  <a:gd name="T41" fmla="*/ 32 h 1421"/>
                  <a:gd name="T42" fmla="*/ 11 w 862"/>
                  <a:gd name="T43" fmla="*/ 36 h 1421"/>
                  <a:gd name="T44" fmla="*/ 12 w 862"/>
                  <a:gd name="T45" fmla="*/ 39 h 1421"/>
                  <a:gd name="T46" fmla="*/ 12 w 862"/>
                  <a:gd name="T47" fmla="*/ 39 h 1421"/>
                  <a:gd name="T48" fmla="*/ 13 w 862"/>
                  <a:gd name="T49" fmla="*/ 39 h 1421"/>
                  <a:gd name="T50" fmla="*/ 15 w 862"/>
                  <a:gd name="T51" fmla="*/ 39 h 1421"/>
                  <a:gd name="T52" fmla="*/ 18 w 862"/>
                  <a:gd name="T53" fmla="*/ 39 h 1421"/>
                  <a:gd name="T54" fmla="*/ 20 w 862"/>
                  <a:gd name="T55" fmla="*/ 39 h 1421"/>
                  <a:gd name="T56" fmla="*/ 20 w 862"/>
                  <a:gd name="T57" fmla="*/ 39 h 1421"/>
                  <a:gd name="T58" fmla="*/ 20 w 862"/>
                  <a:gd name="T59" fmla="*/ 38 h 1421"/>
                  <a:gd name="T60" fmla="*/ 20 w 862"/>
                  <a:gd name="T61" fmla="*/ 37 h 1421"/>
                  <a:gd name="T62" fmla="*/ 20 w 862"/>
                  <a:gd name="T63" fmla="*/ 34 h 1421"/>
                  <a:gd name="T64" fmla="*/ 20 w 862"/>
                  <a:gd name="T65" fmla="*/ 31 h 1421"/>
                  <a:gd name="T66" fmla="*/ 20 w 862"/>
                  <a:gd name="T67" fmla="*/ 25 h 1421"/>
                  <a:gd name="T68" fmla="*/ 20 w 862"/>
                  <a:gd name="T69" fmla="*/ 21 h 1421"/>
                  <a:gd name="T70" fmla="*/ 21 w 862"/>
                  <a:gd name="T71" fmla="*/ 18 h 1421"/>
                  <a:gd name="T72" fmla="*/ 21 w 862"/>
                  <a:gd name="T73" fmla="*/ 17 h 1421"/>
                  <a:gd name="T74" fmla="*/ 21 w 862"/>
                  <a:gd name="T75" fmla="*/ 16 h 1421"/>
                  <a:gd name="T76" fmla="*/ 22 w 862"/>
                  <a:gd name="T77" fmla="*/ 16 h 1421"/>
                  <a:gd name="T78" fmla="*/ 23 w 862"/>
                  <a:gd name="T79" fmla="*/ 15 h 1421"/>
                  <a:gd name="T80" fmla="*/ 23 w 862"/>
                  <a:gd name="T81" fmla="*/ 13 h 1421"/>
                  <a:gd name="T82" fmla="*/ 24 w 862"/>
                  <a:gd name="T83" fmla="*/ 11 h 1421"/>
                  <a:gd name="T84" fmla="*/ 24 w 862"/>
                  <a:gd name="T85" fmla="*/ 9 h 1421"/>
                  <a:gd name="T86" fmla="*/ 23 w 862"/>
                  <a:gd name="T87" fmla="*/ 6 h 1421"/>
                  <a:gd name="T88" fmla="*/ 22 w 862"/>
                  <a:gd name="T89" fmla="*/ 4 h 1421"/>
                  <a:gd name="T90" fmla="*/ 21 w 862"/>
                  <a:gd name="T91" fmla="*/ 3 h 1421"/>
                  <a:gd name="T92" fmla="*/ 20 w 862"/>
                  <a:gd name="T93" fmla="*/ 3 h 1421"/>
                  <a:gd name="T94" fmla="*/ 20 w 862"/>
                  <a:gd name="T95" fmla="*/ 2 h 1421"/>
                  <a:gd name="T96" fmla="*/ 18 w 862"/>
                  <a:gd name="T97" fmla="*/ 1 h 1421"/>
                  <a:gd name="T98" fmla="*/ 16 w 862"/>
                  <a:gd name="T99" fmla="*/ 1 h 1421"/>
                  <a:gd name="T100" fmla="*/ 13 w 862"/>
                  <a:gd name="T101" fmla="*/ 0 h 1421"/>
                  <a:gd name="T102" fmla="*/ 10 w 862"/>
                  <a:gd name="T103" fmla="*/ 0 h 1421"/>
                  <a:gd name="T104" fmla="*/ 7 w 862"/>
                  <a:gd name="T105" fmla="*/ 1 h 1421"/>
                  <a:gd name="T106" fmla="*/ 5 w 862"/>
                  <a:gd name="T107" fmla="*/ 2 h 14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62" h="1421">
                    <a:moveTo>
                      <a:pt x="120" y="86"/>
                    </a:moveTo>
                    <a:lnTo>
                      <a:pt x="119" y="86"/>
                    </a:lnTo>
                    <a:lnTo>
                      <a:pt x="117" y="87"/>
                    </a:lnTo>
                    <a:lnTo>
                      <a:pt x="114" y="88"/>
                    </a:lnTo>
                    <a:lnTo>
                      <a:pt x="111" y="91"/>
                    </a:lnTo>
                    <a:lnTo>
                      <a:pt x="107" y="94"/>
                    </a:lnTo>
                    <a:lnTo>
                      <a:pt x="101" y="98"/>
                    </a:lnTo>
                    <a:lnTo>
                      <a:pt x="94" y="103"/>
                    </a:lnTo>
                    <a:lnTo>
                      <a:pt x="87" y="110"/>
                    </a:lnTo>
                    <a:lnTo>
                      <a:pt x="81" y="117"/>
                    </a:lnTo>
                    <a:lnTo>
                      <a:pt x="74" y="124"/>
                    </a:lnTo>
                    <a:lnTo>
                      <a:pt x="66" y="133"/>
                    </a:lnTo>
                    <a:lnTo>
                      <a:pt x="58" y="143"/>
                    </a:lnTo>
                    <a:lnTo>
                      <a:pt x="51" y="154"/>
                    </a:lnTo>
                    <a:lnTo>
                      <a:pt x="43" y="165"/>
                    </a:lnTo>
                    <a:lnTo>
                      <a:pt x="37" y="179"/>
                    </a:lnTo>
                    <a:lnTo>
                      <a:pt x="30" y="193"/>
                    </a:lnTo>
                    <a:lnTo>
                      <a:pt x="23" y="209"/>
                    </a:lnTo>
                    <a:lnTo>
                      <a:pt x="17" y="226"/>
                    </a:lnTo>
                    <a:lnTo>
                      <a:pt x="12" y="244"/>
                    </a:lnTo>
                    <a:lnTo>
                      <a:pt x="8" y="263"/>
                    </a:lnTo>
                    <a:lnTo>
                      <a:pt x="5" y="283"/>
                    </a:lnTo>
                    <a:lnTo>
                      <a:pt x="2" y="305"/>
                    </a:lnTo>
                    <a:lnTo>
                      <a:pt x="0" y="330"/>
                    </a:lnTo>
                    <a:lnTo>
                      <a:pt x="0" y="354"/>
                    </a:lnTo>
                    <a:lnTo>
                      <a:pt x="2" y="380"/>
                    </a:lnTo>
                    <a:lnTo>
                      <a:pt x="5" y="408"/>
                    </a:lnTo>
                    <a:lnTo>
                      <a:pt x="10" y="437"/>
                    </a:lnTo>
                    <a:lnTo>
                      <a:pt x="15" y="468"/>
                    </a:lnTo>
                    <a:lnTo>
                      <a:pt x="23" y="501"/>
                    </a:lnTo>
                    <a:lnTo>
                      <a:pt x="28" y="518"/>
                    </a:lnTo>
                    <a:lnTo>
                      <a:pt x="32" y="535"/>
                    </a:lnTo>
                    <a:lnTo>
                      <a:pt x="39" y="553"/>
                    </a:lnTo>
                    <a:lnTo>
                      <a:pt x="45" y="570"/>
                    </a:lnTo>
                    <a:lnTo>
                      <a:pt x="51" y="590"/>
                    </a:lnTo>
                    <a:lnTo>
                      <a:pt x="58" y="608"/>
                    </a:lnTo>
                    <a:lnTo>
                      <a:pt x="58" y="609"/>
                    </a:lnTo>
                    <a:lnTo>
                      <a:pt x="60" y="609"/>
                    </a:lnTo>
                    <a:lnTo>
                      <a:pt x="64" y="611"/>
                    </a:lnTo>
                    <a:lnTo>
                      <a:pt x="67" y="613"/>
                    </a:lnTo>
                    <a:lnTo>
                      <a:pt x="72" y="614"/>
                    </a:lnTo>
                    <a:lnTo>
                      <a:pt x="76" y="617"/>
                    </a:lnTo>
                    <a:lnTo>
                      <a:pt x="83" y="620"/>
                    </a:lnTo>
                    <a:lnTo>
                      <a:pt x="90" y="623"/>
                    </a:lnTo>
                    <a:lnTo>
                      <a:pt x="104" y="631"/>
                    </a:lnTo>
                    <a:lnTo>
                      <a:pt x="122" y="639"/>
                    </a:lnTo>
                    <a:lnTo>
                      <a:pt x="140" y="650"/>
                    </a:lnTo>
                    <a:lnTo>
                      <a:pt x="160" y="660"/>
                    </a:lnTo>
                    <a:lnTo>
                      <a:pt x="198" y="683"/>
                    </a:lnTo>
                    <a:lnTo>
                      <a:pt x="216" y="695"/>
                    </a:lnTo>
                    <a:lnTo>
                      <a:pt x="233" y="706"/>
                    </a:lnTo>
                    <a:lnTo>
                      <a:pt x="247" y="718"/>
                    </a:lnTo>
                    <a:lnTo>
                      <a:pt x="253" y="724"/>
                    </a:lnTo>
                    <a:lnTo>
                      <a:pt x="258" y="730"/>
                    </a:lnTo>
                    <a:lnTo>
                      <a:pt x="263" y="735"/>
                    </a:lnTo>
                    <a:lnTo>
                      <a:pt x="267" y="740"/>
                    </a:lnTo>
                    <a:lnTo>
                      <a:pt x="270" y="745"/>
                    </a:lnTo>
                    <a:lnTo>
                      <a:pt x="271" y="749"/>
                    </a:lnTo>
                    <a:lnTo>
                      <a:pt x="273" y="750"/>
                    </a:lnTo>
                    <a:lnTo>
                      <a:pt x="273" y="752"/>
                    </a:lnTo>
                    <a:lnTo>
                      <a:pt x="274" y="754"/>
                    </a:lnTo>
                    <a:lnTo>
                      <a:pt x="275" y="756"/>
                    </a:lnTo>
                    <a:lnTo>
                      <a:pt x="277" y="761"/>
                    </a:lnTo>
                    <a:lnTo>
                      <a:pt x="279" y="765"/>
                    </a:lnTo>
                    <a:lnTo>
                      <a:pt x="282" y="772"/>
                    </a:lnTo>
                    <a:lnTo>
                      <a:pt x="285" y="780"/>
                    </a:lnTo>
                    <a:lnTo>
                      <a:pt x="288" y="789"/>
                    </a:lnTo>
                    <a:lnTo>
                      <a:pt x="292" y="799"/>
                    </a:lnTo>
                    <a:lnTo>
                      <a:pt x="295" y="809"/>
                    </a:lnTo>
                    <a:lnTo>
                      <a:pt x="300" y="822"/>
                    </a:lnTo>
                    <a:lnTo>
                      <a:pt x="304" y="835"/>
                    </a:lnTo>
                    <a:lnTo>
                      <a:pt x="309" y="850"/>
                    </a:lnTo>
                    <a:lnTo>
                      <a:pt x="313" y="867"/>
                    </a:lnTo>
                    <a:lnTo>
                      <a:pt x="319" y="885"/>
                    </a:lnTo>
                    <a:lnTo>
                      <a:pt x="324" y="904"/>
                    </a:lnTo>
                    <a:lnTo>
                      <a:pt x="330" y="925"/>
                    </a:lnTo>
                    <a:lnTo>
                      <a:pt x="336" y="948"/>
                    </a:lnTo>
                    <a:lnTo>
                      <a:pt x="341" y="972"/>
                    </a:lnTo>
                    <a:lnTo>
                      <a:pt x="348" y="998"/>
                    </a:lnTo>
                    <a:lnTo>
                      <a:pt x="355" y="1026"/>
                    </a:lnTo>
                    <a:lnTo>
                      <a:pt x="362" y="1056"/>
                    </a:lnTo>
                    <a:lnTo>
                      <a:pt x="367" y="1087"/>
                    </a:lnTo>
                    <a:lnTo>
                      <a:pt x="374" y="1119"/>
                    </a:lnTo>
                    <a:lnTo>
                      <a:pt x="381" y="1155"/>
                    </a:lnTo>
                    <a:lnTo>
                      <a:pt x="389" y="1191"/>
                    </a:lnTo>
                    <a:lnTo>
                      <a:pt x="396" y="1230"/>
                    </a:lnTo>
                    <a:lnTo>
                      <a:pt x="402" y="1272"/>
                    </a:lnTo>
                    <a:lnTo>
                      <a:pt x="409" y="1315"/>
                    </a:lnTo>
                    <a:lnTo>
                      <a:pt x="416" y="1360"/>
                    </a:lnTo>
                    <a:lnTo>
                      <a:pt x="424" y="1407"/>
                    </a:lnTo>
                    <a:lnTo>
                      <a:pt x="425" y="1406"/>
                    </a:lnTo>
                    <a:lnTo>
                      <a:pt x="427" y="1406"/>
                    </a:lnTo>
                    <a:lnTo>
                      <a:pt x="429" y="1405"/>
                    </a:lnTo>
                    <a:lnTo>
                      <a:pt x="434" y="1405"/>
                    </a:lnTo>
                    <a:lnTo>
                      <a:pt x="438" y="1404"/>
                    </a:lnTo>
                    <a:lnTo>
                      <a:pt x="443" y="1402"/>
                    </a:lnTo>
                    <a:lnTo>
                      <a:pt x="449" y="1401"/>
                    </a:lnTo>
                    <a:lnTo>
                      <a:pt x="455" y="1401"/>
                    </a:lnTo>
                    <a:lnTo>
                      <a:pt x="462" y="1400"/>
                    </a:lnTo>
                    <a:lnTo>
                      <a:pt x="478" y="1398"/>
                    </a:lnTo>
                    <a:lnTo>
                      <a:pt x="496" y="1397"/>
                    </a:lnTo>
                    <a:lnTo>
                      <a:pt x="516" y="1396"/>
                    </a:lnTo>
                    <a:lnTo>
                      <a:pt x="539" y="1394"/>
                    </a:lnTo>
                    <a:lnTo>
                      <a:pt x="563" y="1394"/>
                    </a:lnTo>
                    <a:lnTo>
                      <a:pt x="589" y="1396"/>
                    </a:lnTo>
                    <a:lnTo>
                      <a:pt x="616" y="1398"/>
                    </a:lnTo>
                    <a:lnTo>
                      <a:pt x="644" y="1401"/>
                    </a:lnTo>
                    <a:lnTo>
                      <a:pt x="673" y="1406"/>
                    </a:lnTo>
                    <a:lnTo>
                      <a:pt x="703" y="1413"/>
                    </a:lnTo>
                    <a:lnTo>
                      <a:pt x="734" y="1421"/>
                    </a:lnTo>
                    <a:lnTo>
                      <a:pt x="733" y="1420"/>
                    </a:lnTo>
                    <a:lnTo>
                      <a:pt x="733" y="1417"/>
                    </a:lnTo>
                    <a:lnTo>
                      <a:pt x="733" y="1414"/>
                    </a:lnTo>
                    <a:lnTo>
                      <a:pt x="733" y="1409"/>
                    </a:lnTo>
                    <a:lnTo>
                      <a:pt x="732" y="1405"/>
                    </a:lnTo>
                    <a:lnTo>
                      <a:pt x="731" y="1399"/>
                    </a:lnTo>
                    <a:lnTo>
                      <a:pt x="731" y="1393"/>
                    </a:lnTo>
                    <a:lnTo>
                      <a:pt x="730" y="1386"/>
                    </a:lnTo>
                    <a:lnTo>
                      <a:pt x="729" y="1378"/>
                    </a:lnTo>
                    <a:lnTo>
                      <a:pt x="727" y="1370"/>
                    </a:lnTo>
                    <a:lnTo>
                      <a:pt x="727" y="1361"/>
                    </a:lnTo>
                    <a:lnTo>
                      <a:pt x="725" y="1340"/>
                    </a:lnTo>
                    <a:lnTo>
                      <a:pt x="723" y="1318"/>
                    </a:lnTo>
                    <a:lnTo>
                      <a:pt x="721" y="1294"/>
                    </a:lnTo>
                    <a:lnTo>
                      <a:pt x="718" y="1266"/>
                    </a:lnTo>
                    <a:lnTo>
                      <a:pt x="716" y="1238"/>
                    </a:lnTo>
                    <a:lnTo>
                      <a:pt x="714" y="1208"/>
                    </a:lnTo>
                    <a:lnTo>
                      <a:pt x="713" y="1177"/>
                    </a:lnTo>
                    <a:lnTo>
                      <a:pt x="711" y="1145"/>
                    </a:lnTo>
                    <a:lnTo>
                      <a:pt x="709" y="1111"/>
                    </a:lnTo>
                    <a:lnTo>
                      <a:pt x="708" y="1078"/>
                    </a:lnTo>
                    <a:lnTo>
                      <a:pt x="707" y="1008"/>
                    </a:lnTo>
                    <a:lnTo>
                      <a:pt x="708" y="938"/>
                    </a:lnTo>
                    <a:lnTo>
                      <a:pt x="709" y="904"/>
                    </a:lnTo>
                    <a:lnTo>
                      <a:pt x="711" y="869"/>
                    </a:lnTo>
                    <a:lnTo>
                      <a:pt x="713" y="836"/>
                    </a:lnTo>
                    <a:lnTo>
                      <a:pt x="717" y="804"/>
                    </a:lnTo>
                    <a:lnTo>
                      <a:pt x="721" y="772"/>
                    </a:lnTo>
                    <a:lnTo>
                      <a:pt x="725" y="742"/>
                    </a:lnTo>
                    <a:lnTo>
                      <a:pt x="731" y="715"/>
                    </a:lnTo>
                    <a:lnTo>
                      <a:pt x="738" y="687"/>
                    </a:lnTo>
                    <a:lnTo>
                      <a:pt x="746" y="663"/>
                    </a:lnTo>
                    <a:lnTo>
                      <a:pt x="750" y="651"/>
                    </a:lnTo>
                    <a:lnTo>
                      <a:pt x="755" y="639"/>
                    </a:lnTo>
                    <a:lnTo>
                      <a:pt x="759" y="629"/>
                    </a:lnTo>
                    <a:lnTo>
                      <a:pt x="765" y="620"/>
                    </a:lnTo>
                    <a:lnTo>
                      <a:pt x="770" y="611"/>
                    </a:lnTo>
                    <a:lnTo>
                      <a:pt x="776" y="601"/>
                    </a:lnTo>
                    <a:lnTo>
                      <a:pt x="776" y="600"/>
                    </a:lnTo>
                    <a:lnTo>
                      <a:pt x="777" y="598"/>
                    </a:lnTo>
                    <a:lnTo>
                      <a:pt x="781" y="594"/>
                    </a:lnTo>
                    <a:lnTo>
                      <a:pt x="784" y="589"/>
                    </a:lnTo>
                    <a:lnTo>
                      <a:pt x="788" y="582"/>
                    </a:lnTo>
                    <a:lnTo>
                      <a:pt x="793" y="574"/>
                    </a:lnTo>
                    <a:lnTo>
                      <a:pt x="799" y="564"/>
                    </a:lnTo>
                    <a:lnTo>
                      <a:pt x="804" y="553"/>
                    </a:lnTo>
                    <a:lnTo>
                      <a:pt x="811" y="541"/>
                    </a:lnTo>
                    <a:lnTo>
                      <a:pt x="817" y="528"/>
                    </a:lnTo>
                    <a:lnTo>
                      <a:pt x="823" y="515"/>
                    </a:lnTo>
                    <a:lnTo>
                      <a:pt x="829" y="500"/>
                    </a:lnTo>
                    <a:lnTo>
                      <a:pt x="835" y="485"/>
                    </a:lnTo>
                    <a:lnTo>
                      <a:pt x="841" y="468"/>
                    </a:lnTo>
                    <a:lnTo>
                      <a:pt x="846" y="451"/>
                    </a:lnTo>
                    <a:lnTo>
                      <a:pt x="850" y="432"/>
                    </a:lnTo>
                    <a:lnTo>
                      <a:pt x="855" y="414"/>
                    </a:lnTo>
                    <a:lnTo>
                      <a:pt x="858" y="395"/>
                    </a:lnTo>
                    <a:lnTo>
                      <a:pt x="861" y="377"/>
                    </a:lnTo>
                    <a:lnTo>
                      <a:pt x="862" y="357"/>
                    </a:lnTo>
                    <a:lnTo>
                      <a:pt x="862" y="337"/>
                    </a:lnTo>
                    <a:lnTo>
                      <a:pt x="861" y="317"/>
                    </a:lnTo>
                    <a:lnTo>
                      <a:pt x="858" y="297"/>
                    </a:lnTo>
                    <a:lnTo>
                      <a:pt x="854" y="276"/>
                    </a:lnTo>
                    <a:lnTo>
                      <a:pt x="849" y="257"/>
                    </a:lnTo>
                    <a:lnTo>
                      <a:pt x="841" y="236"/>
                    </a:lnTo>
                    <a:lnTo>
                      <a:pt x="832" y="216"/>
                    </a:lnTo>
                    <a:lnTo>
                      <a:pt x="821" y="197"/>
                    </a:lnTo>
                    <a:lnTo>
                      <a:pt x="808" y="177"/>
                    </a:lnTo>
                    <a:lnTo>
                      <a:pt x="793" y="157"/>
                    </a:lnTo>
                    <a:lnTo>
                      <a:pt x="784" y="149"/>
                    </a:lnTo>
                    <a:lnTo>
                      <a:pt x="775" y="139"/>
                    </a:lnTo>
                    <a:lnTo>
                      <a:pt x="765" y="131"/>
                    </a:lnTo>
                    <a:lnTo>
                      <a:pt x="755" y="121"/>
                    </a:lnTo>
                    <a:lnTo>
                      <a:pt x="753" y="120"/>
                    </a:lnTo>
                    <a:lnTo>
                      <a:pt x="751" y="118"/>
                    </a:lnTo>
                    <a:lnTo>
                      <a:pt x="748" y="115"/>
                    </a:lnTo>
                    <a:lnTo>
                      <a:pt x="743" y="111"/>
                    </a:lnTo>
                    <a:lnTo>
                      <a:pt x="736" y="105"/>
                    </a:lnTo>
                    <a:lnTo>
                      <a:pt x="730" y="100"/>
                    </a:lnTo>
                    <a:lnTo>
                      <a:pt x="721" y="93"/>
                    </a:lnTo>
                    <a:lnTo>
                      <a:pt x="709" y="86"/>
                    </a:lnTo>
                    <a:lnTo>
                      <a:pt x="698" y="78"/>
                    </a:lnTo>
                    <a:lnTo>
                      <a:pt x="685" y="71"/>
                    </a:lnTo>
                    <a:lnTo>
                      <a:pt x="671" y="63"/>
                    </a:lnTo>
                    <a:lnTo>
                      <a:pt x="655" y="53"/>
                    </a:lnTo>
                    <a:lnTo>
                      <a:pt x="639" y="46"/>
                    </a:lnTo>
                    <a:lnTo>
                      <a:pt x="621" y="38"/>
                    </a:lnTo>
                    <a:lnTo>
                      <a:pt x="602" y="30"/>
                    </a:lnTo>
                    <a:lnTo>
                      <a:pt x="582" y="23"/>
                    </a:lnTo>
                    <a:lnTo>
                      <a:pt x="560" y="17"/>
                    </a:lnTo>
                    <a:lnTo>
                      <a:pt x="538" y="12"/>
                    </a:lnTo>
                    <a:lnTo>
                      <a:pt x="515" y="7"/>
                    </a:lnTo>
                    <a:lnTo>
                      <a:pt x="490" y="4"/>
                    </a:lnTo>
                    <a:lnTo>
                      <a:pt x="466" y="1"/>
                    </a:lnTo>
                    <a:lnTo>
                      <a:pt x="438" y="0"/>
                    </a:lnTo>
                    <a:lnTo>
                      <a:pt x="410" y="0"/>
                    </a:lnTo>
                    <a:lnTo>
                      <a:pt x="382" y="1"/>
                    </a:lnTo>
                    <a:lnTo>
                      <a:pt x="353" y="5"/>
                    </a:lnTo>
                    <a:lnTo>
                      <a:pt x="322" y="10"/>
                    </a:lnTo>
                    <a:lnTo>
                      <a:pt x="291" y="17"/>
                    </a:lnTo>
                    <a:lnTo>
                      <a:pt x="258" y="27"/>
                    </a:lnTo>
                    <a:lnTo>
                      <a:pt x="225" y="37"/>
                    </a:lnTo>
                    <a:lnTo>
                      <a:pt x="208" y="44"/>
                    </a:lnTo>
                    <a:lnTo>
                      <a:pt x="190" y="51"/>
                    </a:lnTo>
                    <a:lnTo>
                      <a:pt x="173" y="59"/>
                    </a:lnTo>
                    <a:lnTo>
                      <a:pt x="156" y="67"/>
                    </a:lnTo>
                    <a:lnTo>
                      <a:pt x="138" y="75"/>
                    </a:lnTo>
                    <a:lnTo>
                      <a:pt x="120" y="8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0" name="Freeform 66"/>
              <p:cNvSpPr>
                <a:spLocks/>
              </p:cNvSpPr>
              <p:nvPr/>
            </p:nvSpPr>
            <p:spPr bwMode="auto">
              <a:xfrm>
                <a:off x="5688" y="1671"/>
                <a:ext cx="144" cy="237"/>
              </a:xfrm>
              <a:custGeom>
                <a:avLst/>
                <a:gdLst>
                  <a:gd name="T0" fmla="*/ 3 w 863"/>
                  <a:gd name="T1" fmla="*/ 3 h 1422"/>
                  <a:gd name="T2" fmla="*/ 1 w 863"/>
                  <a:gd name="T3" fmla="*/ 5 h 1422"/>
                  <a:gd name="T4" fmla="*/ 0 w 863"/>
                  <a:gd name="T5" fmla="*/ 9 h 1422"/>
                  <a:gd name="T6" fmla="*/ 1 w 863"/>
                  <a:gd name="T7" fmla="*/ 15 h 1422"/>
                  <a:gd name="T8" fmla="*/ 2 w 863"/>
                  <a:gd name="T9" fmla="*/ 17 h 1422"/>
                  <a:gd name="T10" fmla="*/ 6 w 863"/>
                  <a:gd name="T11" fmla="*/ 19 h 1422"/>
                  <a:gd name="T12" fmla="*/ 8 w 863"/>
                  <a:gd name="T13" fmla="*/ 21 h 1422"/>
                  <a:gd name="T14" fmla="*/ 8 w 863"/>
                  <a:gd name="T15" fmla="*/ 21 h 1422"/>
                  <a:gd name="T16" fmla="*/ 8 w 863"/>
                  <a:gd name="T17" fmla="*/ 23 h 1422"/>
                  <a:gd name="T18" fmla="*/ 10 w 863"/>
                  <a:gd name="T19" fmla="*/ 27 h 1422"/>
                  <a:gd name="T20" fmla="*/ 11 w 863"/>
                  <a:gd name="T21" fmla="*/ 34 h 1422"/>
                  <a:gd name="T22" fmla="*/ 12 w 863"/>
                  <a:gd name="T23" fmla="*/ 39 h 1422"/>
                  <a:gd name="T24" fmla="*/ 15 w 863"/>
                  <a:gd name="T25" fmla="*/ 39 h 1422"/>
                  <a:gd name="T26" fmla="*/ 20 w 863"/>
                  <a:gd name="T27" fmla="*/ 40 h 1422"/>
                  <a:gd name="T28" fmla="*/ 20 w 863"/>
                  <a:gd name="T29" fmla="*/ 39 h 1422"/>
                  <a:gd name="T30" fmla="*/ 20 w 863"/>
                  <a:gd name="T31" fmla="*/ 35 h 1422"/>
                  <a:gd name="T32" fmla="*/ 20 w 863"/>
                  <a:gd name="T33" fmla="*/ 24 h 1422"/>
                  <a:gd name="T34" fmla="*/ 21 w 863"/>
                  <a:gd name="T35" fmla="*/ 18 h 1422"/>
                  <a:gd name="T36" fmla="*/ 22 w 863"/>
                  <a:gd name="T37" fmla="*/ 17 h 1422"/>
                  <a:gd name="T38" fmla="*/ 22 w 863"/>
                  <a:gd name="T39" fmla="*/ 16 h 1422"/>
                  <a:gd name="T40" fmla="*/ 24 w 863"/>
                  <a:gd name="T41" fmla="*/ 13 h 1422"/>
                  <a:gd name="T42" fmla="*/ 24 w 863"/>
                  <a:gd name="T43" fmla="*/ 8 h 1422"/>
                  <a:gd name="T44" fmla="*/ 22 w 863"/>
                  <a:gd name="T45" fmla="*/ 4 h 1422"/>
                  <a:gd name="T46" fmla="*/ 21 w 863"/>
                  <a:gd name="T47" fmla="*/ 3 h 1422"/>
                  <a:gd name="T48" fmla="*/ 19 w 863"/>
                  <a:gd name="T49" fmla="*/ 2 h 1422"/>
                  <a:gd name="T50" fmla="*/ 14 w 863"/>
                  <a:gd name="T51" fmla="*/ 0 h 1422"/>
                  <a:gd name="T52" fmla="*/ 8 w 863"/>
                  <a:gd name="T53" fmla="*/ 1 h 1422"/>
                  <a:gd name="T54" fmla="*/ 3 w 863"/>
                  <a:gd name="T55" fmla="*/ 2 h 1422"/>
                  <a:gd name="T56" fmla="*/ 7 w 863"/>
                  <a:gd name="T57" fmla="*/ 1 h 1422"/>
                  <a:gd name="T58" fmla="*/ 14 w 863"/>
                  <a:gd name="T59" fmla="*/ 0 h 1422"/>
                  <a:gd name="T60" fmla="*/ 18 w 863"/>
                  <a:gd name="T61" fmla="*/ 2 h 1422"/>
                  <a:gd name="T62" fmla="*/ 21 w 863"/>
                  <a:gd name="T63" fmla="*/ 3 h 1422"/>
                  <a:gd name="T64" fmla="*/ 22 w 863"/>
                  <a:gd name="T65" fmla="*/ 4 h 1422"/>
                  <a:gd name="T66" fmla="*/ 24 w 863"/>
                  <a:gd name="T67" fmla="*/ 8 h 1422"/>
                  <a:gd name="T68" fmla="*/ 24 w 863"/>
                  <a:gd name="T69" fmla="*/ 12 h 1422"/>
                  <a:gd name="T70" fmla="*/ 22 w 863"/>
                  <a:gd name="T71" fmla="*/ 15 h 1422"/>
                  <a:gd name="T72" fmla="*/ 22 w 863"/>
                  <a:gd name="T73" fmla="*/ 17 h 1422"/>
                  <a:gd name="T74" fmla="*/ 21 w 863"/>
                  <a:gd name="T75" fmla="*/ 18 h 1422"/>
                  <a:gd name="T76" fmla="*/ 20 w 863"/>
                  <a:gd name="T77" fmla="*/ 23 h 1422"/>
                  <a:gd name="T78" fmla="*/ 20 w 863"/>
                  <a:gd name="T79" fmla="*/ 34 h 1422"/>
                  <a:gd name="T80" fmla="*/ 20 w 863"/>
                  <a:gd name="T81" fmla="*/ 38 h 1422"/>
                  <a:gd name="T82" fmla="*/ 20 w 863"/>
                  <a:gd name="T83" fmla="*/ 40 h 1422"/>
                  <a:gd name="T84" fmla="*/ 16 w 863"/>
                  <a:gd name="T85" fmla="*/ 39 h 1422"/>
                  <a:gd name="T86" fmla="*/ 13 w 863"/>
                  <a:gd name="T87" fmla="*/ 39 h 1422"/>
                  <a:gd name="T88" fmla="*/ 12 w 863"/>
                  <a:gd name="T89" fmla="*/ 39 h 1422"/>
                  <a:gd name="T90" fmla="*/ 10 w 863"/>
                  <a:gd name="T91" fmla="*/ 29 h 1422"/>
                  <a:gd name="T92" fmla="*/ 9 w 863"/>
                  <a:gd name="T93" fmla="*/ 24 h 1422"/>
                  <a:gd name="T94" fmla="*/ 8 w 863"/>
                  <a:gd name="T95" fmla="*/ 22 h 1422"/>
                  <a:gd name="T96" fmla="*/ 8 w 863"/>
                  <a:gd name="T97" fmla="*/ 21 h 1422"/>
                  <a:gd name="T98" fmla="*/ 7 w 863"/>
                  <a:gd name="T99" fmla="*/ 20 h 1422"/>
                  <a:gd name="T100" fmla="*/ 3 w 863"/>
                  <a:gd name="T101" fmla="*/ 17 h 1422"/>
                  <a:gd name="T102" fmla="*/ 2 w 863"/>
                  <a:gd name="T103" fmla="*/ 17 h 1422"/>
                  <a:gd name="T104" fmla="*/ 1 w 863"/>
                  <a:gd name="T105" fmla="*/ 13 h 1422"/>
                  <a:gd name="T106" fmla="*/ 0 w 863"/>
                  <a:gd name="T107" fmla="*/ 7 h 1422"/>
                  <a:gd name="T108" fmla="*/ 2 w 863"/>
                  <a:gd name="T109" fmla="*/ 4 h 1422"/>
                  <a:gd name="T110" fmla="*/ 3 w 863"/>
                  <a:gd name="T111" fmla="*/ 3 h 14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3" h="1422">
                    <a:moveTo>
                      <a:pt x="119" y="85"/>
                    </a:moveTo>
                    <a:lnTo>
                      <a:pt x="119" y="87"/>
                    </a:lnTo>
                    <a:lnTo>
                      <a:pt x="117" y="88"/>
                    </a:lnTo>
                    <a:lnTo>
                      <a:pt x="110" y="91"/>
                    </a:lnTo>
                    <a:lnTo>
                      <a:pt x="105" y="95"/>
                    </a:lnTo>
                    <a:lnTo>
                      <a:pt x="100" y="99"/>
                    </a:lnTo>
                    <a:lnTo>
                      <a:pt x="94" y="104"/>
                    </a:lnTo>
                    <a:lnTo>
                      <a:pt x="87" y="110"/>
                    </a:lnTo>
                    <a:lnTo>
                      <a:pt x="73" y="125"/>
                    </a:lnTo>
                    <a:lnTo>
                      <a:pt x="65" y="133"/>
                    </a:lnTo>
                    <a:lnTo>
                      <a:pt x="58" y="143"/>
                    </a:lnTo>
                    <a:lnTo>
                      <a:pt x="50" y="155"/>
                    </a:lnTo>
                    <a:lnTo>
                      <a:pt x="43" y="166"/>
                    </a:lnTo>
                    <a:lnTo>
                      <a:pt x="35" y="180"/>
                    </a:lnTo>
                    <a:lnTo>
                      <a:pt x="29" y="194"/>
                    </a:lnTo>
                    <a:lnTo>
                      <a:pt x="22" y="210"/>
                    </a:lnTo>
                    <a:lnTo>
                      <a:pt x="17" y="227"/>
                    </a:lnTo>
                    <a:lnTo>
                      <a:pt x="12" y="245"/>
                    </a:lnTo>
                    <a:lnTo>
                      <a:pt x="7" y="264"/>
                    </a:lnTo>
                    <a:lnTo>
                      <a:pt x="4" y="284"/>
                    </a:lnTo>
                    <a:lnTo>
                      <a:pt x="2" y="306"/>
                    </a:lnTo>
                    <a:lnTo>
                      <a:pt x="0" y="331"/>
                    </a:lnTo>
                    <a:lnTo>
                      <a:pt x="0" y="355"/>
                    </a:lnTo>
                    <a:lnTo>
                      <a:pt x="2" y="381"/>
                    </a:lnTo>
                    <a:lnTo>
                      <a:pt x="5" y="409"/>
                    </a:lnTo>
                    <a:lnTo>
                      <a:pt x="8" y="438"/>
                    </a:lnTo>
                    <a:lnTo>
                      <a:pt x="15" y="469"/>
                    </a:lnTo>
                    <a:lnTo>
                      <a:pt x="22" y="502"/>
                    </a:lnTo>
                    <a:lnTo>
                      <a:pt x="28" y="519"/>
                    </a:lnTo>
                    <a:lnTo>
                      <a:pt x="32" y="536"/>
                    </a:lnTo>
                    <a:lnTo>
                      <a:pt x="38" y="554"/>
                    </a:lnTo>
                    <a:lnTo>
                      <a:pt x="43" y="571"/>
                    </a:lnTo>
                    <a:lnTo>
                      <a:pt x="50" y="591"/>
                    </a:lnTo>
                    <a:lnTo>
                      <a:pt x="58" y="610"/>
                    </a:lnTo>
                    <a:lnTo>
                      <a:pt x="60" y="610"/>
                    </a:lnTo>
                    <a:lnTo>
                      <a:pt x="64" y="612"/>
                    </a:lnTo>
                    <a:lnTo>
                      <a:pt x="67" y="614"/>
                    </a:lnTo>
                    <a:lnTo>
                      <a:pt x="72" y="616"/>
                    </a:lnTo>
                    <a:lnTo>
                      <a:pt x="83" y="622"/>
                    </a:lnTo>
                    <a:lnTo>
                      <a:pt x="90" y="624"/>
                    </a:lnTo>
                    <a:lnTo>
                      <a:pt x="122" y="642"/>
                    </a:lnTo>
                    <a:lnTo>
                      <a:pt x="140" y="651"/>
                    </a:lnTo>
                    <a:lnTo>
                      <a:pt x="160" y="662"/>
                    </a:lnTo>
                    <a:lnTo>
                      <a:pt x="198" y="684"/>
                    </a:lnTo>
                    <a:lnTo>
                      <a:pt x="197" y="684"/>
                    </a:lnTo>
                    <a:lnTo>
                      <a:pt x="215" y="696"/>
                    </a:lnTo>
                    <a:lnTo>
                      <a:pt x="232" y="709"/>
                    </a:lnTo>
                    <a:lnTo>
                      <a:pt x="247" y="719"/>
                    </a:lnTo>
                    <a:lnTo>
                      <a:pt x="252" y="725"/>
                    </a:lnTo>
                    <a:lnTo>
                      <a:pt x="258" y="731"/>
                    </a:lnTo>
                    <a:lnTo>
                      <a:pt x="262" y="736"/>
                    </a:lnTo>
                    <a:lnTo>
                      <a:pt x="267" y="741"/>
                    </a:lnTo>
                    <a:lnTo>
                      <a:pt x="269" y="747"/>
                    </a:lnTo>
                    <a:lnTo>
                      <a:pt x="269" y="746"/>
                    </a:lnTo>
                    <a:lnTo>
                      <a:pt x="271" y="751"/>
                    </a:lnTo>
                    <a:lnTo>
                      <a:pt x="273" y="753"/>
                    </a:lnTo>
                    <a:lnTo>
                      <a:pt x="274" y="755"/>
                    </a:lnTo>
                    <a:lnTo>
                      <a:pt x="275" y="757"/>
                    </a:lnTo>
                    <a:lnTo>
                      <a:pt x="276" y="762"/>
                    </a:lnTo>
                    <a:lnTo>
                      <a:pt x="279" y="766"/>
                    </a:lnTo>
                    <a:lnTo>
                      <a:pt x="282" y="773"/>
                    </a:lnTo>
                    <a:lnTo>
                      <a:pt x="284" y="781"/>
                    </a:lnTo>
                    <a:lnTo>
                      <a:pt x="287" y="790"/>
                    </a:lnTo>
                    <a:lnTo>
                      <a:pt x="291" y="800"/>
                    </a:lnTo>
                    <a:lnTo>
                      <a:pt x="295" y="810"/>
                    </a:lnTo>
                    <a:lnTo>
                      <a:pt x="298" y="823"/>
                    </a:lnTo>
                    <a:lnTo>
                      <a:pt x="304" y="836"/>
                    </a:lnTo>
                    <a:lnTo>
                      <a:pt x="309" y="851"/>
                    </a:lnTo>
                    <a:lnTo>
                      <a:pt x="313" y="868"/>
                    </a:lnTo>
                    <a:lnTo>
                      <a:pt x="319" y="886"/>
                    </a:lnTo>
                    <a:lnTo>
                      <a:pt x="324" y="905"/>
                    </a:lnTo>
                    <a:lnTo>
                      <a:pt x="330" y="926"/>
                    </a:lnTo>
                    <a:lnTo>
                      <a:pt x="336" y="949"/>
                    </a:lnTo>
                    <a:lnTo>
                      <a:pt x="341" y="973"/>
                    </a:lnTo>
                    <a:lnTo>
                      <a:pt x="348" y="999"/>
                    </a:lnTo>
                    <a:lnTo>
                      <a:pt x="354" y="1027"/>
                    </a:lnTo>
                    <a:lnTo>
                      <a:pt x="361" y="1057"/>
                    </a:lnTo>
                    <a:lnTo>
                      <a:pt x="367" y="1088"/>
                    </a:lnTo>
                    <a:lnTo>
                      <a:pt x="374" y="1120"/>
                    </a:lnTo>
                    <a:lnTo>
                      <a:pt x="381" y="1156"/>
                    </a:lnTo>
                    <a:lnTo>
                      <a:pt x="388" y="1192"/>
                    </a:lnTo>
                    <a:lnTo>
                      <a:pt x="394" y="1231"/>
                    </a:lnTo>
                    <a:lnTo>
                      <a:pt x="409" y="1316"/>
                    </a:lnTo>
                    <a:lnTo>
                      <a:pt x="423" y="1408"/>
                    </a:lnTo>
                    <a:lnTo>
                      <a:pt x="424" y="1408"/>
                    </a:lnTo>
                    <a:lnTo>
                      <a:pt x="425" y="1408"/>
                    </a:lnTo>
                    <a:lnTo>
                      <a:pt x="427" y="1407"/>
                    </a:lnTo>
                    <a:lnTo>
                      <a:pt x="429" y="1407"/>
                    </a:lnTo>
                    <a:lnTo>
                      <a:pt x="434" y="1406"/>
                    </a:lnTo>
                    <a:lnTo>
                      <a:pt x="438" y="1405"/>
                    </a:lnTo>
                    <a:lnTo>
                      <a:pt x="443" y="1403"/>
                    </a:lnTo>
                    <a:lnTo>
                      <a:pt x="449" y="1403"/>
                    </a:lnTo>
                    <a:lnTo>
                      <a:pt x="455" y="1402"/>
                    </a:lnTo>
                    <a:lnTo>
                      <a:pt x="462" y="1401"/>
                    </a:lnTo>
                    <a:lnTo>
                      <a:pt x="478" y="1400"/>
                    </a:lnTo>
                    <a:lnTo>
                      <a:pt x="496" y="1398"/>
                    </a:lnTo>
                    <a:lnTo>
                      <a:pt x="516" y="1397"/>
                    </a:lnTo>
                    <a:lnTo>
                      <a:pt x="539" y="1397"/>
                    </a:lnTo>
                    <a:lnTo>
                      <a:pt x="563" y="1397"/>
                    </a:lnTo>
                    <a:lnTo>
                      <a:pt x="589" y="1397"/>
                    </a:lnTo>
                    <a:lnTo>
                      <a:pt x="616" y="1399"/>
                    </a:lnTo>
                    <a:lnTo>
                      <a:pt x="644" y="1402"/>
                    </a:lnTo>
                    <a:lnTo>
                      <a:pt x="673" y="1408"/>
                    </a:lnTo>
                    <a:lnTo>
                      <a:pt x="703" y="1414"/>
                    </a:lnTo>
                    <a:lnTo>
                      <a:pt x="734" y="1422"/>
                    </a:lnTo>
                    <a:lnTo>
                      <a:pt x="734" y="1421"/>
                    </a:lnTo>
                    <a:lnTo>
                      <a:pt x="734" y="1418"/>
                    </a:lnTo>
                    <a:lnTo>
                      <a:pt x="733" y="1415"/>
                    </a:lnTo>
                    <a:lnTo>
                      <a:pt x="733" y="1410"/>
                    </a:lnTo>
                    <a:lnTo>
                      <a:pt x="732" y="1406"/>
                    </a:lnTo>
                    <a:lnTo>
                      <a:pt x="732" y="1400"/>
                    </a:lnTo>
                    <a:lnTo>
                      <a:pt x="731" y="1394"/>
                    </a:lnTo>
                    <a:lnTo>
                      <a:pt x="730" y="1387"/>
                    </a:lnTo>
                    <a:lnTo>
                      <a:pt x="730" y="1379"/>
                    </a:lnTo>
                    <a:lnTo>
                      <a:pt x="729" y="1371"/>
                    </a:lnTo>
                    <a:lnTo>
                      <a:pt x="727" y="1362"/>
                    </a:lnTo>
                    <a:lnTo>
                      <a:pt x="725" y="1341"/>
                    </a:lnTo>
                    <a:lnTo>
                      <a:pt x="723" y="1319"/>
                    </a:lnTo>
                    <a:lnTo>
                      <a:pt x="721" y="1295"/>
                    </a:lnTo>
                    <a:lnTo>
                      <a:pt x="718" y="1267"/>
                    </a:lnTo>
                    <a:lnTo>
                      <a:pt x="717" y="1239"/>
                    </a:lnTo>
                    <a:lnTo>
                      <a:pt x="715" y="1209"/>
                    </a:lnTo>
                    <a:lnTo>
                      <a:pt x="713" y="1178"/>
                    </a:lnTo>
                    <a:lnTo>
                      <a:pt x="709" y="1112"/>
                    </a:lnTo>
                    <a:lnTo>
                      <a:pt x="708" y="1079"/>
                    </a:lnTo>
                    <a:lnTo>
                      <a:pt x="707" y="1009"/>
                    </a:lnTo>
                    <a:lnTo>
                      <a:pt x="708" y="939"/>
                    </a:lnTo>
                    <a:lnTo>
                      <a:pt x="709" y="905"/>
                    </a:lnTo>
                    <a:lnTo>
                      <a:pt x="712" y="870"/>
                    </a:lnTo>
                    <a:lnTo>
                      <a:pt x="714" y="837"/>
                    </a:lnTo>
                    <a:lnTo>
                      <a:pt x="717" y="805"/>
                    </a:lnTo>
                    <a:lnTo>
                      <a:pt x="721" y="773"/>
                    </a:lnTo>
                    <a:lnTo>
                      <a:pt x="725" y="743"/>
                    </a:lnTo>
                    <a:lnTo>
                      <a:pt x="732" y="716"/>
                    </a:lnTo>
                    <a:lnTo>
                      <a:pt x="739" y="688"/>
                    </a:lnTo>
                    <a:lnTo>
                      <a:pt x="747" y="664"/>
                    </a:lnTo>
                    <a:lnTo>
                      <a:pt x="751" y="652"/>
                    </a:lnTo>
                    <a:lnTo>
                      <a:pt x="755" y="640"/>
                    </a:lnTo>
                    <a:lnTo>
                      <a:pt x="759" y="630"/>
                    </a:lnTo>
                    <a:lnTo>
                      <a:pt x="765" y="621"/>
                    </a:lnTo>
                    <a:lnTo>
                      <a:pt x="770" y="612"/>
                    </a:lnTo>
                    <a:lnTo>
                      <a:pt x="776" y="602"/>
                    </a:lnTo>
                    <a:lnTo>
                      <a:pt x="776" y="601"/>
                    </a:lnTo>
                    <a:lnTo>
                      <a:pt x="776" y="602"/>
                    </a:lnTo>
                    <a:lnTo>
                      <a:pt x="778" y="599"/>
                    </a:lnTo>
                    <a:lnTo>
                      <a:pt x="781" y="595"/>
                    </a:lnTo>
                    <a:lnTo>
                      <a:pt x="785" y="590"/>
                    </a:lnTo>
                    <a:lnTo>
                      <a:pt x="788" y="583"/>
                    </a:lnTo>
                    <a:lnTo>
                      <a:pt x="794" y="575"/>
                    </a:lnTo>
                    <a:lnTo>
                      <a:pt x="799" y="565"/>
                    </a:lnTo>
                    <a:lnTo>
                      <a:pt x="804" y="554"/>
                    </a:lnTo>
                    <a:lnTo>
                      <a:pt x="811" y="542"/>
                    </a:lnTo>
                    <a:lnTo>
                      <a:pt x="817" y="529"/>
                    </a:lnTo>
                    <a:lnTo>
                      <a:pt x="823" y="516"/>
                    </a:lnTo>
                    <a:lnTo>
                      <a:pt x="829" y="501"/>
                    </a:lnTo>
                    <a:lnTo>
                      <a:pt x="836" y="486"/>
                    </a:lnTo>
                    <a:lnTo>
                      <a:pt x="841" y="469"/>
                    </a:lnTo>
                    <a:lnTo>
                      <a:pt x="847" y="452"/>
                    </a:lnTo>
                    <a:lnTo>
                      <a:pt x="852" y="433"/>
                    </a:lnTo>
                    <a:lnTo>
                      <a:pt x="855" y="415"/>
                    </a:lnTo>
                    <a:lnTo>
                      <a:pt x="858" y="396"/>
                    </a:lnTo>
                    <a:lnTo>
                      <a:pt x="861" y="378"/>
                    </a:lnTo>
                    <a:lnTo>
                      <a:pt x="862" y="358"/>
                    </a:lnTo>
                    <a:lnTo>
                      <a:pt x="863" y="338"/>
                    </a:lnTo>
                    <a:lnTo>
                      <a:pt x="862" y="318"/>
                    </a:lnTo>
                    <a:lnTo>
                      <a:pt x="858" y="298"/>
                    </a:lnTo>
                    <a:lnTo>
                      <a:pt x="855" y="277"/>
                    </a:lnTo>
                    <a:lnTo>
                      <a:pt x="849" y="258"/>
                    </a:lnTo>
                    <a:lnTo>
                      <a:pt x="841" y="237"/>
                    </a:lnTo>
                    <a:lnTo>
                      <a:pt x="832" y="217"/>
                    </a:lnTo>
                    <a:lnTo>
                      <a:pt x="821" y="198"/>
                    </a:lnTo>
                    <a:lnTo>
                      <a:pt x="809" y="178"/>
                    </a:lnTo>
                    <a:lnTo>
                      <a:pt x="793" y="158"/>
                    </a:lnTo>
                    <a:lnTo>
                      <a:pt x="785" y="149"/>
                    </a:lnTo>
                    <a:lnTo>
                      <a:pt x="775" y="140"/>
                    </a:lnTo>
                    <a:lnTo>
                      <a:pt x="765" y="131"/>
                    </a:lnTo>
                    <a:lnTo>
                      <a:pt x="755" y="121"/>
                    </a:lnTo>
                    <a:lnTo>
                      <a:pt x="755" y="120"/>
                    </a:lnTo>
                    <a:lnTo>
                      <a:pt x="752" y="119"/>
                    </a:lnTo>
                    <a:lnTo>
                      <a:pt x="749" y="116"/>
                    </a:lnTo>
                    <a:lnTo>
                      <a:pt x="743" y="111"/>
                    </a:lnTo>
                    <a:lnTo>
                      <a:pt x="738" y="106"/>
                    </a:lnTo>
                    <a:lnTo>
                      <a:pt x="730" y="101"/>
                    </a:lnTo>
                    <a:lnTo>
                      <a:pt x="721" y="94"/>
                    </a:lnTo>
                    <a:lnTo>
                      <a:pt x="709" y="85"/>
                    </a:lnTo>
                    <a:lnTo>
                      <a:pt x="698" y="79"/>
                    </a:lnTo>
                    <a:lnTo>
                      <a:pt x="686" y="70"/>
                    </a:lnTo>
                    <a:lnTo>
                      <a:pt x="685" y="70"/>
                    </a:lnTo>
                    <a:lnTo>
                      <a:pt x="671" y="62"/>
                    </a:lnTo>
                    <a:lnTo>
                      <a:pt x="655" y="54"/>
                    </a:lnTo>
                    <a:lnTo>
                      <a:pt x="639" y="46"/>
                    </a:lnTo>
                    <a:lnTo>
                      <a:pt x="621" y="38"/>
                    </a:lnTo>
                    <a:lnTo>
                      <a:pt x="602" y="31"/>
                    </a:lnTo>
                    <a:lnTo>
                      <a:pt x="582" y="24"/>
                    </a:lnTo>
                    <a:lnTo>
                      <a:pt x="560" y="18"/>
                    </a:lnTo>
                    <a:lnTo>
                      <a:pt x="538" y="13"/>
                    </a:lnTo>
                    <a:lnTo>
                      <a:pt x="515" y="8"/>
                    </a:lnTo>
                    <a:lnTo>
                      <a:pt x="490" y="3"/>
                    </a:lnTo>
                    <a:lnTo>
                      <a:pt x="466" y="2"/>
                    </a:lnTo>
                    <a:lnTo>
                      <a:pt x="438" y="0"/>
                    </a:lnTo>
                    <a:lnTo>
                      <a:pt x="410" y="0"/>
                    </a:lnTo>
                    <a:lnTo>
                      <a:pt x="382" y="2"/>
                    </a:lnTo>
                    <a:lnTo>
                      <a:pt x="353" y="6"/>
                    </a:lnTo>
                    <a:lnTo>
                      <a:pt x="322" y="10"/>
                    </a:lnTo>
                    <a:lnTo>
                      <a:pt x="291" y="17"/>
                    </a:lnTo>
                    <a:lnTo>
                      <a:pt x="258" y="27"/>
                    </a:lnTo>
                    <a:lnTo>
                      <a:pt x="225" y="38"/>
                    </a:lnTo>
                    <a:lnTo>
                      <a:pt x="208" y="44"/>
                    </a:lnTo>
                    <a:lnTo>
                      <a:pt x="190" y="51"/>
                    </a:lnTo>
                    <a:lnTo>
                      <a:pt x="173" y="59"/>
                    </a:lnTo>
                    <a:lnTo>
                      <a:pt x="156" y="68"/>
                    </a:lnTo>
                    <a:lnTo>
                      <a:pt x="138" y="76"/>
                    </a:lnTo>
                    <a:lnTo>
                      <a:pt x="119" y="85"/>
                    </a:lnTo>
                    <a:lnTo>
                      <a:pt x="120" y="87"/>
                    </a:lnTo>
                    <a:lnTo>
                      <a:pt x="138" y="77"/>
                    </a:lnTo>
                    <a:lnTo>
                      <a:pt x="156" y="68"/>
                    </a:lnTo>
                    <a:lnTo>
                      <a:pt x="173" y="60"/>
                    </a:lnTo>
                    <a:lnTo>
                      <a:pt x="190" y="52"/>
                    </a:lnTo>
                    <a:lnTo>
                      <a:pt x="208" y="45"/>
                    </a:lnTo>
                    <a:lnTo>
                      <a:pt x="225" y="38"/>
                    </a:lnTo>
                    <a:lnTo>
                      <a:pt x="258" y="28"/>
                    </a:lnTo>
                    <a:lnTo>
                      <a:pt x="291" y="18"/>
                    </a:lnTo>
                    <a:lnTo>
                      <a:pt x="322" y="11"/>
                    </a:lnTo>
                    <a:lnTo>
                      <a:pt x="353" y="6"/>
                    </a:lnTo>
                    <a:lnTo>
                      <a:pt x="382" y="3"/>
                    </a:lnTo>
                    <a:lnTo>
                      <a:pt x="410" y="1"/>
                    </a:lnTo>
                    <a:lnTo>
                      <a:pt x="438" y="1"/>
                    </a:lnTo>
                    <a:lnTo>
                      <a:pt x="466" y="2"/>
                    </a:lnTo>
                    <a:lnTo>
                      <a:pt x="490" y="5"/>
                    </a:lnTo>
                    <a:lnTo>
                      <a:pt x="515" y="9"/>
                    </a:lnTo>
                    <a:lnTo>
                      <a:pt x="538" y="13"/>
                    </a:lnTo>
                    <a:lnTo>
                      <a:pt x="560" y="18"/>
                    </a:lnTo>
                    <a:lnTo>
                      <a:pt x="582" y="25"/>
                    </a:lnTo>
                    <a:lnTo>
                      <a:pt x="602" y="32"/>
                    </a:lnTo>
                    <a:lnTo>
                      <a:pt x="621" y="39"/>
                    </a:lnTo>
                    <a:lnTo>
                      <a:pt x="639" y="47"/>
                    </a:lnTo>
                    <a:lnTo>
                      <a:pt x="655" y="55"/>
                    </a:lnTo>
                    <a:lnTo>
                      <a:pt x="671" y="64"/>
                    </a:lnTo>
                    <a:lnTo>
                      <a:pt x="685" y="72"/>
                    </a:lnTo>
                    <a:lnTo>
                      <a:pt x="697" y="80"/>
                    </a:lnTo>
                    <a:lnTo>
                      <a:pt x="709" y="87"/>
                    </a:lnTo>
                    <a:lnTo>
                      <a:pt x="720" y="95"/>
                    </a:lnTo>
                    <a:lnTo>
                      <a:pt x="729" y="101"/>
                    </a:lnTo>
                    <a:lnTo>
                      <a:pt x="736" y="107"/>
                    </a:lnTo>
                    <a:lnTo>
                      <a:pt x="742" y="112"/>
                    </a:lnTo>
                    <a:lnTo>
                      <a:pt x="748" y="117"/>
                    </a:lnTo>
                    <a:lnTo>
                      <a:pt x="751" y="120"/>
                    </a:lnTo>
                    <a:lnTo>
                      <a:pt x="753" y="121"/>
                    </a:lnTo>
                    <a:lnTo>
                      <a:pt x="755" y="122"/>
                    </a:lnTo>
                    <a:lnTo>
                      <a:pt x="765" y="132"/>
                    </a:lnTo>
                    <a:lnTo>
                      <a:pt x="774" y="141"/>
                    </a:lnTo>
                    <a:lnTo>
                      <a:pt x="784" y="150"/>
                    </a:lnTo>
                    <a:lnTo>
                      <a:pt x="792" y="159"/>
                    </a:lnTo>
                    <a:lnTo>
                      <a:pt x="808" y="179"/>
                    </a:lnTo>
                    <a:lnTo>
                      <a:pt x="820" y="198"/>
                    </a:lnTo>
                    <a:lnTo>
                      <a:pt x="831" y="217"/>
                    </a:lnTo>
                    <a:lnTo>
                      <a:pt x="841" y="237"/>
                    </a:lnTo>
                    <a:lnTo>
                      <a:pt x="848" y="258"/>
                    </a:lnTo>
                    <a:lnTo>
                      <a:pt x="854" y="277"/>
                    </a:lnTo>
                    <a:lnTo>
                      <a:pt x="857" y="298"/>
                    </a:lnTo>
                    <a:lnTo>
                      <a:pt x="861" y="318"/>
                    </a:lnTo>
                    <a:lnTo>
                      <a:pt x="862" y="338"/>
                    </a:lnTo>
                    <a:lnTo>
                      <a:pt x="862" y="358"/>
                    </a:lnTo>
                    <a:lnTo>
                      <a:pt x="860" y="378"/>
                    </a:lnTo>
                    <a:lnTo>
                      <a:pt x="857" y="396"/>
                    </a:lnTo>
                    <a:lnTo>
                      <a:pt x="854" y="415"/>
                    </a:lnTo>
                    <a:lnTo>
                      <a:pt x="850" y="433"/>
                    </a:lnTo>
                    <a:lnTo>
                      <a:pt x="846" y="452"/>
                    </a:lnTo>
                    <a:lnTo>
                      <a:pt x="840" y="469"/>
                    </a:lnTo>
                    <a:lnTo>
                      <a:pt x="835" y="486"/>
                    </a:lnTo>
                    <a:lnTo>
                      <a:pt x="829" y="501"/>
                    </a:lnTo>
                    <a:lnTo>
                      <a:pt x="822" y="516"/>
                    </a:lnTo>
                    <a:lnTo>
                      <a:pt x="817" y="529"/>
                    </a:lnTo>
                    <a:lnTo>
                      <a:pt x="810" y="542"/>
                    </a:lnTo>
                    <a:lnTo>
                      <a:pt x="804" y="554"/>
                    </a:lnTo>
                    <a:lnTo>
                      <a:pt x="799" y="565"/>
                    </a:lnTo>
                    <a:lnTo>
                      <a:pt x="799" y="564"/>
                    </a:lnTo>
                    <a:lnTo>
                      <a:pt x="793" y="573"/>
                    </a:lnTo>
                    <a:lnTo>
                      <a:pt x="788" y="583"/>
                    </a:lnTo>
                    <a:lnTo>
                      <a:pt x="784" y="590"/>
                    </a:lnTo>
                    <a:lnTo>
                      <a:pt x="781" y="594"/>
                    </a:lnTo>
                    <a:lnTo>
                      <a:pt x="777" y="599"/>
                    </a:lnTo>
                    <a:lnTo>
                      <a:pt x="776" y="601"/>
                    </a:lnTo>
                    <a:lnTo>
                      <a:pt x="775" y="602"/>
                    </a:lnTo>
                    <a:lnTo>
                      <a:pt x="769" y="610"/>
                    </a:lnTo>
                    <a:lnTo>
                      <a:pt x="764" y="620"/>
                    </a:lnTo>
                    <a:lnTo>
                      <a:pt x="764" y="621"/>
                    </a:lnTo>
                    <a:lnTo>
                      <a:pt x="759" y="630"/>
                    </a:lnTo>
                    <a:lnTo>
                      <a:pt x="755" y="640"/>
                    </a:lnTo>
                    <a:lnTo>
                      <a:pt x="750" y="652"/>
                    </a:lnTo>
                    <a:lnTo>
                      <a:pt x="746" y="664"/>
                    </a:lnTo>
                    <a:lnTo>
                      <a:pt x="738" y="688"/>
                    </a:lnTo>
                    <a:lnTo>
                      <a:pt x="731" y="716"/>
                    </a:lnTo>
                    <a:lnTo>
                      <a:pt x="725" y="743"/>
                    </a:lnTo>
                    <a:lnTo>
                      <a:pt x="721" y="773"/>
                    </a:lnTo>
                    <a:lnTo>
                      <a:pt x="716" y="805"/>
                    </a:lnTo>
                    <a:lnTo>
                      <a:pt x="713" y="837"/>
                    </a:lnTo>
                    <a:lnTo>
                      <a:pt x="711" y="870"/>
                    </a:lnTo>
                    <a:lnTo>
                      <a:pt x="708" y="905"/>
                    </a:lnTo>
                    <a:lnTo>
                      <a:pt x="707" y="939"/>
                    </a:lnTo>
                    <a:lnTo>
                      <a:pt x="706" y="1009"/>
                    </a:lnTo>
                    <a:lnTo>
                      <a:pt x="708" y="1079"/>
                    </a:lnTo>
                    <a:lnTo>
                      <a:pt x="708" y="1112"/>
                    </a:lnTo>
                    <a:lnTo>
                      <a:pt x="712" y="1178"/>
                    </a:lnTo>
                    <a:lnTo>
                      <a:pt x="714" y="1209"/>
                    </a:lnTo>
                    <a:lnTo>
                      <a:pt x="716" y="1239"/>
                    </a:lnTo>
                    <a:lnTo>
                      <a:pt x="718" y="1267"/>
                    </a:lnTo>
                    <a:lnTo>
                      <a:pt x="721" y="1295"/>
                    </a:lnTo>
                    <a:lnTo>
                      <a:pt x="722" y="1319"/>
                    </a:lnTo>
                    <a:lnTo>
                      <a:pt x="724" y="1341"/>
                    </a:lnTo>
                    <a:lnTo>
                      <a:pt x="726" y="1362"/>
                    </a:lnTo>
                    <a:lnTo>
                      <a:pt x="727" y="1371"/>
                    </a:lnTo>
                    <a:lnTo>
                      <a:pt x="729" y="1379"/>
                    </a:lnTo>
                    <a:lnTo>
                      <a:pt x="730" y="1387"/>
                    </a:lnTo>
                    <a:lnTo>
                      <a:pt x="730" y="1394"/>
                    </a:lnTo>
                    <a:lnTo>
                      <a:pt x="731" y="1400"/>
                    </a:lnTo>
                    <a:lnTo>
                      <a:pt x="731" y="1406"/>
                    </a:lnTo>
                    <a:lnTo>
                      <a:pt x="732" y="1410"/>
                    </a:lnTo>
                    <a:lnTo>
                      <a:pt x="733" y="1415"/>
                    </a:lnTo>
                    <a:lnTo>
                      <a:pt x="733" y="1418"/>
                    </a:lnTo>
                    <a:lnTo>
                      <a:pt x="733" y="1421"/>
                    </a:lnTo>
                    <a:lnTo>
                      <a:pt x="733" y="1422"/>
                    </a:lnTo>
                    <a:lnTo>
                      <a:pt x="734" y="1422"/>
                    </a:lnTo>
                    <a:lnTo>
                      <a:pt x="703" y="1413"/>
                    </a:lnTo>
                    <a:lnTo>
                      <a:pt x="673" y="1407"/>
                    </a:lnTo>
                    <a:lnTo>
                      <a:pt x="644" y="1402"/>
                    </a:lnTo>
                    <a:lnTo>
                      <a:pt x="616" y="1399"/>
                    </a:lnTo>
                    <a:lnTo>
                      <a:pt x="589" y="1397"/>
                    </a:lnTo>
                    <a:lnTo>
                      <a:pt x="563" y="1395"/>
                    </a:lnTo>
                    <a:lnTo>
                      <a:pt x="539" y="1395"/>
                    </a:lnTo>
                    <a:lnTo>
                      <a:pt x="516" y="1395"/>
                    </a:lnTo>
                    <a:lnTo>
                      <a:pt x="496" y="1397"/>
                    </a:lnTo>
                    <a:lnTo>
                      <a:pt x="478" y="1399"/>
                    </a:lnTo>
                    <a:lnTo>
                      <a:pt x="462" y="1400"/>
                    </a:lnTo>
                    <a:lnTo>
                      <a:pt x="455" y="1401"/>
                    </a:lnTo>
                    <a:lnTo>
                      <a:pt x="449" y="1402"/>
                    </a:lnTo>
                    <a:lnTo>
                      <a:pt x="443" y="1403"/>
                    </a:lnTo>
                    <a:lnTo>
                      <a:pt x="438" y="1403"/>
                    </a:lnTo>
                    <a:lnTo>
                      <a:pt x="434" y="1405"/>
                    </a:lnTo>
                    <a:lnTo>
                      <a:pt x="429" y="1406"/>
                    </a:lnTo>
                    <a:lnTo>
                      <a:pt x="427" y="1406"/>
                    </a:lnTo>
                    <a:lnTo>
                      <a:pt x="425" y="1407"/>
                    </a:lnTo>
                    <a:lnTo>
                      <a:pt x="424" y="1407"/>
                    </a:lnTo>
                    <a:lnTo>
                      <a:pt x="424" y="1408"/>
                    </a:lnTo>
                    <a:lnTo>
                      <a:pt x="410" y="1316"/>
                    </a:lnTo>
                    <a:lnTo>
                      <a:pt x="396" y="1231"/>
                    </a:lnTo>
                    <a:lnTo>
                      <a:pt x="389" y="1192"/>
                    </a:lnTo>
                    <a:lnTo>
                      <a:pt x="382" y="1156"/>
                    </a:lnTo>
                    <a:lnTo>
                      <a:pt x="375" y="1120"/>
                    </a:lnTo>
                    <a:lnTo>
                      <a:pt x="368" y="1088"/>
                    </a:lnTo>
                    <a:lnTo>
                      <a:pt x="362" y="1057"/>
                    </a:lnTo>
                    <a:lnTo>
                      <a:pt x="355" y="1027"/>
                    </a:lnTo>
                    <a:lnTo>
                      <a:pt x="349" y="999"/>
                    </a:lnTo>
                    <a:lnTo>
                      <a:pt x="343" y="973"/>
                    </a:lnTo>
                    <a:lnTo>
                      <a:pt x="337" y="949"/>
                    </a:lnTo>
                    <a:lnTo>
                      <a:pt x="331" y="926"/>
                    </a:lnTo>
                    <a:lnTo>
                      <a:pt x="324" y="905"/>
                    </a:lnTo>
                    <a:lnTo>
                      <a:pt x="320" y="886"/>
                    </a:lnTo>
                    <a:lnTo>
                      <a:pt x="314" y="868"/>
                    </a:lnTo>
                    <a:lnTo>
                      <a:pt x="310" y="851"/>
                    </a:lnTo>
                    <a:lnTo>
                      <a:pt x="304" y="836"/>
                    </a:lnTo>
                    <a:lnTo>
                      <a:pt x="300" y="823"/>
                    </a:lnTo>
                    <a:lnTo>
                      <a:pt x="296" y="810"/>
                    </a:lnTo>
                    <a:lnTo>
                      <a:pt x="292" y="800"/>
                    </a:lnTo>
                    <a:lnTo>
                      <a:pt x="288" y="790"/>
                    </a:lnTo>
                    <a:lnTo>
                      <a:pt x="285" y="781"/>
                    </a:lnTo>
                    <a:lnTo>
                      <a:pt x="283" y="773"/>
                    </a:lnTo>
                    <a:lnTo>
                      <a:pt x="279" y="766"/>
                    </a:lnTo>
                    <a:lnTo>
                      <a:pt x="277" y="762"/>
                    </a:lnTo>
                    <a:lnTo>
                      <a:pt x="276" y="757"/>
                    </a:lnTo>
                    <a:lnTo>
                      <a:pt x="274" y="755"/>
                    </a:lnTo>
                    <a:lnTo>
                      <a:pt x="274" y="754"/>
                    </a:lnTo>
                    <a:lnTo>
                      <a:pt x="273" y="753"/>
                    </a:lnTo>
                    <a:lnTo>
                      <a:pt x="273" y="750"/>
                    </a:lnTo>
                    <a:lnTo>
                      <a:pt x="270" y="746"/>
                    </a:lnTo>
                    <a:lnTo>
                      <a:pt x="267" y="741"/>
                    </a:lnTo>
                    <a:lnTo>
                      <a:pt x="263" y="735"/>
                    </a:lnTo>
                    <a:lnTo>
                      <a:pt x="259" y="731"/>
                    </a:lnTo>
                    <a:lnTo>
                      <a:pt x="253" y="725"/>
                    </a:lnTo>
                    <a:lnTo>
                      <a:pt x="248" y="719"/>
                    </a:lnTo>
                    <a:lnTo>
                      <a:pt x="233" y="707"/>
                    </a:lnTo>
                    <a:lnTo>
                      <a:pt x="216" y="696"/>
                    </a:lnTo>
                    <a:lnTo>
                      <a:pt x="198" y="683"/>
                    </a:lnTo>
                    <a:lnTo>
                      <a:pt x="160" y="661"/>
                    </a:lnTo>
                    <a:lnTo>
                      <a:pt x="140" y="650"/>
                    </a:lnTo>
                    <a:lnTo>
                      <a:pt x="122" y="640"/>
                    </a:lnTo>
                    <a:lnTo>
                      <a:pt x="90" y="624"/>
                    </a:lnTo>
                    <a:lnTo>
                      <a:pt x="83" y="621"/>
                    </a:lnTo>
                    <a:lnTo>
                      <a:pt x="72" y="615"/>
                    </a:lnTo>
                    <a:lnTo>
                      <a:pt x="67" y="613"/>
                    </a:lnTo>
                    <a:lnTo>
                      <a:pt x="64" y="612"/>
                    </a:lnTo>
                    <a:lnTo>
                      <a:pt x="60" y="610"/>
                    </a:lnTo>
                    <a:lnTo>
                      <a:pt x="58" y="609"/>
                    </a:lnTo>
                    <a:lnTo>
                      <a:pt x="59" y="609"/>
                    </a:lnTo>
                    <a:lnTo>
                      <a:pt x="58" y="609"/>
                    </a:lnTo>
                    <a:lnTo>
                      <a:pt x="51" y="591"/>
                    </a:lnTo>
                    <a:lnTo>
                      <a:pt x="45" y="571"/>
                    </a:lnTo>
                    <a:lnTo>
                      <a:pt x="39" y="554"/>
                    </a:lnTo>
                    <a:lnTo>
                      <a:pt x="33" y="536"/>
                    </a:lnTo>
                    <a:lnTo>
                      <a:pt x="28" y="519"/>
                    </a:lnTo>
                    <a:lnTo>
                      <a:pt x="23" y="502"/>
                    </a:lnTo>
                    <a:lnTo>
                      <a:pt x="15" y="469"/>
                    </a:lnTo>
                    <a:lnTo>
                      <a:pt x="10" y="438"/>
                    </a:lnTo>
                    <a:lnTo>
                      <a:pt x="5" y="409"/>
                    </a:lnTo>
                    <a:lnTo>
                      <a:pt x="3" y="381"/>
                    </a:lnTo>
                    <a:lnTo>
                      <a:pt x="0" y="355"/>
                    </a:lnTo>
                    <a:lnTo>
                      <a:pt x="0" y="331"/>
                    </a:lnTo>
                    <a:lnTo>
                      <a:pt x="3" y="306"/>
                    </a:lnTo>
                    <a:lnTo>
                      <a:pt x="5" y="284"/>
                    </a:lnTo>
                    <a:lnTo>
                      <a:pt x="8" y="264"/>
                    </a:lnTo>
                    <a:lnTo>
                      <a:pt x="13" y="245"/>
                    </a:lnTo>
                    <a:lnTo>
                      <a:pt x="17" y="227"/>
                    </a:lnTo>
                    <a:lnTo>
                      <a:pt x="23" y="210"/>
                    </a:lnTo>
                    <a:lnTo>
                      <a:pt x="30" y="194"/>
                    </a:lnTo>
                    <a:lnTo>
                      <a:pt x="37" y="180"/>
                    </a:lnTo>
                    <a:lnTo>
                      <a:pt x="43" y="166"/>
                    </a:lnTo>
                    <a:lnTo>
                      <a:pt x="43" y="168"/>
                    </a:lnTo>
                    <a:lnTo>
                      <a:pt x="51" y="155"/>
                    </a:lnTo>
                    <a:lnTo>
                      <a:pt x="59" y="144"/>
                    </a:lnTo>
                    <a:lnTo>
                      <a:pt x="66" y="134"/>
                    </a:lnTo>
                    <a:lnTo>
                      <a:pt x="74" y="126"/>
                    </a:lnTo>
                    <a:lnTo>
                      <a:pt x="89" y="111"/>
                    </a:lnTo>
                    <a:lnTo>
                      <a:pt x="95" y="105"/>
                    </a:lnTo>
                    <a:lnTo>
                      <a:pt x="101" y="101"/>
                    </a:lnTo>
                    <a:lnTo>
                      <a:pt x="107" y="96"/>
                    </a:lnTo>
                    <a:lnTo>
                      <a:pt x="111" y="92"/>
                    </a:lnTo>
                    <a:lnTo>
                      <a:pt x="118" y="88"/>
                    </a:lnTo>
                    <a:lnTo>
                      <a:pt x="117" y="88"/>
                    </a:lnTo>
                    <a:lnTo>
                      <a:pt x="120" y="88"/>
                    </a:lnTo>
                    <a:lnTo>
                      <a:pt x="120" y="87"/>
                    </a:lnTo>
                    <a:lnTo>
                      <a:pt x="119" y="8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1" name="Freeform 67"/>
              <p:cNvSpPr>
                <a:spLocks/>
              </p:cNvSpPr>
              <p:nvPr/>
            </p:nvSpPr>
            <p:spPr bwMode="auto">
              <a:xfrm>
                <a:off x="5715" y="1693"/>
                <a:ext cx="89" cy="68"/>
              </a:xfrm>
              <a:custGeom>
                <a:avLst/>
                <a:gdLst>
                  <a:gd name="T0" fmla="*/ 8 w 536"/>
                  <a:gd name="T1" fmla="*/ 11 h 402"/>
                  <a:gd name="T2" fmla="*/ 8 w 536"/>
                  <a:gd name="T3" fmla="*/ 11 h 402"/>
                  <a:gd name="T4" fmla="*/ 8 w 536"/>
                  <a:gd name="T5" fmla="*/ 11 h 402"/>
                  <a:gd name="T6" fmla="*/ 7 w 536"/>
                  <a:gd name="T7" fmla="*/ 11 h 402"/>
                  <a:gd name="T8" fmla="*/ 7 w 536"/>
                  <a:gd name="T9" fmla="*/ 11 h 402"/>
                  <a:gd name="T10" fmla="*/ 6 w 536"/>
                  <a:gd name="T11" fmla="*/ 11 h 402"/>
                  <a:gd name="T12" fmla="*/ 5 w 536"/>
                  <a:gd name="T13" fmla="*/ 11 h 402"/>
                  <a:gd name="T14" fmla="*/ 4 w 536"/>
                  <a:gd name="T15" fmla="*/ 10 h 402"/>
                  <a:gd name="T16" fmla="*/ 3 w 536"/>
                  <a:gd name="T17" fmla="*/ 10 h 402"/>
                  <a:gd name="T18" fmla="*/ 2 w 536"/>
                  <a:gd name="T19" fmla="*/ 10 h 402"/>
                  <a:gd name="T20" fmla="*/ 2 w 536"/>
                  <a:gd name="T21" fmla="*/ 9 h 402"/>
                  <a:gd name="T22" fmla="*/ 1 w 536"/>
                  <a:gd name="T23" fmla="*/ 8 h 402"/>
                  <a:gd name="T24" fmla="*/ 0 w 536"/>
                  <a:gd name="T25" fmla="*/ 7 h 402"/>
                  <a:gd name="T26" fmla="*/ 0 w 536"/>
                  <a:gd name="T27" fmla="*/ 7 h 402"/>
                  <a:gd name="T28" fmla="*/ 0 w 536"/>
                  <a:gd name="T29" fmla="*/ 5 h 402"/>
                  <a:gd name="T30" fmla="*/ 0 w 536"/>
                  <a:gd name="T31" fmla="*/ 5 h 402"/>
                  <a:gd name="T32" fmla="*/ 0 w 536"/>
                  <a:gd name="T33" fmla="*/ 4 h 402"/>
                  <a:gd name="T34" fmla="*/ 0 w 536"/>
                  <a:gd name="T35" fmla="*/ 4 h 402"/>
                  <a:gd name="T36" fmla="*/ 0 w 536"/>
                  <a:gd name="T37" fmla="*/ 3 h 402"/>
                  <a:gd name="T38" fmla="*/ 0 w 536"/>
                  <a:gd name="T39" fmla="*/ 3 h 402"/>
                  <a:gd name="T40" fmla="*/ 0 w 536"/>
                  <a:gd name="T41" fmla="*/ 3 h 402"/>
                  <a:gd name="T42" fmla="*/ 0 w 536"/>
                  <a:gd name="T43" fmla="*/ 3 h 402"/>
                  <a:gd name="T44" fmla="*/ 0 w 536"/>
                  <a:gd name="T45" fmla="*/ 3 h 402"/>
                  <a:gd name="T46" fmla="*/ 1 w 536"/>
                  <a:gd name="T47" fmla="*/ 2 h 402"/>
                  <a:gd name="T48" fmla="*/ 1 w 536"/>
                  <a:gd name="T49" fmla="*/ 2 h 402"/>
                  <a:gd name="T50" fmla="*/ 1 w 536"/>
                  <a:gd name="T51" fmla="*/ 2 h 402"/>
                  <a:gd name="T52" fmla="*/ 2 w 536"/>
                  <a:gd name="T53" fmla="*/ 1 h 402"/>
                  <a:gd name="T54" fmla="*/ 3 w 536"/>
                  <a:gd name="T55" fmla="*/ 1 h 402"/>
                  <a:gd name="T56" fmla="*/ 3 w 536"/>
                  <a:gd name="T57" fmla="*/ 1 h 402"/>
                  <a:gd name="T58" fmla="*/ 4 w 536"/>
                  <a:gd name="T59" fmla="*/ 0 h 402"/>
                  <a:gd name="T60" fmla="*/ 5 w 536"/>
                  <a:gd name="T61" fmla="*/ 0 h 402"/>
                  <a:gd name="T62" fmla="*/ 6 w 536"/>
                  <a:gd name="T63" fmla="*/ 0 h 402"/>
                  <a:gd name="T64" fmla="*/ 7 w 536"/>
                  <a:gd name="T65" fmla="*/ 0 h 402"/>
                  <a:gd name="T66" fmla="*/ 8 w 536"/>
                  <a:gd name="T67" fmla="*/ 0 h 402"/>
                  <a:gd name="T68" fmla="*/ 9 w 536"/>
                  <a:gd name="T69" fmla="*/ 0 h 402"/>
                  <a:gd name="T70" fmla="*/ 9 w 536"/>
                  <a:gd name="T71" fmla="*/ 0 h 402"/>
                  <a:gd name="T72" fmla="*/ 9 w 536"/>
                  <a:gd name="T73" fmla="*/ 1 h 402"/>
                  <a:gd name="T74" fmla="*/ 10 w 536"/>
                  <a:gd name="T75" fmla="*/ 1 h 402"/>
                  <a:gd name="T76" fmla="*/ 11 w 536"/>
                  <a:gd name="T77" fmla="*/ 1 h 402"/>
                  <a:gd name="T78" fmla="*/ 11 w 536"/>
                  <a:gd name="T79" fmla="*/ 2 h 402"/>
                  <a:gd name="T80" fmla="*/ 12 w 536"/>
                  <a:gd name="T81" fmla="*/ 2 h 402"/>
                  <a:gd name="T82" fmla="*/ 13 w 536"/>
                  <a:gd name="T83" fmla="*/ 3 h 402"/>
                  <a:gd name="T84" fmla="*/ 14 w 536"/>
                  <a:gd name="T85" fmla="*/ 4 h 402"/>
                  <a:gd name="T86" fmla="*/ 14 w 536"/>
                  <a:gd name="T87" fmla="*/ 4 h 402"/>
                  <a:gd name="T88" fmla="*/ 15 w 536"/>
                  <a:gd name="T89" fmla="*/ 5 h 402"/>
                  <a:gd name="T90" fmla="*/ 15 w 536"/>
                  <a:gd name="T91" fmla="*/ 6 h 402"/>
                  <a:gd name="T92" fmla="*/ 15 w 536"/>
                  <a:gd name="T93" fmla="*/ 7 h 402"/>
                  <a:gd name="T94" fmla="*/ 15 w 536"/>
                  <a:gd name="T95" fmla="*/ 8 h 402"/>
                  <a:gd name="T96" fmla="*/ 14 w 536"/>
                  <a:gd name="T97" fmla="*/ 8 h 402"/>
                  <a:gd name="T98" fmla="*/ 14 w 536"/>
                  <a:gd name="T99" fmla="*/ 9 h 402"/>
                  <a:gd name="T100" fmla="*/ 14 w 536"/>
                  <a:gd name="T101" fmla="*/ 9 h 402"/>
                  <a:gd name="T102" fmla="*/ 13 w 536"/>
                  <a:gd name="T103" fmla="*/ 9 h 402"/>
                  <a:gd name="T104" fmla="*/ 13 w 536"/>
                  <a:gd name="T105" fmla="*/ 10 h 402"/>
                  <a:gd name="T106" fmla="*/ 13 w 536"/>
                  <a:gd name="T107" fmla="*/ 10 h 402"/>
                  <a:gd name="T108" fmla="*/ 12 w 536"/>
                  <a:gd name="T109" fmla="*/ 10 h 402"/>
                  <a:gd name="T110" fmla="*/ 12 w 536"/>
                  <a:gd name="T111" fmla="*/ 11 h 402"/>
                  <a:gd name="T112" fmla="*/ 11 w 536"/>
                  <a:gd name="T113" fmla="*/ 11 h 402"/>
                  <a:gd name="T114" fmla="*/ 10 w 536"/>
                  <a:gd name="T115" fmla="*/ 12 h 402"/>
                  <a:gd name="T116" fmla="*/ 9 w 536"/>
                  <a:gd name="T117" fmla="*/ 12 h 402"/>
                  <a:gd name="T118" fmla="*/ 8 w 536"/>
                  <a:gd name="T119" fmla="*/ 11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6" h="402">
                    <a:moveTo>
                      <a:pt x="309" y="399"/>
                    </a:moveTo>
                    <a:lnTo>
                      <a:pt x="308" y="399"/>
                    </a:lnTo>
                    <a:lnTo>
                      <a:pt x="305" y="399"/>
                    </a:lnTo>
                    <a:lnTo>
                      <a:pt x="300" y="399"/>
                    </a:lnTo>
                    <a:lnTo>
                      <a:pt x="294" y="398"/>
                    </a:lnTo>
                    <a:lnTo>
                      <a:pt x="286" y="396"/>
                    </a:lnTo>
                    <a:lnTo>
                      <a:pt x="277" y="395"/>
                    </a:lnTo>
                    <a:lnTo>
                      <a:pt x="265" y="394"/>
                    </a:lnTo>
                    <a:lnTo>
                      <a:pt x="254" y="393"/>
                    </a:lnTo>
                    <a:lnTo>
                      <a:pt x="240" y="391"/>
                    </a:lnTo>
                    <a:lnTo>
                      <a:pt x="227" y="387"/>
                    </a:lnTo>
                    <a:lnTo>
                      <a:pt x="213" y="384"/>
                    </a:lnTo>
                    <a:lnTo>
                      <a:pt x="199" y="380"/>
                    </a:lnTo>
                    <a:lnTo>
                      <a:pt x="183" y="377"/>
                    </a:lnTo>
                    <a:lnTo>
                      <a:pt x="167" y="371"/>
                    </a:lnTo>
                    <a:lnTo>
                      <a:pt x="152" y="365"/>
                    </a:lnTo>
                    <a:lnTo>
                      <a:pt x="137" y="359"/>
                    </a:lnTo>
                    <a:lnTo>
                      <a:pt x="121" y="351"/>
                    </a:lnTo>
                    <a:lnTo>
                      <a:pt x="106" y="343"/>
                    </a:lnTo>
                    <a:lnTo>
                      <a:pt x="91" y="335"/>
                    </a:lnTo>
                    <a:lnTo>
                      <a:pt x="77" y="325"/>
                    </a:lnTo>
                    <a:lnTo>
                      <a:pt x="63" y="314"/>
                    </a:lnTo>
                    <a:lnTo>
                      <a:pt x="51" y="303"/>
                    </a:lnTo>
                    <a:lnTo>
                      <a:pt x="40" y="290"/>
                    </a:lnTo>
                    <a:lnTo>
                      <a:pt x="29" y="276"/>
                    </a:lnTo>
                    <a:lnTo>
                      <a:pt x="20" y="261"/>
                    </a:lnTo>
                    <a:lnTo>
                      <a:pt x="12" y="246"/>
                    </a:lnTo>
                    <a:lnTo>
                      <a:pt x="7" y="229"/>
                    </a:lnTo>
                    <a:lnTo>
                      <a:pt x="2" y="210"/>
                    </a:lnTo>
                    <a:lnTo>
                      <a:pt x="0" y="191"/>
                    </a:lnTo>
                    <a:lnTo>
                      <a:pt x="0" y="180"/>
                    </a:lnTo>
                    <a:lnTo>
                      <a:pt x="0" y="170"/>
                    </a:lnTo>
                    <a:lnTo>
                      <a:pt x="0" y="158"/>
                    </a:lnTo>
                    <a:lnTo>
                      <a:pt x="1" y="147"/>
                    </a:lnTo>
                    <a:lnTo>
                      <a:pt x="3" y="135"/>
                    </a:lnTo>
                    <a:lnTo>
                      <a:pt x="6" y="124"/>
                    </a:lnTo>
                    <a:lnTo>
                      <a:pt x="6" y="122"/>
                    </a:lnTo>
                    <a:lnTo>
                      <a:pt x="6" y="121"/>
                    </a:lnTo>
                    <a:lnTo>
                      <a:pt x="6" y="120"/>
                    </a:lnTo>
                    <a:lnTo>
                      <a:pt x="8" y="117"/>
                    </a:lnTo>
                    <a:lnTo>
                      <a:pt x="9" y="113"/>
                    </a:lnTo>
                    <a:lnTo>
                      <a:pt x="10" y="110"/>
                    </a:lnTo>
                    <a:lnTo>
                      <a:pt x="12" y="105"/>
                    </a:lnTo>
                    <a:lnTo>
                      <a:pt x="15" y="100"/>
                    </a:lnTo>
                    <a:lnTo>
                      <a:pt x="18" y="96"/>
                    </a:lnTo>
                    <a:lnTo>
                      <a:pt x="21" y="90"/>
                    </a:lnTo>
                    <a:lnTo>
                      <a:pt x="25" y="84"/>
                    </a:lnTo>
                    <a:lnTo>
                      <a:pt x="31" y="77"/>
                    </a:lnTo>
                    <a:lnTo>
                      <a:pt x="36" y="72"/>
                    </a:lnTo>
                    <a:lnTo>
                      <a:pt x="42" y="66"/>
                    </a:lnTo>
                    <a:lnTo>
                      <a:pt x="49" y="59"/>
                    </a:lnTo>
                    <a:lnTo>
                      <a:pt x="56" y="53"/>
                    </a:lnTo>
                    <a:lnTo>
                      <a:pt x="64" y="46"/>
                    </a:lnTo>
                    <a:lnTo>
                      <a:pt x="73" y="40"/>
                    </a:lnTo>
                    <a:lnTo>
                      <a:pt x="84" y="35"/>
                    </a:lnTo>
                    <a:lnTo>
                      <a:pt x="95" y="29"/>
                    </a:lnTo>
                    <a:lnTo>
                      <a:pt x="106" y="23"/>
                    </a:lnTo>
                    <a:lnTo>
                      <a:pt x="120" y="18"/>
                    </a:lnTo>
                    <a:lnTo>
                      <a:pt x="133" y="14"/>
                    </a:lnTo>
                    <a:lnTo>
                      <a:pt x="148" y="10"/>
                    </a:lnTo>
                    <a:lnTo>
                      <a:pt x="164" y="7"/>
                    </a:lnTo>
                    <a:lnTo>
                      <a:pt x="181" y="5"/>
                    </a:lnTo>
                    <a:lnTo>
                      <a:pt x="199" y="2"/>
                    </a:lnTo>
                    <a:lnTo>
                      <a:pt x="218" y="0"/>
                    </a:lnTo>
                    <a:lnTo>
                      <a:pt x="239" y="0"/>
                    </a:lnTo>
                    <a:lnTo>
                      <a:pt x="261" y="0"/>
                    </a:lnTo>
                    <a:lnTo>
                      <a:pt x="284" y="1"/>
                    </a:lnTo>
                    <a:lnTo>
                      <a:pt x="309" y="3"/>
                    </a:lnTo>
                    <a:lnTo>
                      <a:pt x="313" y="5"/>
                    </a:lnTo>
                    <a:lnTo>
                      <a:pt x="317" y="7"/>
                    </a:lnTo>
                    <a:lnTo>
                      <a:pt x="324" y="9"/>
                    </a:lnTo>
                    <a:lnTo>
                      <a:pt x="331" y="13"/>
                    </a:lnTo>
                    <a:lnTo>
                      <a:pt x="340" y="17"/>
                    </a:lnTo>
                    <a:lnTo>
                      <a:pt x="350" y="22"/>
                    </a:lnTo>
                    <a:lnTo>
                      <a:pt x="361" y="28"/>
                    </a:lnTo>
                    <a:lnTo>
                      <a:pt x="373" y="33"/>
                    </a:lnTo>
                    <a:lnTo>
                      <a:pt x="385" y="40"/>
                    </a:lnTo>
                    <a:lnTo>
                      <a:pt x="399" y="47"/>
                    </a:lnTo>
                    <a:lnTo>
                      <a:pt x="411" y="55"/>
                    </a:lnTo>
                    <a:lnTo>
                      <a:pt x="438" y="74"/>
                    </a:lnTo>
                    <a:lnTo>
                      <a:pt x="450" y="83"/>
                    </a:lnTo>
                    <a:lnTo>
                      <a:pt x="463" y="94"/>
                    </a:lnTo>
                    <a:lnTo>
                      <a:pt x="475" y="105"/>
                    </a:lnTo>
                    <a:lnTo>
                      <a:pt x="487" y="117"/>
                    </a:lnTo>
                    <a:lnTo>
                      <a:pt x="498" y="128"/>
                    </a:lnTo>
                    <a:lnTo>
                      <a:pt x="507" y="141"/>
                    </a:lnTo>
                    <a:lnTo>
                      <a:pt x="516" y="155"/>
                    </a:lnTo>
                    <a:lnTo>
                      <a:pt x="523" y="169"/>
                    </a:lnTo>
                    <a:lnTo>
                      <a:pt x="528" y="183"/>
                    </a:lnTo>
                    <a:lnTo>
                      <a:pt x="533" y="196"/>
                    </a:lnTo>
                    <a:lnTo>
                      <a:pt x="535" y="211"/>
                    </a:lnTo>
                    <a:lnTo>
                      <a:pt x="536" y="228"/>
                    </a:lnTo>
                    <a:lnTo>
                      <a:pt x="534" y="243"/>
                    </a:lnTo>
                    <a:lnTo>
                      <a:pt x="529" y="260"/>
                    </a:lnTo>
                    <a:lnTo>
                      <a:pt x="527" y="267"/>
                    </a:lnTo>
                    <a:lnTo>
                      <a:pt x="524" y="276"/>
                    </a:lnTo>
                    <a:lnTo>
                      <a:pt x="519" y="284"/>
                    </a:lnTo>
                    <a:lnTo>
                      <a:pt x="515" y="292"/>
                    </a:lnTo>
                    <a:lnTo>
                      <a:pt x="509" y="302"/>
                    </a:lnTo>
                    <a:lnTo>
                      <a:pt x="502" y="311"/>
                    </a:lnTo>
                    <a:lnTo>
                      <a:pt x="496" y="319"/>
                    </a:lnTo>
                    <a:lnTo>
                      <a:pt x="488" y="328"/>
                    </a:lnTo>
                    <a:lnTo>
                      <a:pt x="488" y="329"/>
                    </a:lnTo>
                    <a:lnTo>
                      <a:pt x="484" y="332"/>
                    </a:lnTo>
                    <a:lnTo>
                      <a:pt x="480" y="336"/>
                    </a:lnTo>
                    <a:lnTo>
                      <a:pt x="473" y="342"/>
                    </a:lnTo>
                    <a:lnTo>
                      <a:pt x="466" y="349"/>
                    </a:lnTo>
                    <a:lnTo>
                      <a:pt x="457" y="356"/>
                    </a:lnTo>
                    <a:lnTo>
                      <a:pt x="447" y="364"/>
                    </a:lnTo>
                    <a:lnTo>
                      <a:pt x="435" y="371"/>
                    </a:lnTo>
                    <a:lnTo>
                      <a:pt x="421" y="378"/>
                    </a:lnTo>
                    <a:lnTo>
                      <a:pt x="408" y="386"/>
                    </a:lnTo>
                    <a:lnTo>
                      <a:pt x="393" y="392"/>
                    </a:lnTo>
                    <a:lnTo>
                      <a:pt x="377" y="396"/>
                    </a:lnTo>
                    <a:lnTo>
                      <a:pt x="361" y="400"/>
                    </a:lnTo>
                    <a:lnTo>
                      <a:pt x="344" y="402"/>
                    </a:lnTo>
                    <a:lnTo>
                      <a:pt x="327" y="401"/>
                    </a:lnTo>
                    <a:lnTo>
                      <a:pt x="318" y="400"/>
                    </a:lnTo>
                    <a:lnTo>
                      <a:pt x="309"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2" name="Freeform 68"/>
              <p:cNvSpPr>
                <a:spLocks/>
              </p:cNvSpPr>
              <p:nvPr/>
            </p:nvSpPr>
            <p:spPr bwMode="auto">
              <a:xfrm>
                <a:off x="5715" y="1693"/>
                <a:ext cx="89" cy="68"/>
              </a:xfrm>
              <a:custGeom>
                <a:avLst/>
                <a:gdLst>
                  <a:gd name="T0" fmla="*/ 8 w 537"/>
                  <a:gd name="T1" fmla="*/ 11 h 403"/>
                  <a:gd name="T2" fmla="*/ 7 w 537"/>
                  <a:gd name="T3" fmla="*/ 11 h 403"/>
                  <a:gd name="T4" fmla="*/ 6 w 537"/>
                  <a:gd name="T5" fmla="*/ 11 h 403"/>
                  <a:gd name="T6" fmla="*/ 4 w 537"/>
                  <a:gd name="T7" fmla="*/ 10 h 403"/>
                  <a:gd name="T8" fmla="*/ 3 w 537"/>
                  <a:gd name="T9" fmla="*/ 10 h 403"/>
                  <a:gd name="T10" fmla="*/ 1 w 537"/>
                  <a:gd name="T11" fmla="*/ 9 h 403"/>
                  <a:gd name="T12" fmla="*/ 0 w 537"/>
                  <a:gd name="T13" fmla="*/ 7 h 403"/>
                  <a:gd name="T14" fmla="*/ 0 w 537"/>
                  <a:gd name="T15" fmla="*/ 5 h 403"/>
                  <a:gd name="T16" fmla="*/ 0 w 537"/>
                  <a:gd name="T17" fmla="*/ 4 h 403"/>
                  <a:gd name="T18" fmla="*/ 0 w 537"/>
                  <a:gd name="T19" fmla="*/ 4 h 403"/>
                  <a:gd name="T20" fmla="*/ 0 w 537"/>
                  <a:gd name="T21" fmla="*/ 3 h 403"/>
                  <a:gd name="T22" fmla="*/ 0 w 537"/>
                  <a:gd name="T23" fmla="*/ 3 h 403"/>
                  <a:gd name="T24" fmla="*/ 1 w 537"/>
                  <a:gd name="T25" fmla="*/ 2 h 403"/>
                  <a:gd name="T26" fmla="*/ 2 w 537"/>
                  <a:gd name="T27" fmla="*/ 1 h 403"/>
                  <a:gd name="T28" fmla="*/ 3 w 537"/>
                  <a:gd name="T29" fmla="*/ 1 h 403"/>
                  <a:gd name="T30" fmla="*/ 4 w 537"/>
                  <a:gd name="T31" fmla="*/ 0 h 403"/>
                  <a:gd name="T32" fmla="*/ 6 w 537"/>
                  <a:gd name="T33" fmla="*/ 0 h 403"/>
                  <a:gd name="T34" fmla="*/ 8 w 537"/>
                  <a:gd name="T35" fmla="*/ 0 h 403"/>
                  <a:gd name="T36" fmla="*/ 9 w 537"/>
                  <a:gd name="T37" fmla="*/ 0 h 403"/>
                  <a:gd name="T38" fmla="*/ 10 w 537"/>
                  <a:gd name="T39" fmla="*/ 1 h 403"/>
                  <a:gd name="T40" fmla="*/ 11 w 537"/>
                  <a:gd name="T41" fmla="*/ 1 h 403"/>
                  <a:gd name="T42" fmla="*/ 13 w 537"/>
                  <a:gd name="T43" fmla="*/ 3 h 403"/>
                  <a:gd name="T44" fmla="*/ 14 w 537"/>
                  <a:gd name="T45" fmla="*/ 4 h 403"/>
                  <a:gd name="T46" fmla="*/ 15 w 537"/>
                  <a:gd name="T47" fmla="*/ 5 h 403"/>
                  <a:gd name="T48" fmla="*/ 15 w 537"/>
                  <a:gd name="T49" fmla="*/ 7 h 403"/>
                  <a:gd name="T50" fmla="*/ 14 w 537"/>
                  <a:gd name="T51" fmla="*/ 8 h 403"/>
                  <a:gd name="T52" fmla="*/ 14 w 537"/>
                  <a:gd name="T53" fmla="*/ 9 h 403"/>
                  <a:gd name="T54" fmla="*/ 13 w 537"/>
                  <a:gd name="T55" fmla="*/ 10 h 403"/>
                  <a:gd name="T56" fmla="*/ 12 w 537"/>
                  <a:gd name="T57" fmla="*/ 11 h 403"/>
                  <a:gd name="T58" fmla="*/ 11 w 537"/>
                  <a:gd name="T59" fmla="*/ 11 h 403"/>
                  <a:gd name="T60" fmla="*/ 9 w 537"/>
                  <a:gd name="T61" fmla="*/ 11 h 403"/>
                  <a:gd name="T62" fmla="*/ 9 w 537"/>
                  <a:gd name="T63" fmla="*/ 11 h 403"/>
                  <a:gd name="T64" fmla="*/ 10 w 537"/>
                  <a:gd name="T65" fmla="*/ 11 h 403"/>
                  <a:gd name="T66" fmla="*/ 12 w 537"/>
                  <a:gd name="T67" fmla="*/ 11 h 403"/>
                  <a:gd name="T68" fmla="*/ 13 w 537"/>
                  <a:gd name="T69" fmla="*/ 10 h 403"/>
                  <a:gd name="T70" fmla="*/ 14 w 537"/>
                  <a:gd name="T71" fmla="*/ 9 h 403"/>
                  <a:gd name="T72" fmla="*/ 14 w 537"/>
                  <a:gd name="T73" fmla="*/ 8 h 403"/>
                  <a:gd name="T74" fmla="*/ 15 w 537"/>
                  <a:gd name="T75" fmla="*/ 7 h 403"/>
                  <a:gd name="T76" fmla="*/ 15 w 537"/>
                  <a:gd name="T77" fmla="*/ 6 h 403"/>
                  <a:gd name="T78" fmla="*/ 14 w 537"/>
                  <a:gd name="T79" fmla="*/ 4 h 403"/>
                  <a:gd name="T80" fmla="*/ 13 w 537"/>
                  <a:gd name="T81" fmla="*/ 3 h 403"/>
                  <a:gd name="T82" fmla="*/ 11 w 537"/>
                  <a:gd name="T83" fmla="*/ 2 h 403"/>
                  <a:gd name="T84" fmla="*/ 10 w 537"/>
                  <a:gd name="T85" fmla="*/ 1 h 403"/>
                  <a:gd name="T86" fmla="*/ 9 w 537"/>
                  <a:gd name="T87" fmla="*/ 0 h 403"/>
                  <a:gd name="T88" fmla="*/ 8 w 537"/>
                  <a:gd name="T89" fmla="*/ 0 h 403"/>
                  <a:gd name="T90" fmla="*/ 7 w 537"/>
                  <a:gd name="T91" fmla="*/ 0 h 403"/>
                  <a:gd name="T92" fmla="*/ 4 w 537"/>
                  <a:gd name="T93" fmla="*/ 0 h 403"/>
                  <a:gd name="T94" fmla="*/ 3 w 537"/>
                  <a:gd name="T95" fmla="*/ 1 h 403"/>
                  <a:gd name="T96" fmla="*/ 2 w 537"/>
                  <a:gd name="T97" fmla="*/ 1 h 403"/>
                  <a:gd name="T98" fmla="*/ 1 w 537"/>
                  <a:gd name="T99" fmla="*/ 2 h 403"/>
                  <a:gd name="T100" fmla="*/ 1 w 537"/>
                  <a:gd name="T101" fmla="*/ 3 h 403"/>
                  <a:gd name="T102" fmla="*/ 0 w 537"/>
                  <a:gd name="T103" fmla="*/ 3 h 403"/>
                  <a:gd name="T104" fmla="*/ 0 w 537"/>
                  <a:gd name="T105" fmla="*/ 3 h 403"/>
                  <a:gd name="T106" fmla="*/ 0 w 537"/>
                  <a:gd name="T107" fmla="*/ 4 h 403"/>
                  <a:gd name="T108" fmla="*/ 0 w 537"/>
                  <a:gd name="T109" fmla="*/ 5 h 403"/>
                  <a:gd name="T110" fmla="*/ 0 w 537"/>
                  <a:gd name="T111" fmla="*/ 7 h 403"/>
                  <a:gd name="T112" fmla="*/ 1 w 537"/>
                  <a:gd name="T113" fmla="*/ 8 h 403"/>
                  <a:gd name="T114" fmla="*/ 2 w 537"/>
                  <a:gd name="T115" fmla="*/ 10 h 403"/>
                  <a:gd name="T116" fmla="*/ 4 w 537"/>
                  <a:gd name="T117" fmla="*/ 10 h 403"/>
                  <a:gd name="T118" fmla="*/ 5 w 537"/>
                  <a:gd name="T119" fmla="*/ 11 h 403"/>
                  <a:gd name="T120" fmla="*/ 7 w 537"/>
                  <a:gd name="T121" fmla="*/ 11 h 403"/>
                  <a:gd name="T122" fmla="*/ 8 w 537"/>
                  <a:gd name="T123" fmla="*/ 11 h 403"/>
                  <a:gd name="T124" fmla="*/ 8 w 537"/>
                  <a:gd name="T125" fmla="*/ 11 h 4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7" h="403">
                    <a:moveTo>
                      <a:pt x="310" y="400"/>
                    </a:moveTo>
                    <a:lnTo>
                      <a:pt x="309" y="400"/>
                    </a:lnTo>
                    <a:lnTo>
                      <a:pt x="306" y="399"/>
                    </a:lnTo>
                    <a:lnTo>
                      <a:pt x="301" y="399"/>
                    </a:lnTo>
                    <a:lnTo>
                      <a:pt x="295" y="397"/>
                    </a:lnTo>
                    <a:lnTo>
                      <a:pt x="287" y="397"/>
                    </a:lnTo>
                    <a:lnTo>
                      <a:pt x="278" y="396"/>
                    </a:lnTo>
                    <a:lnTo>
                      <a:pt x="266" y="395"/>
                    </a:lnTo>
                    <a:lnTo>
                      <a:pt x="255" y="393"/>
                    </a:lnTo>
                    <a:lnTo>
                      <a:pt x="241" y="390"/>
                    </a:lnTo>
                    <a:lnTo>
                      <a:pt x="228" y="388"/>
                    </a:lnTo>
                    <a:lnTo>
                      <a:pt x="214" y="385"/>
                    </a:lnTo>
                    <a:lnTo>
                      <a:pt x="200" y="381"/>
                    </a:lnTo>
                    <a:lnTo>
                      <a:pt x="184" y="377"/>
                    </a:lnTo>
                    <a:lnTo>
                      <a:pt x="168" y="372"/>
                    </a:lnTo>
                    <a:lnTo>
                      <a:pt x="153" y="366"/>
                    </a:lnTo>
                    <a:lnTo>
                      <a:pt x="138" y="359"/>
                    </a:lnTo>
                    <a:lnTo>
                      <a:pt x="122" y="352"/>
                    </a:lnTo>
                    <a:lnTo>
                      <a:pt x="107" y="344"/>
                    </a:lnTo>
                    <a:lnTo>
                      <a:pt x="92" y="335"/>
                    </a:lnTo>
                    <a:lnTo>
                      <a:pt x="78" y="326"/>
                    </a:lnTo>
                    <a:lnTo>
                      <a:pt x="65" y="315"/>
                    </a:lnTo>
                    <a:lnTo>
                      <a:pt x="53" y="304"/>
                    </a:lnTo>
                    <a:lnTo>
                      <a:pt x="41" y="291"/>
                    </a:lnTo>
                    <a:lnTo>
                      <a:pt x="30" y="277"/>
                    </a:lnTo>
                    <a:lnTo>
                      <a:pt x="21" y="262"/>
                    </a:lnTo>
                    <a:lnTo>
                      <a:pt x="13" y="247"/>
                    </a:lnTo>
                    <a:lnTo>
                      <a:pt x="8" y="230"/>
                    </a:lnTo>
                    <a:lnTo>
                      <a:pt x="3" y="211"/>
                    </a:lnTo>
                    <a:lnTo>
                      <a:pt x="1" y="192"/>
                    </a:lnTo>
                    <a:lnTo>
                      <a:pt x="1" y="181"/>
                    </a:lnTo>
                    <a:lnTo>
                      <a:pt x="1" y="171"/>
                    </a:lnTo>
                    <a:lnTo>
                      <a:pt x="1" y="159"/>
                    </a:lnTo>
                    <a:lnTo>
                      <a:pt x="3" y="148"/>
                    </a:lnTo>
                    <a:lnTo>
                      <a:pt x="4" y="136"/>
                    </a:lnTo>
                    <a:lnTo>
                      <a:pt x="7" y="125"/>
                    </a:lnTo>
                    <a:lnTo>
                      <a:pt x="7" y="123"/>
                    </a:lnTo>
                    <a:lnTo>
                      <a:pt x="7" y="122"/>
                    </a:lnTo>
                    <a:lnTo>
                      <a:pt x="8" y="121"/>
                    </a:lnTo>
                    <a:lnTo>
                      <a:pt x="9" y="118"/>
                    </a:lnTo>
                    <a:lnTo>
                      <a:pt x="10" y="114"/>
                    </a:lnTo>
                    <a:lnTo>
                      <a:pt x="12" y="111"/>
                    </a:lnTo>
                    <a:lnTo>
                      <a:pt x="13" y="106"/>
                    </a:lnTo>
                    <a:lnTo>
                      <a:pt x="16" y="101"/>
                    </a:lnTo>
                    <a:lnTo>
                      <a:pt x="19" y="97"/>
                    </a:lnTo>
                    <a:lnTo>
                      <a:pt x="22" y="91"/>
                    </a:lnTo>
                    <a:lnTo>
                      <a:pt x="27" y="85"/>
                    </a:lnTo>
                    <a:lnTo>
                      <a:pt x="32" y="80"/>
                    </a:lnTo>
                    <a:lnTo>
                      <a:pt x="37" y="73"/>
                    </a:lnTo>
                    <a:lnTo>
                      <a:pt x="43" y="67"/>
                    </a:lnTo>
                    <a:lnTo>
                      <a:pt x="50" y="60"/>
                    </a:lnTo>
                    <a:lnTo>
                      <a:pt x="57" y="54"/>
                    </a:lnTo>
                    <a:lnTo>
                      <a:pt x="65" y="48"/>
                    </a:lnTo>
                    <a:lnTo>
                      <a:pt x="74" y="41"/>
                    </a:lnTo>
                    <a:lnTo>
                      <a:pt x="86" y="36"/>
                    </a:lnTo>
                    <a:lnTo>
                      <a:pt x="85" y="36"/>
                    </a:lnTo>
                    <a:lnTo>
                      <a:pt x="96" y="31"/>
                    </a:lnTo>
                    <a:lnTo>
                      <a:pt x="107" y="25"/>
                    </a:lnTo>
                    <a:lnTo>
                      <a:pt x="121" y="19"/>
                    </a:lnTo>
                    <a:lnTo>
                      <a:pt x="134" y="16"/>
                    </a:lnTo>
                    <a:lnTo>
                      <a:pt x="149" y="11"/>
                    </a:lnTo>
                    <a:lnTo>
                      <a:pt x="165" y="8"/>
                    </a:lnTo>
                    <a:lnTo>
                      <a:pt x="182" y="6"/>
                    </a:lnTo>
                    <a:lnTo>
                      <a:pt x="200" y="3"/>
                    </a:lnTo>
                    <a:lnTo>
                      <a:pt x="219" y="1"/>
                    </a:lnTo>
                    <a:lnTo>
                      <a:pt x="240" y="1"/>
                    </a:lnTo>
                    <a:lnTo>
                      <a:pt x="262" y="1"/>
                    </a:lnTo>
                    <a:lnTo>
                      <a:pt x="285" y="2"/>
                    </a:lnTo>
                    <a:lnTo>
                      <a:pt x="310" y="4"/>
                    </a:lnTo>
                    <a:lnTo>
                      <a:pt x="310" y="6"/>
                    </a:lnTo>
                    <a:lnTo>
                      <a:pt x="314" y="7"/>
                    </a:lnTo>
                    <a:lnTo>
                      <a:pt x="318" y="8"/>
                    </a:lnTo>
                    <a:lnTo>
                      <a:pt x="325" y="10"/>
                    </a:lnTo>
                    <a:lnTo>
                      <a:pt x="332" y="14"/>
                    </a:lnTo>
                    <a:lnTo>
                      <a:pt x="341" y="18"/>
                    </a:lnTo>
                    <a:lnTo>
                      <a:pt x="351" y="23"/>
                    </a:lnTo>
                    <a:lnTo>
                      <a:pt x="362" y="29"/>
                    </a:lnTo>
                    <a:lnTo>
                      <a:pt x="374" y="34"/>
                    </a:lnTo>
                    <a:lnTo>
                      <a:pt x="386" y="41"/>
                    </a:lnTo>
                    <a:lnTo>
                      <a:pt x="400" y="48"/>
                    </a:lnTo>
                    <a:lnTo>
                      <a:pt x="398" y="48"/>
                    </a:lnTo>
                    <a:lnTo>
                      <a:pt x="412" y="58"/>
                    </a:lnTo>
                    <a:lnTo>
                      <a:pt x="438" y="75"/>
                    </a:lnTo>
                    <a:lnTo>
                      <a:pt x="451" y="85"/>
                    </a:lnTo>
                    <a:lnTo>
                      <a:pt x="464" y="96"/>
                    </a:lnTo>
                    <a:lnTo>
                      <a:pt x="476" y="106"/>
                    </a:lnTo>
                    <a:lnTo>
                      <a:pt x="488" y="118"/>
                    </a:lnTo>
                    <a:lnTo>
                      <a:pt x="498" y="130"/>
                    </a:lnTo>
                    <a:lnTo>
                      <a:pt x="508" y="143"/>
                    </a:lnTo>
                    <a:lnTo>
                      <a:pt x="516" y="156"/>
                    </a:lnTo>
                    <a:lnTo>
                      <a:pt x="524" y="170"/>
                    </a:lnTo>
                    <a:lnTo>
                      <a:pt x="529" y="184"/>
                    </a:lnTo>
                    <a:lnTo>
                      <a:pt x="534" y="197"/>
                    </a:lnTo>
                    <a:lnTo>
                      <a:pt x="536" y="212"/>
                    </a:lnTo>
                    <a:lnTo>
                      <a:pt x="536" y="229"/>
                    </a:lnTo>
                    <a:lnTo>
                      <a:pt x="535" y="244"/>
                    </a:lnTo>
                    <a:lnTo>
                      <a:pt x="530" y="261"/>
                    </a:lnTo>
                    <a:lnTo>
                      <a:pt x="528" y="268"/>
                    </a:lnTo>
                    <a:lnTo>
                      <a:pt x="525" y="277"/>
                    </a:lnTo>
                    <a:lnTo>
                      <a:pt x="520" y="285"/>
                    </a:lnTo>
                    <a:lnTo>
                      <a:pt x="516" y="293"/>
                    </a:lnTo>
                    <a:lnTo>
                      <a:pt x="510" y="303"/>
                    </a:lnTo>
                    <a:lnTo>
                      <a:pt x="503" y="311"/>
                    </a:lnTo>
                    <a:lnTo>
                      <a:pt x="497" y="320"/>
                    </a:lnTo>
                    <a:lnTo>
                      <a:pt x="489" y="328"/>
                    </a:lnTo>
                    <a:lnTo>
                      <a:pt x="481" y="337"/>
                    </a:lnTo>
                    <a:lnTo>
                      <a:pt x="474" y="343"/>
                    </a:lnTo>
                    <a:lnTo>
                      <a:pt x="466" y="349"/>
                    </a:lnTo>
                    <a:lnTo>
                      <a:pt x="457" y="357"/>
                    </a:lnTo>
                    <a:lnTo>
                      <a:pt x="447" y="364"/>
                    </a:lnTo>
                    <a:lnTo>
                      <a:pt x="436" y="372"/>
                    </a:lnTo>
                    <a:lnTo>
                      <a:pt x="422" y="379"/>
                    </a:lnTo>
                    <a:lnTo>
                      <a:pt x="409" y="386"/>
                    </a:lnTo>
                    <a:lnTo>
                      <a:pt x="394" y="392"/>
                    </a:lnTo>
                    <a:lnTo>
                      <a:pt x="378" y="397"/>
                    </a:lnTo>
                    <a:lnTo>
                      <a:pt x="362" y="401"/>
                    </a:lnTo>
                    <a:lnTo>
                      <a:pt x="345" y="402"/>
                    </a:lnTo>
                    <a:lnTo>
                      <a:pt x="328" y="402"/>
                    </a:lnTo>
                    <a:lnTo>
                      <a:pt x="319" y="401"/>
                    </a:lnTo>
                    <a:lnTo>
                      <a:pt x="310" y="400"/>
                    </a:lnTo>
                    <a:lnTo>
                      <a:pt x="319" y="402"/>
                    </a:lnTo>
                    <a:lnTo>
                      <a:pt x="328" y="403"/>
                    </a:lnTo>
                    <a:lnTo>
                      <a:pt x="345" y="403"/>
                    </a:lnTo>
                    <a:lnTo>
                      <a:pt x="362" y="401"/>
                    </a:lnTo>
                    <a:lnTo>
                      <a:pt x="378" y="397"/>
                    </a:lnTo>
                    <a:lnTo>
                      <a:pt x="394" y="393"/>
                    </a:lnTo>
                    <a:lnTo>
                      <a:pt x="409" y="387"/>
                    </a:lnTo>
                    <a:lnTo>
                      <a:pt x="422" y="380"/>
                    </a:lnTo>
                    <a:lnTo>
                      <a:pt x="436" y="373"/>
                    </a:lnTo>
                    <a:lnTo>
                      <a:pt x="448" y="365"/>
                    </a:lnTo>
                    <a:lnTo>
                      <a:pt x="458" y="357"/>
                    </a:lnTo>
                    <a:lnTo>
                      <a:pt x="467" y="350"/>
                    </a:lnTo>
                    <a:lnTo>
                      <a:pt x="475" y="343"/>
                    </a:lnTo>
                    <a:lnTo>
                      <a:pt x="482" y="337"/>
                    </a:lnTo>
                    <a:lnTo>
                      <a:pt x="490" y="329"/>
                    </a:lnTo>
                    <a:lnTo>
                      <a:pt x="498" y="321"/>
                    </a:lnTo>
                    <a:lnTo>
                      <a:pt x="504" y="312"/>
                    </a:lnTo>
                    <a:lnTo>
                      <a:pt x="510" y="303"/>
                    </a:lnTo>
                    <a:lnTo>
                      <a:pt x="516" y="295"/>
                    </a:lnTo>
                    <a:lnTo>
                      <a:pt x="520" y="286"/>
                    </a:lnTo>
                    <a:lnTo>
                      <a:pt x="520" y="285"/>
                    </a:lnTo>
                    <a:lnTo>
                      <a:pt x="525" y="277"/>
                    </a:lnTo>
                    <a:lnTo>
                      <a:pt x="528" y="268"/>
                    </a:lnTo>
                    <a:lnTo>
                      <a:pt x="532" y="261"/>
                    </a:lnTo>
                    <a:lnTo>
                      <a:pt x="535" y="244"/>
                    </a:lnTo>
                    <a:lnTo>
                      <a:pt x="537" y="229"/>
                    </a:lnTo>
                    <a:lnTo>
                      <a:pt x="537" y="212"/>
                    </a:lnTo>
                    <a:lnTo>
                      <a:pt x="534" y="197"/>
                    </a:lnTo>
                    <a:lnTo>
                      <a:pt x="530" y="184"/>
                    </a:lnTo>
                    <a:lnTo>
                      <a:pt x="525" y="170"/>
                    </a:lnTo>
                    <a:lnTo>
                      <a:pt x="517" y="156"/>
                    </a:lnTo>
                    <a:lnTo>
                      <a:pt x="517" y="155"/>
                    </a:lnTo>
                    <a:lnTo>
                      <a:pt x="508" y="142"/>
                    </a:lnTo>
                    <a:lnTo>
                      <a:pt x="499" y="129"/>
                    </a:lnTo>
                    <a:lnTo>
                      <a:pt x="489" y="118"/>
                    </a:lnTo>
                    <a:lnTo>
                      <a:pt x="476" y="105"/>
                    </a:lnTo>
                    <a:lnTo>
                      <a:pt x="465" y="95"/>
                    </a:lnTo>
                    <a:lnTo>
                      <a:pt x="451" y="84"/>
                    </a:lnTo>
                    <a:lnTo>
                      <a:pt x="439" y="75"/>
                    </a:lnTo>
                    <a:lnTo>
                      <a:pt x="412" y="56"/>
                    </a:lnTo>
                    <a:lnTo>
                      <a:pt x="400" y="48"/>
                    </a:lnTo>
                    <a:lnTo>
                      <a:pt x="386" y="40"/>
                    </a:lnTo>
                    <a:lnTo>
                      <a:pt x="374" y="34"/>
                    </a:lnTo>
                    <a:lnTo>
                      <a:pt x="362" y="27"/>
                    </a:lnTo>
                    <a:lnTo>
                      <a:pt x="351" y="22"/>
                    </a:lnTo>
                    <a:lnTo>
                      <a:pt x="341" y="17"/>
                    </a:lnTo>
                    <a:lnTo>
                      <a:pt x="332" y="14"/>
                    </a:lnTo>
                    <a:lnTo>
                      <a:pt x="325" y="10"/>
                    </a:lnTo>
                    <a:lnTo>
                      <a:pt x="318" y="7"/>
                    </a:lnTo>
                    <a:lnTo>
                      <a:pt x="314" y="6"/>
                    </a:lnTo>
                    <a:lnTo>
                      <a:pt x="310" y="4"/>
                    </a:lnTo>
                    <a:lnTo>
                      <a:pt x="310" y="3"/>
                    </a:lnTo>
                    <a:lnTo>
                      <a:pt x="285" y="1"/>
                    </a:lnTo>
                    <a:lnTo>
                      <a:pt x="262" y="1"/>
                    </a:lnTo>
                    <a:lnTo>
                      <a:pt x="240" y="0"/>
                    </a:lnTo>
                    <a:lnTo>
                      <a:pt x="219" y="1"/>
                    </a:lnTo>
                    <a:lnTo>
                      <a:pt x="200" y="2"/>
                    </a:lnTo>
                    <a:lnTo>
                      <a:pt x="182" y="4"/>
                    </a:lnTo>
                    <a:lnTo>
                      <a:pt x="165" y="7"/>
                    </a:lnTo>
                    <a:lnTo>
                      <a:pt x="149" y="10"/>
                    </a:lnTo>
                    <a:lnTo>
                      <a:pt x="134" y="15"/>
                    </a:lnTo>
                    <a:lnTo>
                      <a:pt x="121" y="19"/>
                    </a:lnTo>
                    <a:lnTo>
                      <a:pt x="107" y="24"/>
                    </a:lnTo>
                    <a:lnTo>
                      <a:pt x="96" y="30"/>
                    </a:lnTo>
                    <a:lnTo>
                      <a:pt x="85" y="34"/>
                    </a:lnTo>
                    <a:lnTo>
                      <a:pt x="74" y="41"/>
                    </a:lnTo>
                    <a:lnTo>
                      <a:pt x="65" y="47"/>
                    </a:lnTo>
                    <a:lnTo>
                      <a:pt x="56" y="53"/>
                    </a:lnTo>
                    <a:lnTo>
                      <a:pt x="50" y="60"/>
                    </a:lnTo>
                    <a:lnTo>
                      <a:pt x="43" y="66"/>
                    </a:lnTo>
                    <a:lnTo>
                      <a:pt x="36" y="73"/>
                    </a:lnTo>
                    <a:lnTo>
                      <a:pt x="30" y="78"/>
                    </a:lnTo>
                    <a:lnTo>
                      <a:pt x="26" y="84"/>
                    </a:lnTo>
                    <a:lnTo>
                      <a:pt x="22" y="91"/>
                    </a:lnTo>
                    <a:lnTo>
                      <a:pt x="18" y="96"/>
                    </a:lnTo>
                    <a:lnTo>
                      <a:pt x="16" y="101"/>
                    </a:lnTo>
                    <a:lnTo>
                      <a:pt x="12" y="106"/>
                    </a:lnTo>
                    <a:lnTo>
                      <a:pt x="11" y="111"/>
                    </a:lnTo>
                    <a:lnTo>
                      <a:pt x="9" y="114"/>
                    </a:lnTo>
                    <a:lnTo>
                      <a:pt x="8" y="118"/>
                    </a:lnTo>
                    <a:lnTo>
                      <a:pt x="7" y="121"/>
                    </a:lnTo>
                    <a:lnTo>
                      <a:pt x="7" y="122"/>
                    </a:lnTo>
                    <a:lnTo>
                      <a:pt x="6" y="123"/>
                    </a:lnTo>
                    <a:lnTo>
                      <a:pt x="6" y="125"/>
                    </a:lnTo>
                    <a:lnTo>
                      <a:pt x="3" y="136"/>
                    </a:lnTo>
                    <a:lnTo>
                      <a:pt x="2" y="148"/>
                    </a:lnTo>
                    <a:lnTo>
                      <a:pt x="1" y="159"/>
                    </a:lnTo>
                    <a:lnTo>
                      <a:pt x="0" y="171"/>
                    </a:lnTo>
                    <a:lnTo>
                      <a:pt x="0" y="181"/>
                    </a:lnTo>
                    <a:lnTo>
                      <a:pt x="1" y="192"/>
                    </a:lnTo>
                    <a:lnTo>
                      <a:pt x="3" y="211"/>
                    </a:lnTo>
                    <a:lnTo>
                      <a:pt x="7" y="230"/>
                    </a:lnTo>
                    <a:lnTo>
                      <a:pt x="13" y="247"/>
                    </a:lnTo>
                    <a:lnTo>
                      <a:pt x="21" y="262"/>
                    </a:lnTo>
                    <a:lnTo>
                      <a:pt x="21" y="263"/>
                    </a:lnTo>
                    <a:lnTo>
                      <a:pt x="30" y="278"/>
                    </a:lnTo>
                    <a:lnTo>
                      <a:pt x="41" y="291"/>
                    </a:lnTo>
                    <a:lnTo>
                      <a:pt x="52" y="305"/>
                    </a:lnTo>
                    <a:lnTo>
                      <a:pt x="64" y="317"/>
                    </a:lnTo>
                    <a:lnTo>
                      <a:pt x="78" y="327"/>
                    </a:lnTo>
                    <a:lnTo>
                      <a:pt x="91" y="336"/>
                    </a:lnTo>
                    <a:lnTo>
                      <a:pt x="106" y="345"/>
                    </a:lnTo>
                    <a:lnTo>
                      <a:pt x="107" y="345"/>
                    </a:lnTo>
                    <a:lnTo>
                      <a:pt x="122" y="354"/>
                    </a:lnTo>
                    <a:lnTo>
                      <a:pt x="138" y="360"/>
                    </a:lnTo>
                    <a:lnTo>
                      <a:pt x="153" y="366"/>
                    </a:lnTo>
                    <a:lnTo>
                      <a:pt x="168" y="372"/>
                    </a:lnTo>
                    <a:lnTo>
                      <a:pt x="184" y="378"/>
                    </a:lnTo>
                    <a:lnTo>
                      <a:pt x="200" y="381"/>
                    </a:lnTo>
                    <a:lnTo>
                      <a:pt x="214" y="386"/>
                    </a:lnTo>
                    <a:lnTo>
                      <a:pt x="228" y="388"/>
                    </a:lnTo>
                    <a:lnTo>
                      <a:pt x="241" y="392"/>
                    </a:lnTo>
                    <a:lnTo>
                      <a:pt x="255" y="394"/>
                    </a:lnTo>
                    <a:lnTo>
                      <a:pt x="266" y="395"/>
                    </a:lnTo>
                    <a:lnTo>
                      <a:pt x="278" y="397"/>
                    </a:lnTo>
                    <a:lnTo>
                      <a:pt x="287" y="399"/>
                    </a:lnTo>
                    <a:lnTo>
                      <a:pt x="295" y="399"/>
                    </a:lnTo>
                    <a:lnTo>
                      <a:pt x="301" y="400"/>
                    </a:lnTo>
                    <a:lnTo>
                      <a:pt x="306" y="400"/>
                    </a:lnTo>
                    <a:lnTo>
                      <a:pt x="309" y="400"/>
                    </a:lnTo>
                    <a:lnTo>
                      <a:pt x="310"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3" name="Freeform 69"/>
              <p:cNvSpPr>
                <a:spLocks/>
              </p:cNvSpPr>
              <p:nvPr/>
            </p:nvSpPr>
            <p:spPr bwMode="auto">
              <a:xfrm>
                <a:off x="5730" y="1702"/>
                <a:ext cx="65" cy="46"/>
              </a:xfrm>
              <a:custGeom>
                <a:avLst/>
                <a:gdLst>
                  <a:gd name="T0" fmla="*/ 1 w 393"/>
                  <a:gd name="T1" fmla="*/ 6 h 275"/>
                  <a:gd name="T2" fmla="*/ 1 w 393"/>
                  <a:gd name="T3" fmla="*/ 6 h 275"/>
                  <a:gd name="T4" fmla="*/ 1 w 393"/>
                  <a:gd name="T5" fmla="*/ 5 h 275"/>
                  <a:gd name="T6" fmla="*/ 0 w 393"/>
                  <a:gd name="T7" fmla="*/ 5 h 275"/>
                  <a:gd name="T8" fmla="*/ 0 w 393"/>
                  <a:gd name="T9" fmla="*/ 4 h 275"/>
                  <a:gd name="T10" fmla="*/ 0 w 393"/>
                  <a:gd name="T11" fmla="*/ 4 h 275"/>
                  <a:gd name="T12" fmla="*/ 0 w 393"/>
                  <a:gd name="T13" fmla="*/ 3 h 275"/>
                  <a:gd name="T14" fmla="*/ 0 w 393"/>
                  <a:gd name="T15" fmla="*/ 2 h 275"/>
                  <a:gd name="T16" fmla="*/ 0 w 393"/>
                  <a:gd name="T17" fmla="*/ 2 h 275"/>
                  <a:gd name="T18" fmla="*/ 0 w 393"/>
                  <a:gd name="T19" fmla="*/ 1 h 275"/>
                  <a:gd name="T20" fmla="*/ 1 w 393"/>
                  <a:gd name="T21" fmla="*/ 1 h 275"/>
                  <a:gd name="T22" fmla="*/ 1 w 393"/>
                  <a:gd name="T23" fmla="*/ 1 h 275"/>
                  <a:gd name="T24" fmla="*/ 1 w 393"/>
                  <a:gd name="T25" fmla="*/ 1 h 275"/>
                  <a:gd name="T26" fmla="*/ 1 w 393"/>
                  <a:gd name="T27" fmla="*/ 1 h 275"/>
                  <a:gd name="T28" fmla="*/ 2 w 393"/>
                  <a:gd name="T29" fmla="*/ 0 h 275"/>
                  <a:gd name="T30" fmla="*/ 2 w 393"/>
                  <a:gd name="T31" fmla="*/ 0 h 275"/>
                  <a:gd name="T32" fmla="*/ 3 w 393"/>
                  <a:gd name="T33" fmla="*/ 0 h 275"/>
                  <a:gd name="T34" fmla="*/ 4 w 393"/>
                  <a:gd name="T35" fmla="*/ 0 h 275"/>
                  <a:gd name="T36" fmla="*/ 5 w 393"/>
                  <a:gd name="T37" fmla="*/ 0 h 275"/>
                  <a:gd name="T38" fmla="*/ 6 w 393"/>
                  <a:gd name="T39" fmla="*/ 0 h 275"/>
                  <a:gd name="T40" fmla="*/ 6 w 393"/>
                  <a:gd name="T41" fmla="*/ 1 h 275"/>
                  <a:gd name="T42" fmla="*/ 7 w 393"/>
                  <a:gd name="T43" fmla="*/ 1 h 275"/>
                  <a:gd name="T44" fmla="*/ 8 w 393"/>
                  <a:gd name="T45" fmla="*/ 1 h 275"/>
                  <a:gd name="T46" fmla="*/ 9 w 393"/>
                  <a:gd name="T47" fmla="*/ 2 h 275"/>
                  <a:gd name="T48" fmla="*/ 9 w 393"/>
                  <a:gd name="T49" fmla="*/ 2 h 275"/>
                  <a:gd name="T50" fmla="*/ 9 w 393"/>
                  <a:gd name="T51" fmla="*/ 2 h 275"/>
                  <a:gd name="T52" fmla="*/ 9 w 393"/>
                  <a:gd name="T53" fmla="*/ 2 h 275"/>
                  <a:gd name="T54" fmla="*/ 9 w 393"/>
                  <a:gd name="T55" fmla="*/ 2 h 275"/>
                  <a:gd name="T56" fmla="*/ 10 w 393"/>
                  <a:gd name="T57" fmla="*/ 3 h 275"/>
                  <a:gd name="T58" fmla="*/ 10 w 393"/>
                  <a:gd name="T59" fmla="*/ 4 h 275"/>
                  <a:gd name="T60" fmla="*/ 11 w 393"/>
                  <a:gd name="T61" fmla="*/ 5 h 275"/>
                  <a:gd name="T62" fmla="*/ 11 w 393"/>
                  <a:gd name="T63" fmla="*/ 5 h 275"/>
                  <a:gd name="T64" fmla="*/ 11 w 393"/>
                  <a:gd name="T65" fmla="*/ 6 h 275"/>
                  <a:gd name="T66" fmla="*/ 11 w 393"/>
                  <a:gd name="T67" fmla="*/ 6 h 275"/>
                  <a:gd name="T68" fmla="*/ 10 w 393"/>
                  <a:gd name="T69" fmla="*/ 7 h 275"/>
                  <a:gd name="T70" fmla="*/ 10 w 393"/>
                  <a:gd name="T71" fmla="*/ 7 h 275"/>
                  <a:gd name="T72" fmla="*/ 9 w 393"/>
                  <a:gd name="T73" fmla="*/ 7 h 275"/>
                  <a:gd name="T74" fmla="*/ 8 w 393"/>
                  <a:gd name="T75" fmla="*/ 7 h 275"/>
                  <a:gd name="T76" fmla="*/ 8 w 393"/>
                  <a:gd name="T77" fmla="*/ 8 h 275"/>
                  <a:gd name="T78" fmla="*/ 7 w 393"/>
                  <a:gd name="T79" fmla="*/ 8 h 275"/>
                  <a:gd name="T80" fmla="*/ 6 w 393"/>
                  <a:gd name="T81" fmla="*/ 8 h 275"/>
                  <a:gd name="T82" fmla="*/ 5 w 393"/>
                  <a:gd name="T83" fmla="*/ 8 h 275"/>
                  <a:gd name="T84" fmla="*/ 4 w 393"/>
                  <a:gd name="T85" fmla="*/ 7 h 275"/>
                  <a:gd name="T86" fmla="*/ 3 w 393"/>
                  <a:gd name="T87" fmla="*/ 7 h 275"/>
                  <a:gd name="T88" fmla="*/ 2 w 393"/>
                  <a:gd name="T89" fmla="*/ 7 h 275"/>
                  <a:gd name="T90" fmla="*/ 1 w 393"/>
                  <a:gd name="T91" fmla="*/ 6 h 275"/>
                  <a:gd name="T92" fmla="*/ 1 w 393"/>
                  <a:gd name="T93" fmla="*/ 6 h 2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3" h="275">
                    <a:moveTo>
                      <a:pt x="34" y="205"/>
                    </a:moveTo>
                    <a:lnTo>
                      <a:pt x="34" y="205"/>
                    </a:lnTo>
                    <a:lnTo>
                      <a:pt x="34" y="204"/>
                    </a:lnTo>
                    <a:lnTo>
                      <a:pt x="32" y="201"/>
                    </a:lnTo>
                    <a:lnTo>
                      <a:pt x="31" y="199"/>
                    </a:lnTo>
                    <a:lnTo>
                      <a:pt x="27" y="193"/>
                    </a:lnTo>
                    <a:lnTo>
                      <a:pt x="23" y="185"/>
                    </a:lnTo>
                    <a:lnTo>
                      <a:pt x="18" y="175"/>
                    </a:lnTo>
                    <a:lnTo>
                      <a:pt x="12" y="163"/>
                    </a:lnTo>
                    <a:lnTo>
                      <a:pt x="8" y="150"/>
                    </a:lnTo>
                    <a:lnTo>
                      <a:pt x="5" y="136"/>
                    </a:lnTo>
                    <a:lnTo>
                      <a:pt x="1" y="123"/>
                    </a:lnTo>
                    <a:lnTo>
                      <a:pt x="0" y="106"/>
                    </a:lnTo>
                    <a:lnTo>
                      <a:pt x="0" y="91"/>
                    </a:lnTo>
                    <a:lnTo>
                      <a:pt x="2" y="76"/>
                    </a:lnTo>
                    <a:lnTo>
                      <a:pt x="5" y="68"/>
                    </a:lnTo>
                    <a:lnTo>
                      <a:pt x="7" y="61"/>
                    </a:lnTo>
                    <a:lnTo>
                      <a:pt x="10" y="54"/>
                    </a:lnTo>
                    <a:lnTo>
                      <a:pt x="15" y="47"/>
                    </a:lnTo>
                    <a:lnTo>
                      <a:pt x="20" y="41"/>
                    </a:lnTo>
                    <a:lnTo>
                      <a:pt x="26" y="34"/>
                    </a:lnTo>
                    <a:lnTo>
                      <a:pt x="34" y="27"/>
                    </a:lnTo>
                    <a:lnTo>
                      <a:pt x="41" y="21"/>
                    </a:lnTo>
                    <a:lnTo>
                      <a:pt x="42" y="21"/>
                    </a:lnTo>
                    <a:lnTo>
                      <a:pt x="43" y="20"/>
                    </a:lnTo>
                    <a:lnTo>
                      <a:pt x="44" y="20"/>
                    </a:lnTo>
                    <a:lnTo>
                      <a:pt x="46" y="19"/>
                    </a:lnTo>
                    <a:lnTo>
                      <a:pt x="50" y="16"/>
                    </a:lnTo>
                    <a:lnTo>
                      <a:pt x="53" y="15"/>
                    </a:lnTo>
                    <a:lnTo>
                      <a:pt x="62" y="13"/>
                    </a:lnTo>
                    <a:lnTo>
                      <a:pt x="73" y="9"/>
                    </a:lnTo>
                    <a:lnTo>
                      <a:pt x="87" y="6"/>
                    </a:lnTo>
                    <a:lnTo>
                      <a:pt x="102" y="4"/>
                    </a:lnTo>
                    <a:lnTo>
                      <a:pt x="120" y="1"/>
                    </a:lnTo>
                    <a:lnTo>
                      <a:pt x="139" y="0"/>
                    </a:lnTo>
                    <a:lnTo>
                      <a:pt x="160" y="1"/>
                    </a:lnTo>
                    <a:lnTo>
                      <a:pt x="172" y="2"/>
                    </a:lnTo>
                    <a:lnTo>
                      <a:pt x="183" y="4"/>
                    </a:lnTo>
                    <a:lnTo>
                      <a:pt x="195" y="6"/>
                    </a:lnTo>
                    <a:lnTo>
                      <a:pt x="207" y="9"/>
                    </a:lnTo>
                    <a:lnTo>
                      <a:pt x="220" y="13"/>
                    </a:lnTo>
                    <a:lnTo>
                      <a:pt x="233" y="16"/>
                    </a:lnTo>
                    <a:lnTo>
                      <a:pt x="246" y="21"/>
                    </a:lnTo>
                    <a:lnTo>
                      <a:pt x="260" y="27"/>
                    </a:lnTo>
                    <a:lnTo>
                      <a:pt x="274" y="32"/>
                    </a:lnTo>
                    <a:lnTo>
                      <a:pt x="288" y="39"/>
                    </a:lnTo>
                    <a:lnTo>
                      <a:pt x="303" y="47"/>
                    </a:lnTo>
                    <a:lnTo>
                      <a:pt x="317" y="57"/>
                    </a:lnTo>
                    <a:lnTo>
                      <a:pt x="320" y="59"/>
                    </a:lnTo>
                    <a:lnTo>
                      <a:pt x="322" y="60"/>
                    </a:lnTo>
                    <a:lnTo>
                      <a:pt x="325" y="64"/>
                    </a:lnTo>
                    <a:lnTo>
                      <a:pt x="330" y="68"/>
                    </a:lnTo>
                    <a:lnTo>
                      <a:pt x="334" y="73"/>
                    </a:lnTo>
                    <a:lnTo>
                      <a:pt x="339" y="79"/>
                    </a:lnTo>
                    <a:lnTo>
                      <a:pt x="344" y="84"/>
                    </a:lnTo>
                    <a:lnTo>
                      <a:pt x="356" y="98"/>
                    </a:lnTo>
                    <a:lnTo>
                      <a:pt x="368" y="115"/>
                    </a:lnTo>
                    <a:lnTo>
                      <a:pt x="378" y="132"/>
                    </a:lnTo>
                    <a:lnTo>
                      <a:pt x="383" y="141"/>
                    </a:lnTo>
                    <a:lnTo>
                      <a:pt x="386" y="150"/>
                    </a:lnTo>
                    <a:lnTo>
                      <a:pt x="390" y="160"/>
                    </a:lnTo>
                    <a:lnTo>
                      <a:pt x="392" y="168"/>
                    </a:lnTo>
                    <a:lnTo>
                      <a:pt x="393" y="178"/>
                    </a:lnTo>
                    <a:lnTo>
                      <a:pt x="393" y="187"/>
                    </a:lnTo>
                    <a:lnTo>
                      <a:pt x="393" y="197"/>
                    </a:lnTo>
                    <a:lnTo>
                      <a:pt x="391" y="206"/>
                    </a:lnTo>
                    <a:lnTo>
                      <a:pt x="386" y="214"/>
                    </a:lnTo>
                    <a:lnTo>
                      <a:pt x="382" y="223"/>
                    </a:lnTo>
                    <a:lnTo>
                      <a:pt x="375" y="231"/>
                    </a:lnTo>
                    <a:lnTo>
                      <a:pt x="366" y="239"/>
                    </a:lnTo>
                    <a:lnTo>
                      <a:pt x="355" y="246"/>
                    </a:lnTo>
                    <a:lnTo>
                      <a:pt x="342" y="253"/>
                    </a:lnTo>
                    <a:lnTo>
                      <a:pt x="327" y="259"/>
                    </a:lnTo>
                    <a:lnTo>
                      <a:pt x="320" y="263"/>
                    </a:lnTo>
                    <a:lnTo>
                      <a:pt x="311" y="265"/>
                    </a:lnTo>
                    <a:lnTo>
                      <a:pt x="301" y="268"/>
                    </a:lnTo>
                    <a:lnTo>
                      <a:pt x="291" y="271"/>
                    </a:lnTo>
                    <a:lnTo>
                      <a:pt x="280" y="273"/>
                    </a:lnTo>
                    <a:lnTo>
                      <a:pt x="269" y="275"/>
                    </a:lnTo>
                    <a:lnTo>
                      <a:pt x="243" y="275"/>
                    </a:lnTo>
                    <a:lnTo>
                      <a:pt x="230" y="274"/>
                    </a:lnTo>
                    <a:lnTo>
                      <a:pt x="215" y="273"/>
                    </a:lnTo>
                    <a:lnTo>
                      <a:pt x="198" y="272"/>
                    </a:lnTo>
                    <a:lnTo>
                      <a:pt x="180" y="268"/>
                    </a:lnTo>
                    <a:lnTo>
                      <a:pt x="162" y="265"/>
                    </a:lnTo>
                    <a:lnTo>
                      <a:pt x="142" y="261"/>
                    </a:lnTo>
                    <a:lnTo>
                      <a:pt x="122" y="256"/>
                    </a:lnTo>
                    <a:lnTo>
                      <a:pt x="103" y="249"/>
                    </a:lnTo>
                    <a:lnTo>
                      <a:pt x="84" y="239"/>
                    </a:lnTo>
                    <a:lnTo>
                      <a:pt x="66" y="230"/>
                    </a:lnTo>
                    <a:lnTo>
                      <a:pt x="50" y="219"/>
                    </a:lnTo>
                    <a:lnTo>
                      <a:pt x="42" y="212"/>
                    </a:lnTo>
                    <a:lnTo>
                      <a:pt x="3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4" name="Freeform 70"/>
              <p:cNvSpPr>
                <a:spLocks/>
              </p:cNvSpPr>
              <p:nvPr/>
            </p:nvSpPr>
            <p:spPr bwMode="auto">
              <a:xfrm>
                <a:off x="5729" y="1702"/>
                <a:ext cx="66" cy="46"/>
              </a:xfrm>
              <a:custGeom>
                <a:avLst/>
                <a:gdLst>
                  <a:gd name="T0" fmla="*/ 1 w 395"/>
                  <a:gd name="T1" fmla="*/ 6 h 275"/>
                  <a:gd name="T2" fmla="*/ 1 w 395"/>
                  <a:gd name="T3" fmla="*/ 5 h 275"/>
                  <a:gd name="T4" fmla="*/ 1 w 395"/>
                  <a:gd name="T5" fmla="*/ 5 h 275"/>
                  <a:gd name="T6" fmla="*/ 0 w 395"/>
                  <a:gd name="T7" fmla="*/ 4 h 275"/>
                  <a:gd name="T8" fmla="*/ 0 w 395"/>
                  <a:gd name="T9" fmla="*/ 2 h 275"/>
                  <a:gd name="T10" fmla="*/ 1 w 395"/>
                  <a:gd name="T11" fmla="*/ 1 h 275"/>
                  <a:gd name="T12" fmla="*/ 1 w 395"/>
                  <a:gd name="T13" fmla="*/ 1 h 275"/>
                  <a:gd name="T14" fmla="*/ 1 w 395"/>
                  <a:gd name="T15" fmla="*/ 1 h 275"/>
                  <a:gd name="T16" fmla="*/ 2 w 395"/>
                  <a:gd name="T17" fmla="*/ 1 h 275"/>
                  <a:gd name="T18" fmla="*/ 3 w 395"/>
                  <a:gd name="T19" fmla="*/ 0 h 275"/>
                  <a:gd name="T20" fmla="*/ 5 w 395"/>
                  <a:gd name="T21" fmla="*/ 0 h 275"/>
                  <a:gd name="T22" fmla="*/ 6 w 395"/>
                  <a:gd name="T23" fmla="*/ 0 h 275"/>
                  <a:gd name="T24" fmla="*/ 8 w 395"/>
                  <a:gd name="T25" fmla="*/ 1 h 275"/>
                  <a:gd name="T26" fmla="*/ 9 w 395"/>
                  <a:gd name="T27" fmla="*/ 2 h 275"/>
                  <a:gd name="T28" fmla="*/ 9 w 395"/>
                  <a:gd name="T29" fmla="*/ 2 h 275"/>
                  <a:gd name="T30" fmla="*/ 10 w 395"/>
                  <a:gd name="T31" fmla="*/ 3 h 275"/>
                  <a:gd name="T32" fmla="*/ 11 w 395"/>
                  <a:gd name="T33" fmla="*/ 4 h 275"/>
                  <a:gd name="T34" fmla="*/ 11 w 395"/>
                  <a:gd name="T35" fmla="*/ 5 h 275"/>
                  <a:gd name="T36" fmla="*/ 11 w 395"/>
                  <a:gd name="T37" fmla="*/ 6 h 275"/>
                  <a:gd name="T38" fmla="*/ 10 w 395"/>
                  <a:gd name="T39" fmla="*/ 7 h 275"/>
                  <a:gd name="T40" fmla="*/ 9 w 395"/>
                  <a:gd name="T41" fmla="*/ 7 h 275"/>
                  <a:gd name="T42" fmla="*/ 8 w 395"/>
                  <a:gd name="T43" fmla="*/ 8 h 275"/>
                  <a:gd name="T44" fmla="*/ 6 w 395"/>
                  <a:gd name="T45" fmla="*/ 8 h 275"/>
                  <a:gd name="T46" fmla="*/ 4 w 395"/>
                  <a:gd name="T47" fmla="*/ 7 h 275"/>
                  <a:gd name="T48" fmla="*/ 2 w 395"/>
                  <a:gd name="T49" fmla="*/ 6 h 275"/>
                  <a:gd name="T50" fmla="*/ 1 w 395"/>
                  <a:gd name="T51" fmla="*/ 6 h 275"/>
                  <a:gd name="T52" fmla="*/ 2 w 395"/>
                  <a:gd name="T53" fmla="*/ 6 h 275"/>
                  <a:gd name="T54" fmla="*/ 4 w 395"/>
                  <a:gd name="T55" fmla="*/ 7 h 275"/>
                  <a:gd name="T56" fmla="*/ 6 w 395"/>
                  <a:gd name="T57" fmla="*/ 8 h 275"/>
                  <a:gd name="T58" fmla="*/ 8 w 395"/>
                  <a:gd name="T59" fmla="*/ 8 h 275"/>
                  <a:gd name="T60" fmla="*/ 9 w 395"/>
                  <a:gd name="T61" fmla="*/ 7 h 275"/>
                  <a:gd name="T62" fmla="*/ 10 w 395"/>
                  <a:gd name="T63" fmla="*/ 7 h 275"/>
                  <a:gd name="T64" fmla="*/ 11 w 395"/>
                  <a:gd name="T65" fmla="*/ 6 h 275"/>
                  <a:gd name="T66" fmla="*/ 11 w 395"/>
                  <a:gd name="T67" fmla="*/ 6 h 275"/>
                  <a:gd name="T68" fmla="*/ 11 w 395"/>
                  <a:gd name="T69" fmla="*/ 5 h 275"/>
                  <a:gd name="T70" fmla="*/ 11 w 395"/>
                  <a:gd name="T71" fmla="*/ 4 h 275"/>
                  <a:gd name="T72" fmla="*/ 10 w 395"/>
                  <a:gd name="T73" fmla="*/ 2 h 275"/>
                  <a:gd name="T74" fmla="*/ 9 w 395"/>
                  <a:gd name="T75" fmla="*/ 2 h 275"/>
                  <a:gd name="T76" fmla="*/ 8 w 395"/>
                  <a:gd name="T77" fmla="*/ 1 h 275"/>
                  <a:gd name="T78" fmla="*/ 7 w 395"/>
                  <a:gd name="T79" fmla="*/ 1 h 275"/>
                  <a:gd name="T80" fmla="*/ 5 w 395"/>
                  <a:gd name="T81" fmla="*/ 0 h 275"/>
                  <a:gd name="T82" fmla="*/ 3 w 395"/>
                  <a:gd name="T83" fmla="*/ 0 h 275"/>
                  <a:gd name="T84" fmla="*/ 2 w 395"/>
                  <a:gd name="T85" fmla="*/ 0 h 275"/>
                  <a:gd name="T86" fmla="*/ 1 w 395"/>
                  <a:gd name="T87" fmla="*/ 1 h 275"/>
                  <a:gd name="T88" fmla="*/ 1 w 395"/>
                  <a:gd name="T89" fmla="*/ 1 h 275"/>
                  <a:gd name="T90" fmla="*/ 1 w 395"/>
                  <a:gd name="T91" fmla="*/ 1 h 275"/>
                  <a:gd name="T92" fmla="*/ 0 w 395"/>
                  <a:gd name="T93" fmla="*/ 2 h 275"/>
                  <a:gd name="T94" fmla="*/ 0 w 395"/>
                  <a:gd name="T95" fmla="*/ 3 h 275"/>
                  <a:gd name="T96" fmla="*/ 0 w 395"/>
                  <a:gd name="T97" fmla="*/ 5 h 275"/>
                  <a:gd name="T98" fmla="*/ 1 w 395"/>
                  <a:gd name="T99" fmla="*/ 5 h 275"/>
                  <a:gd name="T100" fmla="*/ 1 w 395"/>
                  <a:gd name="T101" fmla="*/ 6 h 275"/>
                  <a:gd name="T102" fmla="*/ 1 w 395"/>
                  <a:gd name="T103" fmla="*/ 6 h 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5" h="275">
                    <a:moveTo>
                      <a:pt x="36" y="205"/>
                    </a:moveTo>
                    <a:lnTo>
                      <a:pt x="35" y="204"/>
                    </a:lnTo>
                    <a:lnTo>
                      <a:pt x="35" y="205"/>
                    </a:lnTo>
                    <a:lnTo>
                      <a:pt x="35" y="202"/>
                    </a:lnTo>
                    <a:lnTo>
                      <a:pt x="34" y="201"/>
                    </a:lnTo>
                    <a:lnTo>
                      <a:pt x="33" y="199"/>
                    </a:lnTo>
                    <a:lnTo>
                      <a:pt x="29" y="193"/>
                    </a:lnTo>
                    <a:lnTo>
                      <a:pt x="24" y="185"/>
                    </a:lnTo>
                    <a:lnTo>
                      <a:pt x="19" y="175"/>
                    </a:lnTo>
                    <a:lnTo>
                      <a:pt x="15" y="163"/>
                    </a:lnTo>
                    <a:lnTo>
                      <a:pt x="10" y="150"/>
                    </a:lnTo>
                    <a:lnTo>
                      <a:pt x="6" y="136"/>
                    </a:lnTo>
                    <a:lnTo>
                      <a:pt x="2" y="123"/>
                    </a:lnTo>
                    <a:lnTo>
                      <a:pt x="1" y="106"/>
                    </a:lnTo>
                    <a:lnTo>
                      <a:pt x="1" y="91"/>
                    </a:lnTo>
                    <a:lnTo>
                      <a:pt x="3" y="76"/>
                    </a:lnTo>
                    <a:lnTo>
                      <a:pt x="6" y="68"/>
                    </a:lnTo>
                    <a:lnTo>
                      <a:pt x="9" y="61"/>
                    </a:lnTo>
                    <a:lnTo>
                      <a:pt x="12" y="54"/>
                    </a:lnTo>
                    <a:lnTo>
                      <a:pt x="17" y="47"/>
                    </a:lnTo>
                    <a:lnTo>
                      <a:pt x="21" y="41"/>
                    </a:lnTo>
                    <a:lnTo>
                      <a:pt x="28" y="34"/>
                    </a:lnTo>
                    <a:lnTo>
                      <a:pt x="35" y="28"/>
                    </a:lnTo>
                    <a:lnTo>
                      <a:pt x="43" y="21"/>
                    </a:lnTo>
                    <a:lnTo>
                      <a:pt x="42" y="21"/>
                    </a:lnTo>
                    <a:lnTo>
                      <a:pt x="43" y="21"/>
                    </a:lnTo>
                    <a:lnTo>
                      <a:pt x="44" y="21"/>
                    </a:lnTo>
                    <a:lnTo>
                      <a:pt x="45" y="20"/>
                    </a:lnTo>
                    <a:lnTo>
                      <a:pt x="47" y="19"/>
                    </a:lnTo>
                    <a:lnTo>
                      <a:pt x="51" y="17"/>
                    </a:lnTo>
                    <a:lnTo>
                      <a:pt x="63" y="13"/>
                    </a:lnTo>
                    <a:lnTo>
                      <a:pt x="74" y="9"/>
                    </a:lnTo>
                    <a:lnTo>
                      <a:pt x="88" y="6"/>
                    </a:lnTo>
                    <a:lnTo>
                      <a:pt x="103" y="4"/>
                    </a:lnTo>
                    <a:lnTo>
                      <a:pt x="121" y="2"/>
                    </a:lnTo>
                    <a:lnTo>
                      <a:pt x="140" y="1"/>
                    </a:lnTo>
                    <a:lnTo>
                      <a:pt x="161" y="2"/>
                    </a:lnTo>
                    <a:lnTo>
                      <a:pt x="173" y="2"/>
                    </a:lnTo>
                    <a:lnTo>
                      <a:pt x="184" y="5"/>
                    </a:lnTo>
                    <a:lnTo>
                      <a:pt x="196" y="7"/>
                    </a:lnTo>
                    <a:lnTo>
                      <a:pt x="208" y="9"/>
                    </a:lnTo>
                    <a:lnTo>
                      <a:pt x="221" y="13"/>
                    </a:lnTo>
                    <a:lnTo>
                      <a:pt x="234" y="16"/>
                    </a:lnTo>
                    <a:lnTo>
                      <a:pt x="247" y="21"/>
                    </a:lnTo>
                    <a:lnTo>
                      <a:pt x="261" y="27"/>
                    </a:lnTo>
                    <a:lnTo>
                      <a:pt x="275" y="34"/>
                    </a:lnTo>
                    <a:lnTo>
                      <a:pt x="289" y="41"/>
                    </a:lnTo>
                    <a:lnTo>
                      <a:pt x="304" y="47"/>
                    </a:lnTo>
                    <a:lnTo>
                      <a:pt x="318" y="57"/>
                    </a:lnTo>
                    <a:lnTo>
                      <a:pt x="321" y="59"/>
                    </a:lnTo>
                    <a:lnTo>
                      <a:pt x="323" y="61"/>
                    </a:lnTo>
                    <a:lnTo>
                      <a:pt x="326" y="64"/>
                    </a:lnTo>
                    <a:lnTo>
                      <a:pt x="330" y="68"/>
                    </a:lnTo>
                    <a:lnTo>
                      <a:pt x="340" y="79"/>
                    </a:lnTo>
                    <a:lnTo>
                      <a:pt x="345" y="84"/>
                    </a:lnTo>
                    <a:lnTo>
                      <a:pt x="357" y="98"/>
                    </a:lnTo>
                    <a:lnTo>
                      <a:pt x="368" y="115"/>
                    </a:lnTo>
                    <a:lnTo>
                      <a:pt x="378" y="132"/>
                    </a:lnTo>
                    <a:lnTo>
                      <a:pt x="383" y="141"/>
                    </a:lnTo>
                    <a:lnTo>
                      <a:pt x="387" y="150"/>
                    </a:lnTo>
                    <a:lnTo>
                      <a:pt x="391" y="160"/>
                    </a:lnTo>
                    <a:lnTo>
                      <a:pt x="392" y="168"/>
                    </a:lnTo>
                    <a:lnTo>
                      <a:pt x="394" y="178"/>
                    </a:lnTo>
                    <a:lnTo>
                      <a:pt x="394" y="187"/>
                    </a:lnTo>
                    <a:lnTo>
                      <a:pt x="393" y="197"/>
                    </a:lnTo>
                    <a:lnTo>
                      <a:pt x="391" y="206"/>
                    </a:lnTo>
                    <a:lnTo>
                      <a:pt x="387" y="214"/>
                    </a:lnTo>
                    <a:lnTo>
                      <a:pt x="381" y="222"/>
                    </a:lnTo>
                    <a:lnTo>
                      <a:pt x="375" y="230"/>
                    </a:lnTo>
                    <a:lnTo>
                      <a:pt x="366" y="238"/>
                    </a:lnTo>
                    <a:lnTo>
                      <a:pt x="356" y="246"/>
                    </a:lnTo>
                    <a:lnTo>
                      <a:pt x="343" y="253"/>
                    </a:lnTo>
                    <a:lnTo>
                      <a:pt x="328" y="259"/>
                    </a:lnTo>
                    <a:lnTo>
                      <a:pt x="321" y="263"/>
                    </a:lnTo>
                    <a:lnTo>
                      <a:pt x="312" y="265"/>
                    </a:lnTo>
                    <a:lnTo>
                      <a:pt x="302" y="267"/>
                    </a:lnTo>
                    <a:lnTo>
                      <a:pt x="292" y="271"/>
                    </a:lnTo>
                    <a:lnTo>
                      <a:pt x="281" y="272"/>
                    </a:lnTo>
                    <a:lnTo>
                      <a:pt x="270" y="274"/>
                    </a:lnTo>
                    <a:lnTo>
                      <a:pt x="244" y="274"/>
                    </a:lnTo>
                    <a:lnTo>
                      <a:pt x="231" y="274"/>
                    </a:lnTo>
                    <a:lnTo>
                      <a:pt x="216" y="273"/>
                    </a:lnTo>
                    <a:lnTo>
                      <a:pt x="199" y="271"/>
                    </a:lnTo>
                    <a:lnTo>
                      <a:pt x="181" y="268"/>
                    </a:lnTo>
                    <a:lnTo>
                      <a:pt x="163" y="265"/>
                    </a:lnTo>
                    <a:lnTo>
                      <a:pt x="143" y="260"/>
                    </a:lnTo>
                    <a:lnTo>
                      <a:pt x="123" y="254"/>
                    </a:lnTo>
                    <a:lnTo>
                      <a:pt x="104" y="247"/>
                    </a:lnTo>
                    <a:lnTo>
                      <a:pt x="85" y="239"/>
                    </a:lnTo>
                    <a:lnTo>
                      <a:pt x="67" y="229"/>
                    </a:lnTo>
                    <a:lnTo>
                      <a:pt x="68" y="229"/>
                    </a:lnTo>
                    <a:lnTo>
                      <a:pt x="51" y="217"/>
                    </a:lnTo>
                    <a:lnTo>
                      <a:pt x="43" y="212"/>
                    </a:lnTo>
                    <a:lnTo>
                      <a:pt x="36" y="205"/>
                    </a:lnTo>
                    <a:lnTo>
                      <a:pt x="35" y="205"/>
                    </a:lnTo>
                    <a:lnTo>
                      <a:pt x="42" y="212"/>
                    </a:lnTo>
                    <a:lnTo>
                      <a:pt x="50" y="219"/>
                    </a:lnTo>
                    <a:lnTo>
                      <a:pt x="67" y="230"/>
                    </a:lnTo>
                    <a:lnTo>
                      <a:pt x="85" y="241"/>
                    </a:lnTo>
                    <a:lnTo>
                      <a:pt x="104" y="249"/>
                    </a:lnTo>
                    <a:lnTo>
                      <a:pt x="123" y="256"/>
                    </a:lnTo>
                    <a:lnTo>
                      <a:pt x="143" y="261"/>
                    </a:lnTo>
                    <a:lnTo>
                      <a:pt x="163" y="266"/>
                    </a:lnTo>
                    <a:lnTo>
                      <a:pt x="181" y="269"/>
                    </a:lnTo>
                    <a:lnTo>
                      <a:pt x="199" y="272"/>
                    </a:lnTo>
                    <a:lnTo>
                      <a:pt x="216" y="274"/>
                    </a:lnTo>
                    <a:lnTo>
                      <a:pt x="231" y="274"/>
                    </a:lnTo>
                    <a:lnTo>
                      <a:pt x="244" y="275"/>
                    </a:lnTo>
                    <a:lnTo>
                      <a:pt x="270" y="275"/>
                    </a:lnTo>
                    <a:lnTo>
                      <a:pt x="281" y="273"/>
                    </a:lnTo>
                    <a:lnTo>
                      <a:pt x="292" y="271"/>
                    </a:lnTo>
                    <a:lnTo>
                      <a:pt x="302" y="268"/>
                    </a:lnTo>
                    <a:lnTo>
                      <a:pt x="312" y="266"/>
                    </a:lnTo>
                    <a:lnTo>
                      <a:pt x="321" y="264"/>
                    </a:lnTo>
                    <a:lnTo>
                      <a:pt x="328" y="260"/>
                    </a:lnTo>
                    <a:lnTo>
                      <a:pt x="343" y="254"/>
                    </a:lnTo>
                    <a:lnTo>
                      <a:pt x="356" y="246"/>
                    </a:lnTo>
                    <a:lnTo>
                      <a:pt x="357" y="246"/>
                    </a:lnTo>
                    <a:lnTo>
                      <a:pt x="367" y="239"/>
                    </a:lnTo>
                    <a:lnTo>
                      <a:pt x="376" y="231"/>
                    </a:lnTo>
                    <a:lnTo>
                      <a:pt x="383" y="223"/>
                    </a:lnTo>
                    <a:lnTo>
                      <a:pt x="388" y="215"/>
                    </a:lnTo>
                    <a:lnTo>
                      <a:pt x="388" y="214"/>
                    </a:lnTo>
                    <a:lnTo>
                      <a:pt x="392" y="206"/>
                    </a:lnTo>
                    <a:lnTo>
                      <a:pt x="394" y="197"/>
                    </a:lnTo>
                    <a:lnTo>
                      <a:pt x="395" y="187"/>
                    </a:lnTo>
                    <a:lnTo>
                      <a:pt x="395" y="178"/>
                    </a:lnTo>
                    <a:lnTo>
                      <a:pt x="393" y="168"/>
                    </a:lnTo>
                    <a:lnTo>
                      <a:pt x="391" y="160"/>
                    </a:lnTo>
                    <a:lnTo>
                      <a:pt x="388" y="150"/>
                    </a:lnTo>
                    <a:lnTo>
                      <a:pt x="384" y="141"/>
                    </a:lnTo>
                    <a:lnTo>
                      <a:pt x="379" y="132"/>
                    </a:lnTo>
                    <a:lnTo>
                      <a:pt x="379" y="131"/>
                    </a:lnTo>
                    <a:lnTo>
                      <a:pt x="369" y="113"/>
                    </a:lnTo>
                    <a:lnTo>
                      <a:pt x="358" y="98"/>
                    </a:lnTo>
                    <a:lnTo>
                      <a:pt x="347" y="84"/>
                    </a:lnTo>
                    <a:lnTo>
                      <a:pt x="341" y="78"/>
                    </a:lnTo>
                    <a:lnTo>
                      <a:pt x="331" y="68"/>
                    </a:lnTo>
                    <a:lnTo>
                      <a:pt x="327" y="64"/>
                    </a:lnTo>
                    <a:lnTo>
                      <a:pt x="324" y="60"/>
                    </a:lnTo>
                    <a:lnTo>
                      <a:pt x="321" y="58"/>
                    </a:lnTo>
                    <a:lnTo>
                      <a:pt x="318" y="56"/>
                    </a:lnTo>
                    <a:lnTo>
                      <a:pt x="305" y="47"/>
                    </a:lnTo>
                    <a:lnTo>
                      <a:pt x="304" y="47"/>
                    </a:lnTo>
                    <a:lnTo>
                      <a:pt x="289" y="39"/>
                    </a:lnTo>
                    <a:lnTo>
                      <a:pt x="275" y="32"/>
                    </a:lnTo>
                    <a:lnTo>
                      <a:pt x="261" y="26"/>
                    </a:lnTo>
                    <a:lnTo>
                      <a:pt x="247" y="21"/>
                    </a:lnTo>
                    <a:lnTo>
                      <a:pt x="234" y="16"/>
                    </a:lnTo>
                    <a:lnTo>
                      <a:pt x="221" y="12"/>
                    </a:lnTo>
                    <a:lnTo>
                      <a:pt x="208" y="8"/>
                    </a:lnTo>
                    <a:lnTo>
                      <a:pt x="196" y="6"/>
                    </a:lnTo>
                    <a:lnTo>
                      <a:pt x="184" y="4"/>
                    </a:lnTo>
                    <a:lnTo>
                      <a:pt x="173" y="2"/>
                    </a:lnTo>
                    <a:lnTo>
                      <a:pt x="161" y="1"/>
                    </a:lnTo>
                    <a:lnTo>
                      <a:pt x="140" y="0"/>
                    </a:lnTo>
                    <a:lnTo>
                      <a:pt x="121" y="1"/>
                    </a:lnTo>
                    <a:lnTo>
                      <a:pt x="103" y="2"/>
                    </a:lnTo>
                    <a:lnTo>
                      <a:pt x="88" y="6"/>
                    </a:lnTo>
                    <a:lnTo>
                      <a:pt x="74" y="8"/>
                    </a:lnTo>
                    <a:lnTo>
                      <a:pt x="63" y="12"/>
                    </a:lnTo>
                    <a:lnTo>
                      <a:pt x="51" y="16"/>
                    </a:lnTo>
                    <a:lnTo>
                      <a:pt x="47" y="17"/>
                    </a:lnTo>
                    <a:lnTo>
                      <a:pt x="45" y="19"/>
                    </a:lnTo>
                    <a:lnTo>
                      <a:pt x="44" y="20"/>
                    </a:lnTo>
                    <a:lnTo>
                      <a:pt x="42" y="21"/>
                    </a:lnTo>
                    <a:lnTo>
                      <a:pt x="43" y="21"/>
                    </a:lnTo>
                    <a:lnTo>
                      <a:pt x="42" y="21"/>
                    </a:lnTo>
                    <a:lnTo>
                      <a:pt x="34" y="27"/>
                    </a:lnTo>
                    <a:lnTo>
                      <a:pt x="27" y="34"/>
                    </a:lnTo>
                    <a:lnTo>
                      <a:pt x="20" y="39"/>
                    </a:lnTo>
                    <a:lnTo>
                      <a:pt x="16" y="46"/>
                    </a:lnTo>
                    <a:lnTo>
                      <a:pt x="11" y="53"/>
                    </a:lnTo>
                    <a:lnTo>
                      <a:pt x="11" y="54"/>
                    </a:lnTo>
                    <a:lnTo>
                      <a:pt x="8" y="61"/>
                    </a:lnTo>
                    <a:lnTo>
                      <a:pt x="4" y="68"/>
                    </a:lnTo>
                    <a:lnTo>
                      <a:pt x="2" y="76"/>
                    </a:lnTo>
                    <a:lnTo>
                      <a:pt x="1" y="91"/>
                    </a:lnTo>
                    <a:lnTo>
                      <a:pt x="0" y="106"/>
                    </a:lnTo>
                    <a:lnTo>
                      <a:pt x="2" y="123"/>
                    </a:lnTo>
                    <a:lnTo>
                      <a:pt x="4" y="136"/>
                    </a:lnTo>
                    <a:lnTo>
                      <a:pt x="9" y="150"/>
                    </a:lnTo>
                    <a:lnTo>
                      <a:pt x="13" y="163"/>
                    </a:lnTo>
                    <a:lnTo>
                      <a:pt x="19" y="175"/>
                    </a:lnTo>
                    <a:lnTo>
                      <a:pt x="24" y="185"/>
                    </a:lnTo>
                    <a:lnTo>
                      <a:pt x="28" y="194"/>
                    </a:lnTo>
                    <a:lnTo>
                      <a:pt x="28" y="193"/>
                    </a:lnTo>
                    <a:lnTo>
                      <a:pt x="32" y="199"/>
                    </a:lnTo>
                    <a:lnTo>
                      <a:pt x="32" y="200"/>
                    </a:lnTo>
                    <a:lnTo>
                      <a:pt x="33" y="202"/>
                    </a:lnTo>
                    <a:lnTo>
                      <a:pt x="34" y="204"/>
                    </a:lnTo>
                    <a:lnTo>
                      <a:pt x="35" y="205"/>
                    </a:lnTo>
                    <a:lnTo>
                      <a:pt x="36"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5" name="Freeform 71"/>
              <p:cNvSpPr>
                <a:spLocks/>
              </p:cNvSpPr>
              <p:nvPr/>
            </p:nvSpPr>
            <p:spPr bwMode="auto">
              <a:xfrm>
                <a:off x="5521" y="1768"/>
                <a:ext cx="89" cy="68"/>
              </a:xfrm>
              <a:custGeom>
                <a:avLst/>
                <a:gdLst>
                  <a:gd name="T0" fmla="*/ 5 w 536"/>
                  <a:gd name="T1" fmla="*/ 0 h 409"/>
                  <a:gd name="T2" fmla="*/ 5 w 536"/>
                  <a:gd name="T3" fmla="*/ 0 h 409"/>
                  <a:gd name="T4" fmla="*/ 4 w 536"/>
                  <a:gd name="T5" fmla="*/ 0 h 409"/>
                  <a:gd name="T6" fmla="*/ 4 w 536"/>
                  <a:gd name="T7" fmla="*/ 0 h 409"/>
                  <a:gd name="T8" fmla="*/ 3 w 536"/>
                  <a:gd name="T9" fmla="*/ 0 h 409"/>
                  <a:gd name="T10" fmla="*/ 3 w 536"/>
                  <a:gd name="T11" fmla="*/ 0 h 409"/>
                  <a:gd name="T12" fmla="*/ 2 w 536"/>
                  <a:gd name="T13" fmla="*/ 1 h 409"/>
                  <a:gd name="T14" fmla="*/ 1 w 536"/>
                  <a:gd name="T15" fmla="*/ 1 h 409"/>
                  <a:gd name="T16" fmla="*/ 1 w 536"/>
                  <a:gd name="T17" fmla="*/ 2 h 409"/>
                  <a:gd name="T18" fmla="*/ 0 w 536"/>
                  <a:gd name="T19" fmla="*/ 2 h 409"/>
                  <a:gd name="T20" fmla="*/ 0 w 536"/>
                  <a:gd name="T21" fmla="*/ 3 h 409"/>
                  <a:gd name="T22" fmla="*/ 0 w 536"/>
                  <a:gd name="T23" fmla="*/ 4 h 409"/>
                  <a:gd name="T24" fmla="*/ 0 w 536"/>
                  <a:gd name="T25" fmla="*/ 5 h 409"/>
                  <a:gd name="T26" fmla="*/ 0 w 536"/>
                  <a:gd name="T27" fmla="*/ 5 h 409"/>
                  <a:gd name="T28" fmla="*/ 0 w 536"/>
                  <a:gd name="T29" fmla="*/ 6 h 409"/>
                  <a:gd name="T30" fmla="*/ 1 w 536"/>
                  <a:gd name="T31" fmla="*/ 7 h 409"/>
                  <a:gd name="T32" fmla="*/ 1 w 536"/>
                  <a:gd name="T33" fmla="*/ 7 h 409"/>
                  <a:gd name="T34" fmla="*/ 1 w 536"/>
                  <a:gd name="T35" fmla="*/ 8 h 409"/>
                  <a:gd name="T36" fmla="*/ 1 w 536"/>
                  <a:gd name="T37" fmla="*/ 8 h 409"/>
                  <a:gd name="T38" fmla="*/ 1 w 536"/>
                  <a:gd name="T39" fmla="*/ 8 h 409"/>
                  <a:gd name="T40" fmla="*/ 2 w 536"/>
                  <a:gd name="T41" fmla="*/ 8 h 409"/>
                  <a:gd name="T42" fmla="*/ 2 w 536"/>
                  <a:gd name="T43" fmla="*/ 9 h 409"/>
                  <a:gd name="T44" fmla="*/ 2 w 536"/>
                  <a:gd name="T45" fmla="*/ 9 h 409"/>
                  <a:gd name="T46" fmla="*/ 3 w 536"/>
                  <a:gd name="T47" fmla="*/ 9 h 409"/>
                  <a:gd name="T48" fmla="*/ 4 w 536"/>
                  <a:gd name="T49" fmla="*/ 10 h 409"/>
                  <a:gd name="T50" fmla="*/ 4 w 536"/>
                  <a:gd name="T51" fmla="*/ 10 h 409"/>
                  <a:gd name="T52" fmla="*/ 5 w 536"/>
                  <a:gd name="T53" fmla="*/ 10 h 409"/>
                  <a:gd name="T54" fmla="*/ 6 w 536"/>
                  <a:gd name="T55" fmla="*/ 11 h 409"/>
                  <a:gd name="T56" fmla="*/ 7 w 536"/>
                  <a:gd name="T57" fmla="*/ 11 h 409"/>
                  <a:gd name="T58" fmla="*/ 8 w 536"/>
                  <a:gd name="T59" fmla="*/ 11 h 409"/>
                  <a:gd name="T60" fmla="*/ 9 w 536"/>
                  <a:gd name="T61" fmla="*/ 11 h 409"/>
                  <a:gd name="T62" fmla="*/ 10 w 536"/>
                  <a:gd name="T63" fmla="*/ 11 h 409"/>
                  <a:gd name="T64" fmla="*/ 11 w 536"/>
                  <a:gd name="T65" fmla="*/ 11 h 409"/>
                  <a:gd name="T66" fmla="*/ 12 w 536"/>
                  <a:gd name="T67" fmla="*/ 11 h 409"/>
                  <a:gd name="T68" fmla="*/ 12 w 536"/>
                  <a:gd name="T69" fmla="*/ 11 h 409"/>
                  <a:gd name="T70" fmla="*/ 12 w 536"/>
                  <a:gd name="T71" fmla="*/ 11 h 409"/>
                  <a:gd name="T72" fmla="*/ 13 w 536"/>
                  <a:gd name="T73" fmla="*/ 11 h 409"/>
                  <a:gd name="T74" fmla="*/ 13 w 536"/>
                  <a:gd name="T75" fmla="*/ 10 h 409"/>
                  <a:gd name="T76" fmla="*/ 14 w 536"/>
                  <a:gd name="T77" fmla="*/ 9 h 409"/>
                  <a:gd name="T78" fmla="*/ 14 w 536"/>
                  <a:gd name="T79" fmla="*/ 9 h 409"/>
                  <a:gd name="T80" fmla="*/ 15 w 536"/>
                  <a:gd name="T81" fmla="*/ 8 h 409"/>
                  <a:gd name="T82" fmla="*/ 15 w 536"/>
                  <a:gd name="T83" fmla="*/ 8 h 409"/>
                  <a:gd name="T84" fmla="*/ 15 w 536"/>
                  <a:gd name="T85" fmla="*/ 7 h 409"/>
                  <a:gd name="T86" fmla="*/ 15 w 536"/>
                  <a:gd name="T87" fmla="*/ 7 h 409"/>
                  <a:gd name="T88" fmla="*/ 15 w 536"/>
                  <a:gd name="T89" fmla="*/ 6 h 409"/>
                  <a:gd name="T90" fmla="*/ 14 w 536"/>
                  <a:gd name="T91" fmla="*/ 6 h 409"/>
                  <a:gd name="T92" fmla="*/ 14 w 536"/>
                  <a:gd name="T93" fmla="*/ 5 h 409"/>
                  <a:gd name="T94" fmla="*/ 14 w 536"/>
                  <a:gd name="T95" fmla="*/ 5 h 409"/>
                  <a:gd name="T96" fmla="*/ 14 w 536"/>
                  <a:gd name="T97" fmla="*/ 5 h 409"/>
                  <a:gd name="T98" fmla="*/ 14 w 536"/>
                  <a:gd name="T99" fmla="*/ 5 h 409"/>
                  <a:gd name="T100" fmla="*/ 13 w 536"/>
                  <a:gd name="T101" fmla="*/ 4 h 409"/>
                  <a:gd name="T102" fmla="*/ 13 w 536"/>
                  <a:gd name="T103" fmla="*/ 4 h 409"/>
                  <a:gd name="T104" fmla="*/ 13 w 536"/>
                  <a:gd name="T105" fmla="*/ 4 h 409"/>
                  <a:gd name="T106" fmla="*/ 12 w 536"/>
                  <a:gd name="T107" fmla="*/ 3 h 409"/>
                  <a:gd name="T108" fmla="*/ 12 w 536"/>
                  <a:gd name="T109" fmla="*/ 3 h 409"/>
                  <a:gd name="T110" fmla="*/ 11 w 536"/>
                  <a:gd name="T111" fmla="*/ 2 h 409"/>
                  <a:gd name="T112" fmla="*/ 10 w 536"/>
                  <a:gd name="T113" fmla="*/ 2 h 409"/>
                  <a:gd name="T114" fmla="*/ 10 w 536"/>
                  <a:gd name="T115" fmla="*/ 1 h 409"/>
                  <a:gd name="T116" fmla="*/ 9 w 536"/>
                  <a:gd name="T117" fmla="*/ 1 h 409"/>
                  <a:gd name="T118" fmla="*/ 8 w 536"/>
                  <a:gd name="T119" fmla="*/ 1 h 409"/>
                  <a:gd name="T120" fmla="*/ 7 w 536"/>
                  <a:gd name="T121" fmla="*/ 0 h 409"/>
                  <a:gd name="T122" fmla="*/ 6 w 536"/>
                  <a:gd name="T123" fmla="*/ 0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36" h="409">
                    <a:moveTo>
                      <a:pt x="183" y="0"/>
                    </a:moveTo>
                    <a:lnTo>
                      <a:pt x="180" y="0"/>
                    </a:lnTo>
                    <a:lnTo>
                      <a:pt x="175" y="0"/>
                    </a:lnTo>
                    <a:lnTo>
                      <a:pt x="171" y="2"/>
                    </a:lnTo>
                    <a:lnTo>
                      <a:pt x="165" y="2"/>
                    </a:lnTo>
                    <a:lnTo>
                      <a:pt x="157" y="3"/>
                    </a:lnTo>
                    <a:lnTo>
                      <a:pt x="149" y="4"/>
                    </a:lnTo>
                    <a:lnTo>
                      <a:pt x="140" y="5"/>
                    </a:lnTo>
                    <a:lnTo>
                      <a:pt x="131" y="7"/>
                    </a:lnTo>
                    <a:lnTo>
                      <a:pt x="121" y="10"/>
                    </a:lnTo>
                    <a:lnTo>
                      <a:pt x="111" y="13"/>
                    </a:lnTo>
                    <a:lnTo>
                      <a:pt x="101" y="17"/>
                    </a:lnTo>
                    <a:lnTo>
                      <a:pt x="79" y="26"/>
                    </a:lnTo>
                    <a:lnTo>
                      <a:pt x="69" y="31"/>
                    </a:lnTo>
                    <a:lnTo>
                      <a:pt x="59" y="37"/>
                    </a:lnTo>
                    <a:lnTo>
                      <a:pt x="49" y="44"/>
                    </a:lnTo>
                    <a:lnTo>
                      <a:pt x="40" y="52"/>
                    </a:lnTo>
                    <a:lnTo>
                      <a:pt x="31" y="61"/>
                    </a:lnTo>
                    <a:lnTo>
                      <a:pt x="23" y="71"/>
                    </a:lnTo>
                    <a:lnTo>
                      <a:pt x="16" y="81"/>
                    </a:lnTo>
                    <a:lnTo>
                      <a:pt x="10" y="93"/>
                    </a:lnTo>
                    <a:lnTo>
                      <a:pt x="6" y="106"/>
                    </a:lnTo>
                    <a:lnTo>
                      <a:pt x="2" y="120"/>
                    </a:lnTo>
                    <a:lnTo>
                      <a:pt x="0" y="135"/>
                    </a:lnTo>
                    <a:lnTo>
                      <a:pt x="0" y="151"/>
                    </a:lnTo>
                    <a:lnTo>
                      <a:pt x="1" y="168"/>
                    </a:lnTo>
                    <a:lnTo>
                      <a:pt x="5" y="187"/>
                    </a:lnTo>
                    <a:lnTo>
                      <a:pt x="7" y="197"/>
                    </a:lnTo>
                    <a:lnTo>
                      <a:pt x="9" y="207"/>
                    </a:lnTo>
                    <a:lnTo>
                      <a:pt x="13" y="218"/>
                    </a:lnTo>
                    <a:lnTo>
                      <a:pt x="17" y="228"/>
                    </a:lnTo>
                    <a:lnTo>
                      <a:pt x="22" y="240"/>
                    </a:lnTo>
                    <a:lnTo>
                      <a:pt x="26" y="251"/>
                    </a:lnTo>
                    <a:lnTo>
                      <a:pt x="32" y="264"/>
                    </a:lnTo>
                    <a:lnTo>
                      <a:pt x="39" y="276"/>
                    </a:lnTo>
                    <a:lnTo>
                      <a:pt x="39" y="277"/>
                    </a:lnTo>
                    <a:lnTo>
                      <a:pt x="40" y="278"/>
                    </a:lnTo>
                    <a:lnTo>
                      <a:pt x="42" y="280"/>
                    </a:lnTo>
                    <a:lnTo>
                      <a:pt x="45" y="284"/>
                    </a:lnTo>
                    <a:lnTo>
                      <a:pt x="49" y="288"/>
                    </a:lnTo>
                    <a:lnTo>
                      <a:pt x="53" y="293"/>
                    </a:lnTo>
                    <a:lnTo>
                      <a:pt x="59" y="298"/>
                    </a:lnTo>
                    <a:lnTo>
                      <a:pt x="66" y="303"/>
                    </a:lnTo>
                    <a:lnTo>
                      <a:pt x="72" y="310"/>
                    </a:lnTo>
                    <a:lnTo>
                      <a:pt x="80" y="317"/>
                    </a:lnTo>
                    <a:lnTo>
                      <a:pt x="89" y="323"/>
                    </a:lnTo>
                    <a:lnTo>
                      <a:pt x="98" y="331"/>
                    </a:lnTo>
                    <a:lnTo>
                      <a:pt x="110" y="338"/>
                    </a:lnTo>
                    <a:lnTo>
                      <a:pt x="120" y="345"/>
                    </a:lnTo>
                    <a:lnTo>
                      <a:pt x="131" y="352"/>
                    </a:lnTo>
                    <a:lnTo>
                      <a:pt x="144" y="360"/>
                    </a:lnTo>
                    <a:lnTo>
                      <a:pt x="157" y="367"/>
                    </a:lnTo>
                    <a:lnTo>
                      <a:pt x="171" y="374"/>
                    </a:lnTo>
                    <a:lnTo>
                      <a:pt x="185" y="380"/>
                    </a:lnTo>
                    <a:lnTo>
                      <a:pt x="200" y="385"/>
                    </a:lnTo>
                    <a:lnTo>
                      <a:pt x="217" y="391"/>
                    </a:lnTo>
                    <a:lnTo>
                      <a:pt x="233" y="396"/>
                    </a:lnTo>
                    <a:lnTo>
                      <a:pt x="251" y="400"/>
                    </a:lnTo>
                    <a:lnTo>
                      <a:pt x="268" y="404"/>
                    </a:lnTo>
                    <a:lnTo>
                      <a:pt x="286" y="406"/>
                    </a:lnTo>
                    <a:lnTo>
                      <a:pt x="305" y="409"/>
                    </a:lnTo>
                    <a:lnTo>
                      <a:pt x="325" y="409"/>
                    </a:lnTo>
                    <a:lnTo>
                      <a:pt x="345" y="409"/>
                    </a:lnTo>
                    <a:lnTo>
                      <a:pt x="366" y="407"/>
                    </a:lnTo>
                    <a:lnTo>
                      <a:pt x="387" y="405"/>
                    </a:lnTo>
                    <a:lnTo>
                      <a:pt x="409" y="402"/>
                    </a:lnTo>
                    <a:lnTo>
                      <a:pt x="431" y="396"/>
                    </a:lnTo>
                    <a:lnTo>
                      <a:pt x="433" y="395"/>
                    </a:lnTo>
                    <a:lnTo>
                      <a:pt x="436" y="394"/>
                    </a:lnTo>
                    <a:lnTo>
                      <a:pt x="438" y="392"/>
                    </a:lnTo>
                    <a:lnTo>
                      <a:pt x="443" y="390"/>
                    </a:lnTo>
                    <a:lnTo>
                      <a:pt x="447" y="389"/>
                    </a:lnTo>
                    <a:lnTo>
                      <a:pt x="456" y="383"/>
                    </a:lnTo>
                    <a:lnTo>
                      <a:pt x="469" y="376"/>
                    </a:lnTo>
                    <a:lnTo>
                      <a:pt x="481" y="367"/>
                    </a:lnTo>
                    <a:lnTo>
                      <a:pt x="494" y="357"/>
                    </a:lnTo>
                    <a:lnTo>
                      <a:pt x="506" y="345"/>
                    </a:lnTo>
                    <a:lnTo>
                      <a:pt x="516" y="331"/>
                    </a:lnTo>
                    <a:lnTo>
                      <a:pt x="522" y="324"/>
                    </a:lnTo>
                    <a:lnTo>
                      <a:pt x="525" y="316"/>
                    </a:lnTo>
                    <a:lnTo>
                      <a:pt x="529" y="308"/>
                    </a:lnTo>
                    <a:lnTo>
                      <a:pt x="532" y="300"/>
                    </a:lnTo>
                    <a:lnTo>
                      <a:pt x="534" y="292"/>
                    </a:lnTo>
                    <a:lnTo>
                      <a:pt x="536" y="283"/>
                    </a:lnTo>
                    <a:lnTo>
                      <a:pt x="536" y="273"/>
                    </a:lnTo>
                    <a:lnTo>
                      <a:pt x="536" y="263"/>
                    </a:lnTo>
                    <a:lnTo>
                      <a:pt x="534" y="254"/>
                    </a:lnTo>
                    <a:lnTo>
                      <a:pt x="531" y="243"/>
                    </a:lnTo>
                    <a:lnTo>
                      <a:pt x="527" y="232"/>
                    </a:lnTo>
                    <a:lnTo>
                      <a:pt x="522" y="221"/>
                    </a:lnTo>
                    <a:lnTo>
                      <a:pt x="515" y="210"/>
                    </a:lnTo>
                    <a:lnTo>
                      <a:pt x="507" y="198"/>
                    </a:lnTo>
                    <a:lnTo>
                      <a:pt x="506" y="197"/>
                    </a:lnTo>
                    <a:lnTo>
                      <a:pt x="506" y="196"/>
                    </a:lnTo>
                    <a:lnTo>
                      <a:pt x="504" y="194"/>
                    </a:lnTo>
                    <a:lnTo>
                      <a:pt x="503" y="190"/>
                    </a:lnTo>
                    <a:lnTo>
                      <a:pt x="500" y="187"/>
                    </a:lnTo>
                    <a:lnTo>
                      <a:pt x="497" y="182"/>
                    </a:lnTo>
                    <a:lnTo>
                      <a:pt x="494" y="176"/>
                    </a:lnTo>
                    <a:lnTo>
                      <a:pt x="489" y="172"/>
                    </a:lnTo>
                    <a:lnTo>
                      <a:pt x="484" y="165"/>
                    </a:lnTo>
                    <a:lnTo>
                      <a:pt x="479" y="158"/>
                    </a:lnTo>
                    <a:lnTo>
                      <a:pt x="473" y="151"/>
                    </a:lnTo>
                    <a:lnTo>
                      <a:pt x="466" y="143"/>
                    </a:lnTo>
                    <a:lnTo>
                      <a:pt x="459" y="135"/>
                    </a:lnTo>
                    <a:lnTo>
                      <a:pt x="451" y="126"/>
                    </a:lnTo>
                    <a:lnTo>
                      <a:pt x="442" y="118"/>
                    </a:lnTo>
                    <a:lnTo>
                      <a:pt x="433" y="109"/>
                    </a:lnTo>
                    <a:lnTo>
                      <a:pt x="422" y="101"/>
                    </a:lnTo>
                    <a:lnTo>
                      <a:pt x="412" y="93"/>
                    </a:lnTo>
                    <a:lnTo>
                      <a:pt x="401" y="84"/>
                    </a:lnTo>
                    <a:lnTo>
                      <a:pt x="389" y="76"/>
                    </a:lnTo>
                    <a:lnTo>
                      <a:pt x="375" y="66"/>
                    </a:lnTo>
                    <a:lnTo>
                      <a:pt x="361" y="58"/>
                    </a:lnTo>
                    <a:lnTo>
                      <a:pt x="347" y="51"/>
                    </a:lnTo>
                    <a:lnTo>
                      <a:pt x="332" y="43"/>
                    </a:lnTo>
                    <a:lnTo>
                      <a:pt x="316" y="36"/>
                    </a:lnTo>
                    <a:lnTo>
                      <a:pt x="299" y="29"/>
                    </a:lnTo>
                    <a:lnTo>
                      <a:pt x="282" y="22"/>
                    </a:lnTo>
                    <a:lnTo>
                      <a:pt x="264" y="17"/>
                    </a:lnTo>
                    <a:lnTo>
                      <a:pt x="245" y="12"/>
                    </a:lnTo>
                    <a:lnTo>
                      <a:pt x="225" y="7"/>
                    </a:lnTo>
                    <a:lnTo>
                      <a:pt x="205" y="3"/>
                    </a:lnTo>
                    <a:lnTo>
                      <a:pt x="1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6" name="Freeform 72"/>
              <p:cNvSpPr>
                <a:spLocks/>
              </p:cNvSpPr>
              <p:nvPr/>
            </p:nvSpPr>
            <p:spPr bwMode="auto">
              <a:xfrm>
                <a:off x="5521" y="1768"/>
                <a:ext cx="89" cy="68"/>
              </a:xfrm>
              <a:custGeom>
                <a:avLst/>
                <a:gdLst>
                  <a:gd name="T0" fmla="*/ 4 w 536"/>
                  <a:gd name="T1" fmla="*/ 0 h 411"/>
                  <a:gd name="T2" fmla="*/ 3 w 536"/>
                  <a:gd name="T3" fmla="*/ 0 h 411"/>
                  <a:gd name="T4" fmla="*/ 2 w 536"/>
                  <a:gd name="T5" fmla="*/ 1 h 411"/>
                  <a:gd name="T6" fmla="*/ 1 w 536"/>
                  <a:gd name="T7" fmla="*/ 2 h 411"/>
                  <a:gd name="T8" fmla="*/ 0 w 536"/>
                  <a:gd name="T9" fmla="*/ 3 h 411"/>
                  <a:gd name="T10" fmla="*/ 0 w 536"/>
                  <a:gd name="T11" fmla="*/ 5 h 411"/>
                  <a:gd name="T12" fmla="*/ 1 w 536"/>
                  <a:gd name="T13" fmla="*/ 7 h 411"/>
                  <a:gd name="T14" fmla="*/ 1 w 536"/>
                  <a:gd name="T15" fmla="*/ 8 h 411"/>
                  <a:gd name="T16" fmla="*/ 2 w 536"/>
                  <a:gd name="T17" fmla="*/ 8 h 411"/>
                  <a:gd name="T18" fmla="*/ 3 w 536"/>
                  <a:gd name="T19" fmla="*/ 9 h 411"/>
                  <a:gd name="T20" fmla="*/ 5 w 536"/>
                  <a:gd name="T21" fmla="*/ 10 h 411"/>
                  <a:gd name="T22" fmla="*/ 7 w 536"/>
                  <a:gd name="T23" fmla="*/ 11 h 411"/>
                  <a:gd name="T24" fmla="*/ 9 w 536"/>
                  <a:gd name="T25" fmla="*/ 11 h 411"/>
                  <a:gd name="T26" fmla="*/ 12 w 536"/>
                  <a:gd name="T27" fmla="*/ 11 h 411"/>
                  <a:gd name="T28" fmla="*/ 12 w 536"/>
                  <a:gd name="T29" fmla="*/ 11 h 411"/>
                  <a:gd name="T30" fmla="*/ 13 w 536"/>
                  <a:gd name="T31" fmla="*/ 10 h 411"/>
                  <a:gd name="T32" fmla="*/ 14 w 536"/>
                  <a:gd name="T33" fmla="*/ 9 h 411"/>
                  <a:gd name="T34" fmla="*/ 15 w 536"/>
                  <a:gd name="T35" fmla="*/ 8 h 411"/>
                  <a:gd name="T36" fmla="*/ 15 w 536"/>
                  <a:gd name="T37" fmla="*/ 6 h 411"/>
                  <a:gd name="T38" fmla="*/ 14 w 536"/>
                  <a:gd name="T39" fmla="*/ 5 h 411"/>
                  <a:gd name="T40" fmla="*/ 14 w 536"/>
                  <a:gd name="T41" fmla="*/ 5 h 411"/>
                  <a:gd name="T42" fmla="*/ 13 w 536"/>
                  <a:gd name="T43" fmla="*/ 5 h 411"/>
                  <a:gd name="T44" fmla="*/ 13 w 536"/>
                  <a:gd name="T45" fmla="*/ 4 h 411"/>
                  <a:gd name="T46" fmla="*/ 11 w 536"/>
                  <a:gd name="T47" fmla="*/ 2 h 411"/>
                  <a:gd name="T48" fmla="*/ 10 w 536"/>
                  <a:gd name="T49" fmla="*/ 2 h 411"/>
                  <a:gd name="T50" fmla="*/ 8 w 536"/>
                  <a:gd name="T51" fmla="*/ 1 h 411"/>
                  <a:gd name="T52" fmla="*/ 5 w 536"/>
                  <a:gd name="T53" fmla="*/ 0 h 411"/>
                  <a:gd name="T54" fmla="*/ 7 w 536"/>
                  <a:gd name="T55" fmla="*/ 0 h 411"/>
                  <a:gd name="T56" fmla="*/ 10 w 536"/>
                  <a:gd name="T57" fmla="*/ 1 h 411"/>
                  <a:gd name="T58" fmla="*/ 11 w 536"/>
                  <a:gd name="T59" fmla="*/ 2 h 411"/>
                  <a:gd name="T60" fmla="*/ 12 w 536"/>
                  <a:gd name="T61" fmla="*/ 3 h 411"/>
                  <a:gd name="T62" fmla="*/ 13 w 536"/>
                  <a:gd name="T63" fmla="*/ 4 h 411"/>
                  <a:gd name="T64" fmla="*/ 14 w 536"/>
                  <a:gd name="T65" fmla="*/ 5 h 411"/>
                  <a:gd name="T66" fmla="*/ 14 w 536"/>
                  <a:gd name="T67" fmla="*/ 5 h 411"/>
                  <a:gd name="T68" fmla="*/ 14 w 536"/>
                  <a:gd name="T69" fmla="*/ 6 h 411"/>
                  <a:gd name="T70" fmla="*/ 15 w 536"/>
                  <a:gd name="T71" fmla="*/ 7 h 411"/>
                  <a:gd name="T72" fmla="*/ 14 w 536"/>
                  <a:gd name="T73" fmla="*/ 9 h 411"/>
                  <a:gd name="T74" fmla="*/ 14 w 536"/>
                  <a:gd name="T75" fmla="*/ 10 h 411"/>
                  <a:gd name="T76" fmla="*/ 12 w 536"/>
                  <a:gd name="T77" fmla="*/ 11 h 411"/>
                  <a:gd name="T78" fmla="*/ 12 w 536"/>
                  <a:gd name="T79" fmla="*/ 11 h 411"/>
                  <a:gd name="T80" fmla="*/ 10 w 536"/>
                  <a:gd name="T81" fmla="*/ 11 h 411"/>
                  <a:gd name="T82" fmla="*/ 7 w 536"/>
                  <a:gd name="T83" fmla="*/ 11 h 411"/>
                  <a:gd name="T84" fmla="*/ 5 w 536"/>
                  <a:gd name="T85" fmla="*/ 10 h 411"/>
                  <a:gd name="T86" fmla="*/ 4 w 536"/>
                  <a:gd name="T87" fmla="*/ 10 h 411"/>
                  <a:gd name="T88" fmla="*/ 2 w 536"/>
                  <a:gd name="T89" fmla="*/ 9 h 411"/>
                  <a:gd name="T90" fmla="*/ 1 w 536"/>
                  <a:gd name="T91" fmla="*/ 8 h 411"/>
                  <a:gd name="T92" fmla="*/ 1 w 536"/>
                  <a:gd name="T93" fmla="*/ 8 h 411"/>
                  <a:gd name="T94" fmla="*/ 0 w 536"/>
                  <a:gd name="T95" fmla="*/ 6 h 411"/>
                  <a:gd name="T96" fmla="*/ 0 w 536"/>
                  <a:gd name="T97" fmla="*/ 4 h 411"/>
                  <a:gd name="T98" fmla="*/ 0 w 536"/>
                  <a:gd name="T99" fmla="*/ 2 h 411"/>
                  <a:gd name="T100" fmla="*/ 1 w 536"/>
                  <a:gd name="T101" fmla="*/ 1 h 411"/>
                  <a:gd name="T102" fmla="*/ 3 w 536"/>
                  <a:gd name="T103" fmla="*/ 0 h 411"/>
                  <a:gd name="T104" fmla="*/ 4 w 536"/>
                  <a:gd name="T105" fmla="*/ 0 h 411"/>
                  <a:gd name="T106" fmla="*/ 5 w 536"/>
                  <a:gd name="T107" fmla="*/ 0 h 4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411">
                    <a:moveTo>
                      <a:pt x="183" y="0"/>
                    </a:moveTo>
                    <a:lnTo>
                      <a:pt x="180" y="0"/>
                    </a:lnTo>
                    <a:lnTo>
                      <a:pt x="175" y="1"/>
                    </a:lnTo>
                    <a:lnTo>
                      <a:pt x="171" y="1"/>
                    </a:lnTo>
                    <a:lnTo>
                      <a:pt x="165" y="3"/>
                    </a:lnTo>
                    <a:lnTo>
                      <a:pt x="157" y="4"/>
                    </a:lnTo>
                    <a:lnTo>
                      <a:pt x="149" y="4"/>
                    </a:lnTo>
                    <a:lnTo>
                      <a:pt x="140" y="6"/>
                    </a:lnTo>
                    <a:lnTo>
                      <a:pt x="131" y="8"/>
                    </a:lnTo>
                    <a:lnTo>
                      <a:pt x="121" y="11"/>
                    </a:lnTo>
                    <a:lnTo>
                      <a:pt x="111" y="13"/>
                    </a:lnTo>
                    <a:lnTo>
                      <a:pt x="101" y="16"/>
                    </a:lnTo>
                    <a:lnTo>
                      <a:pt x="79" y="26"/>
                    </a:lnTo>
                    <a:lnTo>
                      <a:pt x="69" y="32"/>
                    </a:lnTo>
                    <a:lnTo>
                      <a:pt x="68" y="32"/>
                    </a:lnTo>
                    <a:lnTo>
                      <a:pt x="58" y="38"/>
                    </a:lnTo>
                    <a:lnTo>
                      <a:pt x="49" y="45"/>
                    </a:lnTo>
                    <a:lnTo>
                      <a:pt x="39" y="52"/>
                    </a:lnTo>
                    <a:lnTo>
                      <a:pt x="31" y="62"/>
                    </a:lnTo>
                    <a:lnTo>
                      <a:pt x="23" y="71"/>
                    </a:lnTo>
                    <a:lnTo>
                      <a:pt x="16" y="82"/>
                    </a:lnTo>
                    <a:lnTo>
                      <a:pt x="9" y="94"/>
                    </a:lnTo>
                    <a:lnTo>
                      <a:pt x="6" y="107"/>
                    </a:lnTo>
                    <a:lnTo>
                      <a:pt x="2" y="121"/>
                    </a:lnTo>
                    <a:lnTo>
                      <a:pt x="0" y="136"/>
                    </a:lnTo>
                    <a:lnTo>
                      <a:pt x="0" y="152"/>
                    </a:lnTo>
                    <a:lnTo>
                      <a:pt x="1" y="169"/>
                    </a:lnTo>
                    <a:lnTo>
                      <a:pt x="4" y="188"/>
                    </a:lnTo>
                    <a:lnTo>
                      <a:pt x="6" y="198"/>
                    </a:lnTo>
                    <a:lnTo>
                      <a:pt x="9" y="208"/>
                    </a:lnTo>
                    <a:lnTo>
                      <a:pt x="13" y="219"/>
                    </a:lnTo>
                    <a:lnTo>
                      <a:pt x="17" y="229"/>
                    </a:lnTo>
                    <a:lnTo>
                      <a:pt x="21" y="241"/>
                    </a:lnTo>
                    <a:lnTo>
                      <a:pt x="26" y="252"/>
                    </a:lnTo>
                    <a:lnTo>
                      <a:pt x="32" y="265"/>
                    </a:lnTo>
                    <a:lnTo>
                      <a:pt x="37" y="278"/>
                    </a:lnTo>
                    <a:lnTo>
                      <a:pt x="39" y="278"/>
                    </a:lnTo>
                    <a:lnTo>
                      <a:pt x="40" y="280"/>
                    </a:lnTo>
                    <a:lnTo>
                      <a:pt x="42" y="281"/>
                    </a:lnTo>
                    <a:lnTo>
                      <a:pt x="44" y="286"/>
                    </a:lnTo>
                    <a:lnTo>
                      <a:pt x="53" y="294"/>
                    </a:lnTo>
                    <a:lnTo>
                      <a:pt x="59" y="300"/>
                    </a:lnTo>
                    <a:lnTo>
                      <a:pt x="65" y="306"/>
                    </a:lnTo>
                    <a:lnTo>
                      <a:pt x="72" y="311"/>
                    </a:lnTo>
                    <a:lnTo>
                      <a:pt x="80" y="318"/>
                    </a:lnTo>
                    <a:lnTo>
                      <a:pt x="89" y="325"/>
                    </a:lnTo>
                    <a:lnTo>
                      <a:pt x="98" y="332"/>
                    </a:lnTo>
                    <a:lnTo>
                      <a:pt x="109" y="339"/>
                    </a:lnTo>
                    <a:lnTo>
                      <a:pt x="120" y="347"/>
                    </a:lnTo>
                    <a:lnTo>
                      <a:pt x="131" y="354"/>
                    </a:lnTo>
                    <a:lnTo>
                      <a:pt x="144" y="361"/>
                    </a:lnTo>
                    <a:lnTo>
                      <a:pt x="157" y="368"/>
                    </a:lnTo>
                    <a:lnTo>
                      <a:pt x="171" y="375"/>
                    </a:lnTo>
                    <a:lnTo>
                      <a:pt x="185" y="382"/>
                    </a:lnTo>
                    <a:lnTo>
                      <a:pt x="200" y="388"/>
                    </a:lnTo>
                    <a:lnTo>
                      <a:pt x="217" y="393"/>
                    </a:lnTo>
                    <a:lnTo>
                      <a:pt x="233" y="398"/>
                    </a:lnTo>
                    <a:lnTo>
                      <a:pt x="251" y="403"/>
                    </a:lnTo>
                    <a:lnTo>
                      <a:pt x="268" y="406"/>
                    </a:lnTo>
                    <a:lnTo>
                      <a:pt x="286" y="408"/>
                    </a:lnTo>
                    <a:lnTo>
                      <a:pt x="305" y="410"/>
                    </a:lnTo>
                    <a:lnTo>
                      <a:pt x="325" y="411"/>
                    </a:lnTo>
                    <a:lnTo>
                      <a:pt x="345" y="411"/>
                    </a:lnTo>
                    <a:lnTo>
                      <a:pt x="366" y="410"/>
                    </a:lnTo>
                    <a:lnTo>
                      <a:pt x="387" y="406"/>
                    </a:lnTo>
                    <a:lnTo>
                      <a:pt x="409" y="403"/>
                    </a:lnTo>
                    <a:lnTo>
                      <a:pt x="431" y="397"/>
                    </a:lnTo>
                    <a:lnTo>
                      <a:pt x="434" y="397"/>
                    </a:lnTo>
                    <a:lnTo>
                      <a:pt x="433" y="397"/>
                    </a:lnTo>
                    <a:lnTo>
                      <a:pt x="436" y="396"/>
                    </a:lnTo>
                    <a:lnTo>
                      <a:pt x="438" y="395"/>
                    </a:lnTo>
                    <a:lnTo>
                      <a:pt x="443" y="392"/>
                    </a:lnTo>
                    <a:lnTo>
                      <a:pt x="447" y="390"/>
                    </a:lnTo>
                    <a:lnTo>
                      <a:pt x="456" y="384"/>
                    </a:lnTo>
                    <a:lnTo>
                      <a:pt x="457" y="384"/>
                    </a:lnTo>
                    <a:lnTo>
                      <a:pt x="469" y="377"/>
                    </a:lnTo>
                    <a:lnTo>
                      <a:pt x="481" y="368"/>
                    </a:lnTo>
                    <a:lnTo>
                      <a:pt x="494" y="358"/>
                    </a:lnTo>
                    <a:lnTo>
                      <a:pt x="506" y="346"/>
                    </a:lnTo>
                    <a:lnTo>
                      <a:pt x="516" y="333"/>
                    </a:lnTo>
                    <a:lnTo>
                      <a:pt x="522" y="325"/>
                    </a:lnTo>
                    <a:lnTo>
                      <a:pt x="526" y="318"/>
                    </a:lnTo>
                    <a:lnTo>
                      <a:pt x="526" y="317"/>
                    </a:lnTo>
                    <a:lnTo>
                      <a:pt x="530" y="309"/>
                    </a:lnTo>
                    <a:lnTo>
                      <a:pt x="533" y="301"/>
                    </a:lnTo>
                    <a:lnTo>
                      <a:pt x="535" y="293"/>
                    </a:lnTo>
                    <a:lnTo>
                      <a:pt x="536" y="284"/>
                    </a:lnTo>
                    <a:lnTo>
                      <a:pt x="536" y="274"/>
                    </a:lnTo>
                    <a:lnTo>
                      <a:pt x="536" y="264"/>
                    </a:lnTo>
                    <a:lnTo>
                      <a:pt x="534" y="255"/>
                    </a:lnTo>
                    <a:lnTo>
                      <a:pt x="532" y="244"/>
                    </a:lnTo>
                    <a:lnTo>
                      <a:pt x="527" y="233"/>
                    </a:lnTo>
                    <a:lnTo>
                      <a:pt x="522" y="222"/>
                    </a:lnTo>
                    <a:lnTo>
                      <a:pt x="522" y="221"/>
                    </a:lnTo>
                    <a:lnTo>
                      <a:pt x="515" y="211"/>
                    </a:lnTo>
                    <a:lnTo>
                      <a:pt x="507" y="198"/>
                    </a:lnTo>
                    <a:lnTo>
                      <a:pt x="506" y="197"/>
                    </a:lnTo>
                    <a:lnTo>
                      <a:pt x="505" y="195"/>
                    </a:lnTo>
                    <a:lnTo>
                      <a:pt x="503" y="191"/>
                    </a:lnTo>
                    <a:lnTo>
                      <a:pt x="500" y="186"/>
                    </a:lnTo>
                    <a:lnTo>
                      <a:pt x="497" y="183"/>
                    </a:lnTo>
                    <a:lnTo>
                      <a:pt x="494" y="177"/>
                    </a:lnTo>
                    <a:lnTo>
                      <a:pt x="490" y="171"/>
                    </a:lnTo>
                    <a:lnTo>
                      <a:pt x="484" y="164"/>
                    </a:lnTo>
                    <a:lnTo>
                      <a:pt x="479" y="159"/>
                    </a:lnTo>
                    <a:lnTo>
                      <a:pt x="473" y="151"/>
                    </a:lnTo>
                    <a:lnTo>
                      <a:pt x="466" y="143"/>
                    </a:lnTo>
                    <a:lnTo>
                      <a:pt x="460" y="136"/>
                    </a:lnTo>
                    <a:lnTo>
                      <a:pt x="451" y="127"/>
                    </a:lnTo>
                    <a:lnTo>
                      <a:pt x="443" y="118"/>
                    </a:lnTo>
                    <a:lnTo>
                      <a:pt x="433" y="110"/>
                    </a:lnTo>
                    <a:lnTo>
                      <a:pt x="424" y="101"/>
                    </a:lnTo>
                    <a:lnTo>
                      <a:pt x="412" y="93"/>
                    </a:lnTo>
                    <a:lnTo>
                      <a:pt x="401" y="85"/>
                    </a:lnTo>
                    <a:lnTo>
                      <a:pt x="389" y="75"/>
                    </a:lnTo>
                    <a:lnTo>
                      <a:pt x="376" y="67"/>
                    </a:lnTo>
                    <a:lnTo>
                      <a:pt x="375" y="67"/>
                    </a:lnTo>
                    <a:lnTo>
                      <a:pt x="361" y="59"/>
                    </a:lnTo>
                    <a:lnTo>
                      <a:pt x="347" y="51"/>
                    </a:lnTo>
                    <a:lnTo>
                      <a:pt x="332" y="43"/>
                    </a:lnTo>
                    <a:lnTo>
                      <a:pt x="316" y="36"/>
                    </a:lnTo>
                    <a:lnTo>
                      <a:pt x="299" y="29"/>
                    </a:lnTo>
                    <a:lnTo>
                      <a:pt x="282" y="23"/>
                    </a:lnTo>
                    <a:lnTo>
                      <a:pt x="264" y="18"/>
                    </a:lnTo>
                    <a:lnTo>
                      <a:pt x="245" y="12"/>
                    </a:lnTo>
                    <a:lnTo>
                      <a:pt x="225" y="8"/>
                    </a:lnTo>
                    <a:lnTo>
                      <a:pt x="205" y="4"/>
                    </a:lnTo>
                    <a:lnTo>
                      <a:pt x="183" y="0"/>
                    </a:lnTo>
                    <a:lnTo>
                      <a:pt x="183" y="1"/>
                    </a:lnTo>
                    <a:lnTo>
                      <a:pt x="205" y="5"/>
                    </a:lnTo>
                    <a:lnTo>
                      <a:pt x="225" y="8"/>
                    </a:lnTo>
                    <a:lnTo>
                      <a:pt x="245" y="13"/>
                    </a:lnTo>
                    <a:lnTo>
                      <a:pt x="264" y="19"/>
                    </a:lnTo>
                    <a:lnTo>
                      <a:pt x="282" y="25"/>
                    </a:lnTo>
                    <a:lnTo>
                      <a:pt x="299" y="30"/>
                    </a:lnTo>
                    <a:lnTo>
                      <a:pt x="316" y="37"/>
                    </a:lnTo>
                    <a:lnTo>
                      <a:pt x="332" y="44"/>
                    </a:lnTo>
                    <a:lnTo>
                      <a:pt x="347" y="52"/>
                    </a:lnTo>
                    <a:lnTo>
                      <a:pt x="361" y="60"/>
                    </a:lnTo>
                    <a:lnTo>
                      <a:pt x="375" y="69"/>
                    </a:lnTo>
                    <a:lnTo>
                      <a:pt x="387" y="77"/>
                    </a:lnTo>
                    <a:lnTo>
                      <a:pt x="400" y="85"/>
                    </a:lnTo>
                    <a:lnTo>
                      <a:pt x="411" y="94"/>
                    </a:lnTo>
                    <a:lnTo>
                      <a:pt x="422" y="102"/>
                    </a:lnTo>
                    <a:lnTo>
                      <a:pt x="433" y="111"/>
                    </a:lnTo>
                    <a:lnTo>
                      <a:pt x="442" y="119"/>
                    </a:lnTo>
                    <a:lnTo>
                      <a:pt x="451" y="129"/>
                    </a:lnTo>
                    <a:lnTo>
                      <a:pt x="459" y="136"/>
                    </a:lnTo>
                    <a:lnTo>
                      <a:pt x="465" y="144"/>
                    </a:lnTo>
                    <a:lnTo>
                      <a:pt x="472" y="152"/>
                    </a:lnTo>
                    <a:lnTo>
                      <a:pt x="479" y="160"/>
                    </a:lnTo>
                    <a:lnTo>
                      <a:pt x="484" y="166"/>
                    </a:lnTo>
                    <a:lnTo>
                      <a:pt x="489" y="173"/>
                    </a:lnTo>
                    <a:lnTo>
                      <a:pt x="494" y="178"/>
                    </a:lnTo>
                    <a:lnTo>
                      <a:pt x="497" y="183"/>
                    </a:lnTo>
                    <a:lnTo>
                      <a:pt x="499" y="188"/>
                    </a:lnTo>
                    <a:lnTo>
                      <a:pt x="503" y="192"/>
                    </a:lnTo>
                    <a:lnTo>
                      <a:pt x="503" y="191"/>
                    </a:lnTo>
                    <a:lnTo>
                      <a:pt x="504" y="195"/>
                    </a:lnTo>
                    <a:lnTo>
                      <a:pt x="506" y="198"/>
                    </a:lnTo>
                    <a:lnTo>
                      <a:pt x="506" y="197"/>
                    </a:lnTo>
                    <a:lnTo>
                      <a:pt x="506" y="199"/>
                    </a:lnTo>
                    <a:lnTo>
                      <a:pt x="515" y="211"/>
                    </a:lnTo>
                    <a:lnTo>
                      <a:pt x="522" y="222"/>
                    </a:lnTo>
                    <a:lnTo>
                      <a:pt x="527" y="233"/>
                    </a:lnTo>
                    <a:lnTo>
                      <a:pt x="531" y="244"/>
                    </a:lnTo>
                    <a:lnTo>
                      <a:pt x="534" y="255"/>
                    </a:lnTo>
                    <a:lnTo>
                      <a:pt x="535" y="264"/>
                    </a:lnTo>
                    <a:lnTo>
                      <a:pt x="536" y="274"/>
                    </a:lnTo>
                    <a:lnTo>
                      <a:pt x="535" y="284"/>
                    </a:lnTo>
                    <a:lnTo>
                      <a:pt x="534" y="293"/>
                    </a:lnTo>
                    <a:lnTo>
                      <a:pt x="532" y="301"/>
                    </a:lnTo>
                    <a:lnTo>
                      <a:pt x="529" y="309"/>
                    </a:lnTo>
                    <a:lnTo>
                      <a:pt x="525" y="317"/>
                    </a:lnTo>
                    <a:lnTo>
                      <a:pt x="521" y="324"/>
                    </a:lnTo>
                    <a:lnTo>
                      <a:pt x="516" y="332"/>
                    </a:lnTo>
                    <a:lnTo>
                      <a:pt x="505" y="345"/>
                    </a:lnTo>
                    <a:lnTo>
                      <a:pt x="494" y="356"/>
                    </a:lnTo>
                    <a:lnTo>
                      <a:pt x="480" y="368"/>
                    </a:lnTo>
                    <a:lnTo>
                      <a:pt x="468" y="376"/>
                    </a:lnTo>
                    <a:lnTo>
                      <a:pt x="456" y="383"/>
                    </a:lnTo>
                    <a:lnTo>
                      <a:pt x="447" y="389"/>
                    </a:lnTo>
                    <a:lnTo>
                      <a:pt x="443" y="391"/>
                    </a:lnTo>
                    <a:lnTo>
                      <a:pt x="438" y="393"/>
                    </a:lnTo>
                    <a:lnTo>
                      <a:pt x="436" y="395"/>
                    </a:lnTo>
                    <a:lnTo>
                      <a:pt x="433" y="396"/>
                    </a:lnTo>
                    <a:lnTo>
                      <a:pt x="431" y="397"/>
                    </a:lnTo>
                    <a:lnTo>
                      <a:pt x="409" y="401"/>
                    </a:lnTo>
                    <a:lnTo>
                      <a:pt x="387" y="406"/>
                    </a:lnTo>
                    <a:lnTo>
                      <a:pt x="366" y="408"/>
                    </a:lnTo>
                    <a:lnTo>
                      <a:pt x="345" y="410"/>
                    </a:lnTo>
                    <a:lnTo>
                      <a:pt x="325" y="410"/>
                    </a:lnTo>
                    <a:lnTo>
                      <a:pt x="305" y="410"/>
                    </a:lnTo>
                    <a:lnTo>
                      <a:pt x="286" y="407"/>
                    </a:lnTo>
                    <a:lnTo>
                      <a:pt x="268" y="405"/>
                    </a:lnTo>
                    <a:lnTo>
                      <a:pt x="251" y="401"/>
                    </a:lnTo>
                    <a:lnTo>
                      <a:pt x="233" y="397"/>
                    </a:lnTo>
                    <a:lnTo>
                      <a:pt x="217" y="392"/>
                    </a:lnTo>
                    <a:lnTo>
                      <a:pt x="200" y="386"/>
                    </a:lnTo>
                    <a:lnTo>
                      <a:pt x="185" y="381"/>
                    </a:lnTo>
                    <a:lnTo>
                      <a:pt x="171" y="374"/>
                    </a:lnTo>
                    <a:lnTo>
                      <a:pt x="157" y="368"/>
                    </a:lnTo>
                    <a:lnTo>
                      <a:pt x="144" y="360"/>
                    </a:lnTo>
                    <a:lnTo>
                      <a:pt x="145" y="360"/>
                    </a:lnTo>
                    <a:lnTo>
                      <a:pt x="132" y="353"/>
                    </a:lnTo>
                    <a:lnTo>
                      <a:pt x="120" y="346"/>
                    </a:lnTo>
                    <a:lnTo>
                      <a:pt x="110" y="338"/>
                    </a:lnTo>
                    <a:lnTo>
                      <a:pt x="100" y="331"/>
                    </a:lnTo>
                    <a:lnTo>
                      <a:pt x="89" y="324"/>
                    </a:lnTo>
                    <a:lnTo>
                      <a:pt x="80" y="317"/>
                    </a:lnTo>
                    <a:lnTo>
                      <a:pt x="74" y="310"/>
                    </a:lnTo>
                    <a:lnTo>
                      <a:pt x="66" y="304"/>
                    </a:lnTo>
                    <a:lnTo>
                      <a:pt x="59" y="299"/>
                    </a:lnTo>
                    <a:lnTo>
                      <a:pt x="54" y="293"/>
                    </a:lnTo>
                    <a:lnTo>
                      <a:pt x="45" y="285"/>
                    </a:lnTo>
                    <a:lnTo>
                      <a:pt x="42" y="281"/>
                    </a:lnTo>
                    <a:lnTo>
                      <a:pt x="40" y="279"/>
                    </a:lnTo>
                    <a:lnTo>
                      <a:pt x="39" y="277"/>
                    </a:lnTo>
                    <a:lnTo>
                      <a:pt x="33" y="265"/>
                    </a:lnTo>
                    <a:lnTo>
                      <a:pt x="27" y="252"/>
                    </a:lnTo>
                    <a:lnTo>
                      <a:pt x="22" y="241"/>
                    </a:lnTo>
                    <a:lnTo>
                      <a:pt x="17" y="229"/>
                    </a:lnTo>
                    <a:lnTo>
                      <a:pt x="14" y="219"/>
                    </a:lnTo>
                    <a:lnTo>
                      <a:pt x="10" y="208"/>
                    </a:lnTo>
                    <a:lnTo>
                      <a:pt x="7" y="198"/>
                    </a:lnTo>
                    <a:lnTo>
                      <a:pt x="5" y="188"/>
                    </a:lnTo>
                    <a:lnTo>
                      <a:pt x="2" y="169"/>
                    </a:lnTo>
                    <a:lnTo>
                      <a:pt x="0" y="152"/>
                    </a:lnTo>
                    <a:lnTo>
                      <a:pt x="0" y="136"/>
                    </a:lnTo>
                    <a:lnTo>
                      <a:pt x="2" y="121"/>
                    </a:lnTo>
                    <a:lnTo>
                      <a:pt x="6" y="107"/>
                    </a:lnTo>
                    <a:lnTo>
                      <a:pt x="10" y="94"/>
                    </a:lnTo>
                    <a:lnTo>
                      <a:pt x="17" y="82"/>
                    </a:lnTo>
                    <a:lnTo>
                      <a:pt x="24" y="72"/>
                    </a:lnTo>
                    <a:lnTo>
                      <a:pt x="31" y="63"/>
                    </a:lnTo>
                    <a:lnTo>
                      <a:pt x="40" y="53"/>
                    </a:lnTo>
                    <a:lnTo>
                      <a:pt x="49" y="47"/>
                    </a:lnTo>
                    <a:lnTo>
                      <a:pt x="59" y="38"/>
                    </a:lnTo>
                    <a:lnTo>
                      <a:pt x="69" y="33"/>
                    </a:lnTo>
                    <a:lnTo>
                      <a:pt x="79" y="27"/>
                    </a:lnTo>
                    <a:lnTo>
                      <a:pt x="101" y="18"/>
                    </a:lnTo>
                    <a:lnTo>
                      <a:pt x="111" y="14"/>
                    </a:lnTo>
                    <a:lnTo>
                      <a:pt x="121" y="12"/>
                    </a:lnTo>
                    <a:lnTo>
                      <a:pt x="131" y="10"/>
                    </a:lnTo>
                    <a:lnTo>
                      <a:pt x="140" y="7"/>
                    </a:lnTo>
                    <a:lnTo>
                      <a:pt x="149" y="5"/>
                    </a:lnTo>
                    <a:lnTo>
                      <a:pt x="157" y="4"/>
                    </a:lnTo>
                    <a:lnTo>
                      <a:pt x="165" y="3"/>
                    </a:lnTo>
                    <a:lnTo>
                      <a:pt x="171" y="3"/>
                    </a:lnTo>
                    <a:lnTo>
                      <a:pt x="175" y="3"/>
                    </a:lnTo>
                    <a:lnTo>
                      <a:pt x="180" y="1"/>
                    </a:lnTo>
                    <a:lnTo>
                      <a:pt x="183" y="1"/>
                    </a:lnTo>
                    <a:lnTo>
                      <a:pt x="1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7" name="Freeform 73"/>
              <p:cNvSpPr>
                <a:spLocks/>
              </p:cNvSpPr>
              <p:nvPr/>
            </p:nvSpPr>
            <p:spPr bwMode="auto">
              <a:xfrm>
                <a:off x="5534" y="1777"/>
                <a:ext cx="63" cy="48"/>
              </a:xfrm>
              <a:custGeom>
                <a:avLst/>
                <a:gdLst>
                  <a:gd name="T0" fmla="*/ 1 w 383"/>
                  <a:gd name="T1" fmla="*/ 1 h 287"/>
                  <a:gd name="T2" fmla="*/ 1 w 383"/>
                  <a:gd name="T3" fmla="*/ 1 h 287"/>
                  <a:gd name="T4" fmla="*/ 1 w 383"/>
                  <a:gd name="T5" fmla="*/ 1 h 287"/>
                  <a:gd name="T6" fmla="*/ 0 w 383"/>
                  <a:gd name="T7" fmla="*/ 1 h 287"/>
                  <a:gd name="T8" fmla="*/ 0 w 383"/>
                  <a:gd name="T9" fmla="*/ 2 h 287"/>
                  <a:gd name="T10" fmla="*/ 0 w 383"/>
                  <a:gd name="T11" fmla="*/ 2 h 287"/>
                  <a:gd name="T12" fmla="*/ 0 w 383"/>
                  <a:gd name="T13" fmla="*/ 3 h 287"/>
                  <a:gd name="T14" fmla="*/ 0 w 383"/>
                  <a:gd name="T15" fmla="*/ 4 h 287"/>
                  <a:gd name="T16" fmla="*/ 0 w 383"/>
                  <a:gd name="T17" fmla="*/ 4 h 287"/>
                  <a:gd name="T18" fmla="*/ 0 w 383"/>
                  <a:gd name="T19" fmla="*/ 5 h 287"/>
                  <a:gd name="T20" fmla="*/ 1 w 383"/>
                  <a:gd name="T21" fmla="*/ 5 h 287"/>
                  <a:gd name="T22" fmla="*/ 2 w 383"/>
                  <a:gd name="T23" fmla="*/ 6 h 287"/>
                  <a:gd name="T24" fmla="*/ 2 w 383"/>
                  <a:gd name="T25" fmla="*/ 6 h 287"/>
                  <a:gd name="T26" fmla="*/ 2 w 383"/>
                  <a:gd name="T27" fmla="*/ 6 h 287"/>
                  <a:gd name="T28" fmla="*/ 3 w 383"/>
                  <a:gd name="T29" fmla="*/ 7 h 287"/>
                  <a:gd name="T30" fmla="*/ 3 w 383"/>
                  <a:gd name="T31" fmla="*/ 7 h 287"/>
                  <a:gd name="T32" fmla="*/ 3 w 383"/>
                  <a:gd name="T33" fmla="*/ 7 h 287"/>
                  <a:gd name="T34" fmla="*/ 4 w 383"/>
                  <a:gd name="T35" fmla="*/ 7 h 287"/>
                  <a:gd name="T36" fmla="*/ 5 w 383"/>
                  <a:gd name="T37" fmla="*/ 8 h 287"/>
                  <a:gd name="T38" fmla="*/ 7 w 383"/>
                  <a:gd name="T39" fmla="*/ 8 h 287"/>
                  <a:gd name="T40" fmla="*/ 7 w 383"/>
                  <a:gd name="T41" fmla="*/ 8 h 287"/>
                  <a:gd name="T42" fmla="*/ 8 w 383"/>
                  <a:gd name="T43" fmla="*/ 8 h 287"/>
                  <a:gd name="T44" fmla="*/ 9 w 383"/>
                  <a:gd name="T45" fmla="*/ 8 h 287"/>
                  <a:gd name="T46" fmla="*/ 9 w 383"/>
                  <a:gd name="T47" fmla="*/ 7 h 287"/>
                  <a:gd name="T48" fmla="*/ 10 w 383"/>
                  <a:gd name="T49" fmla="*/ 7 h 287"/>
                  <a:gd name="T50" fmla="*/ 10 w 383"/>
                  <a:gd name="T51" fmla="*/ 6 h 287"/>
                  <a:gd name="T52" fmla="*/ 10 w 383"/>
                  <a:gd name="T53" fmla="*/ 5 h 287"/>
                  <a:gd name="T54" fmla="*/ 10 w 383"/>
                  <a:gd name="T55" fmla="*/ 5 h 287"/>
                  <a:gd name="T56" fmla="*/ 10 w 383"/>
                  <a:gd name="T57" fmla="*/ 5 h 287"/>
                  <a:gd name="T58" fmla="*/ 10 w 383"/>
                  <a:gd name="T59" fmla="*/ 4 h 287"/>
                  <a:gd name="T60" fmla="*/ 10 w 383"/>
                  <a:gd name="T61" fmla="*/ 4 h 287"/>
                  <a:gd name="T62" fmla="*/ 9 w 383"/>
                  <a:gd name="T63" fmla="*/ 3 h 287"/>
                  <a:gd name="T64" fmla="*/ 8 w 383"/>
                  <a:gd name="T65" fmla="*/ 2 h 287"/>
                  <a:gd name="T66" fmla="*/ 7 w 383"/>
                  <a:gd name="T67" fmla="*/ 2 h 287"/>
                  <a:gd name="T68" fmla="*/ 6 w 383"/>
                  <a:gd name="T69" fmla="*/ 1 h 287"/>
                  <a:gd name="T70" fmla="*/ 6 w 383"/>
                  <a:gd name="T71" fmla="*/ 1 h 287"/>
                  <a:gd name="T72" fmla="*/ 6 w 383"/>
                  <a:gd name="T73" fmla="*/ 1 h 287"/>
                  <a:gd name="T74" fmla="*/ 6 w 383"/>
                  <a:gd name="T75" fmla="*/ 1 h 287"/>
                  <a:gd name="T76" fmla="*/ 5 w 383"/>
                  <a:gd name="T77" fmla="*/ 0 h 287"/>
                  <a:gd name="T78" fmla="*/ 4 w 383"/>
                  <a:gd name="T79" fmla="*/ 0 h 287"/>
                  <a:gd name="T80" fmla="*/ 3 w 383"/>
                  <a:gd name="T81" fmla="*/ 0 h 287"/>
                  <a:gd name="T82" fmla="*/ 2 w 383"/>
                  <a:gd name="T83" fmla="*/ 0 h 287"/>
                  <a:gd name="T84" fmla="*/ 2 w 383"/>
                  <a:gd name="T85" fmla="*/ 0 h 2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3" h="287">
                    <a:moveTo>
                      <a:pt x="45" y="15"/>
                    </a:moveTo>
                    <a:lnTo>
                      <a:pt x="44" y="15"/>
                    </a:lnTo>
                    <a:lnTo>
                      <a:pt x="44" y="16"/>
                    </a:lnTo>
                    <a:lnTo>
                      <a:pt x="42" y="17"/>
                    </a:lnTo>
                    <a:lnTo>
                      <a:pt x="39" y="20"/>
                    </a:lnTo>
                    <a:lnTo>
                      <a:pt x="35" y="24"/>
                    </a:lnTo>
                    <a:lnTo>
                      <a:pt x="28" y="31"/>
                    </a:lnTo>
                    <a:lnTo>
                      <a:pt x="21" y="40"/>
                    </a:lnTo>
                    <a:lnTo>
                      <a:pt x="15" y="51"/>
                    </a:lnTo>
                    <a:lnTo>
                      <a:pt x="8" y="62"/>
                    </a:lnTo>
                    <a:lnTo>
                      <a:pt x="3" y="76"/>
                    </a:lnTo>
                    <a:lnTo>
                      <a:pt x="1" y="83"/>
                    </a:lnTo>
                    <a:lnTo>
                      <a:pt x="0" y="99"/>
                    </a:lnTo>
                    <a:lnTo>
                      <a:pt x="0" y="107"/>
                    </a:lnTo>
                    <a:lnTo>
                      <a:pt x="1" y="116"/>
                    </a:lnTo>
                    <a:lnTo>
                      <a:pt x="3" y="125"/>
                    </a:lnTo>
                    <a:lnTo>
                      <a:pt x="5" y="134"/>
                    </a:lnTo>
                    <a:lnTo>
                      <a:pt x="10" y="143"/>
                    </a:lnTo>
                    <a:lnTo>
                      <a:pt x="15" y="153"/>
                    </a:lnTo>
                    <a:lnTo>
                      <a:pt x="21" y="163"/>
                    </a:lnTo>
                    <a:lnTo>
                      <a:pt x="28" y="172"/>
                    </a:lnTo>
                    <a:lnTo>
                      <a:pt x="37" y="183"/>
                    </a:lnTo>
                    <a:lnTo>
                      <a:pt x="46" y="194"/>
                    </a:lnTo>
                    <a:lnTo>
                      <a:pt x="59" y="205"/>
                    </a:lnTo>
                    <a:lnTo>
                      <a:pt x="71" y="216"/>
                    </a:lnTo>
                    <a:lnTo>
                      <a:pt x="86" y="227"/>
                    </a:lnTo>
                    <a:lnTo>
                      <a:pt x="87" y="227"/>
                    </a:lnTo>
                    <a:lnTo>
                      <a:pt x="89" y="229"/>
                    </a:lnTo>
                    <a:lnTo>
                      <a:pt x="92" y="230"/>
                    </a:lnTo>
                    <a:lnTo>
                      <a:pt x="98" y="232"/>
                    </a:lnTo>
                    <a:lnTo>
                      <a:pt x="104" y="236"/>
                    </a:lnTo>
                    <a:lnTo>
                      <a:pt x="110" y="239"/>
                    </a:lnTo>
                    <a:lnTo>
                      <a:pt x="119" y="244"/>
                    </a:lnTo>
                    <a:lnTo>
                      <a:pt x="129" y="249"/>
                    </a:lnTo>
                    <a:lnTo>
                      <a:pt x="139" y="252"/>
                    </a:lnTo>
                    <a:lnTo>
                      <a:pt x="150" y="257"/>
                    </a:lnTo>
                    <a:lnTo>
                      <a:pt x="173" y="266"/>
                    </a:lnTo>
                    <a:lnTo>
                      <a:pt x="197" y="274"/>
                    </a:lnTo>
                    <a:lnTo>
                      <a:pt x="224" y="281"/>
                    </a:lnTo>
                    <a:lnTo>
                      <a:pt x="250" y="286"/>
                    </a:lnTo>
                    <a:lnTo>
                      <a:pt x="264" y="286"/>
                    </a:lnTo>
                    <a:lnTo>
                      <a:pt x="276" y="287"/>
                    </a:lnTo>
                    <a:lnTo>
                      <a:pt x="289" y="286"/>
                    </a:lnTo>
                    <a:lnTo>
                      <a:pt x="301" y="284"/>
                    </a:lnTo>
                    <a:lnTo>
                      <a:pt x="314" y="281"/>
                    </a:lnTo>
                    <a:lnTo>
                      <a:pt x="325" y="277"/>
                    </a:lnTo>
                    <a:lnTo>
                      <a:pt x="335" y="273"/>
                    </a:lnTo>
                    <a:lnTo>
                      <a:pt x="345" y="266"/>
                    </a:lnTo>
                    <a:lnTo>
                      <a:pt x="354" y="258"/>
                    </a:lnTo>
                    <a:lnTo>
                      <a:pt x="362" y="247"/>
                    </a:lnTo>
                    <a:lnTo>
                      <a:pt x="369" y="236"/>
                    </a:lnTo>
                    <a:lnTo>
                      <a:pt x="375" y="223"/>
                    </a:lnTo>
                    <a:lnTo>
                      <a:pt x="379" y="208"/>
                    </a:lnTo>
                    <a:lnTo>
                      <a:pt x="383" y="192"/>
                    </a:lnTo>
                    <a:lnTo>
                      <a:pt x="383" y="190"/>
                    </a:lnTo>
                    <a:lnTo>
                      <a:pt x="381" y="187"/>
                    </a:lnTo>
                    <a:lnTo>
                      <a:pt x="379" y="181"/>
                    </a:lnTo>
                    <a:lnTo>
                      <a:pt x="376" y="176"/>
                    </a:lnTo>
                    <a:lnTo>
                      <a:pt x="371" y="166"/>
                    </a:lnTo>
                    <a:lnTo>
                      <a:pt x="366" y="157"/>
                    </a:lnTo>
                    <a:lnTo>
                      <a:pt x="360" y="147"/>
                    </a:lnTo>
                    <a:lnTo>
                      <a:pt x="352" y="135"/>
                    </a:lnTo>
                    <a:lnTo>
                      <a:pt x="343" y="123"/>
                    </a:lnTo>
                    <a:lnTo>
                      <a:pt x="332" y="110"/>
                    </a:lnTo>
                    <a:lnTo>
                      <a:pt x="320" y="97"/>
                    </a:lnTo>
                    <a:lnTo>
                      <a:pt x="307" y="84"/>
                    </a:lnTo>
                    <a:lnTo>
                      <a:pt x="292" y="72"/>
                    </a:lnTo>
                    <a:lnTo>
                      <a:pt x="276" y="59"/>
                    </a:lnTo>
                    <a:lnTo>
                      <a:pt x="257" y="47"/>
                    </a:lnTo>
                    <a:lnTo>
                      <a:pt x="238" y="36"/>
                    </a:lnTo>
                    <a:lnTo>
                      <a:pt x="237" y="36"/>
                    </a:lnTo>
                    <a:lnTo>
                      <a:pt x="237" y="35"/>
                    </a:lnTo>
                    <a:lnTo>
                      <a:pt x="234" y="33"/>
                    </a:lnTo>
                    <a:lnTo>
                      <a:pt x="227" y="30"/>
                    </a:lnTo>
                    <a:lnTo>
                      <a:pt x="219" y="27"/>
                    </a:lnTo>
                    <a:lnTo>
                      <a:pt x="210" y="22"/>
                    </a:lnTo>
                    <a:lnTo>
                      <a:pt x="199" y="18"/>
                    </a:lnTo>
                    <a:lnTo>
                      <a:pt x="186" y="14"/>
                    </a:lnTo>
                    <a:lnTo>
                      <a:pt x="173" y="9"/>
                    </a:lnTo>
                    <a:lnTo>
                      <a:pt x="158" y="6"/>
                    </a:lnTo>
                    <a:lnTo>
                      <a:pt x="142" y="3"/>
                    </a:lnTo>
                    <a:lnTo>
                      <a:pt x="126" y="1"/>
                    </a:lnTo>
                    <a:lnTo>
                      <a:pt x="110" y="0"/>
                    </a:lnTo>
                    <a:lnTo>
                      <a:pt x="94" y="1"/>
                    </a:lnTo>
                    <a:lnTo>
                      <a:pt x="77" y="3"/>
                    </a:lnTo>
                    <a:lnTo>
                      <a:pt x="61" y="8"/>
                    </a:lnTo>
                    <a:lnTo>
                      <a:pt x="4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8" name="Freeform 74"/>
              <p:cNvSpPr>
                <a:spLocks/>
              </p:cNvSpPr>
              <p:nvPr/>
            </p:nvSpPr>
            <p:spPr bwMode="auto">
              <a:xfrm>
                <a:off x="5534" y="1777"/>
                <a:ext cx="64" cy="48"/>
              </a:xfrm>
              <a:custGeom>
                <a:avLst/>
                <a:gdLst>
                  <a:gd name="T0" fmla="*/ 1 w 384"/>
                  <a:gd name="T1" fmla="*/ 1 h 287"/>
                  <a:gd name="T2" fmla="*/ 1 w 384"/>
                  <a:gd name="T3" fmla="*/ 1 h 287"/>
                  <a:gd name="T4" fmla="*/ 0 w 384"/>
                  <a:gd name="T5" fmla="*/ 2 h 287"/>
                  <a:gd name="T6" fmla="*/ 0 w 384"/>
                  <a:gd name="T7" fmla="*/ 3 h 287"/>
                  <a:gd name="T8" fmla="*/ 0 w 384"/>
                  <a:gd name="T9" fmla="*/ 4 h 287"/>
                  <a:gd name="T10" fmla="*/ 1 w 384"/>
                  <a:gd name="T11" fmla="*/ 5 h 287"/>
                  <a:gd name="T12" fmla="*/ 2 w 384"/>
                  <a:gd name="T13" fmla="*/ 6 h 287"/>
                  <a:gd name="T14" fmla="*/ 3 w 384"/>
                  <a:gd name="T15" fmla="*/ 6 h 287"/>
                  <a:gd name="T16" fmla="*/ 3 w 384"/>
                  <a:gd name="T17" fmla="*/ 7 h 287"/>
                  <a:gd name="T18" fmla="*/ 4 w 384"/>
                  <a:gd name="T19" fmla="*/ 7 h 287"/>
                  <a:gd name="T20" fmla="*/ 6 w 384"/>
                  <a:gd name="T21" fmla="*/ 8 h 287"/>
                  <a:gd name="T22" fmla="*/ 8 w 384"/>
                  <a:gd name="T23" fmla="*/ 8 h 287"/>
                  <a:gd name="T24" fmla="*/ 9 w 384"/>
                  <a:gd name="T25" fmla="*/ 8 h 287"/>
                  <a:gd name="T26" fmla="*/ 10 w 384"/>
                  <a:gd name="T27" fmla="*/ 7 h 287"/>
                  <a:gd name="T28" fmla="*/ 11 w 384"/>
                  <a:gd name="T29" fmla="*/ 6 h 287"/>
                  <a:gd name="T30" fmla="*/ 11 w 384"/>
                  <a:gd name="T31" fmla="*/ 5 h 287"/>
                  <a:gd name="T32" fmla="*/ 10 w 384"/>
                  <a:gd name="T33" fmla="*/ 5 h 287"/>
                  <a:gd name="T34" fmla="*/ 10 w 384"/>
                  <a:gd name="T35" fmla="*/ 4 h 287"/>
                  <a:gd name="T36" fmla="*/ 8 w 384"/>
                  <a:gd name="T37" fmla="*/ 2 h 287"/>
                  <a:gd name="T38" fmla="*/ 7 w 384"/>
                  <a:gd name="T39" fmla="*/ 1 h 287"/>
                  <a:gd name="T40" fmla="*/ 6 w 384"/>
                  <a:gd name="T41" fmla="*/ 1 h 287"/>
                  <a:gd name="T42" fmla="*/ 5 w 384"/>
                  <a:gd name="T43" fmla="*/ 0 h 287"/>
                  <a:gd name="T44" fmla="*/ 4 w 384"/>
                  <a:gd name="T45" fmla="*/ 0 h 287"/>
                  <a:gd name="T46" fmla="*/ 2 w 384"/>
                  <a:gd name="T47" fmla="*/ 0 h 287"/>
                  <a:gd name="T48" fmla="*/ 2 w 384"/>
                  <a:gd name="T49" fmla="*/ 0 h 287"/>
                  <a:gd name="T50" fmla="*/ 4 w 384"/>
                  <a:gd name="T51" fmla="*/ 0 h 287"/>
                  <a:gd name="T52" fmla="*/ 6 w 384"/>
                  <a:gd name="T53" fmla="*/ 1 h 287"/>
                  <a:gd name="T54" fmla="*/ 7 w 384"/>
                  <a:gd name="T55" fmla="*/ 1 h 287"/>
                  <a:gd name="T56" fmla="*/ 7 w 384"/>
                  <a:gd name="T57" fmla="*/ 1 h 287"/>
                  <a:gd name="T58" fmla="*/ 9 w 384"/>
                  <a:gd name="T59" fmla="*/ 2 h 287"/>
                  <a:gd name="T60" fmla="*/ 10 w 384"/>
                  <a:gd name="T61" fmla="*/ 4 h 287"/>
                  <a:gd name="T62" fmla="*/ 10 w 384"/>
                  <a:gd name="T63" fmla="*/ 5 h 287"/>
                  <a:gd name="T64" fmla="*/ 11 w 384"/>
                  <a:gd name="T65" fmla="*/ 5 h 287"/>
                  <a:gd name="T66" fmla="*/ 10 w 384"/>
                  <a:gd name="T67" fmla="*/ 7 h 287"/>
                  <a:gd name="T68" fmla="*/ 10 w 384"/>
                  <a:gd name="T69" fmla="*/ 7 h 287"/>
                  <a:gd name="T70" fmla="*/ 9 w 384"/>
                  <a:gd name="T71" fmla="*/ 8 h 287"/>
                  <a:gd name="T72" fmla="*/ 7 w 384"/>
                  <a:gd name="T73" fmla="*/ 8 h 287"/>
                  <a:gd name="T74" fmla="*/ 5 w 384"/>
                  <a:gd name="T75" fmla="*/ 7 h 287"/>
                  <a:gd name="T76" fmla="*/ 3 w 384"/>
                  <a:gd name="T77" fmla="*/ 7 h 287"/>
                  <a:gd name="T78" fmla="*/ 3 w 384"/>
                  <a:gd name="T79" fmla="*/ 6 h 287"/>
                  <a:gd name="T80" fmla="*/ 3 w 384"/>
                  <a:gd name="T81" fmla="*/ 6 h 287"/>
                  <a:gd name="T82" fmla="*/ 2 w 384"/>
                  <a:gd name="T83" fmla="*/ 6 h 287"/>
                  <a:gd name="T84" fmla="*/ 1 w 384"/>
                  <a:gd name="T85" fmla="*/ 5 h 287"/>
                  <a:gd name="T86" fmla="*/ 0 w 384"/>
                  <a:gd name="T87" fmla="*/ 4 h 287"/>
                  <a:gd name="T88" fmla="*/ 0 w 384"/>
                  <a:gd name="T89" fmla="*/ 3 h 287"/>
                  <a:gd name="T90" fmla="*/ 1 w 384"/>
                  <a:gd name="T91" fmla="*/ 2 h 287"/>
                  <a:gd name="T92" fmla="*/ 1 w 384"/>
                  <a:gd name="T93" fmla="*/ 1 h 287"/>
                  <a:gd name="T94" fmla="*/ 1 w 384"/>
                  <a:gd name="T95" fmla="*/ 1 h 287"/>
                  <a:gd name="T96" fmla="*/ 1 w 384"/>
                  <a:gd name="T97" fmla="*/ 1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4" h="287">
                    <a:moveTo>
                      <a:pt x="44" y="15"/>
                    </a:moveTo>
                    <a:lnTo>
                      <a:pt x="44" y="15"/>
                    </a:lnTo>
                    <a:lnTo>
                      <a:pt x="43" y="15"/>
                    </a:lnTo>
                    <a:lnTo>
                      <a:pt x="42" y="16"/>
                    </a:lnTo>
                    <a:lnTo>
                      <a:pt x="39" y="18"/>
                    </a:lnTo>
                    <a:lnTo>
                      <a:pt x="34" y="24"/>
                    </a:lnTo>
                    <a:lnTo>
                      <a:pt x="28" y="31"/>
                    </a:lnTo>
                    <a:lnTo>
                      <a:pt x="21" y="39"/>
                    </a:lnTo>
                    <a:lnTo>
                      <a:pt x="13" y="50"/>
                    </a:lnTo>
                    <a:lnTo>
                      <a:pt x="13" y="51"/>
                    </a:lnTo>
                    <a:lnTo>
                      <a:pt x="8" y="62"/>
                    </a:lnTo>
                    <a:lnTo>
                      <a:pt x="3" y="76"/>
                    </a:lnTo>
                    <a:lnTo>
                      <a:pt x="1" y="83"/>
                    </a:lnTo>
                    <a:lnTo>
                      <a:pt x="0" y="99"/>
                    </a:lnTo>
                    <a:lnTo>
                      <a:pt x="0" y="107"/>
                    </a:lnTo>
                    <a:lnTo>
                      <a:pt x="1" y="116"/>
                    </a:lnTo>
                    <a:lnTo>
                      <a:pt x="3" y="125"/>
                    </a:lnTo>
                    <a:lnTo>
                      <a:pt x="5" y="134"/>
                    </a:lnTo>
                    <a:lnTo>
                      <a:pt x="9" y="143"/>
                    </a:lnTo>
                    <a:lnTo>
                      <a:pt x="15" y="153"/>
                    </a:lnTo>
                    <a:lnTo>
                      <a:pt x="15" y="154"/>
                    </a:lnTo>
                    <a:lnTo>
                      <a:pt x="20" y="163"/>
                    </a:lnTo>
                    <a:lnTo>
                      <a:pt x="28" y="173"/>
                    </a:lnTo>
                    <a:lnTo>
                      <a:pt x="36" y="184"/>
                    </a:lnTo>
                    <a:lnTo>
                      <a:pt x="46" y="194"/>
                    </a:lnTo>
                    <a:lnTo>
                      <a:pt x="57" y="205"/>
                    </a:lnTo>
                    <a:lnTo>
                      <a:pt x="71" y="216"/>
                    </a:lnTo>
                    <a:lnTo>
                      <a:pt x="86" y="227"/>
                    </a:lnTo>
                    <a:lnTo>
                      <a:pt x="87" y="228"/>
                    </a:lnTo>
                    <a:lnTo>
                      <a:pt x="89" y="229"/>
                    </a:lnTo>
                    <a:lnTo>
                      <a:pt x="92" y="230"/>
                    </a:lnTo>
                    <a:lnTo>
                      <a:pt x="98" y="233"/>
                    </a:lnTo>
                    <a:lnTo>
                      <a:pt x="104" y="237"/>
                    </a:lnTo>
                    <a:lnTo>
                      <a:pt x="110" y="240"/>
                    </a:lnTo>
                    <a:lnTo>
                      <a:pt x="119" y="244"/>
                    </a:lnTo>
                    <a:lnTo>
                      <a:pt x="129" y="249"/>
                    </a:lnTo>
                    <a:lnTo>
                      <a:pt x="139" y="253"/>
                    </a:lnTo>
                    <a:lnTo>
                      <a:pt x="150" y="258"/>
                    </a:lnTo>
                    <a:lnTo>
                      <a:pt x="173" y="266"/>
                    </a:lnTo>
                    <a:lnTo>
                      <a:pt x="197" y="274"/>
                    </a:lnTo>
                    <a:lnTo>
                      <a:pt x="224" y="281"/>
                    </a:lnTo>
                    <a:lnTo>
                      <a:pt x="250" y="286"/>
                    </a:lnTo>
                    <a:lnTo>
                      <a:pt x="264" y="287"/>
                    </a:lnTo>
                    <a:lnTo>
                      <a:pt x="276" y="287"/>
                    </a:lnTo>
                    <a:lnTo>
                      <a:pt x="289" y="287"/>
                    </a:lnTo>
                    <a:lnTo>
                      <a:pt x="301" y="284"/>
                    </a:lnTo>
                    <a:lnTo>
                      <a:pt x="314" y="282"/>
                    </a:lnTo>
                    <a:lnTo>
                      <a:pt x="325" y="277"/>
                    </a:lnTo>
                    <a:lnTo>
                      <a:pt x="335" y="273"/>
                    </a:lnTo>
                    <a:lnTo>
                      <a:pt x="336" y="273"/>
                    </a:lnTo>
                    <a:lnTo>
                      <a:pt x="345" y="266"/>
                    </a:lnTo>
                    <a:lnTo>
                      <a:pt x="354" y="258"/>
                    </a:lnTo>
                    <a:lnTo>
                      <a:pt x="362" y="249"/>
                    </a:lnTo>
                    <a:lnTo>
                      <a:pt x="369" y="237"/>
                    </a:lnTo>
                    <a:lnTo>
                      <a:pt x="369" y="236"/>
                    </a:lnTo>
                    <a:lnTo>
                      <a:pt x="376" y="223"/>
                    </a:lnTo>
                    <a:lnTo>
                      <a:pt x="380" y="208"/>
                    </a:lnTo>
                    <a:lnTo>
                      <a:pt x="384" y="192"/>
                    </a:lnTo>
                    <a:lnTo>
                      <a:pt x="383" y="190"/>
                    </a:lnTo>
                    <a:lnTo>
                      <a:pt x="381" y="187"/>
                    </a:lnTo>
                    <a:lnTo>
                      <a:pt x="379" y="181"/>
                    </a:lnTo>
                    <a:lnTo>
                      <a:pt x="376" y="176"/>
                    </a:lnTo>
                    <a:lnTo>
                      <a:pt x="372" y="166"/>
                    </a:lnTo>
                    <a:lnTo>
                      <a:pt x="367" y="157"/>
                    </a:lnTo>
                    <a:lnTo>
                      <a:pt x="360" y="147"/>
                    </a:lnTo>
                    <a:lnTo>
                      <a:pt x="352" y="134"/>
                    </a:lnTo>
                    <a:lnTo>
                      <a:pt x="343" y="123"/>
                    </a:lnTo>
                    <a:lnTo>
                      <a:pt x="333" y="110"/>
                    </a:lnTo>
                    <a:lnTo>
                      <a:pt x="320" y="97"/>
                    </a:lnTo>
                    <a:lnTo>
                      <a:pt x="308" y="84"/>
                    </a:lnTo>
                    <a:lnTo>
                      <a:pt x="292" y="72"/>
                    </a:lnTo>
                    <a:lnTo>
                      <a:pt x="276" y="59"/>
                    </a:lnTo>
                    <a:lnTo>
                      <a:pt x="258" y="46"/>
                    </a:lnTo>
                    <a:lnTo>
                      <a:pt x="257" y="46"/>
                    </a:lnTo>
                    <a:lnTo>
                      <a:pt x="238" y="36"/>
                    </a:lnTo>
                    <a:lnTo>
                      <a:pt x="237" y="36"/>
                    </a:lnTo>
                    <a:lnTo>
                      <a:pt x="238" y="36"/>
                    </a:lnTo>
                    <a:lnTo>
                      <a:pt x="237" y="35"/>
                    </a:lnTo>
                    <a:lnTo>
                      <a:pt x="227" y="30"/>
                    </a:lnTo>
                    <a:lnTo>
                      <a:pt x="219" y="27"/>
                    </a:lnTo>
                    <a:lnTo>
                      <a:pt x="210" y="22"/>
                    </a:lnTo>
                    <a:lnTo>
                      <a:pt x="199" y="17"/>
                    </a:lnTo>
                    <a:lnTo>
                      <a:pt x="186" y="13"/>
                    </a:lnTo>
                    <a:lnTo>
                      <a:pt x="173" y="9"/>
                    </a:lnTo>
                    <a:lnTo>
                      <a:pt x="158" y="6"/>
                    </a:lnTo>
                    <a:lnTo>
                      <a:pt x="142" y="2"/>
                    </a:lnTo>
                    <a:lnTo>
                      <a:pt x="126" y="0"/>
                    </a:lnTo>
                    <a:lnTo>
                      <a:pt x="110" y="0"/>
                    </a:lnTo>
                    <a:lnTo>
                      <a:pt x="94" y="0"/>
                    </a:lnTo>
                    <a:lnTo>
                      <a:pt x="77" y="3"/>
                    </a:lnTo>
                    <a:lnTo>
                      <a:pt x="61" y="8"/>
                    </a:lnTo>
                    <a:lnTo>
                      <a:pt x="44" y="15"/>
                    </a:lnTo>
                    <a:lnTo>
                      <a:pt x="45" y="15"/>
                    </a:lnTo>
                    <a:lnTo>
                      <a:pt x="61" y="9"/>
                    </a:lnTo>
                    <a:lnTo>
                      <a:pt x="77" y="3"/>
                    </a:lnTo>
                    <a:lnTo>
                      <a:pt x="94" y="1"/>
                    </a:lnTo>
                    <a:lnTo>
                      <a:pt x="110" y="1"/>
                    </a:lnTo>
                    <a:lnTo>
                      <a:pt x="126" y="1"/>
                    </a:lnTo>
                    <a:lnTo>
                      <a:pt x="142" y="3"/>
                    </a:lnTo>
                    <a:lnTo>
                      <a:pt x="158" y="6"/>
                    </a:lnTo>
                    <a:lnTo>
                      <a:pt x="173" y="10"/>
                    </a:lnTo>
                    <a:lnTo>
                      <a:pt x="186" y="14"/>
                    </a:lnTo>
                    <a:lnTo>
                      <a:pt x="199" y="18"/>
                    </a:lnTo>
                    <a:lnTo>
                      <a:pt x="210" y="23"/>
                    </a:lnTo>
                    <a:lnTo>
                      <a:pt x="219" y="28"/>
                    </a:lnTo>
                    <a:lnTo>
                      <a:pt x="227" y="31"/>
                    </a:lnTo>
                    <a:lnTo>
                      <a:pt x="237" y="36"/>
                    </a:lnTo>
                    <a:lnTo>
                      <a:pt x="236" y="36"/>
                    </a:lnTo>
                    <a:lnTo>
                      <a:pt x="237" y="37"/>
                    </a:lnTo>
                    <a:lnTo>
                      <a:pt x="238" y="37"/>
                    </a:lnTo>
                    <a:lnTo>
                      <a:pt x="257" y="47"/>
                    </a:lnTo>
                    <a:lnTo>
                      <a:pt x="275" y="59"/>
                    </a:lnTo>
                    <a:lnTo>
                      <a:pt x="292" y="72"/>
                    </a:lnTo>
                    <a:lnTo>
                      <a:pt x="307" y="84"/>
                    </a:lnTo>
                    <a:lnTo>
                      <a:pt x="320" y="97"/>
                    </a:lnTo>
                    <a:lnTo>
                      <a:pt x="332" y="111"/>
                    </a:lnTo>
                    <a:lnTo>
                      <a:pt x="342" y="124"/>
                    </a:lnTo>
                    <a:lnTo>
                      <a:pt x="351" y="135"/>
                    </a:lnTo>
                    <a:lnTo>
                      <a:pt x="359" y="147"/>
                    </a:lnTo>
                    <a:lnTo>
                      <a:pt x="366" y="157"/>
                    </a:lnTo>
                    <a:lnTo>
                      <a:pt x="371" y="168"/>
                    </a:lnTo>
                    <a:lnTo>
                      <a:pt x="371" y="166"/>
                    </a:lnTo>
                    <a:lnTo>
                      <a:pt x="375" y="176"/>
                    </a:lnTo>
                    <a:lnTo>
                      <a:pt x="378" y="181"/>
                    </a:lnTo>
                    <a:lnTo>
                      <a:pt x="380" y="187"/>
                    </a:lnTo>
                    <a:lnTo>
                      <a:pt x="381" y="190"/>
                    </a:lnTo>
                    <a:lnTo>
                      <a:pt x="383" y="192"/>
                    </a:lnTo>
                    <a:lnTo>
                      <a:pt x="379" y="208"/>
                    </a:lnTo>
                    <a:lnTo>
                      <a:pt x="375" y="223"/>
                    </a:lnTo>
                    <a:lnTo>
                      <a:pt x="369" y="236"/>
                    </a:lnTo>
                    <a:lnTo>
                      <a:pt x="362" y="247"/>
                    </a:lnTo>
                    <a:lnTo>
                      <a:pt x="353" y="257"/>
                    </a:lnTo>
                    <a:lnTo>
                      <a:pt x="344" y="265"/>
                    </a:lnTo>
                    <a:lnTo>
                      <a:pt x="335" y="272"/>
                    </a:lnTo>
                    <a:lnTo>
                      <a:pt x="325" y="277"/>
                    </a:lnTo>
                    <a:lnTo>
                      <a:pt x="314" y="281"/>
                    </a:lnTo>
                    <a:lnTo>
                      <a:pt x="301" y="283"/>
                    </a:lnTo>
                    <a:lnTo>
                      <a:pt x="289" y="286"/>
                    </a:lnTo>
                    <a:lnTo>
                      <a:pt x="276" y="286"/>
                    </a:lnTo>
                    <a:lnTo>
                      <a:pt x="264" y="286"/>
                    </a:lnTo>
                    <a:lnTo>
                      <a:pt x="250" y="284"/>
                    </a:lnTo>
                    <a:lnTo>
                      <a:pt x="224" y="280"/>
                    </a:lnTo>
                    <a:lnTo>
                      <a:pt x="197" y="274"/>
                    </a:lnTo>
                    <a:lnTo>
                      <a:pt x="173" y="265"/>
                    </a:lnTo>
                    <a:lnTo>
                      <a:pt x="150" y="257"/>
                    </a:lnTo>
                    <a:lnTo>
                      <a:pt x="139" y="252"/>
                    </a:lnTo>
                    <a:lnTo>
                      <a:pt x="129" y="247"/>
                    </a:lnTo>
                    <a:lnTo>
                      <a:pt x="119" y="243"/>
                    </a:lnTo>
                    <a:lnTo>
                      <a:pt x="110" y="239"/>
                    </a:lnTo>
                    <a:lnTo>
                      <a:pt x="104" y="236"/>
                    </a:lnTo>
                    <a:lnTo>
                      <a:pt x="98" y="232"/>
                    </a:lnTo>
                    <a:lnTo>
                      <a:pt x="92" y="230"/>
                    </a:lnTo>
                    <a:lnTo>
                      <a:pt x="89" y="228"/>
                    </a:lnTo>
                    <a:lnTo>
                      <a:pt x="87" y="227"/>
                    </a:lnTo>
                    <a:lnTo>
                      <a:pt x="86" y="227"/>
                    </a:lnTo>
                    <a:lnTo>
                      <a:pt x="87" y="227"/>
                    </a:lnTo>
                    <a:lnTo>
                      <a:pt x="72" y="215"/>
                    </a:lnTo>
                    <a:lnTo>
                      <a:pt x="59" y="205"/>
                    </a:lnTo>
                    <a:lnTo>
                      <a:pt x="47" y="193"/>
                    </a:lnTo>
                    <a:lnTo>
                      <a:pt x="37" y="183"/>
                    </a:lnTo>
                    <a:lnTo>
                      <a:pt x="28" y="172"/>
                    </a:lnTo>
                    <a:lnTo>
                      <a:pt x="21" y="162"/>
                    </a:lnTo>
                    <a:lnTo>
                      <a:pt x="16" y="153"/>
                    </a:lnTo>
                    <a:lnTo>
                      <a:pt x="10" y="143"/>
                    </a:lnTo>
                    <a:lnTo>
                      <a:pt x="7" y="134"/>
                    </a:lnTo>
                    <a:lnTo>
                      <a:pt x="3" y="125"/>
                    </a:lnTo>
                    <a:lnTo>
                      <a:pt x="1" y="116"/>
                    </a:lnTo>
                    <a:lnTo>
                      <a:pt x="1" y="107"/>
                    </a:lnTo>
                    <a:lnTo>
                      <a:pt x="0" y="99"/>
                    </a:lnTo>
                    <a:lnTo>
                      <a:pt x="2" y="83"/>
                    </a:lnTo>
                    <a:lnTo>
                      <a:pt x="3" y="76"/>
                    </a:lnTo>
                    <a:lnTo>
                      <a:pt x="9" y="62"/>
                    </a:lnTo>
                    <a:lnTo>
                      <a:pt x="15" y="51"/>
                    </a:lnTo>
                    <a:lnTo>
                      <a:pt x="21" y="40"/>
                    </a:lnTo>
                    <a:lnTo>
                      <a:pt x="28" y="31"/>
                    </a:lnTo>
                    <a:lnTo>
                      <a:pt x="35" y="24"/>
                    </a:lnTo>
                    <a:lnTo>
                      <a:pt x="40" y="20"/>
                    </a:lnTo>
                    <a:lnTo>
                      <a:pt x="43" y="17"/>
                    </a:lnTo>
                    <a:lnTo>
                      <a:pt x="44" y="16"/>
                    </a:lnTo>
                    <a:lnTo>
                      <a:pt x="45" y="16"/>
                    </a:lnTo>
                    <a:lnTo>
                      <a:pt x="45" y="15"/>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9" name="Freeform 75"/>
              <p:cNvSpPr>
                <a:spLocks/>
              </p:cNvSpPr>
              <p:nvPr/>
            </p:nvSpPr>
            <p:spPr bwMode="auto">
              <a:xfrm>
                <a:off x="5498" y="1787"/>
                <a:ext cx="199" cy="148"/>
              </a:xfrm>
              <a:custGeom>
                <a:avLst/>
                <a:gdLst>
                  <a:gd name="T0" fmla="*/ 0 w 1192"/>
                  <a:gd name="T1" fmla="*/ 0 h 891"/>
                  <a:gd name="T2" fmla="*/ 0 w 1192"/>
                  <a:gd name="T3" fmla="*/ 1 h 891"/>
                  <a:gd name="T4" fmla="*/ 0 w 1192"/>
                  <a:gd name="T5" fmla="*/ 2 h 891"/>
                  <a:gd name="T6" fmla="*/ 0 w 1192"/>
                  <a:gd name="T7" fmla="*/ 3 h 891"/>
                  <a:gd name="T8" fmla="*/ 1 w 1192"/>
                  <a:gd name="T9" fmla="*/ 4 h 891"/>
                  <a:gd name="T10" fmla="*/ 2 w 1192"/>
                  <a:gd name="T11" fmla="*/ 6 h 891"/>
                  <a:gd name="T12" fmla="*/ 3 w 1192"/>
                  <a:gd name="T13" fmla="*/ 8 h 891"/>
                  <a:gd name="T14" fmla="*/ 5 w 1192"/>
                  <a:gd name="T15" fmla="*/ 9 h 891"/>
                  <a:gd name="T16" fmla="*/ 6 w 1192"/>
                  <a:gd name="T17" fmla="*/ 10 h 891"/>
                  <a:gd name="T18" fmla="*/ 7 w 1192"/>
                  <a:gd name="T19" fmla="*/ 11 h 891"/>
                  <a:gd name="T20" fmla="*/ 8 w 1192"/>
                  <a:gd name="T21" fmla="*/ 11 h 891"/>
                  <a:gd name="T22" fmla="*/ 10 w 1192"/>
                  <a:gd name="T23" fmla="*/ 12 h 891"/>
                  <a:gd name="T24" fmla="*/ 12 w 1192"/>
                  <a:gd name="T25" fmla="*/ 12 h 891"/>
                  <a:gd name="T26" fmla="*/ 14 w 1192"/>
                  <a:gd name="T27" fmla="*/ 13 h 891"/>
                  <a:gd name="T28" fmla="*/ 14 w 1192"/>
                  <a:gd name="T29" fmla="*/ 13 h 891"/>
                  <a:gd name="T30" fmla="*/ 14 w 1192"/>
                  <a:gd name="T31" fmla="*/ 13 h 891"/>
                  <a:gd name="T32" fmla="*/ 15 w 1192"/>
                  <a:gd name="T33" fmla="*/ 13 h 891"/>
                  <a:gd name="T34" fmla="*/ 15 w 1192"/>
                  <a:gd name="T35" fmla="*/ 13 h 891"/>
                  <a:gd name="T36" fmla="*/ 17 w 1192"/>
                  <a:gd name="T37" fmla="*/ 13 h 891"/>
                  <a:gd name="T38" fmla="*/ 18 w 1192"/>
                  <a:gd name="T39" fmla="*/ 14 h 891"/>
                  <a:gd name="T40" fmla="*/ 21 w 1192"/>
                  <a:gd name="T41" fmla="*/ 15 h 891"/>
                  <a:gd name="T42" fmla="*/ 24 w 1192"/>
                  <a:gd name="T43" fmla="*/ 16 h 891"/>
                  <a:gd name="T44" fmla="*/ 24 w 1192"/>
                  <a:gd name="T45" fmla="*/ 16 h 891"/>
                  <a:gd name="T46" fmla="*/ 24 w 1192"/>
                  <a:gd name="T47" fmla="*/ 17 h 891"/>
                  <a:gd name="T48" fmla="*/ 25 w 1192"/>
                  <a:gd name="T49" fmla="*/ 17 h 891"/>
                  <a:gd name="T50" fmla="*/ 26 w 1192"/>
                  <a:gd name="T51" fmla="*/ 18 h 891"/>
                  <a:gd name="T52" fmla="*/ 29 w 1192"/>
                  <a:gd name="T53" fmla="*/ 20 h 891"/>
                  <a:gd name="T54" fmla="*/ 31 w 1192"/>
                  <a:gd name="T55" fmla="*/ 22 h 891"/>
                  <a:gd name="T56" fmla="*/ 32 w 1192"/>
                  <a:gd name="T57" fmla="*/ 23 h 891"/>
                  <a:gd name="T58" fmla="*/ 33 w 1192"/>
                  <a:gd name="T59" fmla="*/ 23 h 891"/>
                  <a:gd name="T60" fmla="*/ 33 w 1192"/>
                  <a:gd name="T61" fmla="*/ 24 h 891"/>
                  <a:gd name="T62" fmla="*/ 33 w 1192"/>
                  <a:gd name="T63" fmla="*/ 24 h 891"/>
                  <a:gd name="T64" fmla="*/ 33 w 1192"/>
                  <a:gd name="T65" fmla="*/ 24 h 891"/>
                  <a:gd name="T66" fmla="*/ 33 w 1192"/>
                  <a:gd name="T67" fmla="*/ 24 h 891"/>
                  <a:gd name="T68" fmla="*/ 32 w 1192"/>
                  <a:gd name="T69" fmla="*/ 24 h 891"/>
                  <a:gd name="T70" fmla="*/ 32 w 1192"/>
                  <a:gd name="T71" fmla="*/ 23 h 891"/>
                  <a:gd name="T72" fmla="*/ 31 w 1192"/>
                  <a:gd name="T73" fmla="*/ 23 h 891"/>
                  <a:gd name="T74" fmla="*/ 29 w 1192"/>
                  <a:gd name="T75" fmla="*/ 22 h 891"/>
                  <a:gd name="T76" fmla="*/ 27 w 1192"/>
                  <a:gd name="T77" fmla="*/ 20 h 891"/>
                  <a:gd name="T78" fmla="*/ 24 w 1192"/>
                  <a:gd name="T79" fmla="*/ 18 h 891"/>
                  <a:gd name="T80" fmla="*/ 22 w 1192"/>
                  <a:gd name="T81" fmla="*/ 17 h 891"/>
                  <a:gd name="T82" fmla="*/ 20 w 1192"/>
                  <a:gd name="T83" fmla="*/ 16 h 891"/>
                  <a:gd name="T84" fmla="*/ 19 w 1192"/>
                  <a:gd name="T85" fmla="*/ 16 h 891"/>
                  <a:gd name="T86" fmla="*/ 19 w 1192"/>
                  <a:gd name="T87" fmla="*/ 16 h 891"/>
                  <a:gd name="T88" fmla="*/ 18 w 1192"/>
                  <a:gd name="T89" fmla="*/ 16 h 891"/>
                  <a:gd name="T90" fmla="*/ 17 w 1192"/>
                  <a:gd name="T91" fmla="*/ 16 h 891"/>
                  <a:gd name="T92" fmla="*/ 15 w 1192"/>
                  <a:gd name="T93" fmla="*/ 15 h 891"/>
                  <a:gd name="T94" fmla="*/ 13 w 1192"/>
                  <a:gd name="T95" fmla="*/ 15 h 891"/>
                  <a:gd name="T96" fmla="*/ 9 w 1192"/>
                  <a:gd name="T97" fmla="*/ 13 h 891"/>
                  <a:gd name="T98" fmla="*/ 7 w 1192"/>
                  <a:gd name="T99" fmla="*/ 12 h 891"/>
                  <a:gd name="T100" fmla="*/ 5 w 1192"/>
                  <a:gd name="T101" fmla="*/ 12 h 891"/>
                  <a:gd name="T102" fmla="*/ 4 w 1192"/>
                  <a:gd name="T103" fmla="*/ 11 h 891"/>
                  <a:gd name="T104" fmla="*/ 4 w 1192"/>
                  <a:gd name="T105" fmla="*/ 10 h 891"/>
                  <a:gd name="T106" fmla="*/ 4 w 1192"/>
                  <a:gd name="T107" fmla="*/ 10 h 891"/>
                  <a:gd name="T108" fmla="*/ 3 w 1192"/>
                  <a:gd name="T109" fmla="*/ 10 h 891"/>
                  <a:gd name="T110" fmla="*/ 3 w 1192"/>
                  <a:gd name="T111" fmla="*/ 9 h 891"/>
                  <a:gd name="T112" fmla="*/ 2 w 1192"/>
                  <a:gd name="T113" fmla="*/ 9 h 891"/>
                  <a:gd name="T114" fmla="*/ 2 w 1192"/>
                  <a:gd name="T115" fmla="*/ 8 h 891"/>
                  <a:gd name="T116" fmla="*/ 1 w 1192"/>
                  <a:gd name="T117" fmla="*/ 7 h 891"/>
                  <a:gd name="T118" fmla="*/ 1 w 1192"/>
                  <a:gd name="T119" fmla="*/ 5 h 891"/>
                  <a:gd name="T120" fmla="*/ 0 w 1192"/>
                  <a:gd name="T121" fmla="*/ 4 h 891"/>
                  <a:gd name="T122" fmla="*/ 0 w 1192"/>
                  <a:gd name="T123" fmla="*/ 2 h 891"/>
                  <a:gd name="T124" fmla="*/ 0 w 1192"/>
                  <a:gd name="T125" fmla="*/ 0 h 8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92" h="891">
                    <a:moveTo>
                      <a:pt x="1" y="0"/>
                    </a:moveTo>
                    <a:lnTo>
                      <a:pt x="1" y="2"/>
                    </a:lnTo>
                    <a:lnTo>
                      <a:pt x="0" y="4"/>
                    </a:lnTo>
                    <a:lnTo>
                      <a:pt x="0" y="10"/>
                    </a:lnTo>
                    <a:lnTo>
                      <a:pt x="0" y="17"/>
                    </a:lnTo>
                    <a:lnTo>
                      <a:pt x="0" y="26"/>
                    </a:lnTo>
                    <a:lnTo>
                      <a:pt x="0" y="37"/>
                    </a:lnTo>
                    <a:lnTo>
                      <a:pt x="1" y="48"/>
                    </a:lnTo>
                    <a:lnTo>
                      <a:pt x="2" y="62"/>
                    </a:lnTo>
                    <a:lnTo>
                      <a:pt x="4" y="77"/>
                    </a:lnTo>
                    <a:lnTo>
                      <a:pt x="7" y="93"/>
                    </a:lnTo>
                    <a:lnTo>
                      <a:pt x="11" y="109"/>
                    </a:lnTo>
                    <a:lnTo>
                      <a:pt x="16" y="128"/>
                    </a:lnTo>
                    <a:lnTo>
                      <a:pt x="21" y="146"/>
                    </a:lnTo>
                    <a:lnTo>
                      <a:pt x="28" y="165"/>
                    </a:lnTo>
                    <a:lnTo>
                      <a:pt x="36" y="185"/>
                    </a:lnTo>
                    <a:lnTo>
                      <a:pt x="45" y="204"/>
                    </a:lnTo>
                    <a:lnTo>
                      <a:pt x="56" y="224"/>
                    </a:lnTo>
                    <a:lnTo>
                      <a:pt x="70" y="245"/>
                    </a:lnTo>
                    <a:lnTo>
                      <a:pt x="83" y="264"/>
                    </a:lnTo>
                    <a:lnTo>
                      <a:pt x="100" y="285"/>
                    </a:lnTo>
                    <a:lnTo>
                      <a:pt x="118" y="305"/>
                    </a:lnTo>
                    <a:lnTo>
                      <a:pt x="139" y="324"/>
                    </a:lnTo>
                    <a:lnTo>
                      <a:pt x="162" y="343"/>
                    </a:lnTo>
                    <a:lnTo>
                      <a:pt x="174" y="352"/>
                    </a:lnTo>
                    <a:lnTo>
                      <a:pt x="187" y="361"/>
                    </a:lnTo>
                    <a:lnTo>
                      <a:pt x="200" y="370"/>
                    </a:lnTo>
                    <a:lnTo>
                      <a:pt x="214" y="378"/>
                    </a:lnTo>
                    <a:lnTo>
                      <a:pt x="229" y="387"/>
                    </a:lnTo>
                    <a:lnTo>
                      <a:pt x="245" y="395"/>
                    </a:lnTo>
                    <a:lnTo>
                      <a:pt x="261" y="402"/>
                    </a:lnTo>
                    <a:lnTo>
                      <a:pt x="276" y="410"/>
                    </a:lnTo>
                    <a:lnTo>
                      <a:pt x="294" y="417"/>
                    </a:lnTo>
                    <a:lnTo>
                      <a:pt x="312" y="424"/>
                    </a:lnTo>
                    <a:lnTo>
                      <a:pt x="330" y="431"/>
                    </a:lnTo>
                    <a:lnTo>
                      <a:pt x="351" y="437"/>
                    </a:lnTo>
                    <a:lnTo>
                      <a:pt x="371" y="444"/>
                    </a:lnTo>
                    <a:lnTo>
                      <a:pt x="391" y="448"/>
                    </a:lnTo>
                    <a:lnTo>
                      <a:pt x="414" y="454"/>
                    </a:lnTo>
                    <a:lnTo>
                      <a:pt x="435" y="459"/>
                    </a:lnTo>
                    <a:lnTo>
                      <a:pt x="459" y="462"/>
                    </a:lnTo>
                    <a:lnTo>
                      <a:pt x="484" y="467"/>
                    </a:lnTo>
                    <a:lnTo>
                      <a:pt x="485" y="467"/>
                    </a:lnTo>
                    <a:lnTo>
                      <a:pt x="487" y="467"/>
                    </a:lnTo>
                    <a:lnTo>
                      <a:pt x="491" y="468"/>
                    </a:lnTo>
                    <a:lnTo>
                      <a:pt x="495" y="468"/>
                    </a:lnTo>
                    <a:lnTo>
                      <a:pt x="501" y="469"/>
                    </a:lnTo>
                    <a:lnTo>
                      <a:pt x="507" y="470"/>
                    </a:lnTo>
                    <a:lnTo>
                      <a:pt x="513" y="471"/>
                    </a:lnTo>
                    <a:lnTo>
                      <a:pt x="521" y="472"/>
                    </a:lnTo>
                    <a:lnTo>
                      <a:pt x="529" y="475"/>
                    </a:lnTo>
                    <a:lnTo>
                      <a:pt x="538" y="476"/>
                    </a:lnTo>
                    <a:lnTo>
                      <a:pt x="548" y="478"/>
                    </a:lnTo>
                    <a:lnTo>
                      <a:pt x="559" y="481"/>
                    </a:lnTo>
                    <a:lnTo>
                      <a:pt x="570" y="483"/>
                    </a:lnTo>
                    <a:lnTo>
                      <a:pt x="594" y="489"/>
                    </a:lnTo>
                    <a:lnTo>
                      <a:pt x="607" y="492"/>
                    </a:lnTo>
                    <a:lnTo>
                      <a:pt x="621" y="496"/>
                    </a:lnTo>
                    <a:lnTo>
                      <a:pt x="649" y="504"/>
                    </a:lnTo>
                    <a:lnTo>
                      <a:pt x="678" y="513"/>
                    </a:lnTo>
                    <a:lnTo>
                      <a:pt x="710" y="523"/>
                    </a:lnTo>
                    <a:lnTo>
                      <a:pt x="744" y="535"/>
                    </a:lnTo>
                    <a:lnTo>
                      <a:pt x="779" y="549"/>
                    </a:lnTo>
                    <a:lnTo>
                      <a:pt x="814" y="564"/>
                    </a:lnTo>
                    <a:lnTo>
                      <a:pt x="850" y="580"/>
                    </a:lnTo>
                    <a:lnTo>
                      <a:pt x="852" y="582"/>
                    </a:lnTo>
                    <a:lnTo>
                      <a:pt x="857" y="585"/>
                    </a:lnTo>
                    <a:lnTo>
                      <a:pt x="862" y="589"/>
                    </a:lnTo>
                    <a:lnTo>
                      <a:pt x="868" y="594"/>
                    </a:lnTo>
                    <a:lnTo>
                      <a:pt x="876" y="600"/>
                    </a:lnTo>
                    <a:lnTo>
                      <a:pt x="885" y="605"/>
                    </a:lnTo>
                    <a:lnTo>
                      <a:pt x="894" y="613"/>
                    </a:lnTo>
                    <a:lnTo>
                      <a:pt x="905" y="622"/>
                    </a:lnTo>
                    <a:lnTo>
                      <a:pt x="916" y="631"/>
                    </a:lnTo>
                    <a:lnTo>
                      <a:pt x="929" y="640"/>
                    </a:lnTo>
                    <a:lnTo>
                      <a:pt x="941" y="649"/>
                    </a:lnTo>
                    <a:lnTo>
                      <a:pt x="969" y="670"/>
                    </a:lnTo>
                    <a:lnTo>
                      <a:pt x="998" y="692"/>
                    </a:lnTo>
                    <a:lnTo>
                      <a:pt x="1056" y="738"/>
                    </a:lnTo>
                    <a:lnTo>
                      <a:pt x="1085" y="760"/>
                    </a:lnTo>
                    <a:lnTo>
                      <a:pt x="1111" y="782"/>
                    </a:lnTo>
                    <a:lnTo>
                      <a:pt x="1124" y="793"/>
                    </a:lnTo>
                    <a:lnTo>
                      <a:pt x="1135" y="802"/>
                    </a:lnTo>
                    <a:lnTo>
                      <a:pt x="1147" y="811"/>
                    </a:lnTo>
                    <a:lnTo>
                      <a:pt x="1157" y="820"/>
                    </a:lnTo>
                    <a:lnTo>
                      <a:pt x="1166" y="829"/>
                    </a:lnTo>
                    <a:lnTo>
                      <a:pt x="1175" y="835"/>
                    </a:lnTo>
                    <a:lnTo>
                      <a:pt x="1182" y="842"/>
                    </a:lnTo>
                    <a:lnTo>
                      <a:pt x="1187" y="848"/>
                    </a:lnTo>
                    <a:lnTo>
                      <a:pt x="1187" y="849"/>
                    </a:lnTo>
                    <a:lnTo>
                      <a:pt x="1188" y="852"/>
                    </a:lnTo>
                    <a:lnTo>
                      <a:pt x="1191" y="856"/>
                    </a:lnTo>
                    <a:lnTo>
                      <a:pt x="1192" y="861"/>
                    </a:lnTo>
                    <a:lnTo>
                      <a:pt x="1191" y="868"/>
                    </a:lnTo>
                    <a:lnTo>
                      <a:pt x="1190" y="875"/>
                    </a:lnTo>
                    <a:lnTo>
                      <a:pt x="1186" y="883"/>
                    </a:lnTo>
                    <a:lnTo>
                      <a:pt x="1184" y="886"/>
                    </a:lnTo>
                    <a:lnTo>
                      <a:pt x="1179" y="891"/>
                    </a:lnTo>
                    <a:lnTo>
                      <a:pt x="1179" y="890"/>
                    </a:lnTo>
                    <a:lnTo>
                      <a:pt x="1177" y="887"/>
                    </a:lnTo>
                    <a:lnTo>
                      <a:pt x="1173" y="884"/>
                    </a:lnTo>
                    <a:lnTo>
                      <a:pt x="1168" y="879"/>
                    </a:lnTo>
                    <a:lnTo>
                      <a:pt x="1162" y="875"/>
                    </a:lnTo>
                    <a:lnTo>
                      <a:pt x="1155" y="867"/>
                    </a:lnTo>
                    <a:lnTo>
                      <a:pt x="1146" y="860"/>
                    </a:lnTo>
                    <a:lnTo>
                      <a:pt x="1135" y="851"/>
                    </a:lnTo>
                    <a:lnTo>
                      <a:pt x="1124" y="841"/>
                    </a:lnTo>
                    <a:lnTo>
                      <a:pt x="1113" y="831"/>
                    </a:lnTo>
                    <a:lnTo>
                      <a:pt x="1099" y="820"/>
                    </a:lnTo>
                    <a:lnTo>
                      <a:pt x="1086" y="809"/>
                    </a:lnTo>
                    <a:lnTo>
                      <a:pt x="1071" y="797"/>
                    </a:lnTo>
                    <a:lnTo>
                      <a:pt x="1055" y="785"/>
                    </a:lnTo>
                    <a:lnTo>
                      <a:pt x="1038" y="772"/>
                    </a:lnTo>
                    <a:lnTo>
                      <a:pt x="1021" y="759"/>
                    </a:lnTo>
                    <a:lnTo>
                      <a:pt x="985" y="734"/>
                    </a:lnTo>
                    <a:lnTo>
                      <a:pt x="947" y="707"/>
                    </a:lnTo>
                    <a:lnTo>
                      <a:pt x="906" y="682"/>
                    </a:lnTo>
                    <a:lnTo>
                      <a:pt x="866" y="657"/>
                    </a:lnTo>
                    <a:lnTo>
                      <a:pt x="824" y="635"/>
                    </a:lnTo>
                    <a:lnTo>
                      <a:pt x="802" y="625"/>
                    </a:lnTo>
                    <a:lnTo>
                      <a:pt x="781" y="616"/>
                    </a:lnTo>
                    <a:lnTo>
                      <a:pt x="761" y="608"/>
                    </a:lnTo>
                    <a:lnTo>
                      <a:pt x="739" y="600"/>
                    </a:lnTo>
                    <a:lnTo>
                      <a:pt x="718" y="593"/>
                    </a:lnTo>
                    <a:lnTo>
                      <a:pt x="697" y="587"/>
                    </a:lnTo>
                    <a:lnTo>
                      <a:pt x="696" y="587"/>
                    </a:lnTo>
                    <a:lnTo>
                      <a:pt x="696" y="586"/>
                    </a:lnTo>
                    <a:lnTo>
                      <a:pt x="694" y="586"/>
                    </a:lnTo>
                    <a:lnTo>
                      <a:pt x="692" y="586"/>
                    </a:lnTo>
                    <a:lnTo>
                      <a:pt x="685" y="585"/>
                    </a:lnTo>
                    <a:lnTo>
                      <a:pt x="677" y="583"/>
                    </a:lnTo>
                    <a:lnTo>
                      <a:pt x="666" y="581"/>
                    </a:lnTo>
                    <a:lnTo>
                      <a:pt x="653" y="579"/>
                    </a:lnTo>
                    <a:lnTo>
                      <a:pt x="640" y="575"/>
                    </a:lnTo>
                    <a:lnTo>
                      <a:pt x="623" y="573"/>
                    </a:lnTo>
                    <a:lnTo>
                      <a:pt x="606" y="568"/>
                    </a:lnTo>
                    <a:lnTo>
                      <a:pt x="587" y="565"/>
                    </a:lnTo>
                    <a:lnTo>
                      <a:pt x="568" y="560"/>
                    </a:lnTo>
                    <a:lnTo>
                      <a:pt x="546" y="555"/>
                    </a:lnTo>
                    <a:lnTo>
                      <a:pt x="524" y="550"/>
                    </a:lnTo>
                    <a:lnTo>
                      <a:pt x="501" y="544"/>
                    </a:lnTo>
                    <a:lnTo>
                      <a:pt x="454" y="531"/>
                    </a:lnTo>
                    <a:lnTo>
                      <a:pt x="406" y="516"/>
                    </a:lnTo>
                    <a:lnTo>
                      <a:pt x="358" y="500"/>
                    </a:lnTo>
                    <a:lnTo>
                      <a:pt x="310" y="484"/>
                    </a:lnTo>
                    <a:lnTo>
                      <a:pt x="289" y="475"/>
                    </a:lnTo>
                    <a:lnTo>
                      <a:pt x="266" y="464"/>
                    </a:lnTo>
                    <a:lnTo>
                      <a:pt x="246" y="454"/>
                    </a:lnTo>
                    <a:lnTo>
                      <a:pt x="226" y="444"/>
                    </a:lnTo>
                    <a:lnTo>
                      <a:pt x="207" y="433"/>
                    </a:lnTo>
                    <a:lnTo>
                      <a:pt x="191" y="423"/>
                    </a:lnTo>
                    <a:lnTo>
                      <a:pt x="175" y="411"/>
                    </a:lnTo>
                    <a:lnTo>
                      <a:pt x="160" y="400"/>
                    </a:lnTo>
                    <a:lnTo>
                      <a:pt x="149" y="387"/>
                    </a:lnTo>
                    <a:lnTo>
                      <a:pt x="139" y="374"/>
                    </a:lnTo>
                    <a:lnTo>
                      <a:pt x="137" y="374"/>
                    </a:lnTo>
                    <a:lnTo>
                      <a:pt x="136" y="374"/>
                    </a:lnTo>
                    <a:lnTo>
                      <a:pt x="135" y="372"/>
                    </a:lnTo>
                    <a:lnTo>
                      <a:pt x="132" y="371"/>
                    </a:lnTo>
                    <a:lnTo>
                      <a:pt x="128" y="368"/>
                    </a:lnTo>
                    <a:lnTo>
                      <a:pt x="125" y="365"/>
                    </a:lnTo>
                    <a:lnTo>
                      <a:pt x="121" y="361"/>
                    </a:lnTo>
                    <a:lnTo>
                      <a:pt x="116" y="357"/>
                    </a:lnTo>
                    <a:lnTo>
                      <a:pt x="110" y="352"/>
                    </a:lnTo>
                    <a:lnTo>
                      <a:pt x="105" y="346"/>
                    </a:lnTo>
                    <a:lnTo>
                      <a:pt x="99" y="339"/>
                    </a:lnTo>
                    <a:lnTo>
                      <a:pt x="92" y="333"/>
                    </a:lnTo>
                    <a:lnTo>
                      <a:pt x="87" y="324"/>
                    </a:lnTo>
                    <a:lnTo>
                      <a:pt x="80" y="315"/>
                    </a:lnTo>
                    <a:lnTo>
                      <a:pt x="73" y="306"/>
                    </a:lnTo>
                    <a:lnTo>
                      <a:pt x="66" y="296"/>
                    </a:lnTo>
                    <a:lnTo>
                      <a:pt x="61" y="285"/>
                    </a:lnTo>
                    <a:lnTo>
                      <a:pt x="54" y="272"/>
                    </a:lnTo>
                    <a:lnTo>
                      <a:pt x="47" y="260"/>
                    </a:lnTo>
                    <a:lnTo>
                      <a:pt x="40" y="246"/>
                    </a:lnTo>
                    <a:lnTo>
                      <a:pt x="35" y="231"/>
                    </a:lnTo>
                    <a:lnTo>
                      <a:pt x="29" y="216"/>
                    </a:lnTo>
                    <a:lnTo>
                      <a:pt x="23" y="198"/>
                    </a:lnTo>
                    <a:lnTo>
                      <a:pt x="19" y="181"/>
                    </a:lnTo>
                    <a:lnTo>
                      <a:pt x="14" y="163"/>
                    </a:lnTo>
                    <a:lnTo>
                      <a:pt x="11" y="142"/>
                    </a:lnTo>
                    <a:lnTo>
                      <a:pt x="7" y="121"/>
                    </a:lnTo>
                    <a:lnTo>
                      <a:pt x="4" y="99"/>
                    </a:lnTo>
                    <a:lnTo>
                      <a:pt x="2" y="77"/>
                    </a:lnTo>
                    <a:lnTo>
                      <a:pt x="1" y="52"/>
                    </a:lnTo>
                    <a:lnTo>
                      <a:pt x="0" y="27"/>
                    </a:lnTo>
                    <a:lnTo>
                      <a:pt x="1" y="0"/>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0" name="Freeform 76"/>
              <p:cNvSpPr>
                <a:spLocks/>
              </p:cNvSpPr>
              <p:nvPr/>
            </p:nvSpPr>
            <p:spPr bwMode="auto">
              <a:xfrm>
                <a:off x="5498" y="1787"/>
                <a:ext cx="199" cy="148"/>
              </a:xfrm>
              <a:custGeom>
                <a:avLst/>
                <a:gdLst>
                  <a:gd name="T0" fmla="*/ 0 w 1192"/>
                  <a:gd name="T1" fmla="*/ 1 h 891"/>
                  <a:gd name="T2" fmla="*/ 0 w 1192"/>
                  <a:gd name="T3" fmla="*/ 3 h 891"/>
                  <a:gd name="T4" fmla="*/ 2 w 1192"/>
                  <a:gd name="T5" fmla="*/ 7 h 891"/>
                  <a:gd name="T6" fmla="*/ 5 w 1192"/>
                  <a:gd name="T7" fmla="*/ 10 h 891"/>
                  <a:gd name="T8" fmla="*/ 8 w 1192"/>
                  <a:gd name="T9" fmla="*/ 11 h 891"/>
                  <a:gd name="T10" fmla="*/ 12 w 1192"/>
                  <a:gd name="T11" fmla="*/ 12 h 891"/>
                  <a:gd name="T12" fmla="*/ 14 w 1192"/>
                  <a:gd name="T13" fmla="*/ 13 h 891"/>
                  <a:gd name="T14" fmla="*/ 15 w 1192"/>
                  <a:gd name="T15" fmla="*/ 13 h 891"/>
                  <a:gd name="T16" fmla="*/ 18 w 1192"/>
                  <a:gd name="T17" fmla="*/ 14 h 891"/>
                  <a:gd name="T18" fmla="*/ 24 w 1192"/>
                  <a:gd name="T19" fmla="*/ 16 h 891"/>
                  <a:gd name="T20" fmla="*/ 25 w 1192"/>
                  <a:gd name="T21" fmla="*/ 17 h 891"/>
                  <a:gd name="T22" fmla="*/ 28 w 1192"/>
                  <a:gd name="T23" fmla="*/ 19 h 891"/>
                  <a:gd name="T24" fmla="*/ 32 w 1192"/>
                  <a:gd name="T25" fmla="*/ 23 h 891"/>
                  <a:gd name="T26" fmla="*/ 33 w 1192"/>
                  <a:gd name="T27" fmla="*/ 24 h 891"/>
                  <a:gd name="T28" fmla="*/ 33 w 1192"/>
                  <a:gd name="T29" fmla="*/ 25 h 891"/>
                  <a:gd name="T30" fmla="*/ 32 w 1192"/>
                  <a:gd name="T31" fmla="*/ 24 h 891"/>
                  <a:gd name="T32" fmla="*/ 30 w 1192"/>
                  <a:gd name="T33" fmla="*/ 22 h 891"/>
                  <a:gd name="T34" fmla="*/ 25 w 1192"/>
                  <a:gd name="T35" fmla="*/ 19 h 891"/>
                  <a:gd name="T36" fmla="*/ 20 w 1192"/>
                  <a:gd name="T37" fmla="*/ 16 h 891"/>
                  <a:gd name="T38" fmla="*/ 19 w 1192"/>
                  <a:gd name="T39" fmla="*/ 16 h 891"/>
                  <a:gd name="T40" fmla="*/ 15 w 1192"/>
                  <a:gd name="T41" fmla="*/ 15 h 891"/>
                  <a:gd name="T42" fmla="*/ 7 w 1192"/>
                  <a:gd name="T43" fmla="*/ 13 h 891"/>
                  <a:gd name="T44" fmla="*/ 5 w 1192"/>
                  <a:gd name="T45" fmla="*/ 11 h 891"/>
                  <a:gd name="T46" fmla="*/ 4 w 1192"/>
                  <a:gd name="T47" fmla="*/ 10 h 891"/>
                  <a:gd name="T48" fmla="*/ 3 w 1192"/>
                  <a:gd name="T49" fmla="*/ 9 h 891"/>
                  <a:gd name="T50" fmla="*/ 2 w 1192"/>
                  <a:gd name="T51" fmla="*/ 7 h 891"/>
                  <a:gd name="T52" fmla="*/ 1 w 1192"/>
                  <a:gd name="T53" fmla="*/ 4 h 891"/>
                  <a:gd name="T54" fmla="*/ 0 w 1192"/>
                  <a:gd name="T55" fmla="*/ 0 h 891"/>
                  <a:gd name="T56" fmla="*/ 0 w 1192"/>
                  <a:gd name="T57" fmla="*/ 4 h 891"/>
                  <a:gd name="T58" fmla="*/ 1 w 1192"/>
                  <a:gd name="T59" fmla="*/ 7 h 891"/>
                  <a:gd name="T60" fmla="*/ 2 w 1192"/>
                  <a:gd name="T61" fmla="*/ 9 h 891"/>
                  <a:gd name="T62" fmla="*/ 4 w 1192"/>
                  <a:gd name="T63" fmla="*/ 10 h 891"/>
                  <a:gd name="T64" fmla="*/ 4 w 1192"/>
                  <a:gd name="T65" fmla="*/ 11 h 891"/>
                  <a:gd name="T66" fmla="*/ 7 w 1192"/>
                  <a:gd name="T67" fmla="*/ 13 h 891"/>
                  <a:gd name="T68" fmla="*/ 15 w 1192"/>
                  <a:gd name="T69" fmla="*/ 15 h 891"/>
                  <a:gd name="T70" fmla="*/ 18 w 1192"/>
                  <a:gd name="T71" fmla="*/ 16 h 891"/>
                  <a:gd name="T72" fmla="*/ 19 w 1192"/>
                  <a:gd name="T73" fmla="*/ 16 h 891"/>
                  <a:gd name="T74" fmla="*/ 24 w 1192"/>
                  <a:gd name="T75" fmla="*/ 18 h 891"/>
                  <a:gd name="T76" fmla="*/ 29 w 1192"/>
                  <a:gd name="T77" fmla="*/ 22 h 891"/>
                  <a:gd name="T78" fmla="*/ 32 w 1192"/>
                  <a:gd name="T79" fmla="*/ 24 h 891"/>
                  <a:gd name="T80" fmla="*/ 33 w 1192"/>
                  <a:gd name="T81" fmla="*/ 25 h 891"/>
                  <a:gd name="T82" fmla="*/ 33 w 1192"/>
                  <a:gd name="T83" fmla="*/ 24 h 891"/>
                  <a:gd name="T84" fmla="*/ 32 w 1192"/>
                  <a:gd name="T85" fmla="*/ 22 h 891"/>
                  <a:gd name="T86" fmla="*/ 26 w 1192"/>
                  <a:gd name="T87" fmla="*/ 18 h 891"/>
                  <a:gd name="T88" fmla="*/ 24 w 1192"/>
                  <a:gd name="T89" fmla="*/ 16 h 891"/>
                  <a:gd name="T90" fmla="*/ 22 w 1192"/>
                  <a:gd name="T91" fmla="*/ 15 h 891"/>
                  <a:gd name="T92" fmla="*/ 17 w 1192"/>
                  <a:gd name="T93" fmla="*/ 13 h 891"/>
                  <a:gd name="T94" fmla="*/ 14 w 1192"/>
                  <a:gd name="T95" fmla="*/ 13 h 891"/>
                  <a:gd name="T96" fmla="*/ 14 w 1192"/>
                  <a:gd name="T97" fmla="*/ 13 h 891"/>
                  <a:gd name="T98" fmla="*/ 10 w 1192"/>
                  <a:gd name="T99" fmla="*/ 12 h 891"/>
                  <a:gd name="T100" fmla="*/ 6 w 1192"/>
                  <a:gd name="T101" fmla="*/ 11 h 891"/>
                  <a:gd name="T102" fmla="*/ 4 w 1192"/>
                  <a:gd name="T103" fmla="*/ 9 h 891"/>
                  <a:gd name="T104" fmla="*/ 1 w 1192"/>
                  <a:gd name="T105" fmla="*/ 6 h 891"/>
                  <a:gd name="T106" fmla="*/ 0 w 1192"/>
                  <a:gd name="T107" fmla="*/ 2 h 891"/>
                  <a:gd name="T108" fmla="*/ 0 w 1192"/>
                  <a:gd name="T109" fmla="*/ 0 h 8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92" h="891">
                    <a:moveTo>
                      <a:pt x="1" y="0"/>
                    </a:moveTo>
                    <a:lnTo>
                      <a:pt x="0" y="0"/>
                    </a:lnTo>
                    <a:lnTo>
                      <a:pt x="0" y="2"/>
                    </a:lnTo>
                    <a:lnTo>
                      <a:pt x="0" y="4"/>
                    </a:lnTo>
                    <a:lnTo>
                      <a:pt x="0" y="10"/>
                    </a:lnTo>
                    <a:lnTo>
                      <a:pt x="0" y="17"/>
                    </a:lnTo>
                    <a:lnTo>
                      <a:pt x="0" y="26"/>
                    </a:lnTo>
                    <a:lnTo>
                      <a:pt x="0" y="37"/>
                    </a:lnTo>
                    <a:lnTo>
                      <a:pt x="1" y="48"/>
                    </a:lnTo>
                    <a:lnTo>
                      <a:pt x="2" y="62"/>
                    </a:lnTo>
                    <a:lnTo>
                      <a:pt x="4" y="77"/>
                    </a:lnTo>
                    <a:lnTo>
                      <a:pt x="7" y="93"/>
                    </a:lnTo>
                    <a:lnTo>
                      <a:pt x="10" y="109"/>
                    </a:lnTo>
                    <a:lnTo>
                      <a:pt x="14" y="128"/>
                    </a:lnTo>
                    <a:lnTo>
                      <a:pt x="20" y="146"/>
                    </a:lnTo>
                    <a:lnTo>
                      <a:pt x="27" y="165"/>
                    </a:lnTo>
                    <a:lnTo>
                      <a:pt x="36" y="185"/>
                    </a:lnTo>
                    <a:lnTo>
                      <a:pt x="45" y="204"/>
                    </a:lnTo>
                    <a:lnTo>
                      <a:pt x="56" y="224"/>
                    </a:lnTo>
                    <a:lnTo>
                      <a:pt x="56" y="225"/>
                    </a:lnTo>
                    <a:lnTo>
                      <a:pt x="69" y="245"/>
                    </a:lnTo>
                    <a:lnTo>
                      <a:pt x="83" y="266"/>
                    </a:lnTo>
                    <a:lnTo>
                      <a:pt x="100" y="285"/>
                    </a:lnTo>
                    <a:lnTo>
                      <a:pt x="118" y="305"/>
                    </a:lnTo>
                    <a:lnTo>
                      <a:pt x="139" y="324"/>
                    </a:lnTo>
                    <a:lnTo>
                      <a:pt x="161" y="343"/>
                    </a:lnTo>
                    <a:lnTo>
                      <a:pt x="174" y="352"/>
                    </a:lnTo>
                    <a:lnTo>
                      <a:pt x="186" y="361"/>
                    </a:lnTo>
                    <a:lnTo>
                      <a:pt x="200" y="371"/>
                    </a:lnTo>
                    <a:lnTo>
                      <a:pt x="214" y="379"/>
                    </a:lnTo>
                    <a:lnTo>
                      <a:pt x="229" y="387"/>
                    </a:lnTo>
                    <a:lnTo>
                      <a:pt x="245" y="395"/>
                    </a:lnTo>
                    <a:lnTo>
                      <a:pt x="261" y="403"/>
                    </a:lnTo>
                    <a:lnTo>
                      <a:pt x="276" y="411"/>
                    </a:lnTo>
                    <a:lnTo>
                      <a:pt x="294" y="418"/>
                    </a:lnTo>
                    <a:lnTo>
                      <a:pt x="312" y="425"/>
                    </a:lnTo>
                    <a:lnTo>
                      <a:pt x="330" y="431"/>
                    </a:lnTo>
                    <a:lnTo>
                      <a:pt x="351" y="438"/>
                    </a:lnTo>
                    <a:lnTo>
                      <a:pt x="371" y="444"/>
                    </a:lnTo>
                    <a:lnTo>
                      <a:pt x="391" y="449"/>
                    </a:lnTo>
                    <a:lnTo>
                      <a:pt x="414" y="454"/>
                    </a:lnTo>
                    <a:lnTo>
                      <a:pt x="435" y="459"/>
                    </a:lnTo>
                    <a:lnTo>
                      <a:pt x="459" y="463"/>
                    </a:lnTo>
                    <a:lnTo>
                      <a:pt x="484" y="467"/>
                    </a:lnTo>
                    <a:lnTo>
                      <a:pt x="485" y="467"/>
                    </a:lnTo>
                    <a:lnTo>
                      <a:pt x="487" y="467"/>
                    </a:lnTo>
                    <a:lnTo>
                      <a:pt x="491" y="468"/>
                    </a:lnTo>
                    <a:lnTo>
                      <a:pt x="495" y="469"/>
                    </a:lnTo>
                    <a:lnTo>
                      <a:pt x="501" y="469"/>
                    </a:lnTo>
                    <a:lnTo>
                      <a:pt x="507" y="470"/>
                    </a:lnTo>
                    <a:lnTo>
                      <a:pt x="513" y="471"/>
                    </a:lnTo>
                    <a:lnTo>
                      <a:pt x="521" y="472"/>
                    </a:lnTo>
                    <a:lnTo>
                      <a:pt x="529" y="475"/>
                    </a:lnTo>
                    <a:lnTo>
                      <a:pt x="538" y="476"/>
                    </a:lnTo>
                    <a:lnTo>
                      <a:pt x="548" y="478"/>
                    </a:lnTo>
                    <a:lnTo>
                      <a:pt x="559" y="481"/>
                    </a:lnTo>
                    <a:lnTo>
                      <a:pt x="570" y="483"/>
                    </a:lnTo>
                    <a:lnTo>
                      <a:pt x="594" y="489"/>
                    </a:lnTo>
                    <a:lnTo>
                      <a:pt x="607" y="492"/>
                    </a:lnTo>
                    <a:lnTo>
                      <a:pt x="621" y="496"/>
                    </a:lnTo>
                    <a:lnTo>
                      <a:pt x="649" y="504"/>
                    </a:lnTo>
                    <a:lnTo>
                      <a:pt x="678" y="513"/>
                    </a:lnTo>
                    <a:lnTo>
                      <a:pt x="710" y="523"/>
                    </a:lnTo>
                    <a:lnTo>
                      <a:pt x="744" y="536"/>
                    </a:lnTo>
                    <a:lnTo>
                      <a:pt x="779" y="549"/>
                    </a:lnTo>
                    <a:lnTo>
                      <a:pt x="814" y="564"/>
                    </a:lnTo>
                    <a:lnTo>
                      <a:pt x="850" y="580"/>
                    </a:lnTo>
                    <a:lnTo>
                      <a:pt x="852" y="582"/>
                    </a:lnTo>
                    <a:lnTo>
                      <a:pt x="855" y="586"/>
                    </a:lnTo>
                    <a:lnTo>
                      <a:pt x="861" y="589"/>
                    </a:lnTo>
                    <a:lnTo>
                      <a:pt x="868" y="594"/>
                    </a:lnTo>
                    <a:lnTo>
                      <a:pt x="876" y="600"/>
                    </a:lnTo>
                    <a:lnTo>
                      <a:pt x="884" y="607"/>
                    </a:lnTo>
                    <a:lnTo>
                      <a:pt x="894" y="613"/>
                    </a:lnTo>
                    <a:lnTo>
                      <a:pt x="905" y="623"/>
                    </a:lnTo>
                    <a:lnTo>
                      <a:pt x="916" y="631"/>
                    </a:lnTo>
                    <a:lnTo>
                      <a:pt x="928" y="640"/>
                    </a:lnTo>
                    <a:lnTo>
                      <a:pt x="941" y="649"/>
                    </a:lnTo>
                    <a:lnTo>
                      <a:pt x="968" y="671"/>
                    </a:lnTo>
                    <a:lnTo>
                      <a:pt x="998" y="693"/>
                    </a:lnTo>
                    <a:lnTo>
                      <a:pt x="1055" y="738"/>
                    </a:lnTo>
                    <a:lnTo>
                      <a:pt x="1083" y="761"/>
                    </a:lnTo>
                    <a:lnTo>
                      <a:pt x="1111" y="782"/>
                    </a:lnTo>
                    <a:lnTo>
                      <a:pt x="1123" y="793"/>
                    </a:lnTo>
                    <a:lnTo>
                      <a:pt x="1135" y="803"/>
                    </a:lnTo>
                    <a:lnTo>
                      <a:pt x="1146" y="812"/>
                    </a:lnTo>
                    <a:lnTo>
                      <a:pt x="1157" y="820"/>
                    </a:lnTo>
                    <a:lnTo>
                      <a:pt x="1166" y="829"/>
                    </a:lnTo>
                    <a:lnTo>
                      <a:pt x="1174" y="835"/>
                    </a:lnTo>
                    <a:lnTo>
                      <a:pt x="1181" y="842"/>
                    </a:lnTo>
                    <a:lnTo>
                      <a:pt x="1187" y="848"/>
                    </a:lnTo>
                    <a:lnTo>
                      <a:pt x="1188" y="852"/>
                    </a:lnTo>
                    <a:lnTo>
                      <a:pt x="1190" y="856"/>
                    </a:lnTo>
                    <a:lnTo>
                      <a:pt x="1191" y="861"/>
                    </a:lnTo>
                    <a:lnTo>
                      <a:pt x="1191" y="868"/>
                    </a:lnTo>
                    <a:lnTo>
                      <a:pt x="1190" y="875"/>
                    </a:lnTo>
                    <a:lnTo>
                      <a:pt x="1186" y="883"/>
                    </a:lnTo>
                    <a:lnTo>
                      <a:pt x="1186" y="882"/>
                    </a:lnTo>
                    <a:lnTo>
                      <a:pt x="1183" y="886"/>
                    </a:lnTo>
                    <a:lnTo>
                      <a:pt x="1179" y="890"/>
                    </a:lnTo>
                    <a:lnTo>
                      <a:pt x="1181" y="890"/>
                    </a:lnTo>
                    <a:lnTo>
                      <a:pt x="1179" y="889"/>
                    </a:lnTo>
                    <a:lnTo>
                      <a:pt x="1177" y="887"/>
                    </a:lnTo>
                    <a:lnTo>
                      <a:pt x="1174" y="884"/>
                    </a:lnTo>
                    <a:lnTo>
                      <a:pt x="1169" y="879"/>
                    </a:lnTo>
                    <a:lnTo>
                      <a:pt x="1162" y="874"/>
                    </a:lnTo>
                    <a:lnTo>
                      <a:pt x="1155" y="867"/>
                    </a:lnTo>
                    <a:lnTo>
                      <a:pt x="1146" y="860"/>
                    </a:lnTo>
                    <a:lnTo>
                      <a:pt x="1135" y="851"/>
                    </a:lnTo>
                    <a:lnTo>
                      <a:pt x="1125" y="841"/>
                    </a:lnTo>
                    <a:lnTo>
                      <a:pt x="1113" y="831"/>
                    </a:lnTo>
                    <a:lnTo>
                      <a:pt x="1099" y="820"/>
                    </a:lnTo>
                    <a:lnTo>
                      <a:pt x="1086" y="809"/>
                    </a:lnTo>
                    <a:lnTo>
                      <a:pt x="1071" y="797"/>
                    </a:lnTo>
                    <a:lnTo>
                      <a:pt x="1055" y="785"/>
                    </a:lnTo>
                    <a:lnTo>
                      <a:pt x="1038" y="772"/>
                    </a:lnTo>
                    <a:lnTo>
                      <a:pt x="1021" y="759"/>
                    </a:lnTo>
                    <a:lnTo>
                      <a:pt x="985" y="734"/>
                    </a:lnTo>
                    <a:lnTo>
                      <a:pt x="948" y="707"/>
                    </a:lnTo>
                    <a:lnTo>
                      <a:pt x="907" y="682"/>
                    </a:lnTo>
                    <a:lnTo>
                      <a:pt x="906" y="682"/>
                    </a:lnTo>
                    <a:lnTo>
                      <a:pt x="866" y="657"/>
                    </a:lnTo>
                    <a:lnTo>
                      <a:pt x="824" y="635"/>
                    </a:lnTo>
                    <a:lnTo>
                      <a:pt x="802" y="625"/>
                    </a:lnTo>
                    <a:lnTo>
                      <a:pt x="781" y="615"/>
                    </a:lnTo>
                    <a:lnTo>
                      <a:pt x="761" y="607"/>
                    </a:lnTo>
                    <a:lnTo>
                      <a:pt x="739" y="598"/>
                    </a:lnTo>
                    <a:lnTo>
                      <a:pt x="718" y="592"/>
                    </a:lnTo>
                    <a:lnTo>
                      <a:pt x="697" y="586"/>
                    </a:lnTo>
                    <a:lnTo>
                      <a:pt x="696" y="586"/>
                    </a:lnTo>
                    <a:lnTo>
                      <a:pt x="694" y="586"/>
                    </a:lnTo>
                    <a:lnTo>
                      <a:pt x="685" y="585"/>
                    </a:lnTo>
                    <a:lnTo>
                      <a:pt x="677" y="582"/>
                    </a:lnTo>
                    <a:lnTo>
                      <a:pt x="666" y="580"/>
                    </a:lnTo>
                    <a:lnTo>
                      <a:pt x="653" y="579"/>
                    </a:lnTo>
                    <a:lnTo>
                      <a:pt x="640" y="575"/>
                    </a:lnTo>
                    <a:lnTo>
                      <a:pt x="623" y="572"/>
                    </a:lnTo>
                    <a:lnTo>
                      <a:pt x="606" y="568"/>
                    </a:lnTo>
                    <a:lnTo>
                      <a:pt x="587" y="564"/>
                    </a:lnTo>
                    <a:lnTo>
                      <a:pt x="568" y="559"/>
                    </a:lnTo>
                    <a:lnTo>
                      <a:pt x="546" y="555"/>
                    </a:lnTo>
                    <a:lnTo>
                      <a:pt x="524" y="550"/>
                    </a:lnTo>
                    <a:lnTo>
                      <a:pt x="454" y="530"/>
                    </a:lnTo>
                    <a:lnTo>
                      <a:pt x="406" y="516"/>
                    </a:lnTo>
                    <a:lnTo>
                      <a:pt x="358" y="500"/>
                    </a:lnTo>
                    <a:lnTo>
                      <a:pt x="310" y="483"/>
                    </a:lnTo>
                    <a:lnTo>
                      <a:pt x="289" y="474"/>
                    </a:lnTo>
                    <a:lnTo>
                      <a:pt x="266" y="464"/>
                    </a:lnTo>
                    <a:lnTo>
                      <a:pt x="246" y="454"/>
                    </a:lnTo>
                    <a:lnTo>
                      <a:pt x="226" y="444"/>
                    </a:lnTo>
                    <a:lnTo>
                      <a:pt x="207" y="433"/>
                    </a:lnTo>
                    <a:lnTo>
                      <a:pt x="191" y="422"/>
                    </a:lnTo>
                    <a:lnTo>
                      <a:pt x="175" y="411"/>
                    </a:lnTo>
                    <a:lnTo>
                      <a:pt x="161" y="398"/>
                    </a:lnTo>
                    <a:lnTo>
                      <a:pt x="149" y="387"/>
                    </a:lnTo>
                    <a:lnTo>
                      <a:pt x="139" y="374"/>
                    </a:lnTo>
                    <a:lnTo>
                      <a:pt x="136" y="373"/>
                    </a:lnTo>
                    <a:lnTo>
                      <a:pt x="137" y="373"/>
                    </a:lnTo>
                    <a:lnTo>
                      <a:pt x="135" y="372"/>
                    </a:lnTo>
                    <a:lnTo>
                      <a:pt x="133" y="370"/>
                    </a:lnTo>
                    <a:lnTo>
                      <a:pt x="130" y="367"/>
                    </a:lnTo>
                    <a:lnTo>
                      <a:pt x="125" y="365"/>
                    </a:lnTo>
                    <a:lnTo>
                      <a:pt x="122" y="360"/>
                    </a:lnTo>
                    <a:lnTo>
                      <a:pt x="116" y="357"/>
                    </a:lnTo>
                    <a:lnTo>
                      <a:pt x="105" y="345"/>
                    </a:lnTo>
                    <a:lnTo>
                      <a:pt x="99" y="339"/>
                    </a:lnTo>
                    <a:lnTo>
                      <a:pt x="93" y="333"/>
                    </a:lnTo>
                    <a:lnTo>
                      <a:pt x="87" y="324"/>
                    </a:lnTo>
                    <a:lnTo>
                      <a:pt x="80" y="315"/>
                    </a:lnTo>
                    <a:lnTo>
                      <a:pt x="74" y="306"/>
                    </a:lnTo>
                    <a:lnTo>
                      <a:pt x="67" y="296"/>
                    </a:lnTo>
                    <a:lnTo>
                      <a:pt x="61" y="285"/>
                    </a:lnTo>
                    <a:lnTo>
                      <a:pt x="54" y="272"/>
                    </a:lnTo>
                    <a:lnTo>
                      <a:pt x="48" y="260"/>
                    </a:lnTo>
                    <a:lnTo>
                      <a:pt x="42" y="246"/>
                    </a:lnTo>
                    <a:lnTo>
                      <a:pt x="36" y="231"/>
                    </a:lnTo>
                    <a:lnTo>
                      <a:pt x="30" y="216"/>
                    </a:lnTo>
                    <a:lnTo>
                      <a:pt x="25" y="198"/>
                    </a:lnTo>
                    <a:lnTo>
                      <a:pt x="20" y="181"/>
                    </a:lnTo>
                    <a:lnTo>
                      <a:pt x="16" y="163"/>
                    </a:lnTo>
                    <a:lnTo>
                      <a:pt x="11" y="142"/>
                    </a:lnTo>
                    <a:lnTo>
                      <a:pt x="8" y="121"/>
                    </a:lnTo>
                    <a:lnTo>
                      <a:pt x="5" y="99"/>
                    </a:lnTo>
                    <a:lnTo>
                      <a:pt x="3" y="77"/>
                    </a:lnTo>
                    <a:lnTo>
                      <a:pt x="2" y="52"/>
                    </a:lnTo>
                    <a:lnTo>
                      <a:pt x="1" y="27"/>
                    </a:lnTo>
                    <a:lnTo>
                      <a:pt x="1" y="0"/>
                    </a:lnTo>
                    <a:lnTo>
                      <a:pt x="0" y="0"/>
                    </a:lnTo>
                    <a:lnTo>
                      <a:pt x="0" y="27"/>
                    </a:lnTo>
                    <a:lnTo>
                      <a:pt x="1" y="52"/>
                    </a:lnTo>
                    <a:lnTo>
                      <a:pt x="2" y="77"/>
                    </a:lnTo>
                    <a:lnTo>
                      <a:pt x="4" y="99"/>
                    </a:lnTo>
                    <a:lnTo>
                      <a:pt x="7" y="121"/>
                    </a:lnTo>
                    <a:lnTo>
                      <a:pt x="10" y="142"/>
                    </a:lnTo>
                    <a:lnTo>
                      <a:pt x="14" y="163"/>
                    </a:lnTo>
                    <a:lnTo>
                      <a:pt x="19" y="181"/>
                    </a:lnTo>
                    <a:lnTo>
                      <a:pt x="23" y="198"/>
                    </a:lnTo>
                    <a:lnTo>
                      <a:pt x="29" y="216"/>
                    </a:lnTo>
                    <a:lnTo>
                      <a:pt x="35" y="231"/>
                    </a:lnTo>
                    <a:lnTo>
                      <a:pt x="40" y="246"/>
                    </a:lnTo>
                    <a:lnTo>
                      <a:pt x="47" y="260"/>
                    </a:lnTo>
                    <a:lnTo>
                      <a:pt x="54" y="272"/>
                    </a:lnTo>
                    <a:lnTo>
                      <a:pt x="60" y="285"/>
                    </a:lnTo>
                    <a:lnTo>
                      <a:pt x="66" y="297"/>
                    </a:lnTo>
                    <a:lnTo>
                      <a:pt x="73" y="307"/>
                    </a:lnTo>
                    <a:lnTo>
                      <a:pt x="80" y="316"/>
                    </a:lnTo>
                    <a:lnTo>
                      <a:pt x="86" y="324"/>
                    </a:lnTo>
                    <a:lnTo>
                      <a:pt x="92" y="333"/>
                    </a:lnTo>
                    <a:lnTo>
                      <a:pt x="98" y="339"/>
                    </a:lnTo>
                    <a:lnTo>
                      <a:pt x="105" y="346"/>
                    </a:lnTo>
                    <a:lnTo>
                      <a:pt x="115" y="358"/>
                    </a:lnTo>
                    <a:lnTo>
                      <a:pt x="121" y="361"/>
                    </a:lnTo>
                    <a:lnTo>
                      <a:pt x="125" y="365"/>
                    </a:lnTo>
                    <a:lnTo>
                      <a:pt x="128" y="368"/>
                    </a:lnTo>
                    <a:lnTo>
                      <a:pt x="132" y="371"/>
                    </a:lnTo>
                    <a:lnTo>
                      <a:pt x="134" y="373"/>
                    </a:lnTo>
                    <a:lnTo>
                      <a:pt x="136" y="374"/>
                    </a:lnTo>
                    <a:lnTo>
                      <a:pt x="137" y="374"/>
                    </a:lnTo>
                    <a:lnTo>
                      <a:pt x="137" y="375"/>
                    </a:lnTo>
                    <a:lnTo>
                      <a:pt x="148" y="387"/>
                    </a:lnTo>
                    <a:lnTo>
                      <a:pt x="160" y="400"/>
                    </a:lnTo>
                    <a:lnTo>
                      <a:pt x="174" y="411"/>
                    </a:lnTo>
                    <a:lnTo>
                      <a:pt x="189" y="423"/>
                    </a:lnTo>
                    <a:lnTo>
                      <a:pt x="207" y="434"/>
                    </a:lnTo>
                    <a:lnTo>
                      <a:pt x="226" y="445"/>
                    </a:lnTo>
                    <a:lnTo>
                      <a:pt x="246" y="455"/>
                    </a:lnTo>
                    <a:lnTo>
                      <a:pt x="266" y="466"/>
                    </a:lnTo>
                    <a:lnTo>
                      <a:pt x="289" y="475"/>
                    </a:lnTo>
                    <a:lnTo>
                      <a:pt x="310" y="484"/>
                    </a:lnTo>
                    <a:lnTo>
                      <a:pt x="358" y="501"/>
                    </a:lnTo>
                    <a:lnTo>
                      <a:pt x="406" y="518"/>
                    </a:lnTo>
                    <a:lnTo>
                      <a:pt x="454" y="531"/>
                    </a:lnTo>
                    <a:lnTo>
                      <a:pt x="524" y="550"/>
                    </a:lnTo>
                    <a:lnTo>
                      <a:pt x="546" y="556"/>
                    </a:lnTo>
                    <a:lnTo>
                      <a:pt x="568" y="560"/>
                    </a:lnTo>
                    <a:lnTo>
                      <a:pt x="587" y="565"/>
                    </a:lnTo>
                    <a:lnTo>
                      <a:pt x="606" y="570"/>
                    </a:lnTo>
                    <a:lnTo>
                      <a:pt x="623" y="573"/>
                    </a:lnTo>
                    <a:lnTo>
                      <a:pt x="640" y="577"/>
                    </a:lnTo>
                    <a:lnTo>
                      <a:pt x="653" y="579"/>
                    </a:lnTo>
                    <a:lnTo>
                      <a:pt x="666" y="581"/>
                    </a:lnTo>
                    <a:lnTo>
                      <a:pt x="677" y="583"/>
                    </a:lnTo>
                    <a:lnTo>
                      <a:pt x="685" y="585"/>
                    </a:lnTo>
                    <a:lnTo>
                      <a:pt x="694" y="587"/>
                    </a:lnTo>
                    <a:lnTo>
                      <a:pt x="696" y="587"/>
                    </a:lnTo>
                    <a:lnTo>
                      <a:pt x="697" y="587"/>
                    </a:lnTo>
                    <a:lnTo>
                      <a:pt x="718" y="593"/>
                    </a:lnTo>
                    <a:lnTo>
                      <a:pt x="739" y="600"/>
                    </a:lnTo>
                    <a:lnTo>
                      <a:pt x="761" y="608"/>
                    </a:lnTo>
                    <a:lnTo>
                      <a:pt x="781" y="616"/>
                    </a:lnTo>
                    <a:lnTo>
                      <a:pt x="802" y="626"/>
                    </a:lnTo>
                    <a:lnTo>
                      <a:pt x="824" y="635"/>
                    </a:lnTo>
                    <a:lnTo>
                      <a:pt x="866" y="659"/>
                    </a:lnTo>
                    <a:lnTo>
                      <a:pt x="906" y="683"/>
                    </a:lnTo>
                    <a:lnTo>
                      <a:pt x="947" y="708"/>
                    </a:lnTo>
                    <a:lnTo>
                      <a:pt x="985" y="734"/>
                    </a:lnTo>
                    <a:lnTo>
                      <a:pt x="1021" y="760"/>
                    </a:lnTo>
                    <a:lnTo>
                      <a:pt x="1038" y="773"/>
                    </a:lnTo>
                    <a:lnTo>
                      <a:pt x="1054" y="786"/>
                    </a:lnTo>
                    <a:lnTo>
                      <a:pt x="1070" y="797"/>
                    </a:lnTo>
                    <a:lnTo>
                      <a:pt x="1086" y="810"/>
                    </a:lnTo>
                    <a:lnTo>
                      <a:pt x="1099" y="822"/>
                    </a:lnTo>
                    <a:lnTo>
                      <a:pt x="1112" y="832"/>
                    </a:lnTo>
                    <a:lnTo>
                      <a:pt x="1124" y="841"/>
                    </a:lnTo>
                    <a:lnTo>
                      <a:pt x="1135" y="852"/>
                    </a:lnTo>
                    <a:lnTo>
                      <a:pt x="1146" y="860"/>
                    </a:lnTo>
                    <a:lnTo>
                      <a:pt x="1153" y="868"/>
                    </a:lnTo>
                    <a:lnTo>
                      <a:pt x="1161" y="875"/>
                    </a:lnTo>
                    <a:lnTo>
                      <a:pt x="1168" y="881"/>
                    </a:lnTo>
                    <a:lnTo>
                      <a:pt x="1173" y="885"/>
                    </a:lnTo>
                    <a:lnTo>
                      <a:pt x="1176" y="889"/>
                    </a:lnTo>
                    <a:lnTo>
                      <a:pt x="1178" y="890"/>
                    </a:lnTo>
                    <a:lnTo>
                      <a:pt x="1179" y="891"/>
                    </a:lnTo>
                    <a:lnTo>
                      <a:pt x="1184" y="887"/>
                    </a:lnTo>
                    <a:lnTo>
                      <a:pt x="1187" y="883"/>
                    </a:lnTo>
                    <a:lnTo>
                      <a:pt x="1191" y="875"/>
                    </a:lnTo>
                    <a:lnTo>
                      <a:pt x="1192" y="868"/>
                    </a:lnTo>
                    <a:lnTo>
                      <a:pt x="1192" y="861"/>
                    </a:lnTo>
                    <a:lnTo>
                      <a:pt x="1191" y="856"/>
                    </a:lnTo>
                    <a:lnTo>
                      <a:pt x="1190" y="852"/>
                    </a:lnTo>
                    <a:lnTo>
                      <a:pt x="1187" y="847"/>
                    </a:lnTo>
                    <a:lnTo>
                      <a:pt x="1182" y="841"/>
                    </a:lnTo>
                    <a:lnTo>
                      <a:pt x="1175" y="835"/>
                    </a:lnTo>
                    <a:lnTo>
                      <a:pt x="1167" y="827"/>
                    </a:lnTo>
                    <a:lnTo>
                      <a:pt x="1157" y="819"/>
                    </a:lnTo>
                    <a:lnTo>
                      <a:pt x="1147" y="811"/>
                    </a:lnTo>
                    <a:lnTo>
                      <a:pt x="1135" y="802"/>
                    </a:lnTo>
                    <a:lnTo>
                      <a:pt x="1124" y="792"/>
                    </a:lnTo>
                    <a:lnTo>
                      <a:pt x="1112" y="781"/>
                    </a:lnTo>
                    <a:lnTo>
                      <a:pt x="1085" y="760"/>
                    </a:lnTo>
                    <a:lnTo>
                      <a:pt x="1056" y="737"/>
                    </a:lnTo>
                    <a:lnTo>
                      <a:pt x="998" y="692"/>
                    </a:lnTo>
                    <a:lnTo>
                      <a:pt x="969" y="670"/>
                    </a:lnTo>
                    <a:lnTo>
                      <a:pt x="942" y="649"/>
                    </a:lnTo>
                    <a:lnTo>
                      <a:pt x="929" y="639"/>
                    </a:lnTo>
                    <a:lnTo>
                      <a:pt x="917" y="630"/>
                    </a:lnTo>
                    <a:lnTo>
                      <a:pt x="905" y="622"/>
                    </a:lnTo>
                    <a:lnTo>
                      <a:pt x="895" y="613"/>
                    </a:lnTo>
                    <a:lnTo>
                      <a:pt x="885" y="605"/>
                    </a:lnTo>
                    <a:lnTo>
                      <a:pt x="877" y="598"/>
                    </a:lnTo>
                    <a:lnTo>
                      <a:pt x="869" y="593"/>
                    </a:lnTo>
                    <a:lnTo>
                      <a:pt x="862" y="588"/>
                    </a:lnTo>
                    <a:lnTo>
                      <a:pt x="857" y="585"/>
                    </a:lnTo>
                    <a:lnTo>
                      <a:pt x="853" y="581"/>
                    </a:lnTo>
                    <a:lnTo>
                      <a:pt x="851" y="580"/>
                    </a:lnTo>
                    <a:lnTo>
                      <a:pt x="850" y="579"/>
                    </a:lnTo>
                    <a:lnTo>
                      <a:pt x="814" y="563"/>
                    </a:lnTo>
                    <a:lnTo>
                      <a:pt x="779" y="548"/>
                    </a:lnTo>
                    <a:lnTo>
                      <a:pt x="744" y="535"/>
                    </a:lnTo>
                    <a:lnTo>
                      <a:pt x="710" y="523"/>
                    </a:lnTo>
                    <a:lnTo>
                      <a:pt x="678" y="513"/>
                    </a:lnTo>
                    <a:lnTo>
                      <a:pt x="649" y="504"/>
                    </a:lnTo>
                    <a:lnTo>
                      <a:pt x="621" y="494"/>
                    </a:lnTo>
                    <a:lnTo>
                      <a:pt x="607" y="491"/>
                    </a:lnTo>
                    <a:lnTo>
                      <a:pt x="594" y="489"/>
                    </a:lnTo>
                    <a:lnTo>
                      <a:pt x="570" y="482"/>
                    </a:lnTo>
                    <a:lnTo>
                      <a:pt x="559" y="481"/>
                    </a:lnTo>
                    <a:lnTo>
                      <a:pt x="548" y="478"/>
                    </a:lnTo>
                    <a:lnTo>
                      <a:pt x="538" y="476"/>
                    </a:lnTo>
                    <a:lnTo>
                      <a:pt x="529" y="474"/>
                    </a:lnTo>
                    <a:lnTo>
                      <a:pt x="521" y="472"/>
                    </a:lnTo>
                    <a:lnTo>
                      <a:pt x="513" y="471"/>
                    </a:lnTo>
                    <a:lnTo>
                      <a:pt x="507" y="469"/>
                    </a:lnTo>
                    <a:lnTo>
                      <a:pt x="501" y="469"/>
                    </a:lnTo>
                    <a:lnTo>
                      <a:pt x="495" y="468"/>
                    </a:lnTo>
                    <a:lnTo>
                      <a:pt x="491" y="467"/>
                    </a:lnTo>
                    <a:lnTo>
                      <a:pt x="487" y="467"/>
                    </a:lnTo>
                    <a:lnTo>
                      <a:pt x="485" y="467"/>
                    </a:lnTo>
                    <a:lnTo>
                      <a:pt x="484" y="466"/>
                    </a:lnTo>
                    <a:lnTo>
                      <a:pt x="459" y="462"/>
                    </a:lnTo>
                    <a:lnTo>
                      <a:pt x="435" y="457"/>
                    </a:lnTo>
                    <a:lnTo>
                      <a:pt x="414" y="453"/>
                    </a:lnTo>
                    <a:lnTo>
                      <a:pt x="391" y="448"/>
                    </a:lnTo>
                    <a:lnTo>
                      <a:pt x="371" y="442"/>
                    </a:lnTo>
                    <a:lnTo>
                      <a:pt x="351" y="437"/>
                    </a:lnTo>
                    <a:lnTo>
                      <a:pt x="330" y="431"/>
                    </a:lnTo>
                    <a:lnTo>
                      <a:pt x="312" y="424"/>
                    </a:lnTo>
                    <a:lnTo>
                      <a:pt x="294" y="417"/>
                    </a:lnTo>
                    <a:lnTo>
                      <a:pt x="276" y="410"/>
                    </a:lnTo>
                    <a:lnTo>
                      <a:pt x="261" y="402"/>
                    </a:lnTo>
                    <a:lnTo>
                      <a:pt x="245" y="394"/>
                    </a:lnTo>
                    <a:lnTo>
                      <a:pt x="229" y="386"/>
                    </a:lnTo>
                    <a:lnTo>
                      <a:pt x="214" y="378"/>
                    </a:lnTo>
                    <a:lnTo>
                      <a:pt x="200" y="370"/>
                    </a:lnTo>
                    <a:lnTo>
                      <a:pt x="201" y="370"/>
                    </a:lnTo>
                    <a:lnTo>
                      <a:pt x="187" y="360"/>
                    </a:lnTo>
                    <a:lnTo>
                      <a:pt x="175" y="351"/>
                    </a:lnTo>
                    <a:lnTo>
                      <a:pt x="162" y="343"/>
                    </a:lnTo>
                    <a:lnTo>
                      <a:pt x="140" y="323"/>
                    </a:lnTo>
                    <a:lnTo>
                      <a:pt x="119" y="305"/>
                    </a:lnTo>
                    <a:lnTo>
                      <a:pt x="100" y="285"/>
                    </a:lnTo>
                    <a:lnTo>
                      <a:pt x="84" y="264"/>
                    </a:lnTo>
                    <a:lnTo>
                      <a:pt x="70" y="245"/>
                    </a:lnTo>
                    <a:lnTo>
                      <a:pt x="57" y="224"/>
                    </a:lnTo>
                    <a:lnTo>
                      <a:pt x="46" y="204"/>
                    </a:lnTo>
                    <a:lnTo>
                      <a:pt x="36" y="185"/>
                    </a:lnTo>
                    <a:lnTo>
                      <a:pt x="28" y="165"/>
                    </a:lnTo>
                    <a:lnTo>
                      <a:pt x="21" y="146"/>
                    </a:lnTo>
                    <a:lnTo>
                      <a:pt x="16" y="128"/>
                    </a:lnTo>
                    <a:lnTo>
                      <a:pt x="11" y="109"/>
                    </a:lnTo>
                    <a:lnTo>
                      <a:pt x="8" y="93"/>
                    </a:lnTo>
                    <a:lnTo>
                      <a:pt x="5" y="77"/>
                    </a:lnTo>
                    <a:lnTo>
                      <a:pt x="3" y="62"/>
                    </a:lnTo>
                    <a:lnTo>
                      <a:pt x="2" y="48"/>
                    </a:lnTo>
                    <a:lnTo>
                      <a:pt x="1" y="37"/>
                    </a:lnTo>
                    <a:lnTo>
                      <a:pt x="0" y="26"/>
                    </a:lnTo>
                    <a:lnTo>
                      <a:pt x="0" y="17"/>
                    </a:lnTo>
                    <a:lnTo>
                      <a:pt x="1" y="10"/>
                    </a:lnTo>
                    <a:lnTo>
                      <a:pt x="1" y="4"/>
                    </a:lnTo>
                    <a:lnTo>
                      <a:pt x="1" y="2"/>
                    </a:lnTo>
                    <a:lnTo>
                      <a:pt x="1" y="0"/>
                    </a:lnTo>
                    <a:lnTo>
                      <a:pt x="0" y="0"/>
                    </a:lnTo>
                    <a:lnTo>
                      <a:pt x="1" y="0"/>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1" name="Freeform 77"/>
              <p:cNvSpPr>
                <a:spLocks/>
              </p:cNvSpPr>
              <p:nvPr/>
            </p:nvSpPr>
            <p:spPr bwMode="auto">
              <a:xfrm>
                <a:off x="5544" y="1763"/>
                <a:ext cx="65" cy="42"/>
              </a:xfrm>
              <a:custGeom>
                <a:avLst/>
                <a:gdLst>
                  <a:gd name="T0" fmla="*/ 0 w 387"/>
                  <a:gd name="T1" fmla="*/ 1 h 250"/>
                  <a:gd name="T2" fmla="*/ 0 w 387"/>
                  <a:gd name="T3" fmla="*/ 1 h 250"/>
                  <a:gd name="T4" fmla="*/ 1 w 387"/>
                  <a:gd name="T5" fmla="*/ 1 h 250"/>
                  <a:gd name="T6" fmla="*/ 1 w 387"/>
                  <a:gd name="T7" fmla="*/ 1 h 250"/>
                  <a:gd name="T8" fmla="*/ 1 w 387"/>
                  <a:gd name="T9" fmla="*/ 1 h 250"/>
                  <a:gd name="T10" fmla="*/ 2 w 387"/>
                  <a:gd name="T11" fmla="*/ 1 h 250"/>
                  <a:gd name="T12" fmla="*/ 3 w 387"/>
                  <a:gd name="T13" fmla="*/ 1 h 250"/>
                  <a:gd name="T14" fmla="*/ 4 w 387"/>
                  <a:gd name="T15" fmla="*/ 1 h 250"/>
                  <a:gd name="T16" fmla="*/ 5 w 387"/>
                  <a:gd name="T17" fmla="*/ 1 h 250"/>
                  <a:gd name="T18" fmla="*/ 6 w 387"/>
                  <a:gd name="T19" fmla="*/ 1 h 250"/>
                  <a:gd name="T20" fmla="*/ 7 w 387"/>
                  <a:gd name="T21" fmla="*/ 2 h 250"/>
                  <a:gd name="T22" fmla="*/ 7 w 387"/>
                  <a:gd name="T23" fmla="*/ 3 h 250"/>
                  <a:gd name="T24" fmla="*/ 8 w 387"/>
                  <a:gd name="T25" fmla="*/ 3 h 250"/>
                  <a:gd name="T26" fmla="*/ 9 w 387"/>
                  <a:gd name="T27" fmla="*/ 4 h 250"/>
                  <a:gd name="T28" fmla="*/ 10 w 387"/>
                  <a:gd name="T29" fmla="*/ 6 h 250"/>
                  <a:gd name="T30" fmla="*/ 11 w 387"/>
                  <a:gd name="T31" fmla="*/ 7 h 250"/>
                  <a:gd name="T32" fmla="*/ 11 w 387"/>
                  <a:gd name="T33" fmla="*/ 7 h 250"/>
                  <a:gd name="T34" fmla="*/ 11 w 387"/>
                  <a:gd name="T35" fmla="*/ 7 h 250"/>
                  <a:gd name="T36" fmla="*/ 11 w 387"/>
                  <a:gd name="T37" fmla="*/ 7 h 250"/>
                  <a:gd name="T38" fmla="*/ 11 w 387"/>
                  <a:gd name="T39" fmla="*/ 6 h 250"/>
                  <a:gd name="T40" fmla="*/ 10 w 387"/>
                  <a:gd name="T41" fmla="*/ 5 h 250"/>
                  <a:gd name="T42" fmla="*/ 10 w 387"/>
                  <a:gd name="T43" fmla="*/ 4 h 250"/>
                  <a:gd name="T44" fmla="*/ 10 w 387"/>
                  <a:gd name="T45" fmla="*/ 4 h 250"/>
                  <a:gd name="T46" fmla="*/ 9 w 387"/>
                  <a:gd name="T47" fmla="*/ 3 h 250"/>
                  <a:gd name="T48" fmla="*/ 9 w 387"/>
                  <a:gd name="T49" fmla="*/ 3 h 250"/>
                  <a:gd name="T50" fmla="*/ 8 w 387"/>
                  <a:gd name="T51" fmla="*/ 2 h 250"/>
                  <a:gd name="T52" fmla="*/ 7 w 387"/>
                  <a:gd name="T53" fmla="*/ 2 h 250"/>
                  <a:gd name="T54" fmla="*/ 7 w 387"/>
                  <a:gd name="T55" fmla="*/ 1 h 250"/>
                  <a:gd name="T56" fmla="*/ 6 w 387"/>
                  <a:gd name="T57" fmla="*/ 1 h 250"/>
                  <a:gd name="T58" fmla="*/ 6 w 387"/>
                  <a:gd name="T59" fmla="*/ 1 h 250"/>
                  <a:gd name="T60" fmla="*/ 6 w 387"/>
                  <a:gd name="T61" fmla="*/ 1 h 250"/>
                  <a:gd name="T62" fmla="*/ 5 w 387"/>
                  <a:gd name="T63" fmla="*/ 0 h 250"/>
                  <a:gd name="T64" fmla="*/ 5 w 387"/>
                  <a:gd name="T65" fmla="*/ 0 h 250"/>
                  <a:gd name="T66" fmla="*/ 4 w 387"/>
                  <a:gd name="T67" fmla="*/ 0 h 250"/>
                  <a:gd name="T68" fmla="*/ 3 w 387"/>
                  <a:gd name="T69" fmla="*/ 0 h 250"/>
                  <a:gd name="T70" fmla="*/ 2 w 387"/>
                  <a:gd name="T71" fmla="*/ 0 h 250"/>
                  <a:gd name="T72" fmla="*/ 1 w 387"/>
                  <a:gd name="T73" fmla="*/ 0 h 250"/>
                  <a:gd name="T74" fmla="*/ 0 w 387"/>
                  <a:gd name="T75" fmla="*/ 1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7" h="250">
                    <a:moveTo>
                      <a:pt x="0" y="27"/>
                    </a:moveTo>
                    <a:lnTo>
                      <a:pt x="1" y="27"/>
                    </a:lnTo>
                    <a:lnTo>
                      <a:pt x="2" y="27"/>
                    </a:lnTo>
                    <a:lnTo>
                      <a:pt x="6" y="26"/>
                    </a:lnTo>
                    <a:lnTo>
                      <a:pt x="10" y="25"/>
                    </a:lnTo>
                    <a:lnTo>
                      <a:pt x="16" y="23"/>
                    </a:lnTo>
                    <a:lnTo>
                      <a:pt x="23" y="22"/>
                    </a:lnTo>
                    <a:lnTo>
                      <a:pt x="31" y="21"/>
                    </a:lnTo>
                    <a:lnTo>
                      <a:pt x="39" y="20"/>
                    </a:lnTo>
                    <a:lnTo>
                      <a:pt x="49" y="20"/>
                    </a:lnTo>
                    <a:lnTo>
                      <a:pt x="59" y="20"/>
                    </a:lnTo>
                    <a:lnTo>
                      <a:pt x="83" y="20"/>
                    </a:lnTo>
                    <a:lnTo>
                      <a:pt x="95" y="21"/>
                    </a:lnTo>
                    <a:lnTo>
                      <a:pt x="109" y="22"/>
                    </a:lnTo>
                    <a:lnTo>
                      <a:pt x="123" y="25"/>
                    </a:lnTo>
                    <a:lnTo>
                      <a:pt x="137" y="28"/>
                    </a:lnTo>
                    <a:lnTo>
                      <a:pt x="151" y="31"/>
                    </a:lnTo>
                    <a:lnTo>
                      <a:pt x="167" y="36"/>
                    </a:lnTo>
                    <a:lnTo>
                      <a:pt x="183" y="42"/>
                    </a:lnTo>
                    <a:lnTo>
                      <a:pt x="198" y="49"/>
                    </a:lnTo>
                    <a:lnTo>
                      <a:pt x="215" y="58"/>
                    </a:lnTo>
                    <a:lnTo>
                      <a:pt x="230" y="67"/>
                    </a:lnTo>
                    <a:lnTo>
                      <a:pt x="246" y="78"/>
                    </a:lnTo>
                    <a:lnTo>
                      <a:pt x="263" y="90"/>
                    </a:lnTo>
                    <a:lnTo>
                      <a:pt x="279" y="104"/>
                    </a:lnTo>
                    <a:lnTo>
                      <a:pt x="296" y="119"/>
                    </a:lnTo>
                    <a:lnTo>
                      <a:pt x="312" y="137"/>
                    </a:lnTo>
                    <a:lnTo>
                      <a:pt x="328" y="155"/>
                    </a:lnTo>
                    <a:lnTo>
                      <a:pt x="343" y="176"/>
                    </a:lnTo>
                    <a:lnTo>
                      <a:pt x="358" y="199"/>
                    </a:lnTo>
                    <a:lnTo>
                      <a:pt x="373" y="223"/>
                    </a:lnTo>
                    <a:lnTo>
                      <a:pt x="387" y="250"/>
                    </a:lnTo>
                    <a:lnTo>
                      <a:pt x="387" y="249"/>
                    </a:lnTo>
                    <a:lnTo>
                      <a:pt x="387" y="246"/>
                    </a:lnTo>
                    <a:lnTo>
                      <a:pt x="387" y="244"/>
                    </a:lnTo>
                    <a:lnTo>
                      <a:pt x="386" y="241"/>
                    </a:lnTo>
                    <a:lnTo>
                      <a:pt x="386" y="237"/>
                    </a:lnTo>
                    <a:lnTo>
                      <a:pt x="385" y="233"/>
                    </a:lnTo>
                    <a:lnTo>
                      <a:pt x="384" y="228"/>
                    </a:lnTo>
                    <a:lnTo>
                      <a:pt x="381" y="215"/>
                    </a:lnTo>
                    <a:lnTo>
                      <a:pt x="376" y="201"/>
                    </a:lnTo>
                    <a:lnTo>
                      <a:pt x="370" y="186"/>
                    </a:lnTo>
                    <a:lnTo>
                      <a:pt x="363" y="169"/>
                    </a:lnTo>
                    <a:lnTo>
                      <a:pt x="352" y="152"/>
                    </a:lnTo>
                    <a:lnTo>
                      <a:pt x="347" y="142"/>
                    </a:lnTo>
                    <a:lnTo>
                      <a:pt x="340" y="133"/>
                    </a:lnTo>
                    <a:lnTo>
                      <a:pt x="333" y="124"/>
                    </a:lnTo>
                    <a:lnTo>
                      <a:pt x="325" y="115"/>
                    </a:lnTo>
                    <a:lnTo>
                      <a:pt x="317" y="104"/>
                    </a:lnTo>
                    <a:lnTo>
                      <a:pt x="308" y="95"/>
                    </a:lnTo>
                    <a:lnTo>
                      <a:pt x="298" y="86"/>
                    </a:lnTo>
                    <a:lnTo>
                      <a:pt x="288" y="75"/>
                    </a:lnTo>
                    <a:lnTo>
                      <a:pt x="277" y="66"/>
                    </a:lnTo>
                    <a:lnTo>
                      <a:pt x="264" y="57"/>
                    </a:lnTo>
                    <a:lnTo>
                      <a:pt x="252" y="46"/>
                    </a:lnTo>
                    <a:lnTo>
                      <a:pt x="237" y="38"/>
                    </a:lnTo>
                    <a:lnTo>
                      <a:pt x="223" y="29"/>
                    </a:lnTo>
                    <a:lnTo>
                      <a:pt x="207" y="20"/>
                    </a:lnTo>
                    <a:lnTo>
                      <a:pt x="206" y="20"/>
                    </a:lnTo>
                    <a:lnTo>
                      <a:pt x="205" y="19"/>
                    </a:lnTo>
                    <a:lnTo>
                      <a:pt x="202" y="18"/>
                    </a:lnTo>
                    <a:lnTo>
                      <a:pt x="195" y="16"/>
                    </a:lnTo>
                    <a:lnTo>
                      <a:pt x="188" y="13"/>
                    </a:lnTo>
                    <a:lnTo>
                      <a:pt x="177" y="11"/>
                    </a:lnTo>
                    <a:lnTo>
                      <a:pt x="165" y="7"/>
                    </a:lnTo>
                    <a:lnTo>
                      <a:pt x="151" y="5"/>
                    </a:lnTo>
                    <a:lnTo>
                      <a:pt x="137" y="3"/>
                    </a:lnTo>
                    <a:lnTo>
                      <a:pt x="121" y="1"/>
                    </a:lnTo>
                    <a:lnTo>
                      <a:pt x="105" y="0"/>
                    </a:lnTo>
                    <a:lnTo>
                      <a:pt x="88" y="0"/>
                    </a:lnTo>
                    <a:lnTo>
                      <a:pt x="70" y="3"/>
                    </a:lnTo>
                    <a:lnTo>
                      <a:pt x="52" y="6"/>
                    </a:lnTo>
                    <a:lnTo>
                      <a:pt x="35" y="11"/>
                    </a:lnTo>
                    <a:lnTo>
                      <a:pt x="17" y="18"/>
                    </a:lnTo>
                    <a:lnTo>
                      <a:pt x="0" y="27"/>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2" name="Freeform 78"/>
              <p:cNvSpPr>
                <a:spLocks/>
              </p:cNvSpPr>
              <p:nvPr/>
            </p:nvSpPr>
            <p:spPr bwMode="auto">
              <a:xfrm>
                <a:off x="5544" y="1763"/>
                <a:ext cx="65" cy="42"/>
              </a:xfrm>
              <a:custGeom>
                <a:avLst/>
                <a:gdLst>
                  <a:gd name="T0" fmla="*/ 0 w 391"/>
                  <a:gd name="T1" fmla="*/ 1 h 252"/>
                  <a:gd name="T2" fmla="*/ 0 w 391"/>
                  <a:gd name="T3" fmla="*/ 1 h 252"/>
                  <a:gd name="T4" fmla="*/ 1 w 391"/>
                  <a:gd name="T5" fmla="*/ 1 h 252"/>
                  <a:gd name="T6" fmla="*/ 2 w 391"/>
                  <a:gd name="T7" fmla="*/ 1 h 252"/>
                  <a:gd name="T8" fmla="*/ 3 w 391"/>
                  <a:gd name="T9" fmla="*/ 1 h 252"/>
                  <a:gd name="T10" fmla="*/ 5 w 391"/>
                  <a:gd name="T11" fmla="*/ 1 h 252"/>
                  <a:gd name="T12" fmla="*/ 6 w 391"/>
                  <a:gd name="T13" fmla="*/ 2 h 252"/>
                  <a:gd name="T14" fmla="*/ 7 w 391"/>
                  <a:gd name="T15" fmla="*/ 2 h 252"/>
                  <a:gd name="T16" fmla="*/ 8 w 391"/>
                  <a:gd name="T17" fmla="*/ 3 h 252"/>
                  <a:gd name="T18" fmla="*/ 9 w 391"/>
                  <a:gd name="T19" fmla="*/ 5 h 252"/>
                  <a:gd name="T20" fmla="*/ 10 w 391"/>
                  <a:gd name="T21" fmla="*/ 6 h 252"/>
                  <a:gd name="T22" fmla="*/ 11 w 391"/>
                  <a:gd name="T23" fmla="*/ 7 h 252"/>
                  <a:gd name="T24" fmla="*/ 11 w 391"/>
                  <a:gd name="T25" fmla="*/ 7 h 252"/>
                  <a:gd name="T26" fmla="*/ 11 w 391"/>
                  <a:gd name="T27" fmla="*/ 6 h 252"/>
                  <a:gd name="T28" fmla="*/ 10 w 391"/>
                  <a:gd name="T29" fmla="*/ 5 h 252"/>
                  <a:gd name="T30" fmla="*/ 10 w 391"/>
                  <a:gd name="T31" fmla="*/ 4 h 252"/>
                  <a:gd name="T32" fmla="*/ 9 w 391"/>
                  <a:gd name="T33" fmla="*/ 3 h 252"/>
                  <a:gd name="T34" fmla="*/ 8 w 391"/>
                  <a:gd name="T35" fmla="*/ 2 h 252"/>
                  <a:gd name="T36" fmla="*/ 7 w 391"/>
                  <a:gd name="T37" fmla="*/ 2 h 252"/>
                  <a:gd name="T38" fmla="*/ 6 w 391"/>
                  <a:gd name="T39" fmla="*/ 1 h 252"/>
                  <a:gd name="T40" fmla="*/ 6 w 391"/>
                  <a:gd name="T41" fmla="*/ 1 h 252"/>
                  <a:gd name="T42" fmla="*/ 5 w 391"/>
                  <a:gd name="T43" fmla="*/ 1 h 252"/>
                  <a:gd name="T44" fmla="*/ 4 w 391"/>
                  <a:gd name="T45" fmla="*/ 0 h 252"/>
                  <a:gd name="T46" fmla="*/ 3 w 391"/>
                  <a:gd name="T47" fmla="*/ 0 h 252"/>
                  <a:gd name="T48" fmla="*/ 1 w 391"/>
                  <a:gd name="T49" fmla="*/ 0 h 252"/>
                  <a:gd name="T50" fmla="*/ 0 w 391"/>
                  <a:gd name="T51" fmla="*/ 1 h 252"/>
                  <a:gd name="T52" fmla="*/ 1 w 391"/>
                  <a:gd name="T53" fmla="*/ 0 h 252"/>
                  <a:gd name="T54" fmla="*/ 2 w 391"/>
                  <a:gd name="T55" fmla="*/ 0 h 252"/>
                  <a:gd name="T56" fmla="*/ 4 w 391"/>
                  <a:gd name="T57" fmla="*/ 0 h 252"/>
                  <a:gd name="T58" fmla="*/ 5 w 391"/>
                  <a:gd name="T59" fmla="*/ 1 h 252"/>
                  <a:gd name="T60" fmla="*/ 6 w 391"/>
                  <a:gd name="T61" fmla="*/ 1 h 252"/>
                  <a:gd name="T62" fmla="*/ 6 w 391"/>
                  <a:gd name="T63" fmla="*/ 1 h 252"/>
                  <a:gd name="T64" fmla="*/ 7 w 391"/>
                  <a:gd name="T65" fmla="*/ 1 h 252"/>
                  <a:gd name="T66" fmla="*/ 8 w 391"/>
                  <a:gd name="T67" fmla="*/ 2 h 252"/>
                  <a:gd name="T68" fmla="*/ 9 w 391"/>
                  <a:gd name="T69" fmla="*/ 3 h 252"/>
                  <a:gd name="T70" fmla="*/ 9 w 391"/>
                  <a:gd name="T71" fmla="*/ 4 h 252"/>
                  <a:gd name="T72" fmla="*/ 10 w 391"/>
                  <a:gd name="T73" fmla="*/ 4 h 252"/>
                  <a:gd name="T74" fmla="*/ 10 w 391"/>
                  <a:gd name="T75" fmla="*/ 6 h 252"/>
                  <a:gd name="T76" fmla="*/ 11 w 391"/>
                  <a:gd name="T77" fmla="*/ 7 h 252"/>
                  <a:gd name="T78" fmla="*/ 11 w 391"/>
                  <a:gd name="T79" fmla="*/ 7 h 252"/>
                  <a:gd name="T80" fmla="*/ 11 w 391"/>
                  <a:gd name="T81" fmla="*/ 7 h 252"/>
                  <a:gd name="T82" fmla="*/ 10 w 391"/>
                  <a:gd name="T83" fmla="*/ 6 h 252"/>
                  <a:gd name="T84" fmla="*/ 9 w 391"/>
                  <a:gd name="T85" fmla="*/ 4 h 252"/>
                  <a:gd name="T86" fmla="*/ 8 w 391"/>
                  <a:gd name="T87" fmla="*/ 3 h 252"/>
                  <a:gd name="T88" fmla="*/ 6 w 391"/>
                  <a:gd name="T89" fmla="*/ 2 h 252"/>
                  <a:gd name="T90" fmla="*/ 5 w 391"/>
                  <a:gd name="T91" fmla="*/ 1 h 252"/>
                  <a:gd name="T92" fmla="*/ 4 w 391"/>
                  <a:gd name="T93" fmla="*/ 1 h 252"/>
                  <a:gd name="T94" fmla="*/ 3 w 391"/>
                  <a:gd name="T95" fmla="*/ 1 h 252"/>
                  <a:gd name="T96" fmla="*/ 2 w 391"/>
                  <a:gd name="T97" fmla="*/ 1 h 252"/>
                  <a:gd name="T98" fmla="*/ 1 w 391"/>
                  <a:gd name="T99" fmla="*/ 1 h 252"/>
                  <a:gd name="T100" fmla="*/ 0 w 391"/>
                  <a:gd name="T101" fmla="*/ 1 h 252"/>
                  <a:gd name="T102" fmla="*/ 0 w 391"/>
                  <a:gd name="T103" fmla="*/ 1 h 252"/>
                  <a:gd name="T104" fmla="*/ 0 w 391"/>
                  <a:gd name="T105" fmla="*/ 1 h 2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1" h="252">
                    <a:moveTo>
                      <a:pt x="0" y="29"/>
                    </a:moveTo>
                    <a:lnTo>
                      <a:pt x="3" y="29"/>
                    </a:lnTo>
                    <a:lnTo>
                      <a:pt x="4" y="28"/>
                    </a:lnTo>
                    <a:lnTo>
                      <a:pt x="8" y="27"/>
                    </a:lnTo>
                    <a:lnTo>
                      <a:pt x="12" y="27"/>
                    </a:lnTo>
                    <a:lnTo>
                      <a:pt x="18" y="26"/>
                    </a:lnTo>
                    <a:lnTo>
                      <a:pt x="25" y="24"/>
                    </a:lnTo>
                    <a:lnTo>
                      <a:pt x="33" y="22"/>
                    </a:lnTo>
                    <a:lnTo>
                      <a:pt x="41" y="22"/>
                    </a:lnTo>
                    <a:lnTo>
                      <a:pt x="51" y="21"/>
                    </a:lnTo>
                    <a:lnTo>
                      <a:pt x="61" y="21"/>
                    </a:lnTo>
                    <a:lnTo>
                      <a:pt x="85" y="21"/>
                    </a:lnTo>
                    <a:lnTo>
                      <a:pt x="97" y="22"/>
                    </a:lnTo>
                    <a:lnTo>
                      <a:pt x="111" y="23"/>
                    </a:lnTo>
                    <a:lnTo>
                      <a:pt x="125" y="26"/>
                    </a:lnTo>
                    <a:lnTo>
                      <a:pt x="139" y="29"/>
                    </a:lnTo>
                    <a:lnTo>
                      <a:pt x="153" y="32"/>
                    </a:lnTo>
                    <a:lnTo>
                      <a:pt x="169" y="38"/>
                    </a:lnTo>
                    <a:lnTo>
                      <a:pt x="185" y="44"/>
                    </a:lnTo>
                    <a:lnTo>
                      <a:pt x="200" y="51"/>
                    </a:lnTo>
                    <a:lnTo>
                      <a:pt x="217" y="59"/>
                    </a:lnTo>
                    <a:lnTo>
                      <a:pt x="216" y="59"/>
                    </a:lnTo>
                    <a:lnTo>
                      <a:pt x="232" y="68"/>
                    </a:lnTo>
                    <a:lnTo>
                      <a:pt x="248" y="79"/>
                    </a:lnTo>
                    <a:lnTo>
                      <a:pt x="264" y="91"/>
                    </a:lnTo>
                    <a:lnTo>
                      <a:pt x="281" y="105"/>
                    </a:lnTo>
                    <a:lnTo>
                      <a:pt x="297" y="121"/>
                    </a:lnTo>
                    <a:lnTo>
                      <a:pt x="314" y="138"/>
                    </a:lnTo>
                    <a:lnTo>
                      <a:pt x="330" y="157"/>
                    </a:lnTo>
                    <a:lnTo>
                      <a:pt x="344" y="178"/>
                    </a:lnTo>
                    <a:lnTo>
                      <a:pt x="360" y="200"/>
                    </a:lnTo>
                    <a:lnTo>
                      <a:pt x="375" y="226"/>
                    </a:lnTo>
                    <a:lnTo>
                      <a:pt x="375" y="224"/>
                    </a:lnTo>
                    <a:lnTo>
                      <a:pt x="391" y="252"/>
                    </a:lnTo>
                    <a:lnTo>
                      <a:pt x="391" y="250"/>
                    </a:lnTo>
                    <a:lnTo>
                      <a:pt x="389" y="247"/>
                    </a:lnTo>
                    <a:lnTo>
                      <a:pt x="389" y="245"/>
                    </a:lnTo>
                    <a:lnTo>
                      <a:pt x="389" y="242"/>
                    </a:lnTo>
                    <a:lnTo>
                      <a:pt x="388" y="238"/>
                    </a:lnTo>
                    <a:lnTo>
                      <a:pt x="387" y="234"/>
                    </a:lnTo>
                    <a:lnTo>
                      <a:pt x="386" y="229"/>
                    </a:lnTo>
                    <a:lnTo>
                      <a:pt x="383" y="216"/>
                    </a:lnTo>
                    <a:lnTo>
                      <a:pt x="378" y="202"/>
                    </a:lnTo>
                    <a:lnTo>
                      <a:pt x="372" y="187"/>
                    </a:lnTo>
                    <a:lnTo>
                      <a:pt x="365" y="170"/>
                    </a:lnTo>
                    <a:lnTo>
                      <a:pt x="354" y="153"/>
                    </a:lnTo>
                    <a:lnTo>
                      <a:pt x="349" y="143"/>
                    </a:lnTo>
                    <a:lnTo>
                      <a:pt x="343" y="134"/>
                    </a:lnTo>
                    <a:lnTo>
                      <a:pt x="335" y="125"/>
                    </a:lnTo>
                    <a:lnTo>
                      <a:pt x="328" y="115"/>
                    </a:lnTo>
                    <a:lnTo>
                      <a:pt x="319" y="105"/>
                    </a:lnTo>
                    <a:lnTo>
                      <a:pt x="310" y="96"/>
                    </a:lnTo>
                    <a:lnTo>
                      <a:pt x="301" y="86"/>
                    </a:lnTo>
                    <a:lnTo>
                      <a:pt x="290" y="76"/>
                    </a:lnTo>
                    <a:lnTo>
                      <a:pt x="279" y="66"/>
                    </a:lnTo>
                    <a:lnTo>
                      <a:pt x="267" y="57"/>
                    </a:lnTo>
                    <a:lnTo>
                      <a:pt x="254" y="47"/>
                    </a:lnTo>
                    <a:lnTo>
                      <a:pt x="240" y="38"/>
                    </a:lnTo>
                    <a:lnTo>
                      <a:pt x="226" y="30"/>
                    </a:lnTo>
                    <a:lnTo>
                      <a:pt x="225" y="30"/>
                    </a:lnTo>
                    <a:lnTo>
                      <a:pt x="209" y="21"/>
                    </a:lnTo>
                    <a:lnTo>
                      <a:pt x="207" y="20"/>
                    </a:lnTo>
                    <a:lnTo>
                      <a:pt x="204" y="19"/>
                    </a:lnTo>
                    <a:lnTo>
                      <a:pt x="197" y="16"/>
                    </a:lnTo>
                    <a:lnTo>
                      <a:pt x="190" y="14"/>
                    </a:lnTo>
                    <a:lnTo>
                      <a:pt x="167" y="8"/>
                    </a:lnTo>
                    <a:lnTo>
                      <a:pt x="153" y="6"/>
                    </a:lnTo>
                    <a:lnTo>
                      <a:pt x="139" y="4"/>
                    </a:lnTo>
                    <a:lnTo>
                      <a:pt x="123" y="1"/>
                    </a:lnTo>
                    <a:lnTo>
                      <a:pt x="107" y="0"/>
                    </a:lnTo>
                    <a:lnTo>
                      <a:pt x="90" y="1"/>
                    </a:lnTo>
                    <a:lnTo>
                      <a:pt x="72" y="2"/>
                    </a:lnTo>
                    <a:lnTo>
                      <a:pt x="54" y="6"/>
                    </a:lnTo>
                    <a:lnTo>
                      <a:pt x="37" y="12"/>
                    </a:lnTo>
                    <a:lnTo>
                      <a:pt x="19" y="19"/>
                    </a:lnTo>
                    <a:lnTo>
                      <a:pt x="0" y="29"/>
                    </a:lnTo>
                    <a:lnTo>
                      <a:pt x="2" y="29"/>
                    </a:lnTo>
                    <a:lnTo>
                      <a:pt x="19" y="20"/>
                    </a:lnTo>
                    <a:lnTo>
                      <a:pt x="37" y="12"/>
                    </a:lnTo>
                    <a:lnTo>
                      <a:pt x="54" y="7"/>
                    </a:lnTo>
                    <a:lnTo>
                      <a:pt x="72" y="4"/>
                    </a:lnTo>
                    <a:lnTo>
                      <a:pt x="90" y="2"/>
                    </a:lnTo>
                    <a:lnTo>
                      <a:pt x="107" y="1"/>
                    </a:lnTo>
                    <a:lnTo>
                      <a:pt x="123" y="2"/>
                    </a:lnTo>
                    <a:lnTo>
                      <a:pt x="139" y="5"/>
                    </a:lnTo>
                    <a:lnTo>
                      <a:pt x="153" y="6"/>
                    </a:lnTo>
                    <a:lnTo>
                      <a:pt x="167" y="9"/>
                    </a:lnTo>
                    <a:lnTo>
                      <a:pt x="190" y="15"/>
                    </a:lnTo>
                    <a:lnTo>
                      <a:pt x="197" y="17"/>
                    </a:lnTo>
                    <a:lnTo>
                      <a:pt x="204" y="20"/>
                    </a:lnTo>
                    <a:lnTo>
                      <a:pt x="207" y="21"/>
                    </a:lnTo>
                    <a:lnTo>
                      <a:pt x="209" y="22"/>
                    </a:lnTo>
                    <a:lnTo>
                      <a:pt x="225" y="30"/>
                    </a:lnTo>
                    <a:lnTo>
                      <a:pt x="239" y="39"/>
                    </a:lnTo>
                    <a:lnTo>
                      <a:pt x="253" y="49"/>
                    </a:lnTo>
                    <a:lnTo>
                      <a:pt x="266" y="58"/>
                    </a:lnTo>
                    <a:lnTo>
                      <a:pt x="279" y="67"/>
                    </a:lnTo>
                    <a:lnTo>
                      <a:pt x="289" y="78"/>
                    </a:lnTo>
                    <a:lnTo>
                      <a:pt x="300" y="87"/>
                    </a:lnTo>
                    <a:lnTo>
                      <a:pt x="309" y="96"/>
                    </a:lnTo>
                    <a:lnTo>
                      <a:pt x="318" y="106"/>
                    </a:lnTo>
                    <a:lnTo>
                      <a:pt x="327" y="116"/>
                    </a:lnTo>
                    <a:lnTo>
                      <a:pt x="335" y="125"/>
                    </a:lnTo>
                    <a:lnTo>
                      <a:pt x="342" y="135"/>
                    </a:lnTo>
                    <a:lnTo>
                      <a:pt x="348" y="145"/>
                    </a:lnTo>
                    <a:lnTo>
                      <a:pt x="353" y="154"/>
                    </a:lnTo>
                    <a:lnTo>
                      <a:pt x="353" y="153"/>
                    </a:lnTo>
                    <a:lnTo>
                      <a:pt x="363" y="170"/>
                    </a:lnTo>
                    <a:lnTo>
                      <a:pt x="371" y="187"/>
                    </a:lnTo>
                    <a:lnTo>
                      <a:pt x="378" y="202"/>
                    </a:lnTo>
                    <a:lnTo>
                      <a:pt x="381" y="216"/>
                    </a:lnTo>
                    <a:lnTo>
                      <a:pt x="386" y="229"/>
                    </a:lnTo>
                    <a:lnTo>
                      <a:pt x="386" y="234"/>
                    </a:lnTo>
                    <a:lnTo>
                      <a:pt x="387" y="238"/>
                    </a:lnTo>
                    <a:lnTo>
                      <a:pt x="388" y="242"/>
                    </a:lnTo>
                    <a:lnTo>
                      <a:pt x="388" y="245"/>
                    </a:lnTo>
                    <a:lnTo>
                      <a:pt x="389" y="247"/>
                    </a:lnTo>
                    <a:lnTo>
                      <a:pt x="389" y="250"/>
                    </a:lnTo>
                    <a:lnTo>
                      <a:pt x="389" y="251"/>
                    </a:lnTo>
                    <a:lnTo>
                      <a:pt x="391" y="251"/>
                    </a:lnTo>
                    <a:lnTo>
                      <a:pt x="376" y="224"/>
                    </a:lnTo>
                    <a:lnTo>
                      <a:pt x="361" y="200"/>
                    </a:lnTo>
                    <a:lnTo>
                      <a:pt x="345" y="177"/>
                    </a:lnTo>
                    <a:lnTo>
                      <a:pt x="331" y="156"/>
                    </a:lnTo>
                    <a:lnTo>
                      <a:pt x="314" y="138"/>
                    </a:lnTo>
                    <a:lnTo>
                      <a:pt x="298" y="120"/>
                    </a:lnTo>
                    <a:lnTo>
                      <a:pt x="282" y="104"/>
                    </a:lnTo>
                    <a:lnTo>
                      <a:pt x="265" y="90"/>
                    </a:lnTo>
                    <a:lnTo>
                      <a:pt x="249" y="79"/>
                    </a:lnTo>
                    <a:lnTo>
                      <a:pt x="232" y="68"/>
                    </a:lnTo>
                    <a:lnTo>
                      <a:pt x="217" y="58"/>
                    </a:lnTo>
                    <a:lnTo>
                      <a:pt x="200" y="50"/>
                    </a:lnTo>
                    <a:lnTo>
                      <a:pt x="185" y="43"/>
                    </a:lnTo>
                    <a:lnTo>
                      <a:pt x="169" y="37"/>
                    </a:lnTo>
                    <a:lnTo>
                      <a:pt x="153" y="31"/>
                    </a:lnTo>
                    <a:lnTo>
                      <a:pt x="139" y="28"/>
                    </a:lnTo>
                    <a:lnTo>
                      <a:pt x="125" y="24"/>
                    </a:lnTo>
                    <a:lnTo>
                      <a:pt x="111" y="22"/>
                    </a:lnTo>
                    <a:lnTo>
                      <a:pt x="97" y="21"/>
                    </a:lnTo>
                    <a:lnTo>
                      <a:pt x="85" y="20"/>
                    </a:lnTo>
                    <a:lnTo>
                      <a:pt x="61" y="20"/>
                    </a:lnTo>
                    <a:lnTo>
                      <a:pt x="51" y="21"/>
                    </a:lnTo>
                    <a:lnTo>
                      <a:pt x="41" y="21"/>
                    </a:lnTo>
                    <a:lnTo>
                      <a:pt x="33" y="22"/>
                    </a:lnTo>
                    <a:lnTo>
                      <a:pt x="25" y="23"/>
                    </a:lnTo>
                    <a:lnTo>
                      <a:pt x="18" y="24"/>
                    </a:lnTo>
                    <a:lnTo>
                      <a:pt x="12" y="26"/>
                    </a:lnTo>
                    <a:lnTo>
                      <a:pt x="8" y="27"/>
                    </a:lnTo>
                    <a:lnTo>
                      <a:pt x="4" y="27"/>
                    </a:lnTo>
                    <a:lnTo>
                      <a:pt x="3" y="28"/>
                    </a:lnTo>
                    <a:lnTo>
                      <a:pt x="2" y="28"/>
                    </a:lnTo>
                    <a:lnTo>
                      <a:pt x="2" y="29"/>
                    </a:lnTo>
                    <a:lnTo>
                      <a:pt x="0" y="29"/>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3" name="Freeform 79"/>
              <p:cNvSpPr>
                <a:spLocks/>
              </p:cNvSpPr>
              <p:nvPr/>
            </p:nvSpPr>
            <p:spPr bwMode="auto">
              <a:xfrm>
                <a:off x="5699" y="1768"/>
                <a:ext cx="71" cy="135"/>
              </a:xfrm>
              <a:custGeom>
                <a:avLst/>
                <a:gdLst>
                  <a:gd name="T0" fmla="*/ 0 w 421"/>
                  <a:gd name="T1" fmla="*/ 0 h 813"/>
                  <a:gd name="T2" fmla="*/ 0 w 421"/>
                  <a:gd name="T3" fmla="*/ 0 h 813"/>
                  <a:gd name="T4" fmla="*/ 1 w 421"/>
                  <a:gd name="T5" fmla="*/ 0 h 813"/>
                  <a:gd name="T6" fmla="*/ 1 w 421"/>
                  <a:gd name="T7" fmla="*/ 0 h 813"/>
                  <a:gd name="T8" fmla="*/ 2 w 421"/>
                  <a:gd name="T9" fmla="*/ 0 h 813"/>
                  <a:gd name="T10" fmla="*/ 3 w 421"/>
                  <a:gd name="T11" fmla="*/ 0 h 813"/>
                  <a:gd name="T12" fmla="*/ 3 w 421"/>
                  <a:gd name="T13" fmla="*/ 0 h 813"/>
                  <a:gd name="T14" fmla="*/ 4 w 421"/>
                  <a:gd name="T15" fmla="*/ 1 h 813"/>
                  <a:gd name="T16" fmla="*/ 4 w 421"/>
                  <a:gd name="T17" fmla="*/ 1 h 813"/>
                  <a:gd name="T18" fmla="*/ 5 w 421"/>
                  <a:gd name="T19" fmla="*/ 1 h 813"/>
                  <a:gd name="T20" fmla="*/ 5 w 421"/>
                  <a:gd name="T21" fmla="*/ 1 h 813"/>
                  <a:gd name="T22" fmla="*/ 5 w 421"/>
                  <a:gd name="T23" fmla="*/ 1 h 813"/>
                  <a:gd name="T24" fmla="*/ 5 w 421"/>
                  <a:gd name="T25" fmla="*/ 1 h 813"/>
                  <a:gd name="T26" fmla="*/ 6 w 421"/>
                  <a:gd name="T27" fmla="*/ 2 h 813"/>
                  <a:gd name="T28" fmla="*/ 6 w 421"/>
                  <a:gd name="T29" fmla="*/ 2 h 813"/>
                  <a:gd name="T30" fmla="*/ 7 w 421"/>
                  <a:gd name="T31" fmla="*/ 3 h 813"/>
                  <a:gd name="T32" fmla="*/ 7 w 421"/>
                  <a:gd name="T33" fmla="*/ 4 h 813"/>
                  <a:gd name="T34" fmla="*/ 8 w 421"/>
                  <a:gd name="T35" fmla="*/ 5 h 813"/>
                  <a:gd name="T36" fmla="*/ 8 w 421"/>
                  <a:gd name="T37" fmla="*/ 6 h 813"/>
                  <a:gd name="T38" fmla="*/ 8 w 421"/>
                  <a:gd name="T39" fmla="*/ 7 h 813"/>
                  <a:gd name="T40" fmla="*/ 9 w 421"/>
                  <a:gd name="T41" fmla="*/ 7 h 813"/>
                  <a:gd name="T42" fmla="*/ 9 w 421"/>
                  <a:gd name="T43" fmla="*/ 8 h 813"/>
                  <a:gd name="T44" fmla="*/ 9 w 421"/>
                  <a:gd name="T45" fmla="*/ 9 h 813"/>
                  <a:gd name="T46" fmla="*/ 10 w 421"/>
                  <a:gd name="T47" fmla="*/ 11 h 813"/>
                  <a:gd name="T48" fmla="*/ 10 w 421"/>
                  <a:gd name="T49" fmla="*/ 12 h 813"/>
                  <a:gd name="T50" fmla="*/ 10 w 421"/>
                  <a:gd name="T51" fmla="*/ 13 h 813"/>
                  <a:gd name="T52" fmla="*/ 11 w 421"/>
                  <a:gd name="T53" fmla="*/ 15 h 813"/>
                  <a:gd name="T54" fmla="*/ 11 w 421"/>
                  <a:gd name="T55" fmla="*/ 16 h 813"/>
                  <a:gd name="T56" fmla="*/ 11 w 421"/>
                  <a:gd name="T57" fmla="*/ 18 h 813"/>
                  <a:gd name="T58" fmla="*/ 12 w 421"/>
                  <a:gd name="T59" fmla="*/ 20 h 813"/>
                  <a:gd name="T60" fmla="*/ 12 w 421"/>
                  <a:gd name="T61" fmla="*/ 22 h 813"/>
                  <a:gd name="T62" fmla="*/ 10 w 421"/>
                  <a:gd name="T63" fmla="*/ 22 h 813"/>
                  <a:gd name="T64" fmla="*/ 10 w 421"/>
                  <a:gd name="T65" fmla="*/ 22 h 813"/>
                  <a:gd name="T66" fmla="*/ 10 w 421"/>
                  <a:gd name="T67" fmla="*/ 22 h 813"/>
                  <a:gd name="T68" fmla="*/ 10 w 421"/>
                  <a:gd name="T69" fmla="*/ 22 h 813"/>
                  <a:gd name="T70" fmla="*/ 10 w 421"/>
                  <a:gd name="T71" fmla="*/ 21 h 813"/>
                  <a:gd name="T72" fmla="*/ 10 w 421"/>
                  <a:gd name="T73" fmla="*/ 21 h 813"/>
                  <a:gd name="T74" fmla="*/ 10 w 421"/>
                  <a:gd name="T75" fmla="*/ 20 h 813"/>
                  <a:gd name="T76" fmla="*/ 10 w 421"/>
                  <a:gd name="T77" fmla="*/ 18 h 813"/>
                  <a:gd name="T78" fmla="*/ 9 w 421"/>
                  <a:gd name="T79" fmla="*/ 17 h 813"/>
                  <a:gd name="T80" fmla="*/ 9 w 421"/>
                  <a:gd name="T81" fmla="*/ 15 h 813"/>
                  <a:gd name="T82" fmla="*/ 8 w 421"/>
                  <a:gd name="T83" fmla="*/ 13 h 813"/>
                  <a:gd name="T84" fmla="*/ 8 w 421"/>
                  <a:gd name="T85" fmla="*/ 11 h 813"/>
                  <a:gd name="T86" fmla="*/ 7 w 421"/>
                  <a:gd name="T87" fmla="*/ 9 h 813"/>
                  <a:gd name="T88" fmla="*/ 7 w 421"/>
                  <a:gd name="T89" fmla="*/ 7 h 813"/>
                  <a:gd name="T90" fmla="*/ 6 w 421"/>
                  <a:gd name="T91" fmla="*/ 6 h 813"/>
                  <a:gd name="T92" fmla="*/ 5 w 421"/>
                  <a:gd name="T93" fmla="*/ 4 h 813"/>
                  <a:gd name="T94" fmla="*/ 4 w 421"/>
                  <a:gd name="T95" fmla="*/ 3 h 813"/>
                  <a:gd name="T96" fmla="*/ 4 w 421"/>
                  <a:gd name="T97" fmla="*/ 2 h 813"/>
                  <a:gd name="T98" fmla="*/ 3 w 421"/>
                  <a:gd name="T99" fmla="*/ 2 h 813"/>
                  <a:gd name="T100" fmla="*/ 0 w 421"/>
                  <a:gd name="T101" fmla="*/ 0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1" h="813">
                    <a:moveTo>
                      <a:pt x="0" y="14"/>
                    </a:moveTo>
                    <a:lnTo>
                      <a:pt x="1" y="14"/>
                    </a:lnTo>
                    <a:lnTo>
                      <a:pt x="4" y="13"/>
                    </a:lnTo>
                    <a:lnTo>
                      <a:pt x="8" y="11"/>
                    </a:lnTo>
                    <a:lnTo>
                      <a:pt x="14" y="9"/>
                    </a:lnTo>
                    <a:lnTo>
                      <a:pt x="22" y="6"/>
                    </a:lnTo>
                    <a:lnTo>
                      <a:pt x="30" y="4"/>
                    </a:lnTo>
                    <a:lnTo>
                      <a:pt x="40" y="2"/>
                    </a:lnTo>
                    <a:lnTo>
                      <a:pt x="50" y="1"/>
                    </a:lnTo>
                    <a:lnTo>
                      <a:pt x="62" y="0"/>
                    </a:lnTo>
                    <a:lnTo>
                      <a:pt x="74" y="0"/>
                    </a:lnTo>
                    <a:lnTo>
                      <a:pt x="86" y="1"/>
                    </a:lnTo>
                    <a:lnTo>
                      <a:pt x="100" y="5"/>
                    </a:lnTo>
                    <a:lnTo>
                      <a:pt x="112" y="9"/>
                    </a:lnTo>
                    <a:lnTo>
                      <a:pt x="127" y="15"/>
                    </a:lnTo>
                    <a:lnTo>
                      <a:pt x="139" y="23"/>
                    </a:lnTo>
                    <a:lnTo>
                      <a:pt x="153" y="35"/>
                    </a:lnTo>
                    <a:lnTo>
                      <a:pt x="154" y="35"/>
                    </a:lnTo>
                    <a:lnTo>
                      <a:pt x="156" y="35"/>
                    </a:lnTo>
                    <a:lnTo>
                      <a:pt x="158" y="35"/>
                    </a:lnTo>
                    <a:lnTo>
                      <a:pt x="162" y="36"/>
                    </a:lnTo>
                    <a:lnTo>
                      <a:pt x="166" y="38"/>
                    </a:lnTo>
                    <a:lnTo>
                      <a:pt x="171" y="41"/>
                    </a:lnTo>
                    <a:lnTo>
                      <a:pt x="176" y="44"/>
                    </a:lnTo>
                    <a:lnTo>
                      <a:pt x="183" y="49"/>
                    </a:lnTo>
                    <a:lnTo>
                      <a:pt x="190" y="54"/>
                    </a:lnTo>
                    <a:lnTo>
                      <a:pt x="197" y="61"/>
                    </a:lnTo>
                    <a:lnTo>
                      <a:pt x="205" y="71"/>
                    </a:lnTo>
                    <a:lnTo>
                      <a:pt x="213" y="80"/>
                    </a:lnTo>
                    <a:lnTo>
                      <a:pt x="222" y="93"/>
                    </a:lnTo>
                    <a:lnTo>
                      <a:pt x="231" y="107"/>
                    </a:lnTo>
                    <a:lnTo>
                      <a:pt x="241" y="123"/>
                    </a:lnTo>
                    <a:lnTo>
                      <a:pt x="250" y="141"/>
                    </a:lnTo>
                    <a:lnTo>
                      <a:pt x="260" y="162"/>
                    </a:lnTo>
                    <a:lnTo>
                      <a:pt x="266" y="174"/>
                    </a:lnTo>
                    <a:lnTo>
                      <a:pt x="271" y="185"/>
                    </a:lnTo>
                    <a:lnTo>
                      <a:pt x="277" y="198"/>
                    </a:lnTo>
                    <a:lnTo>
                      <a:pt x="281" y="211"/>
                    </a:lnTo>
                    <a:lnTo>
                      <a:pt x="287" y="224"/>
                    </a:lnTo>
                    <a:lnTo>
                      <a:pt x="293" y="239"/>
                    </a:lnTo>
                    <a:lnTo>
                      <a:pt x="298" y="256"/>
                    </a:lnTo>
                    <a:lnTo>
                      <a:pt x="304" y="272"/>
                    </a:lnTo>
                    <a:lnTo>
                      <a:pt x="310" y="288"/>
                    </a:lnTo>
                    <a:lnTo>
                      <a:pt x="315" y="307"/>
                    </a:lnTo>
                    <a:lnTo>
                      <a:pt x="321" y="325"/>
                    </a:lnTo>
                    <a:lnTo>
                      <a:pt x="327" y="345"/>
                    </a:lnTo>
                    <a:lnTo>
                      <a:pt x="333" y="364"/>
                    </a:lnTo>
                    <a:lnTo>
                      <a:pt x="339" y="386"/>
                    </a:lnTo>
                    <a:lnTo>
                      <a:pt x="345" y="408"/>
                    </a:lnTo>
                    <a:lnTo>
                      <a:pt x="350" y="430"/>
                    </a:lnTo>
                    <a:lnTo>
                      <a:pt x="357" y="454"/>
                    </a:lnTo>
                    <a:lnTo>
                      <a:pt x="362" y="480"/>
                    </a:lnTo>
                    <a:lnTo>
                      <a:pt x="368" y="505"/>
                    </a:lnTo>
                    <a:lnTo>
                      <a:pt x="374" y="532"/>
                    </a:lnTo>
                    <a:lnTo>
                      <a:pt x="380" y="560"/>
                    </a:lnTo>
                    <a:lnTo>
                      <a:pt x="386" y="589"/>
                    </a:lnTo>
                    <a:lnTo>
                      <a:pt x="392" y="619"/>
                    </a:lnTo>
                    <a:lnTo>
                      <a:pt x="398" y="649"/>
                    </a:lnTo>
                    <a:lnTo>
                      <a:pt x="403" y="681"/>
                    </a:lnTo>
                    <a:lnTo>
                      <a:pt x="410" y="713"/>
                    </a:lnTo>
                    <a:lnTo>
                      <a:pt x="416" y="748"/>
                    </a:lnTo>
                    <a:lnTo>
                      <a:pt x="421" y="783"/>
                    </a:lnTo>
                    <a:lnTo>
                      <a:pt x="366" y="813"/>
                    </a:lnTo>
                    <a:lnTo>
                      <a:pt x="366" y="811"/>
                    </a:lnTo>
                    <a:lnTo>
                      <a:pt x="366" y="808"/>
                    </a:lnTo>
                    <a:lnTo>
                      <a:pt x="365" y="806"/>
                    </a:lnTo>
                    <a:lnTo>
                      <a:pt x="365" y="802"/>
                    </a:lnTo>
                    <a:lnTo>
                      <a:pt x="364" y="798"/>
                    </a:lnTo>
                    <a:lnTo>
                      <a:pt x="364" y="792"/>
                    </a:lnTo>
                    <a:lnTo>
                      <a:pt x="363" y="786"/>
                    </a:lnTo>
                    <a:lnTo>
                      <a:pt x="362" y="779"/>
                    </a:lnTo>
                    <a:lnTo>
                      <a:pt x="360" y="772"/>
                    </a:lnTo>
                    <a:lnTo>
                      <a:pt x="359" y="764"/>
                    </a:lnTo>
                    <a:lnTo>
                      <a:pt x="358" y="755"/>
                    </a:lnTo>
                    <a:lnTo>
                      <a:pt x="355" y="737"/>
                    </a:lnTo>
                    <a:lnTo>
                      <a:pt x="353" y="716"/>
                    </a:lnTo>
                    <a:lnTo>
                      <a:pt x="348" y="693"/>
                    </a:lnTo>
                    <a:lnTo>
                      <a:pt x="345" y="668"/>
                    </a:lnTo>
                    <a:lnTo>
                      <a:pt x="339" y="641"/>
                    </a:lnTo>
                    <a:lnTo>
                      <a:pt x="333" y="613"/>
                    </a:lnTo>
                    <a:lnTo>
                      <a:pt x="328" y="584"/>
                    </a:lnTo>
                    <a:lnTo>
                      <a:pt x="321" y="555"/>
                    </a:lnTo>
                    <a:lnTo>
                      <a:pt x="306" y="493"/>
                    </a:lnTo>
                    <a:lnTo>
                      <a:pt x="298" y="460"/>
                    </a:lnTo>
                    <a:lnTo>
                      <a:pt x="289" y="429"/>
                    </a:lnTo>
                    <a:lnTo>
                      <a:pt x="280" y="397"/>
                    </a:lnTo>
                    <a:lnTo>
                      <a:pt x="270" y="364"/>
                    </a:lnTo>
                    <a:lnTo>
                      <a:pt x="260" y="333"/>
                    </a:lnTo>
                    <a:lnTo>
                      <a:pt x="248" y="303"/>
                    </a:lnTo>
                    <a:lnTo>
                      <a:pt x="236" y="273"/>
                    </a:lnTo>
                    <a:lnTo>
                      <a:pt x="224" y="244"/>
                    </a:lnTo>
                    <a:lnTo>
                      <a:pt x="210" y="215"/>
                    </a:lnTo>
                    <a:lnTo>
                      <a:pt x="196" y="190"/>
                    </a:lnTo>
                    <a:lnTo>
                      <a:pt x="182" y="164"/>
                    </a:lnTo>
                    <a:lnTo>
                      <a:pt x="166" y="141"/>
                    </a:lnTo>
                    <a:lnTo>
                      <a:pt x="149" y="120"/>
                    </a:lnTo>
                    <a:lnTo>
                      <a:pt x="134" y="102"/>
                    </a:lnTo>
                    <a:lnTo>
                      <a:pt x="125" y="93"/>
                    </a:lnTo>
                    <a:lnTo>
                      <a:pt x="115" y="86"/>
                    </a:lnTo>
                    <a:lnTo>
                      <a:pt x="106" y="78"/>
                    </a:lnTo>
                    <a:lnTo>
                      <a:pt x="97" y="71"/>
                    </a:lnTo>
                    <a:lnTo>
                      <a:pt x="0" y="14"/>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4" name="Freeform 80"/>
              <p:cNvSpPr>
                <a:spLocks/>
              </p:cNvSpPr>
              <p:nvPr/>
            </p:nvSpPr>
            <p:spPr bwMode="auto">
              <a:xfrm>
                <a:off x="5699" y="1768"/>
                <a:ext cx="71" cy="135"/>
              </a:xfrm>
              <a:custGeom>
                <a:avLst/>
                <a:gdLst>
                  <a:gd name="T0" fmla="*/ 0 w 422"/>
                  <a:gd name="T1" fmla="*/ 0 h 813"/>
                  <a:gd name="T2" fmla="*/ 1 w 422"/>
                  <a:gd name="T3" fmla="*/ 0 h 813"/>
                  <a:gd name="T4" fmla="*/ 2 w 422"/>
                  <a:gd name="T5" fmla="*/ 0 h 813"/>
                  <a:gd name="T6" fmla="*/ 4 w 422"/>
                  <a:gd name="T7" fmla="*/ 0 h 813"/>
                  <a:gd name="T8" fmla="*/ 4 w 422"/>
                  <a:gd name="T9" fmla="*/ 1 h 813"/>
                  <a:gd name="T10" fmla="*/ 5 w 422"/>
                  <a:gd name="T11" fmla="*/ 1 h 813"/>
                  <a:gd name="T12" fmla="*/ 5 w 422"/>
                  <a:gd name="T13" fmla="*/ 1 h 813"/>
                  <a:gd name="T14" fmla="*/ 6 w 422"/>
                  <a:gd name="T15" fmla="*/ 2 h 813"/>
                  <a:gd name="T16" fmla="*/ 7 w 422"/>
                  <a:gd name="T17" fmla="*/ 3 h 813"/>
                  <a:gd name="T18" fmla="*/ 8 w 422"/>
                  <a:gd name="T19" fmla="*/ 5 h 813"/>
                  <a:gd name="T20" fmla="*/ 8 w 422"/>
                  <a:gd name="T21" fmla="*/ 7 h 813"/>
                  <a:gd name="T22" fmla="*/ 9 w 422"/>
                  <a:gd name="T23" fmla="*/ 8 h 813"/>
                  <a:gd name="T24" fmla="*/ 10 w 422"/>
                  <a:gd name="T25" fmla="*/ 11 h 813"/>
                  <a:gd name="T26" fmla="*/ 10 w 422"/>
                  <a:gd name="T27" fmla="*/ 13 h 813"/>
                  <a:gd name="T28" fmla="*/ 11 w 422"/>
                  <a:gd name="T29" fmla="*/ 16 h 813"/>
                  <a:gd name="T30" fmla="*/ 12 w 422"/>
                  <a:gd name="T31" fmla="*/ 20 h 813"/>
                  <a:gd name="T32" fmla="*/ 10 w 422"/>
                  <a:gd name="T33" fmla="*/ 22 h 813"/>
                  <a:gd name="T34" fmla="*/ 10 w 422"/>
                  <a:gd name="T35" fmla="*/ 22 h 813"/>
                  <a:gd name="T36" fmla="*/ 10 w 422"/>
                  <a:gd name="T37" fmla="*/ 22 h 813"/>
                  <a:gd name="T38" fmla="*/ 10 w 422"/>
                  <a:gd name="T39" fmla="*/ 21 h 813"/>
                  <a:gd name="T40" fmla="*/ 10 w 422"/>
                  <a:gd name="T41" fmla="*/ 18 h 813"/>
                  <a:gd name="T42" fmla="*/ 9 w 422"/>
                  <a:gd name="T43" fmla="*/ 15 h 813"/>
                  <a:gd name="T44" fmla="*/ 8 w 422"/>
                  <a:gd name="T45" fmla="*/ 11 h 813"/>
                  <a:gd name="T46" fmla="*/ 7 w 422"/>
                  <a:gd name="T47" fmla="*/ 7 h 813"/>
                  <a:gd name="T48" fmla="*/ 6 w 422"/>
                  <a:gd name="T49" fmla="*/ 5 h 813"/>
                  <a:gd name="T50" fmla="*/ 4 w 422"/>
                  <a:gd name="T51" fmla="*/ 3 h 813"/>
                  <a:gd name="T52" fmla="*/ 3 w 422"/>
                  <a:gd name="T53" fmla="*/ 2 h 813"/>
                  <a:gd name="T54" fmla="*/ 3 w 422"/>
                  <a:gd name="T55" fmla="*/ 2 h 813"/>
                  <a:gd name="T56" fmla="*/ 4 w 422"/>
                  <a:gd name="T57" fmla="*/ 3 h 813"/>
                  <a:gd name="T58" fmla="*/ 5 w 422"/>
                  <a:gd name="T59" fmla="*/ 4 h 813"/>
                  <a:gd name="T60" fmla="*/ 6 w 422"/>
                  <a:gd name="T61" fmla="*/ 7 h 813"/>
                  <a:gd name="T62" fmla="*/ 8 w 422"/>
                  <a:gd name="T63" fmla="*/ 10 h 813"/>
                  <a:gd name="T64" fmla="*/ 9 w 422"/>
                  <a:gd name="T65" fmla="*/ 14 h 813"/>
                  <a:gd name="T66" fmla="*/ 10 w 422"/>
                  <a:gd name="T67" fmla="*/ 18 h 813"/>
                  <a:gd name="T68" fmla="*/ 10 w 422"/>
                  <a:gd name="T69" fmla="*/ 20 h 813"/>
                  <a:gd name="T70" fmla="*/ 10 w 422"/>
                  <a:gd name="T71" fmla="*/ 21 h 813"/>
                  <a:gd name="T72" fmla="*/ 10 w 422"/>
                  <a:gd name="T73" fmla="*/ 22 h 813"/>
                  <a:gd name="T74" fmla="*/ 10 w 422"/>
                  <a:gd name="T75" fmla="*/ 22 h 813"/>
                  <a:gd name="T76" fmla="*/ 11 w 422"/>
                  <a:gd name="T77" fmla="*/ 19 h 813"/>
                  <a:gd name="T78" fmla="*/ 11 w 422"/>
                  <a:gd name="T79" fmla="*/ 15 h 813"/>
                  <a:gd name="T80" fmla="*/ 10 w 422"/>
                  <a:gd name="T81" fmla="*/ 12 h 813"/>
                  <a:gd name="T82" fmla="*/ 9 w 422"/>
                  <a:gd name="T83" fmla="*/ 10 h 813"/>
                  <a:gd name="T84" fmla="*/ 9 w 422"/>
                  <a:gd name="T85" fmla="*/ 8 h 813"/>
                  <a:gd name="T86" fmla="*/ 8 w 422"/>
                  <a:gd name="T87" fmla="*/ 6 h 813"/>
                  <a:gd name="T88" fmla="*/ 8 w 422"/>
                  <a:gd name="T89" fmla="*/ 5 h 813"/>
                  <a:gd name="T90" fmla="*/ 7 w 422"/>
                  <a:gd name="T91" fmla="*/ 3 h 813"/>
                  <a:gd name="T92" fmla="*/ 6 w 422"/>
                  <a:gd name="T93" fmla="*/ 2 h 813"/>
                  <a:gd name="T94" fmla="*/ 5 w 422"/>
                  <a:gd name="T95" fmla="*/ 1 h 813"/>
                  <a:gd name="T96" fmla="*/ 5 w 422"/>
                  <a:gd name="T97" fmla="*/ 1 h 813"/>
                  <a:gd name="T98" fmla="*/ 4 w 422"/>
                  <a:gd name="T99" fmla="*/ 1 h 813"/>
                  <a:gd name="T100" fmla="*/ 4 w 422"/>
                  <a:gd name="T101" fmla="*/ 0 h 813"/>
                  <a:gd name="T102" fmla="*/ 2 w 422"/>
                  <a:gd name="T103" fmla="*/ 0 h 813"/>
                  <a:gd name="T104" fmla="*/ 1 w 422"/>
                  <a:gd name="T105" fmla="*/ 0 h 813"/>
                  <a:gd name="T106" fmla="*/ 0 w 422"/>
                  <a:gd name="T107" fmla="*/ 0 h 8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2" h="813">
                    <a:moveTo>
                      <a:pt x="1" y="14"/>
                    </a:moveTo>
                    <a:lnTo>
                      <a:pt x="1" y="15"/>
                    </a:lnTo>
                    <a:lnTo>
                      <a:pt x="2" y="14"/>
                    </a:lnTo>
                    <a:lnTo>
                      <a:pt x="5" y="13"/>
                    </a:lnTo>
                    <a:lnTo>
                      <a:pt x="9" y="12"/>
                    </a:lnTo>
                    <a:lnTo>
                      <a:pt x="15" y="9"/>
                    </a:lnTo>
                    <a:lnTo>
                      <a:pt x="23" y="7"/>
                    </a:lnTo>
                    <a:lnTo>
                      <a:pt x="31" y="5"/>
                    </a:lnTo>
                    <a:lnTo>
                      <a:pt x="41" y="2"/>
                    </a:lnTo>
                    <a:lnTo>
                      <a:pt x="51" y="1"/>
                    </a:lnTo>
                    <a:lnTo>
                      <a:pt x="63" y="0"/>
                    </a:lnTo>
                    <a:lnTo>
                      <a:pt x="75" y="0"/>
                    </a:lnTo>
                    <a:lnTo>
                      <a:pt x="87" y="2"/>
                    </a:lnTo>
                    <a:lnTo>
                      <a:pt x="101" y="5"/>
                    </a:lnTo>
                    <a:lnTo>
                      <a:pt x="113" y="9"/>
                    </a:lnTo>
                    <a:lnTo>
                      <a:pt x="128" y="16"/>
                    </a:lnTo>
                    <a:lnTo>
                      <a:pt x="127" y="16"/>
                    </a:lnTo>
                    <a:lnTo>
                      <a:pt x="140" y="24"/>
                    </a:lnTo>
                    <a:lnTo>
                      <a:pt x="154" y="35"/>
                    </a:lnTo>
                    <a:lnTo>
                      <a:pt x="155" y="35"/>
                    </a:lnTo>
                    <a:lnTo>
                      <a:pt x="157" y="35"/>
                    </a:lnTo>
                    <a:lnTo>
                      <a:pt x="159" y="36"/>
                    </a:lnTo>
                    <a:lnTo>
                      <a:pt x="163" y="37"/>
                    </a:lnTo>
                    <a:lnTo>
                      <a:pt x="167" y="38"/>
                    </a:lnTo>
                    <a:lnTo>
                      <a:pt x="172" y="41"/>
                    </a:lnTo>
                    <a:lnTo>
                      <a:pt x="177" y="44"/>
                    </a:lnTo>
                    <a:lnTo>
                      <a:pt x="184" y="49"/>
                    </a:lnTo>
                    <a:lnTo>
                      <a:pt x="190" y="54"/>
                    </a:lnTo>
                    <a:lnTo>
                      <a:pt x="198" y="61"/>
                    </a:lnTo>
                    <a:lnTo>
                      <a:pt x="206" y="71"/>
                    </a:lnTo>
                    <a:lnTo>
                      <a:pt x="214" y="81"/>
                    </a:lnTo>
                    <a:lnTo>
                      <a:pt x="223" y="93"/>
                    </a:lnTo>
                    <a:lnTo>
                      <a:pt x="232" y="108"/>
                    </a:lnTo>
                    <a:lnTo>
                      <a:pt x="241" y="123"/>
                    </a:lnTo>
                    <a:lnTo>
                      <a:pt x="251" y="141"/>
                    </a:lnTo>
                    <a:lnTo>
                      <a:pt x="261" y="162"/>
                    </a:lnTo>
                    <a:lnTo>
                      <a:pt x="267" y="174"/>
                    </a:lnTo>
                    <a:lnTo>
                      <a:pt x="271" y="185"/>
                    </a:lnTo>
                    <a:lnTo>
                      <a:pt x="277" y="198"/>
                    </a:lnTo>
                    <a:lnTo>
                      <a:pt x="282" y="211"/>
                    </a:lnTo>
                    <a:lnTo>
                      <a:pt x="288" y="224"/>
                    </a:lnTo>
                    <a:lnTo>
                      <a:pt x="294" y="239"/>
                    </a:lnTo>
                    <a:lnTo>
                      <a:pt x="299" y="256"/>
                    </a:lnTo>
                    <a:lnTo>
                      <a:pt x="305" y="272"/>
                    </a:lnTo>
                    <a:lnTo>
                      <a:pt x="311" y="288"/>
                    </a:lnTo>
                    <a:lnTo>
                      <a:pt x="316" y="307"/>
                    </a:lnTo>
                    <a:lnTo>
                      <a:pt x="322" y="325"/>
                    </a:lnTo>
                    <a:lnTo>
                      <a:pt x="328" y="345"/>
                    </a:lnTo>
                    <a:lnTo>
                      <a:pt x="333" y="364"/>
                    </a:lnTo>
                    <a:lnTo>
                      <a:pt x="339" y="386"/>
                    </a:lnTo>
                    <a:lnTo>
                      <a:pt x="346" y="408"/>
                    </a:lnTo>
                    <a:lnTo>
                      <a:pt x="351" y="430"/>
                    </a:lnTo>
                    <a:lnTo>
                      <a:pt x="357" y="454"/>
                    </a:lnTo>
                    <a:lnTo>
                      <a:pt x="363" y="480"/>
                    </a:lnTo>
                    <a:lnTo>
                      <a:pt x="368" y="505"/>
                    </a:lnTo>
                    <a:lnTo>
                      <a:pt x="375" y="532"/>
                    </a:lnTo>
                    <a:lnTo>
                      <a:pt x="381" y="560"/>
                    </a:lnTo>
                    <a:lnTo>
                      <a:pt x="386" y="589"/>
                    </a:lnTo>
                    <a:lnTo>
                      <a:pt x="393" y="619"/>
                    </a:lnTo>
                    <a:lnTo>
                      <a:pt x="399" y="649"/>
                    </a:lnTo>
                    <a:lnTo>
                      <a:pt x="404" y="681"/>
                    </a:lnTo>
                    <a:lnTo>
                      <a:pt x="410" y="713"/>
                    </a:lnTo>
                    <a:lnTo>
                      <a:pt x="416" y="748"/>
                    </a:lnTo>
                    <a:lnTo>
                      <a:pt x="422" y="783"/>
                    </a:lnTo>
                    <a:lnTo>
                      <a:pt x="367" y="812"/>
                    </a:lnTo>
                    <a:lnTo>
                      <a:pt x="367" y="813"/>
                    </a:lnTo>
                    <a:lnTo>
                      <a:pt x="367" y="811"/>
                    </a:lnTo>
                    <a:lnTo>
                      <a:pt x="367" y="808"/>
                    </a:lnTo>
                    <a:lnTo>
                      <a:pt x="367" y="806"/>
                    </a:lnTo>
                    <a:lnTo>
                      <a:pt x="366" y="802"/>
                    </a:lnTo>
                    <a:lnTo>
                      <a:pt x="366" y="798"/>
                    </a:lnTo>
                    <a:lnTo>
                      <a:pt x="365" y="792"/>
                    </a:lnTo>
                    <a:lnTo>
                      <a:pt x="364" y="786"/>
                    </a:lnTo>
                    <a:lnTo>
                      <a:pt x="363" y="779"/>
                    </a:lnTo>
                    <a:lnTo>
                      <a:pt x="363" y="772"/>
                    </a:lnTo>
                    <a:lnTo>
                      <a:pt x="361" y="764"/>
                    </a:lnTo>
                    <a:lnTo>
                      <a:pt x="359" y="755"/>
                    </a:lnTo>
                    <a:lnTo>
                      <a:pt x="357" y="737"/>
                    </a:lnTo>
                    <a:lnTo>
                      <a:pt x="354" y="716"/>
                    </a:lnTo>
                    <a:lnTo>
                      <a:pt x="350" y="693"/>
                    </a:lnTo>
                    <a:lnTo>
                      <a:pt x="346" y="668"/>
                    </a:lnTo>
                    <a:lnTo>
                      <a:pt x="340" y="641"/>
                    </a:lnTo>
                    <a:lnTo>
                      <a:pt x="335" y="613"/>
                    </a:lnTo>
                    <a:lnTo>
                      <a:pt x="329" y="584"/>
                    </a:lnTo>
                    <a:lnTo>
                      <a:pt x="323" y="555"/>
                    </a:lnTo>
                    <a:lnTo>
                      <a:pt x="308" y="493"/>
                    </a:lnTo>
                    <a:lnTo>
                      <a:pt x="299" y="460"/>
                    </a:lnTo>
                    <a:lnTo>
                      <a:pt x="291" y="429"/>
                    </a:lnTo>
                    <a:lnTo>
                      <a:pt x="281" y="397"/>
                    </a:lnTo>
                    <a:lnTo>
                      <a:pt x="272" y="364"/>
                    </a:lnTo>
                    <a:lnTo>
                      <a:pt x="261" y="333"/>
                    </a:lnTo>
                    <a:lnTo>
                      <a:pt x="250" y="303"/>
                    </a:lnTo>
                    <a:lnTo>
                      <a:pt x="237" y="273"/>
                    </a:lnTo>
                    <a:lnTo>
                      <a:pt x="225" y="244"/>
                    </a:lnTo>
                    <a:lnTo>
                      <a:pt x="211" y="215"/>
                    </a:lnTo>
                    <a:lnTo>
                      <a:pt x="198" y="190"/>
                    </a:lnTo>
                    <a:lnTo>
                      <a:pt x="198" y="189"/>
                    </a:lnTo>
                    <a:lnTo>
                      <a:pt x="183" y="164"/>
                    </a:lnTo>
                    <a:lnTo>
                      <a:pt x="167" y="141"/>
                    </a:lnTo>
                    <a:lnTo>
                      <a:pt x="151" y="120"/>
                    </a:lnTo>
                    <a:lnTo>
                      <a:pt x="135" y="101"/>
                    </a:lnTo>
                    <a:lnTo>
                      <a:pt x="126" y="93"/>
                    </a:lnTo>
                    <a:lnTo>
                      <a:pt x="116" y="85"/>
                    </a:lnTo>
                    <a:lnTo>
                      <a:pt x="107" y="78"/>
                    </a:lnTo>
                    <a:lnTo>
                      <a:pt x="98" y="71"/>
                    </a:lnTo>
                    <a:lnTo>
                      <a:pt x="1" y="14"/>
                    </a:lnTo>
                    <a:lnTo>
                      <a:pt x="0" y="14"/>
                    </a:lnTo>
                    <a:lnTo>
                      <a:pt x="98" y="72"/>
                    </a:lnTo>
                    <a:lnTo>
                      <a:pt x="97" y="72"/>
                    </a:lnTo>
                    <a:lnTo>
                      <a:pt x="107" y="79"/>
                    </a:lnTo>
                    <a:lnTo>
                      <a:pt x="116" y="86"/>
                    </a:lnTo>
                    <a:lnTo>
                      <a:pt x="126" y="94"/>
                    </a:lnTo>
                    <a:lnTo>
                      <a:pt x="133" y="102"/>
                    </a:lnTo>
                    <a:lnTo>
                      <a:pt x="150" y="120"/>
                    </a:lnTo>
                    <a:lnTo>
                      <a:pt x="167" y="142"/>
                    </a:lnTo>
                    <a:lnTo>
                      <a:pt x="182" y="165"/>
                    </a:lnTo>
                    <a:lnTo>
                      <a:pt x="197" y="190"/>
                    </a:lnTo>
                    <a:lnTo>
                      <a:pt x="211" y="215"/>
                    </a:lnTo>
                    <a:lnTo>
                      <a:pt x="224" y="244"/>
                    </a:lnTo>
                    <a:lnTo>
                      <a:pt x="236" y="273"/>
                    </a:lnTo>
                    <a:lnTo>
                      <a:pt x="249" y="303"/>
                    </a:lnTo>
                    <a:lnTo>
                      <a:pt x="260" y="333"/>
                    </a:lnTo>
                    <a:lnTo>
                      <a:pt x="271" y="364"/>
                    </a:lnTo>
                    <a:lnTo>
                      <a:pt x="281" y="397"/>
                    </a:lnTo>
                    <a:lnTo>
                      <a:pt x="290" y="429"/>
                    </a:lnTo>
                    <a:lnTo>
                      <a:pt x="299" y="460"/>
                    </a:lnTo>
                    <a:lnTo>
                      <a:pt x="307" y="493"/>
                    </a:lnTo>
                    <a:lnTo>
                      <a:pt x="322" y="555"/>
                    </a:lnTo>
                    <a:lnTo>
                      <a:pt x="329" y="584"/>
                    </a:lnTo>
                    <a:lnTo>
                      <a:pt x="334" y="613"/>
                    </a:lnTo>
                    <a:lnTo>
                      <a:pt x="340" y="641"/>
                    </a:lnTo>
                    <a:lnTo>
                      <a:pt x="345" y="668"/>
                    </a:lnTo>
                    <a:lnTo>
                      <a:pt x="349" y="693"/>
                    </a:lnTo>
                    <a:lnTo>
                      <a:pt x="352" y="716"/>
                    </a:lnTo>
                    <a:lnTo>
                      <a:pt x="356" y="737"/>
                    </a:lnTo>
                    <a:lnTo>
                      <a:pt x="359" y="755"/>
                    </a:lnTo>
                    <a:lnTo>
                      <a:pt x="360" y="764"/>
                    </a:lnTo>
                    <a:lnTo>
                      <a:pt x="361" y="772"/>
                    </a:lnTo>
                    <a:lnTo>
                      <a:pt x="363" y="779"/>
                    </a:lnTo>
                    <a:lnTo>
                      <a:pt x="363" y="786"/>
                    </a:lnTo>
                    <a:lnTo>
                      <a:pt x="364" y="792"/>
                    </a:lnTo>
                    <a:lnTo>
                      <a:pt x="365" y="798"/>
                    </a:lnTo>
                    <a:lnTo>
                      <a:pt x="365" y="802"/>
                    </a:lnTo>
                    <a:lnTo>
                      <a:pt x="366" y="806"/>
                    </a:lnTo>
                    <a:lnTo>
                      <a:pt x="366" y="808"/>
                    </a:lnTo>
                    <a:lnTo>
                      <a:pt x="367" y="811"/>
                    </a:lnTo>
                    <a:lnTo>
                      <a:pt x="367" y="813"/>
                    </a:lnTo>
                    <a:lnTo>
                      <a:pt x="422" y="783"/>
                    </a:lnTo>
                    <a:lnTo>
                      <a:pt x="417" y="748"/>
                    </a:lnTo>
                    <a:lnTo>
                      <a:pt x="411" y="713"/>
                    </a:lnTo>
                    <a:lnTo>
                      <a:pt x="405" y="681"/>
                    </a:lnTo>
                    <a:lnTo>
                      <a:pt x="399" y="649"/>
                    </a:lnTo>
                    <a:lnTo>
                      <a:pt x="393" y="619"/>
                    </a:lnTo>
                    <a:lnTo>
                      <a:pt x="387" y="589"/>
                    </a:lnTo>
                    <a:lnTo>
                      <a:pt x="382" y="560"/>
                    </a:lnTo>
                    <a:lnTo>
                      <a:pt x="376" y="532"/>
                    </a:lnTo>
                    <a:lnTo>
                      <a:pt x="369" y="505"/>
                    </a:lnTo>
                    <a:lnTo>
                      <a:pt x="364" y="480"/>
                    </a:lnTo>
                    <a:lnTo>
                      <a:pt x="358" y="454"/>
                    </a:lnTo>
                    <a:lnTo>
                      <a:pt x="352" y="430"/>
                    </a:lnTo>
                    <a:lnTo>
                      <a:pt x="346" y="408"/>
                    </a:lnTo>
                    <a:lnTo>
                      <a:pt x="340" y="386"/>
                    </a:lnTo>
                    <a:lnTo>
                      <a:pt x="334" y="364"/>
                    </a:lnTo>
                    <a:lnTo>
                      <a:pt x="329" y="345"/>
                    </a:lnTo>
                    <a:lnTo>
                      <a:pt x="323" y="325"/>
                    </a:lnTo>
                    <a:lnTo>
                      <a:pt x="316" y="307"/>
                    </a:lnTo>
                    <a:lnTo>
                      <a:pt x="312" y="288"/>
                    </a:lnTo>
                    <a:lnTo>
                      <a:pt x="306" y="272"/>
                    </a:lnTo>
                    <a:lnTo>
                      <a:pt x="299" y="256"/>
                    </a:lnTo>
                    <a:lnTo>
                      <a:pt x="294" y="239"/>
                    </a:lnTo>
                    <a:lnTo>
                      <a:pt x="288" y="224"/>
                    </a:lnTo>
                    <a:lnTo>
                      <a:pt x="284" y="211"/>
                    </a:lnTo>
                    <a:lnTo>
                      <a:pt x="278" y="198"/>
                    </a:lnTo>
                    <a:lnTo>
                      <a:pt x="272" y="185"/>
                    </a:lnTo>
                    <a:lnTo>
                      <a:pt x="267" y="174"/>
                    </a:lnTo>
                    <a:lnTo>
                      <a:pt x="262" y="162"/>
                    </a:lnTo>
                    <a:lnTo>
                      <a:pt x="252" y="141"/>
                    </a:lnTo>
                    <a:lnTo>
                      <a:pt x="242" y="123"/>
                    </a:lnTo>
                    <a:lnTo>
                      <a:pt x="233" y="107"/>
                    </a:lnTo>
                    <a:lnTo>
                      <a:pt x="224" y="93"/>
                    </a:lnTo>
                    <a:lnTo>
                      <a:pt x="215" y="80"/>
                    </a:lnTo>
                    <a:lnTo>
                      <a:pt x="206" y="70"/>
                    </a:lnTo>
                    <a:lnTo>
                      <a:pt x="199" y="61"/>
                    </a:lnTo>
                    <a:lnTo>
                      <a:pt x="191" y="54"/>
                    </a:lnTo>
                    <a:lnTo>
                      <a:pt x="184" y="48"/>
                    </a:lnTo>
                    <a:lnTo>
                      <a:pt x="179" y="44"/>
                    </a:lnTo>
                    <a:lnTo>
                      <a:pt x="173" y="39"/>
                    </a:lnTo>
                    <a:lnTo>
                      <a:pt x="172" y="39"/>
                    </a:lnTo>
                    <a:lnTo>
                      <a:pt x="167" y="38"/>
                    </a:lnTo>
                    <a:lnTo>
                      <a:pt x="163" y="36"/>
                    </a:lnTo>
                    <a:lnTo>
                      <a:pt x="159" y="35"/>
                    </a:lnTo>
                    <a:lnTo>
                      <a:pt x="157" y="35"/>
                    </a:lnTo>
                    <a:lnTo>
                      <a:pt x="155" y="34"/>
                    </a:lnTo>
                    <a:lnTo>
                      <a:pt x="154" y="34"/>
                    </a:lnTo>
                    <a:lnTo>
                      <a:pt x="140" y="23"/>
                    </a:lnTo>
                    <a:lnTo>
                      <a:pt x="128" y="15"/>
                    </a:lnTo>
                    <a:lnTo>
                      <a:pt x="113" y="8"/>
                    </a:lnTo>
                    <a:lnTo>
                      <a:pt x="101" y="4"/>
                    </a:lnTo>
                    <a:lnTo>
                      <a:pt x="87" y="1"/>
                    </a:lnTo>
                    <a:lnTo>
                      <a:pt x="75" y="0"/>
                    </a:lnTo>
                    <a:lnTo>
                      <a:pt x="63" y="0"/>
                    </a:lnTo>
                    <a:lnTo>
                      <a:pt x="51" y="0"/>
                    </a:lnTo>
                    <a:lnTo>
                      <a:pt x="41" y="1"/>
                    </a:lnTo>
                    <a:lnTo>
                      <a:pt x="31" y="4"/>
                    </a:lnTo>
                    <a:lnTo>
                      <a:pt x="23" y="6"/>
                    </a:lnTo>
                    <a:lnTo>
                      <a:pt x="15" y="8"/>
                    </a:lnTo>
                    <a:lnTo>
                      <a:pt x="9" y="11"/>
                    </a:lnTo>
                    <a:lnTo>
                      <a:pt x="5" y="13"/>
                    </a:lnTo>
                    <a:lnTo>
                      <a:pt x="2" y="14"/>
                    </a:lnTo>
                    <a:lnTo>
                      <a:pt x="0" y="14"/>
                    </a:lnTo>
                    <a:lnTo>
                      <a:pt x="1" y="14"/>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5" name="Freeform 81"/>
              <p:cNvSpPr>
                <a:spLocks/>
              </p:cNvSpPr>
              <p:nvPr/>
            </p:nvSpPr>
            <p:spPr bwMode="auto">
              <a:xfrm>
                <a:off x="5792" y="1762"/>
                <a:ext cx="18" cy="140"/>
              </a:xfrm>
              <a:custGeom>
                <a:avLst/>
                <a:gdLst>
                  <a:gd name="T0" fmla="*/ 1 w 112"/>
                  <a:gd name="T1" fmla="*/ 22 h 840"/>
                  <a:gd name="T2" fmla="*/ 1 w 112"/>
                  <a:gd name="T3" fmla="*/ 22 h 840"/>
                  <a:gd name="T4" fmla="*/ 1 w 112"/>
                  <a:gd name="T5" fmla="*/ 22 h 840"/>
                  <a:gd name="T6" fmla="*/ 1 w 112"/>
                  <a:gd name="T7" fmla="*/ 22 h 840"/>
                  <a:gd name="T8" fmla="*/ 1 w 112"/>
                  <a:gd name="T9" fmla="*/ 22 h 840"/>
                  <a:gd name="T10" fmla="*/ 1 w 112"/>
                  <a:gd name="T11" fmla="*/ 21 h 840"/>
                  <a:gd name="T12" fmla="*/ 0 w 112"/>
                  <a:gd name="T13" fmla="*/ 20 h 840"/>
                  <a:gd name="T14" fmla="*/ 0 w 112"/>
                  <a:gd name="T15" fmla="*/ 19 h 840"/>
                  <a:gd name="T16" fmla="*/ 0 w 112"/>
                  <a:gd name="T17" fmla="*/ 17 h 840"/>
                  <a:gd name="T18" fmla="*/ 0 w 112"/>
                  <a:gd name="T19" fmla="*/ 15 h 840"/>
                  <a:gd name="T20" fmla="*/ 0 w 112"/>
                  <a:gd name="T21" fmla="*/ 14 h 840"/>
                  <a:gd name="T22" fmla="*/ 0 w 112"/>
                  <a:gd name="T23" fmla="*/ 12 h 840"/>
                  <a:gd name="T24" fmla="*/ 0 w 112"/>
                  <a:gd name="T25" fmla="*/ 10 h 840"/>
                  <a:gd name="T26" fmla="*/ 0 w 112"/>
                  <a:gd name="T27" fmla="*/ 8 h 840"/>
                  <a:gd name="T28" fmla="*/ 0 w 112"/>
                  <a:gd name="T29" fmla="*/ 6 h 840"/>
                  <a:gd name="T30" fmla="*/ 1 w 112"/>
                  <a:gd name="T31" fmla="*/ 5 h 840"/>
                  <a:gd name="T32" fmla="*/ 1 w 112"/>
                  <a:gd name="T33" fmla="*/ 3 h 840"/>
                  <a:gd name="T34" fmla="*/ 2 w 112"/>
                  <a:gd name="T35" fmla="*/ 1 h 840"/>
                  <a:gd name="T36" fmla="*/ 3 w 112"/>
                  <a:gd name="T37" fmla="*/ 0 h 840"/>
                  <a:gd name="T38" fmla="*/ 3 w 112"/>
                  <a:gd name="T39" fmla="*/ 0 h 840"/>
                  <a:gd name="T40" fmla="*/ 3 w 112"/>
                  <a:gd name="T41" fmla="*/ 0 h 840"/>
                  <a:gd name="T42" fmla="*/ 3 w 112"/>
                  <a:gd name="T43" fmla="*/ 1 h 840"/>
                  <a:gd name="T44" fmla="*/ 3 w 112"/>
                  <a:gd name="T45" fmla="*/ 1 h 840"/>
                  <a:gd name="T46" fmla="*/ 2 w 112"/>
                  <a:gd name="T47" fmla="*/ 2 h 840"/>
                  <a:gd name="T48" fmla="*/ 2 w 112"/>
                  <a:gd name="T49" fmla="*/ 3 h 840"/>
                  <a:gd name="T50" fmla="*/ 2 w 112"/>
                  <a:gd name="T51" fmla="*/ 5 h 840"/>
                  <a:gd name="T52" fmla="*/ 2 w 112"/>
                  <a:gd name="T53" fmla="*/ 6 h 840"/>
                  <a:gd name="T54" fmla="*/ 2 w 112"/>
                  <a:gd name="T55" fmla="*/ 8 h 840"/>
                  <a:gd name="T56" fmla="*/ 1 w 112"/>
                  <a:gd name="T57" fmla="*/ 9 h 840"/>
                  <a:gd name="T58" fmla="*/ 1 w 112"/>
                  <a:gd name="T59" fmla="*/ 11 h 840"/>
                  <a:gd name="T60" fmla="*/ 1 w 112"/>
                  <a:gd name="T61" fmla="*/ 13 h 840"/>
                  <a:gd name="T62" fmla="*/ 1 w 112"/>
                  <a:gd name="T63" fmla="*/ 15 h 840"/>
                  <a:gd name="T64" fmla="*/ 2 w 112"/>
                  <a:gd name="T65" fmla="*/ 17 h 840"/>
                  <a:gd name="T66" fmla="*/ 2 w 112"/>
                  <a:gd name="T67" fmla="*/ 20 h 840"/>
                  <a:gd name="T68" fmla="*/ 2 w 112"/>
                  <a:gd name="T69" fmla="*/ 22 h 840"/>
                  <a:gd name="T70" fmla="*/ 1 w 112"/>
                  <a:gd name="T71" fmla="*/ 22 h 8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 h="840">
                    <a:moveTo>
                      <a:pt x="30" y="805"/>
                    </a:moveTo>
                    <a:lnTo>
                      <a:pt x="30" y="805"/>
                    </a:lnTo>
                    <a:lnTo>
                      <a:pt x="29" y="803"/>
                    </a:lnTo>
                    <a:lnTo>
                      <a:pt x="29" y="802"/>
                    </a:lnTo>
                    <a:lnTo>
                      <a:pt x="29" y="798"/>
                    </a:lnTo>
                    <a:lnTo>
                      <a:pt x="28" y="795"/>
                    </a:lnTo>
                    <a:lnTo>
                      <a:pt x="26" y="790"/>
                    </a:lnTo>
                    <a:lnTo>
                      <a:pt x="26" y="786"/>
                    </a:lnTo>
                    <a:lnTo>
                      <a:pt x="25" y="780"/>
                    </a:lnTo>
                    <a:lnTo>
                      <a:pt x="24" y="774"/>
                    </a:lnTo>
                    <a:lnTo>
                      <a:pt x="23" y="767"/>
                    </a:lnTo>
                    <a:lnTo>
                      <a:pt x="22" y="751"/>
                    </a:lnTo>
                    <a:lnTo>
                      <a:pt x="19" y="733"/>
                    </a:lnTo>
                    <a:lnTo>
                      <a:pt x="16" y="712"/>
                    </a:lnTo>
                    <a:lnTo>
                      <a:pt x="14" y="690"/>
                    </a:lnTo>
                    <a:lnTo>
                      <a:pt x="11" y="666"/>
                    </a:lnTo>
                    <a:lnTo>
                      <a:pt x="9" y="639"/>
                    </a:lnTo>
                    <a:lnTo>
                      <a:pt x="7" y="611"/>
                    </a:lnTo>
                    <a:lnTo>
                      <a:pt x="5" y="583"/>
                    </a:lnTo>
                    <a:lnTo>
                      <a:pt x="3" y="553"/>
                    </a:lnTo>
                    <a:lnTo>
                      <a:pt x="2" y="522"/>
                    </a:lnTo>
                    <a:lnTo>
                      <a:pt x="2" y="490"/>
                    </a:lnTo>
                    <a:lnTo>
                      <a:pt x="0" y="457"/>
                    </a:lnTo>
                    <a:lnTo>
                      <a:pt x="2" y="424"/>
                    </a:lnTo>
                    <a:lnTo>
                      <a:pt x="3" y="390"/>
                    </a:lnTo>
                    <a:lnTo>
                      <a:pt x="4" y="357"/>
                    </a:lnTo>
                    <a:lnTo>
                      <a:pt x="7" y="323"/>
                    </a:lnTo>
                    <a:lnTo>
                      <a:pt x="11" y="290"/>
                    </a:lnTo>
                    <a:lnTo>
                      <a:pt x="15" y="256"/>
                    </a:lnTo>
                    <a:lnTo>
                      <a:pt x="21" y="224"/>
                    </a:lnTo>
                    <a:lnTo>
                      <a:pt x="28" y="192"/>
                    </a:lnTo>
                    <a:lnTo>
                      <a:pt x="35" y="160"/>
                    </a:lnTo>
                    <a:lnTo>
                      <a:pt x="44" y="130"/>
                    </a:lnTo>
                    <a:lnTo>
                      <a:pt x="56" y="101"/>
                    </a:lnTo>
                    <a:lnTo>
                      <a:pt x="68" y="74"/>
                    </a:lnTo>
                    <a:lnTo>
                      <a:pt x="81" y="47"/>
                    </a:lnTo>
                    <a:lnTo>
                      <a:pt x="96" y="23"/>
                    </a:lnTo>
                    <a:lnTo>
                      <a:pt x="104" y="11"/>
                    </a:lnTo>
                    <a:lnTo>
                      <a:pt x="112" y="0"/>
                    </a:lnTo>
                    <a:lnTo>
                      <a:pt x="112" y="1"/>
                    </a:lnTo>
                    <a:lnTo>
                      <a:pt x="111" y="3"/>
                    </a:lnTo>
                    <a:lnTo>
                      <a:pt x="110" y="9"/>
                    </a:lnTo>
                    <a:lnTo>
                      <a:pt x="108" y="16"/>
                    </a:lnTo>
                    <a:lnTo>
                      <a:pt x="105" y="25"/>
                    </a:lnTo>
                    <a:lnTo>
                      <a:pt x="102" y="37"/>
                    </a:lnTo>
                    <a:lnTo>
                      <a:pt x="100" y="49"/>
                    </a:lnTo>
                    <a:lnTo>
                      <a:pt x="96" y="63"/>
                    </a:lnTo>
                    <a:lnTo>
                      <a:pt x="92" y="81"/>
                    </a:lnTo>
                    <a:lnTo>
                      <a:pt x="89" y="98"/>
                    </a:lnTo>
                    <a:lnTo>
                      <a:pt x="85" y="118"/>
                    </a:lnTo>
                    <a:lnTo>
                      <a:pt x="81" y="138"/>
                    </a:lnTo>
                    <a:lnTo>
                      <a:pt x="77" y="163"/>
                    </a:lnTo>
                    <a:lnTo>
                      <a:pt x="74" y="187"/>
                    </a:lnTo>
                    <a:lnTo>
                      <a:pt x="69" y="212"/>
                    </a:lnTo>
                    <a:lnTo>
                      <a:pt x="67" y="240"/>
                    </a:lnTo>
                    <a:lnTo>
                      <a:pt x="64" y="269"/>
                    </a:lnTo>
                    <a:lnTo>
                      <a:pt x="61" y="299"/>
                    </a:lnTo>
                    <a:lnTo>
                      <a:pt x="59" y="330"/>
                    </a:lnTo>
                    <a:lnTo>
                      <a:pt x="57" y="364"/>
                    </a:lnTo>
                    <a:lnTo>
                      <a:pt x="57" y="397"/>
                    </a:lnTo>
                    <a:lnTo>
                      <a:pt x="56" y="433"/>
                    </a:lnTo>
                    <a:lnTo>
                      <a:pt x="56" y="469"/>
                    </a:lnTo>
                    <a:lnTo>
                      <a:pt x="57" y="506"/>
                    </a:lnTo>
                    <a:lnTo>
                      <a:pt x="59" y="545"/>
                    </a:lnTo>
                    <a:lnTo>
                      <a:pt x="61" y="585"/>
                    </a:lnTo>
                    <a:lnTo>
                      <a:pt x="65" y="625"/>
                    </a:lnTo>
                    <a:lnTo>
                      <a:pt x="69" y="667"/>
                    </a:lnTo>
                    <a:lnTo>
                      <a:pt x="75" y="708"/>
                    </a:lnTo>
                    <a:lnTo>
                      <a:pt x="82" y="752"/>
                    </a:lnTo>
                    <a:lnTo>
                      <a:pt x="90" y="796"/>
                    </a:lnTo>
                    <a:lnTo>
                      <a:pt x="99" y="840"/>
                    </a:lnTo>
                    <a:lnTo>
                      <a:pt x="30" y="805"/>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6" name="Freeform 82"/>
              <p:cNvSpPr>
                <a:spLocks/>
              </p:cNvSpPr>
              <p:nvPr/>
            </p:nvSpPr>
            <p:spPr bwMode="auto">
              <a:xfrm>
                <a:off x="5792" y="1762"/>
                <a:ext cx="19" cy="141"/>
              </a:xfrm>
              <a:custGeom>
                <a:avLst/>
                <a:gdLst>
                  <a:gd name="T0" fmla="*/ 1 w 114"/>
                  <a:gd name="T1" fmla="*/ 23 h 845"/>
                  <a:gd name="T2" fmla="*/ 1 w 114"/>
                  <a:gd name="T3" fmla="*/ 22 h 845"/>
                  <a:gd name="T4" fmla="*/ 1 w 114"/>
                  <a:gd name="T5" fmla="*/ 22 h 845"/>
                  <a:gd name="T6" fmla="*/ 1 w 114"/>
                  <a:gd name="T7" fmla="*/ 22 h 845"/>
                  <a:gd name="T8" fmla="*/ 1 w 114"/>
                  <a:gd name="T9" fmla="*/ 20 h 845"/>
                  <a:gd name="T10" fmla="*/ 0 w 114"/>
                  <a:gd name="T11" fmla="*/ 18 h 845"/>
                  <a:gd name="T12" fmla="*/ 0 w 114"/>
                  <a:gd name="T13" fmla="*/ 16 h 845"/>
                  <a:gd name="T14" fmla="*/ 0 w 114"/>
                  <a:gd name="T15" fmla="*/ 12 h 845"/>
                  <a:gd name="T16" fmla="*/ 0 w 114"/>
                  <a:gd name="T17" fmla="*/ 9 h 845"/>
                  <a:gd name="T18" fmla="*/ 1 w 114"/>
                  <a:gd name="T19" fmla="*/ 6 h 845"/>
                  <a:gd name="T20" fmla="*/ 1 w 114"/>
                  <a:gd name="T21" fmla="*/ 4 h 845"/>
                  <a:gd name="T22" fmla="*/ 2 w 114"/>
                  <a:gd name="T23" fmla="*/ 2 h 845"/>
                  <a:gd name="T24" fmla="*/ 3 w 114"/>
                  <a:gd name="T25" fmla="*/ 1 h 845"/>
                  <a:gd name="T26" fmla="*/ 3 w 114"/>
                  <a:gd name="T27" fmla="*/ 0 h 845"/>
                  <a:gd name="T28" fmla="*/ 3 w 114"/>
                  <a:gd name="T29" fmla="*/ 1 h 845"/>
                  <a:gd name="T30" fmla="*/ 3 w 114"/>
                  <a:gd name="T31" fmla="*/ 2 h 845"/>
                  <a:gd name="T32" fmla="*/ 2 w 114"/>
                  <a:gd name="T33" fmla="*/ 3 h 845"/>
                  <a:gd name="T34" fmla="*/ 2 w 114"/>
                  <a:gd name="T35" fmla="*/ 5 h 845"/>
                  <a:gd name="T36" fmla="*/ 2 w 114"/>
                  <a:gd name="T37" fmla="*/ 8 h 845"/>
                  <a:gd name="T38" fmla="*/ 2 w 114"/>
                  <a:gd name="T39" fmla="*/ 10 h 845"/>
                  <a:gd name="T40" fmla="*/ 2 w 114"/>
                  <a:gd name="T41" fmla="*/ 13 h 845"/>
                  <a:gd name="T42" fmla="*/ 2 w 114"/>
                  <a:gd name="T43" fmla="*/ 16 h 845"/>
                  <a:gd name="T44" fmla="*/ 2 w 114"/>
                  <a:gd name="T45" fmla="*/ 20 h 845"/>
                  <a:gd name="T46" fmla="*/ 3 w 114"/>
                  <a:gd name="T47" fmla="*/ 24 h 845"/>
                  <a:gd name="T48" fmla="*/ 1 w 114"/>
                  <a:gd name="T49" fmla="*/ 23 h 845"/>
                  <a:gd name="T50" fmla="*/ 2 w 114"/>
                  <a:gd name="T51" fmla="*/ 21 h 845"/>
                  <a:gd name="T52" fmla="*/ 2 w 114"/>
                  <a:gd name="T53" fmla="*/ 18 h 845"/>
                  <a:gd name="T54" fmla="*/ 2 w 114"/>
                  <a:gd name="T55" fmla="*/ 14 h 845"/>
                  <a:gd name="T56" fmla="*/ 2 w 114"/>
                  <a:gd name="T57" fmla="*/ 11 h 845"/>
                  <a:gd name="T58" fmla="*/ 2 w 114"/>
                  <a:gd name="T59" fmla="*/ 9 h 845"/>
                  <a:gd name="T60" fmla="*/ 2 w 114"/>
                  <a:gd name="T61" fmla="*/ 6 h 845"/>
                  <a:gd name="T62" fmla="*/ 2 w 114"/>
                  <a:gd name="T63" fmla="*/ 4 h 845"/>
                  <a:gd name="T64" fmla="*/ 3 w 114"/>
                  <a:gd name="T65" fmla="*/ 2 h 845"/>
                  <a:gd name="T66" fmla="*/ 3 w 114"/>
                  <a:gd name="T67" fmla="*/ 1 h 845"/>
                  <a:gd name="T68" fmla="*/ 3 w 114"/>
                  <a:gd name="T69" fmla="*/ 0 h 845"/>
                  <a:gd name="T70" fmla="*/ 3 w 114"/>
                  <a:gd name="T71" fmla="*/ 0 h 845"/>
                  <a:gd name="T72" fmla="*/ 2 w 114"/>
                  <a:gd name="T73" fmla="*/ 2 h 845"/>
                  <a:gd name="T74" fmla="*/ 1 w 114"/>
                  <a:gd name="T75" fmla="*/ 4 h 845"/>
                  <a:gd name="T76" fmla="*/ 1 w 114"/>
                  <a:gd name="T77" fmla="*/ 6 h 845"/>
                  <a:gd name="T78" fmla="*/ 0 w 114"/>
                  <a:gd name="T79" fmla="*/ 9 h 845"/>
                  <a:gd name="T80" fmla="*/ 0 w 114"/>
                  <a:gd name="T81" fmla="*/ 12 h 845"/>
                  <a:gd name="T82" fmla="*/ 0 w 114"/>
                  <a:gd name="T83" fmla="*/ 16 h 845"/>
                  <a:gd name="T84" fmla="*/ 0 w 114"/>
                  <a:gd name="T85" fmla="*/ 18 h 845"/>
                  <a:gd name="T86" fmla="*/ 1 w 114"/>
                  <a:gd name="T87" fmla="*/ 20 h 845"/>
                  <a:gd name="T88" fmla="*/ 1 w 114"/>
                  <a:gd name="T89" fmla="*/ 22 h 845"/>
                  <a:gd name="T90" fmla="*/ 1 w 114"/>
                  <a:gd name="T91" fmla="*/ 22 h 845"/>
                  <a:gd name="T92" fmla="*/ 1 w 114"/>
                  <a:gd name="T93" fmla="*/ 22 h 845"/>
                  <a:gd name="T94" fmla="*/ 1 w 114"/>
                  <a:gd name="T95" fmla="*/ 23 h 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4" h="845">
                    <a:moveTo>
                      <a:pt x="30" y="809"/>
                    </a:moveTo>
                    <a:lnTo>
                      <a:pt x="30" y="809"/>
                    </a:lnTo>
                    <a:lnTo>
                      <a:pt x="30" y="807"/>
                    </a:lnTo>
                    <a:lnTo>
                      <a:pt x="30" y="806"/>
                    </a:lnTo>
                    <a:lnTo>
                      <a:pt x="29" y="802"/>
                    </a:lnTo>
                    <a:lnTo>
                      <a:pt x="29" y="799"/>
                    </a:lnTo>
                    <a:lnTo>
                      <a:pt x="28" y="794"/>
                    </a:lnTo>
                    <a:lnTo>
                      <a:pt x="26" y="790"/>
                    </a:lnTo>
                    <a:lnTo>
                      <a:pt x="25" y="784"/>
                    </a:lnTo>
                    <a:lnTo>
                      <a:pt x="25" y="778"/>
                    </a:lnTo>
                    <a:lnTo>
                      <a:pt x="24" y="771"/>
                    </a:lnTo>
                    <a:lnTo>
                      <a:pt x="22" y="755"/>
                    </a:lnTo>
                    <a:lnTo>
                      <a:pt x="20" y="737"/>
                    </a:lnTo>
                    <a:lnTo>
                      <a:pt x="16" y="716"/>
                    </a:lnTo>
                    <a:lnTo>
                      <a:pt x="14" y="694"/>
                    </a:lnTo>
                    <a:lnTo>
                      <a:pt x="12" y="670"/>
                    </a:lnTo>
                    <a:lnTo>
                      <a:pt x="9" y="643"/>
                    </a:lnTo>
                    <a:lnTo>
                      <a:pt x="7" y="615"/>
                    </a:lnTo>
                    <a:lnTo>
                      <a:pt x="5" y="587"/>
                    </a:lnTo>
                    <a:lnTo>
                      <a:pt x="4" y="557"/>
                    </a:lnTo>
                    <a:lnTo>
                      <a:pt x="2" y="494"/>
                    </a:lnTo>
                    <a:lnTo>
                      <a:pt x="2" y="461"/>
                    </a:lnTo>
                    <a:lnTo>
                      <a:pt x="2" y="428"/>
                    </a:lnTo>
                    <a:lnTo>
                      <a:pt x="3" y="394"/>
                    </a:lnTo>
                    <a:lnTo>
                      <a:pt x="5" y="361"/>
                    </a:lnTo>
                    <a:lnTo>
                      <a:pt x="7" y="327"/>
                    </a:lnTo>
                    <a:lnTo>
                      <a:pt x="11" y="294"/>
                    </a:lnTo>
                    <a:lnTo>
                      <a:pt x="16" y="260"/>
                    </a:lnTo>
                    <a:lnTo>
                      <a:pt x="22" y="228"/>
                    </a:lnTo>
                    <a:lnTo>
                      <a:pt x="29" y="196"/>
                    </a:lnTo>
                    <a:lnTo>
                      <a:pt x="37" y="164"/>
                    </a:lnTo>
                    <a:lnTo>
                      <a:pt x="46" y="134"/>
                    </a:lnTo>
                    <a:lnTo>
                      <a:pt x="56" y="105"/>
                    </a:lnTo>
                    <a:lnTo>
                      <a:pt x="68" y="78"/>
                    </a:lnTo>
                    <a:lnTo>
                      <a:pt x="82" y="51"/>
                    </a:lnTo>
                    <a:lnTo>
                      <a:pt x="96" y="27"/>
                    </a:lnTo>
                    <a:lnTo>
                      <a:pt x="104" y="15"/>
                    </a:lnTo>
                    <a:lnTo>
                      <a:pt x="113" y="4"/>
                    </a:lnTo>
                    <a:lnTo>
                      <a:pt x="112" y="4"/>
                    </a:lnTo>
                    <a:lnTo>
                      <a:pt x="112" y="5"/>
                    </a:lnTo>
                    <a:lnTo>
                      <a:pt x="111" y="7"/>
                    </a:lnTo>
                    <a:lnTo>
                      <a:pt x="109" y="13"/>
                    </a:lnTo>
                    <a:lnTo>
                      <a:pt x="108" y="20"/>
                    </a:lnTo>
                    <a:lnTo>
                      <a:pt x="105" y="29"/>
                    </a:lnTo>
                    <a:lnTo>
                      <a:pt x="102" y="41"/>
                    </a:lnTo>
                    <a:lnTo>
                      <a:pt x="95" y="67"/>
                    </a:lnTo>
                    <a:lnTo>
                      <a:pt x="92" y="85"/>
                    </a:lnTo>
                    <a:lnTo>
                      <a:pt x="89" y="102"/>
                    </a:lnTo>
                    <a:lnTo>
                      <a:pt x="84" y="122"/>
                    </a:lnTo>
                    <a:lnTo>
                      <a:pt x="81" y="142"/>
                    </a:lnTo>
                    <a:lnTo>
                      <a:pt x="77" y="167"/>
                    </a:lnTo>
                    <a:lnTo>
                      <a:pt x="73" y="191"/>
                    </a:lnTo>
                    <a:lnTo>
                      <a:pt x="69" y="216"/>
                    </a:lnTo>
                    <a:lnTo>
                      <a:pt x="66" y="244"/>
                    </a:lnTo>
                    <a:lnTo>
                      <a:pt x="64" y="273"/>
                    </a:lnTo>
                    <a:lnTo>
                      <a:pt x="60" y="303"/>
                    </a:lnTo>
                    <a:lnTo>
                      <a:pt x="59" y="334"/>
                    </a:lnTo>
                    <a:lnTo>
                      <a:pt x="57" y="368"/>
                    </a:lnTo>
                    <a:lnTo>
                      <a:pt x="56" y="401"/>
                    </a:lnTo>
                    <a:lnTo>
                      <a:pt x="56" y="437"/>
                    </a:lnTo>
                    <a:lnTo>
                      <a:pt x="56" y="473"/>
                    </a:lnTo>
                    <a:lnTo>
                      <a:pt x="57" y="510"/>
                    </a:lnTo>
                    <a:lnTo>
                      <a:pt x="58" y="549"/>
                    </a:lnTo>
                    <a:lnTo>
                      <a:pt x="60" y="589"/>
                    </a:lnTo>
                    <a:lnTo>
                      <a:pt x="65" y="629"/>
                    </a:lnTo>
                    <a:lnTo>
                      <a:pt x="69" y="671"/>
                    </a:lnTo>
                    <a:lnTo>
                      <a:pt x="75" y="712"/>
                    </a:lnTo>
                    <a:lnTo>
                      <a:pt x="81" y="756"/>
                    </a:lnTo>
                    <a:lnTo>
                      <a:pt x="90" y="800"/>
                    </a:lnTo>
                    <a:lnTo>
                      <a:pt x="99" y="844"/>
                    </a:lnTo>
                    <a:lnTo>
                      <a:pt x="30" y="809"/>
                    </a:lnTo>
                    <a:lnTo>
                      <a:pt x="29" y="809"/>
                    </a:lnTo>
                    <a:lnTo>
                      <a:pt x="99" y="845"/>
                    </a:lnTo>
                    <a:lnTo>
                      <a:pt x="90" y="800"/>
                    </a:lnTo>
                    <a:lnTo>
                      <a:pt x="82" y="756"/>
                    </a:lnTo>
                    <a:lnTo>
                      <a:pt x="75" y="712"/>
                    </a:lnTo>
                    <a:lnTo>
                      <a:pt x="69" y="671"/>
                    </a:lnTo>
                    <a:lnTo>
                      <a:pt x="65" y="629"/>
                    </a:lnTo>
                    <a:lnTo>
                      <a:pt x="61" y="589"/>
                    </a:lnTo>
                    <a:lnTo>
                      <a:pt x="59" y="549"/>
                    </a:lnTo>
                    <a:lnTo>
                      <a:pt x="57" y="510"/>
                    </a:lnTo>
                    <a:lnTo>
                      <a:pt x="57" y="473"/>
                    </a:lnTo>
                    <a:lnTo>
                      <a:pt x="56" y="437"/>
                    </a:lnTo>
                    <a:lnTo>
                      <a:pt x="57" y="401"/>
                    </a:lnTo>
                    <a:lnTo>
                      <a:pt x="58" y="368"/>
                    </a:lnTo>
                    <a:lnTo>
                      <a:pt x="59" y="334"/>
                    </a:lnTo>
                    <a:lnTo>
                      <a:pt x="61" y="303"/>
                    </a:lnTo>
                    <a:lnTo>
                      <a:pt x="65" y="273"/>
                    </a:lnTo>
                    <a:lnTo>
                      <a:pt x="67" y="244"/>
                    </a:lnTo>
                    <a:lnTo>
                      <a:pt x="70" y="216"/>
                    </a:lnTo>
                    <a:lnTo>
                      <a:pt x="74" y="191"/>
                    </a:lnTo>
                    <a:lnTo>
                      <a:pt x="77" y="167"/>
                    </a:lnTo>
                    <a:lnTo>
                      <a:pt x="82" y="142"/>
                    </a:lnTo>
                    <a:lnTo>
                      <a:pt x="85" y="122"/>
                    </a:lnTo>
                    <a:lnTo>
                      <a:pt x="90" y="102"/>
                    </a:lnTo>
                    <a:lnTo>
                      <a:pt x="93" y="85"/>
                    </a:lnTo>
                    <a:lnTo>
                      <a:pt x="96" y="67"/>
                    </a:lnTo>
                    <a:lnTo>
                      <a:pt x="103" y="41"/>
                    </a:lnTo>
                    <a:lnTo>
                      <a:pt x="105" y="29"/>
                    </a:lnTo>
                    <a:lnTo>
                      <a:pt x="109" y="20"/>
                    </a:lnTo>
                    <a:lnTo>
                      <a:pt x="110" y="13"/>
                    </a:lnTo>
                    <a:lnTo>
                      <a:pt x="112" y="7"/>
                    </a:lnTo>
                    <a:lnTo>
                      <a:pt x="112" y="5"/>
                    </a:lnTo>
                    <a:lnTo>
                      <a:pt x="114" y="0"/>
                    </a:lnTo>
                    <a:lnTo>
                      <a:pt x="103" y="14"/>
                    </a:lnTo>
                    <a:lnTo>
                      <a:pt x="95" y="26"/>
                    </a:lnTo>
                    <a:lnTo>
                      <a:pt x="81" y="51"/>
                    </a:lnTo>
                    <a:lnTo>
                      <a:pt x="67" y="78"/>
                    </a:lnTo>
                    <a:lnTo>
                      <a:pt x="56" y="105"/>
                    </a:lnTo>
                    <a:lnTo>
                      <a:pt x="44" y="134"/>
                    </a:lnTo>
                    <a:lnTo>
                      <a:pt x="35" y="164"/>
                    </a:lnTo>
                    <a:lnTo>
                      <a:pt x="28" y="196"/>
                    </a:lnTo>
                    <a:lnTo>
                      <a:pt x="21" y="228"/>
                    </a:lnTo>
                    <a:lnTo>
                      <a:pt x="15" y="260"/>
                    </a:lnTo>
                    <a:lnTo>
                      <a:pt x="11" y="294"/>
                    </a:lnTo>
                    <a:lnTo>
                      <a:pt x="7" y="327"/>
                    </a:lnTo>
                    <a:lnTo>
                      <a:pt x="4" y="361"/>
                    </a:lnTo>
                    <a:lnTo>
                      <a:pt x="2" y="394"/>
                    </a:lnTo>
                    <a:lnTo>
                      <a:pt x="0" y="428"/>
                    </a:lnTo>
                    <a:lnTo>
                      <a:pt x="0" y="461"/>
                    </a:lnTo>
                    <a:lnTo>
                      <a:pt x="0" y="494"/>
                    </a:lnTo>
                    <a:lnTo>
                      <a:pt x="3" y="557"/>
                    </a:lnTo>
                    <a:lnTo>
                      <a:pt x="4" y="587"/>
                    </a:lnTo>
                    <a:lnTo>
                      <a:pt x="6" y="615"/>
                    </a:lnTo>
                    <a:lnTo>
                      <a:pt x="8" y="643"/>
                    </a:lnTo>
                    <a:lnTo>
                      <a:pt x="11" y="670"/>
                    </a:lnTo>
                    <a:lnTo>
                      <a:pt x="13" y="694"/>
                    </a:lnTo>
                    <a:lnTo>
                      <a:pt x="16" y="716"/>
                    </a:lnTo>
                    <a:lnTo>
                      <a:pt x="19" y="737"/>
                    </a:lnTo>
                    <a:lnTo>
                      <a:pt x="21" y="755"/>
                    </a:lnTo>
                    <a:lnTo>
                      <a:pt x="23" y="771"/>
                    </a:lnTo>
                    <a:lnTo>
                      <a:pt x="24" y="778"/>
                    </a:lnTo>
                    <a:lnTo>
                      <a:pt x="25" y="784"/>
                    </a:lnTo>
                    <a:lnTo>
                      <a:pt x="26" y="790"/>
                    </a:lnTo>
                    <a:lnTo>
                      <a:pt x="26" y="794"/>
                    </a:lnTo>
                    <a:lnTo>
                      <a:pt x="28" y="799"/>
                    </a:lnTo>
                    <a:lnTo>
                      <a:pt x="28" y="802"/>
                    </a:lnTo>
                    <a:lnTo>
                      <a:pt x="29" y="806"/>
                    </a:lnTo>
                    <a:lnTo>
                      <a:pt x="29" y="807"/>
                    </a:lnTo>
                    <a:lnTo>
                      <a:pt x="29" y="809"/>
                    </a:lnTo>
                    <a:lnTo>
                      <a:pt x="30" y="809"/>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7" name="Freeform 83"/>
              <p:cNvSpPr>
                <a:spLocks/>
              </p:cNvSpPr>
              <p:nvPr/>
            </p:nvSpPr>
            <p:spPr bwMode="auto">
              <a:xfrm>
                <a:off x="5695" y="1708"/>
                <a:ext cx="118" cy="182"/>
              </a:xfrm>
              <a:custGeom>
                <a:avLst/>
                <a:gdLst>
                  <a:gd name="T0" fmla="*/ 2 w 709"/>
                  <a:gd name="T1" fmla="*/ 9 h 1091"/>
                  <a:gd name="T2" fmla="*/ 2 w 709"/>
                  <a:gd name="T3" fmla="*/ 9 h 1091"/>
                  <a:gd name="T4" fmla="*/ 4 w 709"/>
                  <a:gd name="T5" fmla="*/ 9 h 1091"/>
                  <a:gd name="T6" fmla="*/ 5 w 709"/>
                  <a:gd name="T7" fmla="*/ 9 h 1091"/>
                  <a:gd name="T8" fmla="*/ 6 w 709"/>
                  <a:gd name="T9" fmla="*/ 10 h 1091"/>
                  <a:gd name="T10" fmla="*/ 8 w 709"/>
                  <a:gd name="T11" fmla="*/ 11 h 1091"/>
                  <a:gd name="T12" fmla="*/ 9 w 709"/>
                  <a:gd name="T13" fmla="*/ 12 h 1091"/>
                  <a:gd name="T14" fmla="*/ 11 w 709"/>
                  <a:gd name="T15" fmla="*/ 15 h 1091"/>
                  <a:gd name="T16" fmla="*/ 11 w 709"/>
                  <a:gd name="T17" fmla="*/ 15 h 1091"/>
                  <a:gd name="T18" fmla="*/ 11 w 709"/>
                  <a:gd name="T19" fmla="*/ 16 h 1091"/>
                  <a:gd name="T20" fmla="*/ 12 w 709"/>
                  <a:gd name="T21" fmla="*/ 18 h 1091"/>
                  <a:gd name="T22" fmla="*/ 12 w 709"/>
                  <a:gd name="T23" fmla="*/ 21 h 1091"/>
                  <a:gd name="T24" fmla="*/ 13 w 709"/>
                  <a:gd name="T25" fmla="*/ 26 h 1091"/>
                  <a:gd name="T26" fmla="*/ 14 w 709"/>
                  <a:gd name="T27" fmla="*/ 28 h 1091"/>
                  <a:gd name="T28" fmla="*/ 14 w 709"/>
                  <a:gd name="T29" fmla="*/ 29 h 1091"/>
                  <a:gd name="T30" fmla="*/ 14 w 709"/>
                  <a:gd name="T31" fmla="*/ 29 h 1091"/>
                  <a:gd name="T32" fmla="*/ 14 w 709"/>
                  <a:gd name="T33" fmla="*/ 30 h 1091"/>
                  <a:gd name="T34" fmla="*/ 15 w 709"/>
                  <a:gd name="T35" fmla="*/ 30 h 1091"/>
                  <a:gd name="T36" fmla="*/ 15 w 709"/>
                  <a:gd name="T37" fmla="*/ 30 h 1091"/>
                  <a:gd name="T38" fmla="*/ 15 w 709"/>
                  <a:gd name="T39" fmla="*/ 29 h 1091"/>
                  <a:gd name="T40" fmla="*/ 15 w 709"/>
                  <a:gd name="T41" fmla="*/ 29 h 1091"/>
                  <a:gd name="T42" fmla="*/ 15 w 709"/>
                  <a:gd name="T43" fmla="*/ 28 h 1091"/>
                  <a:gd name="T44" fmla="*/ 15 w 709"/>
                  <a:gd name="T45" fmla="*/ 27 h 1091"/>
                  <a:gd name="T46" fmla="*/ 15 w 709"/>
                  <a:gd name="T47" fmla="*/ 24 h 1091"/>
                  <a:gd name="T48" fmla="*/ 15 w 709"/>
                  <a:gd name="T49" fmla="*/ 21 h 1091"/>
                  <a:gd name="T50" fmla="*/ 15 w 709"/>
                  <a:gd name="T51" fmla="*/ 16 h 1091"/>
                  <a:gd name="T52" fmla="*/ 15 w 709"/>
                  <a:gd name="T53" fmla="*/ 13 h 1091"/>
                  <a:gd name="T54" fmla="*/ 16 w 709"/>
                  <a:gd name="T55" fmla="*/ 11 h 1091"/>
                  <a:gd name="T56" fmla="*/ 17 w 709"/>
                  <a:gd name="T57" fmla="*/ 10 h 1091"/>
                  <a:gd name="T58" fmla="*/ 17 w 709"/>
                  <a:gd name="T59" fmla="*/ 9 h 1091"/>
                  <a:gd name="T60" fmla="*/ 18 w 709"/>
                  <a:gd name="T61" fmla="*/ 9 h 1091"/>
                  <a:gd name="T62" fmla="*/ 19 w 709"/>
                  <a:gd name="T63" fmla="*/ 8 h 1091"/>
                  <a:gd name="T64" fmla="*/ 19 w 709"/>
                  <a:gd name="T65" fmla="*/ 6 h 1091"/>
                  <a:gd name="T66" fmla="*/ 20 w 709"/>
                  <a:gd name="T67" fmla="*/ 5 h 1091"/>
                  <a:gd name="T68" fmla="*/ 19 w 709"/>
                  <a:gd name="T69" fmla="*/ 4 h 1091"/>
                  <a:gd name="T70" fmla="*/ 19 w 709"/>
                  <a:gd name="T71" fmla="*/ 4 h 1091"/>
                  <a:gd name="T72" fmla="*/ 19 w 709"/>
                  <a:gd name="T73" fmla="*/ 5 h 1091"/>
                  <a:gd name="T74" fmla="*/ 18 w 709"/>
                  <a:gd name="T75" fmla="*/ 7 h 1091"/>
                  <a:gd name="T76" fmla="*/ 17 w 709"/>
                  <a:gd name="T77" fmla="*/ 8 h 1091"/>
                  <a:gd name="T78" fmla="*/ 15 w 709"/>
                  <a:gd name="T79" fmla="*/ 9 h 1091"/>
                  <a:gd name="T80" fmla="*/ 13 w 709"/>
                  <a:gd name="T81" fmla="*/ 10 h 1091"/>
                  <a:gd name="T82" fmla="*/ 12 w 709"/>
                  <a:gd name="T83" fmla="*/ 10 h 1091"/>
                  <a:gd name="T84" fmla="*/ 10 w 709"/>
                  <a:gd name="T85" fmla="*/ 10 h 1091"/>
                  <a:gd name="T86" fmla="*/ 8 w 709"/>
                  <a:gd name="T87" fmla="*/ 9 h 1091"/>
                  <a:gd name="T88" fmla="*/ 6 w 709"/>
                  <a:gd name="T89" fmla="*/ 8 h 1091"/>
                  <a:gd name="T90" fmla="*/ 5 w 709"/>
                  <a:gd name="T91" fmla="*/ 8 h 1091"/>
                  <a:gd name="T92" fmla="*/ 4 w 709"/>
                  <a:gd name="T93" fmla="*/ 8 h 1091"/>
                  <a:gd name="T94" fmla="*/ 4 w 709"/>
                  <a:gd name="T95" fmla="*/ 7 h 1091"/>
                  <a:gd name="T96" fmla="*/ 2 w 709"/>
                  <a:gd name="T97" fmla="*/ 5 h 1091"/>
                  <a:gd name="T98" fmla="*/ 1 w 709"/>
                  <a:gd name="T99" fmla="*/ 4 h 1091"/>
                  <a:gd name="T100" fmla="*/ 1 w 709"/>
                  <a:gd name="T101" fmla="*/ 3 h 1091"/>
                  <a:gd name="T102" fmla="*/ 1 w 709"/>
                  <a:gd name="T103" fmla="*/ 1 h 1091"/>
                  <a:gd name="T104" fmla="*/ 1 w 709"/>
                  <a:gd name="T105" fmla="*/ 0 h 1091"/>
                  <a:gd name="T106" fmla="*/ 1 w 709"/>
                  <a:gd name="T107" fmla="*/ 0 h 1091"/>
                  <a:gd name="T108" fmla="*/ 1 w 709"/>
                  <a:gd name="T109" fmla="*/ 1 h 1091"/>
                  <a:gd name="T110" fmla="*/ 0 w 709"/>
                  <a:gd name="T111" fmla="*/ 2 h 1091"/>
                  <a:gd name="T112" fmla="*/ 0 w 709"/>
                  <a:gd name="T113" fmla="*/ 3 h 1091"/>
                  <a:gd name="T114" fmla="*/ 0 w 709"/>
                  <a:gd name="T115" fmla="*/ 5 h 1091"/>
                  <a:gd name="T116" fmla="*/ 0 w 709"/>
                  <a:gd name="T117" fmla="*/ 7 h 1091"/>
                  <a:gd name="T118" fmla="*/ 1 w 709"/>
                  <a:gd name="T119" fmla="*/ 8 h 10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9" h="1091">
                    <a:moveTo>
                      <a:pt x="56" y="318"/>
                    </a:moveTo>
                    <a:lnTo>
                      <a:pt x="57" y="318"/>
                    </a:lnTo>
                    <a:lnTo>
                      <a:pt x="59" y="318"/>
                    </a:lnTo>
                    <a:lnTo>
                      <a:pt x="61" y="317"/>
                    </a:lnTo>
                    <a:lnTo>
                      <a:pt x="66" y="315"/>
                    </a:lnTo>
                    <a:lnTo>
                      <a:pt x="71" y="314"/>
                    </a:lnTo>
                    <a:lnTo>
                      <a:pt x="77" y="314"/>
                    </a:lnTo>
                    <a:lnTo>
                      <a:pt x="85" y="313"/>
                    </a:lnTo>
                    <a:lnTo>
                      <a:pt x="92" y="312"/>
                    </a:lnTo>
                    <a:lnTo>
                      <a:pt x="101" y="312"/>
                    </a:lnTo>
                    <a:lnTo>
                      <a:pt x="121" y="312"/>
                    </a:lnTo>
                    <a:lnTo>
                      <a:pt x="132" y="312"/>
                    </a:lnTo>
                    <a:lnTo>
                      <a:pt x="144" y="313"/>
                    </a:lnTo>
                    <a:lnTo>
                      <a:pt x="155" y="315"/>
                    </a:lnTo>
                    <a:lnTo>
                      <a:pt x="167" y="318"/>
                    </a:lnTo>
                    <a:lnTo>
                      <a:pt x="181" y="320"/>
                    </a:lnTo>
                    <a:lnTo>
                      <a:pt x="193" y="325"/>
                    </a:lnTo>
                    <a:lnTo>
                      <a:pt x="207" y="329"/>
                    </a:lnTo>
                    <a:lnTo>
                      <a:pt x="220" y="335"/>
                    </a:lnTo>
                    <a:lnTo>
                      <a:pt x="234" y="341"/>
                    </a:lnTo>
                    <a:lnTo>
                      <a:pt x="248" y="349"/>
                    </a:lnTo>
                    <a:lnTo>
                      <a:pt x="261" y="358"/>
                    </a:lnTo>
                    <a:lnTo>
                      <a:pt x="276" y="369"/>
                    </a:lnTo>
                    <a:lnTo>
                      <a:pt x="289" y="380"/>
                    </a:lnTo>
                    <a:lnTo>
                      <a:pt x="303" y="393"/>
                    </a:lnTo>
                    <a:lnTo>
                      <a:pt x="315" y="408"/>
                    </a:lnTo>
                    <a:lnTo>
                      <a:pt x="329" y="424"/>
                    </a:lnTo>
                    <a:lnTo>
                      <a:pt x="341" y="441"/>
                    </a:lnTo>
                    <a:lnTo>
                      <a:pt x="354" y="461"/>
                    </a:lnTo>
                    <a:lnTo>
                      <a:pt x="365" y="482"/>
                    </a:lnTo>
                    <a:lnTo>
                      <a:pt x="376" y="505"/>
                    </a:lnTo>
                    <a:lnTo>
                      <a:pt x="388" y="529"/>
                    </a:lnTo>
                    <a:lnTo>
                      <a:pt x="388" y="530"/>
                    </a:lnTo>
                    <a:lnTo>
                      <a:pt x="388" y="532"/>
                    </a:lnTo>
                    <a:lnTo>
                      <a:pt x="389" y="535"/>
                    </a:lnTo>
                    <a:lnTo>
                      <a:pt x="390" y="541"/>
                    </a:lnTo>
                    <a:lnTo>
                      <a:pt x="392" y="548"/>
                    </a:lnTo>
                    <a:lnTo>
                      <a:pt x="395" y="557"/>
                    </a:lnTo>
                    <a:lnTo>
                      <a:pt x="398" y="569"/>
                    </a:lnTo>
                    <a:lnTo>
                      <a:pt x="401" y="582"/>
                    </a:lnTo>
                    <a:lnTo>
                      <a:pt x="406" y="596"/>
                    </a:lnTo>
                    <a:lnTo>
                      <a:pt x="410" y="612"/>
                    </a:lnTo>
                    <a:lnTo>
                      <a:pt x="415" y="629"/>
                    </a:lnTo>
                    <a:lnTo>
                      <a:pt x="419" y="647"/>
                    </a:lnTo>
                    <a:lnTo>
                      <a:pt x="424" y="667"/>
                    </a:lnTo>
                    <a:lnTo>
                      <a:pt x="429" y="686"/>
                    </a:lnTo>
                    <a:lnTo>
                      <a:pt x="435" y="706"/>
                    </a:lnTo>
                    <a:lnTo>
                      <a:pt x="446" y="750"/>
                    </a:lnTo>
                    <a:lnTo>
                      <a:pt x="468" y="837"/>
                    </a:lnTo>
                    <a:lnTo>
                      <a:pt x="478" y="880"/>
                    </a:lnTo>
                    <a:lnTo>
                      <a:pt x="481" y="900"/>
                    </a:lnTo>
                    <a:lnTo>
                      <a:pt x="486" y="920"/>
                    </a:lnTo>
                    <a:lnTo>
                      <a:pt x="490" y="939"/>
                    </a:lnTo>
                    <a:lnTo>
                      <a:pt x="494" y="957"/>
                    </a:lnTo>
                    <a:lnTo>
                      <a:pt x="497" y="974"/>
                    </a:lnTo>
                    <a:lnTo>
                      <a:pt x="499" y="989"/>
                    </a:lnTo>
                    <a:lnTo>
                      <a:pt x="502" y="1004"/>
                    </a:lnTo>
                    <a:lnTo>
                      <a:pt x="503" y="1017"/>
                    </a:lnTo>
                    <a:lnTo>
                      <a:pt x="504" y="1029"/>
                    </a:lnTo>
                    <a:lnTo>
                      <a:pt x="504" y="1038"/>
                    </a:lnTo>
                    <a:lnTo>
                      <a:pt x="504" y="1039"/>
                    </a:lnTo>
                    <a:lnTo>
                      <a:pt x="505" y="1039"/>
                    </a:lnTo>
                    <a:lnTo>
                      <a:pt x="506" y="1043"/>
                    </a:lnTo>
                    <a:lnTo>
                      <a:pt x="508" y="1048"/>
                    </a:lnTo>
                    <a:lnTo>
                      <a:pt x="511" y="1054"/>
                    </a:lnTo>
                    <a:lnTo>
                      <a:pt x="517" y="1068"/>
                    </a:lnTo>
                    <a:lnTo>
                      <a:pt x="521" y="1075"/>
                    </a:lnTo>
                    <a:lnTo>
                      <a:pt x="525" y="1082"/>
                    </a:lnTo>
                    <a:lnTo>
                      <a:pt x="529" y="1086"/>
                    </a:lnTo>
                    <a:lnTo>
                      <a:pt x="533" y="1090"/>
                    </a:lnTo>
                    <a:lnTo>
                      <a:pt x="537" y="1091"/>
                    </a:lnTo>
                    <a:lnTo>
                      <a:pt x="538" y="1090"/>
                    </a:lnTo>
                    <a:lnTo>
                      <a:pt x="540" y="1089"/>
                    </a:lnTo>
                    <a:lnTo>
                      <a:pt x="541" y="1086"/>
                    </a:lnTo>
                    <a:lnTo>
                      <a:pt x="542" y="1084"/>
                    </a:lnTo>
                    <a:lnTo>
                      <a:pt x="543" y="1081"/>
                    </a:lnTo>
                    <a:lnTo>
                      <a:pt x="544" y="1075"/>
                    </a:lnTo>
                    <a:lnTo>
                      <a:pt x="546" y="1070"/>
                    </a:lnTo>
                    <a:lnTo>
                      <a:pt x="546" y="1063"/>
                    </a:lnTo>
                    <a:lnTo>
                      <a:pt x="546" y="1055"/>
                    </a:lnTo>
                    <a:lnTo>
                      <a:pt x="546" y="1046"/>
                    </a:lnTo>
                    <a:lnTo>
                      <a:pt x="546" y="1044"/>
                    </a:lnTo>
                    <a:lnTo>
                      <a:pt x="546" y="1041"/>
                    </a:lnTo>
                    <a:lnTo>
                      <a:pt x="546" y="1039"/>
                    </a:lnTo>
                    <a:lnTo>
                      <a:pt x="546" y="1036"/>
                    </a:lnTo>
                    <a:lnTo>
                      <a:pt x="544" y="1031"/>
                    </a:lnTo>
                    <a:lnTo>
                      <a:pt x="544" y="1025"/>
                    </a:lnTo>
                    <a:lnTo>
                      <a:pt x="543" y="1019"/>
                    </a:lnTo>
                    <a:lnTo>
                      <a:pt x="543" y="1014"/>
                    </a:lnTo>
                    <a:lnTo>
                      <a:pt x="542" y="1006"/>
                    </a:lnTo>
                    <a:lnTo>
                      <a:pt x="541" y="989"/>
                    </a:lnTo>
                    <a:lnTo>
                      <a:pt x="540" y="971"/>
                    </a:lnTo>
                    <a:lnTo>
                      <a:pt x="538" y="950"/>
                    </a:lnTo>
                    <a:lnTo>
                      <a:pt x="537" y="927"/>
                    </a:lnTo>
                    <a:lnTo>
                      <a:pt x="535" y="903"/>
                    </a:lnTo>
                    <a:lnTo>
                      <a:pt x="534" y="877"/>
                    </a:lnTo>
                    <a:lnTo>
                      <a:pt x="533" y="849"/>
                    </a:lnTo>
                    <a:lnTo>
                      <a:pt x="533" y="822"/>
                    </a:lnTo>
                    <a:lnTo>
                      <a:pt x="532" y="792"/>
                    </a:lnTo>
                    <a:lnTo>
                      <a:pt x="532" y="762"/>
                    </a:lnTo>
                    <a:lnTo>
                      <a:pt x="532" y="732"/>
                    </a:lnTo>
                    <a:lnTo>
                      <a:pt x="533" y="669"/>
                    </a:lnTo>
                    <a:lnTo>
                      <a:pt x="537" y="608"/>
                    </a:lnTo>
                    <a:lnTo>
                      <a:pt x="540" y="577"/>
                    </a:lnTo>
                    <a:lnTo>
                      <a:pt x="543" y="548"/>
                    </a:lnTo>
                    <a:lnTo>
                      <a:pt x="547" y="519"/>
                    </a:lnTo>
                    <a:lnTo>
                      <a:pt x="552" y="491"/>
                    </a:lnTo>
                    <a:lnTo>
                      <a:pt x="557" y="465"/>
                    </a:lnTo>
                    <a:lnTo>
                      <a:pt x="564" y="440"/>
                    </a:lnTo>
                    <a:lnTo>
                      <a:pt x="570" y="416"/>
                    </a:lnTo>
                    <a:lnTo>
                      <a:pt x="579" y="395"/>
                    </a:lnTo>
                    <a:lnTo>
                      <a:pt x="588" y="375"/>
                    </a:lnTo>
                    <a:lnTo>
                      <a:pt x="593" y="367"/>
                    </a:lnTo>
                    <a:lnTo>
                      <a:pt x="599" y="358"/>
                    </a:lnTo>
                    <a:lnTo>
                      <a:pt x="604" y="350"/>
                    </a:lnTo>
                    <a:lnTo>
                      <a:pt x="610" y="343"/>
                    </a:lnTo>
                    <a:lnTo>
                      <a:pt x="616" y="337"/>
                    </a:lnTo>
                    <a:lnTo>
                      <a:pt x="622" y="332"/>
                    </a:lnTo>
                    <a:lnTo>
                      <a:pt x="623" y="330"/>
                    </a:lnTo>
                    <a:lnTo>
                      <a:pt x="625" y="330"/>
                    </a:lnTo>
                    <a:lnTo>
                      <a:pt x="627" y="328"/>
                    </a:lnTo>
                    <a:lnTo>
                      <a:pt x="631" y="325"/>
                    </a:lnTo>
                    <a:lnTo>
                      <a:pt x="638" y="320"/>
                    </a:lnTo>
                    <a:lnTo>
                      <a:pt x="647" y="313"/>
                    </a:lnTo>
                    <a:lnTo>
                      <a:pt x="655" y="305"/>
                    </a:lnTo>
                    <a:lnTo>
                      <a:pt x="664" y="295"/>
                    </a:lnTo>
                    <a:lnTo>
                      <a:pt x="674" y="283"/>
                    </a:lnTo>
                    <a:lnTo>
                      <a:pt x="682" y="270"/>
                    </a:lnTo>
                    <a:lnTo>
                      <a:pt x="690" y="255"/>
                    </a:lnTo>
                    <a:lnTo>
                      <a:pt x="698" y="239"/>
                    </a:lnTo>
                    <a:lnTo>
                      <a:pt x="704" y="222"/>
                    </a:lnTo>
                    <a:lnTo>
                      <a:pt x="706" y="212"/>
                    </a:lnTo>
                    <a:lnTo>
                      <a:pt x="707" y="202"/>
                    </a:lnTo>
                    <a:lnTo>
                      <a:pt x="708" y="192"/>
                    </a:lnTo>
                    <a:lnTo>
                      <a:pt x="709" y="181"/>
                    </a:lnTo>
                    <a:lnTo>
                      <a:pt x="709" y="170"/>
                    </a:lnTo>
                    <a:lnTo>
                      <a:pt x="708" y="158"/>
                    </a:lnTo>
                    <a:lnTo>
                      <a:pt x="707" y="147"/>
                    </a:lnTo>
                    <a:lnTo>
                      <a:pt x="705" y="134"/>
                    </a:lnTo>
                    <a:lnTo>
                      <a:pt x="705" y="135"/>
                    </a:lnTo>
                    <a:lnTo>
                      <a:pt x="704" y="138"/>
                    </a:lnTo>
                    <a:lnTo>
                      <a:pt x="703" y="143"/>
                    </a:lnTo>
                    <a:lnTo>
                      <a:pt x="701" y="150"/>
                    </a:lnTo>
                    <a:lnTo>
                      <a:pt x="699" y="157"/>
                    </a:lnTo>
                    <a:lnTo>
                      <a:pt x="697" y="166"/>
                    </a:lnTo>
                    <a:lnTo>
                      <a:pt x="693" y="177"/>
                    </a:lnTo>
                    <a:lnTo>
                      <a:pt x="689" y="188"/>
                    </a:lnTo>
                    <a:lnTo>
                      <a:pt x="683" y="200"/>
                    </a:lnTo>
                    <a:lnTo>
                      <a:pt x="678" y="212"/>
                    </a:lnTo>
                    <a:lnTo>
                      <a:pt x="670" y="225"/>
                    </a:lnTo>
                    <a:lnTo>
                      <a:pt x="662" y="239"/>
                    </a:lnTo>
                    <a:lnTo>
                      <a:pt x="653" y="252"/>
                    </a:lnTo>
                    <a:lnTo>
                      <a:pt x="643" y="266"/>
                    </a:lnTo>
                    <a:lnTo>
                      <a:pt x="630" y="278"/>
                    </a:lnTo>
                    <a:lnTo>
                      <a:pt x="618" y="290"/>
                    </a:lnTo>
                    <a:lnTo>
                      <a:pt x="603" y="303"/>
                    </a:lnTo>
                    <a:lnTo>
                      <a:pt x="587" y="313"/>
                    </a:lnTo>
                    <a:lnTo>
                      <a:pt x="569" y="323"/>
                    </a:lnTo>
                    <a:lnTo>
                      <a:pt x="550" y="332"/>
                    </a:lnTo>
                    <a:lnTo>
                      <a:pt x="530" y="340"/>
                    </a:lnTo>
                    <a:lnTo>
                      <a:pt x="507" y="345"/>
                    </a:lnTo>
                    <a:lnTo>
                      <a:pt x="496" y="348"/>
                    </a:lnTo>
                    <a:lnTo>
                      <a:pt x="484" y="349"/>
                    </a:lnTo>
                    <a:lnTo>
                      <a:pt x="470" y="351"/>
                    </a:lnTo>
                    <a:lnTo>
                      <a:pt x="458" y="352"/>
                    </a:lnTo>
                    <a:lnTo>
                      <a:pt x="444" y="352"/>
                    </a:lnTo>
                    <a:lnTo>
                      <a:pt x="429" y="352"/>
                    </a:lnTo>
                    <a:lnTo>
                      <a:pt x="415" y="351"/>
                    </a:lnTo>
                    <a:lnTo>
                      <a:pt x="399" y="350"/>
                    </a:lnTo>
                    <a:lnTo>
                      <a:pt x="383" y="349"/>
                    </a:lnTo>
                    <a:lnTo>
                      <a:pt x="367" y="345"/>
                    </a:lnTo>
                    <a:lnTo>
                      <a:pt x="350" y="343"/>
                    </a:lnTo>
                    <a:lnTo>
                      <a:pt x="333" y="340"/>
                    </a:lnTo>
                    <a:lnTo>
                      <a:pt x="315" y="335"/>
                    </a:lnTo>
                    <a:lnTo>
                      <a:pt x="297" y="329"/>
                    </a:lnTo>
                    <a:lnTo>
                      <a:pt x="277" y="323"/>
                    </a:lnTo>
                    <a:lnTo>
                      <a:pt x="258" y="317"/>
                    </a:lnTo>
                    <a:lnTo>
                      <a:pt x="239" y="310"/>
                    </a:lnTo>
                    <a:lnTo>
                      <a:pt x="217" y="301"/>
                    </a:lnTo>
                    <a:lnTo>
                      <a:pt x="196" y="292"/>
                    </a:lnTo>
                    <a:lnTo>
                      <a:pt x="174" y="283"/>
                    </a:lnTo>
                    <a:lnTo>
                      <a:pt x="173" y="282"/>
                    </a:lnTo>
                    <a:lnTo>
                      <a:pt x="172" y="281"/>
                    </a:lnTo>
                    <a:lnTo>
                      <a:pt x="169" y="280"/>
                    </a:lnTo>
                    <a:lnTo>
                      <a:pt x="165" y="277"/>
                    </a:lnTo>
                    <a:lnTo>
                      <a:pt x="162" y="275"/>
                    </a:lnTo>
                    <a:lnTo>
                      <a:pt x="156" y="271"/>
                    </a:lnTo>
                    <a:lnTo>
                      <a:pt x="151" y="267"/>
                    </a:lnTo>
                    <a:lnTo>
                      <a:pt x="145" y="262"/>
                    </a:lnTo>
                    <a:lnTo>
                      <a:pt x="138" y="258"/>
                    </a:lnTo>
                    <a:lnTo>
                      <a:pt x="131" y="252"/>
                    </a:lnTo>
                    <a:lnTo>
                      <a:pt x="117" y="238"/>
                    </a:lnTo>
                    <a:lnTo>
                      <a:pt x="101" y="223"/>
                    </a:lnTo>
                    <a:lnTo>
                      <a:pt x="86" y="204"/>
                    </a:lnTo>
                    <a:lnTo>
                      <a:pt x="73" y="186"/>
                    </a:lnTo>
                    <a:lnTo>
                      <a:pt x="66" y="175"/>
                    </a:lnTo>
                    <a:lnTo>
                      <a:pt x="60" y="164"/>
                    </a:lnTo>
                    <a:lnTo>
                      <a:pt x="55" y="152"/>
                    </a:lnTo>
                    <a:lnTo>
                      <a:pt x="50" y="141"/>
                    </a:lnTo>
                    <a:lnTo>
                      <a:pt x="46" y="128"/>
                    </a:lnTo>
                    <a:lnTo>
                      <a:pt x="42" y="115"/>
                    </a:lnTo>
                    <a:lnTo>
                      <a:pt x="40" y="103"/>
                    </a:lnTo>
                    <a:lnTo>
                      <a:pt x="39" y="89"/>
                    </a:lnTo>
                    <a:lnTo>
                      <a:pt x="39" y="75"/>
                    </a:lnTo>
                    <a:lnTo>
                      <a:pt x="40" y="61"/>
                    </a:lnTo>
                    <a:lnTo>
                      <a:pt x="42" y="46"/>
                    </a:lnTo>
                    <a:lnTo>
                      <a:pt x="46" y="31"/>
                    </a:lnTo>
                    <a:lnTo>
                      <a:pt x="50" y="16"/>
                    </a:lnTo>
                    <a:lnTo>
                      <a:pt x="56" y="0"/>
                    </a:lnTo>
                    <a:lnTo>
                      <a:pt x="55" y="1"/>
                    </a:lnTo>
                    <a:lnTo>
                      <a:pt x="53" y="3"/>
                    </a:lnTo>
                    <a:lnTo>
                      <a:pt x="51" y="6"/>
                    </a:lnTo>
                    <a:lnTo>
                      <a:pt x="49" y="9"/>
                    </a:lnTo>
                    <a:lnTo>
                      <a:pt x="46" y="12"/>
                    </a:lnTo>
                    <a:lnTo>
                      <a:pt x="42" y="17"/>
                    </a:lnTo>
                    <a:lnTo>
                      <a:pt x="39" y="23"/>
                    </a:lnTo>
                    <a:lnTo>
                      <a:pt x="35" y="29"/>
                    </a:lnTo>
                    <a:lnTo>
                      <a:pt x="31" y="36"/>
                    </a:lnTo>
                    <a:lnTo>
                      <a:pt x="24" y="51"/>
                    </a:lnTo>
                    <a:lnTo>
                      <a:pt x="20" y="59"/>
                    </a:lnTo>
                    <a:lnTo>
                      <a:pt x="16" y="68"/>
                    </a:lnTo>
                    <a:lnTo>
                      <a:pt x="13" y="77"/>
                    </a:lnTo>
                    <a:lnTo>
                      <a:pt x="9" y="88"/>
                    </a:lnTo>
                    <a:lnTo>
                      <a:pt x="7" y="98"/>
                    </a:lnTo>
                    <a:lnTo>
                      <a:pt x="5" y="110"/>
                    </a:lnTo>
                    <a:lnTo>
                      <a:pt x="3" y="121"/>
                    </a:lnTo>
                    <a:lnTo>
                      <a:pt x="2" y="133"/>
                    </a:lnTo>
                    <a:lnTo>
                      <a:pt x="0" y="147"/>
                    </a:lnTo>
                    <a:lnTo>
                      <a:pt x="0" y="159"/>
                    </a:lnTo>
                    <a:lnTo>
                      <a:pt x="3" y="173"/>
                    </a:lnTo>
                    <a:lnTo>
                      <a:pt x="4" y="188"/>
                    </a:lnTo>
                    <a:lnTo>
                      <a:pt x="6" y="202"/>
                    </a:lnTo>
                    <a:lnTo>
                      <a:pt x="9" y="217"/>
                    </a:lnTo>
                    <a:lnTo>
                      <a:pt x="15" y="233"/>
                    </a:lnTo>
                    <a:lnTo>
                      <a:pt x="21" y="249"/>
                    </a:lnTo>
                    <a:lnTo>
                      <a:pt x="27" y="266"/>
                    </a:lnTo>
                    <a:lnTo>
                      <a:pt x="35" y="283"/>
                    </a:lnTo>
                    <a:lnTo>
                      <a:pt x="46" y="300"/>
                    </a:lnTo>
                    <a:lnTo>
                      <a:pt x="56" y="318"/>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8" name="Freeform 84"/>
              <p:cNvSpPr>
                <a:spLocks/>
              </p:cNvSpPr>
              <p:nvPr/>
            </p:nvSpPr>
            <p:spPr bwMode="auto">
              <a:xfrm>
                <a:off x="5695" y="1708"/>
                <a:ext cx="118" cy="182"/>
              </a:xfrm>
              <a:custGeom>
                <a:avLst/>
                <a:gdLst>
                  <a:gd name="T0" fmla="*/ 2 w 709"/>
                  <a:gd name="T1" fmla="*/ 9 h 1092"/>
                  <a:gd name="T2" fmla="*/ 5 w 709"/>
                  <a:gd name="T3" fmla="*/ 9 h 1092"/>
                  <a:gd name="T4" fmla="*/ 8 w 709"/>
                  <a:gd name="T5" fmla="*/ 10 h 1092"/>
                  <a:gd name="T6" fmla="*/ 10 w 709"/>
                  <a:gd name="T7" fmla="*/ 14 h 1092"/>
                  <a:gd name="T8" fmla="*/ 11 w 709"/>
                  <a:gd name="T9" fmla="*/ 16 h 1092"/>
                  <a:gd name="T10" fmla="*/ 12 w 709"/>
                  <a:gd name="T11" fmla="*/ 19 h 1092"/>
                  <a:gd name="T12" fmla="*/ 14 w 709"/>
                  <a:gd name="T13" fmla="*/ 27 h 1092"/>
                  <a:gd name="T14" fmla="*/ 14 w 709"/>
                  <a:gd name="T15" fmla="*/ 29 h 1092"/>
                  <a:gd name="T16" fmla="*/ 15 w 709"/>
                  <a:gd name="T17" fmla="*/ 30 h 1092"/>
                  <a:gd name="T18" fmla="*/ 15 w 709"/>
                  <a:gd name="T19" fmla="*/ 30 h 1092"/>
                  <a:gd name="T20" fmla="*/ 15 w 709"/>
                  <a:gd name="T21" fmla="*/ 29 h 1092"/>
                  <a:gd name="T22" fmla="*/ 15 w 709"/>
                  <a:gd name="T23" fmla="*/ 26 h 1092"/>
                  <a:gd name="T24" fmla="*/ 15 w 709"/>
                  <a:gd name="T25" fmla="*/ 17 h 1092"/>
                  <a:gd name="T26" fmla="*/ 16 w 709"/>
                  <a:gd name="T27" fmla="*/ 11 h 1092"/>
                  <a:gd name="T28" fmla="*/ 17 w 709"/>
                  <a:gd name="T29" fmla="*/ 9 h 1092"/>
                  <a:gd name="T30" fmla="*/ 18 w 709"/>
                  <a:gd name="T31" fmla="*/ 9 h 1092"/>
                  <a:gd name="T32" fmla="*/ 20 w 709"/>
                  <a:gd name="T33" fmla="*/ 6 h 1092"/>
                  <a:gd name="T34" fmla="*/ 19 w 709"/>
                  <a:gd name="T35" fmla="*/ 4 h 1092"/>
                  <a:gd name="T36" fmla="*/ 19 w 709"/>
                  <a:gd name="T37" fmla="*/ 5 h 1092"/>
                  <a:gd name="T38" fmla="*/ 17 w 709"/>
                  <a:gd name="T39" fmla="*/ 8 h 1092"/>
                  <a:gd name="T40" fmla="*/ 14 w 709"/>
                  <a:gd name="T41" fmla="*/ 10 h 1092"/>
                  <a:gd name="T42" fmla="*/ 11 w 709"/>
                  <a:gd name="T43" fmla="*/ 10 h 1092"/>
                  <a:gd name="T44" fmla="*/ 7 w 709"/>
                  <a:gd name="T45" fmla="*/ 9 h 1092"/>
                  <a:gd name="T46" fmla="*/ 5 w 709"/>
                  <a:gd name="T47" fmla="*/ 8 h 1092"/>
                  <a:gd name="T48" fmla="*/ 3 w 709"/>
                  <a:gd name="T49" fmla="*/ 7 h 1092"/>
                  <a:gd name="T50" fmla="*/ 1 w 709"/>
                  <a:gd name="T51" fmla="*/ 4 h 1092"/>
                  <a:gd name="T52" fmla="*/ 1 w 709"/>
                  <a:gd name="T53" fmla="*/ 1 h 1092"/>
                  <a:gd name="T54" fmla="*/ 1 w 709"/>
                  <a:gd name="T55" fmla="*/ 1 h 1092"/>
                  <a:gd name="T56" fmla="*/ 0 w 709"/>
                  <a:gd name="T57" fmla="*/ 2 h 1092"/>
                  <a:gd name="T58" fmla="*/ 0 w 709"/>
                  <a:gd name="T59" fmla="*/ 4 h 1092"/>
                  <a:gd name="T60" fmla="*/ 1 w 709"/>
                  <a:gd name="T61" fmla="*/ 8 h 1092"/>
                  <a:gd name="T62" fmla="*/ 1 w 709"/>
                  <a:gd name="T63" fmla="*/ 8 h 1092"/>
                  <a:gd name="T64" fmla="*/ 0 w 709"/>
                  <a:gd name="T65" fmla="*/ 5 h 1092"/>
                  <a:gd name="T66" fmla="*/ 0 w 709"/>
                  <a:gd name="T67" fmla="*/ 2 h 1092"/>
                  <a:gd name="T68" fmla="*/ 1 w 709"/>
                  <a:gd name="T69" fmla="*/ 1 h 1092"/>
                  <a:gd name="T70" fmla="*/ 1 w 709"/>
                  <a:gd name="T71" fmla="*/ 0 h 1092"/>
                  <a:gd name="T72" fmla="*/ 1 w 709"/>
                  <a:gd name="T73" fmla="*/ 3 h 1092"/>
                  <a:gd name="T74" fmla="*/ 2 w 709"/>
                  <a:gd name="T75" fmla="*/ 6 h 1092"/>
                  <a:gd name="T76" fmla="*/ 4 w 709"/>
                  <a:gd name="T77" fmla="*/ 8 h 1092"/>
                  <a:gd name="T78" fmla="*/ 5 w 709"/>
                  <a:gd name="T79" fmla="*/ 8 h 1092"/>
                  <a:gd name="T80" fmla="*/ 10 w 709"/>
                  <a:gd name="T81" fmla="*/ 10 h 1092"/>
                  <a:gd name="T82" fmla="*/ 13 w 709"/>
                  <a:gd name="T83" fmla="*/ 10 h 1092"/>
                  <a:gd name="T84" fmla="*/ 17 w 709"/>
                  <a:gd name="T85" fmla="*/ 9 h 1092"/>
                  <a:gd name="T86" fmla="*/ 19 w 709"/>
                  <a:gd name="T87" fmla="*/ 6 h 1092"/>
                  <a:gd name="T88" fmla="*/ 19 w 709"/>
                  <a:gd name="T89" fmla="*/ 4 h 1092"/>
                  <a:gd name="T90" fmla="*/ 20 w 709"/>
                  <a:gd name="T91" fmla="*/ 5 h 1092"/>
                  <a:gd name="T92" fmla="*/ 19 w 709"/>
                  <a:gd name="T93" fmla="*/ 8 h 1092"/>
                  <a:gd name="T94" fmla="*/ 17 w 709"/>
                  <a:gd name="T95" fmla="*/ 9 h 1092"/>
                  <a:gd name="T96" fmla="*/ 16 w 709"/>
                  <a:gd name="T97" fmla="*/ 10 h 1092"/>
                  <a:gd name="T98" fmla="*/ 15 w 709"/>
                  <a:gd name="T99" fmla="*/ 15 h 1092"/>
                  <a:gd name="T100" fmla="*/ 15 w 709"/>
                  <a:gd name="T101" fmla="*/ 23 h 1092"/>
                  <a:gd name="T102" fmla="*/ 15 w 709"/>
                  <a:gd name="T103" fmla="*/ 28 h 1092"/>
                  <a:gd name="T104" fmla="*/ 15 w 709"/>
                  <a:gd name="T105" fmla="*/ 29 h 1092"/>
                  <a:gd name="T106" fmla="*/ 15 w 709"/>
                  <a:gd name="T107" fmla="*/ 30 h 1092"/>
                  <a:gd name="T108" fmla="*/ 14 w 709"/>
                  <a:gd name="T109" fmla="*/ 30 h 1092"/>
                  <a:gd name="T110" fmla="*/ 14 w 709"/>
                  <a:gd name="T111" fmla="*/ 29 h 1092"/>
                  <a:gd name="T112" fmla="*/ 13 w 709"/>
                  <a:gd name="T113" fmla="*/ 25 h 1092"/>
                  <a:gd name="T114" fmla="*/ 11 w 709"/>
                  <a:gd name="T115" fmla="*/ 18 h 1092"/>
                  <a:gd name="T116" fmla="*/ 11 w 709"/>
                  <a:gd name="T117" fmla="*/ 15 h 1092"/>
                  <a:gd name="T118" fmla="*/ 9 w 709"/>
                  <a:gd name="T119" fmla="*/ 12 h 1092"/>
                  <a:gd name="T120" fmla="*/ 7 w 709"/>
                  <a:gd name="T121" fmla="*/ 10 h 1092"/>
                  <a:gd name="T122" fmla="*/ 4 w 709"/>
                  <a:gd name="T123" fmla="*/ 9 h 1092"/>
                  <a:gd name="T124" fmla="*/ 2 w 709"/>
                  <a:gd name="T125" fmla="*/ 9 h 10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09" h="1092">
                    <a:moveTo>
                      <a:pt x="56" y="319"/>
                    </a:moveTo>
                    <a:lnTo>
                      <a:pt x="57" y="319"/>
                    </a:lnTo>
                    <a:lnTo>
                      <a:pt x="59" y="319"/>
                    </a:lnTo>
                    <a:lnTo>
                      <a:pt x="61" y="318"/>
                    </a:lnTo>
                    <a:lnTo>
                      <a:pt x="66" y="316"/>
                    </a:lnTo>
                    <a:lnTo>
                      <a:pt x="71" y="316"/>
                    </a:lnTo>
                    <a:lnTo>
                      <a:pt x="77" y="315"/>
                    </a:lnTo>
                    <a:lnTo>
                      <a:pt x="85" y="314"/>
                    </a:lnTo>
                    <a:lnTo>
                      <a:pt x="92" y="313"/>
                    </a:lnTo>
                    <a:lnTo>
                      <a:pt x="101" y="313"/>
                    </a:lnTo>
                    <a:lnTo>
                      <a:pt x="121" y="313"/>
                    </a:lnTo>
                    <a:lnTo>
                      <a:pt x="132" y="313"/>
                    </a:lnTo>
                    <a:lnTo>
                      <a:pt x="144" y="315"/>
                    </a:lnTo>
                    <a:lnTo>
                      <a:pt x="155" y="316"/>
                    </a:lnTo>
                    <a:lnTo>
                      <a:pt x="167" y="319"/>
                    </a:lnTo>
                    <a:lnTo>
                      <a:pt x="181" y="322"/>
                    </a:lnTo>
                    <a:lnTo>
                      <a:pt x="193" y="326"/>
                    </a:lnTo>
                    <a:lnTo>
                      <a:pt x="207" y="330"/>
                    </a:lnTo>
                    <a:lnTo>
                      <a:pt x="220" y="336"/>
                    </a:lnTo>
                    <a:lnTo>
                      <a:pt x="234" y="343"/>
                    </a:lnTo>
                    <a:lnTo>
                      <a:pt x="248" y="351"/>
                    </a:lnTo>
                    <a:lnTo>
                      <a:pt x="261" y="360"/>
                    </a:lnTo>
                    <a:lnTo>
                      <a:pt x="275" y="370"/>
                    </a:lnTo>
                    <a:lnTo>
                      <a:pt x="288" y="382"/>
                    </a:lnTo>
                    <a:lnTo>
                      <a:pt x="302" y="395"/>
                    </a:lnTo>
                    <a:lnTo>
                      <a:pt x="315" y="409"/>
                    </a:lnTo>
                    <a:lnTo>
                      <a:pt x="329" y="425"/>
                    </a:lnTo>
                    <a:lnTo>
                      <a:pt x="341" y="442"/>
                    </a:lnTo>
                    <a:lnTo>
                      <a:pt x="354" y="462"/>
                    </a:lnTo>
                    <a:lnTo>
                      <a:pt x="365" y="483"/>
                    </a:lnTo>
                    <a:lnTo>
                      <a:pt x="376" y="506"/>
                    </a:lnTo>
                    <a:lnTo>
                      <a:pt x="386" y="530"/>
                    </a:lnTo>
                    <a:lnTo>
                      <a:pt x="386" y="531"/>
                    </a:lnTo>
                    <a:lnTo>
                      <a:pt x="388" y="533"/>
                    </a:lnTo>
                    <a:lnTo>
                      <a:pt x="388" y="536"/>
                    </a:lnTo>
                    <a:lnTo>
                      <a:pt x="390" y="542"/>
                    </a:lnTo>
                    <a:lnTo>
                      <a:pt x="392" y="549"/>
                    </a:lnTo>
                    <a:lnTo>
                      <a:pt x="394" y="558"/>
                    </a:lnTo>
                    <a:lnTo>
                      <a:pt x="398" y="570"/>
                    </a:lnTo>
                    <a:lnTo>
                      <a:pt x="401" y="583"/>
                    </a:lnTo>
                    <a:lnTo>
                      <a:pt x="406" y="597"/>
                    </a:lnTo>
                    <a:lnTo>
                      <a:pt x="409" y="613"/>
                    </a:lnTo>
                    <a:lnTo>
                      <a:pt x="414" y="630"/>
                    </a:lnTo>
                    <a:lnTo>
                      <a:pt x="419" y="648"/>
                    </a:lnTo>
                    <a:lnTo>
                      <a:pt x="424" y="668"/>
                    </a:lnTo>
                    <a:lnTo>
                      <a:pt x="429" y="687"/>
                    </a:lnTo>
                    <a:lnTo>
                      <a:pt x="435" y="707"/>
                    </a:lnTo>
                    <a:lnTo>
                      <a:pt x="445" y="751"/>
                    </a:lnTo>
                    <a:lnTo>
                      <a:pt x="467" y="838"/>
                    </a:lnTo>
                    <a:lnTo>
                      <a:pt x="477" y="881"/>
                    </a:lnTo>
                    <a:lnTo>
                      <a:pt x="481" y="901"/>
                    </a:lnTo>
                    <a:lnTo>
                      <a:pt x="486" y="921"/>
                    </a:lnTo>
                    <a:lnTo>
                      <a:pt x="490" y="940"/>
                    </a:lnTo>
                    <a:lnTo>
                      <a:pt x="494" y="958"/>
                    </a:lnTo>
                    <a:lnTo>
                      <a:pt x="496" y="975"/>
                    </a:lnTo>
                    <a:lnTo>
                      <a:pt x="499" y="990"/>
                    </a:lnTo>
                    <a:lnTo>
                      <a:pt x="500" y="1005"/>
                    </a:lnTo>
                    <a:lnTo>
                      <a:pt x="503" y="1018"/>
                    </a:lnTo>
                    <a:lnTo>
                      <a:pt x="504" y="1030"/>
                    </a:lnTo>
                    <a:lnTo>
                      <a:pt x="504" y="1039"/>
                    </a:lnTo>
                    <a:lnTo>
                      <a:pt x="504" y="1040"/>
                    </a:lnTo>
                    <a:lnTo>
                      <a:pt x="506" y="1044"/>
                    </a:lnTo>
                    <a:lnTo>
                      <a:pt x="507" y="1049"/>
                    </a:lnTo>
                    <a:lnTo>
                      <a:pt x="511" y="1055"/>
                    </a:lnTo>
                    <a:lnTo>
                      <a:pt x="521" y="1076"/>
                    </a:lnTo>
                    <a:lnTo>
                      <a:pt x="521" y="1077"/>
                    </a:lnTo>
                    <a:lnTo>
                      <a:pt x="525" y="1083"/>
                    </a:lnTo>
                    <a:lnTo>
                      <a:pt x="529" y="1087"/>
                    </a:lnTo>
                    <a:lnTo>
                      <a:pt x="533" y="1091"/>
                    </a:lnTo>
                    <a:lnTo>
                      <a:pt x="537" y="1092"/>
                    </a:lnTo>
                    <a:lnTo>
                      <a:pt x="538" y="1092"/>
                    </a:lnTo>
                    <a:lnTo>
                      <a:pt x="540" y="1091"/>
                    </a:lnTo>
                    <a:lnTo>
                      <a:pt x="541" y="1089"/>
                    </a:lnTo>
                    <a:lnTo>
                      <a:pt x="541" y="1087"/>
                    </a:lnTo>
                    <a:lnTo>
                      <a:pt x="542" y="1085"/>
                    </a:lnTo>
                    <a:lnTo>
                      <a:pt x="543" y="1082"/>
                    </a:lnTo>
                    <a:lnTo>
                      <a:pt x="544" y="1076"/>
                    </a:lnTo>
                    <a:lnTo>
                      <a:pt x="546" y="1071"/>
                    </a:lnTo>
                    <a:lnTo>
                      <a:pt x="546" y="1064"/>
                    </a:lnTo>
                    <a:lnTo>
                      <a:pt x="547" y="1056"/>
                    </a:lnTo>
                    <a:lnTo>
                      <a:pt x="547" y="1045"/>
                    </a:lnTo>
                    <a:lnTo>
                      <a:pt x="546" y="1042"/>
                    </a:lnTo>
                    <a:lnTo>
                      <a:pt x="546" y="1040"/>
                    </a:lnTo>
                    <a:lnTo>
                      <a:pt x="546" y="1037"/>
                    </a:lnTo>
                    <a:lnTo>
                      <a:pt x="546" y="1032"/>
                    </a:lnTo>
                    <a:lnTo>
                      <a:pt x="544" y="1026"/>
                    </a:lnTo>
                    <a:lnTo>
                      <a:pt x="543" y="1020"/>
                    </a:lnTo>
                    <a:lnTo>
                      <a:pt x="543" y="1015"/>
                    </a:lnTo>
                    <a:lnTo>
                      <a:pt x="543" y="1007"/>
                    </a:lnTo>
                    <a:lnTo>
                      <a:pt x="541" y="990"/>
                    </a:lnTo>
                    <a:lnTo>
                      <a:pt x="540" y="972"/>
                    </a:lnTo>
                    <a:lnTo>
                      <a:pt x="539" y="951"/>
                    </a:lnTo>
                    <a:lnTo>
                      <a:pt x="538" y="928"/>
                    </a:lnTo>
                    <a:lnTo>
                      <a:pt x="537" y="904"/>
                    </a:lnTo>
                    <a:lnTo>
                      <a:pt x="534" y="878"/>
                    </a:lnTo>
                    <a:lnTo>
                      <a:pt x="533" y="823"/>
                    </a:lnTo>
                    <a:lnTo>
                      <a:pt x="533" y="793"/>
                    </a:lnTo>
                    <a:lnTo>
                      <a:pt x="532" y="763"/>
                    </a:lnTo>
                    <a:lnTo>
                      <a:pt x="533" y="733"/>
                    </a:lnTo>
                    <a:lnTo>
                      <a:pt x="534" y="670"/>
                    </a:lnTo>
                    <a:lnTo>
                      <a:pt x="538" y="609"/>
                    </a:lnTo>
                    <a:lnTo>
                      <a:pt x="540" y="578"/>
                    </a:lnTo>
                    <a:lnTo>
                      <a:pt x="543" y="549"/>
                    </a:lnTo>
                    <a:lnTo>
                      <a:pt x="548" y="520"/>
                    </a:lnTo>
                    <a:lnTo>
                      <a:pt x="552" y="492"/>
                    </a:lnTo>
                    <a:lnTo>
                      <a:pt x="558" y="466"/>
                    </a:lnTo>
                    <a:lnTo>
                      <a:pt x="564" y="441"/>
                    </a:lnTo>
                    <a:lnTo>
                      <a:pt x="572" y="417"/>
                    </a:lnTo>
                    <a:lnTo>
                      <a:pt x="579" y="396"/>
                    </a:lnTo>
                    <a:lnTo>
                      <a:pt x="588" y="376"/>
                    </a:lnTo>
                    <a:lnTo>
                      <a:pt x="593" y="368"/>
                    </a:lnTo>
                    <a:lnTo>
                      <a:pt x="599" y="360"/>
                    </a:lnTo>
                    <a:lnTo>
                      <a:pt x="604" y="352"/>
                    </a:lnTo>
                    <a:lnTo>
                      <a:pt x="610" y="345"/>
                    </a:lnTo>
                    <a:lnTo>
                      <a:pt x="616" y="338"/>
                    </a:lnTo>
                    <a:lnTo>
                      <a:pt x="622" y="334"/>
                    </a:lnTo>
                    <a:lnTo>
                      <a:pt x="625" y="331"/>
                    </a:lnTo>
                    <a:lnTo>
                      <a:pt x="627" y="330"/>
                    </a:lnTo>
                    <a:lnTo>
                      <a:pt x="633" y="327"/>
                    </a:lnTo>
                    <a:lnTo>
                      <a:pt x="639" y="321"/>
                    </a:lnTo>
                    <a:lnTo>
                      <a:pt x="647" y="314"/>
                    </a:lnTo>
                    <a:lnTo>
                      <a:pt x="656" y="306"/>
                    </a:lnTo>
                    <a:lnTo>
                      <a:pt x="665" y="297"/>
                    </a:lnTo>
                    <a:lnTo>
                      <a:pt x="674" y="285"/>
                    </a:lnTo>
                    <a:lnTo>
                      <a:pt x="682" y="271"/>
                    </a:lnTo>
                    <a:lnTo>
                      <a:pt x="691" y="256"/>
                    </a:lnTo>
                    <a:lnTo>
                      <a:pt x="698" y="240"/>
                    </a:lnTo>
                    <a:lnTo>
                      <a:pt x="704" y="223"/>
                    </a:lnTo>
                    <a:lnTo>
                      <a:pt x="706" y="213"/>
                    </a:lnTo>
                    <a:lnTo>
                      <a:pt x="708" y="203"/>
                    </a:lnTo>
                    <a:lnTo>
                      <a:pt x="709" y="193"/>
                    </a:lnTo>
                    <a:lnTo>
                      <a:pt x="709" y="182"/>
                    </a:lnTo>
                    <a:lnTo>
                      <a:pt x="709" y="171"/>
                    </a:lnTo>
                    <a:lnTo>
                      <a:pt x="709" y="159"/>
                    </a:lnTo>
                    <a:lnTo>
                      <a:pt x="707" y="148"/>
                    </a:lnTo>
                    <a:lnTo>
                      <a:pt x="705" y="135"/>
                    </a:lnTo>
                    <a:lnTo>
                      <a:pt x="704" y="135"/>
                    </a:lnTo>
                    <a:lnTo>
                      <a:pt x="704" y="136"/>
                    </a:lnTo>
                    <a:lnTo>
                      <a:pt x="704" y="139"/>
                    </a:lnTo>
                    <a:lnTo>
                      <a:pt x="703" y="144"/>
                    </a:lnTo>
                    <a:lnTo>
                      <a:pt x="700" y="151"/>
                    </a:lnTo>
                    <a:lnTo>
                      <a:pt x="699" y="158"/>
                    </a:lnTo>
                    <a:lnTo>
                      <a:pt x="696" y="167"/>
                    </a:lnTo>
                    <a:lnTo>
                      <a:pt x="692" y="178"/>
                    </a:lnTo>
                    <a:lnTo>
                      <a:pt x="688" y="189"/>
                    </a:lnTo>
                    <a:lnTo>
                      <a:pt x="682" y="201"/>
                    </a:lnTo>
                    <a:lnTo>
                      <a:pt x="677" y="213"/>
                    </a:lnTo>
                    <a:lnTo>
                      <a:pt x="670" y="226"/>
                    </a:lnTo>
                    <a:lnTo>
                      <a:pt x="662" y="240"/>
                    </a:lnTo>
                    <a:lnTo>
                      <a:pt x="653" y="253"/>
                    </a:lnTo>
                    <a:lnTo>
                      <a:pt x="642" y="266"/>
                    </a:lnTo>
                    <a:lnTo>
                      <a:pt x="630" y="278"/>
                    </a:lnTo>
                    <a:lnTo>
                      <a:pt x="617" y="291"/>
                    </a:lnTo>
                    <a:lnTo>
                      <a:pt x="602" y="302"/>
                    </a:lnTo>
                    <a:lnTo>
                      <a:pt x="586" y="314"/>
                    </a:lnTo>
                    <a:lnTo>
                      <a:pt x="587" y="314"/>
                    </a:lnTo>
                    <a:lnTo>
                      <a:pt x="569" y="323"/>
                    </a:lnTo>
                    <a:lnTo>
                      <a:pt x="550" y="333"/>
                    </a:lnTo>
                    <a:lnTo>
                      <a:pt x="530" y="339"/>
                    </a:lnTo>
                    <a:lnTo>
                      <a:pt x="507" y="346"/>
                    </a:lnTo>
                    <a:lnTo>
                      <a:pt x="496" y="348"/>
                    </a:lnTo>
                    <a:lnTo>
                      <a:pt x="484" y="350"/>
                    </a:lnTo>
                    <a:lnTo>
                      <a:pt x="470" y="351"/>
                    </a:lnTo>
                    <a:lnTo>
                      <a:pt x="458" y="352"/>
                    </a:lnTo>
                    <a:lnTo>
                      <a:pt x="444" y="353"/>
                    </a:lnTo>
                    <a:lnTo>
                      <a:pt x="415" y="352"/>
                    </a:lnTo>
                    <a:lnTo>
                      <a:pt x="399" y="351"/>
                    </a:lnTo>
                    <a:lnTo>
                      <a:pt x="383" y="349"/>
                    </a:lnTo>
                    <a:lnTo>
                      <a:pt x="367" y="346"/>
                    </a:lnTo>
                    <a:lnTo>
                      <a:pt x="350" y="343"/>
                    </a:lnTo>
                    <a:lnTo>
                      <a:pt x="333" y="339"/>
                    </a:lnTo>
                    <a:lnTo>
                      <a:pt x="315" y="335"/>
                    </a:lnTo>
                    <a:lnTo>
                      <a:pt x="297" y="330"/>
                    </a:lnTo>
                    <a:lnTo>
                      <a:pt x="277" y="324"/>
                    </a:lnTo>
                    <a:lnTo>
                      <a:pt x="258" y="318"/>
                    </a:lnTo>
                    <a:lnTo>
                      <a:pt x="239" y="311"/>
                    </a:lnTo>
                    <a:lnTo>
                      <a:pt x="217" y="302"/>
                    </a:lnTo>
                    <a:lnTo>
                      <a:pt x="196" y="293"/>
                    </a:lnTo>
                    <a:lnTo>
                      <a:pt x="174" y="283"/>
                    </a:lnTo>
                    <a:lnTo>
                      <a:pt x="172" y="282"/>
                    </a:lnTo>
                    <a:lnTo>
                      <a:pt x="170" y="281"/>
                    </a:lnTo>
                    <a:lnTo>
                      <a:pt x="166" y="278"/>
                    </a:lnTo>
                    <a:lnTo>
                      <a:pt x="162" y="275"/>
                    </a:lnTo>
                    <a:lnTo>
                      <a:pt x="157" y="271"/>
                    </a:lnTo>
                    <a:lnTo>
                      <a:pt x="152" y="268"/>
                    </a:lnTo>
                    <a:lnTo>
                      <a:pt x="145" y="263"/>
                    </a:lnTo>
                    <a:lnTo>
                      <a:pt x="138" y="257"/>
                    </a:lnTo>
                    <a:lnTo>
                      <a:pt x="131" y="252"/>
                    </a:lnTo>
                    <a:lnTo>
                      <a:pt x="117" y="238"/>
                    </a:lnTo>
                    <a:lnTo>
                      <a:pt x="102" y="223"/>
                    </a:lnTo>
                    <a:lnTo>
                      <a:pt x="87" y="205"/>
                    </a:lnTo>
                    <a:lnTo>
                      <a:pt x="73" y="186"/>
                    </a:lnTo>
                    <a:lnTo>
                      <a:pt x="67" y="175"/>
                    </a:lnTo>
                    <a:lnTo>
                      <a:pt x="67" y="176"/>
                    </a:lnTo>
                    <a:lnTo>
                      <a:pt x="60" y="165"/>
                    </a:lnTo>
                    <a:lnTo>
                      <a:pt x="55" y="153"/>
                    </a:lnTo>
                    <a:lnTo>
                      <a:pt x="50" y="142"/>
                    </a:lnTo>
                    <a:lnTo>
                      <a:pt x="47" y="129"/>
                    </a:lnTo>
                    <a:lnTo>
                      <a:pt x="43" y="116"/>
                    </a:lnTo>
                    <a:lnTo>
                      <a:pt x="41" y="104"/>
                    </a:lnTo>
                    <a:lnTo>
                      <a:pt x="40" y="90"/>
                    </a:lnTo>
                    <a:lnTo>
                      <a:pt x="39" y="76"/>
                    </a:lnTo>
                    <a:lnTo>
                      <a:pt x="40" y="62"/>
                    </a:lnTo>
                    <a:lnTo>
                      <a:pt x="42" y="47"/>
                    </a:lnTo>
                    <a:lnTo>
                      <a:pt x="46" y="32"/>
                    </a:lnTo>
                    <a:lnTo>
                      <a:pt x="50" y="17"/>
                    </a:lnTo>
                    <a:lnTo>
                      <a:pt x="58" y="0"/>
                    </a:lnTo>
                    <a:lnTo>
                      <a:pt x="55" y="2"/>
                    </a:lnTo>
                    <a:lnTo>
                      <a:pt x="52" y="4"/>
                    </a:lnTo>
                    <a:lnTo>
                      <a:pt x="51" y="7"/>
                    </a:lnTo>
                    <a:lnTo>
                      <a:pt x="48" y="10"/>
                    </a:lnTo>
                    <a:lnTo>
                      <a:pt x="46" y="13"/>
                    </a:lnTo>
                    <a:lnTo>
                      <a:pt x="42" y="18"/>
                    </a:lnTo>
                    <a:lnTo>
                      <a:pt x="39" y="23"/>
                    </a:lnTo>
                    <a:lnTo>
                      <a:pt x="39" y="24"/>
                    </a:lnTo>
                    <a:lnTo>
                      <a:pt x="34" y="30"/>
                    </a:lnTo>
                    <a:lnTo>
                      <a:pt x="31" y="35"/>
                    </a:lnTo>
                    <a:lnTo>
                      <a:pt x="31" y="37"/>
                    </a:lnTo>
                    <a:lnTo>
                      <a:pt x="23" y="52"/>
                    </a:lnTo>
                    <a:lnTo>
                      <a:pt x="20" y="60"/>
                    </a:lnTo>
                    <a:lnTo>
                      <a:pt x="15" y="69"/>
                    </a:lnTo>
                    <a:lnTo>
                      <a:pt x="12" y="78"/>
                    </a:lnTo>
                    <a:lnTo>
                      <a:pt x="9" y="89"/>
                    </a:lnTo>
                    <a:lnTo>
                      <a:pt x="6" y="99"/>
                    </a:lnTo>
                    <a:lnTo>
                      <a:pt x="5" y="111"/>
                    </a:lnTo>
                    <a:lnTo>
                      <a:pt x="3" y="122"/>
                    </a:lnTo>
                    <a:lnTo>
                      <a:pt x="2" y="134"/>
                    </a:lnTo>
                    <a:lnTo>
                      <a:pt x="0" y="148"/>
                    </a:lnTo>
                    <a:lnTo>
                      <a:pt x="0" y="160"/>
                    </a:lnTo>
                    <a:lnTo>
                      <a:pt x="2" y="174"/>
                    </a:lnTo>
                    <a:lnTo>
                      <a:pt x="4" y="189"/>
                    </a:lnTo>
                    <a:lnTo>
                      <a:pt x="6" y="203"/>
                    </a:lnTo>
                    <a:lnTo>
                      <a:pt x="9" y="218"/>
                    </a:lnTo>
                    <a:lnTo>
                      <a:pt x="14" y="234"/>
                    </a:lnTo>
                    <a:lnTo>
                      <a:pt x="21" y="250"/>
                    </a:lnTo>
                    <a:lnTo>
                      <a:pt x="27" y="267"/>
                    </a:lnTo>
                    <a:lnTo>
                      <a:pt x="35" y="284"/>
                    </a:lnTo>
                    <a:lnTo>
                      <a:pt x="44" y="301"/>
                    </a:lnTo>
                    <a:lnTo>
                      <a:pt x="56" y="319"/>
                    </a:lnTo>
                    <a:lnTo>
                      <a:pt x="57" y="319"/>
                    </a:lnTo>
                    <a:lnTo>
                      <a:pt x="46" y="300"/>
                    </a:lnTo>
                    <a:lnTo>
                      <a:pt x="46" y="301"/>
                    </a:lnTo>
                    <a:lnTo>
                      <a:pt x="36" y="284"/>
                    </a:lnTo>
                    <a:lnTo>
                      <a:pt x="27" y="267"/>
                    </a:lnTo>
                    <a:lnTo>
                      <a:pt x="21" y="250"/>
                    </a:lnTo>
                    <a:lnTo>
                      <a:pt x="15" y="234"/>
                    </a:lnTo>
                    <a:lnTo>
                      <a:pt x="11" y="218"/>
                    </a:lnTo>
                    <a:lnTo>
                      <a:pt x="7" y="203"/>
                    </a:lnTo>
                    <a:lnTo>
                      <a:pt x="5" y="189"/>
                    </a:lnTo>
                    <a:lnTo>
                      <a:pt x="3" y="174"/>
                    </a:lnTo>
                    <a:lnTo>
                      <a:pt x="2" y="160"/>
                    </a:lnTo>
                    <a:lnTo>
                      <a:pt x="2" y="148"/>
                    </a:lnTo>
                    <a:lnTo>
                      <a:pt x="3" y="134"/>
                    </a:lnTo>
                    <a:lnTo>
                      <a:pt x="3" y="122"/>
                    </a:lnTo>
                    <a:lnTo>
                      <a:pt x="5" y="111"/>
                    </a:lnTo>
                    <a:lnTo>
                      <a:pt x="7" y="99"/>
                    </a:lnTo>
                    <a:lnTo>
                      <a:pt x="9" y="89"/>
                    </a:lnTo>
                    <a:lnTo>
                      <a:pt x="13" y="78"/>
                    </a:lnTo>
                    <a:lnTo>
                      <a:pt x="16" y="69"/>
                    </a:lnTo>
                    <a:lnTo>
                      <a:pt x="21" y="60"/>
                    </a:lnTo>
                    <a:lnTo>
                      <a:pt x="24" y="52"/>
                    </a:lnTo>
                    <a:lnTo>
                      <a:pt x="32" y="37"/>
                    </a:lnTo>
                    <a:lnTo>
                      <a:pt x="35" y="30"/>
                    </a:lnTo>
                    <a:lnTo>
                      <a:pt x="39" y="24"/>
                    </a:lnTo>
                    <a:lnTo>
                      <a:pt x="42" y="19"/>
                    </a:lnTo>
                    <a:lnTo>
                      <a:pt x="46" y="15"/>
                    </a:lnTo>
                    <a:lnTo>
                      <a:pt x="49" y="10"/>
                    </a:lnTo>
                    <a:lnTo>
                      <a:pt x="51" y="7"/>
                    </a:lnTo>
                    <a:lnTo>
                      <a:pt x="53" y="4"/>
                    </a:lnTo>
                    <a:lnTo>
                      <a:pt x="56" y="3"/>
                    </a:lnTo>
                    <a:lnTo>
                      <a:pt x="57" y="1"/>
                    </a:lnTo>
                    <a:lnTo>
                      <a:pt x="56" y="1"/>
                    </a:lnTo>
                    <a:lnTo>
                      <a:pt x="49" y="17"/>
                    </a:lnTo>
                    <a:lnTo>
                      <a:pt x="44" y="32"/>
                    </a:lnTo>
                    <a:lnTo>
                      <a:pt x="41" y="47"/>
                    </a:lnTo>
                    <a:lnTo>
                      <a:pt x="39" y="62"/>
                    </a:lnTo>
                    <a:lnTo>
                      <a:pt x="39" y="76"/>
                    </a:lnTo>
                    <a:lnTo>
                      <a:pt x="39" y="90"/>
                    </a:lnTo>
                    <a:lnTo>
                      <a:pt x="40" y="104"/>
                    </a:lnTo>
                    <a:lnTo>
                      <a:pt x="42" y="116"/>
                    </a:lnTo>
                    <a:lnTo>
                      <a:pt x="46" y="129"/>
                    </a:lnTo>
                    <a:lnTo>
                      <a:pt x="49" y="142"/>
                    </a:lnTo>
                    <a:lnTo>
                      <a:pt x="55" y="153"/>
                    </a:lnTo>
                    <a:lnTo>
                      <a:pt x="60" y="165"/>
                    </a:lnTo>
                    <a:lnTo>
                      <a:pt x="66" y="176"/>
                    </a:lnTo>
                    <a:lnTo>
                      <a:pt x="73" y="187"/>
                    </a:lnTo>
                    <a:lnTo>
                      <a:pt x="86" y="207"/>
                    </a:lnTo>
                    <a:lnTo>
                      <a:pt x="101" y="224"/>
                    </a:lnTo>
                    <a:lnTo>
                      <a:pt x="117" y="239"/>
                    </a:lnTo>
                    <a:lnTo>
                      <a:pt x="131" y="253"/>
                    </a:lnTo>
                    <a:lnTo>
                      <a:pt x="138" y="259"/>
                    </a:lnTo>
                    <a:lnTo>
                      <a:pt x="144" y="264"/>
                    </a:lnTo>
                    <a:lnTo>
                      <a:pt x="151" y="268"/>
                    </a:lnTo>
                    <a:lnTo>
                      <a:pt x="156" y="272"/>
                    </a:lnTo>
                    <a:lnTo>
                      <a:pt x="161" y="276"/>
                    </a:lnTo>
                    <a:lnTo>
                      <a:pt x="165" y="278"/>
                    </a:lnTo>
                    <a:lnTo>
                      <a:pt x="169" y="281"/>
                    </a:lnTo>
                    <a:lnTo>
                      <a:pt x="171" y="283"/>
                    </a:lnTo>
                    <a:lnTo>
                      <a:pt x="172" y="283"/>
                    </a:lnTo>
                    <a:lnTo>
                      <a:pt x="173" y="284"/>
                    </a:lnTo>
                    <a:lnTo>
                      <a:pt x="196" y="293"/>
                    </a:lnTo>
                    <a:lnTo>
                      <a:pt x="217" y="302"/>
                    </a:lnTo>
                    <a:lnTo>
                      <a:pt x="239" y="312"/>
                    </a:lnTo>
                    <a:lnTo>
                      <a:pt x="258" y="319"/>
                    </a:lnTo>
                    <a:lnTo>
                      <a:pt x="277" y="326"/>
                    </a:lnTo>
                    <a:lnTo>
                      <a:pt x="297" y="331"/>
                    </a:lnTo>
                    <a:lnTo>
                      <a:pt x="315" y="336"/>
                    </a:lnTo>
                    <a:lnTo>
                      <a:pt x="333" y="341"/>
                    </a:lnTo>
                    <a:lnTo>
                      <a:pt x="350" y="344"/>
                    </a:lnTo>
                    <a:lnTo>
                      <a:pt x="367" y="348"/>
                    </a:lnTo>
                    <a:lnTo>
                      <a:pt x="383" y="350"/>
                    </a:lnTo>
                    <a:lnTo>
                      <a:pt x="399" y="351"/>
                    </a:lnTo>
                    <a:lnTo>
                      <a:pt x="415" y="353"/>
                    </a:lnTo>
                    <a:lnTo>
                      <a:pt x="444" y="353"/>
                    </a:lnTo>
                    <a:lnTo>
                      <a:pt x="458" y="353"/>
                    </a:lnTo>
                    <a:lnTo>
                      <a:pt x="470" y="352"/>
                    </a:lnTo>
                    <a:lnTo>
                      <a:pt x="484" y="351"/>
                    </a:lnTo>
                    <a:lnTo>
                      <a:pt x="496" y="349"/>
                    </a:lnTo>
                    <a:lnTo>
                      <a:pt x="507" y="346"/>
                    </a:lnTo>
                    <a:lnTo>
                      <a:pt x="530" y="341"/>
                    </a:lnTo>
                    <a:lnTo>
                      <a:pt x="550" y="334"/>
                    </a:lnTo>
                    <a:lnTo>
                      <a:pt x="569" y="324"/>
                    </a:lnTo>
                    <a:lnTo>
                      <a:pt x="587" y="315"/>
                    </a:lnTo>
                    <a:lnTo>
                      <a:pt x="603" y="304"/>
                    </a:lnTo>
                    <a:lnTo>
                      <a:pt x="618" y="292"/>
                    </a:lnTo>
                    <a:lnTo>
                      <a:pt x="631" y="279"/>
                    </a:lnTo>
                    <a:lnTo>
                      <a:pt x="643" y="267"/>
                    </a:lnTo>
                    <a:lnTo>
                      <a:pt x="653" y="254"/>
                    </a:lnTo>
                    <a:lnTo>
                      <a:pt x="663" y="240"/>
                    </a:lnTo>
                    <a:lnTo>
                      <a:pt x="671" y="227"/>
                    </a:lnTo>
                    <a:lnTo>
                      <a:pt x="671" y="226"/>
                    </a:lnTo>
                    <a:lnTo>
                      <a:pt x="678" y="213"/>
                    </a:lnTo>
                    <a:lnTo>
                      <a:pt x="683" y="201"/>
                    </a:lnTo>
                    <a:lnTo>
                      <a:pt x="689" y="189"/>
                    </a:lnTo>
                    <a:lnTo>
                      <a:pt x="693" y="178"/>
                    </a:lnTo>
                    <a:lnTo>
                      <a:pt x="697" y="167"/>
                    </a:lnTo>
                    <a:lnTo>
                      <a:pt x="699" y="158"/>
                    </a:lnTo>
                    <a:lnTo>
                      <a:pt x="701" y="151"/>
                    </a:lnTo>
                    <a:lnTo>
                      <a:pt x="704" y="144"/>
                    </a:lnTo>
                    <a:lnTo>
                      <a:pt x="704" y="139"/>
                    </a:lnTo>
                    <a:lnTo>
                      <a:pt x="705" y="136"/>
                    </a:lnTo>
                    <a:lnTo>
                      <a:pt x="705" y="135"/>
                    </a:lnTo>
                    <a:lnTo>
                      <a:pt x="704" y="135"/>
                    </a:lnTo>
                    <a:lnTo>
                      <a:pt x="706" y="148"/>
                    </a:lnTo>
                    <a:lnTo>
                      <a:pt x="708" y="159"/>
                    </a:lnTo>
                    <a:lnTo>
                      <a:pt x="708" y="171"/>
                    </a:lnTo>
                    <a:lnTo>
                      <a:pt x="708" y="182"/>
                    </a:lnTo>
                    <a:lnTo>
                      <a:pt x="708" y="193"/>
                    </a:lnTo>
                    <a:lnTo>
                      <a:pt x="707" y="203"/>
                    </a:lnTo>
                    <a:lnTo>
                      <a:pt x="705" y="213"/>
                    </a:lnTo>
                    <a:lnTo>
                      <a:pt x="703" y="223"/>
                    </a:lnTo>
                    <a:lnTo>
                      <a:pt x="697" y="240"/>
                    </a:lnTo>
                    <a:lnTo>
                      <a:pt x="690" y="256"/>
                    </a:lnTo>
                    <a:lnTo>
                      <a:pt x="682" y="271"/>
                    </a:lnTo>
                    <a:lnTo>
                      <a:pt x="673" y="284"/>
                    </a:lnTo>
                    <a:lnTo>
                      <a:pt x="664" y="296"/>
                    </a:lnTo>
                    <a:lnTo>
                      <a:pt x="655" y="305"/>
                    </a:lnTo>
                    <a:lnTo>
                      <a:pt x="646" y="313"/>
                    </a:lnTo>
                    <a:lnTo>
                      <a:pt x="638" y="321"/>
                    </a:lnTo>
                    <a:lnTo>
                      <a:pt x="631" y="326"/>
                    </a:lnTo>
                    <a:lnTo>
                      <a:pt x="626" y="329"/>
                    </a:lnTo>
                    <a:lnTo>
                      <a:pt x="623" y="330"/>
                    </a:lnTo>
                    <a:lnTo>
                      <a:pt x="622" y="331"/>
                    </a:lnTo>
                    <a:lnTo>
                      <a:pt x="622" y="333"/>
                    </a:lnTo>
                    <a:lnTo>
                      <a:pt x="614" y="338"/>
                    </a:lnTo>
                    <a:lnTo>
                      <a:pt x="609" y="344"/>
                    </a:lnTo>
                    <a:lnTo>
                      <a:pt x="603" y="351"/>
                    </a:lnTo>
                    <a:lnTo>
                      <a:pt x="598" y="359"/>
                    </a:lnTo>
                    <a:lnTo>
                      <a:pt x="593" y="367"/>
                    </a:lnTo>
                    <a:lnTo>
                      <a:pt x="587" y="376"/>
                    </a:lnTo>
                    <a:lnTo>
                      <a:pt x="578" y="396"/>
                    </a:lnTo>
                    <a:lnTo>
                      <a:pt x="570" y="417"/>
                    </a:lnTo>
                    <a:lnTo>
                      <a:pt x="563" y="441"/>
                    </a:lnTo>
                    <a:lnTo>
                      <a:pt x="557" y="466"/>
                    </a:lnTo>
                    <a:lnTo>
                      <a:pt x="551" y="492"/>
                    </a:lnTo>
                    <a:lnTo>
                      <a:pt x="547" y="520"/>
                    </a:lnTo>
                    <a:lnTo>
                      <a:pt x="542" y="549"/>
                    </a:lnTo>
                    <a:lnTo>
                      <a:pt x="540" y="578"/>
                    </a:lnTo>
                    <a:lnTo>
                      <a:pt x="537" y="609"/>
                    </a:lnTo>
                    <a:lnTo>
                      <a:pt x="533" y="670"/>
                    </a:lnTo>
                    <a:lnTo>
                      <a:pt x="532" y="733"/>
                    </a:lnTo>
                    <a:lnTo>
                      <a:pt x="531" y="763"/>
                    </a:lnTo>
                    <a:lnTo>
                      <a:pt x="532" y="793"/>
                    </a:lnTo>
                    <a:lnTo>
                      <a:pt x="532" y="823"/>
                    </a:lnTo>
                    <a:lnTo>
                      <a:pt x="534" y="878"/>
                    </a:lnTo>
                    <a:lnTo>
                      <a:pt x="535" y="904"/>
                    </a:lnTo>
                    <a:lnTo>
                      <a:pt x="537" y="928"/>
                    </a:lnTo>
                    <a:lnTo>
                      <a:pt x="538" y="951"/>
                    </a:lnTo>
                    <a:lnTo>
                      <a:pt x="540" y="972"/>
                    </a:lnTo>
                    <a:lnTo>
                      <a:pt x="541" y="990"/>
                    </a:lnTo>
                    <a:lnTo>
                      <a:pt x="542" y="1007"/>
                    </a:lnTo>
                    <a:lnTo>
                      <a:pt x="542" y="1015"/>
                    </a:lnTo>
                    <a:lnTo>
                      <a:pt x="543" y="1020"/>
                    </a:lnTo>
                    <a:lnTo>
                      <a:pt x="543" y="1026"/>
                    </a:lnTo>
                    <a:lnTo>
                      <a:pt x="544" y="1032"/>
                    </a:lnTo>
                    <a:lnTo>
                      <a:pt x="544" y="1037"/>
                    </a:lnTo>
                    <a:lnTo>
                      <a:pt x="544" y="1040"/>
                    </a:lnTo>
                    <a:lnTo>
                      <a:pt x="546" y="1042"/>
                    </a:lnTo>
                    <a:lnTo>
                      <a:pt x="546" y="1045"/>
                    </a:lnTo>
                    <a:lnTo>
                      <a:pt x="546" y="1056"/>
                    </a:lnTo>
                    <a:lnTo>
                      <a:pt x="546" y="1064"/>
                    </a:lnTo>
                    <a:lnTo>
                      <a:pt x="544" y="1071"/>
                    </a:lnTo>
                    <a:lnTo>
                      <a:pt x="543" y="1076"/>
                    </a:lnTo>
                    <a:lnTo>
                      <a:pt x="543" y="1082"/>
                    </a:lnTo>
                    <a:lnTo>
                      <a:pt x="541" y="1085"/>
                    </a:lnTo>
                    <a:lnTo>
                      <a:pt x="540" y="1087"/>
                    </a:lnTo>
                    <a:lnTo>
                      <a:pt x="539" y="1090"/>
                    </a:lnTo>
                    <a:lnTo>
                      <a:pt x="538" y="1091"/>
                    </a:lnTo>
                    <a:lnTo>
                      <a:pt x="537" y="1091"/>
                    </a:lnTo>
                    <a:lnTo>
                      <a:pt x="533" y="1091"/>
                    </a:lnTo>
                    <a:lnTo>
                      <a:pt x="530" y="1087"/>
                    </a:lnTo>
                    <a:lnTo>
                      <a:pt x="525" y="1082"/>
                    </a:lnTo>
                    <a:lnTo>
                      <a:pt x="522" y="1076"/>
                    </a:lnTo>
                    <a:lnTo>
                      <a:pt x="512" y="1055"/>
                    </a:lnTo>
                    <a:lnTo>
                      <a:pt x="508" y="1049"/>
                    </a:lnTo>
                    <a:lnTo>
                      <a:pt x="506" y="1044"/>
                    </a:lnTo>
                    <a:lnTo>
                      <a:pt x="505" y="1040"/>
                    </a:lnTo>
                    <a:lnTo>
                      <a:pt x="505" y="1039"/>
                    </a:lnTo>
                    <a:lnTo>
                      <a:pt x="504" y="1030"/>
                    </a:lnTo>
                    <a:lnTo>
                      <a:pt x="504" y="1018"/>
                    </a:lnTo>
                    <a:lnTo>
                      <a:pt x="502" y="1005"/>
                    </a:lnTo>
                    <a:lnTo>
                      <a:pt x="499" y="990"/>
                    </a:lnTo>
                    <a:lnTo>
                      <a:pt x="497" y="975"/>
                    </a:lnTo>
                    <a:lnTo>
                      <a:pt x="494" y="958"/>
                    </a:lnTo>
                    <a:lnTo>
                      <a:pt x="490" y="940"/>
                    </a:lnTo>
                    <a:lnTo>
                      <a:pt x="486" y="921"/>
                    </a:lnTo>
                    <a:lnTo>
                      <a:pt x="482" y="901"/>
                    </a:lnTo>
                    <a:lnTo>
                      <a:pt x="478" y="881"/>
                    </a:lnTo>
                    <a:lnTo>
                      <a:pt x="468" y="838"/>
                    </a:lnTo>
                    <a:lnTo>
                      <a:pt x="446" y="751"/>
                    </a:lnTo>
                    <a:lnTo>
                      <a:pt x="435" y="707"/>
                    </a:lnTo>
                    <a:lnTo>
                      <a:pt x="430" y="687"/>
                    </a:lnTo>
                    <a:lnTo>
                      <a:pt x="425" y="668"/>
                    </a:lnTo>
                    <a:lnTo>
                      <a:pt x="420" y="648"/>
                    </a:lnTo>
                    <a:lnTo>
                      <a:pt x="415" y="630"/>
                    </a:lnTo>
                    <a:lnTo>
                      <a:pt x="410" y="613"/>
                    </a:lnTo>
                    <a:lnTo>
                      <a:pt x="406" y="597"/>
                    </a:lnTo>
                    <a:lnTo>
                      <a:pt x="402" y="583"/>
                    </a:lnTo>
                    <a:lnTo>
                      <a:pt x="399" y="570"/>
                    </a:lnTo>
                    <a:lnTo>
                      <a:pt x="395" y="558"/>
                    </a:lnTo>
                    <a:lnTo>
                      <a:pt x="393" y="549"/>
                    </a:lnTo>
                    <a:lnTo>
                      <a:pt x="391" y="542"/>
                    </a:lnTo>
                    <a:lnTo>
                      <a:pt x="389" y="536"/>
                    </a:lnTo>
                    <a:lnTo>
                      <a:pt x="388" y="533"/>
                    </a:lnTo>
                    <a:lnTo>
                      <a:pt x="388" y="531"/>
                    </a:lnTo>
                    <a:lnTo>
                      <a:pt x="388" y="530"/>
                    </a:lnTo>
                    <a:lnTo>
                      <a:pt x="377" y="506"/>
                    </a:lnTo>
                    <a:lnTo>
                      <a:pt x="366" y="483"/>
                    </a:lnTo>
                    <a:lnTo>
                      <a:pt x="354" y="462"/>
                    </a:lnTo>
                    <a:lnTo>
                      <a:pt x="354" y="461"/>
                    </a:lnTo>
                    <a:lnTo>
                      <a:pt x="341" y="442"/>
                    </a:lnTo>
                    <a:lnTo>
                      <a:pt x="329" y="425"/>
                    </a:lnTo>
                    <a:lnTo>
                      <a:pt x="316" y="408"/>
                    </a:lnTo>
                    <a:lnTo>
                      <a:pt x="303" y="394"/>
                    </a:lnTo>
                    <a:lnTo>
                      <a:pt x="289" y="381"/>
                    </a:lnTo>
                    <a:lnTo>
                      <a:pt x="276" y="370"/>
                    </a:lnTo>
                    <a:lnTo>
                      <a:pt x="262" y="359"/>
                    </a:lnTo>
                    <a:lnTo>
                      <a:pt x="249" y="350"/>
                    </a:lnTo>
                    <a:lnTo>
                      <a:pt x="248" y="350"/>
                    </a:lnTo>
                    <a:lnTo>
                      <a:pt x="234" y="342"/>
                    </a:lnTo>
                    <a:lnTo>
                      <a:pt x="220" y="335"/>
                    </a:lnTo>
                    <a:lnTo>
                      <a:pt x="207" y="329"/>
                    </a:lnTo>
                    <a:lnTo>
                      <a:pt x="193" y="324"/>
                    </a:lnTo>
                    <a:lnTo>
                      <a:pt x="181" y="321"/>
                    </a:lnTo>
                    <a:lnTo>
                      <a:pt x="167" y="318"/>
                    </a:lnTo>
                    <a:lnTo>
                      <a:pt x="155" y="315"/>
                    </a:lnTo>
                    <a:lnTo>
                      <a:pt x="144" y="314"/>
                    </a:lnTo>
                    <a:lnTo>
                      <a:pt x="132" y="313"/>
                    </a:lnTo>
                    <a:lnTo>
                      <a:pt x="121" y="312"/>
                    </a:lnTo>
                    <a:lnTo>
                      <a:pt x="101" y="312"/>
                    </a:lnTo>
                    <a:lnTo>
                      <a:pt x="92" y="313"/>
                    </a:lnTo>
                    <a:lnTo>
                      <a:pt x="85" y="313"/>
                    </a:lnTo>
                    <a:lnTo>
                      <a:pt x="77" y="314"/>
                    </a:lnTo>
                    <a:lnTo>
                      <a:pt x="71" y="315"/>
                    </a:lnTo>
                    <a:lnTo>
                      <a:pt x="66" y="316"/>
                    </a:lnTo>
                    <a:lnTo>
                      <a:pt x="61" y="316"/>
                    </a:lnTo>
                    <a:lnTo>
                      <a:pt x="59" y="318"/>
                    </a:lnTo>
                    <a:lnTo>
                      <a:pt x="57" y="319"/>
                    </a:lnTo>
                    <a:lnTo>
                      <a:pt x="56" y="319"/>
                    </a:lnTo>
                    <a:lnTo>
                      <a:pt x="57" y="319"/>
                    </a:lnTo>
                    <a:lnTo>
                      <a:pt x="56" y="319"/>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9" name="Freeform 85"/>
              <p:cNvSpPr>
                <a:spLocks/>
              </p:cNvSpPr>
              <p:nvPr/>
            </p:nvSpPr>
            <p:spPr bwMode="auto">
              <a:xfrm>
                <a:off x="5543" y="1761"/>
                <a:ext cx="161" cy="153"/>
              </a:xfrm>
              <a:custGeom>
                <a:avLst/>
                <a:gdLst>
                  <a:gd name="T0" fmla="*/ 8 w 960"/>
                  <a:gd name="T1" fmla="*/ 0 h 920"/>
                  <a:gd name="T2" fmla="*/ 8 w 960"/>
                  <a:gd name="T3" fmla="*/ 0 h 920"/>
                  <a:gd name="T4" fmla="*/ 9 w 960"/>
                  <a:gd name="T5" fmla="*/ 1 h 920"/>
                  <a:gd name="T6" fmla="*/ 10 w 960"/>
                  <a:gd name="T7" fmla="*/ 2 h 920"/>
                  <a:gd name="T8" fmla="*/ 11 w 960"/>
                  <a:gd name="T9" fmla="*/ 3 h 920"/>
                  <a:gd name="T10" fmla="*/ 12 w 960"/>
                  <a:gd name="T11" fmla="*/ 5 h 920"/>
                  <a:gd name="T12" fmla="*/ 12 w 960"/>
                  <a:gd name="T13" fmla="*/ 8 h 920"/>
                  <a:gd name="T14" fmla="*/ 12 w 960"/>
                  <a:gd name="T15" fmla="*/ 11 h 920"/>
                  <a:gd name="T16" fmla="*/ 12 w 960"/>
                  <a:gd name="T17" fmla="*/ 12 h 920"/>
                  <a:gd name="T18" fmla="*/ 12 w 960"/>
                  <a:gd name="T19" fmla="*/ 12 h 920"/>
                  <a:gd name="T20" fmla="*/ 11 w 960"/>
                  <a:gd name="T21" fmla="*/ 13 h 920"/>
                  <a:gd name="T22" fmla="*/ 10 w 960"/>
                  <a:gd name="T23" fmla="*/ 13 h 920"/>
                  <a:gd name="T24" fmla="*/ 9 w 960"/>
                  <a:gd name="T25" fmla="*/ 14 h 920"/>
                  <a:gd name="T26" fmla="*/ 7 w 960"/>
                  <a:gd name="T27" fmla="*/ 14 h 920"/>
                  <a:gd name="T28" fmla="*/ 4 w 960"/>
                  <a:gd name="T29" fmla="*/ 14 h 920"/>
                  <a:gd name="T30" fmla="*/ 1 w 960"/>
                  <a:gd name="T31" fmla="*/ 13 h 920"/>
                  <a:gd name="T32" fmla="*/ 0 w 960"/>
                  <a:gd name="T33" fmla="*/ 13 h 920"/>
                  <a:gd name="T34" fmla="*/ 1 w 960"/>
                  <a:gd name="T35" fmla="*/ 13 h 920"/>
                  <a:gd name="T36" fmla="*/ 1 w 960"/>
                  <a:gd name="T37" fmla="*/ 13 h 920"/>
                  <a:gd name="T38" fmla="*/ 2 w 960"/>
                  <a:gd name="T39" fmla="*/ 14 h 920"/>
                  <a:gd name="T40" fmla="*/ 4 w 960"/>
                  <a:gd name="T41" fmla="*/ 15 h 920"/>
                  <a:gd name="T42" fmla="*/ 6 w 960"/>
                  <a:gd name="T43" fmla="*/ 15 h 920"/>
                  <a:gd name="T44" fmla="*/ 9 w 960"/>
                  <a:gd name="T45" fmla="*/ 16 h 920"/>
                  <a:gd name="T46" fmla="*/ 12 w 960"/>
                  <a:gd name="T47" fmla="*/ 16 h 920"/>
                  <a:gd name="T48" fmla="*/ 14 w 960"/>
                  <a:gd name="T49" fmla="*/ 16 h 920"/>
                  <a:gd name="T50" fmla="*/ 14 w 960"/>
                  <a:gd name="T51" fmla="*/ 16 h 920"/>
                  <a:gd name="T52" fmla="*/ 15 w 960"/>
                  <a:gd name="T53" fmla="*/ 17 h 920"/>
                  <a:gd name="T54" fmla="*/ 17 w 960"/>
                  <a:gd name="T55" fmla="*/ 17 h 920"/>
                  <a:gd name="T56" fmla="*/ 17 w 960"/>
                  <a:gd name="T57" fmla="*/ 18 h 920"/>
                  <a:gd name="T58" fmla="*/ 18 w 960"/>
                  <a:gd name="T59" fmla="*/ 18 h 920"/>
                  <a:gd name="T60" fmla="*/ 19 w 960"/>
                  <a:gd name="T61" fmla="*/ 19 h 920"/>
                  <a:gd name="T62" fmla="*/ 23 w 960"/>
                  <a:gd name="T63" fmla="*/ 22 h 920"/>
                  <a:gd name="T64" fmla="*/ 25 w 960"/>
                  <a:gd name="T65" fmla="*/ 24 h 920"/>
                  <a:gd name="T66" fmla="*/ 25 w 960"/>
                  <a:gd name="T67" fmla="*/ 25 h 920"/>
                  <a:gd name="T68" fmla="*/ 26 w 960"/>
                  <a:gd name="T69" fmla="*/ 25 h 920"/>
                  <a:gd name="T70" fmla="*/ 26 w 960"/>
                  <a:gd name="T71" fmla="*/ 25 h 920"/>
                  <a:gd name="T72" fmla="*/ 27 w 960"/>
                  <a:gd name="T73" fmla="*/ 25 h 920"/>
                  <a:gd name="T74" fmla="*/ 27 w 960"/>
                  <a:gd name="T75" fmla="*/ 25 h 920"/>
                  <a:gd name="T76" fmla="*/ 26 w 960"/>
                  <a:gd name="T77" fmla="*/ 25 h 920"/>
                  <a:gd name="T78" fmla="*/ 26 w 960"/>
                  <a:gd name="T79" fmla="*/ 24 h 920"/>
                  <a:gd name="T80" fmla="*/ 26 w 960"/>
                  <a:gd name="T81" fmla="*/ 24 h 920"/>
                  <a:gd name="T82" fmla="*/ 25 w 960"/>
                  <a:gd name="T83" fmla="*/ 23 h 920"/>
                  <a:gd name="T84" fmla="*/ 24 w 960"/>
                  <a:gd name="T85" fmla="*/ 22 h 920"/>
                  <a:gd name="T86" fmla="*/ 22 w 960"/>
                  <a:gd name="T87" fmla="*/ 19 h 920"/>
                  <a:gd name="T88" fmla="*/ 19 w 960"/>
                  <a:gd name="T89" fmla="*/ 15 h 920"/>
                  <a:gd name="T90" fmla="*/ 17 w 960"/>
                  <a:gd name="T91" fmla="*/ 13 h 920"/>
                  <a:gd name="T92" fmla="*/ 16 w 960"/>
                  <a:gd name="T93" fmla="*/ 10 h 920"/>
                  <a:gd name="T94" fmla="*/ 16 w 960"/>
                  <a:gd name="T95" fmla="*/ 8 h 920"/>
                  <a:gd name="T96" fmla="*/ 16 w 960"/>
                  <a:gd name="T97" fmla="*/ 7 h 920"/>
                  <a:gd name="T98" fmla="*/ 16 w 960"/>
                  <a:gd name="T99" fmla="*/ 6 h 920"/>
                  <a:gd name="T100" fmla="*/ 16 w 960"/>
                  <a:gd name="T101" fmla="*/ 5 h 920"/>
                  <a:gd name="T102" fmla="*/ 16 w 960"/>
                  <a:gd name="T103" fmla="*/ 5 h 920"/>
                  <a:gd name="T104" fmla="*/ 15 w 960"/>
                  <a:gd name="T105" fmla="*/ 5 h 920"/>
                  <a:gd name="T106" fmla="*/ 14 w 960"/>
                  <a:gd name="T107" fmla="*/ 4 h 920"/>
                  <a:gd name="T108" fmla="*/ 12 w 960"/>
                  <a:gd name="T109" fmla="*/ 2 h 920"/>
                  <a:gd name="T110" fmla="*/ 8 w 960"/>
                  <a:gd name="T111" fmla="*/ 0 h 9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60" h="920">
                    <a:moveTo>
                      <a:pt x="261" y="0"/>
                    </a:moveTo>
                    <a:lnTo>
                      <a:pt x="263" y="0"/>
                    </a:lnTo>
                    <a:lnTo>
                      <a:pt x="264" y="1"/>
                    </a:lnTo>
                    <a:lnTo>
                      <a:pt x="267" y="2"/>
                    </a:lnTo>
                    <a:lnTo>
                      <a:pt x="273" y="4"/>
                    </a:lnTo>
                    <a:lnTo>
                      <a:pt x="277" y="7"/>
                    </a:lnTo>
                    <a:lnTo>
                      <a:pt x="284" y="10"/>
                    </a:lnTo>
                    <a:lnTo>
                      <a:pt x="291" y="14"/>
                    </a:lnTo>
                    <a:lnTo>
                      <a:pt x="299" y="18"/>
                    </a:lnTo>
                    <a:lnTo>
                      <a:pt x="308" y="24"/>
                    </a:lnTo>
                    <a:lnTo>
                      <a:pt x="317" y="30"/>
                    </a:lnTo>
                    <a:lnTo>
                      <a:pt x="326" y="37"/>
                    </a:lnTo>
                    <a:lnTo>
                      <a:pt x="336" y="45"/>
                    </a:lnTo>
                    <a:lnTo>
                      <a:pt x="346" y="54"/>
                    </a:lnTo>
                    <a:lnTo>
                      <a:pt x="355" y="63"/>
                    </a:lnTo>
                    <a:lnTo>
                      <a:pt x="365" y="74"/>
                    </a:lnTo>
                    <a:lnTo>
                      <a:pt x="375" y="85"/>
                    </a:lnTo>
                    <a:lnTo>
                      <a:pt x="384" y="98"/>
                    </a:lnTo>
                    <a:lnTo>
                      <a:pt x="394" y="112"/>
                    </a:lnTo>
                    <a:lnTo>
                      <a:pt x="403" y="126"/>
                    </a:lnTo>
                    <a:lnTo>
                      <a:pt x="412" y="142"/>
                    </a:lnTo>
                    <a:lnTo>
                      <a:pt x="418" y="159"/>
                    </a:lnTo>
                    <a:lnTo>
                      <a:pt x="425" y="178"/>
                    </a:lnTo>
                    <a:lnTo>
                      <a:pt x="432" y="197"/>
                    </a:lnTo>
                    <a:lnTo>
                      <a:pt x="436" y="217"/>
                    </a:lnTo>
                    <a:lnTo>
                      <a:pt x="440" y="239"/>
                    </a:lnTo>
                    <a:lnTo>
                      <a:pt x="442" y="262"/>
                    </a:lnTo>
                    <a:lnTo>
                      <a:pt x="444" y="286"/>
                    </a:lnTo>
                    <a:lnTo>
                      <a:pt x="444" y="313"/>
                    </a:lnTo>
                    <a:lnTo>
                      <a:pt x="442" y="340"/>
                    </a:lnTo>
                    <a:lnTo>
                      <a:pt x="439" y="368"/>
                    </a:lnTo>
                    <a:lnTo>
                      <a:pt x="434" y="400"/>
                    </a:lnTo>
                    <a:lnTo>
                      <a:pt x="427" y="431"/>
                    </a:lnTo>
                    <a:lnTo>
                      <a:pt x="426" y="432"/>
                    </a:lnTo>
                    <a:lnTo>
                      <a:pt x="425" y="434"/>
                    </a:lnTo>
                    <a:lnTo>
                      <a:pt x="424" y="437"/>
                    </a:lnTo>
                    <a:lnTo>
                      <a:pt x="422" y="440"/>
                    </a:lnTo>
                    <a:lnTo>
                      <a:pt x="419" y="444"/>
                    </a:lnTo>
                    <a:lnTo>
                      <a:pt x="416" y="447"/>
                    </a:lnTo>
                    <a:lnTo>
                      <a:pt x="413" y="452"/>
                    </a:lnTo>
                    <a:lnTo>
                      <a:pt x="408" y="456"/>
                    </a:lnTo>
                    <a:lnTo>
                      <a:pt x="403" y="461"/>
                    </a:lnTo>
                    <a:lnTo>
                      <a:pt x="397" y="467"/>
                    </a:lnTo>
                    <a:lnTo>
                      <a:pt x="390" y="471"/>
                    </a:lnTo>
                    <a:lnTo>
                      <a:pt x="382" y="476"/>
                    </a:lnTo>
                    <a:lnTo>
                      <a:pt x="373" y="481"/>
                    </a:lnTo>
                    <a:lnTo>
                      <a:pt x="363" y="485"/>
                    </a:lnTo>
                    <a:lnTo>
                      <a:pt x="353" y="489"/>
                    </a:lnTo>
                    <a:lnTo>
                      <a:pt x="340" y="492"/>
                    </a:lnTo>
                    <a:lnTo>
                      <a:pt x="328" y="497"/>
                    </a:lnTo>
                    <a:lnTo>
                      <a:pt x="313" y="499"/>
                    </a:lnTo>
                    <a:lnTo>
                      <a:pt x="299" y="501"/>
                    </a:lnTo>
                    <a:lnTo>
                      <a:pt x="282" y="503"/>
                    </a:lnTo>
                    <a:lnTo>
                      <a:pt x="264" y="504"/>
                    </a:lnTo>
                    <a:lnTo>
                      <a:pt x="244" y="504"/>
                    </a:lnTo>
                    <a:lnTo>
                      <a:pt x="223" y="503"/>
                    </a:lnTo>
                    <a:lnTo>
                      <a:pt x="202" y="500"/>
                    </a:lnTo>
                    <a:lnTo>
                      <a:pt x="177" y="497"/>
                    </a:lnTo>
                    <a:lnTo>
                      <a:pt x="152" y="493"/>
                    </a:lnTo>
                    <a:lnTo>
                      <a:pt x="125" y="488"/>
                    </a:lnTo>
                    <a:lnTo>
                      <a:pt x="95" y="481"/>
                    </a:lnTo>
                    <a:lnTo>
                      <a:pt x="65" y="473"/>
                    </a:lnTo>
                    <a:lnTo>
                      <a:pt x="33" y="463"/>
                    </a:lnTo>
                    <a:lnTo>
                      <a:pt x="0" y="452"/>
                    </a:lnTo>
                    <a:lnTo>
                      <a:pt x="0" y="453"/>
                    </a:lnTo>
                    <a:lnTo>
                      <a:pt x="1" y="453"/>
                    </a:lnTo>
                    <a:lnTo>
                      <a:pt x="2" y="455"/>
                    </a:lnTo>
                    <a:lnTo>
                      <a:pt x="4" y="458"/>
                    </a:lnTo>
                    <a:lnTo>
                      <a:pt x="7" y="460"/>
                    </a:lnTo>
                    <a:lnTo>
                      <a:pt x="11" y="463"/>
                    </a:lnTo>
                    <a:lnTo>
                      <a:pt x="15" y="468"/>
                    </a:lnTo>
                    <a:lnTo>
                      <a:pt x="21" y="471"/>
                    </a:lnTo>
                    <a:lnTo>
                      <a:pt x="27" y="476"/>
                    </a:lnTo>
                    <a:lnTo>
                      <a:pt x="33" y="482"/>
                    </a:lnTo>
                    <a:lnTo>
                      <a:pt x="41" y="486"/>
                    </a:lnTo>
                    <a:lnTo>
                      <a:pt x="50" y="492"/>
                    </a:lnTo>
                    <a:lnTo>
                      <a:pt x="60" y="498"/>
                    </a:lnTo>
                    <a:lnTo>
                      <a:pt x="71" y="504"/>
                    </a:lnTo>
                    <a:lnTo>
                      <a:pt x="82" y="510"/>
                    </a:lnTo>
                    <a:lnTo>
                      <a:pt x="95" y="515"/>
                    </a:lnTo>
                    <a:lnTo>
                      <a:pt x="109" y="522"/>
                    </a:lnTo>
                    <a:lnTo>
                      <a:pt x="125" y="527"/>
                    </a:lnTo>
                    <a:lnTo>
                      <a:pt x="141" y="533"/>
                    </a:lnTo>
                    <a:lnTo>
                      <a:pt x="159" y="538"/>
                    </a:lnTo>
                    <a:lnTo>
                      <a:pt x="177" y="544"/>
                    </a:lnTo>
                    <a:lnTo>
                      <a:pt x="197" y="550"/>
                    </a:lnTo>
                    <a:lnTo>
                      <a:pt x="219" y="555"/>
                    </a:lnTo>
                    <a:lnTo>
                      <a:pt x="241" y="559"/>
                    </a:lnTo>
                    <a:lnTo>
                      <a:pt x="265" y="564"/>
                    </a:lnTo>
                    <a:lnTo>
                      <a:pt x="291" y="567"/>
                    </a:lnTo>
                    <a:lnTo>
                      <a:pt x="318" y="571"/>
                    </a:lnTo>
                    <a:lnTo>
                      <a:pt x="346" y="574"/>
                    </a:lnTo>
                    <a:lnTo>
                      <a:pt x="377" y="577"/>
                    </a:lnTo>
                    <a:lnTo>
                      <a:pt x="408" y="578"/>
                    </a:lnTo>
                    <a:lnTo>
                      <a:pt x="441" y="579"/>
                    </a:lnTo>
                    <a:lnTo>
                      <a:pt x="476" y="579"/>
                    </a:lnTo>
                    <a:lnTo>
                      <a:pt x="478" y="580"/>
                    </a:lnTo>
                    <a:lnTo>
                      <a:pt x="480" y="580"/>
                    </a:lnTo>
                    <a:lnTo>
                      <a:pt x="485" y="581"/>
                    </a:lnTo>
                    <a:lnTo>
                      <a:pt x="489" y="582"/>
                    </a:lnTo>
                    <a:lnTo>
                      <a:pt x="495" y="584"/>
                    </a:lnTo>
                    <a:lnTo>
                      <a:pt x="502" y="586"/>
                    </a:lnTo>
                    <a:lnTo>
                      <a:pt x="510" y="589"/>
                    </a:lnTo>
                    <a:lnTo>
                      <a:pt x="519" y="593"/>
                    </a:lnTo>
                    <a:lnTo>
                      <a:pt x="529" y="596"/>
                    </a:lnTo>
                    <a:lnTo>
                      <a:pt x="539" y="601"/>
                    </a:lnTo>
                    <a:lnTo>
                      <a:pt x="552" y="605"/>
                    </a:lnTo>
                    <a:lnTo>
                      <a:pt x="564" y="612"/>
                    </a:lnTo>
                    <a:lnTo>
                      <a:pt x="577" y="619"/>
                    </a:lnTo>
                    <a:lnTo>
                      <a:pt x="591" y="627"/>
                    </a:lnTo>
                    <a:lnTo>
                      <a:pt x="607" y="636"/>
                    </a:lnTo>
                    <a:lnTo>
                      <a:pt x="607" y="637"/>
                    </a:lnTo>
                    <a:lnTo>
                      <a:pt x="610" y="639"/>
                    </a:lnTo>
                    <a:lnTo>
                      <a:pt x="614" y="642"/>
                    </a:lnTo>
                    <a:lnTo>
                      <a:pt x="619" y="646"/>
                    </a:lnTo>
                    <a:lnTo>
                      <a:pt x="626" y="652"/>
                    </a:lnTo>
                    <a:lnTo>
                      <a:pt x="633" y="659"/>
                    </a:lnTo>
                    <a:lnTo>
                      <a:pt x="642" y="666"/>
                    </a:lnTo>
                    <a:lnTo>
                      <a:pt x="652" y="674"/>
                    </a:lnTo>
                    <a:lnTo>
                      <a:pt x="663" y="683"/>
                    </a:lnTo>
                    <a:lnTo>
                      <a:pt x="675" y="692"/>
                    </a:lnTo>
                    <a:lnTo>
                      <a:pt x="687" y="703"/>
                    </a:lnTo>
                    <a:lnTo>
                      <a:pt x="699" y="713"/>
                    </a:lnTo>
                    <a:lnTo>
                      <a:pt x="727" y="736"/>
                    </a:lnTo>
                    <a:lnTo>
                      <a:pt x="755" y="759"/>
                    </a:lnTo>
                    <a:lnTo>
                      <a:pt x="811" y="807"/>
                    </a:lnTo>
                    <a:lnTo>
                      <a:pt x="838" y="830"/>
                    </a:lnTo>
                    <a:lnTo>
                      <a:pt x="851" y="840"/>
                    </a:lnTo>
                    <a:lnTo>
                      <a:pt x="863" y="851"/>
                    </a:lnTo>
                    <a:lnTo>
                      <a:pt x="874" y="860"/>
                    </a:lnTo>
                    <a:lnTo>
                      <a:pt x="885" y="869"/>
                    </a:lnTo>
                    <a:lnTo>
                      <a:pt x="894" y="877"/>
                    </a:lnTo>
                    <a:lnTo>
                      <a:pt x="903" y="884"/>
                    </a:lnTo>
                    <a:lnTo>
                      <a:pt x="909" y="891"/>
                    </a:lnTo>
                    <a:lnTo>
                      <a:pt x="916" y="897"/>
                    </a:lnTo>
                    <a:lnTo>
                      <a:pt x="921" y="901"/>
                    </a:lnTo>
                    <a:lnTo>
                      <a:pt x="924" y="904"/>
                    </a:lnTo>
                    <a:lnTo>
                      <a:pt x="925" y="905"/>
                    </a:lnTo>
                    <a:lnTo>
                      <a:pt x="927" y="906"/>
                    </a:lnTo>
                    <a:lnTo>
                      <a:pt x="931" y="908"/>
                    </a:lnTo>
                    <a:lnTo>
                      <a:pt x="934" y="911"/>
                    </a:lnTo>
                    <a:lnTo>
                      <a:pt x="944" y="915"/>
                    </a:lnTo>
                    <a:lnTo>
                      <a:pt x="949" y="918"/>
                    </a:lnTo>
                    <a:lnTo>
                      <a:pt x="953" y="919"/>
                    </a:lnTo>
                    <a:lnTo>
                      <a:pt x="957" y="920"/>
                    </a:lnTo>
                    <a:lnTo>
                      <a:pt x="959" y="919"/>
                    </a:lnTo>
                    <a:lnTo>
                      <a:pt x="960" y="916"/>
                    </a:lnTo>
                    <a:lnTo>
                      <a:pt x="959" y="913"/>
                    </a:lnTo>
                    <a:lnTo>
                      <a:pt x="958" y="911"/>
                    </a:lnTo>
                    <a:lnTo>
                      <a:pt x="956" y="907"/>
                    </a:lnTo>
                    <a:lnTo>
                      <a:pt x="953" y="904"/>
                    </a:lnTo>
                    <a:lnTo>
                      <a:pt x="950" y="900"/>
                    </a:lnTo>
                    <a:lnTo>
                      <a:pt x="947" y="895"/>
                    </a:lnTo>
                    <a:lnTo>
                      <a:pt x="942" y="889"/>
                    </a:lnTo>
                    <a:lnTo>
                      <a:pt x="936" y="883"/>
                    </a:lnTo>
                    <a:lnTo>
                      <a:pt x="931" y="876"/>
                    </a:lnTo>
                    <a:lnTo>
                      <a:pt x="930" y="876"/>
                    </a:lnTo>
                    <a:lnTo>
                      <a:pt x="930" y="875"/>
                    </a:lnTo>
                    <a:lnTo>
                      <a:pt x="927" y="874"/>
                    </a:lnTo>
                    <a:lnTo>
                      <a:pt x="926" y="871"/>
                    </a:lnTo>
                    <a:lnTo>
                      <a:pt x="924" y="869"/>
                    </a:lnTo>
                    <a:lnTo>
                      <a:pt x="921" y="866"/>
                    </a:lnTo>
                    <a:lnTo>
                      <a:pt x="917" y="862"/>
                    </a:lnTo>
                    <a:lnTo>
                      <a:pt x="914" y="859"/>
                    </a:lnTo>
                    <a:lnTo>
                      <a:pt x="905" y="849"/>
                    </a:lnTo>
                    <a:lnTo>
                      <a:pt x="895" y="838"/>
                    </a:lnTo>
                    <a:lnTo>
                      <a:pt x="883" y="825"/>
                    </a:lnTo>
                    <a:lnTo>
                      <a:pt x="871" y="811"/>
                    </a:lnTo>
                    <a:lnTo>
                      <a:pt x="856" y="795"/>
                    </a:lnTo>
                    <a:lnTo>
                      <a:pt x="842" y="779"/>
                    </a:lnTo>
                    <a:lnTo>
                      <a:pt x="826" y="760"/>
                    </a:lnTo>
                    <a:lnTo>
                      <a:pt x="809" y="741"/>
                    </a:lnTo>
                    <a:lnTo>
                      <a:pt x="792" y="720"/>
                    </a:lnTo>
                    <a:lnTo>
                      <a:pt x="774" y="699"/>
                    </a:lnTo>
                    <a:lnTo>
                      <a:pt x="756" y="677"/>
                    </a:lnTo>
                    <a:lnTo>
                      <a:pt x="739" y="654"/>
                    </a:lnTo>
                    <a:lnTo>
                      <a:pt x="703" y="608"/>
                    </a:lnTo>
                    <a:lnTo>
                      <a:pt x="669" y="558"/>
                    </a:lnTo>
                    <a:lnTo>
                      <a:pt x="652" y="535"/>
                    </a:lnTo>
                    <a:lnTo>
                      <a:pt x="636" y="510"/>
                    </a:lnTo>
                    <a:lnTo>
                      <a:pt x="622" y="485"/>
                    </a:lnTo>
                    <a:lnTo>
                      <a:pt x="608" y="461"/>
                    </a:lnTo>
                    <a:lnTo>
                      <a:pt x="596" y="438"/>
                    </a:lnTo>
                    <a:lnTo>
                      <a:pt x="584" y="414"/>
                    </a:lnTo>
                    <a:lnTo>
                      <a:pt x="574" y="392"/>
                    </a:lnTo>
                    <a:lnTo>
                      <a:pt x="565" y="370"/>
                    </a:lnTo>
                    <a:lnTo>
                      <a:pt x="559" y="348"/>
                    </a:lnTo>
                    <a:lnTo>
                      <a:pt x="555" y="328"/>
                    </a:lnTo>
                    <a:lnTo>
                      <a:pt x="552" y="308"/>
                    </a:lnTo>
                    <a:lnTo>
                      <a:pt x="552" y="299"/>
                    </a:lnTo>
                    <a:lnTo>
                      <a:pt x="552" y="290"/>
                    </a:lnTo>
                    <a:lnTo>
                      <a:pt x="552" y="283"/>
                    </a:lnTo>
                    <a:lnTo>
                      <a:pt x="552" y="278"/>
                    </a:lnTo>
                    <a:lnTo>
                      <a:pt x="552" y="273"/>
                    </a:lnTo>
                    <a:lnTo>
                      <a:pt x="553" y="267"/>
                    </a:lnTo>
                    <a:lnTo>
                      <a:pt x="554" y="252"/>
                    </a:lnTo>
                    <a:lnTo>
                      <a:pt x="556" y="236"/>
                    </a:lnTo>
                    <a:lnTo>
                      <a:pt x="559" y="221"/>
                    </a:lnTo>
                    <a:lnTo>
                      <a:pt x="563" y="214"/>
                    </a:lnTo>
                    <a:lnTo>
                      <a:pt x="565" y="208"/>
                    </a:lnTo>
                    <a:lnTo>
                      <a:pt x="568" y="202"/>
                    </a:lnTo>
                    <a:lnTo>
                      <a:pt x="572" y="197"/>
                    </a:lnTo>
                    <a:lnTo>
                      <a:pt x="570" y="196"/>
                    </a:lnTo>
                    <a:lnTo>
                      <a:pt x="567" y="194"/>
                    </a:lnTo>
                    <a:lnTo>
                      <a:pt x="564" y="192"/>
                    </a:lnTo>
                    <a:lnTo>
                      <a:pt x="558" y="188"/>
                    </a:lnTo>
                    <a:lnTo>
                      <a:pt x="554" y="184"/>
                    </a:lnTo>
                    <a:lnTo>
                      <a:pt x="547" y="179"/>
                    </a:lnTo>
                    <a:lnTo>
                      <a:pt x="540" y="173"/>
                    </a:lnTo>
                    <a:lnTo>
                      <a:pt x="532" y="167"/>
                    </a:lnTo>
                    <a:lnTo>
                      <a:pt x="523" y="162"/>
                    </a:lnTo>
                    <a:lnTo>
                      <a:pt x="514" y="155"/>
                    </a:lnTo>
                    <a:lnTo>
                      <a:pt x="504" y="148"/>
                    </a:lnTo>
                    <a:lnTo>
                      <a:pt x="484" y="133"/>
                    </a:lnTo>
                    <a:lnTo>
                      <a:pt x="461" y="118"/>
                    </a:lnTo>
                    <a:lnTo>
                      <a:pt x="436" y="100"/>
                    </a:lnTo>
                    <a:lnTo>
                      <a:pt x="412" y="84"/>
                    </a:lnTo>
                    <a:lnTo>
                      <a:pt x="360" y="52"/>
                    </a:lnTo>
                    <a:lnTo>
                      <a:pt x="334" y="37"/>
                    </a:lnTo>
                    <a:lnTo>
                      <a:pt x="309" y="23"/>
                    </a:lnTo>
                    <a:lnTo>
                      <a:pt x="284" y="10"/>
                    </a:lnTo>
                    <a:lnTo>
                      <a:pt x="273" y="4"/>
                    </a:lnTo>
                    <a:lnTo>
                      <a:pt x="261"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0" name="Freeform 86"/>
              <p:cNvSpPr>
                <a:spLocks/>
              </p:cNvSpPr>
              <p:nvPr/>
            </p:nvSpPr>
            <p:spPr bwMode="auto">
              <a:xfrm>
                <a:off x="5543" y="1761"/>
                <a:ext cx="161" cy="153"/>
              </a:xfrm>
              <a:custGeom>
                <a:avLst/>
                <a:gdLst>
                  <a:gd name="T0" fmla="*/ 8 w 962"/>
                  <a:gd name="T1" fmla="*/ 0 h 920"/>
                  <a:gd name="T2" fmla="*/ 10 w 962"/>
                  <a:gd name="T3" fmla="*/ 1 h 920"/>
                  <a:gd name="T4" fmla="*/ 12 w 962"/>
                  <a:gd name="T5" fmla="*/ 4 h 920"/>
                  <a:gd name="T6" fmla="*/ 12 w 962"/>
                  <a:gd name="T7" fmla="*/ 9 h 920"/>
                  <a:gd name="T8" fmla="*/ 12 w 962"/>
                  <a:gd name="T9" fmla="*/ 12 h 920"/>
                  <a:gd name="T10" fmla="*/ 11 w 962"/>
                  <a:gd name="T11" fmla="*/ 13 h 920"/>
                  <a:gd name="T12" fmla="*/ 10 w 962"/>
                  <a:gd name="T13" fmla="*/ 14 h 920"/>
                  <a:gd name="T14" fmla="*/ 6 w 962"/>
                  <a:gd name="T15" fmla="*/ 14 h 920"/>
                  <a:gd name="T16" fmla="*/ 0 w 962"/>
                  <a:gd name="T17" fmla="*/ 13 h 920"/>
                  <a:gd name="T18" fmla="*/ 1 w 962"/>
                  <a:gd name="T19" fmla="*/ 13 h 920"/>
                  <a:gd name="T20" fmla="*/ 4 w 962"/>
                  <a:gd name="T21" fmla="*/ 15 h 920"/>
                  <a:gd name="T22" fmla="*/ 8 w 962"/>
                  <a:gd name="T23" fmla="*/ 16 h 920"/>
                  <a:gd name="T24" fmla="*/ 13 w 962"/>
                  <a:gd name="T25" fmla="*/ 16 h 920"/>
                  <a:gd name="T26" fmla="*/ 15 w 962"/>
                  <a:gd name="T27" fmla="*/ 16 h 920"/>
                  <a:gd name="T28" fmla="*/ 17 w 962"/>
                  <a:gd name="T29" fmla="*/ 18 h 920"/>
                  <a:gd name="T30" fmla="*/ 19 w 962"/>
                  <a:gd name="T31" fmla="*/ 19 h 920"/>
                  <a:gd name="T32" fmla="*/ 24 w 962"/>
                  <a:gd name="T33" fmla="*/ 24 h 920"/>
                  <a:gd name="T34" fmla="*/ 26 w 962"/>
                  <a:gd name="T35" fmla="*/ 25 h 920"/>
                  <a:gd name="T36" fmla="*/ 26 w 962"/>
                  <a:gd name="T37" fmla="*/ 25 h 920"/>
                  <a:gd name="T38" fmla="*/ 27 w 962"/>
                  <a:gd name="T39" fmla="*/ 25 h 920"/>
                  <a:gd name="T40" fmla="*/ 26 w 962"/>
                  <a:gd name="T41" fmla="*/ 24 h 920"/>
                  <a:gd name="T42" fmla="*/ 24 w 962"/>
                  <a:gd name="T43" fmla="*/ 22 h 920"/>
                  <a:gd name="T44" fmla="*/ 21 w 962"/>
                  <a:gd name="T45" fmla="*/ 18 h 920"/>
                  <a:gd name="T46" fmla="*/ 17 w 962"/>
                  <a:gd name="T47" fmla="*/ 12 h 920"/>
                  <a:gd name="T48" fmla="*/ 16 w 962"/>
                  <a:gd name="T49" fmla="*/ 8 h 920"/>
                  <a:gd name="T50" fmla="*/ 16 w 962"/>
                  <a:gd name="T51" fmla="*/ 6 h 920"/>
                  <a:gd name="T52" fmla="*/ 16 w 962"/>
                  <a:gd name="T53" fmla="*/ 5 h 920"/>
                  <a:gd name="T54" fmla="*/ 13 w 962"/>
                  <a:gd name="T55" fmla="*/ 3 h 920"/>
                  <a:gd name="T56" fmla="*/ 8 w 962"/>
                  <a:gd name="T57" fmla="*/ 0 h 920"/>
                  <a:gd name="T58" fmla="*/ 10 w 962"/>
                  <a:gd name="T59" fmla="*/ 1 h 920"/>
                  <a:gd name="T60" fmla="*/ 15 w 962"/>
                  <a:gd name="T61" fmla="*/ 5 h 920"/>
                  <a:gd name="T62" fmla="*/ 16 w 962"/>
                  <a:gd name="T63" fmla="*/ 5 h 920"/>
                  <a:gd name="T64" fmla="*/ 16 w 962"/>
                  <a:gd name="T65" fmla="*/ 7 h 920"/>
                  <a:gd name="T66" fmla="*/ 16 w 962"/>
                  <a:gd name="T67" fmla="*/ 10 h 920"/>
                  <a:gd name="T68" fmla="*/ 18 w 962"/>
                  <a:gd name="T69" fmla="*/ 14 h 920"/>
                  <a:gd name="T70" fmla="*/ 23 w 962"/>
                  <a:gd name="T71" fmla="*/ 20 h 920"/>
                  <a:gd name="T72" fmla="*/ 26 w 962"/>
                  <a:gd name="T73" fmla="*/ 24 h 920"/>
                  <a:gd name="T74" fmla="*/ 27 w 962"/>
                  <a:gd name="T75" fmla="*/ 25 h 920"/>
                  <a:gd name="T76" fmla="*/ 27 w 962"/>
                  <a:gd name="T77" fmla="*/ 25 h 920"/>
                  <a:gd name="T78" fmla="*/ 26 w 962"/>
                  <a:gd name="T79" fmla="*/ 25 h 920"/>
                  <a:gd name="T80" fmla="*/ 26 w 962"/>
                  <a:gd name="T81" fmla="*/ 25 h 920"/>
                  <a:gd name="T82" fmla="*/ 24 w 962"/>
                  <a:gd name="T83" fmla="*/ 23 h 920"/>
                  <a:gd name="T84" fmla="*/ 18 w 962"/>
                  <a:gd name="T85" fmla="*/ 18 h 920"/>
                  <a:gd name="T86" fmla="*/ 17 w 962"/>
                  <a:gd name="T87" fmla="*/ 17 h 920"/>
                  <a:gd name="T88" fmla="*/ 14 w 962"/>
                  <a:gd name="T89" fmla="*/ 16 h 920"/>
                  <a:gd name="T90" fmla="*/ 12 w 962"/>
                  <a:gd name="T91" fmla="*/ 16 h 920"/>
                  <a:gd name="T92" fmla="*/ 6 w 962"/>
                  <a:gd name="T93" fmla="*/ 15 h 920"/>
                  <a:gd name="T94" fmla="*/ 2 w 962"/>
                  <a:gd name="T95" fmla="*/ 14 h 920"/>
                  <a:gd name="T96" fmla="*/ 1 w 962"/>
                  <a:gd name="T97" fmla="*/ 13 h 920"/>
                  <a:gd name="T98" fmla="*/ 1 w 962"/>
                  <a:gd name="T99" fmla="*/ 13 h 920"/>
                  <a:gd name="T100" fmla="*/ 7 w 962"/>
                  <a:gd name="T101" fmla="*/ 14 h 920"/>
                  <a:gd name="T102" fmla="*/ 10 w 962"/>
                  <a:gd name="T103" fmla="*/ 13 h 920"/>
                  <a:gd name="T104" fmla="*/ 12 w 962"/>
                  <a:gd name="T105" fmla="*/ 12 h 920"/>
                  <a:gd name="T106" fmla="*/ 12 w 962"/>
                  <a:gd name="T107" fmla="*/ 12 h 920"/>
                  <a:gd name="T108" fmla="*/ 12 w 962"/>
                  <a:gd name="T109" fmla="*/ 7 h 920"/>
                  <a:gd name="T110" fmla="*/ 11 w 962"/>
                  <a:gd name="T111" fmla="*/ 3 h 920"/>
                  <a:gd name="T112" fmla="*/ 9 w 962"/>
                  <a:gd name="T113" fmla="*/ 1 h 920"/>
                  <a:gd name="T114" fmla="*/ 8 w 962"/>
                  <a:gd name="T115" fmla="*/ 0 h 9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2" h="920">
                    <a:moveTo>
                      <a:pt x="263" y="0"/>
                    </a:moveTo>
                    <a:lnTo>
                      <a:pt x="263" y="0"/>
                    </a:lnTo>
                    <a:lnTo>
                      <a:pt x="265" y="1"/>
                    </a:lnTo>
                    <a:lnTo>
                      <a:pt x="266" y="1"/>
                    </a:lnTo>
                    <a:lnTo>
                      <a:pt x="269" y="2"/>
                    </a:lnTo>
                    <a:lnTo>
                      <a:pt x="275" y="4"/>
                    </a:lnTo>
                    <a:lnTo>
                      <a:pt x="279" y="7"/>
                    </a:lnTo>
                    <a:lnTo>
                      <a:pt x="286" y="10"/>
                    </a:lnTo>
                    <a:lnTo>
                      <a:pt x="293" y="15"/>
                    </a:lnTo>
                    <a:lnTo>
                      <a:pt x="301" y="18"/>
                    </a:lnTo>
                    <a:lnTo>
                      <a:pt x="309" y="24"/>
                    </a:lnTo>
                    <a:lnTo>
                      <a:pt x="318" y="31"/>
                    </a:lnTo>
                    <a:lnTo>
                      <a:pt x="328" y="38"/>
                    </a:lnTo>
                    <a:lnTo>
                      <a:pt x="337" y="45"/>
                    </a:lnTo>
                    <a:lnTo>
                      <a:pt x="347" y="54"/>
                    </a:lnTo>
                    <a:lnTo>
                      <a:pt x="357" y="63"/>
                    </a:lnTo>
                    <a:lnTo>
                      <a:pt x="367" y="75"/>
                    </a:lnTo>
                    <a:lnTo>
                      <a:pt x="376" y="85"/>
                    </a:lnTo>
                    <a:lnTo>
                      <a:pt x="386" y="98"/>
                    </a:lnTo>
                    <a:lnTo>
                      <a:pt x="396" y="112"/>
                    </a:lnTo>
                    <a:lnTo>
                      <a:pt x="405" y="127"/>
                    </a:lnTo>
                    <a:lnTo>
                      <a:pt x="405" y="126"/>
                    </a:lnTo>
                    <a:lnTo>
                      <a:pt x="412" y="142"/>
                    </a:lnTo>
                    <a:lnTo>
                      <a:pt x="420" y="159"/>
                    </a:lnTo>
                    <a:lnTo>
                      <a:pt x="427" y="178"/>
                    </a:lnTo>
                    <a:lnTo>
                      <a:pt x="433" y="197"/>
                    </a:lnTo>
                    <a:lnTo>
                      <a:pt x="437" y="217"/>
                    </a:lnTo>
                    <a:lnTo>
                      <a:pt x="442" y="239"/>
                    </a:lnTo>
                    <a:lnTo>
                      <a:pt x="444" y="262"/>
                    </a:lnTo>
                    <a:lnTo>
                      <a:pt x="445" y="286"/>
                    </a:lnTo>
                    <a:lnTo>
                      <a:pt x="445" y="313"/>
                    </a:lnTo>
                    <a:lnTo>
                      <a:pt x="444" y="340"/>
                    </a:lnTo>
                    <a:lnTo>
                      <a:pt x="441" y="368"/>
                    </a:lnTo>
                    <a:lnTo>
                      <a:pt x="435" y="400"/>
                    </a:lnTo>
                    <a:lnTo>
                      <a:pt x="428" y="431"/>
                    </a:lnTo>
                    <a:lnTo>
                      <a:pt x="428" y="432"/>
                    </a:lnTo>
                    <a:lnTo>
                      <a:pt x="426" y="437"/>
                    </a:lnTo>
                    <a:lnTo>
                      <a:pt x="424" y="440"/>
                    </a:lnTo>
                    <a:lnTo>
                      <a:pt x="420" y="444"/>
                    </a:lnTo>
                    <a:lnTo>
                      <a:pt x="418" y="447"/>
                    </a:lnTo>
                    <a:lnTo>
                      <a:pt x="414" y="452"/>
                    </a:lnTo>
                    <a:lnTo>
                      <a:pt x="410" y="456"/>
                    </a:lnTo>
                    <a:lnTo>
                      <a:pt x="405" y="461"/>
                    </a:lnTo>
                    <a:lnTo>
                      <a:pt x="398" y="466"/>
                    </a:lnTo>
                    <a:lnTo>
                      <a:pt x="391" y="470"/>
                    </a:lnTo>
                    <a:lnTo>
                      <a:pt x="383" y="476"/>
                    </a:lnTo>
                    <a:lnTo>
                      <a:pt x="384" y="476"/>
                    </a:lnTo>
                    <a:lnTo>
                      <a:pt x="375" y="479"/>
                    </a:lnTo>
                    <a:lnTo>
                      <a:pt x="365" y="484"/>
                    </a:lnTo>
                    <a:lnTo>
                      <a:pt x="355" y="489"/>
                    </a:lnTo>
                    <a:lnTo>
                      <a:pt x="342" y="492"/>
                    </a:lnTo>
                    <a:lnTo>
                      <a:pt x="330" y="496"/>
                    </a:lnTo>
                    <a:lnTo>
                      <a:pt x="315" y="498"/>
                    </a:lnTo>
                    <a:lnTo>
                      <a:pt x="301" y="500"/>
                    </a:lnTo>
                    <a:lnTo>
                      <a:pt x="284" y="503"/>
                    </a:lnTo>
                    <a:lnTo>
                      <a:pt x="266" y="503"/>
                    </a:lnTo>
                    <a:lnTo>
                      <a:pt x="246" y="503"/>
                    </a:lnTo>
                    <a:lnTo>
                      <a:pt x="225" y="501"/>
                    </a:lnTo>
                    <a:lnTo>
                      <a:pt x="204" y="500"/>
                    </a:lnTo>
                    <a:lnTo>
                      <a:pt x="179" y="497"/>
                    </a:lnTo>
                    <a:lnTo>
                      <a:pt x="154" y="492"/>
                    </a:lnTo>
                    <a:lnTo>
                      <a:pt x="127" y="488"/>
                    </a:lnTo>
                    <a:lnTo>
                      <a:pt x="97" y="481"/>
                    </a:lnTo>
                    <a:lnTo>
                      <a:pt x="67" y="473"/>
                    </a:lnTo>
                    <a:lnTo>
                      <a:pt x="35" y="462"/>
                    </a:lnTo>
                    <a:lnTo>
                      <a:pt x="0" y="451"/>
                    </a:lnTo>
                    <a:lnTo>
                      <a:pt x="3" y="454"/>
                    </a:lnTo>
                    <a:lnTo>
                      <a:pt x="4" y="455"/>
                    </a:lnTo>
                    <a:lnTo>
                      <a:pt x="8" y="461"/>
                    </a:lnTo>
                    <a:lnTo>
                      <a:pt x="13" y="464"/>
                    </a:lnTo>
                    <a:lnTo>
                      <a:pt x="17" y="468"/>
                    </a:lnTo>
                    <a:lnTo>
                      <a:pt x="22" y="473"/>
                    </a:lnTo>
                    <a:lnTo>
                      <a:pt x="29" y="477"/>
                    </a:lnTo>
                    <a:lnTo>
                      <a:pt x="35" y="482"/>
                    </a:lnTo>
                    <a:lnTo>
                      <a:pt x="42" y="488"/>
                    </a:lnTo>
                    <a:lnTo>
                      <a:pt x="51" y="492"/>
                    </a:lnTo>
                    <a:lnTo>
                      <a:pt x="52" y="492"/>
                    </a:lnTo>
                    <a:lnTo>
                      <a:pt x="62" y="498"/>
                    </a:lnTo>
                    <a:lnTo>
                      <a:pt x="73" y="504"/>
                    </a:lnTo>
                    <a:lnTo>
                      <a:pt x="84" y="510"/>
                    </a:lnTo>
                    <a:lnTo>
                      <a:pt x="97" y="516"/>
                    </a:lnTo>
                    <a:lnTo>
                      <a:pt x="111" y="522"/>
                    </a:lnTo>
                    <a:lnTo>
                      <a:pt x="127" y="528"/>
                    </a:lnTo>
                    <a:lnTo>
                      <a:pt x="143" y="534"/>
                    </a:lnTo>
                    <a:lnTo>
                      <a:pt x="161" y="540"/>
                    </a:lnTo>
                    <a:lnTo>
                      <a:pt x="179" y="545"/>
                    </a:lnTo>
                    <a:lnTo>
                      <a:pt x="199" y="550"/>
                    </a:lnTo>
                    <a:lnTo>
                      <a:pt x="221" y="555"/>
                    </a:lnTo>
                    <a:lnTo>
                      <a:pt x="243" y="560"/>
                    </a:lnTo>
                    <a:lnTo>
                      <a:pt x="267" y="564"/>
                    </a:lnTo>
                    <a:lnTo>
                      <a:pt x="293" y="567"/>
                    </a:lnTo>
                    <a:lnTo>
                      <a:pt x="320" y="571"/>
                    </a:lnTo>
                    <a:lnTo>
                      <a:pt x="348" y="574"/>
                    </a:lnTo>
                    <a:lnTo>
                      <a:pt x="379" y="577"/>
                    </a:lnTo>
                    <a:lnTo>
                      <a:pt x="410" y="579"/>
                    </a:lnTo>
                    <a:lnTo>
                      <a:pt x="443" y="579"/>
                    </a:lnTo>
                    <a:lnTo>
                      <a:pt x="478" y="580"/>
                    </a:lnTo>
                    <a:lnTo>
                      <a:pt x="480" y="580"/>
                    </a:lnTo>
                    <a:lnTo>
                      <a:pt x="482" y="580"/>
                    </a:lnTo>
                    <a:lnTo>
                      <a:pt x="487" y="581"/>
                    </a:lnTo>
                    <a:lnTo>
                      <a:pt x="491" y="582"/>
                    </a:lnTo>
                    <a:lnTo>
                      <a:pt x="497" y="585"/>
                    </a:lnTo>
                    <a:lnTo>
                      <a:pt x="504" y="587"/>
                    </a:lnTo>
                    <a:lnTo>
                      <a:pt x="512" y="589"/>
                    </a:lnTo>
                    <a:lnTo>
                      <a:pt x="521" y="593"/>
                    </a:lnTo>
                    <a:lnTo>
                      <a:pt x="531" y="596"/>
                    </a:lnTo>
                    <a:lnTo>
                      <a:pt x="541" y="601"/>
                    </a:lnTo>
                    <a:lnTo>
                      <a:pt x="554" y="607"/>
                    </a:lnTo>
                    <a:lnTo>
                      <a:pt x="566" y="612"/>
                    </a:lnTo>
                    <a:lnTo>
                      <a:pt x="579" y="619"/>
                    </a:lnTo>
                    <a:lnTo>
                      <a:pt x="593" y="627"/>
                    </a:lnTo>
                    <a:lnTo>
                      <a:pt x="609" y="637"/>
                    </a:lnTo>
                    <a:lnTo>
                      <a:pt x="608" y="637"/>
                    </a:lnTo>
                    <a:lnTo>
                      <a:pt x="609" y="637"/>
                    </a:lnTo>
                    <a:lnTo>
                      <a:pt x="611" y="639"/>
                    </a:lnTo>
                    <a:lnTo>
                      <a:pt x="616" y="642"/>
                    </a:lnTo>
                    <a:lnTo>
                      <a:pt x="620" y="647"/>
                    </a:lnTo>
                    <a:lnTo>
                      <a:pt x="627" y="652"/>
                    </a:lnTo>
                    <a:lnTo>
                      <a:pt x="635" y="659"/>
                    </a:lnTo>
                    <a:lnTo>
                      <a:pt x="644" y="666"/>
                    </a:lnTo>
                    <a:lnTo>
                      <a:pt x="654" y="674"/>
                    </a:lnTo>
                    <a:lnTo>
                      <a:pt x="664" y="683"/>
                    </a:lnTo>
                    <a:lnTo>
                      <a:pt x="677" y="693"/>
                    </a:lnTo>
                    <a:lnTo>
                      <a:pt x="688" y="703"/>
                    </a:lnTo>
                    <a:lnTo>
                      <a:pt x="701" y="713"/>
                    </a:lnTo>
                    <a:lnTo>
                      <a:pt x="727" y="736"/>
                    </a:lnTo>
                    <a:lnTo>
                      <a:pt x="813" y="808"/>
                    </a:lnTo>
                    <a:lnTo>
                      <a:pt x="839" y="830"/>
                    </a:lnTo>
                    <a:lnTo>
                      <a:pt x="853" y="840"/>
                    </a:lnTo>
                    <a:lnTo>
                      <a:pt x="864" y="851"/>
                    </a:lnTo>
                    <a:lnTo>
                      <a:pt x="875" y="860"/>
                    </a:lnTo>
                    <a:lnTo>
                      <a:pt x="885" y="869"/>
                    </a:lnTo>
                    <a:lnTo>
                      <a:pt x="896" y="878"/>
                    </a:lnTo>
                    <a:lnTo>
                      <a:pt x="903" y="885"/>
                    </a:lnTo>
                    <a:lnTo>
                      <a:pt x="911" y="891"/>
                    </a:lnTo>
                    <a:lnTo>
                      <a:pt x="917" y="897"/>
                    </a:lnTo>
                    <a:lnTo>
                      <a:pt x="923" y="901"/>
                    </a:lnTo>
                    <a:lnTo>
                      <a:pt x="926" y="905"/>
                    </a:lnTo>
                    <a:lnTo>
                      <a:pt x="927" y="905"/>
                    </a:lnTo>
                    <a:lnTo>
                      <a:pt x="926" y="905"/>
                    </a:lnTo>
                    <a:lnTo>
                      <a:pt x="928" y="907"/>
                    </a:lnTo>
                    <a:lnTo>
                      <a:pt x="933" y="908"/>
                    </a:lnTo>
                    <a:lnTo>
                      <a:pt x="932" y="908"/>
                    </a:lnTo>
                    <a:lnTo>
                      <a:pt x="936" y="911"/>
                    </a:lnTo>
                    <a:lnTo>
                      <a:pt x="946" y="916"/>
                    </a:lnTo>
                    <a:lnTo>
                      <a:pt x="951" y="918"/>
                    </a:lnTo>
                    <a:lnTo>
                      <a:pt x="955" y="920"/>
                    </a:lnTo>
                    <a:lnTo>
                      <a:pt x="959" y="920"/>
                    </a:lnTo>
                    <a:lnTo>
                      <a:pt x="961" y="920"/>
                    </a:lnTo>
                    <a:lnTo>
                      <a:pt x="962" y="916"/>
                    </a:lnTo>
                    <a:lnTo>
                      <a:pt x="961" y="913"/>
                    </a:lnTo>
                    <a:lnTo>
                      <a:pt x="960" y="911"/>
                    </a:lnTo>
                    <a:lnTo>
                      <a:pt x="958" y="907"/>
                    </a:lnTo>
                    <a:lnTo>
                      <a:pt x="955" y="904"/>
                    </a:lnTo>
                    <a:lnTo>
                      <a:pt x="953" y="899"/>
                    </a:lnTo>
                    <a:lnTo>
                      <a:pt x="949" y="895"/>
                    </a:lnTo>
                    <a:lnTo>
                      <a:pt x="944" y="889"/>
                    </a:lnTo>
                    <a:lnTo>
                      <a:pt x="938" y="883"/>
                    </a:lnTo>
                    <a:lnTo>
                      <a:pt x="933" y="876"/>
                    </a:lnTo>
                    <a:lnTo>
                      <a:pt x="926" y="869"/>
                    </a:lnTo>
                    <a:lnTo>
                      <a:pt x="924" y="866"/>
                    </a:lnTo>
                    <a:lnTo>
                      <a:pt x="916" y="858"/>
                    </a:lnTo>
                    <a:lnTo>
                      <a:pt x="908" y="848"/>
                    </a:lnTo>
                    <a:lnTo>
                      <a:pt x="898" y="838"/>
                    </a:lnTo>
                    <a:lnTo>
                      <a:pt x="885" y="825"/>
                    </a:lnTo>
                    <a:lnTo>
                      <a:pt x="873" y="810"/>
                    </a:lnTo>
                    <a:lnTo>
                      <a:pt x="858" y="795"/>
                    </a:lnTo>
                    <a:lnTo>
                      <a:pt x="844" y="778"/>
                    </a:lnTo>
                    <a:lnTo>
                      <a:pt x="828" y="759"/>
                    </a:lnTo>
                    <a:lnTo>
                      <a:pt x="811" y="741"/>
                    </a:lnTo>
                    <a:lnTo>
                      <a:pt x="794" y="720"/>
                    </a:lnTo>
                    <a:lnTo>
                      <a:pt x="776" y="699"/>
                    </a:lnTo>
                    <a:lnTo>
                      <a:pt x="759" y="677"/>
                    </a:lnTo>
                    <a:lnTo>
                      <a:pt x="741" y="654"/>
                    </a:lnTo>
                    <a:lnTo>
                      <a:pt x="705" y="607"/>
                    </a:lnTo>
                    <a:lnTo>
                      <a:pt x="671" y="558"/>
                    </a:lnTo>
                    <a:lnTo>
                      <a:pt x="654" y="534"/>
                    </a:lnTo>
                    <a:lnTo>
                      <a:pt x="638" y="510"/>
                    </a:lnTo>
                    <a:lnTo>
                      <a:pt x="624" y="485"/>
                    </a:lnTo>
                    <a:lnTo>
                      <a:pt x="610" y="461"/>
                    </a:lnTo>
                    <a:lnTo>
                      <a:pt x="598" y="438"/>
                    </a:lnTo>
                    <a:lnTo>
                      <a:pt x="586" y="414"/>
                    </a:lnTo>
                    <a:lnTo>
                      <a:pt x="576" y="392"/>
                    </a:lnTo>
                    <a:lnTo>
                      <a:pt x="568" y="370"/>
                    </a:lnTo>
                    <a:lnTo>
                      <a:pt x="561" y="348"/>
                    </a:lnTo>
                    <a:lnTo>
                      <a:pt x="557" y="328"/>
                    </a:lnTo>
                    <a:lnTo>
                      <a:pt x="555" y="308"/>
                    </a:lnTo>
                    <a:lnTo>
                      <a:pt x="554" y="299"/>
                    </a:lnTo>
                    <a:lnTo>
                      <a:pt x="554" y="283"/>
                    </a:lnTo>
                    <a:lnTo>
                      <a:pt x="555" y="278"/>
                    </a:lnTo>
                    <a:lnTo>
                      <a:pt x="555" y="273"/>
                    </a:lnTo>
                    <a:lnTo>
                      <a:pt x="555" y="267"/>
                    </a:lnTo>
                    <a:lnTo>
                      <a:pt x="557" y="252"/>
                    </a:lnTo>
                    <a:lnTo>
                      <a:pt x="559" y="236"/>
                    </a:lnTo>
                    <a:lnTo>
                      <a:pt x="563" y="221"/>
                    </a:lnTo>
                    <a:lnTo>
                      <a:pt x="565" y="214"/>
                    </a:lnTo>
                    <a:lnTo>
                      <a:pt x="567" y="208"/>
                    </a:lnTo>
                    <a:lnTo>
                      <a:pt x="570" y="202"/>
                    </a:lnTo>
                    <a:lnTo>
                      <a:pt x="574" y="197"/>
                    </a:lnTo>
                    <a:lnTo>
                      <a:pt x="573" y="195"/>
                    </a:lnTo>
                    <a:lnTo>
                      <a:pt x="569" y="194"/>
                    </a:lnTo>
                    <a:lnTo>
                      <a:pt x="566" y="190"/>
                    </a:lnTo>
                    <a:lnTo>
                      <a:pt x="561" y="187"/>
                    </a:lnTo>
                    <a:lnTo>
                      <a:pt x="556" y="184"/>
                    </a:lnTo>
                    <a:lnTo>
                      <a:pt x="549" y="179"/>
                    </a:lnTo>
                    <a:lnTo>
                      <a:pt x="542" y="173"/>
                    </a:lnTo>
                    <a:lnTo>
                      <a:pt x="534" y="167"/>
                    </a:lnTo>
                    <a:lnTo>
                      <a:pt x="526" y="162"/>
                    </a:lnTo>
                    <a:lnTo>
                      <a:pt x="517" y="155"/>
                    </a:lnTo>
                    <a:lnTo>
                      <a:pt x="486" y="133"/>
                    </a:lnTo>
                    <a:lnTo>
                      <a:pt x="463" y="116"/>
                    </a:lnTo>
                    <a:lnTo>
                      <a:pt x="438" y="100"/>
                    </a:lnTo>
                    <a:lnTo>
                      <a:pt x="414" y="84"/>
                    </a:lnTo>
                    <a:lnTo>
                      <a:pt x="362" y="51"/>
                    </a:lnTo>
                    <a:lnTo>
                      <a:pt x="336" y="37"/>
                    </a:lnTo>
                    <a:lnTo>
                      <a:pt x="311" y="22"/>
                    </a:lnTo>
                    <a:lnTo>
                      <a:pt x="286" y="10"/>
                    </a:lnTo>
                    <a:lnTo>
                      <a:pt x="275" y="4"/>
                    </a:lnTo>
                    <a:lnTo>
                      <a:pt x="263" y="0"/>
                    </a:lnTo>
                    <a:lnTo>
                      <a:pt x="275" y="5"/>
                    </a:lnTo>
                    <a:lnTo>
                      <a:pt x="286" y="10"/>
                    </a:lnTo>
                    <a:lnTo>
                      <a:pt x="311" y="23"/>
                    </a:lnTo>
                    <a:lnTo>
                      <a:pt x="336" y="37"/>
                    </a:lnTo>
                    <a:lnTo>
                      <a:pt x="362" y="52"/>
                    </a:lnTo>
                    <a:lnTo>
                      <a:pt x="412" y="84"/>
                    </a:lnTo>
                    <a:lnTo>
                      <a:pt x="438" y="101"/>
                    </a:lnTo>
                    <a:lnTo>
                      <a:pt x="462" y="118"/>
                    </a:lnTo>
                    <a:lnTo>
                      <a:pt x="485" y="134"/>
                    </a:lnTo>
                    <a:lnTo>
                      <a:pt x="516" y="156"/>
                    </a:lnTo>
                    <a:lnTo>
                      <a:pt x="525" y="163"/>
                    </a:lnTo>
                    <a:lnTo>
                      <a:pt x="533" y="168"/>
                    </a:lnTo>
                    <a:lnTo>
                      <a:pt x="541" y="174"/>
                    </a:lnTo>
                    <a:lnTo>
                      <a:pt x="549" y="179"/>
                    </a:lnTo>
                    <a:lnTo>
                      <a:pt x="555" y="184"/>
                    </a:lnTo>
                    <a:lnTo>
                      <a:pt x="560" y="188"/>
                    </a:lnTo>
                    <a:lnTo>
                      <a:pt x="565" y="192"/>
                    </a:lnTo>
                    <a:lnTo>
                      <a:pt x="569" y="195"/>
                    </a:lnTo>
                    <a:lnTo>
                      <a:pt x="572" y="196"/>
                    </a:lnTo>
                    <a:lnTo>
                      <a:pt x="573" y="197"/>
                    </a:lnTo>
                    <a:lnTo>
                      <a:pt x="574" y="199"/>
                    </a:lnTo>
                    <a:lnTo>
                      <a:pt x="574" y="197"/>
                    </a:lnTo>
                    <a:lnTo>
                      <a:pt x="570" y="202"/>
                    </a:lnTo>
                    <a:lnTo>
                      <a:pt x="567" y="208"/>
                    </a:lnTo>
                    <a:lnTo>
                      <a:pt x="564" y="214"/>
                    </a:lnTo>
                    <a:lnTo>
                      <a:pt x="561" y="221"/>
                    </a:lnTo>
                    <a:lnTo>
                      <a:pt x="558" y="236"/>
                    </a:lnTo>
                    <a:lnTo>
                      <a:pt x="556" y="252"/>
                    </a:lnTo>
                    <a:lnTo>
                      <a:pt x="555" y="267"/>
                    </a:lnTo>
                    <a:lnTo>
                      <a:pt x="554" y="273"/>
                    </a:lnTo>
                    <a:lnTo>
                      <a:pt x="554" y="278"/>
                    </a:lnTo>
                    <a:lnTo>
                      <a:pt x="554" y="283"/>
                    </a:lnTo>
                    <a:lnTo>
                      <a:pt x="554" y="299"/>
                    </a:lnTo>
                    <a:lnTo>
                      <a:pt x="554" y="308"/>
                    </a:lnTo>
                    <a:lnTo>
                      <a:pt x="556" y="328"/>
                    </a:lnTo>
                    <a:lnTo>
                      <a:pt x="560" y="348"/>
                    </a:lnTo>
                    <a:lnTo>
                      <a:pt x="567" y="370"/>
                    </a:lnTo>
                    <a:lnTo>
                      <a:pt x="576" y="392"/>
                    </a:lnTo>
                    <a:lnTo>
                      <a:pt x="585" y="414"/>
                    </a:lnTo>
                    <a:lnTo>
                      <a:pt x="596" y="438"/>
                    </a:lnTo>
                    <a:lnTo>
                      <a:pt x="609" y="461"/>
                    </a:lnTo>
                    <a:lnTo>
                      <a:pt x="609" y="462"/>
                    </a:lnTo>
                    <a:lnTo>
                      <a:pt x="622" y="486"/>
                    </a:lnTo>
                    <a:lnTo>
                      <a:pt x="638" y="511"/>
                    </a:lnTo>
                    <a:lnTo>
                      <a:pt x="653" y="535"/>
                    </a:lnTo>
                    <a:lnTo>
                      <a:pt x="670" y="559"/>
                    </a:lnTo>
                    <a:lnTo>
                      <a:pt x="705" y="608"/>
                    </a:lnTo>
                    <a:lnTo>
                      <a:pt x="740" y="655"/>
                    </a:lnTo>
                    <a:lnTo>
                      <a:pt x="758" y="677"/>
                    </a:lnTo>
                    <a:lnTo>
                      <a:pt x="776" y="699"/>
                    </a:lnTo>
                    <a:lnTo>
                      <a:pt x="793" y="721"/>
                    </a:lnTo>
                    <a:lnTo>
                      <a:pt x="810" y="741"/>
                    </a:lnTo>
                    <a:lnTo>
                      <a:pt x="827" y="760"/>
                    </a:lnTo>
                    <a:lnTo>
                      <a:pt x="843" y="779"/>
                    </a:lnTo>
                    <a:lnTo>
                      <a:pt x="858" y="795"/>
                    </a:lnTo>
                    <a:lnTo>
                      <a:pt x="872" y="811"/>
                    </a:lnTo>
                    <a:lnTo>
                      <a:pt x="885" y="826"/>
                    </a:lnTo>
                    <a:lnTo>
                      <a:pt x="897" y="839"/>
                    </a:lnTo>
                    <a:lnTo>
                      <a:pt x="907" y="849"/>
                    </a:lnTo>
                    <a:lnTo>
                      <a:pt x="916" y="859"/>
                    </a:lnTo>
                    <a:lnTo>
                      <a:pt x="923" y="867"/>
                    </a:lnTo>
                    <a:lnTo>
                      <a:pt x="925" y="869"/>
                    </a:lnTo>
                    <a:lnTo>
                      <a:pt x="932" y="876"/>
                    </a:lnTo>
                    <a:lnTo>
                      <a:pt x="938" y="883"/>
                    </a:lnTo>
                    <a:lnTo>
                      <a:pt x="943" y="890"/>
                    </a:lnTo>
                    <a:lnTo>
                      <a:pt x="947" y="895"/>
                    </a:lnTo>
                    <a:lnTo>
                      <a:pt x="952" y="900"/>
                    </a:lnTo>
                    <a:lnTo>
                      <a:pt x="954" y="904"/>
                    </a:lnTo>
                    <a:lnTo>
                      <a:pt x="957" y="907"/>
                    </a:lnTo>
                    <a:lnTo>
                      <a:pt x="957" y="908"/>
                    </a:lnTo>
                    <a:lnTo>
                      <a:pt x="959" y="911"/>
                    </a:lnTo>
                    <a:lnTo>
                      <a:pt x="960" y="913"/>
                    </a:lnTo>
                    <a:lnTo>
                      <a:pt x="961" y="916"/>
                    </a:lnTo>
                    <a:lnTo>
                      <a:pt x="960" y="919"/>
                    </a:lnTo>
                    <a:lnTo>
                      <a:pt x="961" y="919"/>
                    </a:lnTo>
                    <a:lnTo>
                      <a:pt x="959" y="920"/>
                    </a:lnTo>
                    <a:lnTo>
                      <a:pt x="955" y="919"/>
                    </a:lnTo>
                    <a:lnTo>
                      <a:pt x="951" y="918"/>
                    </a:lnTo>
                    <a:lnTo>
                      <a:pt x="946" y="915"/>
                    </a:lnTo>
                    <a:lnTo>
                      <a:pt x="936" y="911"/>
                    </a:lnTo>
                    <a:lnTo>
                      <a:pt x="937" y="911"/>
                    </a:lnTo>
                    <a:lnTo>
                      <a:pt x="933" y="907"/>
                    </a:lnTo>
                    <a:lnTo>
                      <a:pt x="929" y="906"/>
                    </a:lnTo>
                    <a:lnTo>
                      <a:pt x="927" y="904"/>
                    </a:lnTo>
                    <a:lnTo>
                      <a:pt x="926" y="904"/>
                    </a:lnTo>
                    <a:lnTo>
                      <a:pt x="923" y="900"/>
                    </a:lnTo>
                    <a:lnTo>
                      <a:pt x="918" y="896"/>
                    </a:lnTo>
                    <a:lnTo>
                      <a:pt x="913" y="891"/>
                    </a:lnTo>
                    <a:lnTo>
                      <a:pt x="905" y="884"/>
                    </a:lnTo>
                    <a:lnTo>
                      <a:pt x="897" y="877"/>
                    </a:lnTo>
                    <a:lnTo>
                      <a:pt x="887" y="869"/>
                    </a:lnTo>
                    <a:lnTo>
                      <a:pt x="876" y="860"/>
                    </a:lnTo>
                    <a:lnTo>
                      <a:pt x="865" y="851"/>
                    </a:lnTo>
                    <a:lnTo>
                      <a:pt x="853" y="839"/>
                    </a:lnTo>
                    <a:lnTo>
                      <a:pt x="840" y="829"/>
                    </a:lnTo>
                    <a:lnTo>
                      <a:pt x="813" y="807"/>
                    </a:lnTo>
                    <a:lnTo>
                      <a:pt x="729" y="735"/>
                    </a:lnTo>
                    <a:lnTo>
                      <a:pt x="701" y="713"/>
                    </a:lnTo>
                    <a:lnTo>
                      <a:pt x="689" y="703"/>
                    </a:lnTo>
                    <a:lnTo>
                      <a:pt x="677" y="692"/>
                    </a:lnTo>
                    <a:lnTo>
                      <a:pt x="665" y="683"/>
                    </a:lnTo>
                    <a:lnTo>
                      <a:pt x="655" y="674"/>
                    </a:lnTo>
                    <a:lnTo>
                      <a:pt x="645" y="666"/>
                    </a:lnTo>
                    <a:lnTo>
                      <a:pt x="636" y="658"/>
                    </a:lnTo>
                    <a:lnTo>
                      <a:pt x="628" y="652"/>
                    </a:lnTo>
                    <a:lnTo>
                      <a:pt x="621" y="646"/>
                    </a:lnTo>
                    <a:lnTo>
                      <a:pt x="616" y="641"/>
                    </a:lnTo>
                    <a:lnTo>
                      <a:pt x="612" y="638"/>
                    </a:lnTo>
                    <a:lnTo>
                      <a:pt x="610" y="637"/>
                    </a:lnTo>
                    <a:lnTo>
                      <a:pt x="609" y="636"/>
                    </a:lnTo>
                    <a:lnTo>
                      <a:pt x="593" y="626"/>
                    </a:lnTo>
                    <a:lnTo>
                      <a:pt x="579" y="618"/>
                    </a:lnTo>
                    <a:lnTo>
                      <a:pt x="566" y="611"/>
                    </a:lnTo>
                    <a:lnTo>
                      <a:pt x="554" y="605"/>
                    </a:lnTo>
                    <a:lnTo>
                      <a:pt x="541" y="601"/>
                    </a:lnTo>
                    <a:lnTo>
                      <a:pt x="531" y="596"/>
                    </a:lnTo>
                    <a:lnTo>
                      <a:pt x="521" y="592"/>
                    </a:lnTo>
                    <a:lnTo>
                      <a:pt x="512" y="588"/>
                    </a:lnTo>
                    <a:lnTo>
                      <a:pt x="504" y="586"/>
                    </a:lnTo>
                    <a:lnTo>
                      <a:pt x="497" y="584"/>
                    </a:lnTo>
                    <a:lnTo>
                      <a:pt x="491" y="582"/>
                    </a:lnTo>
                    <a:lnTo>
                      <a:pt x="487" y="580"/>
                    </a:lnTo>
                    <a:lnTo>
                      <a:pt x="482" y="580"/>
                    </a:lnTo>
                    <a:lnTo>
                      <a:pt x="480" y="579"/>
                    </a:lnTo>
                    <a:lnTo>
                      <a:pt x="478" y="579"/>
                    </a:lnTo>
                    <a:lnTo>
                      <a:pt x="443" y="579"/>
                    </a:lnTo>
                    <a:lnTo>
                      <a:pt x="410" y="578"/>
                    </a:lnTo>
                    <a:lnTo>
                      <a:pt x="379" y="575"/>
                    </a:lnTo>
                    <a:lnTo>
                      <a:pt x="348" y="573"/>
                    </a:lnTo>
                    <a:lnTo>
                      <a:pt x="320" y="571"/>
                    </a:lnTo>
                    <a:lnTo>
                      <a:pt x="293" y="567"/>
                    </a:lnTo>
                    <a:lnTo>
                      <a:pt x="267" y="563"/>
                    </a:lnTo>
                    <a:lnTo>
                      <a:pt x="243" y="559"/>
                    </a:lnTo>
                    <a:lnTo>
                      <a:pt x="221" y="555"/>
                    </a:lnTo>
                    <a:lnTo>
                      <a:pt x="199" y="549"/>
                    </a:lnTo>
                    <a:lnTo>
                      <a:pt x="179" y="544"/>
                    </a:lnTo>
                    <a:lnTo>
                      <a:pt x="161" y="538"/>
                    </a:lnTo>
                    <a:lnTo>
                      <a:pt x="143" y="533"/>
                    </a:lnTo>
                    <a:lnTo>
                      <a:pt x="127" y="527"/>
                    </a:lnTo>
                    <a:lnTo>
                      <a:pt x="111" y="521"/>
                    </a:lnTo>
                    <a:lnTo>
                      <a:pt x="97" y="515"/>
                    </a:lnTo>
                    <a:lnTo>
                      <a:pt x="84" y="510"/>
                    </a:lnTo>
                    <a:lnTo>
                      <a:pt x="73" y="504"/>
                    </a:lnTo>
                    <a:lnTo>
                      <a:pt x="62" y="498"/>
                    </a:lnTo>
                    <a:lnTo>
                      <a:pt x="52" y="492"/>
                    </a:lnTo>
                    <a:lnTo>
                      <a:pt x="43" y="486"/>
                    </a:lnTo>
                    <a:lnTo>
                      <a:pt x="35" y="481"/>
                    </a:lnTo>
                    <a:lnTo>
                      <a:pt x="29" y="476"/>
                    </a:lnTo>
                    <a:lnTo>
                      <a:pt x="23" y="471"/>
                    </a:lnTo>
                    <a:lnTo>
                      <a:pt x="17" y="467"/>
                    </a:lnTo>
                    <a:lnTo>
                      <a:pt x="14" y="463"/>
                    </a:lnTo>
                    <a:lnTo>
                      <a:pt x="9" y="460"/>
                    </a:lnTo>
                    <a:lnTo>
                      <a:pt x="5" y="454"/>
                    </a:lnTo>
                    <a:lnTo>
                      <a:pt x="3" y="453"/>
                    </a:lnTo>
                    <a:lnTo>
                      <a:pt x="2" y="452"/>
                    </a:lnTo>
                    <a:lnTo>
                      <a:pt x="2" y="453"/>
                    </a:lnTo>
                    <a:lnTo>
                      <a:pt x="35" y="463"/>
                    </a:lnTo>
                    <a:lnTo>
                      <a:pt x="67" y="473"/>
                    </a:lnTo>
                    <a:lnTo>
                      <a:pt x="97" y="482"/>
                    </a:lnTo>
                    <a:lnTo>
                      <a:pt x="127" y="488"/>
                    </a:lnTo>
                    <a:lnTo>
                      <a:pt x="154" y="493"/>
                    </a:lnTo>
                    <a:lnTo>
                      <a:pt x="179" y="498"/>
                    </a:lnTo>
                    <a:lnTo>
                      <a:pt x="204" y="500"/>
                    </a:lnTo>
                    <a:lnTo>
                      <a:pt x="225" y="503"/>
                    </a:lnTo>
                    <a:lnTo>
                      <a:pt x="246" y="504"/>
                    </a:lnTo>
                    <a:lnTo>
                      <a:pt x="266" y="504"/>
                    </a:lnTo>
                    <a:lnTo>
                      <a:pt x="284" y="504"/>
                    </a:lnTo>
                    <a:lnTo>
                      <a:pt x="301" y="501"/>
                    </a:lnTo>
                    <a:lnTo>
                      <a:pt x="315" y="499"/>
                    </a:lnTo>
                    <a:lnTo>
                      <a:pt x="330" y="497"/>
                    </a:lnTo>
                    <a:lnTo>
                      <a:pt x="342" y="493"/>
                    </a:lnTo>
                    <a:lnTo>
                      <a:pt x="355" y="490"/>
                    </a:lnTo>
                    <a:lnTo>
                      <a:pt x="365" y="485"/>
                    </a:lnTo>
                    <a:lnTo>
                      <a:pt x="375" y="481"/>
                    </a:lnTo>
                    <a:lnTo>
                      <a:pt x="384" y="476"/>
                    </a:lnTo>
                    <a:lnTo>
                      <a:pt x="392" y="471"/>
                    </a:lnTo>
                    <a:lnTo>
                      <a:pt x="399" y="467"/>
                    </a:lnTo>
                    <a:lnTo>
                      <a:pt x="406" y="462"/>
                    </a:lnTo>
                    <a:lnTo>
                      <a:pt x="410" y="458"/>
                    </a:lnTo>
                    <a:lnTo>
                      <a:pt x="415" y="453"/>
                    </a:lnTo>
                    <a:lnTo>
                      <a:pt x="419" y="448"/>
                    </a:lnTo>
                    <a:lnTo>
                      <a:pt x="421" y="444"/>
                    </a:lnTo>
                    <a:lnTo>
                      <a:pt x="425" y="440"/>
                    </a:lnTo>
                    <a:lnTo>
                      <a:pt x="426" y="438"/>
                    </a:lnTo>
                    <a:lnTo>
                      <a:pt x="426" y="437"/>
                    </a:lnTo>
                    <a:lnTo>
                      <a:pt x="428" y="432"/>
                    </a:lnTo>
                    <a:lnTo>
                      <a:pt x="428" y="433"/>
                    </a:lnTo>
                    <a:lnTo>
                      <a:pt x="429" y="431"/>
                    </a:lnTo>
                    <a:lnTo>
                      <a:pt x="436" y="400"/>
                    </a:lnTo>
                    <a:lnTo>
                      <a:pt x="441" y="368"/>
                    </a:lnTo>
                    <a:lnTo>
                      <a:pt x="444" y="340"/>
                    </a:lnTo>
                    <a:lnTo>
                      <a:pt x="446" y="313"/>
                    </a:lnTo>
                    <a:lnTo>
                      <a:pt x="446" y="286"/>
                    </a:lnTo>
                    <a:lnTo>
                      <a:pt x="445" y="262"/>
                    </a:lnTo>
                    <a:lnTo>
                      <a:pt x="442" y="239"/>
                    </a:lnTo>
                    <a:lnTo>
                      <a:pt x="438" y="217"/>
                    </a:lnTo>
                    <a:lnTo>
                      <a:pt x="434" y="197"/>
                    </a:lnTo>
                    <a:lnTo>
                      <a:pt x="428" y="178"/>
                    </a:lnTo>
                    <a:lnTo>
                      <a:pt x="420" y="159"/>
                    </a:lnTo>
                    <a:lnTo>
                      <a:pt x="414" y="142"/>
                    </a:lnTo>
                    <a:lnTo>
                      <a:pt x="406" y="126"/>
                    </a:lnTo>
                    <a:lnTo>
                      <a:pt x="397" y="111"/>
                    </a:lnTo>
                    <a:lnTo>
                      <a:pt x="388" y="98"/>
                    </a:lnTo>
                    <a:lnTo>
                      <a:pt x="377" y="85"/>
                    </a:lnTo>
                    <a:lnTo>
                      <a:pt x="368" y="74"/>
                    </a:lnTo>
                    <a:lnTo>
                      <a:pt x="358" y="63"/>
                    </a:lnTo>
                    <a:lnTo>
                      <a:pt x="348" y="53"/>
                    </a:lnTo>
                    <a:lnTo>
                      <a:pt x="338" y="45"/>
                    </a:lnTo>
                    <a:lnTo>
                      <a:pt x="328" y="37"/>
                    </a:lnTo>
                    <a:lnTo>
                      <a:pt x="319" y="30"/>
                    </a:lnTo>
                    <a:lnTo>
                      <a:pt x="310" y="23"/>
                    </a:lnTo>
                    <a:lnTo>
                      <a:pt x="302" y="18"/>
                    </a:lnTo>
                    <a:lnTo>
                      <a:pt x="301" y="18"/>
                    </a:lnTo>
                    <a:lnTo>
                      <a:pt x="293" y="14"/>
                    </a:lnTo>
                    <a:lnTo>
                      <a:pt x="286" y="9"/>
                    </a:lnTo>
                    <a:lnTo>
                      <a:pt x="279" y="7"/>
                    </a:lnTo>
                    <a:lnTo>
                      <a:pt x="275" y="3"/>
                    </a:lnTo>
                    <a:lnTo>
                      <a:pt x="269" y="2"/>
                    </a:lnTo>
                    <a:lnTo>
                      <a:pt x="266" y="0"/>
                    </a:lnTo>
                    <a:lnTo>
                      <a:pt x="265" y="0"/>
                    </a:lnTo>
                    <a:lnTo>
                      <a:pt x="263"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1" name="Freeform 87"/>
              <p:cNvSpPr>
                <a:spLocks/>
              </p:cNvSpPr>
              <p:nvPr/>
            </p:nvSpPr>
            <p:spPr bwMode="auto">
              <a:xfrm>
                <a:off x="5514" y="1753"/>
                <a:ext cx="24" cy="15"/>
              </a:xfrm>
              <a:custGeom>
                <a:avLst/>
                <a:gdLst>
                  <a:gd name="T0" fmla="*/ 4 w 146"/>
                  <a:gd name="T1" fmla="*/ 0 h 90"/>
                  <a:gd name="T2" fmla="*/ 4 w 146"/>
                  <a:gd name="T3" fmla="*/ 0 h 90"/>
                  <a:gd name="T4" fmla="*/ 4 w 146"/>
                  <a:gd name="T5" fmla="*/ 0 h 90"/>
                  <a:gd name="T6" fmla="*/ 4 w 146"/>
                  <a:gd name="T7" fmla="*/ 0 h 90"/>
                  <a:gd name="T8" fmla="*/ 3 w 146"/>
                  <a:gd name="T9" fmla="*/ 0 h 90"/>
                  <a:gd name="T10" fmla="*/ 3 w 146"/>
                  <a:gd name="T11" fmla="*/ 0 h 90"/>
                  <a:gd name="T12" fmla="*/ 3 w 146"/>
                  <a:gd name="T13" fmla="*/ 0 h 90"/>
                  <a:gd name="T14" fmla="*/ 2 w 146"/>
                  <a:gd name="T15" fmla="*/ 0 h 90"/>
                  <a:gd name="T16" fmla="*/ 2 w 146"/>
                  <a:gd name="T17" fmla="*/ 0 h 90"/>
                  <a:gd name="T18" fmla="*/ 2 w 146"/>
                  <a:gd name="T19" fmla="*/ 1 h 90"/>
                  <a:gd name="T20" fmla="*/ 1 w 146"/>
                  <a:gd name="T21" fmla="*/ 1 h 90"/>
                  <a:gd name="T22" fmla="*/ 1 w 146"/>
                  <a:gd name="T23" fmla="*/ 1 h 90"/>
                  <a:gd name="T24" fmla="*/ 1 w 146"/>
                  <a:gd name="T25" fmla="*/ 1 h 90"/>
                  <a:gd name="T26" fmla="*/ 1 w 146"/>
                  <a:gd name="T27" fmla="*/ 1 h 90"/>
                  <a:gd name="T28" fmla="*/ 0 w 146"/>
                  <a:gd name="T29" fmla="*/ 2 h 90"/>
                  <a:gd name="T30" fmla="*/ 0 w 146"/>
                  <a:gd name="T31" fmla="*/ 2 h 90"/>
                  <a:gd name="T32" fmla="*/ 0 w 146"/>
                  <a:gd name="T33" fmla="*/ 2 h 90"/>
                  <a:gd name="T34" fmla="*/ 0 w 146"/>
                  <a:gd name="T35" fmla="*/ 2 h 90"/>
                  <a:gd name="T36" fmla="*/ 0 w 146"/>
                  <a:gd name="T37" fmla="*/ 2 h 90"/>
                  <a:gd name="T38" fmla="*/ 0 w 146"/>
                  <a:gd name="T39" fmla="*/ 2 h 90"/>
                  <a:gd name="T40" fmla="*/ 0 w 146"/>
                  <a:gd name="T41" fmla="*/ 2 h 90"/>
                  <a:gd name="T42" fmla="*/ 0 w 146"/>
                  <a:gd name="T43" fmla="*/ 2 h 90"/>
                  <a:gd name="T44" fmla="*/ 0 w 146"/>
                  <a:gd name="T45" fmla="*/ 3 h 90"/>
                  <a:gd name="T46" fmla="*/ 1 w 146"/>
                  <a:gd name="T47" fmla="*/ 3 h 90"/>
                  <a:gd name="T48" fmla="*/ 1 w 146"/>
                  <a:gd name="T49" fmla="*/ 3 h 90"/>
                  <a:gd name="T50" fmla="*/ 1 w 146"/>
                  <a:gd name="T51" fmla="*/ 3 h 90"/>
                  <a:gd name="T52" fmla="*/ 2 w 146"/>
                  <a:gd name="T53" fmla="*/ 3 h 90"/>
                  <a:gd name="T54" fmla="*/ 2 w 146"/>
                  <a:gd name="T55" fmla="*/ 2 h 90"/>
                  <a:gd name="T56" fmla="*/ 2 w 146"/>
                  <a:gd name="T57" fmla="*/ 2 h 90"/>
                  <a:gd name="T58" fmla="*/ 2 w 146"/>
                  <a:gd name="T59" fmla="*/ 2 h 90"/>
                  <a:gd name="T60" fmla="*/ 2 w 146"/>
                  <a:gd name="T61" fmla="*/ 2 h 90"/>
                  <a:gd name="T62" fmla="*/ 2 w 146"/>
                  <a:gd name="T63" fmla="*/ 2 h 90"/>
                  <a:gd name="T64" fmla="*/ 3 w 146"/>
                  <a:gd name="T65" fmla="*/ 2 h 90"/>
                  <a:gd name="T66" fmla="*/ 3 w 146"/>
                  <a:gd name="T67" fmla="*/ 2 h 90"/>
                  <a:gd name="T68" fmla="*/ 3 w 146"/>
                  <a:gd name="T69" fmla="*/ 1 h 90"/>
                  <a:gd name="T70" fmla="*/ 3 w 146"/>
                  <a:gd name="T71" fmla="*/ 1 h 90"/>
                  <a:gd name="T72" fmla="*/ 3 w 146"/>
                  <a:gd name="T73" fmla="*/ 1 h 90"/>
                  <a:gd name="T74" fmla="*/ 4 w 146"/>
                  <a:gd name="T75" fmla="*/ 1 h 90"/>
                  <a:gd name="T76" fmla="*/ 4 w 146"/>
                  <a:gd name="T77" fmla="*/ 0 h 90"/>
                  <a:gd name="T78" fmla="*/ 4 w 146"/>
                  <a:gd name="T79" fmla="*/ 0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90">
                    <a:moveTo>
                      <a:pt x="146" y="0"/>
                    </a:moveTo>
                    <a:lnTo>
                      <a:pt x="143" y="0"/>
                    </a:lnTo>
                    <a:lnTo>
                      <a:pt x="140" y="1"/>
                    </a:lnTo>
                    <a:lnTo>
                      <a:pt x="133" y="2"/>
                    </a:lnTo>
                    <a:lnTo>
                      <a:pt x="125" y="2"/>
                    </a:lnTo>
                    <a:lnTo>
                      <a:pt x="115" y="5"/>
                    </a:lnTo>
                    <a:lnTo>
                      <a:pt x="105" y="7"/>
                    </a:lnTo>
                    <a:lnTo>
                      <a:pt x="93" y="9"/>
                    </a:lnTo>
                    <a:lnTo>
                      <a:pt x="80" y="13"/>
                    </a:lnTo>
                    <a:lnTo>
                      <a:pt x="68" y="17"/>
                    </a:lnTo>
                    <a:lnTo>
                      <a:pt x="55" y="22"/>
                    </a:lnTo>
                    <a:lnTo>
                      <a:pt x="43" y="29"/>
                    </a:lnTo>
                    <a:lnTo>
                      <a:pt x="32" y="36"/>
                    </a:lnTo>
                    <a:lnTo>
                      <a:pt x="22" y="44"/>
                    </a:lnTo>
                    <a:lnTo>
                      <a:pt x="12" y="54"/>
                    </a:lnTo>
                    <a:lnTo>
                      <a:pt x="6" y="66"/>
                    </a:lnTo>
                    <a:lnTo>
                      <a:pt x="2" y="72"/>
                    </a:lnTo>
                    <a:lnTo>
                      <a:pt x="0" y="77"/>
                    </a:lnTo>
                    <a:lnTo>
                      <a:pt x="1" y="79"/>
                    </a:lnTo>
                    <a:lnTo>
                      <a:pt x="3" y="80"/>
                    </a:lnTo>
                    <a:lnTo>
                      <a:pt x="8" y="82"/>
                    </a:lnTo>
                    <a:lnTo>
                      <a:pt x="14" y="84"/>
                    </a:lnTo>
                    <a:lnTo>
                      <a:pt x="20" y="87"/>
                    </a:lnTo>
                    <a:lnTo>
                      <a:pt x="27" y="89"/>
                    </a:lnTo>
                    <a:lnTo>
                      <a:pt x="36" y="90"/>
                    </a:lnTo>
                    <a:lnTo>
                      <a:pt x="47" y="89"/>
                    </a:lnTo>
                    <a:lnTo>
                      <a:pt x="58" y="88"/>
                    </a:lnTo>
                    <a:lnTo>
                      <a:pt x="69" y="84"/>
                    </a:lnTo>
                    <a:lnTo>
                      <a:pt x="75" y="81"/>
                    </a:lnTo>
                    <a:lnTo>
                      <a:pt x="81" y="77"/>
                    </a:lnTo>
                    <a:lnTo>
                      <a:pt x="87" y="74"/>
                    </a:lnTo>
                    <a:lnTo>
                      <a:pt x="94" y="69"/>
                    </a:lnTo>
                    <a:lnTo>
                      <a:pt x="99" y="64"/>
                    </a:lnTo>
                    <a:lnTo>
                      <a:pt x="106" y="58"/>
                    </a:lnTo>
                    <a:lnTo>
                      <a:pt x="113" y="50"/>
                    </a:lnTo>
                    <a:lnTo>
                      <a:pt x="119" y="43"/>
                    </a:lnTo>
                    <a:lnTo>
                      <a:pt x="125" y="33"/>
                    </a:lnTo>
                    <a:lnTo>
                      <a:pt x="132" y="23"/>
                    </a:lnTo>
                    <a:lnTo>
                      <a:pt x="139" y="13"/>
                    </a:lnTo>
                    <a:lnTo>
                      <a:pt x="146"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2" name="Freeform 88"/>
              <p:cNvSpPr>
                <a:spLocks/>
              </p:cNvSpPr>
              <p:nvPr/>
            </p:nvSpPr>
            <p:spPr bwMode="auto">
              <a:xfrm>
                <a:off x="5514" y="1753"/>
                <a:ext cx="24" cy="15"/>
              </a:xfrm>
              <a:custGeom>
                <a:avLst/>
                <a:gdLst>
                  <a:gd name="T0" fmla="*/ 4 w 146"/>
                  <a:gd name="T1" fmla="*/ 0 h 90"/>
                  <a:gd name="T2" fmla="*/ 4 w 146"/>
                  <a:gd name="T3" fmla="*/ 0 h 90"/>
                  <a:gd name="T4" fmla="*/ 3 w 146"/>
                  <a:gd name="T5" fmla="*/ 0 h 90"/>
                  <a:gd name="T6" fmla="*/ 2 w 146"/>
                  <a:gd name="T7" fmla="*/ 0 h 90"/>
                  <a:gd name="T8" fmla="*/ 2 w 146"/>
                  <a:gd name="T9" fmla="*/ 1 h 90"/>
                  <a:gd name="T10" fmla="*/ 1 w 146"/>
                  <a:gd name="T11" fmla="*/ 1 h 90"/>
                  <a:gd name="T12" fmla="*/ 1 w 146"/>
                  <a:gd name="T13" fmla="*/ 1 h 90"/>
                  <a:gd name="T14" fmla="*/ 0 w 146"/>
                  <a:gd name="T15" fmla="*/ 2 h 90"/>
                  <a:gd name="T16" fmla="*/ 0 w 146"/>
                  <a:gd name="T17" fmla="*/ 2 h 90"/>
                  <a:gd name="T18" fmla="*/ 0 w 146"/>
                  <a:gd name="T19" fmla="*/ 2 h 90"/>
                  <a:gd name="T20" fmla="*/ 0 w 146"/>
                  <a:gd name="T21" fmla="*/ 2 h 90"/>
                  <a:gd name="T22" fmla="*/ 0 w 146"/>
                  <a:gd name="T23" fmla="*/ 2 h 90"/>
                  <a:gd name="T24" fmla="*/ 0 w 146"/>
                  <a:gd name="T25" fmla="*/ 2 h 90"/>
                  <a:gd name="T26" fmla="*/ 1 w 146"/>
                  <a:gd name="T27" fmla="*/ 3 h 90"/>
                  <a:gd name="T28" fmla="*/ 1 w 146"/>
                  <a:gd name="T29" fmla="*/ 3 h 90"/>
                  <a:gd name="T30" fmla="*/ 2 w 146"/>
                  <a:gd name="T31" fmla="*/ 2 h 90"/>
                  <a:gd name="T32" fmla="*/ 2 w 146"/>
                  <a:gd name="T33" fmla="*/ 2 h 90"/>
                  <a:gd name="T34" fmla="*/ 2 w 146"/>
                  <a:gd name="T35" fmla="*/ 2 h 90"/>
                  <a:gd name="T36" fmla="*/ 3 w 146"/>
                  <a:gd name="T37" fmla="*/ 2 h 90"/>
                  <a:gd name="T38" fmla="*/ 3 w 146"/>
                  <a:gd name="T39" fmla="*/ 2 h 90"/>
                  <a:gd name="T40" fmla="*/ 3 w 146"/>
                  <a:gd name="T41" fmla="*/ 1 h 90"/>
                  <a:gd name="T42" fmla="*/ 4 w 146"/>
                  <a:gd name="T43" fmla="*/ 0 h 90"/>
                  <a:gd name="T44" fmla="*/ 4 w 146"/>
                  <a:gd name="T45" fmla="*/ 0 h 90"/>
                  <a:gd name="T46" fmla="*/ 4 w 146"/>
                  <a:gd name="T47" fmla="*/ 0 h 90"/>
                  <a:gd name="T48" fmla="*/ 4 w 146"/>
                  <a:gd name="T49" fmla="*/ 1 h 90"/>
                  <a:gd name="T50" fmla="*/ 3 w 146"/>
                  <a:gd name="T51" fmla="*/ 1 h 90"/>
                  <a:gd name="T52" fmla="*/ 3 w 146"/>
                  <a:gd name="T53" fmla="*/ 2 h 90"/>
                  <a:gd name="T54" fmla="*/ 2 w 146"/>
                  <a:gd name="T55" fmla="*/ 2 h 90"/>
                  <a:gd name="T56" fmla="*/ 2 w 146"/>
                  <a:gd name="T57" fmla="*/ 2 h 90"/>
                  <a:gd name="T58" fmla="*/ 2 w 146"/>
                  <a:gd name="T59" fmla="*/ 2 h 90"/>
                  <a:gd name="T60" fmla="*/ 2 w 146"/>
                  <a:gd name="T61" fmla="*/ 3 h 90"/>
                  <a:gd name="T62" fmla="*/ 1 w 146"/>
                  <a:gd name="T63" fmla="*/ 3 h 90"/>
                  <a:gd name="T64" fmla="*/ 0 w 146"/>
                  <a:gd name="T65" fmla="*/ 3 h 90"/>
                  <a:gd name="T66" fmla="*/ 0 w 146"/>
                  <a:gd name="T67" fmla="*/ 2 h 90"/>
                  <a:gd name="T68" fmla="*/ 0 w 146"/>
                  <a:gd name="T69" fmla="*/ 2 h 90"/>
                  <a:gd name="T70" fmla="*/ 0 w 146"/>
                  <a:gd name="T71" fmla="*/ 2 h 90"/>
                  <a:gd name="T72" fmla="*/ 0 w 146"/>
                  <a:gd name="T73" fmla="*/ 2 h 90"/>
                  <a:gd name="T74" fmla="*/ 0 w 146"/>
                  <a:gd name="T75" fmla="*/ 2 h 90"/>
                  <a:gd name="T76" fmla="*/ 0 w 146"/>
                  <a:gd name="T77" fmla="*/ 2 h 90"/>
                  <a:gd name="T78" fmla="*/ 1 w 146"/>
                  <a:gd name="T79" fmla="*/ 1 h 90"/>
                  <a:gd name="T80" fmla="*/ 1 w 146"/>
                  <a:gd name="T81" fmla="*/ 1 h 90"/>
                  <a:gd name="T82" fmla="*/ 2 w 146"/>
                  <a:gd name="T83" fmla="*/ 1 h 90"/>
                  <a:gd name="T84" fmla="*/ 2 w 146"/>
                  <a:gd name="T85" fmla="*/ 0 h 90"/>
                  <a:gd name="T86" fmla="*/ 3 w 146"/>
                  <a:gd name="T87" fmla="*/ 0 h 90"/>
                  <a:gd name="T88" fmla="*/ 4 w 146"/>
                  <a:gd name="T89" fmla="*/ 0 h 90"/>
                  <a:gd name="T90" fmla="*/ 4 w 146"/>
                  <a:gd name="T91" fmla="*/ 0 h 90"/>
                  <a:gd name="T92" fmla="*/ 4 w 146"/>
                  <a:gd name="T93" fmla="*/ 0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6" h="90">
                    <a:moveTo>
                      <a:pt x="146" y="0"/>
                    </a:moveTo>
                    <a:lnTo>
                      <a:pt x="143" y="0"/>
                    </a:lnTo>
                    <a:lnTo>
                      <a:pt x="140" y="0"/>
                    </a:lnTo>
                    <a:lnTo>
                      <a:pt x="133" y="1"/>
                    </a:lnTo>
                    <a:lnTo>
                      <a:pt x="125" y="2"/>
                    </a:lnTo>
                    <a:lnTo>
                      <a:pt x="115" y="3"/>
                    </a:lnTo>
                    <a:lnTo>
                      <a:pt x="105" y="6"/>
                    </a:lnTo>
                    <a:lnTo>
                      <a:pt x="93" y="9"/>
                    </a:lnTo>
                    <a:lnTo>
                      <a:pt x="80" y="13"/>
                    </a:lnTo>
                    <a:lnTo>
                      <a:pt x="68" y="17"/>
                    </a:lnTo>
                    <a:lnTo>
                      <a:pt x="55" y="22"/>
                    </a:lnTo>
                    <a:lnTo>
                      <a:pt x="43" y="28"/>
                    </a:lnTo>
                    <a:lnTo>
                      <a:pt x="32" y="36"/>
                    </a:lnTo>
                    <a:lnTo>
                      <a:pt x="20" y="44"/>
                    </a:lnTo>
                    <a:lnTo>
                      <a:pt x="11" y="54"/>
                    </a:lnTo>
                    <a:lnTo>
                      <a:pt x="5" y="65"/>
                    </a:lnTo>
                    <a:lnTo>
                      <a:pt x="5" y="66"/>
                    </a:lnTo>
                    <a:lnTo>
                      <a:pt x="2" y="72"/>
                    </a:lnTo>
                    <a:lnTo>
                      <a:pt x="0" y="77"/>
                    </a:lnTo>
                    <a:lnTo>
                      <a:pt x="1" y="79"/>
                    </a:lnTo>
                    <a:lnTo>
                      <a:pt x="3" y="81"/>
                    </a:lnTo>
                    <a:lnTo>
                      <a:pt x="8" y="82"/>
                    </a:lnTo>
                    <a:lnTo>
                      <a:pt x="14" y="84"/>
                    </a:lnTo>
                    <a:lnTo>
                      <a:pt x="20" y="88"/>
                    </a:lnTo>
                    <a:lnTo>
                      <a:pt x="27" y="89"/>
                    </a:lnTo>
                    <a:lnTo>
                      <a:pt x="36" y="90"/>
                    </a:lnTo>
                    <a:lnTo>
                      <a:pt x="47" y="90"/>
                    </a:lnTo>
                    <a:lnTo>
                      <a:pt x="58" y="88"/>
                    </a:lnTo>
                    <a:lnTo>
                      <a:pt x="69" y="84"/>
                    </a:lnTo>
                    <a:lnTo>
                      <a:pt x="75" y="82"/>
                    </a:lnTo>
                    <a:lnTo>
                      <a:pt x="81" y="79"/>
                    </a:lnTo>
                    <a:lnTo>
                      <a:pt x="88" y="74"/>
                    </a:lnTo>
                    <a:lnTo>
                      <a:pt x="94" y="69"/>
                    </a:lnTo>
                    <a:lnTo>
                      <a:pt x="101" y="65"/>
                    </a:lnTo>
                    <a:lnTo>
                      <a:pt x="106" y="58"/>
                    </a:lnTo>
                    <a:lnTo>
                      <a:pt x="113" y="51"/>
                    </a:lnTo>
                    <a:lnTo>
                      <a:pt x="120" y="43"/>
                    </a:lnTo>
                    <a:lnTo>
                      <a:pt x="125" y="33"/>
                    </a:lnTo>
                    <a:lnTo>
                      <a:pt x="133" y="24"/>
                    </a:lnTo>
                    <a:lnTo>
                      <a:pt x="139" y="13"/>
                    </a:lnTo>
                    <a:lnTo>
                      <a:pt x="146" y="0"/>
                    </a:lnTo>
                    <a:lnTo>
                      <a:pt x="145" y="0"/>
                    </a:lnTo>
                    <a:lnTo>
                      <a:pt x="139" y="13"/>
                    </a:lnTo>
                    <a:lnTo>
                      <a:pt x="139" y="12"/>
                    </a:lnTo>
                    <a:lnTo>
                      <a:pt x="132" y="23"/>
                    </a:lnTo>
                    <a:lnTo>
                      <a:pt x="125" y="33"/>
                    </a:lnTo>
                    <a:lnTo>
                      <a:pt x="119" y="42"/>
                    </a:lnTo>
                    <a:lnTo>
                      <a:pt x="112" y="50"/>
                    </a:lnTo>
                    <a:lnTo>
                      <a:pt x="106" y="57"/>
                    </a:lnTo>
                    <a:lnTo>
                      <a:pt x="99" y="64"/>
                    </a:lnTo>
                    <a:lnTo>
                      <a:pt x="93" y="68"/>
                    </a:lnTo>
                    <a:lnTo>
                      <a:pt x="87" y="73"/>
                    </a:lnTo>
                    <a:lnTo>
                      <a:pt x="80" y="77"/>
                    </a:lnTo>
                    <a:lnTo>
                      <a:pt x="81" y="77"/>
                    </a:lnTo>
                    <a:lnTo>
                      <a:pt x="75" y="81"/>
                    </a:lnTo>
                    <a:lnTo>
                      <a:pt x="69" y="83"/>
                    </a:lnTo>
                    <a:lnTo>
                      <a:pt x="58" y="87"/>
                    </a:lnTo>
                    <a:lnTo>
                      <a:pt x="47" y="89"/>
                    </a:lnTo>
                    <a:lnTo>
                      <a:pt x="36" y="89"/>
                    </a:lnTo>
                    <a:lnTo>
                      <a:pt x="27" y="88"/>
                    </a:lnTo>
                    <a:lnTo>
                      <a:pt x="20" y="87"/>
                    </a:lnTo>
                    <a:lnTo>
                      <a:pt x="14" y="84"/>
                    </a:lnTo>
                    <a:lnTo>
                      <a:pt x="8" y="82"/>
                    </a:lnTo>
                    <a:lnTo>
                      <a:pt x="3" y="80"/>
                    </a:lnTo>
                    <a:lnTo>
                      <a:pt x="5" y="80"/>
                    </a:lnTo>
                    <a:lnTo>
                      <a:pt x="1" y="77"/>
                    </a:lnTo>
                    <a:lnTo>
                      <a:pt x="0" y="77"/>
                    </a:lnTo>
                    <a:lnTo>
                      <a:pt x="1" y="77"/>
                    </a:lnTo>
                    <a:lnTo>
                      <a:pt x="2" y="72"/>
                    </a:lnTo>
                    <a:lnTo>
                      <a:pt x="6" y="66"/>
                    </a:lnTo>
                    <a:lnTo>
                      <a:pt x="12" y="55"/>
                    </a:lnTo>
                    <a:lnTo>
                      <a:pt x="22" y="45"/>
                    </a:lnTo>
                    <a:lnTo>
                      <a:pt x="32" y="37"/>
                    </a:lnTo>
                    <a:lnTo>
                      <a:pt x="44" y="29"/>
                    </a:lnTo>
                    <a:lnTo>
                      <a:pt x="43" y="29"/>
                    </a:lnTo>
                    <a:lnTo>
                      <a:pt x="55" y="23"/>
                    </a:lnTo>
                    <a:lnTo>
                      <a:pt x="68" y="17"/>
                    </a:lnTo>
                    <a:lnTo>
                      <a:pt x="80" y="13"/>
                    </a:lnTo>
                    <a:lnTo>
                      <a:pt x="93" y="9"/>
                    </a:lnTo>
                    <a:lnTo>
                      <a:pt x="105" y="7"/>
                    </a:lnTo>
                    <a:lnTo>
                      <a:pt x="115" y="5"/>
                    </a:lnTo>
                    <a:lnTo>
                      <a:pt x="125" y="3"/>
                    </a:lnTo>
                    <a:lnTo>
                      <a:pt x="133" y="2"/>
                    </a:lnTo>
                    <a:lnTo>
                      <a:pt x="140" y="1"/>
                    </a:lnTo>
                    <a:lnTo>
                      <a:pt x="143" y="1"/>
                    </a:lnTo>
                    <a:lnTo>
                      <a:pt x="146" y="1"/>
                    </a:lnTo>
                    <a:lnTo>
                      <a:pt x="145" y="0"/>
                    </a:lnTo>
                    <a:lnTo>
                      <a:pt x="146"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3" name="Freeform 89"/>
              <p:cNvSpPr>
                <a:spLocks/>
              </p:cNvSpPr>
              <p:nvPr/>
            </p:nvSpPr>
            <p:spPr bwMode="auto">
              <a:xfrm>
                <a:off x="5742" y="1689"/>
                <a:ext cx="62" cy="34"/>
              </a:xfrm>
              <a:custGeom>
                <a:avLst/>
                <a:gdLst>
                  <a:gd name="T0" fmla="*/ 0 w 375"/>
                  <a:gd name="T1" fmla="*/ 1 h 201"/>
                  <a:gd name="T2" fmla="*/ 0 w 375"/>
                  <a:gd name="T3" fmla="*/ 1 h 201"/>
                  <a:gd name="T4" fmla="*/ 0 w 375"/>
                  <a:gd name="T5" fmla="*/ 1 h 201"/>
                  <a:gd name="T6" fmla="*/ 1 w 375"/>
                  <a:gd name="T7" fmla="*/ 1 h 201"/>
                  <a:gd name="T8" fmla="*/ 1 w 375"/>
                  <a:gd name="T9" fmla="*/ 1 h 201"/>
                  <a:gd name="T10" fmla="*/ 2 w 375"/>
                  <a:gd name="T11" fmla="*/ 1 h 201"/>
                  <a:gd name="T12" fmla="*/ 3 w 375"/>
                  <a:gd name="T13" fmla="*/ 1 h 201"/>
                  <a:gd name="T14" fmla="*/ 4 w 375"/>
                  <a:gd name="T15" fmla="*/ 1 h 201"/>
                  <a:gd name="T16" fmla="*/ 5 w 375"/>
                  <a:gd name="T17" fmla="*/ 1 h 201"/>
                  <a:gd name="T18" fmla="*/ 5 w 375"/>
                  <a:gd name="T19" fmla="*/ 2 h 201"/>
                  <a:gd name="T20" fmla="*/ 6 w 375"/>
                  <a:gd name="T21" fmla="*/ 2 h 201"/>
                  <a:gd name="T22" fmla="*/ 7 w 375"/>
                  <a:gd name="T23" fmla="*/ 2 h 201"/>
                  <a:gd name="T24" fmla="*/ 8 w 375"/>
                  <a:gd name="T25" fmla="*/ 3 h 201"/>
                  <a:gd name="T26" fmla="*/ 9 w 375"/>
                  <a:gd name="T27" fmla="*/ 4 h 201"/>
                  <a:gd name="T28" fmla="*/ 10 w 375"/>
                  <a:gd name="T29" fmla="*/ 5 h 201"/>
                  <a:gd name="T30" fmla="*/ 10 w 375"/>
                  <a:gd name="T31" fmla="*/ 6 h 201"/>
                  <a:gd name="T32" fmla="*/ 10 w 375"/>
                  <a:gd name="T33" fmla="*/ 6 h 201"/>
                  <a:gd name="T34" fmla="*/ 10 w 375"/>
                  <a:gd name="T35" fmla="*/ 5 h 201"/>
                  <a:gd name="T36" fmla="*/ 10 w 375"/>
                  <a:gd name="T37" fmla="*/ 5 h 201"/>
                  <a:gd name="T38" fmla="*/ 10 w 375"/>
                  <a:gd name="T39" fmla="*/ 4 h 201"/>
                  <a:gd name="T40" fmla="*/ 10 w 375"/>
                  <a:gd name="T41" fmla="*/ 4 h 201"/>
                  <a:gd name="T42" fmla="*/ 10 w 375"/>
                  <a:gd name="T43" fmla="*/ 3 h 201"/>
                  <a:gd name="T44" fmla="*/ 9 w 375"/>
                  <a:gd name="T45" fmla="*/ 3 h 201"/>
                  <a:gd name="T46" fmla="*/ 9 w 375"/>
                  <a:gd name="T47" fmla="*/ 2 h 201"/>
                  <a:gd name="T48" fmla="*/ 9 w 375"/>
                  <a:gd name="T49" fmla="*/ 2 h 201"/>
                  <a:gd name="T50" fmla="*/ 8 w 375"/>
                  <a:gd name="T51" fmla="*/ 1 h 201"/>
                  <a:gd name="T52" fmla="*/ 7 w 375"/>
                  <a:gd name="T53" fmla="*/ 1 h 201"/>
                  <a:gd name="T54" fmla="*/ 7 w 375"/>
                  <a:gd name="T55" fmla="*/ 1 h 201"/>
                  <a:gd name="T56" fmla="*/ 6 w 375"/>
                  <a:gd name="T57" fmla="*/ 0 h 201"/>
                  <a:gd name="T58" fmla="*/ 6 w 375"/>
                  <a:gd name="T59" fmla="*/ 0 h 201"/>
                  <a:gd name="T60" fmla="*/ 6 w 375"/>
                  <a:gd name="T61" fmla="*/ 0 h 201"/>
                  <a:gd name="T62" fmla="*/ 5 w 375"/>
                  <a:gd name="T63" fmla="*/ 0 h 201"/>
                  <a:gd name="T64" fmla="*/ 5 w 375"/>
                  <a:gd name="T65" fmla="*/ 0 h 201"/>
                  <a:gd name="T66" fmla="*/ 4 w 375"/>
                  <a:gd name="T67" fmla="*/ 0 h 201"/>
                  <a:gd name="T68" fmla="*/ 3 w 375"/>
                  <a:gd name="T69" fmla="*/ 0 h 201"/>
                  <a:gd name="T70" fmla="*/ 2 w 375"/>
                  <a:gd name="T71" fmla="*/ 0 h 201"/>
                  <a:gd name="T72" fmla="*/ 1 w 375"/>
                  <a:gd name="T73" fmla="*/ 0 h 201"/>
                  <a:gd name="T74" fmla="*/ 0 w 375"/>
                  <a:gd name="T75" fmla="*/ 1 h 2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5" h="201">
                    <a:moveTo>
                      <a:pt x="0" y="28"/>
                    </a:moveTo>
                    <a:lnTo>
                      <a:pt x="1" y="28"/>
                    </a:lnTo>
                    <a:lnTo>
                      <a:pt x="4" y="27"/>
                    </a:lnTo>
                    <a:lnTo>
                      <a:pt x="7" y="27"/>
                    </a:lnTo>
                    <a:lnTo>
                      <a:pt x="11" y="27"/>
                    </a:lnTo>
                    <a:lnTo>
                      <a:pt x="17" y="26"/>
                    </a:lnTo>
                    <a:lnTo>
                      <a:pt x="24" y="26"/>
                    </a:lnTo>
                    <a:lnTo>
                      <a:pt x="33" y="25"/>
                    </a:lnTo>
                    <a:lnTo>
                      <a:pt x="42" y="25"/>
                    </a:lnTo>
                    <a:lnTo>
                      <a:pt x="52" y="25"/>
                    </a:lnTo>
                    <a:lnTo>
                      <a:pt x="62" y="25"/>
                    </a:lnTo>
                    <a:lnTo>
                      <a:pt x="86" y="26"/>
                    </a:lnTo>
                    <a:lnTo>
                      <a:pt x="100" y="27"/>
                    </a:lnTo>
                    <a:lnTo>
                      <a:pt x="113" y="29"/>
                    </a:lnTo>
                    <a:lnTo>
                      <a:pt x="127" y="32"/>
                    </a:lnTo>
                    <a:lnTo>
                      <a:pt x="141" y="34"/>
                    </a:lnTo>
                    <a:lnTo>
                      <a:pt x="156" y="37"/>
                    </a:lnTo>
                    <a:lnTo>
                      <a:pt x="172" y="41"/>
                    </a:lnTo>
                    <a:lnTo>
                      <a:pt x="186" y="45"/>
                    </a:lnTo>
                    <a:lnTo>
                      <a:pt x="202" y="51"/>
                    </a:lnTo>
                    <a:lnTo>
                      <a:pt x="218" y="58"/>
                    </a:lnTo>
                    <a:lnTo>
                      <a:pt x="234" y="66"/>
                    </a:lnTo>
                    <a:lnTo>
                      <a:pt x="249" y="74"/>
                    </a:lnTo>
                    <a:lnTo>
                      <a:pt x="264" y="84"/>
                    </a:lnTo>
                    <a:lnTo>
                      <a:pt x="279" y="94"/>
                    </a:lnTo>
                    <a:lnTo>
                      <a:pt x="294" y="106"/>
                    </a:lnTo>
                    <a:lnTo>
                      <a:pt x="308" y="118"/>
                    </a:lnTo>
                    <a:lnTo>
                      <a:pt x="323" y="132"/>
                    </a:lnTo>
                    <a:lnTo>
                      <a:pt x="335" y="147"/>
                    </a:lnTo>
                    <a:lnTo>
                      <a:pt x="349" y="164"/>
                    </a:lnTo>
                    <a:lnTo>
                      <a:pt x="361" y="182"/>
                    </a:lnTo>
                    <a:lnTo>
                      <a:pt x="373" y="201"/>
                    </a:lnTo>
                    <a:lnTo>
                      <a:pt x="374" y="200"/>
                    </a:lnTo>
                    <a:lnTo>
                      <a:pt x="374" y="197"/>
                    </a:lnTo>
                    <a:lnTo>
                      <a:pt x="375" y="191"/>
                    </a:lnTo>
                    <a:lnTo>
                      <a:pt x="375" y="183"/>
                    </a:lnTo>
                    <a:lnTo>
                      <a:pt x="375" y="173"/>
                    </a:lnTo>
                    <a:lnTo>
                      <a:pt x="374" y="161"/>
                    </a:lnTo>
                    <a:lnTo>
                      <a:pt x="370" y="148"/>
                    </a:lnTo>
                    <a:lnTo>
                      <a:pt x="366" y="134"/>
                    </a:lnTo>
                    <a:lnTo>
                      <a:pt x="364" y="127"/>
                    </a:lnTo>
                    <a:lnTo>
                      <a:pt x="360" y="119"/>
                    </a:lnTo>
                    <a:lnTo>
                      <a:pt x="356" y="112"/>
                    </a:lnTo>
                    <a:lnTo>
                      <a:pt x="351" y="104"/>
                    </a:lnTo>
                    <a:lnTo>
                      <a:pt x="346" y="96"/>
                    </a:lnTo>
                    <a:lnTo>
                      <a:pt x="339" y="88"/>
                    </a:lnTo>
                    <a:lnTo>
                      <a:pt x="332" y="80"/>
                    </a:lnTo>
                    <a:lnTo>
                      <a:pt x="324" y="72"/>
                    </a:lnTo>
                    <a:lnTo>
                      <a:pt x="315" y="64"/>
                    </a:lnTo>
                    <a:lnTo>
                      <a:pt x="305" y="56"/>
                    </a:lnTo>
                    <a:lnTo>
                      <a:pt x="295" y="48"/>
                    </a:lnTo>
                    <a:lnTo>
                      <a:pt x="284" y="40"/>
                    </a:lnTo>
                    <a:lnTo>
                      <a:pt x="270" y="32"/>
                    </a:lnTo>
                    <a:lnTo>
                      <a:pt x="256" y="23"/>
                    </a:lnTo>
                    <a:lnTo>
                      <a:pt x="242" y="16"/>
                    </a:lnTo>
                    <a:lnTo>
                      <a:pt x="225" y="10"/>
                    </a:lnTo>
                    <a:lnTo>
                      <a:pt x="224" y="8"/>
                    </a:lnTo>
                    <a:lnTo>
                      <a:pt x="221" y="8"/>
                    </a:lnTo>
                    <a:lnTo>
                      <a:pt x="218" y="7"/>
                    </a:lnTo>
                    <a:lnTo>
                      <a:pt x="215" y="7"/>
                    </a:lnTo>
                    <a:lnTo>
                      <a:pt x="210" y="6"/>
                    </a:lnTo>
                    <a:lnTo>
                      <a:pt x="199" y="5"/>
                    </a:lnTo>
                    <a:lnTo>
                      <a:pt x="185" y="4"/>
                    </a:lnTo>
                    <a:lnTo>
                      <a:pt x="171" y="1"/>
                    </a:lnTo>
                    <a:lnTo>
                      <a:pt x="154" y="0"/>
                    </a:lnTo>
                    <a:lnTo>
                      <a:pt x="136" y="0"/>
                    </a:lnTo>
                    <a:lnTo>
                      <a:pt x="118" y="0"/>
                    </a:lnTo>
                    <a:lnTo>
                      <a:pt x="98" y="0"/>
                    </a:lnTo>
                    <a:lnTo>
                      <a:pt x="80" y="1"/>
                    </a:lnTo>
                    <a:lnTo>
                      <a:pt x="61" y="4"/>
                    </a:lnTo>
                    <a:lnTo>
                      <a:pt x="44" y="7"/>
                    </a:lnTo>
                    <a:lnTo>
                      <a:pt x="27" y="13"/>
                    </a:lnTo>
                    <a:lnTo>
                      <a:pt x="13" y="20"/>
                    </a:lnTo>
                    <a:lnTo>
                      <a:pt x="6" y="23"/>
                    </a:lnTo>
                    <a:lnTo>
                      <a:pt x="0" y="28"/>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4" name="Freeform 90"/>
              <p:cNvSpPr>
                <a:spLocks/>
              </p:cNvSpPr>
              <p:nvPr/>
            </p:nvSpPr>
            <p:spPr bwMode="auto">
              <a:xfrm>
                <a:off x="5741" y="1689"/>
                <a:ext cx="63" cy="34"/>
              </a:xfrm>
              <a:custGeom>
                <a:avLst/>
                <a:gdLst>
                  <a:gd name="T0" fmla="*/ 0 w 376"/>
                  <a:gd name="T1" fmla="*/ 1 h 204"/>
                  <a:gd name="T2" fmla="*/ 1 w 376"/>
                  <a:gd name="T3" fmla="*/ 1 h 204"/>
                  <a:gd name="T4" fmla="*/ 1 w 376"/>
                  <a:gd name="T5" fmla="*/ 1 h 204"/>
                  <a:gd name="T6" fmla="*/ 3 w 376"/>
                  <a:gd name="T7" fmla="*/ 1 h 204"/>
                  <a:gd name="T8" fmla="*/ 4 w 376"/>
                  <a:gd name="T9" fmla="*/ 1 h 204"/>
                  <a:gd name="T10" fmla="*/ 5 w 376"/>
                  <a:gd name="T11" fmla="*/ 1 h 204"/>
                  <a:gd name="T12" fmla="*/ 6 w 376"/>
                  <a:gd name="T13" fmla="*/ 2 h 204"/>
                  <a:gd name="T14" fmla="*/ 7 w 376"/>
                  <a:gd name="T15" fmla="*/ 2 h 204"/>
                  <a:gd name="T16" fmla="*/ 8 w 376"/>
                  <a:gd name="T17" fmla="*/ 3 h 204"/>
                  <a:gd name="T18" fmla="*/ 9 w 376"/>
                  <a:gd name="T19" fmla="*/ 4 h 204"/>
                  <a:gd name="T20" fmla="*/ 11 w 376"/>
                  <a:gd name="T21" fmla="*/ 6 h 204"/>
                  <a:gd name="T22" fmla="*/ 11 w 376"/>
                  <a:gd name="T23" fmla="*/ 6 h 204"/>
                  <a:gd name="T24" fmla="*/ 11 w 376"/>
                  <a:gd name="T25" fmla="*/ 5 h 204"/>
                  <a:gd name="T26" fmla="*/ 10 w 376"/>
                  <a:gd name="T27" fmla="*/ 4 h 204"/>
                  <a:gd name="T28" fmla="*/ 10 w 376"/>
                  <a:gd name="T29" fmla="*/ 3 h 204"/>
                  <a:gd name="T30" fmla="*/ 10 w 376"/>
                  <a:gd name="T31" fmla="*/ 3 h 204"/>
                  <a:gd name="T32" fmla="*/ 9 w 376"/>
                  <a:gd name="T33" fmla="*/ 2 h 204"/>
                  <a:gd name="T34" fmla="*/ 8 w 376"/>
                  <a:gd name="T35" fmla="*/ 1 h 204"/>
                  <a:gd name="T36" fmla="*/ 8 w 376"/>
                  <a:gd name="T37" fmla="*/ 1 h 204"/>
                  <a:gd name="T38" fmla="*/ 6 w 376"/>
                  <a:gd name="T39" fmla="*/ 0 h 204"/>
                  <a:gd name="T40" fmla="*/ 6 w 376"/>
                  <a:gd name="T41" fmla="*/ 0 h 204"/>
                  <a:gd name="T42" fmla="*/ 6 w 376"/>
                  <a:gd name="T43" fmla="*/ 0 h 204"/>
                  <a:gd name="T44" fmla="*/ 5 w 376"/>
                  <a:gd name="T45" fmla="*/ 0 h 204"/>
                  <a:gd name="T46" fmla="*/ 3 w 376"/>
                  <a:gd name="T47" fmla="*/ 0 h 204"/>
                  <a:gd name="T48" fmla="*/ 2 w 376"/>
                  <a:gd name="T49" fmla="*/ 0 h 204"/>
                  <a:gd name="T50" fmla="*/ 0 w 376"/>
                  <a:gd name="T51" fmla="*/ 1 h 204"/>
                  <a:gd name="T52" fmla="*/ 0 w 376"/>
                  <a:gd name="T53" fmla="*/ 1 h 204"/>
                  <a:gd name="T54" fmla="*/ 0 w 376"/>
                  <a:gd name="T55" fmla="*/ 1 h 204"/>
                  <a:gd name="T56" fmla="*/ 1 w 376"/>
                  <a:gd name="T57" fmla="*/ 0 h 204"/>
                  <a:gd name="T58" fmla="*/ 3 w 376"/>
                  <a:gd name="T59" fmla="*/ 0 h 204"/>
                  <a:gd name="T60" fmla="*/ 4 w 376"/>
                  <a:gd name="T61" fmla="*/ 0 h 204"/>
                  <a:gd name="T62" fmla="*/ 6 w 376"/>
                  <a:gd name="T63" fmla="*/ 0 h 204"/>
                  <a:gd name="T64" fmla="*/ 6 w 376"/>
                  <a:gd name="T65" fmla="*/ 0 h 204"/>
                  <a:gd name="T66" fmla="*/ 6 w 376"/>
                  <a:gd name="T67" fmla="*/ 0 h 204"/>
                  <a:gd name="T68" fmla="*/ 7 w 376"/>
                  <a:gd name="T69" fmla="*/ 1 h 204"/>
                  <a:gd name="T70" fmla="*/ 8 w 376"/>
                  <a:gd name="T71" fmla="*/ 1 h 204"/>
                  <a:gd name="T72" fmla="*/ 9 w 376"/>
                  <a:gd name="T73" fmla="*/ 2 h 204"/>
                  <a:gd name="T74" fmla="*/ 10 w 376"/>
                  <a:gd name="T75" fmla="*/ 3 h 204"/>
                  <a:gd name="T76" fmla="*/ 10 w 376"/>
                  <a:gd name="T77" fmla="*/ 3 h 204"/>
                  <a:gd name="T78" fmla="*/ 10 w 376"/>
                  <a:gd name="T79" fmla="*/ 4 h 204"/>
                  <a:gd name="T80" fmla="*/ 11 w 376"/>
                  <a:gd name="T81" fmla="*/ 5 h 204"/>
                  <a:gd name="T82" fmla="*/ 11 w 376"/>
                  <a:gd name="T83" fmla="*/ 5 h 204"/>
                  <a:gd name="T84" fmla="*/ 11 w 376"/>
                  <a:gd name="T85" fmla="*/ 6 h 204"/>
                  <a:gd name="T86" fmla="*/ 10 w 376"/>
                  <a:gd name="T87" fmla="*/ 5 h 204"/>
                  <a:gd name="T88" fmla="*/ 9 w 376"/>
                  <a:gd name="T89" fmla="*/ 4 h 204"/>
                  <a:gd name="T90" fmla="*/ 8 w 376"/>
                  <a:gd name="T91" fmla="*/ 3 h 204"/>
                  <a:gd name="T92" fmla="*/ 7 w 376"/>
                  <a:gd name="T93" fmla="*/ 2 h 204"/>
                  <a:gd name="T94" fmla="*/ 6 w 376"/>
                  <a:gd name="T95" fmla="*/ 2 h 204"/>
                  <a:gd name="T96" fmla="*/ 4 w 376"/>
                  <a:gd name="T97" fmla="*/ 1 h 204"/>
                  <a:gd name="T98" fmla="*/ 3 w 376"/>
                  <a:gd name="T99" fmla="*/ 1 h 204"/>
                  <a:gd name="T100" fmla="*/ 2 w 376"/>
                  <a:gd name="T101" fmla="*/ 1 h 204"/>
                  <a:gd name="T102" fmla="*/ 1 w 376"/>
                  <a:gd name="T103" fmla="*/ 1 h 204"/>
                  <a:gd name="T104" fmla="*/ 0 w 376"/>
                  <a:gd name="T105" fmla="*/ 1 h 204"/>
                  <a:gd name="T106" fmla="*/ 0 w 376"/>
                  <a:gd name="T107" fmla="*/ 1 h 204"/>
                  <a:gd name="T108" fmla="*/ 0 w 376"/>
                  <a:gd name="T109" fmla="*/ 1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6" h="204">
                    <a:moveTo>
                      <a:pt x="0" y="29"/>
                    </a:moveTo>
                    <a:lnTo>
                      <a:pt x="2" y="29"/>
                    </a:lnTo>
                    <a:lnTo>
                      <a:pt x="5" y="29"/>
                    </a:lnTo>
                    <a:lnTo>
                      <a:pt x="8" y="28"/>
                    </a:lnTo>
                    <a:lnTo>
                      <a:pt x="12" y="28"/>
                    </a:lnTo>
                    <a:lnTo>
                      <a:pt x="18" y="28"/>
                    </a:lnTo>
                    <a:lnTo>
                      <a:pt x="25" y="27"/>
                    </a:lnTo>
                    <a:lnTo>
                      <a:pt x="34" y="27"/>
                    </a:lnTo>
                    <a:lnTo>
                      <a:pt x="43" y="27"/>
                    </a:lnTo>
                    <a:lnTo>
                      <a:pt x="53" y="26"/>
                    </a:lnTo>
                    <a:lnTo>
                      <a:pt x="63" y="27"/>
                    </a:lnTo>
                    <a:lnTo>
                      <a:pt x="87" y="27"/>
                    </a:lnTo>
                    <a:lnTo>
                      <a:pt x="101" y="28"/>
                    </a:lnTo>
                    <a:lnTo>
                      <a:pt x="114" y="30"/>
                    </a:lnTo>
                    <a:lnTo>
                      <a:pt x="128" y="33"/>
                    </a:lnTo>
                    <a:lnTo>
                      <a:pt x="142" y="35"/>
                    </a:lnTo>
                    <a:lnTo>
                      <a:pt x="157" y="38"/>
                    </a:lnTo>
                    <a:lnTo>
                      <a:pt x="173" y="43"/>
                    </a:lnTo>
                    <a:lnTo>
                      <a:pt x="187" y="48"/>
                    </a:lnTo>
                    <a:lnTo>
                      <a:pt x="203" y="53"/>
                    </a:lnTo>
                    <a:lnTo>
                      <a:pt x="219" y="59"/>
                    </a:lnTo>
                    <a:lnTo>
                      <a:pt x="235" y="67"/>
                    </a:lnTo>
                    <a:lnTo>
                      <a:pt x="250" y="75"/>
                    </a:lnTo>
                    <a:lnTo>
                      <a:pt x="265" y="85"/>
                    </a:lnTo>
                    <a:lnTo>
                      <a:pt x="280" y="95"/>
                    </a:lnTo>
                    <a:lnTo>
                      <a:pt x="295" y="107"/>
                    </a:lnTo>
                    <a:lnTo>
                      <a:pt x="309" y="119"/>
                    </a:lnTo>
                    <a:lnTo>
                      <a:pt x="323" y="133"/>
                    </a:lnTo>
                    <a:lnTo>
                      <a:pt x="336" y="149"/>
                    </a:lnTo>
                    <a:lnTo>
                      <a:pt x="349" y="165"/>
                    </a:lnTo>
                    <a:lnTo>
                      <a:pt x="361" y="184"/>
                    </a:lnTo>
                    <a:lnTo>
                      <a:pt x="375" y="204"/>
                    </a:lnTo>
                    <a:lnTo>
                      <a:pt x="375" y="202"/>
                    </a:lnTo>
                    <a:lnTo>
                      <a:pt x="375" y="201"/>
                    </a:lnTo>
                    <a:lnTo>
                      <a:pt x="375" y="198"/>
                    </a:lnTo>
                    <a:lnTo>
                      <a:pt x="376" y="192"/>
                    </a:lnTo>
                    <a:lnTo>
                      <a:pt x="376" y="184"/>
                    </a:lnTo>
                    <a:lnTo>
                      <a:pt x="376" y="174"/>
                    </a:lnTo>
                    <a:lnTo>
                      <a:pt x="375" y="162"/>
                    </a:lnTo>
                    <a:lnTo>
                      <a:pt x="373" y="149"/>
                    </a:lnTo>
                    <a:lnTo>
                      <a:pt x="368" y="135"/>
                    </a:lnTo>
                    <a:lnTo>
                      <a:pt x="365" y="128"/>
                    </a:lnTo>
                    <a:lnTo>
                      <a:pt x="361" y="120"/>
                    </a:lnTo>
                    <a:lnTo>
                      <a:pt x="357" y="112"/>
                    </a:lnTo>
                    <a:lnTo>
                      <a:pt x="352" y="105"/>
                    </a:lnTo>
                    <a:lnTo>
                      <a:pt x="347" y="97"/>
                    </a:lnTo>
                    <a:lnTo>
                      <a:pt x="340" y="88"/>
                    </a:lnTo>
                    <a:lnTo>
                      <a:pt x="333" y="81"/>
                    </a:lnTo>
                    <a:lnTo>
                      <a:pt x="326" y="72"/>
                    </a:lnTo>
                    <a:lnTo>
                      <a:pt x="317" y="65"/>
                    </a:lnTo>
                    <a:lnTo>
                      <a:pt x="307" y="56"/>
                    </a:lnTo>
                    <a:lnTo>
                      <a:pt x="296" y="49"/>
                    </a:lnTo>
                    <a:lnTo>
                      <a:pt x="285" y="41"/>
                    </a:lnTo>
                    <a:lnTo>
                      <a:pt x="272" y="33"/>
                    </a:lnTo>
                    <a:lnTo>
                      <a:pt x="271" y="33"/>
                    </a:lnTo>
                    <a:lnTo>
                      <a:pt x="257" y="24"/>
                    </a:lnTo>
                    <a:lnTo>
                      <a:pt x="243" y="17"/>
                    </a:lnTo>
                    <a:lnTo>
                      <a:pt x="226" y="9"/>
                    </a:lnTo>
                    <a:lnTo>
                      <a:pt x="225" y="9"/>
                    </a:lnTo>
                    <a:lnTo>
                      <a:pt x="222" y="8"/>
                    </a:lnTo>
                    <a:lnTo>
                      <a:pt x="219" y="8"/>
                    </a:lnTo>
                    <a:lnTo>
                      <a:pt x="216" y="8"/>
                    </a:lnTo>
                    <a:lnTo>
                      <a:pt x="211" y="7"/>
                    </a:lnTo>
                    <a:lnTo>
                      <a:pt x="200" y="6"/>
                    </a:lnTo>
                    <a:lnTo>
                      <a:pt x="186" y="4"/>
                    </a:lnTo>
                    <a:lnTo>
                      <a:pt x="172" y="2"/>
                    </a:lnTo>
                    <a:lnTo>
                      <a:pt x="155" y="1"/>
                    </a:lnTo>
                    <a:lnTo>
                      <a:pt x="137" y="0"/>
                    </a:lnTo>
                    <a:lnTo>
                      <a:pt x="119" y="0"/>
                    </a:lnTo>
                    <a:lnTo>
                      <a:pt x="99" y="1"/>
                    </a:lnTo>
                    <a:lnTo>
                      <a:pt x="81" y="2"/>
                    </a:lnTo>
                    <a:lnTo>
                      <a:pt x="62" y="5"/>
                    </a:lnTo>
                    <a:lnTo>
                      <a:pt x="45" y="8"/>
                    </a:lnTo>
                    <a:lnTo>
                      <a:pt x="28" y="14"/>
                    </a:lnTo>
                    <a:lnTo>
                      <a:pt x="14" y="20"/>
                    </a:lnTo>
                    <a:lnTo>
                      <a:pt x="7" y="24"/>
                    </a:lnTo>
                    <a:lnTo>
                      <a:pt x="0" y="29"/>
                    </a:lnTo>
                    <a:lnTo>
                      <a:pt x="1" y="29"/>
                    </a:lnTo>
                    <a:lnTo>
                      <a:pt x="8" y="24"/>
                    </a:lnTo>
                    <a:lnTo>
                      <a:pt x="7" y="24"/>
                    </a:lnTo>
                    <a:lnTo>
                      <a:pt x="14" y="21"/>
                    </a:lnTo>
                    <a:lnTo>
                      <a:pt x="28" y="14"/>
                    </a:lnTo>
                    <a:lnTo>
                      <a:pt x="45" y="9"/>
                    </a:lnTo>
                    <a:lnTo>
                      <a:pt x="62" y="6"/>
                    </a:lnTo>
                    <a:lnTo>
                      <a:pt x="81" y="2"/>
                    </a:lnTo>
                    <a:lnTo>
                      <a:pt x="99" y="1"/>
                    </a:lnTo>
                    <a:lnTo>
                      <a:pt x="119" y="1"/>
                    </a:lnTo>
                    <a:lnTo>
                      <a:pt x="137" y="1"/>
                    </a:lnTo>
                    <a:lnTo>
                      <a:pt x="155" y="2"/>
                    </a:lnTo>
                    <a:lnTo>
                      <a:pt x="172" y="4"/>
                    </a:lnTo>
                    <a:lnTo>
                      <a:pt x="186" y="5"/>
                    </a:lnTo>
                    <a:lnTo>
                      <a:pt x="200" y="6"/>
                    </a:lnTo>
                    <a:lnTo>
                      <a:pt x="211" y="8"/>
                    </a:lnTo>
                    <a:lnTo>
                      <a:pt x="216" y="8"/>
                    </a:lnTo>
                    <a:lnTo>
                      <a:pt x="219" y="9"/>
                    </a:lnTo>
                    <a:lnTo>
                      <a:pt x="222" y="9"/>
                    </a:lnTo>
                    <a:lnTo>
                      <a:pt x="225" y="11"/>
                    </a:lnTo>
                    <a:lnTo>
                      <a:pt x="226" y="11"/>
                    </a:lnTo>
                    <a:lnTo>
                      <a:pt x="243" y="17"/>
                    </a:lnTo>
                    <a:lnTo>
                      <a:pt x="257" y="26"/>
                    </a:lnTo>
                    <a:lnTo>
                      <a:pt x="271" y="34"/>
                    </a:lnTo>
                    <a:lnTo>
                      <a:pt x="283" y="41"/>
                    </a:lnTo>
                    <a:lnTo>
                      <a:pt x="296" y="49"/>
                    </a:lnTo>
                    <a:lnTo>
                      <a:pt x="306" y="57"/>
                    </a:lnTo>
                    <a:lnTo>
                      <a:pt x="316" y="65"/>
                    </a:lnTo>
                    <a:lnTo>
                      <a:pt x="325" y="73"/>
                    </a:lnTo>
                    <a:lnTo>
                      <a:pt x="333" y="81"/>
                    </a:lnTo>
                    <a:lnTo>
                      <a:pt x="340" y="89"/>
                    </a:lnTo>
                    <a:lnTo>
                      <a:pt x="345" y="97"/>
                    </a:lnTo>
                    <a:lnTo>
                      <a:pt x="351" y="105"/>
                    </a:lnTo>
                    <a:lnTo>
                      <a:pt x="357" y="113"/>
                    </a:lnTo>
                    <a:lnTo>
                      <a:pt x="360" y="122"/>
                    </a:lnTo>
                    <a:lnTo>
                      <a:pt x="360" y="120"/>
                    </a:lnTo>
                    <a:lnTo>
                      <a:pt x="364" y="128"/>
                    </a:lnTo>
                    <a:lnTo>
                      <a:pt x="367" y="135"/>
                    </a:lnTo>
                    <a:lnTo>
                      <a:pt x="371" y="149"/>
                    </a:lnTo>
                    <a:lnTo>
                      <a:pt x="375" y="162"/>
                    </a:lnTo>
                    <a:lnTo>
                      <a:pt x="376" y="174"/>
                    </a:lnTo>
                    <a:lnTo>
                      <a:pt x="376" y="184"/>
                    </a:lnTo>
                    <a:lnTo>
                      <a:pt x="375" y="192"/>
                    </a:lnTo>
                    <a:lnTo>
                      <a:pt x="375" y="198"/>
                    </a:lnTo>
                    <a:lnTo>
                      <a:pt x="374" y="201"/>
                    </a:lnTo>
                    <a:lnTo>
                      <a:pt x="374" y="202"/>
                    </a:lnTo>
                    <a:lnTo>
                      <a:pt x="375" y="202"/>
                    </a:lnTo>
                    <a:lnTo>
                      <a:pt x="362" y="183"/>
                    </a:lnTo>
                    <a:lnTo>
                      <a:pt x="350" y="164"/>
                    </a:lnTo>
                    <a:lnTo>
                      <a:pt x="338" y="148"/>
                    </a:lnTo>
                    <a:lnTo>
                      <a:pt x="324" y="132"/>
                    </a:lnTo>
                    <a:lnTo>
                      <a:pt x="310" y="118"/>
                    </a:lnTo>
                    <a:lnTo>
                      <a:pt x="296" y="105"/>
                    </a:lnTo>
                    <a:lnTo>
                      <a:pt x="281" y="94"/>
                    </a:lnTo>
                    <a:lnTo>
                      <a:pt x="265" y="83"/>
                    </a:lnTo>
                    <a:lnTo>
                      <a:pt x="251" y="74"/>
                    </a:lnTo>
                    <a:lnTo>
                      <a:pt x="250" y="74"/>
                    </a:lnTo>
                    <a:lnTo>
                      <a:pt x="235" y="66"/>
                    </a:lnTo>
                    <a:lnTo>
                      <a:pt x="219" y="59"/>
                    </a:lnTo>
                    <a:lnTo>
                      <a:pt x="203" y="52"/>
                    </a:lnTo>
                    <a:lnTo>
                      <a:pt x="187" y="46"/>
                    </a:lnTo>
                    <a:lnTo>
                      <a:pt x="173" y="42"/>
                    </a:lnTo>
                    <a:lnTo>
                      <a:pt x="157" y="37"/>
                    </a:lnTo>
                    <a:lnTo>
                      <a:pt x="142" y="34"/>
                    </a:lnTo>
                    <a:lnTo>
                      <a:pt x="128" y="31"/>
                    </a:lnTo>
                    <a:lnTo>
                      <a:pt x="114" y="29"/>
                    </a:lnTo>
                    <a:lnTo>
                      <a:pt x="101" y="28"/>
                    </a:lnTo>
                    <a:lnTo>
                      <a:pt x="87" y="27"/>
                    </a:lnTo>
                    <a:lnTo>
                      <a:pt x="63" y="26"/>
                    </a:lnTo>
                    <a:lnTo>
                      <a:pt x="53" y="24"/>
                    </a:lnTo>
                    <a:lnTo>
                      <a:pt x="43" y="26"/>
                    </a:lnTo>
                    <a:lnTo>
                      <a:pt x="34" y="26"/>
                    </a:lnTo>
                    <a:lnTo>
                      <a:pt x="25" y="26"/>
                    </a:lnTo>
                    <a:lnTo>
                      <a:pt x="18" y="27"/>
                    </a:lnTo>
                    <a:lnTo>
                      <a:pt x="12" y="27"/>
                    </a:lnTo>
                    <a:lnTo>
                      <a:pt x="8" y="28"/>
                    </a:lnTo>
                    <a:lnTo>
                      <a:pt x="5" y="28"/>
                    </a:lnTo>
                    <a:lnTo>
                      <a:pt x="2" y="28"/>
                    </a:lnTo>
                    <a:lnTo>
                      <a:pt x="1" y="28"/>
                    </a:lnTo>
                    <a:lnTo>
                      <a:pt x="1" y="29"/>
                    </a:lnTo>
                    <a:lnTo>
                      <a:pt x="0" y="29"/>
                    </a:lnTo>
                    <a:close/>
                  </a:path>
                </a:pathLst>
              </a:custGeom>
              <a:solidFill>
                <a:srgbClr val="EA2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5" name="Freeform 91"/>
              <p:cNvSpPr>
                <a:spLocks/>
              </p:cNvSpPr>
              <p:nvPr/>
            </p:nvSpPr>
            <p:spPr bwMode="auto">
              <a:xfrm>
                <a:off x="5716" y="1926"/>
                <a:ext cx="16" cy="16"/>
              </a:xfrm>
              <a:custGeom>
                <a:avLst/>
                <a:gdLst>
                  <a:gd name="T0" fmla="*/ 3 w 96"/>
                  <a:gd name="T1" fmla="*/ 0 h 99"/>
                  <a:gd name="T2" fmla="*/ 0 w 96"/>
                  <a:gd name="T3" fmla="*/ 3 h 99"/>
                  <a:gd name="T4" fmla="*/ 3 w 96"/>
                  <a:gd name="T5" fmla="*/ 0 h 99"/>
                  <a:gd name="T6" fmla="*/ 0 60000 65536"/>
                  <a:gd name="T7" fmla="*/ 0 60000 65536"/>
                  <a:gd name="T8" fmla="*/ 0 60000 65536"/>
                </a:gdLst>
                <a:ahLst/>
                <a:cxnLst>
                  <a:cxn ang="T6">
                    <a:pos x="T0" y="T1"/>
                  </a:cxn>
                  <a:cxn ang="T7">
                    <a:pos x="T2" y="T3"/>
                  </a:cxn>
                  <a:cxn ang="T8">
                    <a:pos x="T4" y="T5"/>
                  </a:cxn>
                </a:cxnLst>
                <a:rect l="0" t="0" r="r" b="b"/>
                <a:pathLst>
                  <a:path w="96" h="99">
                    <a:moveTo>
                      <a:pt x="96" y="0"/>
                    </a:moveTo>
                    <a:lnTo>
                      <a:pt x="0" y="99"/>
                    </a:lnTo>
                    <a:lnTo>
                      <a:pt x="96" y="0"/>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6" name="Freeform 92"/>
              <p:cNvSpPr>
                <a:spLocks/>
              </p:cNvSpPr>
              <p:nvPr/>
            </p:nvSpPr>
            <p:spPr bwMode="auto">
              <a:xfrm>
                <a:off x="5716" y="1926"/>
                <a:ext cx="16" cy="17"/>
              </a:xfrm>
              <a:custGeom>
                <a:avLst/>
                <a:gdLst>
                  <a:gd name="T0" fmla="*/ 3 w 97"/>
                  <a:gd name="T1" fmla="*/ 0 h 101"/>
                  <a:gd name="T2" fmla="*/ 3 w 97"/>
                  <a:gd name="T3" fmla="*/ 0 h 101"/>
                  <a:gd name="T4" fmla="*/ 0 w 97"/>
                  <a:gd name="T5" fmla="*/ 3 h 101"/>
                  <a:gd name="T6" fmla="*/ 0 w 97"/>
                  <a:gd name="T7" fmla="*/ 3 h 101"/>
                  <a:gd name="T8" fmla="*/ 3 w 97"/>
                  <a:gd name="T9" fmla="*/ 0 h 101"/>
                  <a:gd name="T10" fmla="*/ 3 w 97"/>
                  <a:gd name="T11" fmla="*/ 0 h 101"/>
                  <a:gd name="T12" fmla="*/ 0 w 97"/>
                  <a:gd name="T13" fmla="*/ 3 h 101"/>
                  <a:gd name="T14" fmla="*/ 0 w 97"/>
                  <a:gd name="T15" fmla="*/ 3 h 101"/>
                  <a:gd name="T16" fmla="*/ 3 w 97"/>
                  <a:gd name="T17" fmla="*/ 0 h 101"/>
                  <a:gd name="T18" fmla="*/ 3 w 97"/>
                  <a:gd name="T19" fmla="*/ 0 h 101"/>
                  <a:gd name="T20" fmla="*/ 3 w 97"/>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101">
                    <a:moveTo>
                      <a:pt x="97" y="1"/>
                    </a:moveTo>
                    <a:lnTo>
                      <a:pt x="97" y="0"/>
                    </a:lnTo>
                    <a:lnTo>
                      <a:pt x="0" y="100"/>
                    </a:lnTo>
                    <a:lnTo>
                      <a:pt x="1" y="101"/>
                    </a:lnTo>
                    <a:lnTo>
                      <a:pt x="97" y="1"/>
                    </a:lnTo>
                    <a:lnTo>
                      <a:pt x="97" y="0"/>
                    </a:lnTo>
                    <a:lnTo>
                      <a:pt x="0" y="100"/>
                    </a:lnTo>
                    <a:lnTo>
                      <a:pt x="1" y="101"/>
                    </a:lnTo>
                    <a:lnTo>
                      <a:pt x="97" y="1"/>
                    </a:lnTo>
                    <a:lnTo>
                      <a:pt x="97" y="0"/>
                    </a:lnTo>
                    <a:lnTo>
                      <a:pt x="97" y="1"/>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7" name="Freeform 93"/>
              <p:cNvSpPr>
                <a:spLocks/>
              </p:cNvSpPr>
              <p:nvPr/>
            </p:nvSpPr>
            <p:spPr bwMode="auto">
              <a:xfrm>
                <a:off x="5716" y="1926"/>
                <a:ext cx="323" cy="297"/>
              </a:xfrm>
              <a:custGeom>
                <a:avLst/>
                <a:gdLst>
                  <a:gd name="T0" fmla="*/ 3 w 1939"/>
                  <a:gd name="T1" fmla="*/ 0 h 1781"/>
                  <a:gd name="T2" fmla="*/ 16 w 1939"/>
                  <a:gd name="T3" fmla="*/ 4 h 1781"/>
                  <a:gd name="T4" fmla="*/ 52 w 1939"/>
                  <a:gd name="T5" fmla="*/ 45 h 1781"/>
                  <a:gd name="T6" fmla="*/ 52 w 1939"/>
                  <a:gd name="T7" fmla="*/ 45 h 1781"/>
                  <a:gd name="T8" fmla="*/ 52 w 1939"/>
                  <a:gd name="T9" fmla="*/ 45 h 1781"/>
                  <a:gd name="T10" fmla="*/ 52 w 1939"/>
                  <a:gd name="T11" fmla="*/ 45 h 1781"/>
                  <a:gd name="T12" fmla="*/ 52 w 1939"/>
                  <a:gd name="T13" fmla="*/ 45 h 1781"/>
                  <a:gd name="T14" fmla="*/ 52 w 1939"/>
                  <a:gd name="T15" fmla="*/ 45 h 1781"/>
                  <a:gd name="T16" fmla="*/ 52 w 1939"/>
                  <a:gd name="T17" fmla="*/ 45 h 1781"/>
                  <a:gd name="T18" fmla="*/ 53 w 1939"/>
                  <a:gd name="T19" fmla="*/ 45 h 1781"/>
                  <a:gd name="T20" fmla="*/ 53 w 1939"/>
                  <a:gd name="T21" fmla="*/ 46 h 1781"/>
                  <a:gd name="T22" fmla="*/ 53 w 1939"/>
                  <a:gd name="T23" fmla="*/ 46 h 1781"/>
                  <a:gd name="T24" fmla="*/ 53 w 1939"/>
                  <a:gd name="T25" fmla="*/ 46 h 1781"/>
                  <a:gd name="T26" fmla="*/ 53 w 1939"/>
                  <a:gd name="T27" fmla="*/ 47 h 1781"/>
                  <a:gd name="T28" fmla="*/ 54 w 1939"/>
                  <a:gd name="T29" fmla="*/ 47 h 1781"/>
                  <a:gd name="T30" fmla="*/ 54 w 1939"/>
                  <a:gd name="T31" fmla="*/ 48 h 1781"/>
                  <a:gd name="T32" fmla="*/ 54 w 1939"/>
                  <a:gd name="T33" fmla="*/ 48 h 1781"/>
                  <a:gd name="T34" fmla="*/ 54 w 1939"/>
                  <a:gd name="T35" fmla="*/ 48 h 1781"/>
                  <a:gd name="T36" fmla="*/ 54 w 1939"/>
                  <a:gd name="T37" fmla="*/ 48 h 1781"/>
                  <a:gd name="T38" fmla="*/ 54 w 1939"/>
                  <a:gd name="T39" fmla="*/ 49 h 1781"/>
                  <a:gd name="T40" fmla="*/ 54 w 1939"/>
                  <a:gd name="T41" fmla="*/ 49 h 1781"/>
                  <a:gd name="T42" fmla="*/ 54 w 1939"/>
                  <a:gd name="T43" fmla="*/ 49 h 1781"/>
                  <a:gd name="T44" fmla="*/ 53 w 1939"/>
                  <a:gd name="T45" fmla="*/ 49 h 1781"/>
                  <a:gd name="T46" fmla="*/ 53 w 1939"/>
                  <a:gd name="T47" fmla="*/ 49 h 1781"/>
                  <a:gd name="T48" fmla="*/ 53 w 1939"/>
                  <a:gd name="T49" fmla="*/ 50 h 1781"/>
                  <a:gd name="T50" fmla="*/ 0 w 1939"/>
                  <a:gd name="T51" fmla="*/ 3 h 1781"/>
                  <a:gd name="T52" fmla="*/ 3 w 1939"/>
                  <a:gd name="T53" fmla="*/ 0 h 17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39" h="1781">
                    <a:moveTo>
                      <a:pt x="96" y="0"/>
                    </a:moveTo>
                    <a:lnTo>
                      <a:pt x="579" y="127"/>
                    </a:lnTo>
                    <a:lnTo>
                      <a:pt x="1876" y="1611"/>
                    </a:lnTo>
                    <a:lnTo>
                      <a:pt x="1877" y="1612"/>
                    </a:lnTo>
                    <a:lnTo>
                      <a:pt x="1878" y="1613"/>
                    </a:lnTo>
                    <a:lnTo>
                      <a:pt x="1880" y="1614"/>
                    </a:lnTo>
                    <a:lnTo>
                      <a:pt x="1885" y="1620"/>
                    </a:lnTo>
                    <a:lnTo>
                      <a:pt x="1892" y="1626"/>
                    </a:lnTo>
                    <a:lnTo>
                      <a:pt x="1899" y="1634"/>
                    </a:lnTo>
                    <a:lnTo>
                      <a:pt x="1906" y="1643"/>
                    </a:lnTo>
                    <a:lnTo>
                      <a:pt x="1914" y="1655"/>
                    </a:lnTo>
                    <a:lnTo>
                      <a:pt x="1922" y="1666"/>
                    </a:lnTo>
                    <a:lnTo>
                      <a:pt x="1929" y="1679"/>
                    </a:lnTo>
                    <a:lnTo>
                      <a:pt x="1934" y="1693"/>
                    </a:lnTo>
                    <a:lnTo>
                      <a:pt x="1938" y="1707"/>
                    </a:lnTo>
                    <a:lnTo>
                      <a:pt x="1939" y="1721"/>
                    </a:lnTo>
                    <a:lnTo>
                      <a:pt x="1939" y="1729"/>
                    </a:lnTo>
                    <a:lnTo>
                      <a:pt x="1938" y="1736"/>
                    </a:lnTo>
                    <a:lnTo>
                      <a:pt x="1937" y="1744"/>
                    </a:lnTo>
                    <a:lnTo>
                      <a:pt x="1934" y="1751"/>
                    </a:lnTo>
                    <a:lnTo>
                      <a:pt x="1932" y="1759"/>
                    </a:lnTo>
                    <a:lnTo>
                      <a:pt x="1928" y="1766"/>
                    </a:lnTo>
                    <a:lnTo>
                      <a:pt x="1923" y="1773"/>
                    </a:lnTo>
                    <a:lnTo>
                      <a:pt x="1916" y="1781"/>
                    </a:lnTo>
                    <a:lnTo>
                      <a:pt x="0" y="99"/>
                    </a:lnTo>
                    <a:lnTo>
                      <a:pt x="96" y="0"/>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8" name="Freeform 94"/>
              <p:cNvSpPr>
                <a:spLocks/>
              </p:cNvSpPr>
              <p:nvPr/>
            </p:nvSpPr>
            <p:spPr bwMode="auto">
              <a:xfrm>
                <a:off x="5732" y="1926"/>
                <a:ext cx="297" cy="268"/>
              </a:xfrm>
              <a:custGeom>
                <a:avLst/>
                <a:gdLst>
                  <a:gd name="T0" fmla="*/ 0 w 1780"/>
                  <a:gd name="T1" fmla="*/ 0 h 1612"/>
                  <a:gd name="T2" fmla="*/ 14 w 1780"/>
                  <a:gd name="T3" fmla="*/ 3 h 1612"/>
                  <a:gd name="T4" fmla="*/ 13 w 1780"/>
                  <a:gd name="T5" fmla="*/ 3 h 1612"/>
                  <a:gd name="T6" fmla="*/ 50 w 1780"/>
                  <a:gd name="T7" fmla="*/ 45 h 1612"/>
                  <a:gd name="T8" fmla="*/ 50 w 1780"/>
                  <a:gd name="T9" fmla="*/ 45 h 1612"/>
                  <a:gd name="T10" fmla="*/ 14 w 1780"/>
                  <a:gd name="T11" fmla="*/ 3 h 1612"/>
                  <a:gd name="T12" fmla="*/ 0 w 1780"/>
                  <a:gd name="T13" fmla="*/ 0 h 1612"/>
                  <a:gd name="T14" fmla="*/ 0 w 1780"/>
                  <a:gd name="T15" fmla="*/ 0 h 16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0" h="1612">
                    <a:moveTo>
                      <a:pt x="0" y="1"/>
                    </a:moveTo>
                    <a:lnTo>
                      <a:pt x="483" y="128"/>
                    </a:lnTo>
                    <a:lnTo>
                      <a:pt x="482" y="128"/>
                    </a:lnTo>
                    <a:lnTo>
                      <a:pt x="1779" y="1612"/>
                    </a:lnTo>
                    <a:lnTo>
                      <a:pt x="1780" y="1612"/>
                    </a:lnTo>
                    <a:lnTo>
                      <a:pt x="483" y="127"/>
                    </a:lnTo>
                    <a:lnTo>
                      <a:pt x="0" y="0"/>
                    </a:lnTo>
                    <a:lnTo>
                      <a:pt x="0" y="1"/>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9" name="Freeform 95"/>
              <p:cNvSpPr>
                <a:spLocks/>
              </p:cNvSpPr>
              <p:nvPr/>
            </p:nvSpPr>
            <p:spPr bwMode="auto">
              <a:xfrm>
                <a:off x="6029" y="2194"/>
                <a:ext cx="10" cy="29"/>
              </a:xfrm>
              <a:custGeom>
                <a:avLst/>
                <a:gdLst>
                  <a:gd name="T0" fmla="*/ 0 w 63"/>
                  <a:gd name="T1" fmla="*/ 0 h 170"/>
                  <a:gd name="T2" fmla="*/ 0 w 63"/>
                  <a:gd name="T3" fmla="*/ 0 h 170"/>
                  <a:gd name="T4" fmla="*/ 0 w 63"/>
                  <a:gd name="T5" fmla="*/ 0 h 170"/>
                  <a:gd name="T6" fmla="*/ 0 w 63"/>
                  <a:gd name="T7" fmla="*/ 0 h 170"/>
                  <a:gd name="T8" fmla="*/ 0 w 63"/>
                  <a:gd name="T9" fmla="*/ 0 h 170"/>
                  <a:gd name="T10" fmla="*/ 0 w 63"/>
                  <a:gd name="T11" fmla="*/ 0 h 170"/>
                  <a:gd name="T12" fmla="*/ 0 w 63"/>
                  <a:gd name="T13" fmla="*/ 1 h 170"/>
                  <a:gd name="T14" fmla="*/ 0 w 63"/>
                  <a:gd name="T15" fmla="*/ 1 h 170"/>
                  <a:gd name="T16" fmla="*/ 1 w 63"/>
                  <a:gd name="T17" fmla="*/ 1 h 170"/>
                  <a:gd name="T18" fmla="*/ 1 w 63"/>
                  <a:gd name="T19" fmla="*/ 1 h 170"/>
                  <a:gd name="T20" fmla="*/ 1 w 63"/>
                  <a:gd name="T21" fmla="*/ 1 h 170"/>
                  <a:gd name="T22" fmla="*/ 1 w 63"/>
                  <a:gd name="T23" fmla="*/ 1 h 170"/>
                  <a:gd name="T24" fmla="*/ 1 w 63"/>
                  <a:gd name="T25" fmla="*/ 2 h 170"/>
                  <a:gd name="T26" fmla="*/ 1 w 63"/>
                  <a:gd name="T27" fmla="*/ 2 h 170"/>
                  <a:gd name="T28" fmla="*/ 1 w 63"/>
                  <a:gd name="T29" fmla="*/ 2 h 170"/>
                  <a:gd name="T30" fmla="*/ 1 w 63"/>
                  <a:gd name="T31" fmla="*/ 2 h 170"/>
                  <a:gd name="T32" fmla="*/ 1 w 63"/>
                  <a:gd name="T33" fmla="*/ 2 h 170"/>
                  <a:gd name="T34" fmla="*/ 1 w 63"/>
                  <a:gd name="T35" fmla="*/ 3 h 170"/>
                  <a:gd name="T36" fmla="*/ 2 w 63"/>
                  <a:gd name="T37" fmla="*/ 3 h 170"/>
                  <a:gd name="T38" fmla="*/ 2 w 63"/>
                  <a:gd name="T39" fmla="*/ 3 h 170"/>
                  <a:gd name="T40" fmla="*/ 2 w 63"/>
                  <a:gd name="T41" fmla="*/ 3 h 170"/>
                  <a:gd name="T42" fmla="*/ 2 w 63"/>
                  <a:gd name="T43" fmla="*/ 3 h 170"/>
                  <a:gd name="T44" fmla="*/ 2 w 63"/>
                  <a:gd name="T45" fmla="*/ 4 h 170"/>
                  <a:gd name="T46" fmla="*/ 2 w 63"/>
                  <a:gd name="T47" fmla="*/ 4 h 170"/>
                  <a:gd name="T48" fmla="*/ 1 w 63"/>
                  <a:gd name="T49" fmla="*/ 4 h 170"/>
                  <a:gd name="T50" fmla="*/ 1 w 63"/>
                  <a:gd name="T51" fmla="*/ 4 h 170"/>
                  <a:gd name="T52" fmla="*/ 1 w 63"/>
                  <a:gd name="T53" fmla="*/ 4 h 170"/>
                  <a:gd name="T54" fmla="*/ 1 w 63"/>
                  <a:gd name="T55" fmla="*/ 5 h 170"/>
                  <a:gd name="T56" fmla="*/ 1 w 63"/>
                  <a:gd name="T57" fmla="*/ 5 h 170"/>
                  <a:gd name="T58" fmla="*/ 1 w 63"/>
                  <a:gd name="T59" fmla="*/ 5 h 170"/>
                  <a:gd name="T60" fmla="*/ 1 w 63"/>
                  <a:gd name="T61" fmla="*/ 5 h 170"/>
                  <a:gd name="T62" fmla="*/ 1 w 63"/>
                  <a:gd name="T63" fmla="*/ 4 h 170"/>
                  <a:gd name="T64" fmla="*/ 1 w 63"/>
                  <a:gd name="T65" fmla="*/ 4 h 170"/>
                  <a:gd name="T66" fmla="*/ 1 w 63"/>
                  <a:gd name="T67" fmla="*/ 4 h 170"/>
                  <a:gd name="T68" fmla="*/ 2 w 63"/>
                  <a:gd name="T69" fmla="*/ 4 h 170"/>
                  <a:gd name="T70" fmla="*/ 2 w 63"/>
                  <a:gd name="T71" fmla="*/ 4 h 170"/>
                  <a:gd name="T72" fmla="*/ 2 w 63"/>
                  <a:gd name="T73" fmla="*/ 3 h 170"/>
                  <a:gd name="T74" fmla="*/ 2 w 63"/>
                  <a:gd name="T75" fmla="*/ 3 h 170"/>
                  <a:gd name="T76" fmla="*/ 2 w 63"/>
                  <a:gd name="T77" fmla="*/ 3 h 170"/>
                  <a:gd name="T78" fmla="*/ 2 w 63"/>
                  <a:gd name="T79" fmla="*/ 3 h 170"/>
                  <a:gd name="T80" fmla="*/ 2 w 63"/>
                  <a:gd name="T81" fmla="*/ 3 h 170"/>
                  <a:gd name="T82" fmla="*/ 1 w 63"/>
                  <a:gd name="T83" fmla="*/ 2 h 170"/>
                  <a:gd name="T84" fmla="*/ 1 w 63"/>
                  <a:gd name="T85" fmla="*/ 2 h 170"/>
                  <a:gd name="T86" fmla="*/ 1 w 63"/>
                  <a:gd name="T87" fmla="*/ 2 h 170"/>
                  <a:gd name="T88" fmla="*/ 1 w 63"/>
                  <a:gd name="T89" fmla="*/ 2 h 170"/>
                  <a:gd name="T90" fmla="*/ 1 w 63"/>
                  <a:gd name="T91" fmla="*/ 2 h 170"/>
                  <a:gd name="T92" fmla="*/ 1 w 63"/>
                  <a:gd name="T93" fmla="*/ 1 h 170"/>
                  <a:gd name="T94" fmla="*/ 1 w 63"/>
                  <a:gd name="T95" fmla="*/ 1 h 170"/>
                  <a:gd name="T96" fmla="*/ 1 w 63"/>
                  <a:gd name="T97" fmla="*/ 1 h 170"/>
                  <a:gd name="T98" fmla="*/ 1 w 63"/>
                  <a:gd name="T99" fmla="*/ 1 h 170"/>
                  <a:gd name="T100" fmla="*/ 0 w 63"/>
                  <a:gd name="T101" fmla="*/ 1 h 170"/>
                  <a:gd name="T102" fmla="*/ 0 w 63"/>
                  <a:gd name="T103" fmla="*/ 1 h 170"/>
                  <a:gd name="T104" fmla="*/ 0 w 63"/>
                  <a:gd name="T105" fmla="*/ 0 h 170"/>
                  <a:gd name="T106" fmla="*/ 0 w 63"/>
                  <a:gd name="T107" fmla="*/ 0 h 170"/>
                  <a:gd name="T108" fmla="*/ 0 w 63"/>
                  <a:gd name="T109" fmla="*/ 0 h 170"/>
                  <a:gd name="T110" fmla="*/ 0 w 63"/>
                  <a:gd name="T111" fmla="*/ 0 h 170"/>
                  <a:gd name="T112" fmla="*/ 0 w 63"/>
                  <a:gd name="T113" fmla="*/ 0 h 170"/>
                  <a:gd name="T114" fmla="*/ 0 w 63"/>
                  <a:gd name="T115" fmla="*/ 0 h 170"/>
                  <a:gd name="T116" fmla="*/ 0 w 63"/>
                  <a:gd name="T117" fmla="*/ 0 h 1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3" h="170">
                    <a:moveTo>
                      <a:pt x="0" y="0"/>
                    </a:moveTo>
                    <a:lnTo>
                      <a:pt x="0" y="1"/>
                    </a:lnTo>
                    <a:lnTo>
                      <a:pt x="3" y="4"/>
                    </a:lnTo>
                    <a:lnTo>
                      <a:pt x="5" y="7"/>
                    </a:lnTo>
                    <a:lnTo>
                      <a:pt x="9" y="9"/>
                    </a:lnTo>
                    <a:lnTo>
                      <a:pt x="11" y="11"/>
                    </a:lnTo>
                    <a:lnTo>
                      <a:pt x="14" y="16"/>
                    </a:lnTo>
                    <a:lnTo>
                      <a:pt x="18" y="19"/>
                    </a:lnTo>
                    <a:lnTo>
                      <a:pt x="26" y="28"/>
                    </a:lnTo>
                    <a:lnTo>
                      <a:pt x="30" y="32"/>
                    </a:lnTo>
                    <a:lnTo>
                      <a:pt x="37" y="44"/>
                    </a:lnTo>
                    <a:lnTo>
                      <a:pt x="42" y="48"/>
                    </a:lnTo>
                    <a:lnTo>
                      <a:pt x="45" y="55"/>
                    </a:lnTo>
                    <a:lnTo>
                      <a:pt x="48" y="61"/>
                    </a:lnTo>
                    <a:lnTo>
                      <a:pt x="52" y="67"/>
                    </a:lnTo>
                    <a:lnTo>
                      <a:pt x="54" y="74"/>
                    </a:lnTo>
                    <a:lnTo>
                      <a:pt x="57" y="81"/>
                    </a:lnTo>
                    <a:lnTo>
                      <a:pt x="58" y="88"/>
                    </a:lnTo>
                    <a:lnTo>
                      <a:pt x="61" y="95"/>
                    </a:lnTo>
                    <a:lnTo>
                      <a:pt x="62" y="102"/>
                    </a:lnTo>
                    <a:lnTo>
                      <a:pt x="62" y="108"/>
                    </a:lnTo>
                    <a:lnTo>
                      <a:pt x="62" y="117"/>
                    </a:lnTo>
                    <a:lnTo>
                      <a:pt x="62" y="123"/>
                    </a:lnTo>
                    <a:lnTo>
                      <a:pt x="61" y="132"/>
                    </a:lnTo>
                    <a:lnTo>
                      <a:pt x="58" y="139"/>
                    </a:lnTo>
                    <a:lnTo>
                      <a:pt x="55" y="147"/>
                    </a:lnTo>
                    <a:lnTo>
                      <a:pt x="51" y="152"/>
                    </a:lnTo>
                    <a:lnTo>
                      <a:pt x="46" y="160"/>
                    </a:lnTo>
                    <a:lnTo>
                      <a:pt x="40" y="169"/>
                    </a:lnTo>
                    <a:lnTo>
                      <a:pt x="42" y="170"/>
                    </a:lnTo>
                    <a:lnTo>
                      <a:pt x="47" y="162"/>
                    </a:lnTo>
                    <a:lnTo>
                      <a:pt x="52" y="154"/>
                    </a:lnTo>
                    <a:lnTo>
                      <a:pt x="56" y="147"/>
                    </a:lnTo>
                    <a:lnTo>
                      <a:pt x="58" y="139"/>
                    </a:lnTo>
                    <a:lnTo>
                      <a:pt x="61" y="132"/>
                    </a:lnTo>
                    <a:lnTo>
                      <a:pt x="63" y="123"/>
                    </a:lnTo>
                    <a:lnTo>
                      <a:pt x="63" y="117"/>
                    </a:lnTo>
                    <a:lnTo>
                      <a:pt x="63" y="108"/>
                    </a:lnTo>
                    <a:lnTo>
                      <a:pt x="63" y="102"/>
                    </a:lnTo>
                    <a:lnTo>
                      <a:pt x="62" y="95"/>
                    </a:lnTo>
                    <a:lnTo>
                      <a:pt x="60" y="88"/>
                    </a:lnTo>
                    <a:lnTo>
                      <a:pt x="58" y="81"/>
                    </a:lnTo>
                    <a:lnTo>
                      <a:pt x="55" y="74"/>
                    </a:lnTo>
                    <a:lnTo>
                      <a:pt x="53" y="67"/>
                    </a:lnTo>
                    <a:lnTo>
                      <a:pt x="49" y="61"/>
                    </a:lnTo>
                    <a:lnTo>
                      <a:pt x="46" y="54"/>
                    </a:lnTo>
                    <a:lnTo>
                      <a:pt x="43" y="48"/>
                    </a:lnTo>
                    <a:lnTo>
                      <a:pt x="38" y="43"/>
                    </a:lnTo>
                    <a:lnTo>
                      <a:pt x="30" y="32"/>
                    </a:lnTo>
                    <a:lnTo>
                      <a:pt x="27" y="26"/>
                    </a:lnTo>
                    <a:lnTo>
                      <a:pt x="19" y="18"/>
                    </a:lnTo>
                    <a:lnTo>
                      <a:pt x="16" y="15"/>
                    </a:lnTo>
                    <a:lnTo>
                      <a:pt x="12" y="10"/>
                    </a:lnTo>
                    <a:lnTo>
                      <a:pt x="9" y="8"/>
                    </a:lnTo>
                    <a:lnTo>
                      <a:pt x="7" y="6"/>
                    </a:lnTo>
                    <a:lnTo>
                      <a:pt x="4" y="3"/>
                    </a:lnTo>
                    <a:lnTo>
                      <a:pt x="1" y="0"/>
                    </a:lnTo>
                    <a:lnTo>
                      <a:pt x="0" y="0"/>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0" name="Freeform 96"/>
              <p:cNvSpPr>
                <a:spLocks/>
              </p:cNvSpPr>
              <p:nvPr/>
            </p:nvSpPr>
            <p:spPr bwMode="auto">
              <a:xfrm>
                <a:off x="5716" y="1942"/>
                <a:ext cx="320" cy="281"/>
              </a:xfrm>
              <a:custGeom>
                <a:avLst/>
                <a:gdLst>
                  <a:gd name="T0" fmla="*/ 53 w 1919"/>
                  <a:gd name="T1" fmla="*/ 47 h 1682"/>
                  <a:gd name="T2" fmla="*/ 0 w 1919"/>
                  <a:gd name="T3" fmla="*/ 0 h 1682"/>
                  <a:gd name="T4" fmla="*/ 0 w 1919"/>
                  <a:gd name="T5" fmla="*/ 0 h 1682"/>
                  <a:gd name="T6" fmla="*/ 53 w 1919"/>
                  <a:gd name="T7" fmla="*/ 47 h 1682"/>
                  <a:gd name="T8" fmla="*/ 53 w 1919"/>
                  <a:gd name="T9" fmla="*/ 47 h 16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9" h="1682">
                    <a:moveTo>
                      <a:pt x="1919" y="1681"/>
                    </a:moveTo>
                    <a:lnTo>
                      <a:pt x="1" y="0"/>
                    </a:lnTo>
                    <a:lnTo>
                      <a:pt x="0" y="1"/>
                    </a:lnTo>
                    <a:lnTo>
                      <a:pt x="1917" y="1682"/>
                    </a:lnTo>
                    <a:lnTo>
                      <a:pt x="1919" y="1681"/>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1" name="Freeform 97"/>
              <p:cNvSpPr>
                <a:spLocks/>
              </p:cNvSpPr>
              <p:nvPr/>
            </p:nvSpPr>
            <p:spPr bwMode="auto">
              <a:xfrm>
                <a:off x="5712" y="1951"/>
                <a:ext cx="318" cy="275"/>
              </a:xfrm>
              <a:custGeom>
                <a:avLst/>
                <a:gdLst>
                  <a:gd name="T0" fmla="*/ 0 w 1907"/>
                  <a:gd name="T1" fmla="*/ 0 h 1656"/>
                  <a:gd name="T2" fmla="*/ 53 w 1907"/>
                  <a:gd name="T3" fmla="*/ 46 h 1656"/>
                  <a:gd name="T4" fmla="*/ 53 w 1907"/>
                  <a:gd name="T5" fmla="*/ 46 h 1656"/>
                  <a:gd name="T6" fmla="*/ 0 w 1907"/>
                  <a:gd name="T7" fmla="*/ 0 h 1656"/>
                  <a:gd name="T8" fmla="*/ 0 w 1907"/>
                  <a:gd name="T9" fmla="*/ 0 h 16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7" h="1656">
                    <a:moveTo>
                      <a:pt x="0" y="2"/>
                    </a:moveTo>
                    <a:lnTo>
                      <a:pt x="1904" y="1656"/>
                    </a:lnTo>
                    <a:lnTo>
                      <a:pt x="1907" y="1653"/>
                    </a:lnTo>
                    <a:lnTo>
                      <a:pt x="3"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2" name="Freeform 98"/>
              <p:cNvSpPr>
                <a:spLocks/>
              </p:cNvSpPr>
              <p:nvPr/>
            </p:nvSpPr>
            <p:spPr bwMode="auto">
              <a:xfrm>
                <a:off x="5762" y="1914"/>
                <a:ext cx="47" cy="20"/>
              </a:xfrm>
              <a:custGeom>
                <a:avLst/>
                <a:gdLst>
                  <a:gd name="T0" fmla="*/ 0 w 283"/>
                  <a:gd name="T1" fmla="*/ 0 h 121"/>
                  <a:gd name="T2" fmla="*/ 1 w 283"/>
                  <a:gd name="T3" fmla="*/ 2 h 121"/>
                  <a:gd name="T4" fmla="*/ 8 w 283"/>
                  <a:gd name="T5" fmla="*/ 3 h 121"/>
                  <a:gd name="T6" fmla="*/ 7 w 283"/>
                  <a:gd name="T7" fmla="*/ 0 h 121"/>
                  <a:gd name="T8" fmla="*/ 0 w 283"/>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121">
                    <a:moveTo>
                      <a:pt x="0" y="8"/>
                    </a:moveTo>
                    <a:lnTo>
                      <a:pt x="22" y="64"/>
                    </a:lnTo>
                    <a:lnTo>
                      <a:pt x="283" y="121"/>
                    </a:lnTo>
                    <a:lnTo>
                      <a:pt x="262" y="0"/>
                    </a:lnTo>
                    <a:lnTo>
                      <a:pt x="0" y="8"/>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3" name="Freeform 99"/>
              <p:cNvSpPr>
                <a:spLocks/>
              </p:cNvSpPr>
              <p:nvPr/>
            </p:nvSpPr>
            <p:spPr bwMode="auto">
              <a:xfrm>
                <a:off x="5762" y="1914"/>
                <a:ext cx="47" cy="20"/>
              </a:xfrm>
              <a:custGeom>
                <a:avLst/>
                <a:gdLst>
                  <a:gd name="T0" fmla="*/ 0 w 283"/>
                  <a:gd name="T1" fmla="*/ 0 h 121"/>
                  <a:gd name="T2" fmla="*/ 0 w 283"/>
                  <a:gd name="T3" fmla="*/ 2 h 121"/>
                  <a:gd name="T4" fmla="*/ 8 w 283"/>
                  <a:gd name="T5" fmla="*/ 3 h 121"/>
                  <a:gd name="T6" fmla="*/ 7 w 283"/>
                  <a:gd name="T7" fmla="*/ 0 h 121"/>
                  <a:gd name="T8" fmla="*/ 0 w 283"/>
                  <a:gd name="T9" fmla="*/ 0 h 121"/>
                  <a:gd name="T10" fmla="*/ 0 w 283"/>
                  <a:gd name="T11" fmla="*/ 0 h 121"/>
                  <a:gd name="T12" fmla="*/ 7 w 283"/>
                  <a:gd name="T13" fmla="*/ 0 h 121"/>
                  <a:gd name="T14" fmla="*/ 7 w 283"/>
                  <a:gd name="T15" fmla="*/ 0 h 121"/>
                  <a:gd name="T16" fmla="*/ 8 w 283"/>
                  <a:gd name="T17" fmla="*/ 3 h 121"/>
                  <a:gd name="T18" fmla="*/ 8 w 283"/>
                  <a:gd name="T19" fmla="*/ 3 h 121"/>
                  <a:gd name="T20" fmla="*/ 1 w 283"/>
                  <a:gd name="T21" fmla="*/ 2 h 121"/>
                  <a:gd name="T22" fmla="*/ 1 w 283"/>
                  <a:gd name="T23" fmla="*/ 2 h 121"/>
                  <a:gd name="T24" fmla="*/ 0 w 283"/>
                  <a:gd name="T25" fmla="*/ 0 h 121"/>
                  <a:gd name="T26" fmla="*/ 0 w 283"/>
                  <a:gd name="T27" fmla="*/ 0 h 121"/>
                  <a:gd name="T28" fmla="*/ 0 w 283"/>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3" h="121">
                    <a:moveTo>
                      <a:pt x="0" y="7"/>
                    </a:moveTo>
                    <a:lnTo>
                      <a:pt x="20" y="64"/>
                    </a:lnTo>
                    <a:lnTo>
                      <a:pt x="283" y="121"/>
                    </a:lnTo>
                    <a:lnTo>
                      <a:pt x="263" y="0"/>
                    </a:lnTo>
                    <a:lnTo>
                      <a:pt x="0" y="7"/>
                    </a:lnTo>
                    <a:lnTo>
                      <a:pt x="0" y="8"/>
                    </a:lnTo>
                    <a:lnTo>
                      <a:pt x="262" y="1"/>
                    </a:lnTo>
                    <a:lnTo>
                      <a:pt x="262" y="0"/>
                    </a:lnTo>
                    <a:lnTo>
                      <a:pt x="282" y="121"/>
                    </a:lnTo>
                    <a:lnTo>
                      <a:pt x="283" y="120"/>
                    </a:lnTo>
                    <a:lnTo>
                      <a:pt x="22" y="63"/>
                    </a:lnTo>
                    <a:lnTo>
                      <a:pt x="22" y="64"/>
                    </a:lnTo>
                    <a:lnTo>
                      <a:pt x="0" y="8"/>
                    </a:lnTo>
                    <a:lnTo>
                      <a:pt x="0" y="7"/>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4" name="Freeform 100"/>
              <p:cNvSpPr>
                <a:spLocks/>
              </p:cNvSpPr>
              <p:nvPr/>
            </p:nvSpPr>
            <p:spPr bwMode="auto">
              <a:xfrm>
                <a:off x="5795" y="2048"/>
                <a:ext cx="83" cy="225"/>
              </a:xfrm>
              <a:custGeom>
                <a:avLst/>
                <a:gdLst>
                  <a:gd name="T0" fmla="*/ 0 w 497"/>
                  <a:gd name="T1" fmla="*/ 0 h 1350"/>
                  <a:gd name="T2" fmla="*/ 8 w 497"/>
                  <a:gd name="T3" fmla="*/ 7 h 1350"/>
                  <a:gd name="T4" fmla="*/ 14 w 497"/>
                  <a:gd name="T5" fmla="*/ 38 h 1350"/>
                  <a:gd name="T6" fmla="*/ 14 w 497"/>
                  <a:gd name="T7" fmla="*/ 38 h 1350"/>
                  <a:gd name="T8" fmla="*/ 14 w 497"/>
                  <a:gd name="T9" fmla="*/ 38 h 1350"/>
                  <a:gd name="T10" fmla="*/ 14 w 497"/>
                  <a:gd name="T11" fmla="*/ 38 h 1350"/>
                  <a:gd name="T12" fmla="*/ 14 w 497"/>
                  <a:gd name="T13" fmla="*/ 38 h 1350"/>
                  <a:gd name="T14" fmla="*/ 14 w 497"/>
                  <a:gd name="T15" fmla="*/ 38 h 1350"/>
                  <a:gd name="T16" fmla="*/ 14 w 497"/>
                  <a:gd name="T17" fmla="*/ 37 h 1350"/>
                  <a:gd name="T18" fmla="*/ 13 w 497"/>
                  <a:gd name="T19" fmla="*/ 37 h 1350"/>
                  <a:gd name="T20" fmla="*/ 13 w 497"/>
                  <a:gd name="T21" fmla="*/ 37 h 1350"/>
                  <a:gd name="T22" fmla="*/ 13 w 497"/>
                  <a:gd name="T23" fmla="*/ 37 h 1350"/>
                  <a:gd name="T24" fmla="*/ 13 w 497"/>
                  <a:gd name="T25" fmla="*/ 37 h 1350"/>
                  <a:gd name="T26" fmla="*/ 13 w 497"/>
                  <a:gd name="T27" fmla="*/ 37 h 1350"/>
                  <a:gd name="T28" fmla="*/ 12 w 497"/>
                  <a:gd name="T29" fmla="*/ 37 h 1350"/>
                  <a:gd name="T30" fmla="*/ 12 w 497"/>
                  <a:gd name="T31" fmla="*/ 37 h 1350"/>
                  <a:gd name="T32" fmla="*/ 12 w 497"/>
                  <a:gd name="T33" fmla="*/ 37 h 1350"/>
                  <a:gd name="T34" fmla="*/ 11 w 497"/>
                  <a:gd name="T35" fmla="*/ 36 h 1350"/>
                  <a:gd name="T36" fmla="*/ 11 w 497"/>
                  <a:gd name="T37" fmla="*/ 36 h 1350"/>
                  <a:gd name="T38" fmla="*/ 11 w 497"/>
                  <a:gd name="T39" fmla="*/ 36 h 1350"/>
                  <a:gd name="T40" fmla="*/ 11 w 497"/>
                  <a:gd name="T41" fmla="*/ 35 h 1350"/>
                  <a:gd name="T42" fmla="*/ 10 w 497"/>
                  <a:gd name="T43" fmla="*/ 35 h 1350"/>
                  <a:gd name="T44" fmla="*/ 10 w 497"/>
                  <a:gd name="T45" fmla="*/ 35 h 1350"/>
                  <a:gd name="T46" fmla="*/ 10 w 497"/>
                  <a:gd name="T47" fmla="*/ 35 h 1350"/>
                  <a:gd name="T48" fmla="*/ 10 w 497"/>
                  <a:gd name="T49" fmla="*/ 34 h 1350"/>
                  <a:gd name="T50" fmla="*/ 9 w 497"/>
                  <a:gd name="T51" fmla="*/ 34 h 1350"/>
                  <a:gd name="T52" fmla="*/ 9 w 497"/>
                  <a:gd name="T53" fmla="*/ 34 h 1350"/>
                  <a:gd name="T54" fmla="*/ 9 w 497"/>
                  <a:gd name="T55" fmla="*/ 33 h 1350"/>
                  <a:gd name="T56" fmla="*/ 8 w 497"/>
                  <a:gd name="T57" fmla="*/ 33 h 1350"/>
                  <a:gd name="T58" fmla="*/ 8 w 497"/>
                  <a:gd name="T59" fmla="*/ 32 h 1350"/>
                  <a:gd name="T60" fmla="*/ 8 w 497"/>
                  <a:gd name="T61" fmla="*/ 32 h 1350"/>
                  <a:gd name="T62" fmla="*/ 8 w 497"/>
                  <a:gd name="T63" fmla="*/ 31 h 1350"/>
                  <a:gd name="T64" fmla="*/ 0 w 497"/>
                  <a:gd name="T65" fmla="*/ 0 h 1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1350">
                    <a:moveTo>
                      <a:pt x="0" y="0"/>
                    </a:moveTo>
                    <a:lnTo>
                      <a:pt x="297" y="234"/>
                    </a:lnTo>
                    <a:lnTo>
                      <a:pt x="497" y="1350"/>
                    </a:lnTo>
                    <a:lnTo>
                      <a:pt x="495" y="1350"/>
                    </a:lnTo>
                    <a:lnTo>
                      <a:pt x="493" y="1350"/>
                    </a:lnTo>
                    <a:lnTo>
                      <a:pt x="491" y="1348"/>
                    </a:lnTo>
                    <a:lnTo>
                      <a:pt x="488" y="1347"/>
                    </a:lnTo>
                    <a:lnTo>
                      <a:pt x="484" y="1346"/>
                    </a:lnTo>
                    <a:lnTo>
                      <a:pt x="480" y="1344"/>
                    </a:lnTo>
                    <a:lnTo>
                      <a:pt x="475" y="1343"/>
                    </a:lnTo>
                    <a:lnTo>
                      <a:pt x="470" y="1340"/>
                    </a:lnTo>
                    <a:lnTo>
                      <a:pt x="464" y="1337"/>
                    </a:lnTo>
                    <a:lnTo>
                      <a:pt x="450" y="1331"/>
                    </a:lnTo>
                    <a:lnTo>
                      <a:pt x="444" y="1327"/>
                    </a:lnTo>
                    <a:lnTo>
                      <a:pt x="428" y="1317"/>
                    </a:lnTo>
                    <a:lnTo>
                      <a:pt x="420" y="1311"/>
                    </a:lnTo>
                    <a:lnTo>
                      <a:pt x="403" y="1299"/>
                    </a:lnTo>
                    <a:lnTo>
                      <a:pt x="394" y="1291"/>
                    </a:lnTo>
                    <a:lnTo>
                      <a:pt x="385" y="1283"/>
                    </a:lnTo>
                    <a:lnTo>
                      <a:pt x="376" y="1273"/>
                    </a:lnTo>
                    <a:lnTo>
                      <a:pt x="367" y="1264"/>
                    </a:lnTo>
                    <a:lnTo>
                      <a:pt x="358" y="1254"/>
                    </a:lnTo>
                    <a:lnTo>
                      <a:pt x="349" y="1243"/>
                    </a:lnTo>
                    <a:lnTo>
                      <a:pt x="339" y="1231"/>
                    </a:lnTo>
                    <a:lnTo>
                      <a:pt x="330" y="1218"/>
                    </a:lnTo>
                    <a:lnTo>
                      <a:pt x="321" y="1205"/>
                    </a:lnTo>
                    <a:lnTo>
                      <a:pt x="311" y="1190"/>
                    </a:lnTo>
                    <a:lnTo>
                      <a:pt x="302" y="1175"/>
                    </a:lnTo>
                    <a:lnTo>
                      <a:pt x="293" y="1159"/>
                    </a:lnTo>
                    <a:lnTo>
                      <a:pt x="284" y="1142"/>
                    </a:lnTo>
                    <a:lnTo>
                      <a:pt x="276" y="11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5" name="Freeform 101"/>
              <p:cNvSpPr>
                <a:spLocks/>
              </p:cNvSpPr>
              <p:nvPr/>
            </p:nvSpPr>
            <p:spPr bwMode="auto">
              <a:xfrm>
                <a:off x="5795" y="2048"/>
                <a:ext cx="83" cy="225"/>
              </a:xfrm>
              <a:custGeom>
                <a:avLst/>
                <a:gdLst>
                  <a:gd name="T0" fmla="*/ 0 w 498"/>
                  <a:gd name="T1" fmla="*/ 0 h 1352"/>
                  <a:gd name="T2" fmla="*/ 8 w 498"/>
                  <a:gd name="T3" fmla="*/ 6 h 1352"/>
                  <a:gd name="T4" fmla="*/ 14 w 498"/>
                  <a:gd name="T5" fmla="*/ 37 h 1352"/>
                  <a:gd name="T6" fmla="*/ 14 w 498"/>
                  <a:gd name="T7" fmla="*/ 37 h 1352"/>
                  <a:gd name="T8" fmla="*/ 14 w 498"/>
                  <a:gd name="T9" fmla="*/ 37 h 1352"/>
                  <a:gd name="T10" fmla="*/ 14 w 498"/>
                  <a:gd name="T11" fmla="*/ 37 h 1352"/>
                  <a:gd name="T12" fmla="*/ 13 w 498"/>
                  <a:gd name="T13" fmla="*/ 37 h 1352"/>
                  <a:gd name="T14" fmla="*/ 13 w 498"/>
                  <a:gd name="T15" fmla="*/ 37 h 1352"/>
                  <a:gd name="T16" fmla="*/ 12 w 498"/>
                  <a:gd name="T17" fmla="*/ 37 h 1352"/>
                  <a:gd name="T18" fmla="*/ 12 w 498"/>
                  <a:gd name="T19" fmla="*/ 36 h 1352"/>
                  <a:gd name="T20" fmla="*/ 11 w 498"/>
                  <a:gd name="T21" fmla="*/ 36 h 1352"/>
                  <a:gd name="T22" fmla="*/ 11 w 498"/>
                  <a:gd name="T23" fmla="*/ 35 h 1352"/>
                  <a:gd name="T24" fmla="*/ 10 w 498"/>
                  <a:gd name="T25" fmla="*/ 35 h 1352"/>
                  <a:gd name="T26" fmla="*/ 10 w 498"/>
                  <a:gd name="T27" fmla="*/ 34 h 1352"/>
                  <a:gd name="T28" fmla="*/ 9 w 498"/>
                  <a:gd name="T29" fmla="*/ 34 h 1352"/>
                  <a:gd name="T30" fmla="*/ 9 w 498"/>
                  <a:gd name="T31" fmla="*/ 33 h 1352"/>
                  <a:gd name="T32" fmla="*/ 8 w 498"/>
                  <a:gd name="T33" fmla="*/ 33 h 1352"/>
                  <a:gd name="T34" fmla="*/ 8 w 498"/>
                  <a:gd name="T35" fmla="*/ 32 h 1352"/>
                  <a:gd name="T36" fmla="*/ 0 w 498"/>
                  <a:gd name="T37" fmla="*/ 0 h 1352"/>
                  <a:gd name="T38" fmla="*/ 8 w 498"/>
                  <a:gd name="T39" fmla="*/ 31 h 1352"/>
                  <a:gd name="T40" fmla="*/ 8 w 498"/>
                  <a:gd name="T41" fmla="*/ 32 h 1352"/>
                  <a:gd name="T42" fmla="*/ 8 w 498"/>
                  <a:gd name="T43" fmla="*/ 33 h 1352"/>
                  <a:gd name="T44" fmla="*/ 9 w 498"/>
                  <a:gd name="T45" fmla="*/ 33 h 1352"/>
                  <a:gd name="T46" fmla="*/ 10 w 498"/>
                  <a:gd name="T47" fmla="*/ 34 h 1352"/>
                  <a:gd name="T48" fmla="*/ 10 w 498"/>
                  <a:gd name="T49" fmla="*/ 35 h 1352"/>
                  <a:gd name="T50" fmla="*/ 11 w 498"/>
                  <a:gd name="T51" fmla="*/ 35 h 1352"/>
                  <a:gd name="T52" fmla="*/ 11 w 498"/>
                  <a:gd name="T53" fmla="*/ 36 h 1352"/>
                  <a:gd name="T54" fmla="*/ 12 w 498"/>
                  <a:gd name="T55" fmla="*/ 36 h 1352"/>
                  <a:gd name="T56" fmla="*/ 12 w 498"/>
                  <a:gd name="T57" fmla="*/ 37 h 1352"/>
                  <a:gd name="T58" fmla="*/ 13 w 498"/>
                  <a:gd name="T59" fmla="*/ 37 h 1352"/>
                  <a:gd name="T60" fmla="*/ 13 w 498"/>
                  <a:gd name="T61" fmla="*/ 37 h 1352"/>
                  <a:gd name="T62" fmla="*/ 13 w 498"/>
                  <a:gd name="T63" fmla="*/ 37 h 1352"/>
                  <a:gd name="T64" fmla="*/ 14 w 498"/>
                  <a:gd name="T65" fmla="*/ 37 h 1352"/>
                  <a:gd name="T66" fmla="*/ 14 w 498"/>
                  <a:gd name="T67" fmla="*/ 37 h 1352"/>
                  <a:gd name="T68" fmla="*/ 14 w 498"/>
                  <a:gd name="T69" fmla="*/ 37 h 1352"/>
                  <a:gd name="T70" fmla="*/ 8 w 498"/>
                  <a:gd name="T71" fmla="*/ 6 h 1352"/>
                  <a:gd name="T72" fmla="*/ 0 w 498"/>
                  <a:gd name="T73" fmla="*/ 0 h 1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8" h="1352">
                    <a:moveTo>
                      <a:pt x="1" y="1"/>
                    </a:moveTo>
                    <a:lnTo>
                      <a:pt x="0" y="3"/>
                    </a:lnTo>
                    <a:lnTo>
                      <a:pt x="296" y="235"/>
                    </a:lnTo>
                    <a:lnTo>
                      <a:pt x="497" y="1351"/>
                    </a:lnTo>
                    <a:lnTo>
                      <a:pt x="495" y="1351"/>
                    </a:lnTo>
                    <a:lnTo>
                      <a:pt x="493" y="1349"/>
                    </a:lnTo>
                    <a:lnTo>
                      <a:pt x="491" y="1348"/>
                    </a:lnTo>
                    <a:lnTo>
                      <a:pt x="488" y="1348"/>
                    </a:lnTo>
                    <a:lnTo>
                      <a:pt x="484" y="1347"/>
                    </a:lnTo>
                    <a:lnTo>
                      <a:pt x="480" y="1345"/>
                    </a:lnTo>
                    <a:lnTo>
                      <a:pt x="475" y="1343"/>
                    </a:lnTo>
                    <a:lnTo>
                      <a:pt x="470" y="1341"/>
                    </a:lnTo>
                    <a:lnTo>
                      <a:pt x="464" y="1338"/>
                    </a:lnTo>
                    <a:lnTo>
                      <a:pt x="450" y="1331"/>
                    </a:lnTo>
                    <a:lnTo>
                      <a:pt x="444" y="1328"/>
                    </a:lnTo>
                    <a:lnTo>
                      <a:pt x="429" y="1317"/>
                    </a:lnTo>
                    <a:lnTo>
                      <a:pt x="421" y="1312"/>
                    </a:lnTo>
                    <a:lnTo>
                      <a:pt x="403" y="1299"/>
                    </a:lnTo>
                    <a:lnTo>
                      <a:pt x="395" y="1292"/>
                    </a:lnTo>
                    <a:lnTo>
                      <a:pt x="386" y="1282"/>
                    </a:lnTo>
                    <a:lnTo>
                      <a:pt x="377" y="1274"/>
                    </a:lnTo>
                    <a:lnTo>
                      <a:pt x="367" y="1265"/>
                    </a:lnTo>
                    <a:lnTo>
                      <a:pt x="358" y="1255"/>
                    </a:lnTo>
                    <a:lnTo>
                      <a:pt x="349" y="1243"/>
                    </a:lnTo>
                    <a:lnTo>
                      <a:pt x="340" y="1232"/>
                    </a:lnTo>
                    <a:lnTo>
                      <a:pt x="330" y="1219"/>
                    </a:lnTo>
                    <a:lnTo>
                      <a:pt x="321" y="1205"/>
                    </a:lnTo>
                    <a:lnTo>
                      <a:pt x="311" y="1191"/>
                    </a:lnTo>
                    <a:lnTo>
                      <a:pt x="302" y="1176"/>
                    </a:lnTo>
                    <a:lnTo>
                      <a:pt x="293" y="1160"/>
                    </a:lnTo>
                    <a:lnTo>
                      <a:pt x="286" y="1143"/>
                    </a:lnTo>
                    <a:lnTo>
                      <a:pt x="276" y="1125"/>
                    </a:lnTo>
                    <a:lnTo>
                      <a:pt x="1" y="1"/>
                    </a:lnTo>
                    <a:lnTo>
                      <a:pt x="0" y="0"/>
                    </a:lnTo>
                    <a:lnTo>
                      <a:pt x="275" y="1125"/>
                    </a:lnTo>
                    <a:lnTo>
                      <a:pt x="284" y="1143"/>
                    </a:lnTo>
                    <a:lnTo>
                      <a:pt x="292" y="1160"/>
                    </a:lnTo>
                    <a:lnTo>
                      <a:pt x="301" y="1176"/>
                    </a:lnTo>
                    <a:lnTo>
                      <a:pt x="301" y="1177"/>
                    </a:lnTo>
                    <a:lnTo>
                      <a:pt x="310" y="1192"/>
                    </a:lnTo>
                    <a:lnTo>
                      <a:pt x="321" y="1206"/>
                    </a:lnTo>
                    <a:lnTo>
                      <a:pt x="330" y="1220"/>
                    </a:lnTo>
                    <a:lnTo>
                      <a:pt x="339" y="1233"/>
                    </a:lnTo>
                    <a:lnTo>
                      <a:pt x="348" y="1244"/>
                    </a:lnTo>
                    <a:lnTo>
                      <a:pt x="357" y="1256"/>
                    </a:lnTo>
                    <a:lnTo>
                      <a:pt x="367" y="1265"/>
                    </a:lnTo>
                    <a:lnTo>
                      <a:pt x="376" y="1275"/>
                    </a:lnTo>
                    <a:lnTo>
                      <a:pt x="385" y="1284"/>
                    </a:lnTo>
                    <a:lnTo>
                      <a:pt x="394" y="1292"/>
                    </a:lnTo>
                    <a:lnTo>
                      <a:pt x="403" y="1300"/>
                    </a:lnTo>
                    <a:lnTo>
                      <a:pt x="420" y="1312"/>
                    </a:lnTo>
                    <a:lnTo>
                      <a:pt x="428" y="1318"/>
                    </a:lnTo>
                    <a:lnTo>
                      <a:pt x="444" y="1329"/>
                    </a:lnTo>
                    <a:lnTo>
                      <a:pt x="450" y="1332"/>
                    </a:lnTo>
                    <a:lnTo>
                      <a:pt x="464" y="1339"/>
                    </a:lnTo>
                    <a:lnTo>
                      <a:pt x="470" y="1341"/>
                    </a:lnTo>
                    <a:lnTo>
                      <a:pt x="475" y="1344"/>
                    </a:lnTo>
                    <a:lnTo>
                      <a:pt x="480" y="1346"/>
                    </a:lnTo>
                    <a:lnTo>
                      <a:pt x="484" y="1347"/>
                    </a:lnTo>
                    <a:lnTo>
                      <a:pt x="488" y="1348"/>
                    </a:lnTo>
                    <a:lnTo>
                      <a:pt x="491" y="1349"/>
                    </a:lnTo>
                    <a:lnTo>
                      <a:pt x="493" y="1351"/>
                    </a:lnTo>
                    <a:lnTo>
                      <a:pt x="495" y="1351"/>
                    </a:lnTo>
                    <a:lnTo>
                      <a:pt x="497" y="1352"/>
                    </a:lnTo>
                    <a:lnTo>
                      <a:pt x="498" y="1352"/>
                    </a:lnTo>
                    <a:lnTo>
                      <a:pt x="297" y="234"/>
                    </a:lnTo>
                    <a:lnTo>
                      <a:pt x="0"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6" name="Freeform 102"/>
              <p:cNvSpPr>
                <a:spLocks/>
              </p:cNvSpPr>
              <p:nvPr/>
            </p:nvSpPr>
            <p:spPr bwMode="auto">
              <a:xfrm>
                <a:off x="5785" y="2035"/>
                <a:ext cx="50" cy="202"/>
              </a:xfrm>
              <a:custGeom>
                <a:avLst/>
                <a:gdLst>
                  <a:gd name="T0" fmla="*/ 0 w 300"/>
                  <a:gd name="T1" fmla="*/ 0 h 1208"/>
                  <a:gd name="T2" fmla="*/ 8 w 300"/>
                  <a:gd name="T3" fmla="*/ 34 h 1208"/>
                  <a:gd name="T4" fmla="*/ 8 w 300"/>
                  <a:gd name="T5" fmla="*/ 34 h 1208"/>
                  <a:gd name="T6" fmla="*/ 0 w 300"/>
                  <a:gd name="T7" fmla="*/ 0 h 1208"/>
                  <a:gd name="T8" fmla="*/ 0 w 300"/>
                  <a:gd name="T9" fmla="*/ 0 h 1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1208">
                    <a:moveTo>
                      <a:pt x="0" y="0"/>
                    </a:moveTo>
                    <a:lnTo>
                      <a:pt x="297" y="1208"/>
                    </a:lnTo>
                    <a:lnTo>
                      <a:pt x="300" y="1207"/>
                    </a:lnTo>
                    <a:lnTo>
                      <a:pt x="3" y="0"/>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7" name="Freeform 103"/>
              <p:cNvSpPr>
                <a:spLocks/>
              </p:cNvSpPr>
              <p:nvPr/>
            </p:nvSpPr>
            <p:spPr bwMode="auto">
              <a:xfrm>
                <a:off x="5834" y="2236"/>
                <a:ext cx="43" cy="45"/>
              </a:xfrm>
              <a:custGeom>
                <a:avLst/>
                <a:gdLst>
                  <a:gd name="T0" fmla="*/ 0 w 257"/>
                  <a:gd name="T1" fmla="*/ 0 h 266"/>
                  <a:gd name="T2" fmla="*/ 0 w 257"/>
                  <a:gd name="T3" fmla="*/ 0 h 266"/>
                  <a:gd name="T4" fmla="*/ 0 w 257"/>
                  <a:gd name="T5" fmla="*/ 1 h 266"/>
                  <a:gd name="T6" fmla="*/ 0 w 257"/>
                  <a:gd name="T7" fmla="*/ 1 h 266"/>
                  <a:gd name="T8" fmla="*/ 0 w 257"/>
                  <a:gd name="T9" fmla="*/ 1 h 266"/>
                  <a:gd name="T10" fmla="*/ 1 w 257"/>
                  <a:gd name="T11" fmla="*/ 2 h 266"/>
                  <a:gd name="T12" fmla="*/ 1 w 257"/>
                  <a:gd name="T13" fmla="*/ 3 h 266"/>
                  <a:gd name="T14" fmla="*/ 1 w 257"/>
                  <a:gd name="T15" fmla="*/ 4 h 266"/>
                  <a:gd name="T16" fmla="*/ 2 w 257"/>
                  <a:gd name="T17" fmla="*/ 4 h 266"/>
                  <a:gd name="T18" fmla="*/ 2 w 257"/>
                  <a:gd name="T19" fmla="*/ 5 h 266"/>
                  <a:gd name="T20" fmla="*/ 3 w 257"/>
                  <a:gd name="T21" fmla="*/ 5 h 266"/>
                  <a:gd name="T22" fmla="*/ 4 w 257"/>
                  <a:gd name="T23" fmla="*/ 6 h 266"/>
                  <a:gd name="T24" fmla="*/ 4 w 257"/>
                  <a:gd name="T25" fmla="*/ 7 h 266"/>
                  <a:gd name="T26" fmla="*/ 5 w 257"/>
                  <a:gd name="T27" fmla="*/ 7 h 266"/>
                  <a:gd name="T28" fmla="*/ 6 w 257"/>
                  <a:gd name="T29" fmla="*/ 7 h 266"/>
                  <a:gd name="T30" fmla="*/ 7 w 257"/>
                  <a:gd name="T31" fmla="*/ 8 h 266"/>
                  <a:gd name="T32" fmla="*/ 7 w 257"/>
                  <a:gd name="T33" fmla="*/ 7 h 266"/>
                  <a:gd name="T34" fmla="*/ 6 w 257"/>
                  <a:gd name="T35" fmla="*/ 7 h 266"/>
                  <a:gd name="T36" fmla="*/ 5 w 257"/>
                  <a:gd name="T37" fmla="*/ 7 h 266"/>
                  <a:gd name="T38" fmla="*/ 4 w 257"/>
                  <a:gd name="T39" fmla="*/ 6 h 266"/>
                  <a:gd name="T40" fmla="*/ 3 w 257"/>
                  <a:gd name="T41" fmla="*/ 6 h 266"/>
                  <a:gd name="T42" fmla="*/ 3 w 257"/>
                  <a:gd name="T43" fmla="*/ 5 h 266"/>
                  <a:gd name="T44" fmla="*/ 2 w 257"/>
                  <a:gd name="T45" fmla="*/ 4 h 266"/>
                  <a:gd name="T46" fmla="*/ 2 w 257"/>
                  <a:gd name="T47" fmla="*/ 4 h 266"/>
                  <a:gd name="T48" fmla="*/ 1 w 257"/>
                  <a:gd name="T49" fmla="*/ 3 h 266"/>
                  <a:gd name="T50" fmla="*/ 1 w 257"/>
                  <a:gd name="T51" fmla="*/ 3 h 266"/>
                  <a:gd name="T52" fmla="*/ 1 w 257"/>
                  <a:gd name="T53" fmla="*/ 2 h 266"/>
                  <a:gd name="T54" fmla="*/ 0 w 257"/>
                  <a:gd name="T55" fmla="*/ 1 h 266"/>
                  <a:gd name="T56" fmla="*/ 0 w 257"/>
                  <a:gd name="T57" fmla="*/ 1 h 266"/>
                  <a:gd name="T58" fmla="*/ 0 w 257"/>
                  <a:gd name="T59" fmla="*/ 0 h 266"/>
                  <a:gd name="T60" fmla="*/ 0 w 257"/>
                  <a:gd name="T61" fmla="*/ 0 h 266"/>
                  <a:gd name="T62" fmla="*/ 0 w 257"/>
                  <a:gd name="T63" fmla="*/ 0 h 2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7" h="266">
                    <a:moveTo>
                      <a:pt x="1" y="3"/>
                    </a:moveTo>
                    <a:lnTo>
                      <a:pt x="0" y="2"/>
                    </a:lnTo>
                    <a:lnTo>
                      <a:pt x="0" y="4"/>
                    </a:lnTo>
                    <a:lnTo>
                      <a:pt x="0" y="8"/>
                    </a:lnTo>
                    <a:lnTo>
                      <a:pt x="1" y="13"/>
                    </a:lnTo>
                    <a:lnTo>
                      <a:pt x="2" y="17"/>
                    </a:lnTo>
                    <a:lnTo>
                      <a:pt x="4" y="23"/>
                    </a:lnTo>
                    <a:lnTo>
                      <a:pt x="6" y="31"/>
                    </a:lnTo>
                    <a:lnTo>
                      <a:pt x="9" y="39"/>
                    </a:lnTo>
                    <a:lnTo>
                      <a:pt x="11" y="47"/>
                    </a:lnTo>
                    <a:lnTo>
                      <a:pt x="19" y="67"/>
                    </a:lnTo>
                    <a:lnTo>
                      <a:pt x="23" y="77"/>
                    </a:lnTo>
                    <a:lnTo>
                      <a:pt x="28" y="89"/>
                    </a:lnTo>
                    <a:lnTo>
                      <a:pt x="33" y="99"/>
                    </a:lnTo>
                    <a:lnTo>
                      <a:pt x="40" y="111"/>
                    </a:lnTo>
                    <a:lnTo>
                      <a:pt x="47" y="122"/>
                    </a:lnTo>
                    <a:lnTo>
                      <a:pt x="54" y="134"/>
                    </a:lnTo>
                    <a:lnTo>
                      <a:pt x="62" y="145"/>
                    </a:lnTo>
                    <a:lnTo>
                      <a:pt x="70" y="157"/>
                    </a:lnTo>
                    <a:lnTo>
                      <a:pt x="80" y="169"/>
                    </a:lnTo>
                    <a:lnTo>
                      <a:pt x="90" y="180"/>
                    </a:lnTo>
                    <a:lnTo>
                      <a:pt x="100" y="191"/>
                    </a:lnTo>
                    <a:lnTo>
                      <a:pt x="111" y="201"/>
                    </a:lnTo>
                    <a:lnTo>
                      <a:pt x="125" y="211"/>
                    </a:lnTo>
                    <a:lnTo>
                      <a:pt x="137" y="221"/>
                    </a:lnTo>
                    <a:lnTo>
                      <a:pt x="151" y="230"/>
                    </a:lnTo>
                    <a:lnTo>
                      <a:pt x="167" y="238"/>
                    </a:lnTo>
                    <a:lnTo>
                      <a:pt x="182" y="245"/>
                    </a:lnTo>
                    <a:lnTo>
                      <a:pt x="199" y="252"/>
                    </a:lnTo>
                    <a:lnTo>
                      <a:pt x="216" y="256"/>
                    </a:lnTo>
                    <a:lnTo>
                      <a:pt x="236" y="261"/>
                    </a:lnTo>
                    <a:lnTo>
                      <a:pt x="256" y="266"/>
                    </a:lnTo>
                    <a:lnTo>
                      <a:pt x="257" y="262"/>
                    </a:lnTo>
                    <a:lnTo>
                      <a:pt x="237" y="258"/>
                    </a:lnTo>
                    <a:lnTo>
                      <a:pt x="217" y="253"/>
                    </a:lnTo>
                    <a:lnTo>
                      <a:pt x="201" y="247"/>
                    </a:lnTo>
                    <a:lnTo>
                      <a:pt x="184" y="241"/>
                    </a:lnTo>
                    <a:lnTo>
                      <a:pt x="168" y="235"/>
                    </a:lnTo>
                    <a:lnTo>
                      <a:pt x="153" y="226"/>
                    </a:lnTo>
                    <a:lnTo>
                      <a:pt x="140" y="218"/>
                    </a:lnTo>
                    <a:lnTo>
                      <a:pt x="126" y="209"/>
                    </a:lnTo>
                    <a:lnTo>
                      <a:pt x="114" y="199"/>
                    </a:lnTo>
                    <a:lnTo>
                      <a:pt x="103" y="188"/>
                    </a:lnTo>
                    <a:lnTo>
                      <a:pt x="92" y="178"/>
                    </a:lnTo>
                    <a:lnTo>
                      <a:pt x="82" y="166"/>
                    </a:lnTo>
                    <a:lnTo>
                      <a:pt x="73" y="156"/>
                    </a:lnTo>
                    <a:lnTo>
                      <a:pt x="64" y="143"/>
                    </a:lnTo>
                    <a:lnTo>
                      <a:pt x="56" y="133"/>
                    </a:lnTo>
                    <a:lnTo>
                      <a:pt x="49" y="121"/>
                    </a:lnTo>
                    <a:lnTo>
                      <a:pt x="42" y="108"/>
                    </a:lnTo>
                    <a:lnTo>
                      <a:pt x="37" y="98"/>
                    </a:lnTo>
                    <a:lnTo>
                      <a:pt x="31" y="87"/>
                    </a:lnTo>
                    <a:lnTo>
                      <a:pt x="27" y="76"/>
                    </a:lnTo>
                    <a:lnTo>
                      <a:pt x="22" y="66"/>
                    </a:lnTo>
                    <a:lnTo>
                      <a:pt x="14" y="46"/>
                    </a:lnTo>
                    <a:lnTo>
                      <a:pt x="12" y="38"/>
                    </a:lnTo>
                    <a:lnTo>
                      <a:pt x="10" y="30"/>
                    </a:lnTo>
                    <a:lnTo>
                      <a:pt x="7" y="23"/>
                    </a:lnTo>
                    <a:lnTo>
                      <a:pt x="5" y="16"/>
                    </a:lnTo>
                    <a:lnTo>
                      <a:pt x="4" y="11"/>
                    </a:lnTo>
                    <a:lnTo>
                      <a:pt x="3" y="7"/>
                    </a:lnTo>
                    <a:lnTo>
                      <a:pt x="3" y="4"/>
                    </a:lnTo>
                    <a:lnTo>
                      <a:pt x="3" y="2"/>
                    </a:lnTo>
                    <a:lnTo>
                      <a:pt x="1" y="0"/>
                    </a:lnTo>
                    <a:lnTo>
                      <a:pt x="1" y="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8" name="Freeform 104"/>
              <p:cNvSpPr>
                <a:spLocks/>
              </p:cNvSpPr>
              <p:nvPr/>
            </p:nvSpPr>
            <p:spPr bwMode="auto">
              <a:xfrm>
                <a:off x="5773" y="1948"/>
                <a:ext cx="48" cy="42"/>
              </a:xfrm>
              <a:custGeom>
                <a:avLst/>
                <a:gdLst>
                  <a:gd name="T0" fmla="*/ 6 w 287"/>
                  <a:gd name="T1" fmla="*/ 7 h 252"/>
                  <a:gd name="T2" fmla="*/ 7 w 287"/>
                  <a:gd name="T3" fmla="*/ 7 h 252"/>
                  <a:gd name="T4" fmla="*/ 7 w 287"/>
                  <a:gd name="T5" fmla="*/ 7 h 252"/>
                  <a:gd name="T6" fmla="*/ 8 w 287"/>
                  <a:gd name="T7" fmla="*/ 6 h 252"/>
                  <a:gd name="T8" fmla="*/ 8 w 287"/>
                  <a:gd name="T9" fmla="*/ 6 h 252"/>
                  <a:gd name="T10" fmla="*/ 8 w 287"/>
                  <a:gd name="T11" fmla="*/ 5 h 252"/>
                  <a:gd name="T12" fmla="*/ 8 w 287"/>
                  <a:gd name="T13" fmla="*/ 4 h 252"/>
                  <a:gd name="T14" fmla="*/ 8 w 287"/>
                  <a:gd name="T15" fmla="*/ 4 h 252"/>
                  <a:gd name="T16" fmla="*/ 7 w 287"/>
                  <a:gd name="T17" fmla="*/ 3 h 252"/>
                  <a:gd name="T18" fmla="*/ 7 w 287"/>
                  <a:gd name="T19" fmla="*/ 2 h 252"/>
                  <a:gd name="T20" fmla="*/ 6 w 287"/>
                  <a:gd name="T21" fmla="*/ 2 h 252"/>
                  <a:gd name="T22" fmla="*/ 6 w 287"/>
                  <a:gd name="T23" fmla="*/ 1 h 252"/>
                  <a:gd name="T24" fmla="*/ 5 w 287"/>
                  <a:gd name="T25" fmla="*/ 1 h 252"/>
                  <a:gd name="T26" fmla="*/ 4 w 287"/>
                  <a:gd name="T27" fmla="*/ 0 h 252"/>
                  <a:gd name="T28" fmla="*/ 3 w 287"/>
                  <a:gd name="T29" fmla="*/ 0 h 252"/>
                  <a:gd name="T30" fmla="*/ 3 w 287"/>
                  <a:gd name="T31" fmla="*/ 0 h 252"/>
                  <a:gd name="T32" fmla="*/ 2 w 287"/>
                  <a:gd name="T33" fmla="*/ 0 h 252"/>
                  <a:gd name="T34" fmla="*/ 1 w 287"/>
                  <a:gd name="T35" fmla="*/ 0 h 252"/>
                  <a:gd name="T36" fmla="*/ 1 w 287"/>
                  <a:gd name="T37" fmla="*/ 1 h 252"/>
                  <a:gd name="T38" fmla="*/ 0 w 287"/>
                  <a:gd name="T39" fmla="*/ 1 h 252"/>
                  <a:gd name="T40" fmla="*/ 0 w 287"/>
                  <a:gd name="T41" fmla="*/ 2 h 252"/>
                  <a:gd name="T42" fmla="*/ 0 w 287"/>
                  <a:gd name="T43" fmla="*/ 2 h 252"/>
                  <a:gd name="T44" fmla="*/ 0 w 287"/>
                  <a:gd name="T45" fmla="*/ 3 h 252"/>
                  <a:gd name="T46" fmla="*/ 0 w 287"/>
                  <a:gd name="T47" fmla="*/ 3 h 252"/>
                  <a:gd name="T48" fmla="*/ 1 w 287"/>
                  <a:gd name="T49" fmla="*/ 4 h 252"/>
                  <a:gd name="T50" fmla="*/ 1 w 287"/>
                  <a:gd name="T51" fmla="*/ 5 h 252"/>
                  <a:gd name="T52" fmla="*/ 2 w 287"/>
                  <a:gd name="T53" fmla="*/ 5 h 252"/>
                  <a:gd name="T54" fmla="*/ 3 w 287"/>
                  <a:gd name="T55" fmla="*/ 6 h 252"/>
                  <a:gd name="T56" fmla="*/ 3 w 287"/>
                  <a:gd name="T57" fmla="*/ 6 h 252"/>
                  <a:gd name="T58" fmla="*/ 4 w 287"/>
                  <a:gd name="T59" fmla="*/ 7 h 252"/>
                  <a:gd name="T60" fmla="*/ 5 w 287"/>
                  <a:gd name="T61" fmla="*/ 7 h 252"/>
                  <a:gd name="T62" fmla="*/ 6 w 287"/>
                  <a:gd name="T63" fmla="*/ 7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7" h="252">
                    <a:moveTo>
                      <a:pt x="213" y="252"/>
                    </a:moveTo>
                    <a:lnTo>
                      <a:pt x="226" y="251"/>
                    </a:lnTo>
                    <a:lnTo>
                      <a:pt x="237" y="247"/>
                    </a:lnTo>
                    <a:lnTo>
                      <a:pt x="247" y="244"/>
                    </a:lnTo>
                    <a:lnTo>
                      <a:pt x="256" y="239"/>
                    </a:lnTo>
                    <a:lnTo>
                      <a:pt x="264" y="233"/>
                    </a:lnTo>
                    <a:lnTo>
                      <a:pt x="271" y="227"/>
                    </a:lnTo>
                    <a:lnTo>
                      <a:pt x="276" y="220"/>
                    </a:lnTo>
                    <a:lnTo>
                      <a:pt x="281" y="210"/>
                    </a:lnTo>
                    <a:lnTo>
                      <a:pt x="283" y="201"/>
                    </a:lnTo>
                    <a:lnTo>
                      <a:pt x="285" y="191"/>
                    </a:lnTo>
                    <a:lnTo>
                      <a:pt x="287" y="180"/>
                    </a:lnTo>
                    <a:lnTo>
                      <a:pt x="285" y="169"/>
                    </a:lnTo>
                    <a:lnTo>
                      <a:pt x="283" y="157"/>
                    </a:lnTo>
                    <a:lnTo>
                      <a:pt x="280" y="146"/>
                    </a:lnTo>
                    <a:lnTo>
                      <a:pt x="274" y="133"/>
                    </a:lnTo>
                    <a:lnTo>
                      <a:pt x="269" y="120"/>
                    </a:lnTo>
                    <a:lnTo>
                      <a:pt x="261" y="107"/>
                    </a:lnTo>
                    <a:lnTo>
                      <a:pt x="252" y="95"/>
                    </a:lnTo>
                    <a:lnTo>
                      <a:pt x="241" y="83"/>
                    </a:lnTo>
                    <a:lnTo>
                      <a:pt x="231" y="72"/>
                    </a:lnTo>
                    <a:lnTo>
                      <a:pt x="220" y="61"/>
                    </a:lnTo>
                    <a:lnTo>
                      <a:pt x="208" y="51"/>
                    </a:lnTo>
                    <a:lnTo>
                      <a:pt x="195" y="42"/>
                    </a:lnTo>
                    <a:lnTo>
                      <a:pt x="182" y="33"/>
                    </a:lnTo>
                    <a:lnTo>
                      <a:pt x="169" y="25"/>
                    </a:lnTo>
                    <a:lnTo>
                      <a:pt x="154" y="18"/>
                    </a:lnTo>
                    <a:lnTo>
                      <a:pt x="141" y="13"/>
                    </a:lnTo>
                    <a:lnTo>
                      <a:pt x="127" y="8"/>
                    </a:lnTo>
                    <a:lnTo>
                      <a:pt x="114" y="5"/>
                    </a:lnTo>
                    <a:lnTo>
                      <a:pt x="99" y="1"/>
                    </a:lnTo>
                    <a:lnTo>
                      <a:pt x="87" y="0"/>
                    </a:lnTo>
                    <a:lnTo>
                      <a:pt x="73" y="0"/>
                    </a:lnTo>
                    <a:lnTo>
                      <a:pt x="61" y="1"/>
                    </a:lnTo>
                    <a:lnTo>
                      <a:pt x="50" y="5"/>
                    </a:lnTo>
                    <a:lnTo>
                      <a:pt x="39" y="8"/>
                    </a:lnTo>
                    <a:lnTo>
                      <a:pt x="30" y="13"/>
                    </a:lnTo>
                    <a:lnTo>
                      <a:pt x="22" y="18"/>
                    </a:lnTo>
                    <a:lnTo>
                      <a:pt x="16" y="25"/>
                    </a:lnTo>
                    <a:lnTo>
                      <a:pt x="10" y="32"/>
                    </a:lnTo>
                    <a:lnTo>
                      <a:pt x="5" y="42"/>
                    </a:lnTo>
                    <a:lnTo>
                      <a:pt x="2" y="51"/>
                    </a:lnTo>
                    <a:lnTo>
                      <a:pt x="0" y="61"/>
                    </a:lnTo>
                    <a:lnTo>
                      <a:pt x="0" y="72"/>
                    </a:lnTo>
                    <a:lnTo>
                      <a:pt x="1" y="83"/>
                    </a:lnTo>
                    <a:lnTo>
                      <a:pt x="3" y="94"/>
                    </a:lnTo>
                    <a:lnTo>
                      <a:pt x="7" y="106"/>
                    </a:lnTo>
                    <a:lnTo>
                      <a:pt x="12" y="119"/>
                    </a:lnTo>
                    <a:lnTo>
                      <a:pt x="18" y="132"/>
                    </a:lnTo>
                    <a:lnTo>
                      <a:pt x="26" y="144"/>
                    </a:lnTo>
                    <a:lnTo>
                      <a:pt x="35" y="157"/>
                    </a:lnTo>
                    <a:lnTo>
                      <a:pt x="45" y="169"/>
                    </a:lnTo>
                    <a:lnTo>
                      <a:pt x="55" y="180"/>
                    </a:lnTo>
                    <a:lnTo>
                      <a:pt x="66" y="191"/>
                    </a:lnTo>
                    <a:lnTo>
                      <a:pt x="79" y="201"/>
                    </a:lnTo>
                    <a:lnTo>
                      <a:pt x="91" y="210"/>
                    </a:lnTo>
                    <a:lnTo>
                      <a:pt x="104" y="218"/>
                    </a:lnTo>
                    <a:lnTo>
                      <a:pt x="117" y="227"/>
                    </a:lnTo>
                    <a:lnTo>
                      <a:pt x="131" y="233"/>
                    </a:lnTo>
                    <a:lnTo>
                      <a:pt x="144" y="239"/>
                    </a:lnTo>
                    <a:lnTo>
                      <a:pt x="159" y="244"/>
                    </a:lnTo>
                    <a:lnTo>
                      <a:pt x="173" y="247"/>
                    </a:lnTo>
                    <a:lnTo>
                      <a:pt x="186" y="251"/>
                    </a:lnTo>
                    <a:lnTo>
                      <a:pt x="200" y="252"/>
                    </a:lnTo>
                    <a:lnTo>
                      <a:pt x="213" y="2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9" name="Freeform 105"/>
              <p:cNvSpPr>
                <a:spLocks/>
              </p:cNvSpPr>
              <p:nvPr/>
            </p:nvSpPr>
            <p:spPr bwMode="auto">
              <a:xfrm>
                <a:off x="5773" y="1948"/>
                <a:ext cx="48" cy="42"/>
              </a:xfrm>
              <a:custGeom>
                <a:avLst/>
                <a:gdLst>
                  <a:gd name="T0" fmla="*/ 7 w 290"/>
                  <a:gd name="T1" fmla="*/ 7 h 254"/>
                  <a:gd name="T2" fmla="*/ 7 w 290"/>
                  <a:gd name="T3" fmla="*/ 7 h 254"/>
                  <a:gd name="T4" fmla="*/ 7 w 290"/>
                  <a:gd name="T5" fmla="*/ 6 h 254"/>
                  <a:gd name="T6" fmla="*/ 8 w 290"/>
                  <a:gd name="T7" fmla="*/ 5 h 254"/>
                  <a:gd name="T8" fmla="*/ 8 w 290"/>
                  <a:gd name="T9" fmla="*/ 5 h 254"/>
                  <a:gd name="T10" fmla="*/ 8 w 290"/>
                  <a:gd name="T11" fmla="*/ 4 h 254"/>
                  <a:gd name="T12" fmla="*/ 7 w 290"/>
                  <a:gd name="T13" fmla="*/ 3 h 254"/>
                  <a:gd name="T14" fmla="*/ 6 w 290"/>
                  <a:gd name="T15" fmla="*/ 2 h 254"/>
                  <a:gd name="T16" fmla="*/ 5 w 290"/>
                  <a:gd name="T17" fmla="*/ 1 h 254"/>
                  <a:gd name="T18" fmla="*/ 4 w 290"/>
                  <a:gd name="T19" fmla="*/ 0 h 254"/>
                  <a:gd name="T20" fmla="*/ 3 w 290"/>
                  <a:gd name="T21" fmla="*/ 0 h 254"/>
                  <a:gd name="T22" fmla="*/ 2 w 290"/>
                  <a:gd name="T23" fmla="*/ 0 h 254"/>
                  <a:gd name="T24" fmla="*/ 1 w 290"/>
                  <a:gd name="T25" fmla="*/ 0 h 254"/>
                  <a:gd name="T26" fmla="*/ 1 w 290"/>
                  <a:gd name="T27" fmla="*/ 0 h 254"/>
                  <a:gd name="T28" fmla="*/ 0 w 290"/>
                  <a:gd name="T29" fmla="*/ 1 h 254"/>
                  <a:gd name="T30" fmla="*/ 0 w 290"/>
                  <a:gd name="T31" fmla="*/ 2 h 254"/>
                  <a:gd name="T32" fmla="*/ 0 w 290"/>
                  <a:gd name="T33" fmla="*/ 2 h 254"/>
                  <a:gd name="T34" fmla="*/ 0 w 290"/>
                  <a:gd name="T35" fmla="*/ 3 h 254"/>
                  <a:gd name="T36" fmla="*/ 1 w 290"/>
                  <a:gd name="T37" fmla="*/ 4 h 254"/>
                  <a:gd name="T38" fmla="*/ 2 w 290"/>
                  <a:gd name="T39" fmla="*/ 5 h 254"/>
                  <a:gd name="T40" fmla="*/ 3 w 290"/>
                  <a:gd name="T41" fmla="*/ 6 h 254"/>
                  <a:gd name="T42" fmla="*/ 4 w 290"/>
                  <a:gd name="T43" fmla="*/ 7 h 254"/>
                  <a:gd name="T44" fmla="*/ 5 w 290"/>
                  <a:gd name="T45" fmla="*/ 7 h 254"/>
                  <a:gd name="T46" fmla="*/ 6 w 290"/>
                  <a:gd name="T47" fmla="*/ 7 h 254"/>
                  <a:gd name="T48" fmla="*/ 5 w 290"/>
                  <a:gd name="T49" fmla="*/ 7 h 254"/>
                  <a:gd name="T50" fmla="*/ 4 w 290"/>
                  <a:gd name="T51" fmla="*/ 6 h 254"/>
                  <a:gd name="T52" fmla="*/ 3 w 290"/>
                  <a:gd name="T53" fmla="*/ 6 h 254"/>
                  <a:gd name="T54" fmla="*/ 2 w 290"/>
                  <a:gd name="T55" fmla="*/ 5 h 254"/>
                  <a:gd name="T56" fmla="*/ 1 w 290"/>
                  <a:gd name="T57" fmla="*/ 4 h 254"/>
                  <a:gd name="T58" fmla="*/ 0 w 290"/>
                  <a:gd name="T59" fmla="*/ 3 h 254"/>
                  <a:gd name="T60" fmla="*/ 0 w 290"/>
                  <a:gd name="T61" fmla="*/ 2 h 254"/>
                  <a:gd name="T62" fmla="*/ 0 w 290"/>
                  <a:gd name="T63" fmla="*/ 1 h 254"/>
                  <a:gd name="T64" fmla="*/ 0 w 290"/>
                  <a:gd name="T65" fmla="*/ 1 h 254"/>
                  <a:gd name="T66" fmla="*/ 1 w 290"/>
                  <a:gd name="T67" fmla="*/ 0 h 254"/>
                  <a:gd name="T68" fmla="*/ 1 w 290"/>
                  <a:gd name="T69" fmla="*/ 0 h 254"/>
                  <a:gd name="T70" fmla="*/ 2 w 290"/>
                  <a:gd name="T71" fmla="*/ 0 h 254"/>
                  <a:gd name="T72" fmla="*/ 3 w 290"/>
                  <a:gd name="T73" fmla="*/ 0 h 254"/>
                  <a:gd name="T74" fmla="*/ 4 w 290"/>
                  <a:gd name="T75" fmla="*/ 1 h 254"/>
                  <a:gd name="T76" fmla="*/ 5 w 290"/>
                  <a:gd name="T77" fmla="*/ 1 h 254"/>
                  <a:gd name="T78" fmla="*/ 6 w 290"/>
                  <a:gd name="T79" fmla="*/ 2 h 254"/>
                  <a:gd name="T80" fmla="*/ 7 w 290"/>
                  <a:gd name="T81" fmla="*/ 3 h 254"/>
                  <a:gd name="T82" fmla="*/ 8 w 290"/>
                  <a:gd name="T83" fmla="*/ 4 h 254"/>
                  <a:gd name="T84" fmla="*/ 8 w 290"/>
                  <a:gd name="T85" fmla="*/ 5 h 254"/>
                  <a:gd name="T86" fmla="*/ 8 w 290"/>
                  <a:gd name="T87" fmla="*/ 5 h 254"/>
                  <a:gd name="T88" fmla="*/ 8 w 290"/>
                  <a:gd name="T89" fmla="*/ 6 h 254"/>
                  <a:gd name="T90" fmla="*/ 7 w 290"/>
                  <a:gd name="T91" fmla="*/ 6 h 254"/>
                  <a:gd name="T92" fmla="*/ 7 w 290"/>
                  <a:gd name="T93" fmla="*/ 7 h 254"/>
                  <a:gd name="T94" fmla="*/ 6 w 290"/>
                  <a:gd name="T95" fmla="*/ 7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 h="254">
                    <a:moveTo>
                      <a:pt x="215" y="254"/>
                    </a:moveTo>
                    <a:lnTo>
                      <a:pt x="228" y="253"/>
                    </a:lnTo>
                    <a:lnTo>
                      <a:pt x="239" y="251"/>
                    </a:lnTo>
                    <a:lnTo>
                      <a:pt x="249" y="247"/>
                    </a:lnTo>
                    <a:lnTo>
                      <a:pt x="259" y="243"/>
                    </a:lnTo>
                    <a:lnTo>
                      <a:pt x="259" y="241"/>
                    </a:lnTo>
                    <a:lnTo>
                      <a:pt x="267" y="236"/>
                    </a:lnTo>
                    <a:lnTo>
                      <a:pt x="274" y="229"/>
                    </a:lnTo>
                    <a:lnTo>
                      <a:pt x="280" y="221"/>
                    </a:lnTo>
                    <a:lnTo>
                      <a:pt x="284" y="213"/>
                    </a:lnTo>
                    <a:lnTo>
                      <a:pt x="284" y="211"/>
                    </a:lnTo>
                    <a:lnTo>
                      <a:pt x="287" y="202"/>
                    </a:lnTo>
                    <a:lnTo>
                      <a:pt x="290" y="193"/>
                    </a:lnTo>
                    <a:lnTo>
                      <a:pt x="290" y="192"/>
                    </a:lnTo>
                    <a:lnTo>
                      <a:pt x="290" y="181"/>
                    </a:lnTo>
                    <a:lnTo>
                      <a:pt x="289" y="170"/>
                    </a:lnTo>
                    <a:lnTo>
                      <a:pt x="287" y="158"/>
                    </a:lnTo>
                    <a:lnTo>
                      <a:pt x="284" y="145"/>
                    </a:lnTo>
                    <a:lnTo>
                      <a:pt x="278" y="133"/>
                    </a:lnTo>
                    <a:lnTo>
                      <a:pt x="272" y="120"/>
                    </a:lnTo>
                    <a:lnTo>
                      <a:pt x="264" y="107"/>
                    </a:lnTo>
                    <a:lnTo>
                      <a:pt x="255" y="95"/>
                    </a:lnTo>
                    <a:lnTo>
                      <a:pt x="245" y="83"/>
                    </a:lnTo>
                    <a:lnTo>
                      <a:pt x="234" y="71"/>
                    </a:lnTo>
                    <a:lnTo>
                      <a:pt x="223" y="60"/>
                    </a:lnTo>
                    <a:lnTo>
                      <a:pt x="211" y="51"/>
                    </a:lnTo>
                    <a:lnTo>
                      <a:pt x="198" y="41"/>
                    </a:lnTo>
                    <a:lnTo>
                      <a:pt x="185" y="32"/>
                    </a:lnTo>
                    <a:lnTo>
                      <a:pt x="171" y="25"/>
                    </a:lnTo>
                    <a:lnTo>
                      <a:pt x="171" y="24"/>
                    </a:lnTo>
                    <a:lnTo>
                      <a:pt x="158" y="18"/>
                    </a:lnTo>
                    <a:lnTo>
                      <a:pt x="144" y="11"/>
                    </a:lnTo>
                    <a:lnTo>
                      <a:pt x="129" y="7"/>
                    </a:lnTo>
                    <a:lnTo>
                      <a:pt x="116" y="3"/>
                    </a:lnTo>
                    <a:lnTo>
                      <a:pt x="102" y="1"/>
                    </a:lnTo>
                    <a:lnTo>
                      <a:pt x="101" y="1"/>
                    </a:lnTo>
                    <a:lnTo>
                      <a:pt x="89" y="0"/>
                    </a:lnTo>
                    <a:lnTo>
                      <a:pt x="75" y="0"/>
                    </a:lnTo>
                    <a:lnTo>
                      <a:pt x="63" y="1"/>
                    </a:lnTo>
                    <a:lnTo>
                      <a:pt x="62" y="1"/>
                    </a:lnTo>
                    <a:lnTo>
                      <a:pt x="52" y="3"/>
                    </a:lnTo>
                    <a:lnTo>
                      <a:pt x="40" y="7"/>
                    </a:lnTo>
                    <a:lnTo>
                      <a:pt x="31" y="11"/>
                    </a:lnTo>
                    <a:lnTo>
                      <a:pt x="31" y="13"/>
                    </a:lnTo>
                    <a:lnTo>
                      <a:pt x="23" y="18"/>
                    </a:lnTo>
                    <a:lnTo>
                      <a:pt x="15" y="25"/>
                    </a:lnTo>
                    <a:lnTo>
                      <a:pt x="11" y="32"/>
                    </a:lnTo>
                    <a:lnTo>
                      <a:pt x="5" y="41"/>
                    </a:lnTo>
                    <a:lnTo>
                      <a:pt x="2" y="51"/>
                    </a:lnTo>
                    <a:lnTo>
                      <a:pt x="1" y="61"/>
                    </a:lnTo>
                    <a:lnTo>
                      <a:pt x="1" y="62"/>
                    </a:lnTo>
                    <a:lnTo>
                      <a:pt x="0" y="73"/>
                    </a:lnTo>
                    <a:lnTo>
                      <a:pt x="1" y="84"/>
                    </a:lnTo>
                    <a:lnTo>
                      <a:pt x="3" y="96"/>
                    </a:lnTo>
                    <a:lnTo>
                      <a:pt x="6" y="107"/>
                    </a:lnTo>
                    <a:lnTo>
                      <a:pt x="6" y="108"/>
                    </a:lnTo>
                    <a:lnTo>
                      <a:pt x="12" y="121"/>
                    </a:lnTo>
                    <a:lnTo>
                      <a:pt x="19" y="134"/>
                    </a:lnTo>
                    <a:lnTo>
                      <a:pt x="27" y="147"/>
                    </a:lnTo>
                    <a:lnTo>
                      <a:pt x="36" y="158"/>
                    </a:lnTo>
                    <a:lnTo>
                      <a:pt x="36" y="159"/>
                    </a:lnTo>
                    <a:lnTo>
                      <a:pt x="46" y="171"/>
                    </a:lnTo>
                    <a:lnTo>
                      <a:pt x="56" y="182"/>
                    </a:lnTo>
                    <a:lnTo>
                      <a:pt x="67" y="193"/>
                    </a:lnTo>
                    <a:lnTo>
                      <a:pt x="80" y="203"/>
                    </a:lnTo>
                    <a:lnTo>
                      <a:pt x="92" y="213"/>
                    </a:lnTo>
                    <a:lnTo>
                      <a:pt x="105" y="221"/>
                    </a:lnTo>
                    <a:lnTo>
                      <a:pt x="119" y="229"/>
                    </a:lnTo>
                    <a:lnTo>
                      <a:pt x="119" y="230"/>
                    </a:lnTo>
                    <a:lnTo>
                      <a:pt x="132" y="236"/>
                    </a:lnTo>
                    <a:lnTo>
                      <a:pt x="146" y="243"/>
                    </a:lnTo>
                    <a:lnTo>
                      <a:pt x="160" y="247"/>
                    </a:lnTo>
                    <a:lnTo>
                      <a:pt x="175" y="251"/>
                    </a:lnTo>
                    <a:lnTo>
                      <a:pt x="188" y="253"/>
                    </a:lnTo>
                    <a:lnTo>
                      <a:pt x="202" y="254"/>
                    </a:lnTo>
                    <a:lnTo>
                      <a:pt x="215" y="254"/>
                    </a:lnTo>
                    <a:lnTo>
                      <a:pt x="215" y="251"/>
                    </a:lnTo>
                    <a:lnTo>
                      <a:pt x="202" y="251"/>
                    </a:lnTo>
                    <a:lnTo>
                      <a:pt x="188" y="250"/>
                    </a:lnTo>
                    <a:lnTo>
                      <a:pt x="189" y="250"/>
                    </a:lnTo>
                    <a:lnTo>
                      <a:pt x="175" y="247"/>
                    </a:lnTo>
                    <a:lnTo>
                      <a:pt x="161" y="244"/>
                    </a:lnTo>
                    <a:lnTo>
                      <a:pt x="147" y="239"/>
                    </a:lnTo>
                    <a:lnTo>
                      <a:pt x="134" y="232"/>
                    </a:lnTo>
                    <a:lnTo>
                      <a:pt x="120" y="226"/>
                    </a:lnTo>
                    <a:lnTo>
                      <a:pt x="107" y="218"/>
                    </a:lnTo>
                    <a:lnTo>
                      <a:pt x="94" y="210"/>
                    </a:lnTo>
                    <a:lnTo>
                      <a:pt x="82" y="201"/>
                    </a:lnTo>
                    <a:lnTo>
                      <a:pt x="70" y="191"/>
                    </a:lnTo>
                    <a:lnTo>
                      <a:pt x="58" y="180"/>
                    </a:lnTo>
                    <a:lnTo>
                      <a:pt x="48" y="169"/>
                    </a:lnTo>
                    <a:lnTo>
                      <a:pt x="38" y="157"/>
                    </a:lnTo>
                    <a:lnTo>
                      <a:pt x="29" y="144"/>
                    </a:lnTo>
                    <a:lnTo>
                      <a:pt x="21" y="132"/>
                    </a:lnTo>
                    <a:lnTo>
                      <a:pt x="22" y="132"/>
                    </a:lnTo>
                    <a:lnTo>
                      <a:pt x="15" y="119"/>
                    </a:lnTo>
                    <a:lnTo>
                      <a:pt x="11" y="106"/>
                    </a:lnTo>
                    <a:lnTo>
                      <a:pt x="11" y="107"/>
                    </a:lnTo>
                    <a:lnTo>
                      <a:pt x="6" y="95"/>
                    </a:lnTo>
                    <a:lnTo>
                      <a:pt x="4" y="83"/>
                    </a:lnTo>
                    <a:lnTo>
                      <a:pt x="4" y="84"/>
                    </a:lnTo>
                    <a:lnTo>
                      <a:pt x="3" y="73"/>
                    </a:lnTo>
                    <a:lnTo>
                      <a:pt x="4" y="62"/>
                    </a:lnTo>
                    <a:lnTo>
                      <a:pt x="5" y="52"/>
                    </a:lnTo>
                    <a:lnTo>
                      <a:pt x="9" y="43"/>
                    </a:lnTo>
                    <a:lnTo>
                      <a:pt x="9" y="44"/>
                    </a:lnTo>
                    <a:lnTo>
                      <a:pt x="13" y="34"/>
                    </a:lnTo>
                    <a:lnTo>
                      <a:pt x="19" y="28"/>
                    </a:lnTo>
                    <a:lnTo>
                      <a:pt x="26" y="21"/>
                    </a:lnTo>
                    <a:lnTo>
                      <a:pt x="24" y="21"/>
                    </a:lnTo>
                    <a:lnTo>
                      <a:pt x="32" y="15"/>
                    </a:lnTo>
                    <a:lnTo>
                      <a:pt x="42" y="10"/>
                    </a:lnTo>
                    <a:lnTo>
                      <a:pt x="41" y="10"/>
                    </a:lnTo>
                    <a:lnTo>
                      <a:pt x="52" y="7"/>
                    </a:lnTo>
                    <a:lnTo>
                      <a:pt x="63" y="4"/>
                    </a:lnTo>
                    <a:lnTo>
                      <a:pt x="75" y="3"/>
                    </a:lnTo>
                    <a:lnTo>
                      <a:pt x="89" y="3"/>
                    </a:lnTo>
                    <a:lnTo>
                      <a:pt x="101" y="4"/>
                    </a:lnTo>
                    <a:lnTo>
                      <a:pt x="115" y="7"/>
                    </a:lnTo>
                    <a:lnTo>
                      <a:pt x="128" y="10"/>
                    </a:lnTo>
                    <a:lnTo>
                      <a:pt x="143" y="15"/>
                    </a:lnTo>
                    <a:lnTo>
                      <a:pt x="156" y="22"/>
                    </a:lnTo>
                    <a:lnTo>
                      <a:pt x="170" y="28"/>
                    </a:lnTo>
                    <a:lnTo>
                      <a:pt x="184" y="36"/>
                    </a:lnTo>
                    <a:lnTo>
                      <a:pt x="196" y="44"/>
                    </a:lnTo>
                    <a:lnTo>
                      <a:pt x="208" y="53"/>
                    </a:lnTo>
                    <a:lnTo>
                      <a:pt x="221" y="63"/>
                    </a:lnTo>
                    <a:lnTo>
                      <a:pt x="232" y="74"/>
                    </a:lnTo>
                    <a:lnTo>
                      <a:pt x="242" y="85"/>
                    </a:lnTo>
                    <a:lnTo>
                      <a:pt x="252" y="97"/>
                    </a:lnTo>
                    <a:lnTo>
                      <a:pt x="261" y="110"/>
                    </a:lnTo>
                    <a:lnTo>
                      <a:pt x="269" y="122"/>
                    </a:lnTo>
                    <a:lnTo>
                      <a:pt x="268" y="122"/>
                    </a:lnTo>
                    <a:lnTo>
                      <a:pt x="275" y="135"/>
                    </a:lnTo>
                    <a:lnTo>
                      <a:pt x="280" y="148"/>
                    </a:lnTo>
                    <a:lnTo>
                      <a:pt x="280" y="147"/>
                    </a:lnTo>
                    <a:lnTo>
                      <a:pt x="284" y="159"/>
                    </a:lnTo>
                    <a:lnTo>
                      <a:pt x="285" y="171"/>
                    </a:lnTo>
                    <a:lnTo>
                      <a:pt x="285" y="170"/>
                    </a:lnTo>
                    <a:lnTo>
                      <a:pt x="286" y="181"/>
                    </a:lnTo>
                    <a:lnTo>
                      <a:pt x="286" y="192"/>
                    </a:lnTo>
                    <a:lnTo>
                      <a:pt x="284" y="202"/>
                    </a:lnTo>
                    <a:lnTo>
                      <a:pt x="281" y="211"/>
                    </a:lnTo>
                    <a:lnTo>
                      <a:pt x="281" y="210"/>
                    </a:lnTo>
                    <a:lnTo>
                      <a:pt x="276" y="219"/>
                    </a:lnTo>
                    <a:lnTo>
                      <a:pt x="277" y="219"/>
                    </a:lnTo>
                    <a:lnTo>
                      <a:pt x="272" y="226"/>
                    </a:lnTo>
                    <a:lnTo>
                      <a:pt x="265" y="233"/>
                    </a:lnTo>
                    <a:lnTo>
                      <a:pt x="257" y="239"/>
                    </a:lnTo>
                    <a:lnTo>
                      <a:pt x="248" y="244"/>
                    </a:lnTo>
                    <a:lnTo>
                      <a:pt x="238" y="247"/>
                    </a:lnTo>
                    <a:lnTo>
                      <a:pt x="226" y="250"/>
                    </a:lnTo>
                    <a:lnTo>
                      <a:pt x="228" y="250"/>
                    </a:lnTo>
                    <a:lnTo>
                      <a:pt x="215" y="251"/>
                    </a:lnTo>
                    <a:lnTo>
                      <a:pt x="215"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0" name="Freeform 106"/>
              <p:cNvSpPr>
                <a:spLocks/>
              </p:cNvSpPr>
              <p:nvPr/>
            </p:nvSpPr>
            <p:spPr bwMode="auto">
              <a:xfrm>
                <a:off x="5776" y="1949"/>
                <a:ext cx="22" cy="23"/>
              </a:xfrm>
              <a:custGeom>
                <a:avLst/>
                <a:gdLst>
                  <a:gd name="T0" fmla="*/ 1 w 132"/>
                  <a:gd name="T1" fmla="*/ 0 h 140"/>
                  <a:gd name="T2" fmla="*/ 1 w 132"/>
                  <a:gd name="T3" fmla="*/ 0 h 140"/>
                  <a:gd name="T4" fmla="*/ 1 w 132"/>
                  <a:gd name="T5" fmla="*/ 0 h 140"/>
                  <a:gd name="T6" fmla="*/ 1 w 132"/>
                  <a:gd name="T7" fmla="*/ 0 h 140"/>
                  <a:gd name="T8" fmla="*/ 0 w 132"/>
                  <a:gd name="T9" fmla="*/ 1 h 140"/>
                  <a:gd name="T10" fmla="*/ 0 w 132"/>
                  <a:gd name="T11" fmla="*/ 1 h 140"/>
                  <a:gd name="T12" fmla="*/ 0 w 132"/>
                  <a:gd name="T13" fmla="*/ 1 h 140"/>
                  <a:gd name="T14" fmla="*/ 0 w 132"/>
                  <a:gd name="T15" fmla="*/ 2 h 140"/>
                  <a:gd name="T16" fmla="*/ 0 w 132"/>
                  <a:gd name="T17" fmla="*/ 2 h 140"/>
                  <a:gd name="T18" fmla="*/ 0 w 132"/>
                  <a:gd name="T19" fmla="*/ 2 h 140"/>
                  <a:gd name="T20" fmla="*/ 0 w 132"/>
                  <a:gd name="T21" fmla="*/ 3 h 140"/>
                  <a:gd name="T22" fmla="*/ 1 w 132"/>
                  <a:gd name="T23" fmla="*/ 3 h 140"/>
                  <a:gd name="T24" fmla="*/ 1 w 132"/>
                  <a:gd name="T25" fmla="*/ 4 h 140"/>
                  <a:gd name="T26" fmla="*/ 1 w 132"/>
                  <a:gd name="T27" fmla="*/ 4 h 140"/>
                  <a:gd name="T28" fmla="*/ 2 w 132"/>
                  <a:gd name="T29" fmla="*/ 4 h 140"/>
                  <a:gd name="T30" fmla="*/ 2 w 132"/>
                  <a:gd name="T31" fmla="*/ 4 h 140"/>
                  <a:gd name="T32" fmla="*/ 2 w 132"/>
                  <a:gd name="T33" fmla="*/ 3 h 140"/>
                  <a:gd name="T34" fmla="*/ 3 w 132"/>
                  <a:gd name="T35" fmla="*/ 3 h 140"/>
                  <a:gd name="T36" fmla="*/ 3 w 132"/>
                  <a:gd name="T37" fmla="*/ 2 h 140"/>
                  <a:gd name="T38" fmla="*/ 3 w 132"/>
                  <a:gd name="T39" fmla="*/ 2 h 140"/>
                  <a:gd name="T40" fmla="*/ 3 w 132"/>
                  <a:gd name="T41" fmla="*/ 2 h 140"/>
                  <a:gd name="T42" fmla="*/ 3 w 132"/>
                  <a:gd name="T43" fmla="*/ 2 h 140"/>
                  <a:gd name="T44" fmla="*/ 3 w 132"/>
                  <a:gd name="T45" fmla="*/ 2 h 140"/>
                  <a:gd name="T46" fmla="*/ 2 w 132"/>
                  <a:gd name="T47" fmla="*/ 1 h 140"/>
                  <a:gd name="T48" fmla="*/ 2 w 132"/>
                  <a:gd name="T49" fmla="*/ 1 h 140"/>
                  <a:gd name="T50" fmla="*/ 2 w 132"/>
                  <a:gd name="T51" fmla="*/ 1 h 140"/>
                  <a:gd name="T52" fmla="*/ 2 w 132"/>
                  <a:gd name="T53" fmla="*/ 0 h 140"/>
                  <a:gd name="T54" fmla="*/ 2 w 132"/>
                  <a:gd name="T55" fmla="*/ 0 h 140"/>
                  <a:gd name="T56" fmla="*/ 2 w 132"/>
                  <a:gd name="T57" fmla="*/ 0 h 140"/>
                  <a:gd name="T58" fmla="*/ 3 w 132"/>
                  <a:gd name="T59" fmla="*/ 0 h 140"/>
                  <a:gd name="T60" fmla="*/ 3 w 132"/>
                  <a:gd name="T61" fmla="*/ 0 h 140"/>
                  <a:gd name="T62" fmla="*/ 4 w 132"/>
                  <a:gd name="T63" fmla="*/ 0 h 140"/>
                  <a:gd name="T64" fmla="*/ 4 w 132"/>
                  <a:gd name="T65" fmla="*/ 0 h 140"/>
                  <a:gd name="T66" fmla="*/ 4 w 132"/>
                  <a:gd name="T67" fmla="*/ 0 h 140"/>
                  <a:gd name="T68" fmla="*/ 4 w 132"/>
                  <a:gd name="T69" fmla="*/ 0 h 140"/>
                  <a:gd name="T70" fmla="*/ 3 w 132"/>
                  <a:gd name="T71" fmla="*/ 0 h 140"/>
                  <a:gd name="T72" fmla="*/ 3 w 132"/>
                  <a:gd name="T73" fmla="*/ 0 h 140"/>
                  <a:gd name="T74" fmla="*/ 2 w 132"/>
                  <a:gd name="T75" fmla="*/ 0 h 140"/>
                  <a:gd name="T76" fmla="*/ 1 w 132"/>
                  <a:gd name="T77" fmla="*/ 0 h 1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2" h="140">
                    <a:moveTo>
                      <a:pt x="46" y="2"/>
                    </a:moveTo>
                    <a:lnTo>
                      <a:pt x="45" y="2"/>
                    </a:lnTo>
                    <a:lnTo>
                      <a:pt x="44" y="4"/>
                    </a:lnTo>
                    <a:lnTo>
                      <a:pt x="40" y="4"/>
                    </a:lnTo>
                    <a:lnTo>
                      <a:pt x="36" y="6"/>
                    </a:lnTo>
                    <a:lnTo>
                      <a:pt x="31" y="7"/>
                    </a:lnTo>
                    <a:lnTo>
                      <a:pt x="27" y="10"/>
                    </a:lnTo>
                    <a:lnTo>
                      <a:pt x="21" y="14"/>
                    </a:lnTo>
                    <a:lnTo>
                      <a:pt x="17" y="17"/>
                    </a:lnTo>
                    <a:lnTo>
                      <a:pt x="11" y="22"/>
                    </a:lnTo>
                    <a:lnTo>
                      <a:pt x="8" y="28"/>
                    </a:lnTo>
                    <a:lnTo>
                      <a:pt x="4" y="35"/>
                    </a:lnTo>
                    <a:lnTo>
                      <a:pt x="1" y="43"/>
                    </a:lnTo>
                    <a:lnTo>
                      <a:pt x="0" y="51"/>
                    </a:lnTo>
                    <a:lnTo>
                      <a:pt x="0" y="60"/>
                    </a:lnTo>
                    <a:lnTo>
                      <a:pt x="1" y="72"/>
                    </a:lnTo>
                    <a:lnTo>
                      <a:pt x="4" y="83"/>
                    </a:lnTo>
                    <a:lnTo>
                      <a:pt x="4" y="84"/>
                    </a:lnTo>
                    <a:lnTo>
                      <a:pt x="5" y="88"/>
                    </a:lnTo>
                    <a:lnTo>
                      <a:pt x="8" y="93"/>
                    </a:lnTo>
                    <a:lnTo>
                      <a:pt x="10" y="101"/>
                    </a:lnTo>
                    <a:lnTo>
                      <a:pt x="14" y="109"/>
                    </a:lnTo>
                    <a:lnTo>
                      <a:pt x="21" y="118"/>
                    </a:lnTo>
                    <a:lnTo>
                      <a:pt x="25" y="123"/>
                    </a:lnTo>
                    <a:lnTo>
                      <a:pt x="34" y="134"/>
                    </a:lnTo>
                    <a:lnTo>
                      <a:pt x="39" y="140"/>
                    </a:lnTo>
                    <a:lnTo>
                      <a:pt x="40" y="140"/>
                    </a:lnTo>
                    <a:lnTo>
                      <a:pt x="43" y="139"/>
                    </a:lnTo>
                    <a:lnTo>
                      <a:pt x="47" y="138"/>
                    </a:lnTo>
                    <a:lnTo>
                      <a:pt x="52" y="136"/>
                    </a:lnTo>
                    <a:lnTo>
                      <a:pt x="58" y="133"/>
                    </a:lnTo>
                    <a:lnTo>
                      <a:pt x="65" y="131"/>
                    </a:lnTo>
                    <a:lnTo>
                      <a:pt x="79" y="123"/>
                    </a:lnTo>
                    <a:lnTo>
                      <a:pt x="84" y="118"/>
                    </a:lnTo>
                    <a:lnTo>
                      <a:pt x="91" y="113"/>
                    </a:lnTo>
                    <a:lnTo>
                      <a:pt x="96" y="106"/>
                    </a:lnTo>
                    <a:lnTo>
                      <a:pt x="99" y="99"/>
                    </a:lnTo>
                    <a:lnTo>
                      <a:pt x="100" y="93"/>
                    </a:lnTo>
                    <a:lnTo>
                      <a:pt x="100" y="84"/>
                    </a:lnTo>
                    <a:lnTo>
                      <a:pt x="100" y="80"/>
                    </a:lnTo>
                    <a:lnTo>
                      <a:pt x="99" y="75"/>
                    </a:lnTo>
                    <a:lnTo>
                      <a:pt x="97" y="71"/>
                    </a:lnTo>
                    <a:lnTo>
                      <a:pt x="95" y="66"/>
                    </a:lnTo>
                    <a:lnTo>
                      <a:pt x="93" y="66"/>
                    </a:lnTo>
                    <a:lnTo>
                      <a:pt x="92" y="65"/>
                    </a:lnTo>
                    <a:lnTo>
                      <a:pt x="91" y="62"/>
                    </a:lnTo>
                    <a:lnTo>
                      <a:pt x="89" y="60"/>
                    </a:lnTo>
                    <a:lnTo>
                      <a:pt x="84" y="54"/>
                    </a:lnTo>
                    <a:lnTo>
                      <a:pt x="79" y="47"/>
                    </a:lnTo>
                    <a:lnTo>
                      <a:pt x="75" y="38"/>
                    </a:lnTo>
                    <a:lnTo>
                      <a:pt x="74" y="35"/>
                    </a:lnTo>
                    <a:lnTo>
                      <a:pt x="74" y="30"/>
                    </a:lnTo>
                    <a:lnTo>
                      <a:pt x="74" y="25"/>
                    </a:lnTo>
                    <a:lnTo>
                      <a:pt x="77" y="21"/>
                    </a:lnTo>
                    <a:lnTo>
                      <a:pt x="80" y="16"/>
                    </a:lnTo>
                    <a:lnTo>
                      <a:pt x="84" y="13"/>
                    </a:lnTo>
                    <a:lnTo>
                      <a:pt x="86" y="13"/>
                    </a:lnTo>
                    <a:lnTo>
                      <a:pt x="89" y="10"/>
                    </a:lnTo>
                    <a:lnTo>
                      <a:pt x="93" y="9"/>
                    </a:lnTo>
                    <a:lnTo>
                      <a:pt x="100" y="8"/>
                    </a:lnTo>
                    <a:lnTo>
                      <a:pt x="108" y="7"/>
                    </a:lnTo>
                    <a:lnTo>
                      <a:pt x="116" y="8"/>
                    </a:lnTo>
                    <a:lnTo>
                      <a:pt x="124" y="10"/>
                    </a:lnTo>
                    <a:lnTo>
                      <a:pt x="128" y="13"/>
                    </a:lnTo>
                    <a:lnTo>
                      <a:pt x="132" y="16"/>
                    </a:lnTo>
                    <a:lnTo>
                      <a:pt x="131" y="15"/>
                    </a:lnTo>
                    <a:lnTo>
                      <a:pt x="128" y="14"/>
                    </a:lnTo>
                    <a:lnTo>
                      <a:pt x="125" y="13"/>
                    </a:lnTo>
                    <a:lnTo>
                      <a:pt x="121" y="10"/>
                    </a:lnTo>
                    <a:lnTo>
                      <a:pt x="116" y="9"/>
                    </a:lnTo>
                    <a:lnTo>
                      <a:pt x="105" y="6"/>
                    </a:lnTo>
                    <a:lnTo>
                      <a:pt x="91" y="2"/>
                    </a:lnTo>
                    <a:lnTo>
                      <a:pt x="77" y="0"/>
                    </a:lnTo>
                    <a:lnTo>
                      <a:pt x="62" y="0"/>
                    </a:lnTo>
                    <a:lnTo>
                      <a:pt x="54" y="0"/>
                    </a:lnTo>
                    <a:lnTo>
                      <a:pt x="46" y="2"/>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1" name="Freeform 107"/>
              <p:cNvSpPr>
                <a:spLocks/>
              </p:cNvSpPr>
              <p:nvPr/>
            </p:nvSpPr>
            <p:spPr bwMode="auto">
              <a:xfrm>
                <a:off x="5776" y="1949"/>
                <a:ext cx="22" cy="23"/>
              </a:xfrm>
              <a:custGeom>
                <a:avLst/>
                <a:gdLst>
                  <a:gd name="T0" fmla="*/ 1 w 134"/>
                  <a:gd name="T1" fmla="*/ 0 h 141"/>
                  <a:gd name="T2" fmla="*/ 1 w 134"/>
                  <a:gd name="T3" fmla="*/ 0 h 141"/>
                  <a:gd name="T4" fmla="*/ 1 w 134"/>
                  <a:gd name="T5" fmla="*/ 0 h 141"/>
                  <a:gd name="T6" fmla="*/ 0 w 134"/>
                  <a:gd name="T7" fmla="*/ 1 h 141"/>
                  <a:gd name="T8" fmla="*/ 0 w 134"/>
                  <a:gd name="T9" fmla="*/ 1 h 141"/>
                  <a:gd name="T10" fmla="*/ 0 w 134"/>
                  <a:gd name="T11" fmla="*/ 2 h 141"/>
                  <a:gd name="T12" fmla="*/ 0 w 134"/>
                  <a:gd name="T13" fmla="*/ 2 h 141"/>
                  <a:gd name="T14" fmla="*/ 0 w 134"/>
                  <a:gd name="T15" fmla="*/ 3 h 141"/>
                  <a:gd name="T16" fmla="*/ 1 w 134"/>
                  <a:gd name="T17" fmla="*/ 3 h 141"/>
                  <a:gd name="T18" fmla="*/ 1 w 134"/>
                  <a:gd name="T19" fmla="*/ 4 h 141"/>
                  <a:gd name="T20" fmla="*/ 1 w 134"/>
                  <a:gd name="T21" fmla="*/ 4 h 141"/>
                  <a:gd name="T22" fmla="*/ 2 w 134"/>
                  <a:gd name="T23" fmla="*/ 3 h 141"/>
                  <a:gd name="T24" fmla="*/ 2 w 134"/>
                  <a:gd name="T25" fmla="*/ 3 h 141"/>
                  <a:gd name="T26" fmla="*/ 3 w 134"/>
                  <a:gd name="T27" fmla="*/ 2 h 141"/>
                  <a:gd name="T28" fmla="*/ 3 w 134"/>
                  <a:gd name="T29" fmla="*/ 2 h 141"/>
                  <a:gd name="T30" fmla="*/ 3 w 134"/>
                  <a:gd name="T31" fmla="*/ 2 h 141"/>
                  <a:gd name="T32" fmla="*/ 2 w 134"/>
                  <a:gd name="T33" fmla="*/ 1 h 141"/>
                  <a:gd name="T34" fmla="*/ 2 w 134"/>
                  <a:gd name="T35" fmla="*/ 1 h 141"/>
                  <a:gd name="T36" fmla="*/ 2 w 134"/>
                  <a:gd name="T37" fmla="*/ 1 h 141"/>
                  <a:gd name="T38" fmla="*/ 2 w 134"/>
                  <a:gd name="T39" fmla="*/ 0 h 141"/>
                  <a:gd name="T40" fmla="*/ 2 w 134"/>
                  <a:gd name="T41" fmla="*/ 0 h 141"/>
                  <a:gd name="T42" fmla="*/ 2 w 134"/>
                  <a:gd name="T43" fmla="*/ 0 h 141"/>
                  <a:gd name="T44" fmla="*/ 3 w 134"/>
                  <a:gd name="T45" fmla="*/ 0 h 141"/>
                  <a:gd name="T46" fmla="*/ 3 w 134"/>
                  <a:gd name="T47" fmla="*/ 0 h 141"/>
                  <a:gd name="T48" fmla="*/ 4 w 134"/>
                  <a:gd name="T49" fmla="*/ 0 h 141"/>
                  <a:gd name="T50" fmla="*/ 3 w 134"/>
                  <a:gd name="T51" fmla="*/ 0 h 141"/>
                  <a:gd name="T52" fmla="*/ 3 w 134"/>
                  <a:gd name="T53" fmla="*/ 0 h 141"/>
                  <a:gd name="T54" fmla="*/ 2 w 134"/>
                  <a:gd name="T55" fmla="*/ 0 h 141"/>
                  <a:gd name="T56" fmla="*/ 1 w 134"/>
                  <a:gd name="T57" fmla="*/ 0 h 141"/>
                  <a:gd name="T58" fmla="*/ 2 w 134"/>
                  <a:gd name="T59" fmla="*/ 0 h 141"/>
                  <a:gd name="T60" fmla="*/ 3 w 134"/>
                  <a:gd name="T61" fmla="*/ 0 h 141"/>
                  <a:gd name="T62" fmla="*/ 3 w 134"/>
                  <a:gd name="T63" fmla="*/ 0 h 141"/>
                  <a:gd name="T64" fmla="*/ 4 w 134"/>
                  <a:gd name="T65" fmla="*/ 0 h 141"/>
                  <a:gd name="T66" fmla="*/ 4 w 134"/>
                  <a:gd name="T67" fmla="*/ 0 h 141"/>
                  <a:gd name="T68" fmla="*/ 3 w 134"/>
                  <a:gd name="T69" fmla="*/ 0 h 141"/>
                  <a:gd name="T70" fmla="*/ 3 w 134"/>
                  <a:gd name="T71" fmla="*/ 0 h 141"/>
                  <a:gd name="T72" fmla="*/ 2 w 134"/>
                  <a:gd name="T73" fmla="*/ 0 h 141"/>
                  <a:gd name="T74" fmla="*/ 2 w 134"/>
                  <a:gd name="T75" fmla="*/ 0 h 141"/>
                  <a:gd name="T76" fmla="*/ 2 w 134"/>
                  <a:gd name="T77" fmla="*/ 1 h 141"/>
                  <a:gd name="T78" fmla="*/ 2 w 134"/>
                  <a:gd name="T79" fmla="*/ 1 h 141"/>
                  <a:gd name="T80" fmla="*/ 2 w 134"/>
                  <a:gd name="T81" fmla="*/ 2 h 141"/>
                  <a:gd name="T82" fmla="*/ 2 w 134"/>
                  <a:gd name="T83" fmla="*/ 2 h 141"/>
                  <a:gd name="T84" fmla="*/ 3 w 134"/>
                  <a:gd name="T85" fmla="*/ 2 h 141"/>
                  <a:gd name="T86" fmla="*/ 3 w 134"/>
                  <a:gd name="T87" fmla="*/ 2 h 141"/>
                  <a:gd name="T88" fmla="*/ 3 w 134"/>
                  <a:gd name="T89" fmla="*/ 3 h 141"/>
                  <a:gd name="T90" fmla="*/ 2 w 134"/>
                  <a:gd name="T91" fmla="*/ 3 h 141"/>
                  <a:gd name="T92" fmla="*/ 2 w 134"/>
                  <a:gd name="T93" fmla="*/ 4 h 141"/>
                  <a:gd name="T94" fmla="*/ 1 w 134"/>
                  <a:gd name="T95" fmla="*/ 4 h 141"/>
                  <a:gd name="T96" fmla="*/ 1 w 134"/>
                  <a:gd name="T97" fmla="*/ 4 h 141"/>
                  <a:gd name="T98" fmla="*/ 1 w 134"/>
                  <a:gd name="T99" fmla="*/ 3 h 141"/>
                  <a:gd name="T100" fmla="*/ 0 w 134"/>
                  <a:gd name="T101" fmla="*/ 3 h 141"/>
                  <a:gd name="T102" fmla="*/ 0 w 134"/>
                  <a:gd name="T103" fmla="*/ 2 h 141"/>
                  <a:gd name="T104" fmla="*/ 0 w 134"/>
                  <a:gd name="T105" fmla="*/ 2 h 141"/>
                  <a:gd name="T106" fmla="*/ 0 w 134"/>
                  <a:gd name="T107" fmla="*/ 1 h 141"/>
                  <a:gd name="T108" fmla="*/ 0 w 134"/>
                  <a:gd name="T109" fmla="*/ 1 h 141"/>
                  <a:gd name="T110" fmla="*/ 1 w 134"/>
                  <a:gd name="T111" fmla="*/ 0 h 141"/>
                  <a:gd name="T112" fmla="*/ 1 w 134"/>
                  <a:gd name="T113" fmla="*/ 0 h 141"/>
                  <a:gd name="T114" fmla="*/ 1 w 134"/>
                  <a:gd name="T115" fmla="*/ 0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4" h="141">
                    <a:moveTo>
                      <a:pt x="47" y="2"/>
                    </a:moveTo>
                    <a:lnTo>
                      <a:pt x="46" y="2"/>
                    </a:lnTo>
                    <a:lnTo>
                      <a:pt x="45" y="3"/>
                    </a:lnTo>
                    <a:lnTo>
                      <a:pt x="41" y="5"/>
                    </a:lnTo>
                    <a:lnTo>
                      <a:pt x="37" y="6"/>
                    </a:lnTo>
                    <a:lnTo>
                      <a:pt x="32" y="8"/>
                    </a:lnTo>
                    <a:lnTo>
                      <a:pt x="28" y="10"/>
                    </a:lnTo>
                    <a:lnTo>
                      <a:pt x="22" y="14"/>
                    </a:lnTo>
                    <a:lnTo>
                      <a:pt x="18" y="18"/>
                    </a:lnTo>
                    <a:lnTo>
                      <a:pt x="12" y="23"/>
                    </a:lnTo>
                    <a:lnTo>
                      <a:pt x="8" y="29"/>
                    </a:lnTo>
                    <a:lnTo>
                      <a:pt x="4" y="36"/>
                    </a:lnTo>
                    <a:lnTo>
                      <a:pt x="2" y="44"/>
                    </a:lnTo>
                    <a:lnTo>
                      <a:pt x="0" y="52"/>
                    </a:lnTo>
                    <a:lnTo>
                      <a:pt x="0" y="61"/>
                    </a:lnTo>
                    <a:lnTo>
                      <a:pt x="2" y="73"/>
                    </a:lnTo>
                    <a:lnTo>
                      <a:pt x="5" y="84"/>
                    </a:lnTo>
                    <a:lnTo>
                      <a:pt x="5" y="85"/>
                    </a:lnTo>
                    <a:lnTo>
                      <a:pt x="6" y="89"/>
                    </a:lnTo>
                    <a:lnTo>
                      <a:pt x="8" y="94"/>
                    </a:lnTo>
                    <a:lnTo>
                      <a:pt x="11" y="102"/>
                    </a:lnTo>
                    <a:lnTo>
                      <a:pt x="15" y="110"/>
                    </a:lnTo>
                    <a:lnTo>
                      <a:pt x="21" y="119"/>
                    </a:lnTo>
                    <a:lnTo>
                      <a:pt x="24" y="125"/>
                    </a:lnTo>
                    <a:lnTo>
                      <a:pt x="35" y="136"/>
                    </a:lnTo>
                    <a:lnTo>
                      <a:pt x="40" y="141"/>
                    </a:lnTo>
                    <a:lnTo>
                      <a:pt x="41" y="141"/>
                    </a:lnTo>
                    <a:lnTo>
                      <a:pt x="44" y="141"/>
                    </a:lnTo>
                    <a:lnTo>
                      <a:pt x="48" y="140"/>
                    </a:lnTo>
                    <a:lnTo>
                      <a:pt x="53" y="137"/>
                    </a:lnTo>
                    <a:lnTo>
                      <a:pt x="59" y="135"/>
                    </a:lnTo>
                    <a:lnTo>
                      <a:pt x="66" y="132"/>
                    </a:lnTo>
                    <a:lnTo>
                      <a:pt x="80" y="125"/>
                    </a:lnTo>
                    <a:lnTo>
                      <a:pt x="87" y="120"/>
                    </a:lnTo>
                    <a:lnTo>
                      <a:pt x="92" y="114"/>
                    </a:lnTo>
                    <a:lnTo>
                      <a:pt x="97" y="109"/>
                    </a:lnTo>
                    <a:lnTo>
                      <a:pt x="100" y="100"/>
                    </a:lnTo>
                    <a:lnTo>
                      <a:pt x="102" y="94"/>
                    </a:lnTo>
                    <a:lnTo>
                      <a:pt x="102" y="85"/>
                    </a:lnTo>
                    <a:lnTo>
                      <a:pt x="101" y="81"/>
                    </a:lnTo>
                    <a:lnTo>
                      <a:pt x="100" y="76"/>
                    </a:lnTo>
                    <a:lnTo>
                      <a:pt x="98" y="72"/>
                    </a:lnTo>
                    <a:lnTo>
                      <a:pt x="96" y="67"/>
                    </a:lnTo>
                    <a:lnTo>
                      <a:pt x="96" y="66"/>
                    </a:lnTo>
                    <a:lnTo>
                      <a:pt x="94" y="65"/>
                    </a:lnTo>
                    <a:lnTo>
                      <a:pt x="90" y="61"/>
                    </a:lnTo>
                    <a:lnTo>
                      <a:pt x="85" y="55"/>
                    </a:lnTo>
                    <a:lnTo>
                      <a:pt x="80" y="48"/>
                    </a:lnTo>
                    <a:lnTo>
                      <a:pt x="76" y="39"/>
                    </a:lnTo>
                    <a:lnTo>
                      <a:pt x="75" y="36"/>
                    </a:lnTo>
                    <a:lnTo>
                      <a:pt x="75" y="31"/>
                    </a:lnTo>
                    <a:lnTo>
                      <a:pt x="76" y="26"/>
                    </a:lnTo>
                    <a:lnTo>
                      <a:pt x="78" y="22"/>
                    </a:lnTo>
                    <a:lnTo>
                      <a:pt x="78" y="23"/>
                    </a:lnTo>
                    <a:lnTo>
                      <a:pt x="81" y="18"/>
                    </a:lnTo>
                    <a:lnTo>
                      <a:pt x="85" y="14"/>
                    </a:lnTo>
                    <a:lnTo>
                      <a:pt x="87" y="14"/>
                    </a:lnTo>
                    <a:lnTo>
                      <a:pt x="90" y="13"/>
                    </a:lnTo>
                    <a:lnTo>
                      <a:pt x="94" y="10"/>
                    </a:lnTo>
                    <a:lnTo>
                      <a:pt x="101" y="9"/>
                    </a:lnTo>
                    <a:lnTo>
                      <a:pt x="109" y="9"/>
                    </a:lnTo>
                    <a:lnTo>
                      <a:pt x="117" y="10"/>
                    </a:lnTo>
                    <a:lnTo>
                      <a:pt x="125" y="13"/>
                    </a:lnTo>
                    <a:lnTo>
                      <a:pt x="129" y="15"/>
                    </a:lnTo>
                    <a:lnTo>
                      <a:pt x="133" y="17"/>
                    </a:lnTo>
                    <a:lnTo>
                      <a:pt x="134" y="17"/>
                    </a:lnTo>
                    <a:lnTo>
                      <a:pt x="133" y="16"/>
                    </a:lnTo>
                    <a:lnTo>
                      <a:pt x="132" y="16"/>
                    </a:lnTo>
                    <a:lnTo>
                      <a:pt x="129" y="15"/>
                    </a:lnTo>
                    <a:lnTo>
                      <a:pt x="126" y="14"/>
                    </a:lnTo>
                    <a:lnTo>
                      <a:pt x="122" y="11"/>
                    </a:lnTo>
                    <a:lnTo>
                      <a:pt x="117" y="10"/>
                    </a:lnTo>
                    <a:lnTo>
                      <a:pt x="106" y="6"/>
                    </a:lnTo>
                    <a:lnTo>
                      <a:pt x="92" y="2"/>
                    </a:lnTo>
                    <a:lnTo>
                      <a:pt x="78" y="1"/>
                    </a:lnTo>
                    <a:lnTo>
                      <a:pt x="63" y="0"/>
                    </a:lnTo>
                    <a:lnTo>
                      <a:pt x="55" y="1"/>
                    </a:lnTo>
                    <a:lnTo>
                      <a:pt x="47" y="2"/>
                    </a:lnTo>
                    <a:lnTo>
                      <a:pt x="47" y="3"/>
                    </a:lnTo>
                    <a:lnTo>
                      <a:pt x="55" y="2"/>
                    </a:lnTo>
                    <a:lnTo>
                      <a:pt x="63" y="1"/>
                    </a:lnTo>
                    <a:lnTo>
                      <a:pt x="78" y="1"/>
                    </a:lnTo>
                    <a:lnTo>
                      <a:pt x="92" y="3"/>
                    </a:lnTo>
                    <a:lnTo>
                      <a:pt x="106" y="7"/>
                    </a:lnTo>
                    <a:lnTo>
                      <a:pt x="117" y="10"/>
                    </a:lnTo>
                    <a:lnTo>
                      <a:pt x="122" y="13"/>
                    </a:lnTo>
                    <a:lnTo>
                      <a:pt x="126" y="14"/>
                    </a:lnTo>
                    <a:lnTo>
                      <a:pt x="129" y="16"/>
                    </a:lnTo>
                    <a:lnTo>
                      <a:pt x="128" y="16"/>
                    </a:lnTo>
                    <a:lnTo>
                      <a:pt x="132" y="17"/>
                    </a:lnTo>
                    <a:lnTo>
                      <a:pt x="133" y="17"/>
                    </a:lnTo>
                    <a:lnTo>
                      <a:pt x="134" y="17"/>
                    </a:lnTo>
                    <a:lnTo>
                      <a:pt x="129" y="14"/>
                    </a:lnTo>
                    <a:lnTo>
                      <a:pt x="125" y="11"/>
                    </a:lnTo>
                    <a:lnTo>
                      <a:pt x="117" y="9"/>
                    </a:lnTo>
                    <a:lnTo>
                      <a:pt x="109" y="8"/>
                    </a:lnTo>
                    <a:lnTo>
                      <a:pt x="101" y="8"/>
                    </a:lnTo>
                    <a:lnTo>
                      <a:pt x="94" y="10"/>
                    </a:lnTo>
                    <a:lnTo>
                      <a:pt x="90" y="11"/>
                    </a:lnTo>
                    <a:lnTo>
                      <a:pt x="87" y="13"/>
                    </a:lnTo>
                    <a:lnTo>
                      <a:pt x="85" y="14"/>
                    </a:lnTo>
                    <a:lnTo>
                      <a:pt x="80" y="17"/>
                    </a:lnTo>
                    <a:lnTo>
                      <a:pt x="78" y="22"/>
                    </a:lnTo>
                    <a:lnTo>
                      <a:pt x="75" y="26"/>
                    </a:lnTo>
                    <a:lnTo>
                      <a:pt x="74" y="31"/>
                    </a:lnTo>
                    <a:lnTo>
                      <a:pt x="74" y="36"/>
                    </a:lnTo>
                    <a:lnTo>
                      <a:pt x="75" y="39"/>
                    </a:lnTo>
                    <a:lnTo>
                      <a:pt x="80" y="48"/>
                    </a:lnTo>
                    <a:lnTo>
                      <a:pt x="84" y="55"/>
                    </a:lnTo>
                    <a:lnTo>
                      <a:pt x="89" y="62"/>
                    </a:lnTo>
                    <a:lnTo>
                      <a:pt x="93" y="66"/>
                    </a:lnTo>
                    <a:lnTo>
                      <a:pt x="94" y="67"/>
                    </a:lnTo>
                    <a:lnTo>
                      <a:pt x="98" y="72"/>
                    </a:lnTo>
                    <a:lnTo>
                      <a:pt x="99" y="76"/>
                    </a:lnTo>
                    <a:lnTo>
                      <a:pt x="101" y="81"/>
                    </a:lnTo>
                    <a:lnTo>
                      <a:pt x="101" y="85"/>
                    </a:lnTo>
                    <a:lnTo>
                      <a:pt x="101" y="94"/>
                    </a:lnTo>
                    <a:lnTo>
                      <a:pt x="99" y="100"/>
                    </a:lnTo>
                    <a:lnTo>
                      <a:pt x="96" y="107"/>
                    </a:lnTo>
                    <a:lnTo>
                      <a:pt x="91" y="113"/>
                    </a:lnTo>
                    <a:lnTo>
                      <a:pt x="85" y="119"/>
                    </a:lnTo>
                    <a:lnTo>
                      <a:pt x="79" y="124"/>
                    </a:lnTo>
                    <a:lnTo>
                      <a:pt x="80" y="124"/>
                    </a:lnTo>
                    <a:lnTo>
                      <a:pt x="66" y="131"/>
                    </a:lnTo>
                    <a:lnTo>
                      <a:pt x="59" y="134"/>
                    </a:lnTo>
                    <a:lnTo>
                      <a:pt x="53" y="136"/>
                    </a:lnTo>
                    <a:lnTo>
                      <a:pt x="48" y="139"/>
                    </a:lnTo>
                    <a:lnTo>
                      <a:pt x="44" y="140"/>
                    </a:lnTo>
                    <a:lnTo>
                      <a:pt x="41" y="140"/>
                    </a:lnTo>
                    <a:lnTo>
                      <a:pt x="40" y="141"/>
                    </a:lnTo>
                    <a:lnTo>
                      <a:pt x="36" y="135"/>
                    </a:lnTo>
                    <a:lnTo>
                      <a:pt x="26" y="124"/>
                    </a:lnTo>
                    <a:lnTo>
                      <a:pt x="22" y="118"/>
                    </a:lnTo>
                    <a:lnTo>
                      <a:pt x="15" y="109"/>
                    </a:lnTo>
                    <a:lnTo>
                      <a:pt x="15" y="110"/>
                    </a:lnTo>
                    <a:lnTo>
                      <a:pt x="12" y="102"/>
                    </a:lnTo>
                    <a:lnTo>
                      <a:pt x="9" y="94"/>
                    </a:lnTo>
                    <a:lnTo>
                      <a:pt x="6" y="89"/>
                    </a:lnTo>
                    <a:lnTo>
                      <a:pt x="6" y="85"/>
                    </a:lnTo>
                    <a:lnTo>
                      <a:pt x="6" y="84"/>
                    </a:lnTo>
                    <a:lnTo>
                      <a:pt x="3" y="73"/>
                    </a:lnTo>
                    <a:lnTo>
                      <a:pt x="1" y="61"/>
                    </a:lnTo>
                    <a:lnTo>
                      <a:pt x="1" y="52"/>
                    </a:lnTo>
                    <a:lnTo>
                      <a:pt x="3" y="44"/>
                    </a:lnTo>
                    <a:lnTo>
                      <a:pt x="5" y="36"/>
                    </a:lnTo>
                    <a:lnTo>
                      <a:pt x="9" y="29"/>
                    </a:lnTo>
                    <a:lnTo>
                      <a:pt x="9" y="30"/>
                    </a:lnTo>
                    <a:lnTo>
                      <a:pt x="13" y="24"/>
                    </a:lnTo>
                    <a:lnTo>
                      <a:pt x="18" y="20"/>
                    </a:lnTo>
                    <a:lnTo>
                      <a:pt x="22" y="15"/>
                    </a:lnTo>
                    <a:lnTo>
                      <a:pt x="28" y="11"/>
                    </a:lnTo>
                    <a:lnTo>
                      <a:pt x="32" y="9"/>
                    </a:lnTo>
                    <a:lnTo>
                      <a:pt x="37" y="7"/>
                    </a:lnTo>
                    <a:lnTo>
                      <a:pt x="41" y="6"/>
                    </a:lnTo>
                    <a:lnTo>
                      <a:pt x="45" y="5"/>
                    </a:lnTo>
                    <a:lnTo>
                      <a:pt x="46" y="3"/>
                    </a:lnTo>
                    <a:lnTo>
                      <a:pt x="47" y="3"/>
                    </a:lnTo>
                    <a:lnTo>
                      <a:pt x="47" y="2"/>
                    </a:lnTo>
                    <a:close/>
                  </a:path>
                </a:pathLst>
              </a:custGeom>
              <a:solidFill>
                <a:srgbClr val="BC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2" name="Freeform 108"/>
              <p:cNvSpPr>
                <a:spLocks/>
              </p:cNvSpPr>
              <p:nvPr/>
            </p:nvSpPr>
            <p:spPr bwMode="auto">
              <a:xfrm>
                <a:off x="5795" y="1955"/>
                <a:ext cx="24" cy="31"/>
              </a:xfrm>
              <a:custGeom>
                <a:avLst/>
                <a:gdLst>
                  <a:gd name="T0" fmla="*/ 0 w 146"/>
                  <a:gd name="T1" fmla="*/ 5 h 186"/>
                  <a:gd name="T2" fmla="*/ 0 w 146"/>
                  <a:gd name="T3" fmla="*/ 5 h 186"/>
                  <a:gd name="T4" fmla="*/ 0 w 146"/>
                  <a:gd name="T5" fmla="*/ 4 h 186"/>
                  <a:gd name="T6" fmla="*/ 0 w 146"/>
                  <a:gd name="T7" fmla="*/ 4 h 186"/>
                  <a:gd name="T8" fmla="*/ 0 w 146"/>
                  <a:gd name="T9" fmla="*/ 3 h 186"/>
                  <a:gd name="T10" fmla="*/ 0 w 146"/>
                  <a:gd name="T11" fmla="*/ 3 h 186"/>
                  <a:gd name="T12" fmla="*/ 0 w 146"/>
                  <a:gd name="T13" fmla="*/ 2 h 186"/>
                  <a:gd name="T14" fmla="*/ 0 w 146"/>
                  <a:gd name="T15" fmla="*/ 2 h 186"/>
                  <a:gd name="T16" fmla="*/ 1 w 146"/>
                  <a:gd name="T17" fmla="*/ 2 h 186"/>
                  <a:gd name="T18" fmla="*/ 1 w 146"/>
                  <a:gd name="T19" fmla="*/ 2 h 186"/>
                  <a:gd name="T20" fmla="*/ 1 w 146"/>
                  <a:gd name="T21" fmla="*/ 3 h 186"/>
                  <a:gd name="T22" fmla="*/ 1 w 146"/>
                  <a:gd name="T23" fmla="*/ 3 h 186"/>
                  <a:gd name="T24" fmla="*/ 2 w 146"/>
                  <a:gd name="T25" fmla="*/ 3 h 186"/>
                  <a:gd name="T26" fmla="*/ 3 w 146"/>
                  <a:gd name="T27" fmla="*/ 3 h 186"/>
                  <a:gd name="T28" fmla="*/ 3 w 146"/>
                  <a:gd name="T29" fmla="*/ 3 h 186"/>
                  <a:gd name="T30" fmla="*/ 3 w 146"/>
                  <a:gd name="T31" fmla="*/ 3 h 186"/>
                  <a:gd name="T32" fmla="*/ 3 w 146"/>
                  <a:gd name="T33" fmla="*/ 3 h 186"/>
                  <a:gd name="T34" fmla="*/ 3 w 146"/>
                  <a:gd name="T35" fmla="*/ 2 h 186"/>
                  <a:gd name="T36" fmla="*/ 3 w 146"/>
                  <a:gd name="T37" fmla="*/ 2 h 186"/>
                  <a:gd name="T38" fmla="*/ 3 w 146"/>
                  <a:gd name="T39" fmla="*/ 2 h 186"/>
                  <a:gd name="T40" fmla="*/ 3 w 146"/>
                  <a:gd name="T41" fmla="*/ 2 h 186"/>
                  <a:gd name="T42" fmla="*/ 3 w 146"/>
                  <a:gd name="T43" fmla="*/ 2 h 186"/>
                  <a:gd name="T44" fmla="*/ 2 w 146"/>
                  <a:gd name="T45" fmla="*/ 1 h 186"/>
                  <a:gd name="T46" fmla="*/ 2 w 146"/>
                  <a:gd name="T47" fmla="*/ 0 h 186"/>
                  <a:gd name="T48" fmla="*/ 2 w 146"/>
                  <a:gd name="T49" fmla="*/ 0 h 186"/>
                  <a:gd name="T50" fmla="*/ 2 w 146"/>
                  <a:gd name="T51" fmla="*/ 0 h 186"/>
                  <a:gd name="T52" fmla="*/ 2 w 146"/>
                  <a:gd name="T53" fmla="*/ 0 h 186"/>
                  <a:gd name="T54" fmla="*/ 2 w 146"/>
                  <a:gd name="T55" fmla="*/ 1 h 186"/>
                  <a:gd name="T56" fmla="*/ 3 w 146"/>
                  <a:gd name="T57" fmla="*/ 1 h 186"/>
                  <a:gd name="T58" fmla="*/ 3 w 146"/>
                  <a:gd name="T59" fmla="*/ 2 h 186"/>
                  <a:gd name="T60" fmla="*/ 4 w 146"/>
                  <a:gd name="T61" fmla="*/ 2 h 186"/>
                  <a:gd name="T62" fmla="*/ 4 w 146"/>
                  <a:gd name="T63" fmla="*/ 3 h 186"/>
                  <a:gd name="T64" fmla="*/ 4 w 146"/>
                  <a:gd name="T65" fmla="*/ 4 h 186"/>
                  <a:gd name="T66" fmla="*/ 4 w 146"/>
                  <a:gd name="T67" fmla="*/ 4 h 186"/>
                  <a:gd name="T68" fmla="*/ 4 w 146"/>
                  <a:gd name="T69" fmla="*/ 5 h 186"/>
                  <a:gd name="T70" fmla="*/ 4 w 146"/>
                  <a:gd name="T71" fmla="*/ 5 h 186"/>
                  <a:gd name="T72" fmla="*/ 4 w 146"/>
                  <a:gd name="T73" fmla="*/ 5 h 186"/>
                  <a:gd name="T74" fmla="*/ 3 w 146"/>
                  <a:gd name="T75" fmla="*/ 5 h 186"/>
                  <a:gd name="T76" fmla="*/ 3 w 146"/>
                  <a:gd name="T77" fmla="*/ 5 h 186"/>
                  <a:gd name="T78" fmla="*/ 2 w 146"/>
                  <a:gd name="T79" fmla="*/ 5 h 186"/>
                  <a:gd name="T80" fmla="*/ 1 w 146"/>
                  <a:gd name="T81" fmla="*/ 5 h 186"/>
                  <a:gd name="T82" fmla="*/ 1 w 146"/>
                  <a:gd name="T83" fmla="*/ 5 h 1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6" h="186">
                    <a:moveTo>
                      <a:pt x="9" y="170"/>
                    </a:moveTo>
                    <a:lnTo>
                      <a:pt x="9" y="169"/>
                    </a:lnTo>
                    <a:lnTo>
                      <a:pt x="8" y="167"/>
                    </a:lnTo>
                    <a:lnTo>
                      <a:pt x="6" y="162"/>
                    </a:lnTo>
                    <a:lnTo>
                      <a:pt x="5" y="156"/>
                    </a:lnTo>
                    <a:lnTo>
                      <a:pt x="4" y="149"/>
                    </a:lnTo>
                    <a:lnTo>
                      <a:pt x="3" y="141"/>
                    </a:lnTo>
                    <a:lnTo>
                      <a:pt x="1" y="124"/>
                    </a:lnTo>
                    <a:lnTo>
                      <a:pt x="0" y="116"/>
                    </a:lnTo>
                    <a:lnTo>
                      <a:pt x="0" y="108"/>
                    </a:lnTo>
                    <a:lnTo>
                      <a:pt x="2" y="99"/>
                    </a:lnTo>
                    <a:lnTo>
                      <a:pt x="3" y="93"/>
                    </a:lnTo>
                    <a:lnTo>
                      <a:pt x="6" y="87"/>
                    </a:lnTo>
                    <a:lnTo>
                      <a:pt x="11" y="82"/>
                    </a:lnTo>
                    <a:lnTo>
                      <a:pt x="15" y="79"/>
                    </a:lnTo>
                    <a:lnTo>
                      <a:pt x="19" y="79"/>
                    </a:lnTo>
                    <a:lnTo>
                      <a:pt x="23" y="78"/>
                    </a:lnTo>
                    <a:lnTo>
                      <a:pt x="24" y="79"/>
                    </a:lnTo>
                    <a:lnTo>
                      <a:pt x="28" y="81"/>
                    </a:lnTo>
                    <a:lnTo>
                      <a:pt x="32" y="83"/>
                    </a:lnTo>
                    <a:lnTo>
                      <a:pt x="39" y="87"/>
                    </a:lnTo>
                    <a:lnTo>
                      <a:pt x="48" y="91"/>
                    </a:lnTo>
                    <a:lnTo>
                      <a:pt x="57" y="95"/>
                    </a:lnTo>
                    <a:lnTo>
                      <a:pt x="75" y="102"/>
                    </a:lnTo>
                    <a:lnTo>
                      <a:pt x="84" y="104"/>
                    </a:lnTo>
                    <a:lnTo>
                      <a:pt x="92" y="105"/>
                    </a:lnTo>
                    <a:lnTo>
                      <a:pt x="100" y="104"/>
                    </a:lnTo>
                    <a:lnTo>
                      <a:pt x="104" y="103"/>
                    </a:lnTo>
                    <a:lnTo>
                      <a:pt x="106" y="102"/>
                    </a:lnTo>
                    <a:lnTo>
                      <a:pt x="108" y="99"/>
                    </a:lnTo>
                    <a:lnTo>
                      <a:pt x="110" y="97"/>
                    </a:lnTo>
                    <a:lnTo>
                      <a:pt x="111" y="95"/>
                    </a:lnTo>
                    <a:lnTo>
                      <a:pt x="113" y="90"/>
                    </a:lnTo>
                    <a:lnTo>
                      <a:pt x="113" y="86"/>
                    </a:lnTo>
                    <a:lnTo>
                      <a:pt x="113" y="80"/>
                    </a:lnTo>
                    <a:lnTo>
                      <a:pt x="110" y="74"/>
                    </a:lnTo>
                    <a:lnTo>
                      <a:pt x="109" y="67"/>
                    </a:lnTo>
                    <a:lnTo>
                      <a:pt x="108" y="65"/>
                    </a:lnTo>
                    <a:lnTo>
                      <a:pt x="107" y="62"/>
                    </a:lnTo>
                    <a:lnTo>
                      <a:pt x="106" y="60"/>
                    </a:lnTo>
                    <a:lnTo>
                      <a:pt x="104" y="56"/>
                    </a:lnTo>
                    <a:lnTo>
                      <a:pt x="101" y="51"/>
                    </a:lnTo>
                    <a:lnTo>
                      <a:pt x="97" y="41"/>
                    </a:lnTo>
                    <a:lnTo>
                      <a:pt x="90" y="29"/>
                    </a:lnTo>
                    <a:lnTo>
                      <a:pt x="81" y="19"/>
                    </a:lnTo>
                    <a:lnTo>
                      <a:pt x="72" y="8"/>
                    </a:lnTo>
                    <a:lnTo>
                      <a:pt x="66" y="4"/>
                    </a:lnTo>
                    <a:lnTo>
                      <a:pt x="61" y="0"/>
                    </a:lnTo>
                    <a:lnTo>
                      <a:pt x="62" y="1"/>
                    </a:lnTo>
                    <a:lnTo>
                      <a:pt x="65" y="4"/>
                    </a:lnTo>
                    <a:lnTo>
                      <a:pt x="70" y="7"/>
                    </a:lnTo>
                    <a:lnTo>
                      <a:pt x="76" y="12"/>
                    </a:lnTo>
                    <a:lnTo>
                      <a:pt x="84" y="17"/>
                    </a:lnTo>
                    <a:lnTo>
                      <a:pt x="92" y="25"/>
                    </a:lnTo>
                    <a:lnTo>
                      <a:pt x="101" y="34"/>
                    </a:lnTo>
                    <a:lnTo>
                      <a:pt x="110" y="43"/>
                    </a:lnTo>
                    <a:lnTo>
                      <a:pt x="118" y="54"/>
                    </a:lnTo>
                    <a:lnTo>
                      <a:pt x="126" y="67"/>
                    </a:lnTo>
                    <a:lnTo>
                      <a:pt x="134" y="80"/>
                    </a:lnTo>
                    <a:lnTo>
                      <a:pt x="140" y="95"/>
                    </a:lnTo>
                    <a:lnTo>
                      <a:pt x="144" y="110"/>
                    </a:lnTo>
                    <a:lnTo>
                      <a:pt x="146" y="127"/>
                    </a:lnTo>
                    <a:lnTo>
                      <a:pt x="146" y="135"/>
                    </a:lnTo>
                    <a:lnTo>
                      <a:pt x="146" y="145"/>
                    </a:lnTo>
                    <a:lnTo>
                      <a:pt x="145" y="154"/>
                    </a:lnTo>
                    <a:lnTo>
                      <a:pt x="144" y="163"/>
                    </a:lnTo>
                    <a:lnTo>
                      <a:pt x="143" y="164"/>
                    </a:lnTo>
                    <a:lnTo>
                      <a:pt x="142" y="165"/>
                    </a:lnTo>
                    <a:lnTo>
                      <a:pt x="139" y="168"/>
                    </a:lnTo>
                    <a:lnTo>
                      <a:pt x="135" y="170"/>
                    </a:lnTo>
                    <a:lnTo>
                      <a:pt x="131" y="172"/>
                    </a:lnTo>
                    <a:lnTo>
                      <a:pt x="125" y="176"/>
                    </a:lnTo>
                    <a:lnTo>
                      <a:pt x="118" y="178"/>
                    </a:lnTo>
                    <a:lnTo>
                      <a:pt x="110" y="182"/>
                    </a:lnTo>
                    <a:lnTo>
                      <a:pt x="101" y="184"/>
                    </a:lnTo>
                    <a:lnTo>
                      <a:pt x="91" y="185"/>
                    </a:lnTo>
                    <a:lnTo>
                      <a:pt x="80" y="186"/>
                    </a:lnTo>
                    <a:lnTo>
                      <a:pt x="67" y="186"/>
                    </a:lnTo>
                    <a:lnTo>
                      <a:pt x="55" y="184"/>
                    </a:lnTo>
                    <a:lnTo>
                      <a:pt x="40" y="182"/>
                    </a:lnTo>
                    <a:lnTo>
                      <a:pt x="26" y="177"/>
                    </a:lnTo>
                    <a:lnTo>
                      <a:pt x="9"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3" name="Freeform 109"/>
              <p:cNvSpPr>
                <a:spLocks/>
              </p:cNvSpPr>
              <p:nvPr/>
            </p:nvSpPr>
            <p:spPr bwMode="auto">
              <a:xfrm>
                <a:off x="5795" y="1955"/>
                <a:ext cx="24" cy="31"/>
              </a:xfrm>
              <a:custGeom>
                <a:avLst/>
                <a:gdLst>
                  <a:gd name="T0" fmla="*/ 0 w 146"/>
                  <a:gd name="T1" fmla="*/ 5 h 186"/>
                  <a:gd name="T2" fmla="*/ 0 w 146"/>
                  <a:gd name="T3" fmla="*/ 4 h 186"/>
                  <a:gd name="T4" fmla="*/ 0 w 146"/>
                  <a:gd name="T5" fmla="*/ 3 h 186"/>
                  <a:gd name="T6" fmla="*/ 0 w 146"/>
                  <a:gd name="T7" fmla="*/ 2 h 186"/>
                  <a:gd name="T8" fmla="*/ 1 w 146"/>
                  <a:gd name="T9" fmla="*/ 2 h 186"/>
                  <a:gd name="T10" fmla="*/ 1 w 146"/>
                  <a:gd name="T11" fmla="*/ 2 h 186"/>
                  <a:gd name="T12" fmla="*/ 1 w 146"/>
                  <a:gd name="T13" fmla="*/ 3 h 186"/>
                  <a:gd name="T14" fmla="*/ 2 w 146"/>
                  <a:gd name="T15" fmla="*/ 3 h 186"/>
                  <a:gd name="T16" fmla="*/ 3 w 146"/>
                  <a:gd name="T17" fmla="*/ 3 h 186"/>
                  <a:gd name="T18" fmla="*/ 3 w 146"/>
                  <a:gd name="T19" fmla="*/ 3 h 186"/>
                  <a:gd name="T20" fmla="*/ 3 w 146"/>
                  <a:gd name="T21" fmla="*/ 2 h 186"/>
                  <a:gd name="T22" fmla="*/ 3 w 146"/>
                  <a:gd name="T23" fmla="*/ 2 h 186"/>
                  <a:gd name="T24" fmla="*/ 3 w 146"/>
                  <a:gd name="T25" fmla="*/ 1 h 186"/>
                  <a:gd name="T26" fmla="*/ 2 w 146"/>
                  <a:gd name="T27" fmla="*/ 0 h 186"/>
                  <a:gd name="T28" fmla="*/ 2 w 146"/>
                  <a:gd name="T29" fmla="*/ 0 h 186"/>
                  <a:gd name="T30" fmla="*/ 2 w 146"/>
                  <a:gd name="T31" fmla="*/ 0 h 186"/>
                  <a:gd name="T32" fmla="*/ 2 w 146"/>
                  <a:gd name="T33" fmla="*/ 1 h 186"/>
                  <a:gd name="T34" fmla="*/ 3 w 146"/>
                  <a:gd name="T35" fmla="*/ 2 h 186"/>
                  <a:gd name="T36" fmla="*/ 4 w 146"/>
                  <a:gd name="T37" fmla="*/ 3 h 186"/>
                  <a:gd name="T38" fmla="*/ 4 w 146"/>
                  <a:gd name="T39" fmla="*/ 4 h 186"/>
                  <a:gd name="T40" fmla="*/ 4 w 146"/>
                  <a:gd name="T41" fmla="*/ 5 h 186"/>
                  <a:gd name="T42" fmla="*/ 4 w 146"/>
                  <a:gd name="T43" fmla="*/ 5 h 186"/>
                  <a:gd name="T44" fmla="*/ 3 w 146"/>
                  <a:gd name="T45" fmla="*/ 5 h 186"/>
                  <a:gd name="T46" fmla="*/ 1 w 146"/>
                  <a:gd name="T47" fmla="*/ 5 h 186"/>
                  <a:gd name="T48" fmla="*/ 0 w 146"/>
                  <a:gd name="T49" fmla="*/ 5 h 186"/>
                  <a:gd name="T50" fmla="*/ 2 w 146"/>
                  <a:gd name="T51" fmla="*/ 5 h 186"/>
                  <a:gd name="T52" fmla="*/ 3 w 146"/>
                  <a:gd name="T53" fmla="*/ 5 h 186"/>
                  <a:gd name="T54" fmla="*/ 4 w 146"/>
                  <a:gd name="T55" fmla="*/ 5 h 186"/>
                  <a:gd name="T56" fmla="*/ 4 w 146"/>
                  <a:gd name="T57" fmla="*/ 5 h 186"/>
                  <a:gd name="T58" fmla="*/ 4 w 146"/>
                  <a:gd name="T59" fmla="*/ 4 h 186"/>
                  <a:gd name="T60" fmla="*/ 4 w 146"/>
                  <a:gd name="T61" fmla="*/ 2 h 186"/>
                  <a:gd name="T62" fmla="*/ 3 w 146"/>
                  <a:gd name="T63" fmla="*/ 1 h 186"/>
                  <a:gd name="T64" fmla="*/ 2 w 146"/>
                  <a:gd name="T65" fmla="*/ 0 h 186"/>
                  <a:gd name="T66" fmla="*/ 2 w 146"/>
                  <a:gd name="T67" fmla="*/ 0 h 186"/>
                  <a:gd name="T68" fmla="*/ 2 w 146"/>
                  <a:gd name="T69" fmla="*/ 0 h 186"/>
                  <a:gd name="T70" fmla="*/ 3 w 146"/>
                  <a:gd name="T71" fmla="*/ 1 h 186"/>
                  <a:gd name="T72" fmla="*/ 3 w 146"/>
                  <a:gd name="T73" fmla="*/ 2 h 186"/>
                  <a:gd name="T74" fmla="*/ 3 w 146"/>
                  <a:gd name="T75" fmla="*/ 2 h 186"/>
                  <a:gd name="T76" fmla="*/ 3 w 146"/>
                  <a:gd name="T77" fmla="*/ 3 h 186"/>
                  <a:gd name="T78" fmla="*/ 3 w 146"/>
                  <a:gd name="T79" fmla="*/ 3 h 186"/>
                  <a:gd name="T80" fmla="*/ 3 w 146"/>
                  <a:gd name="T81" fmla="*/ 3 h 186"/>
                  <a:gd name="T82" fmla="*/ 1 w 146"/>
                  <a:gd name="T83" fmla="*/ 3 h 186"/>
                  <a:gd name="T84" fmla="*/ 1 w 146"/>
                  <a:gd name="T85" fmla="*/ 2 h 186"/>
                  <a:gd name="T86" fmla="*/ 1 w 146"/>
                  <a:gd name="T87" fmla="*/ 2 h 186"/>
                  <a:gd name="T88" fmla="*/ 0 w 146"/>
                  <a:gd name="T89" fmla="*/ 2 h 186"/>
                  <a:gd name="T90" fmla="*/ 0 w 146"/>
                  <a:gd name="T91" fmla="*/ 3 h 186"/>
                  <a:gd name="T92" fmla="*/ 0 w 146"/>
                  <a:gd name="T93" fmla="*/ 4 h 186"/>
                  <a:gd name="T94" fmla="*/ 0 w 146"/>
                  <a:gd name="T95" fmla="*/ 5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6" h="186">
                    <a:moveTo>
                      <a:pt x="9" y="170"/>
                    </a:moveTo>
                    <a:lnTo>
                      <a:pt x="10" y="170"/>
                    </a:lnTo>
                    <a:lnTo>
                      <a:pt x="9" y="169"/>
                    </a:lnTo>
                    <a:lnTo>
                      <a:pt x="9" y="167"/>
                    </a:lnTo>
                    <a:lnTo>
                      <a:pt x="8" y="162"/>
                    </a:lnTo>
                    <a:lnTo>
                      <a:pt x="5" y="156"/>
                    </a:lnTo>
                    <a:lnTo>
                      <a:pt x="4" y="149"/>
                    </a:lnTo>
                    <a:lnTo>
                      <a:pt x="3" y="141"/>
                    </a:lnTo>
                    <a:lnTo>
                      <a:pt x="1" y="124"/>
                    </a:lnTo>
                    <a:lnTo>
                      <a:pt x="1" y="116"/>
                    </a:lnTo>
                    <a:lnTo>
                      <a:pt x="1" y="108"/>
                    </a:lnTo>
                    <a:lnTo>
                      <a:pt x="2" y="99"/>
                    </a:lnTo>
                    <a:lnTo>
                      <a:pt x="3" y="93"/>
                    </a:lnTo>
                    <a:lnTo>
                      <a:pt x="6" y="87"/>
                    </a:lnTo>
                    <a:lnTo>
                      <a:pt x="11" y="82"/>
                    </a:lnTo>
                    <a:lnTo>
                      <a:pt x="15" y="80"/>
                    </a:lnTo>
                    <a:lnTo>
                      <a:pt x="19" y="79"/>
                    </a:lnTo>
                    <a:lnTo>
                      <a:pt x="23" y="79"/>
                    </a:lnTo>
                    <a:lnTo>
                      <a:pt x="23" y="80"/>
                    </a:lnTo>
                    <a:lnTo>
                      <a:pt x="28" y="81"/>
                    </a:lnTo>
                    <a:lnTo>
                      <a:pt x="27" y="81"/>
                    </a:lnTo>
                    <a:lnTo>
                      <a:pt x="32" y="84"/>
                    </a:lnTo>
                    <a:lnTo>
                      <a:pt x="39" y="88"/>
                    </a:lnTo>
                    <a:lnTo>
                      <a:pt x="48" y="91"/>
                    </a:lnTo>
                    <a:lnTo>
                      <a:pt x="57" y="96"/>
                    </a:lnTo>
                    <a:lnTo>
                      <a:pt x="75" y="102"/>
                    </a:lnTo>
                    <a:lnTo>
                      <a:pt x="84" y="104"/>
                    </a:lnTo>
                    <a:lnTo>
                      <a:pt x="92" y="105"/>
                    </a:lnTo>
                    <a:lnTo>
                      <a:pt x="100" y="105"/>
                    </a:lnTo>
                    <a:lnTo>
                      <a:pt x="104" y="104"/>
                    </a:lnTo>
                    <a:lnTo>
                      <a:pt x="106" y="102"/>
                    </a:lnTo>
                    <a:lnTo>
                      <a:pt x="107" y="102"/>
                    </a:lnTo>
                    <a:lnTo>
                      <a:pt x="109" y="101"/>
                    </a:lnTo>
                    <a:lnTo>
                      <a:pt x="110" y="98"/>
                    </a:lnTo>
                    <a:lnTo>
                      <a:pt x="113" y="95"/>
                    </a:lnTo>
                    <a:lnTo>
                      <a:pt x="113" y="90"/>
                    </a:lnTo>
                    <a:lnTo>
                      <a:pt x="113" y="86"/>
                    </a:lnTo>
                    <a:lnTo>
                      <a:pt x="113" y="80"/>
                    </a:lnTo>
                    <a:lnTo>
                      <a:pt x="111" y="74"/>
                    </a:lnTo>
                    <a:lnTo>
                      <a:pt x="109" y="67"/>
                    </a:lnTo>
                    <a:lnTo>
                      <a:pt x="109" y="65"/>
                    </a:lnTo>
                    <a:lnTo>
                      <a:pt x="108" y="62"/>
                    </a:lnTo>
                    <a:lnTo>
                      <a:pt x="107" y="60"/>
                    </a:lnTo>
                    <a:lnTo>
                      <a:pt x="105" y="56"/>
                    </a:lnTo>
                    <a:lnTo>
                      <a:pt x="102" y="51"/>
                    </a:lnTo>
                    <a:lnTo>
                      <a:pt x="97" y="41"/>
                    </a:lnTo>
                    <a:lnTo>
                      <a:pt x="90" y="29"/>
                    </a:lnTo>
                    <a:lnTo>
                      <a:pt x="82" y="17"/>
                    </a:lnTo>
                    <a:lnTo>
                      <a:pt x="72" y="8"/>
                    </a:lnTo>
                    <a:lnTo>
                      <a:pt x="66" y="4"/>
                    </a:lnTo>
                    <a:lnTo>
                      <a:pt x="61" y="0"/>
                    </a:lnTo>
                    <a:lnTo>
                      <a:pt x="61" y="1"/>
                    </a:lnTo>
                    <a:lnTo>
                      <a:pt x="62" y="1"/>
                    </a:lnTo>
                    <a:lnTo>
                      <a:pt x="65" y="4"/>
                    </a:lnTo>
                    <a:lnTo>
                      <a:pt x="64" y="4"/>
                    </a:lnTo>
                    <a:lnTo>
                      <a:pt x="70" y="7"/>
                    </a:lnTo>
                    <a:lnTo>
                      <a:pt x="76" y="12"/>
                    </a:lnTo>
                    <a:lnTo>
                      <a:pt x="83" y="17"/>
                    </a:lnTo>
                    <a:lnTo>
                      <a:pt x="92" y="25"/>
                    </a:lnTo>
                    <a:lnTo>
                      <a:pt x="100" y="34"/>
                    </a:lnTo>
                    <a:lnTo>
                      <a:pt x="109" y="44"/>
                    </a:lnTo>
                    <a:lnTo>
                      <a:pt x="118" y="54"/>
                    </a:lnTo>
                    <a:lnTo>
                      <a:pt x="126" y="67"/>
                    </a:lnTo>
                    <a:lnTo>
                      <a:pt x="133" y="80"/>
                    </a:lnTo>
                    <a:lnTo>
                      <a:pt x="139" y="95"/>
                    </a:lnTo>
                    <a:lnTo>
                      <a:pt x="143" y="110"/>
                    </a:lnTo>
                    <a:lnTo>
                      <a:pt x="145" y="127"/>
                    </a:lnTo>
                    <a:lnTo>
                      <a:pt x="146" y="135"/>
                    </a:lnTo>
                    <a:lnTo>
                      <a:pt x="146" y="145"/>
                    </a:lnTo>
                    <a:lnTo>
                      <a:pt x="145" y="154"/>
                    </a:lnTo>
                    <a:lnTo>
                      <a:pt x="143" y="163"/>
                    </a:lnTo>
                    <a:lnTo>
                      <a:pt x="141" y="164"/>
                    </a:lnTo>
                    <a:lnTo>
                      <a:pt x="139" y="167"/>
                    </a:lnTo>
                    <a:lnTo>
                      <a:pt x="135" y="169"/>
                    </a:lnTo>
                    <a:lnTo>
                      <a:pt x="131" y="172"/>
                    </a:lnTo>
                    <a:lnTo>
                      <a:pt x="125" y="175"/>
                    </a:lnTo>
                    <a:lnTo>
                      <a:pt x="118" y="178"/>
                    </a:lnTo>
                    <a:lnTo>
                      <a:pt x="110" y="180"/>
                    </a:lnTo>
                    <a:lnTo>
                      <a:pt x="101" y="183"/>
                    </a:lnTo>
                    <a:lnTo>
                      <a:pt x="91" y="185"/>
                    </a:lnTo>
                    <a:lnTo>
                      <a:pt x="80" y="185"/>
                    </a:lnTo>
                    <a:lnTo>
                      <a:pt x="67" y="185"/>
                    </a:lnTo>
                    <a:lnTo>
                      <a:pt x="55" y="184"/>
                    </a:lnTo>
                    <a:lnTo>
                      <a:pt x="40" y="180"/>
                    </a:lnTo>
                    <a:lnTo>
                      <a:pt x="26" y="176"/>
                    </a:lnTo>
                    <a:lnTo>
                      <a:pt x="9" y="170"/>
                    </a:lnTo>
                    <a:lnTo>
                      <a:pt x="9" y="171"/>
                    </a:lnTo>
                    <a:lnTo>
                      <a:pt x="26" y="177"/>
                    </a:lnTo>
                    <a:lnTo>
                      <a:pt x="40" y="182"/>
                    </a:lnTo>
                    <a:lnTo>
                      <a:pt x="55" y="184"/>
                    </a:lnTo>
                    <a:lnTo>
                      <a:pt x="67" y="186"/>
                    </a:lnTo>
                    <a:lnTo>
                      <a:pt x="80" y="186"/>
                    </a:lnTo>
                    <a:lnTo>
                      <a:pt x="91" y="186"/>
                    </a:lnTo>
                    <a:lnTo>
                      <a:pt x="101" y="184"/>
                    </a:lnTo>
                    <a:lnTo>
                      <a:pt x="110" y="182"/>
                    </a:lnTo>
                    <a:lnTo>
                      <a:pt x="118" y="179"/>
                    </a:lnTo>
                    <a:lnTo>
                      <a:pt x="125" y="176"/>
                    </a:lnTo>
                    <a:lnTo>
                      <a:pt x="131" y="173"/>
                    </a:lnTo>
                    <a:lnTo>
                      <a:pt x="135" y="170"/>
                    </a:lnTo>
                    <a:lnTo>
                      <a:pt x="140" y="168"/>
                    </a:lnTo>
                    <a:lnTo>
                      <a:pt x="142" y="165"/>
                    </a:lnTo>
                    <a:lnTo>
                      <a:pt x="144" y="164"/>
                    </a:lnTo>
                    <a:lnTo>
                      <a:pt x="144" y="163"/>
                    </a:lnTo>
                    <a:lnTo>
                      <a:pt x="146" y="154"/>
                    </a:lnTo>
                    <a:lnTo>
                      <a:pt x="146" y="145"/>
                    </a:lnTo>
                    <a:lnTo>
                      <a:pt x="146" y="135"/>
                    </a:lnTo>
                    <a:lnTo>
                      <a:pt x="146" y="127"/>
                    </a:lnTo>
                    <a:lnTo>
                      <a:pt x="144" y="110"/>
                    </a:lnTo>
                    <a:lnTo>
                      <a:pt x="140" y="95"/>
                    </a:lnTo>
                    <a:lnTo>
                      <a:pt x="134" y="80"/>
                    </a:lnTo>
                    <a:lnTo>
                      <a:pt x="127" y="67"/>
                    </a:lnTo>
                    <a:lnTo>
                      <a:pt x="127" y="66"/>
                    </a:lnTo>
                    <a:lnTo>
                      <a:pt x="119" y="54"/>
                    </a:lnTo>
                    <a:lnTo>
                      <a:pt x="110" y="43"/>
                    </a:lnTo>
                    <a:lnTo>
                      <a:pt x="101" y="32"/>
                    </a:lnTo>
                    <a:lnTo>
                      <a:pt x="92" y="24"/>
                    </a:lnTo>
                    <a:lnTo>
                      <a:pt x="84" y="17"/>
                    </a:lnTo>
                    <a:lnTo>
                      <a:pt x="76" y="10"/>
                    </a:lnTo>
                    <a:lnTo>
                      <a:pt x="71" y="6"/>
                    </a:lnTo>
                    <a:lnTo>
                      <a:pt x="65" y="2"/>
                    </a:lnTo>
                    <a:lnTo>
                      <a:pt x="62" y="1"/>
                    </a:lnTo>
                    <a:lnTo>
                      <a:pt x="61" y="0"/>
                    </a:lnTo>
                    <a:lnTo>
                      <a:pt x="59" y="0"/>
                    </a:lnTo>
                    <a:lnTo>
                      <a:pt x="66" y="5"/>
                    </a:lnTo>
                    <a:lnTo>
                      <a:pt x="71" y="8"/>
                    </a:lnTo>
                    <a:lnTo>
                      <a:pt x="81" y="19"/>
                    </a:lnTo>
                    <a:lnTo>
                      <a:pt x="89" y="30"/>
                    </a:lnTo>
                    <a:lnTo>
                      <a:pt x="96" y="42"/>
                    </a:lnTo>
                    <a:lnTo>
                      <a:pt x="96" y="41"/>
                    </a:lnTo>
                    <a:lnTo>
                      <a:pt x="101" y="51"/>
                    </a:lnTo>
                    <a:lnTo>
                      <a:pt x="104" y="56"/>
                    </a:lnTo>
                    <a:lnTo>
                      <a:pt x="106" y="60"/>
                    </a:lnTo>
                    <a:lnTo>
                      <a:pt x="107" y="62"/>
                    </a:lnTo>
                    <a:lnTo>
                      <a:pt x="108" y="65"/>
                    </a:lnTo>
                    <a:lnTo>
                      <a:pt x="109" y="67"/>
                    </a:lnTo>
                    <a:lnTo>
                      <a:pt x="110" y="74"/>
                    </a:lnTo>
                    <a:lnTo>
                      <a:pt x="111" y="80"/>
                    </a:lnTo>
                    <a:lnTo>
                      <a:pt x="113" y="86"/>
                    </a:lnTo>
                    <a:lnTo>
                      <a:pt x="113" y="90"/>
                    </a:lnTo>
                    <a:lnTo>
                      <a:pt x="111" y="95"/>
                    </a:lnTo>
                    <a:lnTo>
                      <a:pt x="110" y="97"/>
                    </a:lnTo>
                    <a:lnTo>
                      <a:pt x="108" y="99"/>
                    </a:lnTo>
                    <a:lnTo>
                      <a:pt x="106" y="102"/>
                    </a:lnTo>
                    <a:lnTo>
                      <a:pt x="104" y="103"/>
                    </a:lnTo>
                    <a:lnTo>
                      <a:pt x="100" y="104"/>
                    </a:lnTo>
                    <a:lnTo>
                      <a:pt x="92" y="104"/>
                    </a:lnTo>
                    <a:lnTo>
                      <a:pt x="84" y="103"/>
                    </a:lnTo>
                    <a:lnTo>
                      <a:pt x="75" y="102"/>
                    </a:lnTo>
                    <a:lnTo>
                      <a:pt x="57" y="95"/>
                    </a:lnTo>
                    <a:lnTo>
                      <a:pt x="48" y="90"/>
                    </a:lnTo>
                    <a:lnTo>
                      <a:pt x="39" y="87"/>
                    </a:lnTo>
                    <a:lnTo>
                      <a:pt x="32" y="83"/>
                    </a:lnTo>
                    <a:lnTo>
                      <a:pt x="34" y="83"/>
                    </a:lnTo>
                    <a:lnTo>
                      <a:pt x="28" y="80"/>
                    </a:lnTo>
                    <a:lnTo>
                      <a:pt x="24" y="79"/>
                    </a:lnTo>
                    <a:lnTo>
                      <a:pt x="23" y="78"/>
                    </a:lnTo>
                    <a:lnTo>
                      <a:pt x="19" y="78"/>
                    </a:lnTo>
                    <a:lnTo>
                      <a:pt x="15" y="79"/>
                    </a:lnTo>
                    <a:lnTo>
                      <a:pt x="10" y="82"/>
                    </a:lnTo>
                    <a:lnTo>
                      <a:pt x="5" y="86"/>
                    </a:lnTo>
                    <a:lnTo>
                      <a:pt x="3" y="93"/>
                    </a:lnTo>
                    <a:lnTo>
                      <a:pt x="1" y="99"/>
                    </a:lnTo>
                    <a:lnTo>
                      <a:pt x="0" y="108"/>
                    </a:lnTo>
                    <a:lnTo>
                      <a:pt x="0" y="116"/>
                    </a:lnTo>
                    <a:lnTo>
                      <a:pt x="0" y="124"/>
                    </a:lnTo>
                    <a:lnTo>
                      <a:pt x="2" y="141"/>
                    </a:lnTo>
                    <a:lnTo>
                      <a:pt x="3" y="149"/>
                    </a:lnTo>
                    <a:lnTo>
                      <a:pt x="5" y="156"/>
                    </a:lnTo>
                    <a:lnTo>
                      <a:pt x="6" y="162"/>
                    </a:lnTo>
                    <a:lnTo>
                      <a:pt x="8" y="167"/>
                    </a:lnTo>
                    <a:lnTo>
                      <a:pt x="9" y="169"/>
                    </a:lnTo>
                    <a:lnTo>
                      <a:pt x="9" y="171"/>
                    </a:lnTo>
                    <a:lnTo>
                      <a:pt x="9"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4" name="Freeform 110"/>
              <p:cNvSpPr>
                <a:spLocks/>
              </p:cNvSpPr>
              <p:nvPr/>
            </p:nvSpPr>
            <p:spPr bwMode="auto">
              <a:xfrm>
                <a:off x="5752" y="1931"/>
                <a:ext cx="33" cy="73"/>
              </a:xfrm>
              <a:custGeom>
                <a:avLst/>
                <a:gdLst>
                  <a:gd name="T0" fmla="*/ 0 w 200"/>
                  <a:gd name="T1" fmla="*/ 0 h 438"/>
                  <a:gd name="T2" fmla="*/ 0 w 200"/>
                  <a:gd name="T3" fmla="*/ 7 h 438"/>
                  <a:gd name="T4" fmla="*/ 5 w 200"/>
                  <a:gd name="T5" fmla="*/ 12 h 438"/>
                  <a:gd name="T6" fmla="*/ 5 w 200"/>
                  <a:gd name="T7" fmla="*/ 9 h 438"/>
                  <a:gd name="T8" fmla="*/ 5 w 200"/>
                  <a:gd name="T9" fmla="*/ 9 h 438"/>
                  <a:gd name="T10" fmla="*/ 5 w 200"/>
                  <a:gd name="T11" fmla="*/ 9 h 438"/>
                  <a:gd name="T12" fmla="*/ 5 w 200"/>
                  <a:gd name="T13" fmla="*/ 9 h 438"/>
                  <a:gd name="T14" fmla="*/ 5 w 200"/>
                  <a:gd name="T15" fmla="*/ 9 h 438"/>
                  <a:gd name="T16" fmla="*/ 5 w 200"/>
                  <a:gd name="T17" fmla="*/ 8 h 438"/>
                  <a:gd name="T18" fmla="*/ 5 w 200"/>
                  <a:gd name="T19" fmla="*/ 8 h 438"/>
                  <a:gd name="T20" fmla="*/ 5 w 200"/>
                  <a:gd name="T21" fmla="*/ 8 h 438"/>
                  <a:gd name="T22" fmla="*/ 4 w 200"/>
                  <a:gd name="T23" fmla="*/ 8 h 438"/>
                  <a:gd name="T24" fmla="*/ 4 w 200"/>
                  <a:gd name="T25" fmla="*/ 7 h 438"/>
                  <a:gd name="T26" fmla="*/ 4 w 200"/>
                  <a:gd name="T27" fmla="*/ 7 h 438"/>
                  <a:gd name="T28" fmla="*/ 4 w 200"/>
                  <a:gd name="T29" fmla="*/ 7 h 438"/>
                  <a:gd name="T30" fmla="*/ 4 w 200"/>
                  <a:gd name="T31" fmla="*/ 6 h 438"/>
                  <a:gd name="T32" fmla="*/ 3 w 200"/>
                  <a:gd name="T33" fmla="*/ 6 h 438"/>
                  <a:gd name="T34" fmla="*/ 3 w 200"/>
                  <a:gd name="T35" fmla="*/ 6 h 438"/>
                  <a:gd name="T36" fmla="*/ 3 w 200"/>
                  <a:gd name="T37" fmla="*/ 5 h 438"/>
                  <a:gd name="T38" fmla="*/ 3 w 200"/>
                  <a:gd name="T39" fmla="*/ 5 h 438"/>
                  <a:gd name="T40" fmla="*/ 3 w 200"/>
                  <a:gd name="T41" fmla="*/ 5 h 438"/>
                  <a:gd name="T42" fmla="*/ 3 w 200"/>
                  <a:gd name="T43" fmla="*/ 4 h 438"/>
                  <a:gd name="T44" fmla="*/ 3 w 200"/>
                  <a:gd name="T45" fmla="*/ 4 h 438"/>
                  <a:gd name="T46" fmla="*/ 3 w 200"/>
                  <a:gd name="T47" fmla="*/ 4 h 438"/>
                  <a:gd name="T48" fmla="*/ 3 w 200"/>
                  <a:gd name="T49" fmla="*/ 4 h 438"/>
                  <a:gd name="T50" fmla="*/ 3 w 200"/>
                  <a:gd name="T51" fmla="*/ 4 h 438"/>
                  <a:gd name="T52" fmla="*/ 3 w 200"/>
                  <a:gd name="T53" fmla="*/ 4 h 438"/>
                  <a:gd name="T54" fmla="*/ 4 w 200"/>
                  <a:gd name="T55" fmla="*/ 4 h 438"/>
                  <a:gd name="T56" fmla="*/ 4 w 200"/>
                  <a:gd name="T57" fmla="*/ 4 h 438"/>
                  <a:gd name="T58" fmla="*/ 4 w 200"/>
                  <a:gd name="T59" fmla="*/ 3 h 438"/>
                  <a:gd name="T60" fmla="*/ 4 w 200"/>
                  <a:gd name="T61" fmla="*/ 3 h 438"/>
                  <a:gd name="T62" fmla="*/ 4 w 200"/>
                  <a:gd name="T63" fmla="*/ 3 h 438"/>
                  <a:gd name="T64" fmla="*/ 4 w 200"/>
                  <a:gd name="T65" fmla="*/ 3 h 438"/>
                  <a:gd name="T66" fmla="*/ 5 w 200"/>
                  <a:gd name="T67" fmla="*/ 3 h 438"/>
                  <a:gd name="T68" fmla="*/ 5 w 200"/>
                  <a:gd name="T69" fmla="*/ 3 h 438"/>
                  <a:gd name="T70" fmla="*/ 5 w 200"/>
                  <a:gd name="T71" fmla="*/ 3 h 438"/>
                  <a:gd name="T72" fmla="*/ 5 w 200"/>
                  <a:gd name="T73" fmla="*/ 3 h 438"/>
                  <a:gd name="T74" fmla="*/ 5 w 200"/>
                  <a:gd name="T75" fmla="*/ 3 h 438"/>
                  <a:gd name="T76" fmla="*/ 5 w 200"/>
                  <a:gd name="T77" fmla="*/ 1 h 438"/>
                  <a:gd name="T78" fmla="*/ 0 w 200"/>
                  <a:gd name="T79" fmla="*/ 0 h 4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0" h="438">
                    <a:moveTo>
                      <a:pt x="7" y="0"/>
                    </a:moveTo>
                    <a:lnTo>
                      <a:pt x="0" y="261"/>
                    </a:lnTo>
                    <a:lnTo>
                      <a:pt x="200" y="438"/>
                    </a:lnTo>
                    <a:lnTo>
                      <a:pt x="196" y="308"/>
                    </a:lnTo>
                    <a:lnTo>
                      <a:pt x="196" y="306"/>
                    </a:lnTo>
                    <a:lnTo>
                      <a:pt x="195" y="306"/>
                    </a:lnTo>
                    <a:lnTo>
                      <a:pt x="194" y="305"/>
                    </a:lnTo>
                    <a:lnTo>
                      <a:pt x="192" y="304"/>
                    </a:lnTo>
                    <a:lnTo>
                      <a:pt x="186" y="299"/>
                    </a:lnTo>
                    <a:lnTo>
                      <a:pt x="180" y="294"/>
                    </a:lnTo>
                    <a:lnTo>
                      <a:pt x="173" y="286"/>
                    </a:lnTo>
                    <a:lnTo>
                      <a:pt x="164" y="276"/>
                    </a:lnTo>
                    <a:lnTo>
                      <a:pt x="155" y="266"/>
                    </a:lnTo>
                    <a:lnTo>
                      <a:pt x="147" y="254"/>
                    </a:lnTo>
                    <a:lnTo>
                      <a:pt x="139" y="243"/>
                    </a:lnTo>
                    <a:lnTo>
                      <a:pt x="131" y="229"/>
                    </a:lnTo>
                    <a:lnTo>
                      <a:pt x="125" y="214"/>
                    </a:lnTo>
                    <a:lnTo>
                      <a:pt x="121" y="199"/>
                    </a:lnTo>
                    <a:lnTo>
                      <a:pt x="119" y="183"/>
                    </a:lnTo>
                    <a:lnTo>
                      <a:pt x="119" y="175"/>
                    </a:lnTo>
                    <a:lnTo>
                      <a:pt x="119" y="165"/>
                    </a:lnTo>
                    <a:lnTo>
                      <a:pt x="120" y="157"/>
                    </a:lnTo>
                    <a:lnTo>
                      <a:pt x="122" y="148"/>
                    </a:lnTo>
                    <a:lnTo>
                      <a:pt x="124" y="140"/>
                    </a:lnTo>
                    <a:lnTo>
                      <a:pt x="128" y="131"/>
                    </a:lnTo>
                    <a:lnTo>
                      <a:pt x="129" y="130"/>
                    </a:lnTo>
                    <a:lnTo>
                      <a:pt x="131" y="127"/>
                    </a:lnTo>
                    <a:lnTo>
                      <a:pt x="133" y="124"/>
                    </a:lnTo>
                    <a:lnTo>
                      <a:pt x="135" y="121"/>
                    </a:lnTo>
                    <a:lnTo>
                      <a:pt x="139" y="118"/>
                    </a:lnTo>
                    <a:lnTo>
                      <a:pt x="148" y="110"/>
                    </a:lnTo>
                    <a:lnTo>
                      <a:pt x="157" y="103"/>
                    </a:lnTo>
                    <a:lnTo>
                      <a:pt x="168" y="96"/>
                    </a:lnTo>
                    <a:lnTo>
                      <a:pt x="174" y="95"/>
                    </a:lnTo>
                    <a:lnTo>
                      <a:pt x="181" y="93"/>
                    </a:lnTo>
                    <a:lnTo>
                      <a:pt x="186" y="93"/>
                    </a:lnTo>
                    <a:lnTo>
                      <a:pt x="193" y="93"/>
                    </a:lnTo>
                    <a:lnTo>
                      <a:pt x="190" y="50"/>
                    </a:lnTo>
                    <a:lnTo>
                      <a:pt x="7"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5" name="Freeform 111"/>
              <p:cNvSpPr>
                <a:spLocks/>
              </p:cNvSpPr>
              <p:nvPr/>
            </p:nvSpPr>
            <p:spPr bwMode="auto">
              <a:xfrm>
                <a:off x="5751" y="1930"/>
                <a:ext cx="34" cy="74"/>
              </a:xfrm>
              <a:custGeom>
                <a:avLst/>
                <a:gdLst>
                  <a:gd name="T0" fmla="*/ 0 w 202"/>
                  <a:gd name="T1" fmla="*/ 7 h 440"/>
                  <a:gd name="T2" fmla="*/ 6 w 202"/>
                  <a:gd name="T3" fmla="*/ 9 h 440"/>
                  <a:gd name="T4" fmla="*/ 6 w 202"/>
                  <a:gd name="T5" fmla="*/ 9 h 440"/>
                  <a:gd name="T6" fmla="*/ 6 w 202"/>
                  <a:gd name="T7" fmla="*/ 9 h 440"/>
                  <a:gd name="T8" fmla="*/ 5 w 202"/>
                  <a:gd name="T9" fmla="*/ 9 h 440"/>
                  <a:gd name="T10" fmla="*/ 5 w 202"/>
                  <a:gd name="T11" fmla="*/ 8 h 440"/>
                  <a:gd name="T12" fmla="*/ 5 w 202"/>
                  <a:gd name="T13" fmla="*/ 8 h 440"/>
                  <a:gd name="T14" fmla="*/ 5 w 202"/>
                  <a:gd name="T15" fmla="*/ 8 h 440"/>
                  <a:gd name="T16" fmla="*/ 4 w 202"/>
                  <a:gd name="T17" fmla="*/ 7 h 440"/>
                  <a:gd name="T18" fmla="*/ 4 w 202"/>
                  <a:gd name="T19" fmla="*/ 7 h 440"/>
                  <a:gd name="T20" fmla="*/ 4 w 202"/>
                  <a:gd name="T21" fmla="*/ 6 h 440"/>
                  <a:gd name="T22" fmla="*/ 3 w 202"/>
                  <a:gd name="T23" fmla="*/ 5 h 440"/>
                  <a:gd name="T24" fmla="*/ 3 w 202"/>
                  <a:gd name="T25" fmla="*/ 5 h 440"/>
                  <a:gd name="T26" fmla="*/ 4 w 202"/>
                  <a:gd name="T27" fmla="*/ 4 h 440"/>
                  <a:gd name="T28" fmla="*/ 4 w 202"/>
                  <a:gd name="T29" fmla="*/ 4 h 440"/>
                  <a:gd name="T30" fmla="*/ 4 w 202"/>
                  <a:gd name="T31" fmla="*/ 4 h 440"/>
                  <a:gd name="T32" fmla="*/ 4 w 202"/>
                  <a:gd name="T33" fmla="*/ 4 h 440"/>
                  <a:gd name="T34" fmla="*/ 4 w 202"/>
                  <a:gd name="T35" fmla="*/ 4 h 440"/>
                  <a:gd name="T36" fmla="*/ 4 w 202"/>
                  <a:gd name="T37" fmla="*/ 4 h 440"/>
                  <a:gd name="T38" fmla="*/ 4 w 202"/>
                  <a:gd name="T39" fmla="*/ 4 h 440"/>
                  <a:gd name="T40" fmla="*/ 4 w 202"/>
                  <a:gd name="T41" fmla="*/ 3 h 440"/>
                  <a:gd name="T42" fmla="*/ 5 w 202"/>
                  <a:gd name="T43" fmla="*/ 3 h 440"/>
                  <a:gd name="T44" fmla="*/ 5 w 202"/>
                  <a:gd name="T45" fmla="*/ 3 h 440"/>
                  <a:gd name="T46" fmla="*/ 5 w 202"/>
                  <a:gd name="T47" fmla="*/ 3 h 440"/>
                  <a:gd name="T48" fmla="*/ 6 w 202"/>
                  <a:gd name="T49" fmla="*/ 3 h 440"/>
                  <a:gd name="T50" fmla="*/ 0 w 202"/>
                  <a:gd name="T51" fmla="*/ 0 h 440"/>
                  <a:gd name="T52" fmla="*/ 5 w 202"/>
                  <a:gd name="T53" fmla="*/ 2 h 440"/>
                  <a:gd name="T54" fmla="*/ 5 w 202"/>
                  <a:gd name="T55" fmla="*/ 3 h 440"/>
                  <a:gd name="T56" fmla="*/ 5 w 202"/>
                  <a:gd name="T57" fmla="*/ 3 h 440"/>
                  <a:gd name="T58" fmla="*/ 5 w 202"/>
                  <a:gd name="T59" fmla="*/ 3 h 440"/>
                  <a:gd name="T60" fmla="*/ 5 w 202"/>
                  <a:gd name="T61" fmla="*/ 3 h 440"/>
                  <a:gd name="T62" fmla="*/ 4 w 202"/>
                  <a:gd name="T63" fmla="*/ 3 h 440"/>
                  <a:gd name="T64" fmla="*/ 4 w 202"/>
                  <a:gd name="T65" fmla="*/ 3 h 440"/>
                  <a:gd name="T66" fmla="*/ 4 w 202"/>
                  <a:gd name="T67" fmla="*/ 4 h 440"/>
                  <a:gd name="T68" fmla="*/ 4 w 202"/>
                  <a:gd name="T69" fmla="*/ 4 h 440"/>
                  <a:gd name="T70" fmla="*/ 4 w 202"/>
                  <a:gd name="T71" fmla="*/ 4 h 440"/>
                  <a:gd name="T72" fmla="*/ 4 w 202"/>
                  <a:gd name="T73" fmla="*/ 4 h 440"/>
                  <a:gd name="T74" fmla="*/ 4 w 202"/>
                  <a:gd name="T75" fmla="*/ 4 h 440"/>
                  <a:gd name="T76" fmla="*/ 4 w 202"/>
                  <a:gd name="T77" fmla="*/ 4 h 440"/>
                  <a:gd name="T78" fmla="*/ 3 w 202"/>
                  <a:gd name="T79" fmla="*/ 5 h 440"/>
                  <a:gd name="T80" fmla="*/ 3 w 202"/>
                  <a:gd name="T81" fmla="*/ 5 h 440"/>
                  <a:gd name="T82" fmla="*/ 3 w 202"/>
                  <a:gd name="T83" fmla="*/ 6 h 440"/>
                  <a:gd name="T84" fmla="*/ 4 w 202"/>
                  <a:gd name="T85" fmla="*/ 7 h 440"/>
                  <a:gd name="T86" fmla="*/ 4 w 202"/>
                  <a:gd name="T87" fmla="*/ 7 h 440"/>
                  <a:gd name="T88" fmla="*/ 5 w 202"/>
                  <a:gd name="T89" fmla="*/ 8 h 440"/>
                  <a:gd name="T90" fmla="*/ 5 w 202"/>
                  <a:gd name="T91" fmla="*/ 8 h 440"/>
                  <a:gd name="T92" fmla="*/ 5 w 202"/>
                  <a:gd name="T93" fmla="*/ 8 h 440"/>
                  <a:gd name="T94" fmla="*/ 5 w 202"/>
                  <a:gd name="T95" fmla="*/ 9 h 440"/>
                  <a:gd name="T96" fmla="*/ 6 w 202"/>
                  <a:gd name="T97" fmla="*/ 9 h 440"/>
                  <a:gd name="T98" fmla="*/ 6 w 202"/>
                  <a:gd name="T99" fmla="*/ 9 h 440"/>
                  <a:gd name="T100" fmla="*/ 6 w 202"/>
                  <a:gd name="T101" fmla="*/ 9 h 440"/>
                  <a:gd name="T102" fmla="*/ 6 w 202"/>
                  <a:gd name="T103" fmla="*/ 12 h 440"/>
                  <a:gd name="T104" fmla="*/ 0 w 202"/>
                  <a:gd name="T105" fmla="*/ 7 h 440"/>
                  <a:gd name="T106" fmla="*/ 0 w 202"/>
                  <a:gd name="T107" fmla="*/ 0 h 440"/>
                  <a:gd name="T108" fmla="*/ 0 w 202"/>
                  <a:gd name="T109" fmla="*/ 0 h 4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2" h="440">
                    <a:moveTo>
                      <a:pt x="7" y="0"/>
                    </a:moveTo>
                    <a:lnTo>
                      <a:pt x="0" y="264"/>
                    </a:lnTo>
                    <a:lnTo>
                      <a:pt x="202" y="440"/>
                    </a:lnTo>
                    <a:lnTo>
                      <a:pt x="199" y="307"/>
                    </a:lnTo>
                    <a:lnTo>
                      <a:pt x="197" y="307"/>
                    </a:lnTo>
                    <a:lnTo>
                      <a:pt x="196" y="306"/>
                    </a:lnTo>
                    <a:lnTo>
                      <a:pt x="196" y="307"/>
                    </a:lnTo>
                    <a:lnTo>
                      <a:pt x="195" y="305"/>
                    </a:lnTo>
                    <a:lnTo>
                      <a:pt x="193" y="304"/>
                    </a:lnTo>
                    <a:lnTo>
                      <a:pt x="188" y="299"/>
                    </a:lnTo>
                    <a:lnTo>
                      <a:pt x="182" y="294"/>
                    </a:lnTo>
                    <a:lnTo>
                      <a:pt x="165" y="277"/>
                    </a:lnTo>
                    <a:lnTo>
                      <a:pt x="166" y="277"/>
                    </a:lnTo>
                    <a:lnTo>
                      <a:pt x="157" y="267"/>
                    </a:lnTo>
                    <a:lnTo>
                      <a:pt x="148" y="255"/>
                    </a:lnTo>
                    <a:lnTo>
                      <a:pt x="140" y="243"/>
                    </a:lnTo>
                    <a:lnTo>
                      <a:pt x="133" y="229"/>
                    </a:lnTo>
                    <a:lnTo>
                      <a:pt x="126" y="214"/>
                    </a:lnTo>
                    <a:lnTo>
                      <a:pt x="123" y="199"/>
                    </a:lnTo>
                    <a:lnTo>
                      <a:pt x="123" y="200"/>
                    </a:lnTo>
                    <a:lnTo>
                      <a:pt x="121" y="184"/>
                    </a:lnTo>
                    <a:lnTo>
                      <a:pt x="120" y="176"/>
                    </a:lnTo>
                    <a:lnTo>
                      <a:pt x="121" y="166"/>
                    </a:lnTo>
                    <a:lnTo>
                      <a:pt x="122" y="158"/>
                    </a:lnTo>
                    <a:lnTo>
                      <a:pt x="123" y="149"/>
                    </a:lnTo>
                    <a:lnTo>
                      <a:pt x="123" y="150"/>
                    </a:lnTo>
                    <a:lnTo>
                      <a:pt x="126" y="141"/>
                    </a:lnTo>
                    <a:lnTo>
                      <a:pt x="130" y="132"/>
                    </a:lnTo>
                    <a:lnTo>
                      <a:pt x="129" y="132"/>
                    </a:lnTo>
                    <a:lnTo>
                      <a:pt x="130" y="132"/>
                    </a:lnTo>
                    <a:lnTo>
                      <a:pt x="131" y="131"/>
                    </a:lnTo>
                    <a:lnTo>
                      <a:pt x="132" y="128"/>
                    </a:lnTo>
                    <a:lnTo>
                      <a:pt x="134" y="126"/>
                    </a:lnTo>
                    <a:lnTo>
                      <a:pt x="135" y="126"/>
                    </a:lnTo>
                    <a:lnTo>
                      <a:pt x="138" y="122"/>
                    </a:lnTo>
                    <a:lnTo>
                      <a:pt x="141" y="119"/>
                    </a:lnTo>
                    <a:lnTo>
                      <a:pt x="149" y="112"/>
                    </a:lnTo>
                    <a:lnTo>
                      <a:pt x="159" y="105"/>
                    </a:lnTo>
                    <a:lnTo>
                      <a:pt x="169" y="98"/>
                    </a:lnTo>
                    <a:lnTo>
                      <a:pt x="176" y="96"/>
                    </a:lnTo>
                    <a:lnTo>
                      <a:pt x="182" y="95"/>
                    </a:lnTo>
                    <a:lnTo>
                      <a:pt x="187" y="94"/>
                    </a:lnTo>
                    <a:lnTo>
                      <a:pt x="195" y="94"/>
                    </a:lnTo>
                    <a:lnTo>
                      <a:pt x="192" y="50"/>
                    </a:lnTo>
                    <a:lnTo>
                      <a:pt x="7" y="0"/>
                    </a:lnTo>
                    <a:lnTo>
                      <a:pt x="8" y="2"/>
                    </a:lnTo>
                    <a:lnTo>
                      <a:pt x="191" y="52"/>
                    </a:lnTo>
                    <a:lnTo>
                      <a:pt x="190" y="51"/>
                    </a:lnTo>
                    <a:lnTo>
                      <a:pt x="193" y="94"/>
                    </a:lnTo>
                    <a:lnTo>
                      <a:pt x="194" y="92"/>
                    </a:lnTo>
                    <a:lnTo>
                      <a:pt x="187" y="92"/>
                    </a:lnTo>
                    <a:lnTo>
                      <a:pt x="182" y="92"/>
                    </a:lnTo>
                    <a:lnTo>
                      <a:pt x="175" y="95"/>
                    </a:lnTo>
                    <a:lnTo>
                      <a:pt x="169" y="97"/>
                    </a:lnTo>
                    <a:lnTo>
                      <a:pt x="158" y="103"/>
                    </a:lnTo>
                    <a:lnTo>
                      <a:pt x="148" y="110"/>
                    </a:lnTo>
                    <a:lnTo>
                      <a:pt x="140" y="118"/>
                    </a:lnTo>
                    <a:lnTo>
                      <a:pt x="136" y="121"/>
                    </a:lnTo>
                    <a:lnTo>
                      <a:pt x="135" y="121"/>
                    </a:lnTo>
                    <a:lnTo>
                      <a:pt x="133" y="125"/>
                    </a:lnTo>
                    <a:lnTo>
                      <a:pt x="134" y="125"/>
                    </a:lnTo>
                    <a:lnTo>
                      <a:pt x="131" y="127"/>
                    </a:lnTo>
                    <a:lnTo>
                      <a:pt x="129" y="129"/>
                    </a:lnTo>
                    <a:lnTo>
                      <a:pt x="129" y="131"/>
                    </a:lnTo>
                    <a:lnTo>
                      <a:pt x="127" y="132"/>
                    </a:lnTo>
                    <a:lnTo>
                      <a:pt x="124" y="140"/>
                    </a:lnTo>
                    <a:lnTo>
                      <a:pt x="122" y="149"/>
                    </a:lnTo>
                    <a:lnTo>
                      <a:pt x="120" y="158"/>
                    </a:lnTo>
                    <a:lnTo>
                      <a:pt x="118" y="166"/>
                    </a:lnTo>
                    <a:lnTo>
                      <a:pt x="118" y="176"/>
                    </a:lnTo>
                    <a:lnTo>
                      <a:pt x="118" y="184"/>
                    </a:lnTo>
                    <a:lnTo>
                      <a:pt x="121" y="200"/>
                    </a:lnTo>
                    <a:lnTo>
                      <a:pt x="125" y="215"/>
                    </a:lnTo>
                    <a:lnTo>
                      <a:pt x="131" y="230"/>
                    </a:lnTo>
                    <a:lnTo>
                      <a:pt x="139" y="244"/>
                    </a:lnTo>
                    <a:lnTo>
                      <a:pt x="147" y="257"/>
                    </a:lnTo>
                    <a:lnTo>
                      <a:pt x="156" y="268"/>
                    </a:lnTo>
                    <a:lnTo>
                      <a:pt x="164" y="279"/>
                    </a:lnTo>
                    <a:lnTo>
                      <a:pt x="165" y="279"/>
                    </a:lnTo>
                    <a:lnTo>
                      <a:pt x="181" y="295"/>
                    </a:lnTo>
                    <a:lnTo>
                      <a:pt x="187" y="300"/>
                    </a:lnTo>
                    <a:lnTo>
                      <a:pt x="193" y="305"/>
                    </a:lnTo>
                    <a:lnTo>
                      <a:pt x="195" y="307"/>
                    </a:lnTo>
                    <a:lnTo>
                      <a:pt x="195" y="306"/>
                    </a:lnTo>
                    <a:lnTo>
                      <a:pt x="196" y="309"/>
                    </a:lnTo>
                    <a:lnTo>
                      <a:pt x="197" y="309"/>
                    </a:lnTo>
                    <a:lnTo>
                      <a:pt x="196" y="309"/>
                    </a:lnTo>
                    <a:lnTo>
                      <a:pt x="200" y="439"/>
                    </a:lnTo>
                    <a:lnTo>
                      <a:pt x="202" y="438"/>
                    </a:lnTo>
                    <a:lnTo>
                      <a:pt x="2" y="261"/>
                    </a:lnTo>
                    <a:lnTo>
                      <a:pt x="2" y="262"/>
                    </a:lnTo>
                    <a:lnTo>
                      <a:pt x="9" y="1"/>
                    </a:lnTo>
                    <a:lnTo>
                      <a:pt x="8" y="2"/>
                    </a:lnTo>
                    <a:lnTo>
                      <a:pt x="7"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6" name="Freeform 112"/>
              <p:cNvSpPr>
                <a:spLocks/>
              </p:cNvSpPr>
              <p:nvPr/>
            </p:nvSpPr>
            <p:spPr bwMode="auto">
              <a:xfrm>
                <a:off x="5880" y="2025"/>
                <a:ext cx="92" cy="143"/>
              </a:xfrm>
              <a:custGeom>
                <a:avLst/>
                <a:gdLst>
                  <a:gd name="T0" fmla="*/ 0 w 555"/>
                  <a:gd name="T1" fmla="*/ 0 h 862"/>
                  <a:gd name="T2" fmla="*/ 0 w 555"/>
                  <a:gd name="T3" fmla="*/ 7 h 862"/>
                  <a:gd name="T4" fmla="*/ 5 w 555"/>
                  <a:gd name="T5" fmla="*/ 8 h 862"/>
                  <a:gd name="T6" fmla="*/ 10 w 555"/>
                  <a:gd name="T7" fmla="*/ 19 h 862"/>
                  <a:gd name="T8" fmla="*/ 15 w 555"/>
                  <a:gd name="T9" fmla="*/ 24 h 862"/>
                  <a:gd name="T10" fmla="*/ 14 w 555"/>
                  <a:gd name="T11" fmla="*/ 16 h 862"/>
                  <a:gd name="T12" fmla="*/ 10 w 555"/>
                  <a:gd name="T13" fmla="*/ 16 h 862"/>
                  <a:gd name="T14" fmla="*/ 6 w 555"/>
                  <a:gd name="T15" fmla="*/ 7 h 862"/>
                  <a:gd name="T16" fmla="*/ 0 w 555"/>
                  <a:gd name="T17" fmla="*/ 0 h 8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 h="862">
                    <a:moveTo>
                      <a:pt x="0" y="0"/>
                    </a:moveTo>
                    <a:lnTo>
                      <a:pt x="12" y="269"/>
                    </a:lnTo>
                    <a:lnTo>
                      <a:pt x="169" y="282"/>
                    </a:lnTo>
                    <a:lnTo>
                      <a:pt x="349" y="679"/>
                    </a:lnTo>
                    <a:lnTo>
                      <a:pt x="555" y="862"/>
                    </a:lnTo>
                    <a:lnTo>
                      <a:pt x="500" y="569"/>
                    </a:lnTo>
                    <a:lnTo>
                      <a:pt x="369" y="573"/>
                    </a:lnTo>
                    <a:lnTo>
                      <a:pt x="231" y="25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7" name="Freeform 113"/>
              <p:cNvSpPr>
                <a:spLocks/>
              </p:cNvSpPr>
              <p:nvPr/>
            </p:nvSpPr>
            <p:spPr bwMode="auto">
              <a:xfrm>
                <a:off x="5879" y="2025"/>
                <a:ext cx="93" cy="144"/>
              </a:xfrm>
              <a:custGeom>
                <a:avLst/>
                <a:gdLst>
                  <a:gd name="T0" fmla="*/ 0 w 557"/>
                  <a:gd name="T1" fmla="*/ 0 h 866"/>
                  <a:gd name="T2" fmla="*/ 0 w 557"/>
                  <a:gd name="T3" fmla="*/ 7 h 866"/>
                  <a:gd name="T4" fmla="*/ 5 w 557"/>
                  <a:gd name="T5" fmla="*/ 8 h 866"/>
                  <a:gd name="T6" fmla="*/ 5 w 557"/>
                  <a:gd name="T7" fmla="*/ 8 h 866"/>
                  <a:gd name="T8" fmla="*/ 10 w 557"/>
                  <a:gd name="T9" fmla="*/ 19 h 866"/>
                  <a:gd name="T10" fmla="*/ 16 w 557"/>
                  <a:gd name="T11" fmla="*/ 24 h 866"/>
                  <a:gd name="T12" fmla="*/ 14 w 557"/>
                  <a:gd name="T13" fmla="*/ 16 h 866"/>
                  <a:gd name="T14" fmla="*/ 10 w 557"/>
                  <a:gd name="T15" fmla="*/ 16 h 866"/>
                  <a:gd name="T16" fmla="*/ 10 w 557"/>
                  <a:gd name="T17" fmla="*/ 16 h 866"/>
                  <a:gd name="T18" fmla="*/ 7 w 557"/>
                  <a:gd name="T19" fmla="*/ 7 h 866"/>
                  <a:gd name="T20" fmla="*/ 0 w 557"/>
                  <a:gd name="T21" fmla="*/ 0 h 866"/>
                  <a:gd name="T22" fmla="*/ 0 w 557"/>
                  <a:gd name="T23" fmla="*/ 0 h 866"/>
                  <a:gd name="T24" fmla="*/ 7 w 557"/>
                  <a:gd name="T25" fmla="*/ 7 h 866"/>
                  <a:gd name="T26" fmla="*/ 7 w 557"/>
                  <a:gd name="T27" fmla="*/ 7 h 866"/>
                  <a:gd name="T28" fmla="*/ 10 w 557"/>
                  <a:gd name="T29" fmla="*/ 16 h 866"/>
                  <a:gd name="T30" fmla="*/ 14 w 557"/>
                  <a:gd name="T31" fmla="*/ 16 h 866"/>
                  <a:gd name="T32" fmla="*/ 14 w 557"/>
                  <a:gd name="T33" fmla="*/ 16 h 866"/>
                  <a:gd name="T34" fmla="*/ 16 w 557"/>
                  <a:gd name="T35" fmla="*/ 24 h 866"/>
                  <a:gd name="T36" fmla="*/ 16 w 557"/>
                  <a:gd name="T37" fmla="*/ 24 h 866"/>
                  <a:gd name="T38" fmla="*/ 10 w 557"/>
                  <a:gd name="T39" fmla="*/ 19 h 866"/>
                  <a:gd name="T40" fmla="*/ 10 w 557"/>
                  <a:gd name="T41" fmla="*/ 19 h 866"/>
                  <a:gd name="T42" fmla="*/ 5 w 557"/>
                  <a:gd name="T43" fmla="*/ 8 h 866"/>
                  <a:gd name="T44" fmla="*/ 0 w 557"/>
                  <a:gd name="T45" fmla="*/ 7 h 866"/>
                  <a:gd name="T46" fmla="*/ 0 w 557"/>
                  <a:gd name="T47" fmla="*/ 7 h 866"/>
                  <a:gd name="T48" fmla="*/ 0 w 557"/>
                  <a:gd name="T49" fmla="*/ 0 h 866"/>
                  <a:gd name="T50" fmla="*/ 0 w 557"/>
                  <a:gd name="T51" fmla="*/ 0 h 866"/>
                  <a:gd name="T52" fmla="*/ 0 w 557"/>
                  <a:gd name="T53" fmla="*/ 0 h 8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7" h="866">
                    <a:moveTo>
                      <a:pt x="0" y="0"/>
                    </a:moveTo>
                    <a:lnTo>
                      <a:pt x="13" y="271"/>
                    </a:lnTo>
                    <a:lnTo>
                      <a:pt x="170" y="286"/>
                    </a:lnTo>
                    <a:lnTo>
                      <a:pt x="169" y="286"/>
                    </a:lnTo>
                    <a:lnTo>
                      <a:pt x="348" y="681"/>
                    </a:lnTo>
                    <a:lnTo>
                      <a:pt x="557" y="866"/>
                    </a:lnTo>
                    <a:lnTo>
                      <a:pt x="502" y="570"/>
                    </a:lnTo>
                    <a:lnTo>
                      <a:pt x="370" y="574"/>
                    </a:lnTo>
                    <a:lnTo>
                      <a:pt x="371" y="574"/>
                    </a:lnTo>
                    <a:lnTo>
                      <a:pt x="233" y="257"/>
                    </a:lnTo>
                    <a:lnTo>
                      <a:pt x="0" y="0"/>
                    </a:lnTo>
                    <a:lnTo>
                      <a:pt x="0" y="2"/>
                    </a:lnTo>
                    <a:lnTo>
                      <a:pt x="232" y="257"/>
                    </a:lnTo>
                    <a:lnTo>
                      <a:pt x="231" y="257"/>
                    </a:lnTo>
                    <a:lnTo>
                      <a:pt x="370" y="576"/>
                    </a:lnTo>
                    <a:lnTo>
                      <a:pt x="501" y="572"/>
                    </a:lnTo>
                    <a:lnTo>
                      <a:pt x="501" y="571"/>
                    </a:lnTo>
                    <a:lnTo>
                      <a:pt x="556" y="864"/>
                    </a:lnTo>
                    <a:lnTo>
                      <a:pt x="557" y="864"/>
                    </a:lnTo>
                    <a:lnTo>
                      <a:pt x="350" y="680"/>
                    </a:lnTo>
                    <a:lnTo>
                      <a:pt x="351" y="680"/>
                    </a:lnTo>
                    <a:lnTo>
                      <a:pt x="170" y="283"/>
                    </a:lnTo>
                    <a:lnTo>
                      <a:pt x="13" y="269"/>
                    </a:lnTo>
                    <a:lnTo>
                      <a:pt x="14" y="271"/>
                    </a:lnTo>
                    <a:lnTo>
                      <a:pt x="1" y="2"/>
                    </a:lnTo>
                    <a:lnTo>
                      <a:pt x="0" y="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8" name="Freeform 114"/>
              <p:cNvSpPr>
                <a:spLocks/>
              </p:cNvSpPr>
              <p:nvPr/>
            </p:nvSpPr>
            <p:spPr bwMode="auto">
              <a:xfrm>
                <a:off x="5827" y="2104"/>
                <a:ext cx="35" cy="115"/>
              </a:xfrm>
              <a:custGeom>
                <a:avLst/>
                <a:gdLst>
                  <a:gd name="T0" fmla="*/ 4 w 208"/>
                  <a:gd name="T1" fmla="*/ 0 h 693"/>
                  <a:gd name="T2" fmla="*/ 0 w 208"/>
                  <a:gd name="T3" fmla="*/ 13 h 693"/>
                  <a:gd name="T4" fmla="*/ 2 w 208"/>
                  <a:gd name="T5" fmla="*/ 19 h 693"/>
                  <a:gd name="T6" fmla="*/ 6 w 208"/>
                  <a:gd name="T7" fmla="*/ 13 h 693"/>
                  <a:gd name="T8" fmla="*/ 4 w 208"/>
                  <a:gd name="T9" fmla="*/ 0 h 6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693">
                    <a:moveTo>
                      <a:pt x="124" y="0"/>
                    </a:moveTo>
                    <a:lnTo>
                      <a:pt x="0" y="460"/>
                    </a:lnTo>
                    <a:lnTo>
                      <a:pt x="59" y="693"/>
                    </a:lnTo>
                    <a:lnTo>
                      <a:pt x="208" y="457"/>
                    </a:lnTo>
                    <a:lnTo>
                      <a:pt x="12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9" name="Freeform 115"/>
              <p:cNvSpPr>
                <a:spLocks/>
              </p:cNvSpPr>
              <p:nvPr/>
            </p:nvSpPr>
            <p:spPr bwMode="auto">
              <a:xfrm>
                <a:off x="5827" y="2103"/>
                <a:ext cx="35" cy="117"/>
              </a:xfrm>
              <a:custGeom>
                <a:avLst/>
                <a:gdLst>
                  <a:gd name="T0" fmla="*/ 4 w 209"/>
                  <a:gd name="T1" fmla="*/ 0 h 698"/>
                  <a:gd name="T2" fmla="*/ 0 w 209"/>
                  <a:gd name="T3" fmla="*/ 13 h 698"/>
                  <a:gd name="T4" fmla="*/ 2 w 209"/>
                  <a:gd name="T5" fmla="*/ 20 h 698"/>
                  <a:gd name="T6" fmla="*/ 6 w 209"/>
                  <a:gd name="T7" fmla="*/ 13 h 698"/>
                  <a:gd name="T8" fmla="*/ 4 w 209"/>
                  <a:gd name="T9" fmla="*/ 0 h 698"/>
                  <a:gd name="T10" fmla="*/ 4 w 209"/>
                  <a:gd name="T11" fmla="*/ 0 h 698"/>
                  <a:gd name="T12" fmla="*/ 6 w 209"/>
                  <a:gd name="T13" fmla="*/ 13 h 698"/>
                  <a:gd name="T14" fmla="*/ 6 w 209"/>
                  <a:gd name="T15" fmla="*/ 13 h 698"/>
                  <a:gd name="T16" fmla="*/ 2 w 209"/>
                  <a:gd name="T17" fmla="*/ 20 h 698"/>
                  <a:gd name="T18" fmla="*/ 2 w 209"/>
                  <a:gd name="T19" fmla="*/ 20 h 698"/>
                  <a:gd name="T20" fmla="*/ 0 w 209"/>
                  <a:gd name="T21" fmla="*/ 13 h 698"/>
                  <a:gd name="T22" fmla="*/ 0 w 209"/>
                  <a:gd name="T23" fmla="*/ 13 h 698"/>
                  <a:gd name="T24" fmla="*/ 4 w 209"/>
                  <a:gd name="T25" fmla="*/ 0 h 698"/>
                  <a:gd name="T26" fmla="*/ 4 w 209"/>
                  <a:gd name="T27" fmla="*/ 0 h 698"/>
                  <a:gd name="T28" fmla="*/ 4 w 209"/>
                  <a:gd name="T29" fmla="*/ 0 h 6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9" h="698">
                    <a:moveTo>
                      <a:pt x="125" y="0"/>
                    </a:moveTo>
                    <a:lnTo>
                      <a:pt x="0" y="463"/>
                    </a:lnTo>
                    <a:lnTo>
                      <a:pt x="60" y="698"/>
                    </a:lnTo>
                    <a:lnTo>
                      <a:pt x="209" y="460"/>
                    </a:lnTo>
                    <a:lnTo>
                      <a:pt x="125" y="0"/>
                    </a:lnTo>
                    <a:lnTo>
                      <a:pt x="125" y="3"/>
                    </a:lnTo>
                    <a:lnTo>
                      <a:pt x="208" y="460"/>
                    </a:lnTo>
                    <a:lnTo>
                      <a:pt x="208" y="459"/>
                    </a:lnTo>
                    <a:lnTo>
                      <a:pt x="60" y="696"/>
                    </a:lnTo>
                    <a:lnTo>
                      <a:pt x="61" y="696"/>
                    </a:lnTo>
                    <a:lnTo>
                      <a:pt x="2" y="462"/>
                    </a:lnTo>
                    <a:lnTo>
                      <a:pt x="2" y="463"/>
                    </a:lnTo>
                    <a:lnTo>
                      <a:pt x="126" y="4"/>
                    </a:lnTo>
                    <a:lnTo>
                      <a:pt x="125" y="3"/>
                    </a:lnTo>
                    <a:lnTo>
                      <a:pt x="125"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0" name="Freeform 116"/>
              <p:cNvSpPr>
                <a:spLocks/>
              </p:cNvSpPr>
              <p:nvPr/>
            </p:nvSpPr>
            <p:spPr bwMode="auto">
              <a:xfrm>
                <a:off x="5794" y="1955"/>
                <a:ext cx="16" cy="12"/>
              </a:xfrm>
              <a:custGeom>
                <a:avLst/>
                <a:gdLst>
                  <a:gd name="T0" fmla="*/ 1 w 95"/>
                  <a:gd name="T1" fmla="*/ 1 h 73"/>
                  <a:gd name="T2" fmla="*/ 1 w 95"/>
                  <a:gd name="T3" fmla="*/ 1 h 73"/>
                  <a:gd name="T4" fmla="*/ 1 w 95"/>
                  <a:gd name="T5" fmla="*/ 1 h 73"/>
                  <a:gd name="T6" fmla="*/ 1 w 95"/>
                  <a:gd name="T7" fmla="*/ 1 h 73"/>
                  <a:gd name="T8" fmla="*/ 0 w 95"/>
                  <a:gd name="T9" fmla="*/ 1 h 73"/>
                  <a:gd name="T10" fmla="*/ 0 w 95"/>
                  <a:gd name="T11" fmla="*/ 0 h 73"/>
                  <a:gd name="T12" fmla="*/ 0 w 95"/>
                  <a:gd name="T13" fmla="*/ 0 h 73"/>
                  <a:gd name="T14" fmla="*/ 0 w 95"/>
                  <a:gd name="T15" fmla="*/ 0 h 73"/>
                  <a:gd name="T16" fmla="*/ 0 w 95"/>
                  <a:gd name="T17" fmla="*/ 0 h 73"/>
                  <a:gd name="T18" fmla="*/ 0 w 95"/>
                  <a:gd name="T19" fmla="*/ 0 h 73"/>
                  <a:gd name="T20" fmla="*/ 0 w 95"/>
                  <a:gd name="T21" fmla="*/ 0 h 73"/>
                  <a:gd name="T22" fmla="*/ 0 w 95"/>
                  <a:gd name="T23" fmla="*/ 0 h 73"/>
                  <a:gd name="T24" fmla="*/ 0 w 95"/>
                  <a:gd name="T25" fmla="*/ 0 h 73"/>
                  <a:gd name="T26" fmla="*/ 0 w 95"/>
                  <a:gd name="T27" fmla="*/ 0 h 73"/>
                  <a:gd name="T28" fmla="*/ 1 w 95"/>
                  <a:gd name="T29" fmla="*/ 0 h 73"/>
                  <a:gd name="T30" fmla="*/ 1 w 95"/>
                  <a:gd name="T31" fmla="*/ 0 h 73"/>
                  <a:gd name="T32" fmla="*/ 1 w 95"/>
                  <a:gd name="T33" fmla="*/ 0 h 73"/>
                  <a:gd name="T34" fmla="*/ 1 w 95"/>
                  <a:gd name="T35" fmla="*/ 0 h 73"/>
                  <a:gd name="T36" fmla="*/ 1 w 95"/>
                  <a:gd name="T37" fmla="*/ 0 h 73"/>
                  <a:gd name="T38" fmla="*/ 1 w 95"/>
                  <a:gd name="T39" fmla="*/ 0 h 73"/>
                  <a:gd name="T40" fmla="*/ 2 w 95"/>
                  <a:gd name="T41" fmla="*/ 0 h 73"/>
                  <a:gd name="T42" fmla="*/ 2 w 95"/>
                  <a:gd name="T43" fmla="*/ 0 h 73"/>
                  <a:gd name="T44" fmla="*/ 2 w 95"/>
                  <a:gd name="T45" fmla="*/ 0 h 73"/>
                  <a:gd name="T46" fmla="*/ 2 w 95"/>
                  <a:gd name="T47" fmla="*/ 1 h 73"/>
                  <a:gd name="T48" fmla="*/ 2 w 95"/>
                  <a:gd name="T49" fmla="*/ 1 h 73"/>
                  <a:gd name="T50" fmla="*/ 2 w 95"/>
                  <a:gd name="T51" fmla="*/ 1 h 73"/>
                  <a:gd name="T52" fmla="*/ 2 w 95"/>
                  <a:gd name="T53" fmla="*/ 1 h 73"/>
                  <a:gd name="T54" fmla="*/ 3 w 95"/>
                  <a:gd name="T55" fmla="*/ 1 h 73"/>
                  <a:gd name="T56" fmla="*/ 3 w 95"/>
                  <a:gd name="T57" fmla="*/ 2 h 73"/>
                  <a:gd name="T58" fmla="*/ 3 w 95"/>
                  <a:gd name="T59" fmla="*/ 2 h 73"/>
                  <a:gd name="T60" fmla="*/ 3 w 95"/>
                  <a:gd name="T61" fmla="*/ 2 h 73"/>
                  <a:gd name="T62" fmla="*/ 3 w 95"/>
                  <a:gd name="T63" fmla="*/ 2 h 73"/>
                  <a:gd name="T64" fmla="*/ 3 w 95"/>
                  <a:gd name="T65" fmla="*/ 2 h 73"/>
                  <a:gd name="T66" fmla="*/ 3 w 95"/>
                  <a:gd name="T67" fmla="*/ 2 h 73"/>
                  <a:gd name="T68" fmla="*/ 3 w 95"/>
                  <a:gd name="T69" fmla="*/ 2 h 73"/>
                  <a:gd name="T70" fmla="*/ 2 w 95"/>
                  <a:gd name="T71" fmla="*/ 2 h 73"/>
                  <a:gd name="T72" fmla="*/ 2 w 95"/>
                  <a:gd name="T73" fmla="*/ 2 h 73"/>
                  <a:gd name="T74" fmla="*/ 2 w 95"/>
                  <a:gd name="T75" fmla="*/ 2 h 73"/>
                  <a:gd name="T76" fmla="*/ 2 w 95"/>
                  <a:gd name="T77" fmla="*/ 2 h 73"/>
                  <a:gd name="T78" fmla="*/ 2 w 95"/>
                  <a:gd name="T79" fmla="*/ 2 h 73"/>
                  <a:gd name="T80" fmla="*/ 2 w 95"/>
                  <a:gd name="T81" fmla="*/ 2 h 73"/>
                  <a:gd name="T82" fmla="*/ 2 w 95"/>
                  <a:gd name="T83" fmla="*/ 2 h 73"/>
                  <a:gd name="T84" fmla="*/ 2 w 95"/>
                  <a:gd name="T85" fmla="*/ 2 h 73"/>
                  <a:gd name="T86" fmla="*/ 1 w 95"/>
                  <a:gd name="T87" fmla="*/ 2 h 73"/>
                  <a:gd name="T88" fmla="*/ 1 w 95"/>
                  <a:gd name="T89" fmla="*/ 1 h 73"/>
                  <a:gd name="T90" fmla="*/ 1 w 95"/>
                  <a:gd name="T91" fmla="*/ 1 h 73"/>
                  <a:gd name="T92" fmla="*/ 1 w 95"/>
                  <a:gd name="T93" fmla="*/ 1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 h="73">
                    <a:moveTo>
                      <a:pt x="21" y="34"/>
                    </a:moveTo>
                    <a:lnTo>
                      <a:pt x="21" y="33"/>
                    </a:lnTo>
                    <a:lnTo>
                      <a:pt x="19" y="32"/>
                    </a:lnTo>
                    <a:lnTo>
                      <a:pt x="17" y="29"/>
                    </a:lnTo>
                    <a:lnTo>
                      <a:pt x="14" y="25"/>
                    </a:lnTo>
                    <a:lnTo>
                      <a:pt x="6" y="17"/>
                    </a:lnTo>
                    <a:lnTo>
                      <a:pt x="3" y="12"/>
                    </a:lnTo>
                    <a:lnTo>
                      <a:pt x="1" y="9"/>
                    </a:lnTo>
                    <a:lnTo>
                      <a:pt x="0" y="6"/>
                    </a:lnTo>
                    <a:lnTo>
                      <a:pt x="0" y="2"/>
                    </a:lnTo>
                    <a:lnTo>
                      <a:pt x="3" y="1"/>
                    </a:lnTo>
                    <a:lnTo>
                      <a:pt x="5" y="0"/>
                    </a:lnTo>
                    <a:lnTo>
                      <a:pt x="8" y="0"/>
                    </a:lnTo>
                    <a:lnTo>
                      <a:pt x="10" y="1"/>
                    </a:lnTo>
                    <a:lnTo>
                      <a:pt x="15" y="1"/>
                    </a:lnTo>
                    <a:lnTo>
                      <a:pt x="18" y="3"/>
                    </a:lnTo>
                    <a:lnTo>
                      <a:pt x="24" y="4"/>
                    </a:lnTo>
                    <a:lnTo>
                      <a:pt x="29" y="7"/>
                    </a:lnTo>
                    <a:lnTo>
                      <a:pt x="36" y="9"/>
                    </a:lnTo>
                    <a:lnTo>
                      <a:pt x="44" y="12"/>
                    </a:lnTo>
                    <a:lnTo>
                      <a:pt x="53" y="17"/>
                    </a:lnTo>
                    <a:lnTo>
                      <a:pt x="54" y="18"/>
                    </a:lnTo>
                    <a:lnTo>
                      <a:pt x="56" y="19"/>
                    </a:lnTo>
                    <a:lnTo>
                      <a:pt x="60" y="23"/>
                    </a:lnTo>
                    <a:lnTo>
                      <a:pt x="64" y="27"/>
                    </a:lnTo>
                    <a:lnTo>
                      <a:pt x="76" y="38"/>
                    </a:lnTo>
                    <a:lnTo>
                      <a:pt x="86" y="49"/>
                    </a:lnTo>
                    <a:lnTo>
                      <a:pt x="90" y="55"/>
                    </a:lnTo>
                    <a:lnTo>
                      <a:pt x="94" y="61"/>
                    </a:lnTo>
                    <a:lnTo>
                      <a:pt x="95" y="66"/>
                    </a:lnTo>
                    <a:lnTo>
                      <a:pt x="95" y="69"/>
                    </a:lnTo>
                    <a:lnTo>
                      <a:pt x="95" y="70"/>
                    </a:lnTo>
                    <a:lnTo>
                      <a:pt x="94" y="71"/>
                    </a:lnTo>
                    <a:lnTo>
                      <a:pt x="91" y="71"/>
                    </a:lnTo>
                    <a:lnTo>
                      <a:pt x="88" y="73"/>
                    </a:lnTo>
                    <a:lnTo>
                      <a:pt x="85" y="73"/>
                    </a:lnTo>
                    <a:lnTo>
                      <a:pt x="81" y="71"/>
                    </a:lnTo>
                    <a:lnTo>
                      <a:pt x="76" y="70"/>
                    </a:lnTo>
                    <a:lnTo>
                      <a:pt x="70" y="69"/>
                    </a:lnTo>
                    <a:lnTo>
                      <a:pt x="69" y="69"/>
                    </a:lnTo>
                    <a:lnTo>
                      <a:pt x="67" y="68"/>
                    </a:lnTo>
                    <a:lnTo>
                      <a:pt x="61" y="66"/>
                    </a:lnTo>
                    <a:lnTo>
                      <a:pt x="55" y="62"/>
                    </a:lnTo>
                    <a:lnTo>
                      <a:pt x="47" y="58"/>
                    </a:lnTo>
                    <a:lnTo>
                      <a:pt x="40" y="52"/>
                    </a:lnTo>
                    <a:lnTo>
                      <a:pt x="30" y="44"/>
                    </a:lnTo>
                    <a:lnTo>
                      <a:pt x="21" y="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1" name="Freeform 117"/>
              <p:cNvSpPr>
                <a:spLocks/>
              </p:cNvSpPr>
              <p:nvPr/>
            </p:nvSpPr>
            <p:spPr bwMode="auto">
              <a:xfrm>
                <a:off x="5794" y="1955"/>
                <a:ext cx="16" cy="12"/>
              </a:xfrm>
              <a:custGeom>
                <a:avLst/>
                <a:gdLst>
                  <a:gd name="T0" fmla="*/ 0 w 97"/>
                  <a:gd name="T1" fmla="*/ 1 h 73"/>
                  <a:gd name="T2" fmla="*/ 0 w 97"/>
                  <a:gd name="T3" fmla="*/ 1 h 73"/>
                  <a:gd name="T4" fmla="*/ 0 w 97"/>
                  <a:gd name="T5" fmla="*/ 0 h 73"/>
                  <a:gd name="T6" fmla="*/ 0 w 97"/>
                  <a:gd name="T7" fmla="*/ 0 h 73"/>
                  <a:gd name="T8" fmla="*/ 0 w 97"/>
                  <a:gd name="T9" fmla="*/ 0 h 73"/>
                  <a:gd name="T10" fmla="*/ 0 w 97"/>
                  <a:gd name="T11" fmla="*/ 0 h 73"/>
                  <a:gd name="T12" fmla="*/ 0 w 97"/>
                  <a:gd name="T13" fmla="*/ 0 h 73"/>
                  <a:gd name="T14" fmla="*/ 0 w 97"/>
                  <a:gd name="T15" fmla="*/ 0 h 73"/>
                  <a:gd name="T16" fmla="*/ 0 w 97"/>
                  <a:gd name="T17" fmla="*/ 0 h 73"/>
                  <a:gd name="T18" fmla="*/ 0 w 97"/>
                  <a:gd name="T19" fmla="*/ 0 h 73"/>
                  <a:gd name="T20" fmla="*/ 1 w 97"/>
                  <a:gd name="T21" fmla="*/ 0 h 73"/>
                  <a:gd name="T22" fmla="*/ 1 w 97"/>
                  <a:gd name="T23" fmla="*/ 0 h 73"/>
                  <a:gd name="T24" fmla="*/ 1 w 97"/>
                  <a:gd name="T25" fmla="*/ 0 h 73"/>
                  <a:gd name="T26" fmla="*/ 1 w 97"/>
                  <a:gd name="T27" fmla="*/ 0 h 73"/>
                  <a:gd name="T28" fmla="*/ 1 w 97"/>
                  <a:gd name="T29" fmla="*/ 0 h 73"/>
                  <a:gd name="T30" fmla="*/ 2 w 97"/>
                  <a:gd name="T31" fmla="*/ 1 h 73"/>
                  <a:gd name="T32" fmla="*/ 2 w 97"/>
                  <a:gd name="T33" fmla="*/ 1 h 73"/>
                  <a:gd name="T34" fmla="*/ 2 w 97"/>
                  <a:gd name="T35" fmla="*/ 1 h 73"/>
                  <a:gd name="T36" fmla="*/ 2 w 97"/>
                  <a:gd name="T37" fmla="*/ 1 h 73"/>
                  <a:gd name="T38" fmla="*/ 3 w 97"/>
                  <a:gd name="T39" fmla="*/ 2 h 73"/>
                  <a:gd name="T40" fmla="*/ 3 w 97"/>
                  <a:gd name="T41" fmla="*/ 2 h 73"/>
                  <a:gd name="T42" fmla="*/ 3 w 97"/>
                  <a:gd name="T43" fmla="*/ 2 h 73"/>
                  <a:gd name="T44" fmla="*/ 3 w 97"/>
                  <a:gd name="T45" fmla="*/ 2 h 73"/>
                  <a:gd name="T46" fmla="*/ 3 w 97"/>
                  <a:gd name="T47" fmla="*/ 2 h 73"/>
                  <a:gd name="T48" fmla="*/ 2 w 97"/>
                  <a:gd name="T49" fmla="*/ 2 h 73"/>
                  <a:gd name="T50" fmla="*/ 2 w 97"/>
                  <a:gd name="T51" fmla="*/ 2 h 73"/>
                  <a:gd name="T52" fmla="*/ 2 w 97"/>
                  <a:gd name="T53" fmla="*/ 2 h 73"/>
                  <a:gd name="T54" fmla="*/ 2 w 97"/>
                  <a:gd name="T55" fmla="*/ 2 h 73"/>
                  <a:gd name="T56" fmla="*/ 2 w 97"/>
                  <a:gd name="T57" fmla="*/ 2 h 73"/>
                  <a:gd name="T58" fmla="*/ 1 w 97"/>
                  <a:gd name="T59" fmla="*/ 1 h 73"/>
                  <a:gd name="T60" fmla="*/ 1 w 97"/>
                  <a:gd name="T61" fmla="*/ 1 h 73"/>
                  <a:gd name="T62" fmla="*/ 1 w 97"/>
                  <a:gd name="T63" fmla="*/ 1 h 73"/>
                  <a:gd name="T64" fmla="*/ 1 w 97"/>
                  <a:gd name="T65" fmla="*/ 1 h 73"/>
                  <a:gd name="T66" fmla="*/ 1 w 97"/>
                  <a:gd name="T67" fmla="*/ 1 h 73"/>
                  <a:gd name="T68" fmla="*/ 1 w 97"/>
                  <a:gd name="T69" fmla="*/ 2 h 73"/>
                  <a:gd name="T70" fmla="*/ 2 w 97"/>
                  <a:gd name="T71" fmla="*/ 2 h 73"/>
                  <a:gd name="T72" fmla="*/ 2 w 97"/>
                  <a:gd name="T73" fmla="*/ 2 h 73"/>
                  <a:gd name="T74" fmla="*/ 2 w 97"/>
                  <a:gd name="T75" fmla="*/ 2 h 73"/>
                  <a:gd name="T76" fmla="*/ 2 w 97"/>
                  <a:gd name="T77" fmla="*/ 2 h 73"/>
                  <a:gd name="T78" fmla="*/ 2 w 97"/>
                  <a:gd name="T79" fmla="*/ 2 h 73"/>
                  <a:gd name="T80" fmla="*/ 3 w 97"/>
                  <a:gd name="T81" fmla="*/ 2 h 73"/>
                  <a:gd name="T82" fmla="*/ 3 w 97"/>
                  <a:gd name="T83" fmla="*/ 2 h 73"/>
                  <a:gd name="T84" fmla="*/ 2 w 97"/>
                  <a:gd name="T85" fmla="*/ 1 h 73"/>
                  <a:gd name="T86" fmla="*/ 2 w 97"/>
                  <a:gd name="T87" fmla="*/ 1 h 73"/>
                  <a:gd name="T88" fmla="*/ 2 w 97"/>
                  <a:gd name="T89" fmla="*/ 1 h 73"/>
                  <a:gd name="T90" fmla="*/ 2 w 97"/>
                  <a:gd name="T91" fmla="*/ 1 h 73"/>
                  <a:gd name="T92" fmla="*/ 1 w 97"/>
                  <a:gd name="T93" fmla="*/ 0 h 73"/>
                  <a:gd name="T94" fmla="*/ 1 w 97"/>
                  <a:gd name="T95" fmla="*/ 0 h 73"/>
                  <a:gd name="T96" fmla="*/ 1 w 97"/>
                  <a:gd name="T97" fmla="*/ 0 h 73"/>
                  <a:gd name="T98" fmla="*/ 1 w 97"/>
                  <a:gd name="T99" fmla="*/ 0 h 73"/>
                  <a:gd name="T100" fmla="*/ 1 w 97"/>
                  <a:gd name="T101" fmla="*/ 0 h 73"/>
                  <a:gd name="T102" fmla="*/ 0 w 97"/>
                  <a:gd name="T103" fmla="*/ 0 h 73"/>
                  <a:gd name="T104" fmla="*/ 0 w 97"/>
                  <a:gd name="T105" fmla="*/ 0 h 73"/>
                  <a:gd name="T106" fmla="*/ 0 w 97"/>
                  <a:gd name="T107" fmla="*/ 0 h 73"/>
                  <a:gd name="T108" fmla="*/ 0 w 97"/>
                  <a:gd name="T109" fmla="*/ 0 h 73"/>
                  <a:gd name="T110" fmla="*/ 0 w 97"/>
                  <a:gd name="T111" fmla="*/ 0 h 73"/>
                  <a:gd name="T112" fmla="*/ 0 w 97"/>
                  <a:gd name="T113" fmla="*/ 0 h 73"/>
                  <a:gd name="T114" fmla="*/ 0 w 97"/>
                  <a:gd name="T115" fmla="*/ 1 h 73"/>
                  <a:gd name="T116" fmla="*/ 0 w 97"/>
                  <a:gd name="T117" fmla="*/ 1 h 73"/>
                  <a:gd name="T118" fmla="*/ 1 w 97"/>
                  <a:gd name="T119" fmla="*/ 1 h 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 h="73">
                    <a:moveTo>
                      <a:pt x="24" y="34"/>
                    </a:moveTo>
                    <a:lnTo>
                      <a:pt x="18" y="29"/>
                    </a:lnTo>
                    <a:lnTo>
                      <a:pt x="16" y="25"/>
                    </a:lnTo>
                    <a:lnTo>
                      <a:pt x="15" y="25"/>
                    </a:lnTo>
                    <a:lnTo>
                      <a:pt x="8" y="16"/>
                    </a:lnTo>
                    <a:lnTo>
                      <a:pt x="6" y="12"/>
                    </a:lnTo>
                    <a:lnTo>
                      <a:pt x="3" y="8"/>
                    </a:lnTo>
                    <a:lnTo>
                      <a:pt x="2" y="4"/>
                    </a:lnTo>
                    <a:lnTo>
                      <a:pt x="2" y="6"/>
                    </a:lnTo>
                    <a:lnTo>
                      <a:pt x="2" y="2"/>
                    </a:lnTo>
                    <a:lnTo>
                      <a:pt x="2" y="3"/>
                    </a:lnTo>
                    <a:lnTo>
                      <a:pt x="4" y="1"/>
                    </a:lnTo>
                    <a:lnTo>
                      <a:pt x="6" y="1"/>
                    </a:lnTo>
                    <a:lnTo>
                      <a:pt x="9" y="1"/>
                    </a:lnTo>
                    <a:lnTo>
                      <a:pt x="11" y="1"/>
                    </a:lnTo>
                    <a:lnTo>
                      <a:pt x="16" y="2"/>
                    </a:lnTo>
                    <a:lnTo>
                      <a:pt x="15" y="2"/>
                    </a:lnTo>
                    <a:lnTo>
                      <a:pt x="19" y="3"/>
                    </a:lnTo>
                    <a:lnTo>
                      <a:pt x="25" y="6"/>
                    </a:lnTo>
                    <a:lnTo>
                      <a:pt x="30" y="8"/>
                    </a:lnTo>
                    <a:lnTo>
                      <a:pt x="37" y="10"/>
                    </a:lnTo>
                    <a:lnTo>
                      <a:pt x="45" y="14"/>
                    </a:lnTo>
                    <a:lnTo>
                      <a:pt x="53" y="18"/>
                    </a:lnTo>
                    <a:lnTo>
                      <a:pt x="53" y="17"/>
                    </a:lnTo>
                    <a:lnTo>
                      <a:pt x="54" y="18"/>
                    </a:lnTo>
                    <a:lnTo>
                      <a:pt x="56" y="21"/>
                    </a:lnTo>
                    <a:lnTo>
                      <a:pt x="61" y="24"/>
                    </a:lnTo>
                    <a:lnTo>
                      <a:pt x="65" y="29"/>
                    </a:lnTo>
                    <a:lnTo>
                      <a:pt x="65" y="27"/>
                    </a:lnTo>
                    <a:lnTo>
                      <a:pt x="77" y="39"/>
                    </a:lnTo>
                    <a:lnTo>
                      <a:pt x="87" y="51"/>
                    </a:lnTo>
                    <a:lnTo>
                      <a:pt x="90" y="56"/>
                    </a:lnTo>
                    <a:lnTo>
                      <a:pt x="94" y="61"/>
                    </a:lnTo>
                    <a:lnTo>
                      <a:pt x="96" y="66"/>
                    </a:lnTo>
                    <a:lnTo>
                      <a:pt x="96" y="69"/>
                    </a:lnTo>
                    <a:lnTo>
                      <a:pt x="96" y="68"/>
                    </a:lnTo>
                    <a:lnTo>
                      <a:pt x="95" y="69"/>
                    </a:lnTo>
                    <a:lnTo>
                      <a:pt x="94" y="70"/>
                    </a:lnTo>
                    <a:lnTo>
                      <a:pt x="95" y="70"/>
                    </a:lnTo>
                    <a:lnTo>
                      <a:pt x="92" y="70"/>
                    </a:lnTo>
                    <a:lnTo>
                      <a:pt x="89" y="71"/>
                    </a:lnTo>
                    <a:lnTo>
                      <a:pt x="86" y="71"/>
                    </a:lnTo>
                    <a:lnTo>
                      <a:pt x="82" y="70"/>
                    </a:lnTo>
                    <a:lnTo>
                      <a:pt x="77" y="70"/>
                    </a:lnTo>
                    <a:lnTo>
                      <a:pt x="71" y="69"/>
                    </a:lnTo>
                    <a:lnTo>
                      <a:pt x="72" y="69"/>
                    </a:lnTo>
                    <a:lnTo>
                      <a:pt x="71" y="68"/>
                    </a:lnTo>
                    <a:lnTo>
                      <a:pt x="68" y="67"/>
                    </a:lnTo>
                    <a:lnTo>
                      <a:pt x="63" y="66"/>
                    </a:lnTo>
                    <a:lnTo>
                      <a:pt x="56" y="62"/>
                    </a:lnTo>
                    <a:lnTo>
                      <a:pt x="50" y="56"/>
                    </a:lnTo>
                    <a:lnTo>
                      <a:pt x="41" y="51"/>
                    </a:lnTo>
                    <a:lnTo>
                      <a:pt x="41" y="52"/>
                    </a:lnTo>
                    <a:lnTo>
                      <a:pt x="33" y="44"/>
                    </a:lnTo>
                    <a:lnTo>
                      <a:pt x="24" y="34"/>
                    </a:lnTo>
                    <a:lnTo>
                      <a:pt x="22" y="34"/>
                    </a:lnTo>
                    <a:lnTo>
                      <a:pt x="31" y="45"/>
                    </a:lnTo>
                    <a:lnTo>
                      <a:pt x="41" y="53"/>
                    </a:lnTo>
                    <a:lnTo>
                      <a:pt x="48" y="59"/>
                    </a:lnTo>
                    <a:lnTo>
                      <a:pt x="56" y="63"/>
                    </a:lnTo>
                    <a:lnTo>
                      <a:pt x="62" y="67"/>
                    </a:lnTo>
                    <a:lnTo>
                      <a:pt x="66" y="69"/>
                    </a:lnTo>
                    <a:lnTo>
                      <a:pt x="70" y="70"/>
                    </a:lnTo>
                    <a:lnTo>
                      <a:pt x="71" y="70"/>
                    </a:lnTo>
                    <a:lnTo>
                      <a:pt x="77" y="71"/>
                    </a:lnTo>
                    <a:lnTo>
                      <a:pt x="82" y="73"/>
                    </a:lnTo>
                    <a:lnTo>
                      <a:pt x="86" y="73"/>
                    </a:lnTo>
                    <a:lnTo>
                      <a:pt x="89" y="73"/>
                    </a:lnTo>
                    <a:lnTo>
                      <a:pt x="92" y="73"/>
                    </a:lnTo>
                    <a:lnTo>
                      <a:pt x="95" y="73"/>
                    </a:lnTo>
                    <a:lnTo>
                      <a:pt x="96" y="70"/>
                    </a:lnTo>
                    <a:lnTo>
                      <a:pt x="97" y="69"/>
                    </a:lnTo>
                    <a:lnTo>
                      <a:pt x="97" y="66"/>
                    </a:lnTo>
                    <a:lnTo>
                      <a:pt x="96" y="60"/>
                    </a:lnTo>
                    <a:lnTo>
                      <a:pt x="92" y="55"/>
                    </a:lnTo>
                    <a:lnTo>
                      <a:pt x="88" y="49"/>
                    </a:lnTo>
                    <a:lnTo>
                      <a:pt x="77" y="38"/>
                    </a:lnTo>
                    <a:lnTo>
                      <a:pt x="66" y="27"/>
                    </a:lnTo>
                    <a:lnTo>
                      <a:pt x="66" y="26"/>
                    </a:lnTo>
                    <a:lnTo>
                      <a:pt x="62" y="23"/>
                    </a:lnTo>
                    <a:lnTo>
                      <a:pt x="57" y="19"/>
                    </a:lnTo>
                    <a:lnTo>
                      <a:pt x="55" y="17"/>
                    </a:lnTo>
                    <a:lnTo>
                      <a:pt x="54" y="16"/>
                    </a:lnTo>
                    <a:lnTo>
                      <a:pt x="46" y="12"/>
                    </a:lnTo>
                    <a:lnTo>
                      <a:pt x="38" y="9"/>
                    </a:lnTo>
                    <a:lnTo>
                      <a:pt x="31" y="6"/>
                    </a:lnTo>
                    <a:lnTo>
                      <a:pt x="25" y="3"/>
                    </a:lnTo>
                    <a:lnTo>
                      <a:pt x="20" y="2"/>
                    </a:lnTo>
                    <a:lnTo>
                      <a:pt x="16" y="1"/>
                    </a:lnTo>
                    <a:lnTo>
                      <a:pt x="11" y="0"/>
                    </a:lnTo>
                    <a:lnTo>
                      <a:pt x="9" y="0"/>
                    </a:lnTo>
                    <a:lnTo>
                      <a:pt x="6" y="0"/>
                    </a:lnTo>
                    <a:lnTo>
                      <a:pt x="3" y="0"/>
                    </a:lnTo>
                    <a:lnTo>
                      <a:pt x="1" y="2"/>
                    </a:lnTo>
                    <a:lnTo>
                      <a:pt x="0" y="6"/>
                    </a:lnTo>
                    <a:lnTo>
                      <a:pt x="1" y="9"/>
                    </a:lnTo>
                    <a:lnTo>
                      <a:pt x="3" y="12"/>
                    </a:lnTo>
                    <a:lnTo>
                      <a:pt x="7" y="17"/>
                    </a:lnTo>
                    <a:lnTo>
                      <a:pt x="13" y="25"/>
                    </a:lnTo>
                    <a:lnTo>
                      <a:pt x="17" y="29"/>
                    </a:lnTo>
                    <a:lnTo>
                      <a:pt x="22" y="34"/>
                    </a:lnTo>
                    <a:lnTo>
                      <a:pt x="24" y="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2" name="Freeform 118"/>
              <p:cNvSpPr>
                <a:spLocks/>
              </p:cNvSpPr>
              <p:nvPr/>
            </p:nvSpPr>
            <p:spPr bwMode="auto">
              <a:xfrm>
                <a:off x="5834" y="1971"/>
                <a:ext cx="47" cy="118"/>
              </a:xfrm>
              <a:custGeom>
                <a:avLst/>
                <a:gdLst>
                  <a:gd name="T0" fmla="*/ 0 w 286"/>
                  <a:gd name="T1" fmla="*/ 0 h 706"/>
                  <a:gd name="T2" fmla="*/ 2 w 286"/>
                  <a:gd name="T3" fmla="*/ 14 h 706"/>
                  <a:gd name="T4" fmla="*/ 8 w 286"/>
                  <a:gd name="T5" fmla="*/ 20 h 706"/>
                  <a:gd name="T6" fmla="*/ 7 w 286"/>
                  <a:gd name="T7" fmla="*/ 9 h 706"/>
                  <a:gd name="T8" fmla="*/ 0 w 286"/>
                  <a:gd name="T9" fmla="*/ 0 h 7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706">
                    <a:moveTo>
                      <a:pt x="0" y="0"/>
                    </a:moveTo>
                    <a:lnTo>
                      <a:pt x="69" y="512"/>
                    </a:lnTo>
                    <a:lnTo>
                      <a:pt x="286" y="706"/>
                    </a:lnTo>
                    <a:lnTo>
                      <a:pt x="266" y="3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3" name="Freeform 119"/>
              <p:cNvSpPr>
                <a:spLocks/>
              </p:cNvSpPr>
              <p:nvPr/>
            </p:nvSpPr>
            <p:spPr bwMode="auto">
              <a:xfrm>
                <a:off x="5834" y="1971"/>
                <a:ext cx="48" cy="118"/>
              </a:xfrm>
              <a:custGeom>
                <a:avLst/>
                <a:gdLst>
                  <a:gd name="T0" fmla="*/ 0 w 288"/>
                  <a:gd name="T1" fmla="*/ 0 h 711"/>
                  <a:gd name="T2" fmla="*/ 2 w 288"/>
                  <a:gd name="T3" fmla="*/ 14 h 711"/>
                  <a:gd name="T4" fmla="*/ 8 w 288"/>
                  <a:gd name="T5" fmla="*/ 20 h 711"/>
                  <a:gd name="T6" fmla="*/ 8 w 288"/>
                  <a:gd name="T7" fmla="*/ 8 h 711"/>
                  <a:gd name="T8" fmla="*/ 0 w 288"/>
                  <a:gd name="T9" fmla="*/ 0 h 711"/>
                  <a:gd name="T10" fmla="*/ 0 w 288"/>
                  <a:gd name="T11" fmla="*/ 0 h 711"/>
                  <a:gd name="T12" fmla="*/ 8 w 288"/>
                  <a:gd name="T13" fmla="*/ 8 h 711"/>
                  <a:gd name="T14" fmla="*/ 7 w 288"/>
                  <a:gd name="T15" fmla="*/ 8 h 711"/>
                  <a:gd name="T16" fmla="*/ 8 w 288"/>
                  <a:gd name="T17" fmla="*/ 20 h 711"/>
                  <a:gd name="T18" fmla="*/ 8 w 288"/>
                  <a:gd name="T19" fmla="*/ 19 h 711"/>
                  <a:gd name="T20" fmla="*/ 2 w 288"/>
                  <a:gd name="T21" fmla="*/ 14 h 711"/>
                  <a:gd name="T22" fmla="*/ 2 w 288"/>
                  <a:gd name="T23" fmla="*/ 14 h 711"/>
                  <a:gd name="T24" fmla="*/ 0 w 288"/>
                  <a:gd name="T25" fmla="*/ 0 h 711"/>
                  <a:gd name="T26" fmla="*/ 0 w 288"/>
                  <a:gd name="T27" fmla="*/ 0 h 711"/>
                  <a:gd name="T28" fmla="*/ 0 w 288"/>
                  <a:gd name="T29" fmla="*/ 0 h 7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711">
                    <a:moveTo>
                      <a:pt x="0" y="0"/>
                    </a:moveTo>
                    <a:lnTo>
                      <a:pt x="69" y="514"/>
                    </a:lnTo>
                    <a:lnTo>
                      <a:pt x="288" y="711"/>
                    </a:lnTo>
                    <a:lnTo>
                      <a:pt x="268" y="305"/>
                    </a:lnTo>
                    <a:lnTo>
                      <a:pt x="0" y="0"/>
                    </a:lnTo>
                    <a:lnTo>
                      <a:pt x="1" y="2"/>
                    </a:lnTo>
                    <a:lnTo>
                      <a:pt x="267" y="306"/>
                    </a:lnTo>
                    <a:lnTo>
                      <a:pt x="265" y="306"/>
                    </a:lnTo>
                    <a:lnTo>
                      <a:pt x="287" y="708"/>
                    </a:lnTo>
                    <a:lnTo>
                      <a:pt x="288" y="707"/>
                    </a:lnTo>
                    <a:lnTo>
                      <a:pt x="71" y="513"/>
                    </a:lnTo>
                    <a:lnTo>
                      <a:pt x="71" y="514"/>
                    </a:lnTo>
                    <a:lnTo>
                      <a:pt x="2" y="2"/>
                    </a:lnTo>
                    <a:lnTo>
                      <a:pt x="1"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0732" name="Group 141"/>
          <p:cNvGrpSpPr>
            <a:grpSpLocks/>
          </p:cNvGrpSpPr>
          <p:nvPr/>
        </p:nvGrpSpPr>
        <p:grpSpPr bwMode="auto">
          <a:xfrm>
            <a:off x="565150" y="3795713"/>
            <a:ext cx="3363913" cy="1290637"/>
            <a:chOff x="116" y="2503"/>
            <a:chExt cx="2380" cy="913"/>
          </a:xfrm>
        </p:grpSpPr>
        <p:sp>
          <p:nvSpPr>
            <p:cNvPr id="30744" name="Text Box 39"/>
            <p:cNvSpPr txBox="1">
              <a:spLocks noChangeArrowheads="1"/>
            </p:cNvSpPr>
            <p:nvPr/>
          </p:nvSpPr>
          <p:spPr bwMode="auto">
            <a:xfrm>
              <a:off x="116" y="2503"/>
              <a:ext cx="370"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sz="2400" b="0" i="0">
                  <a:solidFill>
                    <a:schemeClr val="tx1"/>
                  </a:solidFill>
                </a:rPr>
                <a:t>(c)</a:t>
              </a:r>
            </a:p>
          </p:txBody>
        </p:sp>
        <p:sp>
          <p:nvSpPr>
            <p:cNvPr id="30745" name="Rectangle 49"/>
            <p:cNvSpPr>
              <a:spLocks noChangeArrowheads="1"/>
            </p:cNvSpPr>
            <p:nvPr/>
          </p:nvSpPr>
          <p:spPr bwMode="auto">
            <a:xfrm>
              <a:off x="536" y="2632"/>
              <a:ext cx="784" cy="784"/>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6" name="AutoShape 50"/>
            <p:cNvSpPr>
              <a:spLocks noChangeArrowheads="1"/>
            </p:cNvSpPr>
            <p:nvPr/>
          </p:nvSpPr>
          <p:spPr bwMode="auto">
            <a:xfrm>
              <a:off x="1416" y="2944"/>
              <a:ext cx="192" cy="192"/>
            </a:xfrm>
            <a:prstGeom prst="rightArrow">
              <a:avLst>
                <a:gd name="adj1" fmla="val 50000"/>
                <a:gd name="adj2" fmla="val 50000"/>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7" name="Rectangle 51"/>
            <p:cNvSpPr>
              <a:spLocks noChangeArrowheads="1"/>
            </p:cNvSpPr>
            <p:nvPr/>
          </p:nvSpPr>
          <p:spPr bwMode="auto">
            <a:xfrm>
              <a:off x="1712" y="2632"/>
              <a:ext cx="784" cy="784"/>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0748" name="Picture 1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 y="2736"/>
              <a:ext cx="672"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749" name="Group 139"/>
            <p:cNvGrpSpPr>
              <a:grpSpLocks/>
            </p:cNvGrpSpPr>
            <p:nvPr/>
          </p:nvGrpSpPr>
          <p:grpSpPr bwMode="auto">
            <a:xfrm rot="-3292213">
              <a:off x="1808" y="2720"/>
              <a:ext cx="671" cy="588"/>
              <a:chOff x="2192" y="3520"/>
              <a:chExt cx="671" cy="588"/>
            </a:xfrm>
          </p:grpSpPr>
          <p:sp>
            <p:nvSpPr>
              <p:cNvPr id="30750" name="Freeform 123"/>
              <p:cNvSpPr>
                <a:spLocks/>
              </p:cNvSpPr>
              <p:nvPr/>
            </p:nvSpPr>
            <p:spPr bwMode="auto">
              <a:xfrm>
                <a:off x="2192" y="3520"/>
                <a:ext cx="671" cy="588"/>
              </a:xfrm>
              <a:custGeom>
                <a:avLst/>
                <a:gdLst>
                  <a:gd name="T0" fmla="*/ 72 w 3355"/>
                  <a:gd name="T1" fmla="*/ 94 h 3528"/>
                  <a:gd name="T2" fmla="*/ 79 w 3355"/>
                  <a:gd name="T3" fmla="*/ 93 h 3528"/>
                  <a:gd name="T4" fmla="*/ 88 w 3355"/>
                  <a:gd name="T5" fmla="*/ 95 h 3528"/>
                  <a:gd name="T6" fmla="*/ 95 w 3355"/>
                  <a:gd name="T7" fmla="*/ 92 h 3528"/>
                  <a:gd name="T8" fmla="*/ 92 w 3355"/>
                  <a:gd name="T9" fmla="*/ 84 h 3528"/>
                  <a:gd name="T10" fmla="*/ 99 w 3355"/>
                  <a:gd name="T11" fmla="*/ 80 h 3528"/>
                  <a:gd name="T12" fmla="*/ 102 w 3355"/>
                  <a:gd name="T13" fmla="*/ 76 h 3528"/>
                  <a:gd name="T14" fmla="*/ 105 w 3355"/>
                  <a:gd name="T15" fmla="*/ 70 h 3528"/>
                  <a:gd name="T16" fmla="*/ 103 w 3355"/>
                  <a:gd name="T17" fmla="*/ 64 h 3528"/>
                  <a:gd name="T18" fmla="*/ 99 w 3355"/>
                  <a:gd name="T19" fmla="*/ 60 h 3528"/>
                  <a:gd name="T20" fmla="*/ 101 w 3355"/>
                  <a:gd name="T21" fmla="*/ 44 h 3528"/>
                  <a:gd name="T22" fmla="*/ 107 w 3355"/>
                  <a:gd name="T23" fmla="*/ 39 h 3528"/>
                  <a:gd name="T24" fmla="*/ 112 w 3355"/>
                  <a:gd name="T25" fmla="*/ 42 h 3528"/>
                  <a:gd name="T26" fmla="*/ 121 w 3355"/>
                  <a:gd name="T27" fmla="*/ 44 h 3528"/>
                  <a:gd name="T28" fmla="*/ 123 w 3355"/>
                  <a:gd name="T29" fmla="*/ 43 h 3528"/>
                  <a:gd name="T30" fmla="*/ 130 w 3355"/>
                  <a:gd name="T31" fmla="*/ 42 h 3528"/>
                  <a:gd name="T32" fmla="*/ 132 w 3355"/>
                  <a:gd name="T33" fmla="*/ 41 h 3528"/>
                  <a:gd name="T34" fmla="*/ 134 w 3355"/>
                  <a:gd name="T35" fmla="*/ 38 h 3528"/>
                  <a:gd name="T36" fmla="*/ 128 w 3355"/>
                  <a:gd name="T37" fmla="*/ 33 h 3528"/>
                  <a:gd name="T38" fmla="*/ 122 w 3355"/>
                  <a:gd name="T39" fmla="*/ 29 h 3528"/>
                  <a:gd name="T40" fmla="*/ 115 w 3355"/>
                  <a:gd name="T41" fmla="*/ 31 h 3528"/>
                  <a:gd name="T42" fmla="*/ 109 w 3355"/>
                  <a:gd name="T43" fmla="*/ 34 h 3528"/>
                  <a:gd name="T44" fmla="*/ 103 w 3355"/>
                  <a:gd name="T45" fmla="*/ 39 h 3528"/>
                  <a:gd name="T46" fmla="*/ 95 w 3355"/>
                  <a:gd name="T47" fmla="*/ 49 h 3528"/>
                  <a:gd name="T48" fmla="*/ 92 w 3355"/>
                  <a:gd name="T49" fmla="*/ 60 h 3528"/>
                  <a:gd name="T50" fmla="*/ 88 w 3355"/>
                  <a:gd name="T51" fmla="*/ 59 h 3528"/>
                  <a:gd name="T52" fmla="*/ 83 w 3355"/>
                  <a:gd name="T53" fmla="*/ 57 h 3528"/>
                  <a:gd name="T54" fmla="*/ 82 w 3355"/>
                  <a:gd name="T55" fmla="*/ 53 h 3528"/>
                  <a:gd name="T56" fmla="*/ 85 w 3355"/>
                  <a:gd name="T57" fmla="*/ 48 h 3528"/>
                  <a:gd name="T58" fmla="*/ 90 w 3355"/>
                  <a:gd name="T59" fmla="*/ 40 h 3528"/>
                  <a:gd name="T60" fmla="*/ 92 w 3355"/>
                  <a:gd name="T61" fmla="*/ 38 h 3528"/>
                  <a:gd name="T62" fmla="*/ 96 w 3355"/>
                  <a:gd name="T63" fmla="*/ 32 h 3528"/>
                  <a:gd name="T64" fmla="*/ 93 w 3355"/>
                  <a:gd name="T65" fmla="*/ 27 h 3528"/>
                  <a:gd name="T66" fmla="*/ 86 w 3355"/>
                  <a:gd name="T67" fmla="*/ 19 h 3528"/>
                  <a:gd name="T68" fmla="*/ 75 w 3355"/>
                  <a:gd name="T69" fmla="*/ 12 h 3528"/>
                  <a:gd name="T70" fmla="*/ 70 w 3355"/>
                  <a:gd name="T71" fmla="*/ 8 h 3528"/>
                  <a:gd name="T72" fmla="*/ 73 w 3355"/>
                  <a:gd name="T73" fmla="*/ 6 h 3528"/>
                  <a:gd name="T74" fmla="*/ 65 w 3355"/>
                  <a:gd name="T75" fmla="*/ 5 h 3528"/>
                  <a:gd name="T76" fmla="*/ 65 w 3355"/>
                  <a:gd name="T77" fmla="*/ 1 h 3528"/>
                  <a:gd name="T78" fmla="*/ 59 w 3355"/>
                  <a:gd name="T79" fmla="*/ 1 h 3528"/>
                  <a:gd name="T80" fmla="*/ 55 w 3355"/>
                  <a:gd name="T81" fmla="*/ 3 h 3528"/>
                  <a:gd name="T82" fmla="*/ 44 w 3355"/>
                  <a:gd name="T83" fmla="*/ 2 h 3528"/>
                  <a:gd name="T84" fmla="*/ 38 w 3355"/>
                  <a:gd name="T85" fmla="*/ 1 h 3528"/>
                  <a:gd name="T86" fmla="*/ 34 w 3355"/>
                  <a:gd name="T87" fmla="*/ 1 h 3528"/>
                  <a:gd name="T88" fmla="*/ 31 w 3355"/>
                  <a:gd name="T89" fmla="*/ 4 h 3528"/>
                  <a:gd name="T90" fmla="*/ 23 w 3355"/>
                  <a:gd name="T91" fmla="*/ 8 h 3528"/>
                  <a:gd name="T92" fmla="*/ 12 w 3355"/>
                  <a:gd name="T93" fmla="*/ 12 h 3528"/>
                  <a:gd name="T94" fmla="*/ 4 w 3355"/>
                  <a:gd name="T95" fmla="*/ 17 h 3528"/>
                  <a:gd name="T96" fmla="*/ 6 w 3355"/>
                  <a:gd name="T97" fmla="*/ 18 h 3528"/>
                  <a:gd name="T98" fmla="*/ 0 w 3355"/>
                  <a:gd name="T99" fmla="*/ 24 h 3528"/>
                  <a:gd name="T100" fmla="*/ 1 w 3355"/>
                  <a:gd name="T101" fmla="*/ 33 h 3528"/>
                  <a:gd name="T102" fmla="*/ 5 w 3355"/>
                  <a:gd name="T103" fmla="*/ 45 h 3528"/>
                  <a:gd name="T104" fmla="*/ 12 w 3355"/>
                  <a:gd name="T105" fmla="*/ 57 h 3528"/>
                  <a:gd name="T106" fmla="*/ 13 w 3355"/>
                  <a:gd name="T107" fmla="*/ 63 h 3528"/>
                  <a:gd name="T108" fmla="*/ 14 w 3355"/>
                  <a:gd name="T109" fmla="*/ 70 h 3528"/>
                  <a:gd name="T110" fmla="*/ 18 w 3355"/>
                  <a:gd name="T111" fmla="*/ 72 h 3528"/>
                  <a:gd name="T112" fmla="*/ 25 w 3355"/>
                  <a:gd name="T113" fmla="*/ 78 h 3528"/>
                  <a:gd name="T114" fmla="*/ 33 w 3355"/>
                  <a:gd name="T115" fmla="*/ 82 h 3528"/>
                  <a:gd name="T116" fmla="*/ 38 w 3355"/>
                  <a:gd name="T117" fmla="*/ 86 h 3528"/>
                  <a:gd name="T118" fmla="*/ 36 w 3355"/>
                  <a:gd name="T119" fmla="*/ 96 h 3528"/>
                  <a:gd name="T120" fmla="*/ 41 w 3355"/>
                  <a:gd name="T121" fmla="*/ 96 h 3528"/>
                  <a:gd name="T122" fmla="*/ 47 w 3355"/>
                  <a:gd name="T123" fmla="*/ 96 h 3528"/>
                  <a:gd name="T124" fmla="*/ 55 w 3355"/>
                  <a:gd name="T125" fmla="*/ 95 h 3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55" h="3528">
                    <a:moveTo>
                      <a:pt x="1529" y="3528"/>
                    </a:moveTo>
                    <a:lnTo>
                      <a:pt x="1623" y="3491"/>
                    </a:lnTo>
                    <a:lnTo>
                      <a:pt x="1664" y="3504"/>
                    </a:lnTo>
                    <a:lnTo>
                      <a:pt x="1675" y="3502"/>
                    </a:lnTo>
                    <a:lnTo>
                      <a:pt x="1684" y="3497"/>
                    </a:lnTo>
                    <a:lnTo>
                      <a:pt x="1693" y="3492"/>
                    </a:lnTo>
                    <a:lnTo>
                      <a:pt x="1701" y="3486"/>
                    </a:lnTo>
                    <a:lnTo>
                      <a:pt x="1709" y="3480"/>
                    </a:lnTo>
                    <a:lnTo>
                      <a:pt x="1716" y="3473"/>
                    </a:lnTo>
                    <a:lnTo>
                      <a:pt x="1723" y="3466"/>
                    </a:lnTo>
                    <a:lnTo>
                      <a:pt x="1729" y="3457"/>
                    </a:lnTo>
                    <a:lnTo>
                      <a:pt x="1736" y="3449"/>
                    </a:lnTo>
                    <a:lnTo>
                      <a:pt x="1743" y="3442"/>
                    </a:lnTo>
                    <a:lnTo>
                      <a:pt x="1749" y="3433"/>
                    </a:lnTo>
                    <a:lnTo>
                      <a:pt x="1756" y="3425"/>
                    </a:lnTo>
                    <a:lnTo>
                      <a:pt x="1763" y="3417"/>
                    </a:lnTo>
                    <a:lnTo>
                      <a:pt x="1769" y="3411"/>
                    </a:lnTo>
                    <a:lnTo>
                      <a:pt x="1776" y="3404"/>
                    </a:lnTo>
                    <a:lnTo>
                      <a:pt x="1784" y="3396"/>
                    </a:lnTo>
                    <a:lnTo>
                      <a:pt x="1788" y="3389"/>
                    </a:lnTo>
                    <a:lnTo>
                      <a:pt x="1791" y="3383"/>
                    </a:lnTo>
                    <a:lnTo>
                      <a:pt x="1796" y="3379"/>
                    </a:lnTo>
                    <a:lnTo>
                      <a:pt x="1799" y="3374"/>
                    </a:lnTo>
                    <a:lnTo>
                      <a:pt x="1802" y="3369"/>
                    </a:lnTo>
                    <a:lnTo>
                      <a:pt x="1807" y="3363"/>
                    </a:lnTo>
                    <a:lnTo>
                      <a:pt x="1809" y="3358"/>
                    </a:lnTo>
                    <a:lnTo>
                      <a:pt x="1812" y="3351"/>
                    </a:lnTo>
                    <a:lnTo>
                      <a:pt x="1819" y="3344"/>
                    </a:lnTo>
                    <a:lnTo>
                      <a:pt x="1827" y="3338"/>
                    </a:lnTo>
                    <a:lnTo>
                      <a:pt x="1836" y="3333"/>
                    </a:lnTo>
                    <a:lnTo>
                      <a:pt x="1845" y="3330"/>
                    </a:lnTo>
                    <a:lnTo>
                      <a:pt x="1854" y="3327"/>
                    </a:lnTo>
                    <a:lnTo>
                      <a:pt x="1864" y="3326"/>
                    </a:lnTo>
                    <a:lnTo>
                      <a:pt x="1876" y="3326"/>
                    </a:lnTo>
                    <a:lnTo>
                      <a:pt x="1887" y="3326"/>
                    </a:lnTo>
                    <a:lnTo>
                      <a:pt x="1898" y="3327"/>
                    </a:lnTo>
                    <a:lnTo>
                      <a:pt x="1909" y="3330"/>
                    </a:lnTo>
                    <a:lnTo>
                      <a:pt x="1920" y="3332"/>
                    </a:lnTo>
                    <a:lnTo>
                      <a:pt x="1932" y="3333"/>
                    </a:lnTo>
                    <a:lnTo>
                      <a:pt x="1943" y="3336"/>
                    </a:lnTo>
                    <a:lnTo>
                      <a:pt x="1953" y="3337"/>
                    </a:lnTo>
                    <a:lnTo>
                      <a:pt x="1964" y="3338"/>
                    </a:lnTo>
                    <a:lnTo>
                      <a:pt x="1974" y="3339"/>
                    </a:lnTo>
                    <a:lnTo>
                      <a:pt x="1986" y="3344"/>
                    </a:lnTo>
                    <a:lnTo>
                      <a:pt x="1996" y="3350"/>
                    </a:lnTo>
                    <a:lnTo>
                      <a:pt x="2008" y="3357"/>
                    </a:lnTo>
                    <a:lnTo>
                      <a:pt x="2018" y="3365"/>
                    </a:lnTo>
                    <a:lnTo>
                      <a:pt x="2029" y="3374"/>
                    </a:lnTo>
                    <a:lnTo>
                      <a:pt x="2040" y="3382"/>
                    </a:lnTo>
                    <a:lnTo>
                      <a:pt x="2050" y="3389"/>
                    </a:lnTo>
                    <a:lnTo>
                      <a:pt x="2061" y="3396"/>
                    </a:lnTo>
                    <a:lnTo>
                      <a:pt x="2074" y="3405"/>
                    </a:lnTo>
                    <a:lnTo>
                      <a:pt x="2085" y="3411"/>
                    </a:lnTo>
                    <a:lnTo>
                      <a:pt x="2097" y="3417"/>
                    </a:lnTo>
                    <a:lnTo>
                      <a:pt x="2108" y="3422"/>
                    </a:lnTo>
                    <a:lnTo>
                      <a:pt x="2120" y="3424"/>
                    </a:lnTo>
                    <a:lnTo>
                      <a:pt x="2133" y="3425"/>
                    </a:lnTo>
                    <a:lnTo>
                      <a:pt x="2147" y="3424"/>
                    </a:lnTo>
                    <a:lnTo>
                      <a:pt x="2161" y="3420"/>
                    </a:lnTo>
                    <a:lnTo>
                      <a:pt x="2189" y="3399"/>
                    </a:lnTo>
                    <a:lnTo>
                      <a:pt x="2194" y="3404"/>
                    </a:lnTo>
                    <a:lnTo>
                      <a:pt x="2199" y="3408"/>
                    </a:lnTo>
                    <a:lnTo>
                      <a:pt x="2204" y="3412"/>
                    </a:lnTo>
                    <a:lnTo>
                      <a:pt x="2210" y="3414"/>
                    </a:lnTo>
                    <a:lnTo>
                      <a:pt x="2215" y="3418"/>
                    </a:lnTo>
                    <a:lnTo>
                      <a:pt x="2222" y="3419"/>
                    </a:lnTo>
                    <a:lnTo>
                      <a:pt x="2229" y="3422"/>
                    </a:lnTo>
                    <a:lnTo>
                      <a:pt x="2236" y="3422"/>
                    </a:lnTo>
                    <a:lnTo>
                      <a:pt x="2243" y="3423"/>
                    </a:lnTo>
                    <a:lnTo>
                      <a:pt x="2250" y="3423"/>
                    </a:lnTo>
                    <a:lnTo>
                      <a:pt x="2257" y="3422"/>
                    </a:lnTo>
                    <a:lnTo>
                      <a:pt x="2265" y="3422"/>
                    </a:lnTo>
                    <a:lnTo>
                      <a:pt x="2272" y="3419"/>
                    </a:lnTo>
                    <a:lnTo>
                      <a:pt x="2280" y="3417"/>
                    </a:lnTo>
                    <a:lnTo>
                      <a:pt x="2286" y="3414"/>
                    </a:lnTo>
                    <a:lnTo>
                      <a:pt x="2294" y="3412"/>
                    </a:lnTo>
                    <a:lnTo>
                      <a:pt x="2307" y="3400"/>
                    </a:lnTo>
                    <a:lnTo>
                      <a:pt x="2321" y="3388"/>
                    </a:lnTo>
                    <a:lnTo>
                      <a:pt x="2333" y="3376"/>
                    </a:lnTo>
                    <a:lnTo>
                      <a:pt x="2344" y="3363"/>
                    </a:lnTo>
                    <a:lnTo>
                      <a:pt x="2354" y="3349"/>
                    </a:lnTo>
                    <a:lnTo>
                      <a:pt x="2365" y="3334"/>
                    </a:lnTo>
                    <a:lnTo>
                      <a:pt x="2374" y="3320"/>
                    </a:lnTo>
                    <a:lnTo>
                      <a:pt x="2383" y="3305"/>
                    </a:lnTo>
                    <a:lnTo>
                      <a:pt x="2390" y="3288"/>
                    </a:lnTo>
                    <a:lnTo>
                      <a:pt x="2398" y="3271"/>
                    </a:lnTo>
                    <a:lnTo>
                      <a:pt x="2405" y="3256"/>
                    </a:lnTo>
                    <a:lnTo>
                      <a:pt x="2412" y="3238"/>
                    </a:lnTo>
                    <a:lnTo>
                      <a:pt x="2418" y="3220"/>
                    </a:lnTo>
                    <a:lnTo>
                      <a:pt x="2424" y="3202"/>
                    </a:lnTo>
                    <a:lnTo>
                      <a:pt x="2429" y="3183"/>
                    </a:lnTo>
                    <a:lnTo>
                      <a:pt x="2433" y="3164"/>
                    </a:lnTo>
                    <a:lnTo>
                      <a:pt x="2433" y="3152"/>
                    </a:lnTo>
                    <a:lnTo>
                      <a:pt x="2435" y="3142"/>
                    </a:lnTo>
                    <a:lnTo>
                      <a:pt x="2435" y="3131"/>
                    </a:lnTo>
                    <a:lnTo>
                      <a:pt x="2435" y="3122"/>
                    </a:lnTo>
                    <a:lnTo>
                      <a:pt x="2432" y="3112"/>
                    </a:lnTo>
                    <a:lnTo>
                      <a:pt x="2431" y="3103"/>
                    </a:lnTo>
                    <a:lnTo>
                      <a:pt x="2428" y="3094"/>
                    </a:lnTo>
                    <a:lnTo>
                      <a:pt x="2424" y="3086"/>
                    </a:lnTo>
                    <a:lnTo>
                      <a:pt x="2308" y="3037"/>
                    </a:lnTo>
                    <a:lnTo>
                      <a:pt x="2306" y="3034"/>
                    </a:lnTo>
                    <a:lnTo>
                      <a:pt x="2305" y="3030"/>
                    </a:lnTo>
                    <a:lnTo>
                      <a:pt x="2304" y="3026"/>
                    </a:lnTo>
                    <a:lnTo>
                      <a:pt x="2304" y="3023"/>
                    </a:lnTo>
                    <a:lnTo>
                      <a:pt x="2314" y="3013"/>
                    </a:lnTo>
                    <a:lnTo>
                      <a:pt x="2325" y="3006"/>
                    </a:lnTo>
                    <a:lnTo>
                      <a:pt x="2335" y="2998"/>
                    </a:lnTo>
                    <a:lnTo>
                      <a:pt x="2346" y="2989"/>
                    </a:lnTo>
                    <a:lnTo>
                      <a:pt x="2356" y="2981"/>
                    </a:lnTo>
                    <a:lnTo>
                      <a:pt x="2366" y="2974"/>
                    </a:lnTo>
                    <a:lnTo>
                      <a:pt x="2377" y="2964"/>
                    </a:lnTo>
                    <a:lnTo>
                      <a:pt x="2386" y="2956"/>
                    </a:lnTo>
                    <a:lnTo>
                      <a:pt x="2396" y="2946"/>
                    </a:lnTo>
                    <a:lnTo>
                      <a:pt x="2405" y="2937"/>
                    </a:lnTo>
                    <a:lnTo>
                      <a:pt x="2414" y="2927"/>
                    </a:lnTo>
                    <a:lnTo>
                      <a:pt x="2421" y="2917"/>
                    </a:lnTo>
                    <a:lnTo>
                      <a:pt x="2429" y="2907"/>
                    </a:lnTo>
                    <a:lnTo>
                      <a:pt x="2437" y="2895"/>
                    </a:lnTo>
                    <a:lnTo>
                      <a:pt x="2442" y="2883"/>
                    </a:lnTo>
                    <a:lnTo>
                      <a:pt x="2447" y="2870"/>
                    </a:lnTo>
                    <a:lnTo>
                      <a:pt x="2451" y="2865"/>
                    </a:lnTo>
                    <a:lnTo>
                      <a:pt x="2455" y="2864"/>
                    </a:lnTo>
                    <a:lnTo>
                      <a:pt x="2459" y="2864"/>
                    </a:lnTo>
                    <a:lnTo>
                      <a:pt x="2462" y="2865"/>
                    </a:lnTo>
                    <a:lnTo>
                      <a:pt x="2466" y="2868"/>
                    </a:lnTo>
                    <a:lnTo>
                      <a:pt x="2469" y="2870"/>
                    </a:lnTo>
                    <a:lnTo>
                      <a:pt x="2472" y="2874"/>
                    </a:lnTo>
                    <a:lnTo>
                      <a:pt x="2476" y="2876"/>
                    </a:lnTo>
                    <a:lnTo>
                      <a:pt x="2482" y="2872"/>
                    </a:lnTo>
                    <a:lnTo>
                      <a:pt x="2488" y="2866"/>
                    </a:lnTo>
                    <a:lnTo>
                      <a:pt x="2493" y="2862"/>
                    </a:lnTo>
                    <a:lnTo>
                      <a:pt x="2500" y="2856"/>
                    </a:lnTo>
                    <a:lnTo>
                      <a:pt x="2505" y="2850"/>
                    </a:lnTo>
                    <a:lnTo>
                      <a:pt x="2511" y="2843"/>
                    </a:lnTo>
                    <a:lnTo>
                      <a:pt x="2517" y="2835"/>
                    </a:lnTo>
                    <a:lnTo>
                      <a:pt x="2521" y="2827"/>
                    </a:lnTo>
                    <a:lnTo>
                      <a:pt x="2525" y="2819"/>
                    </a:lnTo>
                    <a:lnTo>
                      <a:pt x="2530" y="2810"/>
                    </a:lnTo>
                    <a:lnTo>
                      <a:pt x="2534" y="2802"/>
                    </a:lnTo>
                    <a:lnTo>
                      <a:pt x="2536" y="2794"/>
                    </a:lnTo>
                    <a:lnTo>
                      <a:pt x="2540" y="2784"/>
                    </a:lnTo>
                    <a:lnTo>
                      <a:pt x="2543" y="2774"/>
                    </a:lnTo>
                    <a:lnTo>
                      <a:pt x="2545" y="2765"/>
                    </a:lnTo>
                    <a:lnTo>
                      <a:pt x="2546" y="2754"/>
                    </a:lnTo>
                    <a:lnTo>
                      <a:pt x="2550" y="2740"/>
                    </a:lnTo>
                    <a:lnTo>
                      <a:pt x="2553" y="2725"/>
                    </a:lnTo>
                    <a:lnTo>
                      <a:pt x="2556" y="2710"/>
                    </a:lnTo>
                    <a:lnTo>
                      <a:pt x="2559" y="2694"/>
                    </a:lnTo>
                    <a:lnTo>
                      <a:pt x="2561" y="2680"/>
                    </a:lnTo>
                    <a:lnTo>
                      <a:pt x="2563" y="2666"/>
                    </a:lnTo>
                    <a:lnTo>
                      <a:pt x="2566" y="2651"/>
                    </a:lnTo>
                    <a:lnTo>
                      <a:pt x="2571" y="2638"/>
                    </a:lnTo>
                    <a:lnTo>
                      <a:pt x="2572" y="2638"/>
                    </a:lnTo>
                    <a:lnTo>
                      <a:pt x="2574" y="2636"/>
                    </a:lnTo>
                    <a:lnTo>
                      <a:pt x="2577" y="2635"/>
                    </a:lnTo>
                    <a:lnTo>
                      <a:pt x="2583" y="2634"/>
                    </a:lnTo>
                    <a:lnTo>
                      <a:pt x="2616" y="2667"/>
                    </a:lnTo>
                    <a:lnTo>
                      <a:pt x="2618" y="2666"/>
                    </a:lnTo>
                    <a:lnTo>
                      <a:pt x="2622" y="2666"/>
                    </a:lnTo>
                    <a:lnTo>
                      <a:pt x="2625" y="2665"/>
                    </a:lnTo>
                    <a:lnTo>
                      <a:pt x="2628" y="2662"/>
                    </a:lnTo>
                    <a:lnTo>
                      <a:pt x="2632" y="2638"/>
                    </a:lnTo>
                    <a:lnTo>
                      <a:pt x="2633" y="2616"/>
                    </a:lnTo>
                    <a:lnTo>
                      <a:pt x="2633" y="2592"/>
                    </a:lnTo>
                    <a:lnTo>
                      <a:pt x="2631" y="2568"/>
                    </a:lnTo>
                    <a:lnTo>
                      <a:pt x="2627" y="2545"/>
                    </a:lnTo>
                    <a:lnTo>
                      <a:pt x="2623" y="2523"/>
                    </a:lnTo>
                    <a:lnTo>
                      <a:pt x="2617" y="2500"/>
                    </a:lnTo>
                    <a:lnTo>
                      <a:pt x="2612" y="2477"/>
                    </a:lnTo>
                    <a:lnTo>
                      <a:pt x="2604" y="2454"/>
                    </a:lnTo>
                    <a:lnTo>
                      <a:pt x="2597" y="2433"/>
                    </a:lnTo>
                    <a:lnTo>
                      <a:pt x="2590" y="2412"/>
                    </a:lnTo>
                    <a:lnTo>
                      <a:pt x="2581" y="2390"/>
                    </a:lnTo>
                    <a:lnTo>
                      <a:pt x="2573" y="2369"/>
                    </a:lnTo>
                    <a:lnTo>
                      <a:pt x="2565" y="2348"/>
                    </a:lnTo>
                    <a:lnTo>
                      <a:pt x="2557" y="2328"/>
                    </a:lnTo>
                    <a:lnTo>
                      <a:pt x="2550" y="2308"/>
                    </a:lnTo>
                    <a:lnTo>
                      <a:pt x="2553" y="2305"/>
                    </a:lnTo>
                    <a:lnTo>
                      <a:pt x="2555" y="2303"/>
                    </a:lnTo>
                    <a:lnTo>
                      <a:pt x="2559" y="2303"/>
                    </a:lnTo>
                    <a:lnTo>
                      <a:pt x="2561" y="2303"/>
                    </a:lnTo>
                    <a:lnTo>
                      <a:pt x="2565" y="2304"/>
                    </a:lnTo>
                    <a:lnTo>
                      <a:pt x="2569" y="2305"/>
                    </a:lnTo>
                    <a:lnTo>
                      <a:pt x="2571" y="2305"/>
                    </a:lnTo>
                    <a:lnTo>
                      <a:pt x="2574" y="2305"/>
                    </a:lnTo>
                    <a:lnTo>
                      <a:pt x="2576" y="2304"/>
                    </a:lnTo>
                    <a:lnTo>
                      <a:pt x="2579" y="2303"/>
                    </a:lnTo>
                    <a:lnTo>
                      <a:pt x="2581" y="2302"/>
                    </a:lnTo>
                    <a:lnTo>
                      <a:pt x="2584" y="2299"/>
                    </a:lnTo>
                    <a:lnTo>
                      <a:pt x="2586" y="2297"/>
                    </a:lnTo>
                    <a:lnTo>
                      <a:pt x="2588" y="2294"/>
                    </a:lnTo>
                    <a:lnTo>
                      <a:pt x="2592" y="2292"/>
                    </a:lnTo>
                    <a:lnTo>
                      <a:pt x="2594" y="2290"/>
                    </a:lnTo>
                    <a:lnTo>
                      <a:pt x="2590" y="2278"/>
                    </a:lnTo>
                    <a:lnTo>
                      <a:pt x="2584" y="2267"/>
                    </a:lnTo>
                    <a:lnTo>
                      <a:pt x="2579" y="2257"/>
                    </a:lnTo>
                    <a:lnTo>
                      <a:pt x="2572" y="2248"/>
                    </a:lnTo>
                    <a:lnTo>
                      <a:pt x="2565" y="2240"/>
                    </a:lnTo>
                    <a:lnTo>
                      <a:pt x="2557" y="2231"/>
                    </a:lnTo>
                    <a:lnTo>
                      <a:pt x="2550" y="2224"/>
                    </a:lnTo>
                    <a:lnTo>
                      <a:pt x="2542" y="2217"/>
                    </a:lnTo>
                    <a:lnTo>
                      <a:pt x="2533" y="2210"/>
                    </a:lnTo>
                    <a:lnTo>
                      <a:pt x="2525" y="2204"/>
                    </a:lnTo>
                    <a:lnTo>
                      <a:pt x="2515" y="2197"/>
                    </a:lnTo>
                    <a:lnTo>
                      <a:pt x="2508" y="2189"/>
                    </a:lnTo>
                    <a:lnTo>
                      <a:pt x="2499" y="2182"/>
                    </a:lnTo>
                    <a:lnTo>
                      <a:pt x="2491" y="2174"/>
                    </a:lnTo>
                    <a:lnTo>
                      <a:pt x="2483" y="2166"/>
                    </a:lnTo>
                    <a:lnTo>
                      <a:pt x="2476" y="2157"/>
                    </a:lnTo>
                    <a:lnTo>
                      <a:pt x="2479" y="2138"/>
                    </a:lnTo>
                    <a:lnTo>
                      <a:pt x="2481" y="2119"/>
                    </a:lnTo>
                    <a:lnTo>
                      <a:pt x="2484" y="2100"/>
                    </a:lnTo>
                    <a:lnTo>
                      <a:pt x="2488" y="2081"/>
                    </a:lnTo>
                    <a:lnTo>
                      <a:pt x="2490" y="2062"/>
                    </a:lnTo>
                    <a:lnTo>
                      <a:pt x="2492" y="2043"/>
                    </a:lnTo>
                    <a:lnTo>
                      <a:pt x="2493" y="2023"/>
                    </a:lnTo>
                    <a:lnTo>
                      <a:pt x="2494" y="2004"/>
                    </a:lnTo>
                    <a:lnTo>
                      <a:pt x="2488" y="1958"/>
                    </a:lnTo>
                    <a:lnTo>
                      <a:pt x="2483" y="1911"/>
                    </a:lnTo>
                    <a:lnTo>
                      <a:pt x="2480" y="1865"/>
                    </a:lnTo>
                    <a:lnTo>
                      <a:pt x="2480" y="1818"/>
                    </a:lnTo>
                    <a:lnTo>
                      <a:pt x="2482" y="1774"/>
                    </a:lnTo>
                    <a:lnTo>
                      <a:pt x="2487" y="1729"/>
                    </a:lnTo>
                    <a:lnTo>
                      <a:pt x="2493" y="1684"/>
                    </a:lnTo>
                    <a:lnTo>
                      <a:pt x="2503" y="1640"/>
                    </a:lnTo>
                    <a:lnTo>
                      <a:pt x="2509" y="1631"/>
                    </a:lnTo>
                    <a:lnTo>
                      <a:pt x="2514" y="1619"/>
                    </a:lnTo>
                    <a:lnTo>
                      <a:pt x="2518" y="1607"/>
                    </a:lnTo>
                    <a:lnTo>
                      <a:pt x="2521" y="1596"/>
                    </a:lnTo>
                    <a:lnTo>
                      <a:pt x="2523" y="1584"/>
                    </a:lnTo>
                    <a:lnTo>
                      <a:pt x="2525" y="1572"/>
                    </a:lnTo>
                    <a:lnTo>
                      <a:pt x="2529" y="1561"/>
                    </a:lnTo>
                    <a:lnTo>
                      <a:pt x="2532" y="1551"/>
                    </a:lnTo>
                    <a:lnTo>
                      <a:pt x="2539" y="1538"/>
                    </a:lnTo>
                    <a:lnTo>
                      <a:pt x="2545" y="1524"/>
                    </a:lnTo>
                    <a:lnTo>
                      <a:pt x="2552" y="1512"/>
                    </a:lnTo>
                    <a:lnTo>
                      <a:pt x="2559" y="1499"/>
                    </a:lnTo>
                    <a:lnTo>
                      <a:pt x="2567" y="1487"/>
                    </a:lnTo>
                    <a:lnTo>
                      <a:pt x="2574" y="1477"/>
                    </a:lnTo>
                    <a:lnTo>
                      <a:pt x="2583" y="1466"/>
                    </a:lnTo>
                    <a:lnTo>
                      <a:pt x="2592" y="1455"/>
                    </a:lnTo>
                    <a:lnTo>
                      <a:pt x="2601" y="1446"/>
                    </a:lnTo>
                    <a:lnTo>
                      <a:pt x="2611" y="1437"/>
                    </a:lnTo>
                    <a:lnTo>
                      <a:pt x="2621" y="1428"/>
                    </a:lnTo>
                    <a:lnTo>
                      <a:pt x="2632" y="1421"/>
                    </a:lnTo>
                    <a:lnTo>
                      <a:pt x="2642" y="1413"/>
                    </a:lnTo>
                    <a:lnTo>
                      <a:pt x="2654" y="1406"/>
                    </a:lnTo>
                    <a:lnTo>
                      <a:pt x="2665" y="1401"/>
                    </a:lnTo>
                    <a:lnTo>
                      <a:pt x="2678" y="1397"/>
                    </a:lnTo>
                    <a:lnTo>
                      <a:pt x="2680" y="1397"/>
                    </a:lnTo>
                    <a:lnTo>
                      <a:pt x="2684" y="1395"/>
                    </a:lnTo>
                    <a:lnTo>
                      <a:pt x="2686" y="1395"/>
                    </a:lnTo>
                    <a:lnTo>
                      <a:pt x="2688" y="1395"/>
                    </a:lnTo>
                    <a:lnTo>
                      <a:pt x="2690" y="1395"/>
                    </a:lnTo>
                    <a:lnTo>
                      <a:pt x="2691" y="1395"/>
                    </a:lnTo>
                    <a:lnTo>
                      <a:pt x="2694" y="1397"/>
                    </a:lnTo>
                    <a:lnTo>
                      <a:pt x="2696" y="1397"/>
                    </a:lnTo>
                    <a:lnTo>
                      <a:pt x="2701" y="1409"/>
                    </a:lnTo>
                    <a:lnTo>
                      <a:pt x="2707" y="1423"/>
                    </a:lnTo>
                    <a:lnTo>
                      <a:pt x="2714" y="1438"/>
                    </a:lnTo>
                    <a:lnTo>
                      <a:pt x="2719" y="1452"/>
                    </a:lnTo>
                    <a:lnTo>
                      <a:pt x="2726" y="1465"/>
                    </a:lnTo>
                    <a:lnTo>
                      <a:pt x="2733" y="1478"/>
                    </a:lnTo>
                    <a:lnTo>
                      <a:pt x="2745" y="1489"/>
                    </a:lnTo>
                    <a:lnTo>
                      <a:pt x="2757" y="1498"/>
                    </a:lnTo>
                    <a:lnTo>
                      <a:pt x="2764" y="1502"/>
                    </a:lnTo>
                    <a:lnTo>
                      <a:pt x="2771" y="1505"/>
                    </a:lnTo>
                    <a:lnTo>
                      <a:pt x="2778" y="1509"/>
                    </a:lnTo>
                    <a:lnTo>
                      <a:pt x="2784" y="1512"/>
                    </a:lnTo>
                    <a:lnTo>
                      <a:pt x="2791" y="1516"/>
                    </a:lnTo>
                    <a:lnTo>
                      <a:pt x="2798" y="1518"/>
                    </a:lnTo>
                    <a:lnTo>
                      <a:pt x="2804" y="1521"/>
                    </a:lnTo>
                    <a:lnTo>
                      <a:pt x="2811" y="1523"/>
                    </a:lnTo>
                    <a:lnTo>
                      <a:pt x="2819" y="1526"/>
                    </a:lnTo>
                    <a:lnTo>
                      <a:pt x="2824" y="1528"/>
                    </a:lnTo>
                    <a:lnTo>
                      <a:pt x="2832" y="1530"/>
                    </a:lnTo>
                    <a:lnTo>
                      <a:pt x="2839" y="1532"/>
                    </a:lnTo>
                    <a:lnTo>
                      <a:pt x="2845" y="1533"/>
                    </a:lnTo>
                    <a:lnTo>
                      <a:pt x="2853" y="1535"/>
                    </a:lnTo>
                    <a:lnTo>
                      <a:pt x="2861" y="1535"/>
                    </a:lnTo>
                    <a:lnTo>
                      <a:pt x="2869" y="1536"/>
                    </a:lnTo>
                    <a:lnTo>
                      <a:pt x="2882" y="1544"/>
                    </a:lnTo>
                    <a:lnTo>
                      <a:pt x="2895" y="1551"/>
                    </a:lnTo>
                    <a:lnTo>
                      <a:pt x="2908" y="1558"/>
                    </a:lnTo>
                    <a:lnTo>
                      <a:pt x="2923" y="1564"/>
                    </a:lnTo>
                    <a:lnTo>
                      <a:pt x="2936" y="1569"/>
                    </a:lnTo>
                    <a:lnTo>
                      <a:pt x="2949" y="1573"/>
                    </a:lnTo>
                    <a:lnTo>
                      <a:pt x="2964" y="1578"/>
                    </a:lnTo>
                    <a:lnTo>
                      <a:pt x="2977" y="1582"/>
                    </a:lnTo>
                    <a:lnTo>
                      <a:pt x="2991" y="1585"/>
                    </a:lnTo>
                    <a:lnTo>
                      <a:pt x="3005" y="1588"/>
                    </a:lnTo>
                    <a:lnTo>
                      <a:pt x="3019" y="1591"/>
                    </a:lnTo>
                    <a:lnTo>
                      <a:pt x="3034" y="1592"/>
                    </a:lnTo>
                    <a:lnTo>
                      <a:pt x="3047" y="1594"/>
                    </a:lnTo>
                    <a:lnTo>
                      <a:pt x="3062" y="1595"/>
                    </a:lnTo>
                    <a:lnTo>
                      <a:pt x="3077" y="1596"/>
                    </a:lnTo>
                    <a:lnTo>
                      <a:pt x="3091" y="1596"/>
                    </a:lnTo>
                    <a:lnTo>
                      <a:pt x="3092" y="1595"/>
                    </a:lnTo>
                    <a:lnTo>
                      <a:pt x="3093" y="1594"/>
                    </a:lnTo>
                    <a:lnTo>
                      <a:pt x="3096" y="1592"/>
                    </a:lnTo>
                    <a:lnTo>
                      <a:pt x="3098" y="1591"/>
                    </a:lnTo>
                    <a:lnTo>
                      <a:pt x="3100" y="1589"/>
                    </a:lnTo>
                    <a:lnTo>
                      <a:pt x="3102" y="1587"/>
                    </a:lnTo>
                    <a:lnTo>
                      <a:pt x="3103" y="1584"/>
                    </a:lnTo>
                    <a:lnTo>
                      <a:pt x="3104" y="1581"/>
                    </a:lnTo>
                    <a:lnTo>
                      <a:pt x="3102" y="1575"/>
                    </a:lnTo>
                    <a:lnTo>
                      <a:pt x="3100" y="1571"/>
                    </a:lnTo>
                    <a:lnTo>
                      <a:pt x="3096" y="1567"/>
                    </a:lnTo>
                    <a:lnTo>
                      <a:pt x="3091" y="1564"/>
                    </a:lnTo>
                    <a:lnTo>
                      <a:pt x="3086" y="1561"/>
                    </a:lnTo>
                    <a:lnTo>
                      <a:pt x="3082" y="1557"/>
                    </a:lnTo>
                    <a:lnTo>
                      <a:pt x="3079" y="1552"/>
                    </a:lnTo>
                    <a:lnTo>
                      <a:pt x="3077" y="1545"/>
                    </a:lnTo>
                    <a:lnTo>
                      <a:pt x="3083" y="1540"/>
                    </a:lnTo>
                    <a:lnTo>
                      <a:pt x="3089" y="1535"/>
                    </a:lnTo>
                    <a:lnTo>
                      <a:pt x="3097" y="1532"/>
                    </a:lnTo>
                    <a:lnTo>
                      <a:pt x="3104" y="1527"/>
                    </a:lnTo>
                    <a:lnTo>
                      <a:pt x="3112" y="1523"/>
                    </a:lnTo>
                    <a:lnTo>
                      <a:pt x="3121" y="1520"/>
                    </a:lnTo>
                    <a:lnTo>
                      <a:pt x="3130" y="1517"/>
                    </a:lnTo>
                    <a:lnTo>
                      <a:pt x="3139" y="1516"/>
                    </a:lnTo>
                    <a:lnTo>
                      <a:pt x="3148" y="1514"/>
                    </a:lnTo>
                    <a:lnTo>
                      <a:pt x="3158" y="1512"/>
                    </a:lnTo>
                    <a:lnTo>
                      <a:pt x="3166" y="1511"/>
                    </a:lnTo>
                    <a:lnTo>
                      <a:pt x="3175" y="1510"/>
                    </a:lnTo>
                    <a:lnTo>
                      <a:pt x="3185" y="1510"/>
                    </a:lnTo>
                    <a:lnTo>
                      <a:pt x="3194" y="1510"/>
                    </a:lnTo>
                    <a:lnTo>
                      <a:pt x="3203" y="1511"/>
                    </a:lnTo>
                    <a:lnTo>
                      <a:pt x="3213" y="1512"/>
                    </a:lnTo>
                    <a:lnTo>
                      <a:pt x="3218" y="1515"/>
                    </a:lnTo>
                    <a:lnTo>
                      <a:pt x="3224" y="1517"/>
                    </a:lnTo>
                    <a:lnTo>
                      <a:pt x="3228" y="1518"/>
                    </a:lnTo>
                    <a:lnTo>
                      <a:pt x="3233" y="1521"/>
                    </a:lnTo>
                    <a:lnTo>
                      <a:pt x="3236" y="1523"/>
                    </a:lnTo>
                    <a:lnTo>
                      <a:pt x="3241" y="1526"/>
                    </a:lnTo>
                    <a:lnTo>
                      <a:pt x="3245" y="1527"/>
                    </a:lnTo>
                    <a:lnTo>
                      <a:pt x="3252" y="1527"/>
                    </a:lnTo>
                    <a:lnTo>
                      <a:pt x="3255" y="1526"/>
                    </a:lnTo>
                    <a:lnTo>
                      <a:pt x="3257" y="1522"/>
                    </a:lnTo>
                    <a:lnTo>
                      <a:pt x="3259" y="1517"/>
                    </a:lnTo>
                    <a:lnTo>
                      <a:pt x="3260" y="1512"/>
                    </a:lnTo>
                    <a:lnTo>
                      <a:pt x="3262" y="1507"/>
                    </a:lnTo>
                    <a:lnTo>
                      <a:pt x="3264" y="1499"/>
                    </a:lnTo>
                    <a:lnTo>
                      <a:pt x="3266" y="1493"/>
                    </a:lnTo>
                    <a:lnTo>
                      <a:pt x="3269" y="1489"/>
                    </a:lnTo>
                    <a:lnTo>
                      <a:pt x="3274" y="1490"/>
                    </a:lnTo>
                    <a:lnTo>
                      <a:pt x="3278" y="1491"/>
                    </a:lnTo>
                    <a:lnTo>
                      <a:pt x="3282" y="1493"/>
                    </a:lnTo>
                    <a:lnTo>
                      <a:pt x="3286" y="1496"/>
                    </a:lnTo>
                    <a:lnTo>
                      <a:pt x="3289" y="1497"/>
                    </a:lnTo>
                    <a:lnTo>
                      <a:pt x="3294" y="1498"/>
                    </a:lnTo>
                    <a:lnTo>
                      <a:pt x="3298" y="1498"/>
                    </a:lnTo>
                    <a:lnTo>
                      <a:pt x="3304" y="1496"/>
                    </a:lnTo>
                    <a:lnTo>
                      <a:pt x="3306" y="1489"/>
                    </a:lnTo>
                    <a:lnTo>
                      <a:pt x="3307" y="1480"/>
                    </a:lnTo>
                    <a:lnTo>
                      <a:pt x="3306" y="1473"/>
                    </a:lnTo>
                    <a:lnTo>
                      <a:pt x="3304" y="1465"/>
                    </a:lnTo>
                    <a:lnTo>
                      <a:pt x="3300" y="1456"/>
                    </a:lnTo>
                    <a:lnTo>
                      <a:pt x="3297" y="1447"/>
                    </a:lnTo>
                    <a:lnTo>
                      <a:pt x="3294" y="1438"/>
                    </a:lnTo>
                    <a:lnTo>
                      <a:pt x="3291" y="1429"/>
                    </a:lnTo>
                    <a:lnTo>
                      <a:pt x="3293" y="1424"/>
                    </a:lnTo>
                    <a:lnTo>
                      <a:pt x="3295" y="1421"/>
                    </a:lnTo>
                    <a:lnTo>
                      <a:pt x="3298" y="1417"/>
                    </a:lnTo>
                    <a:lnTo>
                      <a:pt x="3304" y="1413"/>
                    </a:lnTo>
                    <a:lnTo>
                      <a:pt x="3339" y="1442"/>
                    </a:lnTo>
                    <a:lnTo>
                      <a:pt x="3342" y="1442"/>
                    </a:lnTo>
                    <a:lnTo>
                      <a:pt x="3345" y="1441"/>
                    </a:lnTo>
                    <a:lnTo>
                      <a:pt x="3347" y="1440"/>
                    </a:lnTo>
                    <a:lnTo>
                      <a:pt x="3348" y="1437"/>
                    </a:lnTo>
                    <a:lnTo>
                      <a:pt x="3350" y="1434"/>
                    </a:lnTo>
                    <a:lnTo>
                      <a:pt x="3352" y="1431"/>
                    </a:lnTo>
                    <a:lnTo>
                      <a:pt x="3353" y="1428"/>
                    </a:lnTo>
                    <a:lnTo>
                      <a:pt x="3355" y="1423"/>
                    </a:lnTo>
                    <a:lnTo>
                      <a:pt x="3352" y="1407"/>
                    </a:lnTo>
                    <a:lnTo>
                      <a:pt x="3348" y="1393"/>
                    </a:lnTo>
                    <a:lnTo>
                      <a:pt x="3345" y="1379"/>
                    </a:lnTo>
                    <a:lnTo>
                      <a:pt x="3340" y="1364"/>
                    </a:lnTo>
                    <a:lnTo>
                      <a:pt x="3337" y="1349"/>
                    </a:lnTo>
                    <a:lnTo>
                      <a:pt x="3332" y="1335"/>
                    </a:lnTo>
                    <a:lnTo>
                      <a:pt x="3327" y="1321"/>
                    </a:lnTo>
                    <a:lnTo>
                      <a:pt x="3322" y="1308"/>
                    </a:lnTo>
                    <a:lnTo>
                      <a:pt x="3316" y="1295"/>
                    </a:lnTo>
                    <a:lnTo>
                      <a:pt x="3309" y="1283"/>
                    </a:lnTo>
                    <a:lnTo>
                      <a:pt x="3301" y="1273"/>
                    </a:lnTo>
                    <a:lnTo>
                      <a:pt x="3293" y="1263"/>
                    </a:lnTo>
                    <a:lnTo>
                      <a:pt x="3284" y="1253"/>
                    </a:lnTo>
                    <a:lnTo>
                      <a:pt x="3274" y="1246"/>
                    </a:lnTo>
                    <a:lnTo>
                      <a:pt x="3264" y="1239"/>
                    </a:lnTo>
                    <a:lnTo>
                      <a:pt x="3252" y="1234"/>
                    </a:lnTo>
                    <a:lnTo>
                      <a:pt x="3245" y="1230"/>
                    </a:lnTo>
                    <a:lnTo>
                      <a:pt x="3238" y="1226"/>
                    </a:lnTo>
                    <a:lnTo>
                      <a:pt x="3232" y="1221"/>
                    </a:lnTo>
                    <a:lnTo>
                      <a:pt x="3226" y="1216"/>
                    </a:lnTo>
                    <a:lnTo>
                      <a:pt x="3222" y="1210"/>
                    </a:lnTo>
                    <a:lnTo>
                      <a:pt x="3217" y="1204"/>
                    </a:lnTo>
                    <a:lnTo>
                      <a:pt x="3213" y="1198"/>
                    </a:lnTo>
                    <a:lnTo>
                      <a:pt x="3211" y="1191"/>
                    </a:lnTo>
                    <a:lnTo>
                      <a:pt x="3211" y="1187"/>
                    </a:lnTo>
                    <a:lnTo>
                      <a:pt x="3211" y="1182"/>
                    </a:lnTo>
                    <a:lnTo>
                      <a:pt x="3211" y="1177"/>
                    </a:lnTo>
                    <a:lnTo>
                      <a:pt x="3211" y="1170"/>
                    </a:lnTo>
                    <a:lnTo>
                      <a:pt x="3205" y="1159"/>
                    </a:lnTo>
                    <a:lnTo>
                      <a:pt x="3198" y="1151"/>
                    </a:lnTo>
                    <a:lnTo>
                      <a:pt x="3191" y="1142"/>
                    </a:lnTo>
                    <a:lnTo>
                      <a:pt x="3181" y="1135"/>
                    </a:lnTo>
                    <a:lnTo>
                      <a:pt x="3172" y="1130"/>
                    </a:lnTo>
                    <a:lnTo>
                      <a:pt x="3160" y="1126"/>
                    </a:lnTo>
                    <a:lnTo>
                      <a:pt x="3150" y="1122"/>
                    </a:lnTo>
                    <a:lnTo>
                      <a:pt x="3138" y="1118"/>
                    </a:lnTo>
                    <a:lnTo>
                      <a:pt x="3125" y="1116"/>
                    </a:lnTo>
                    <a:lnTo>
                      <a:pt x="3112" y="1113"/>
                    </a:lnTo>
                    <a:lnTo>
                      <a:pt x="3101" y="1110"/>
                    </a:lnTo>
                    <a:lnTo>
                      <a:pt x="3089" y="1108"/>
                    </a:lnTo>
                    <a:lnTo>
                      <a:pt x="3078" y="1105"/>
                    </a:lnTo>
                    <a:lnTo>
                      <a:pt x="3067" y="1101"/>
                    </a:lnTo>
                    <a:lnTo>
                      <a:pt x="3057" y="1096"/>
                    </a:lnTo>
                    <a:lnTo>
                      <a:pt x="3047" y="1090"/>
                    </a:lnTo>
                    <a:lnTo>
                      <a:pt x="3039" y="1054"/>
                    </a:lnTo>
                    <a:lnTo>
                      <a:pt x="3031" y="1050"/>
                    </a:lnTo>
                    <a:lnTo>
                      <a:pt x="3024" y="1049"/>
                    </a:lnTo>
                    <a:lnTo>
                      <a:pt x="3016" y="1048"/>
                    </a:lnTo>
                    <a:lnTo>
                      <a:pt x="3008" y="1048"/>
                    </a:lnTo>
                    <a:lnTo>
                      <a:pt x="2999" y="1048"/>
                    </a:lnTo>
                    <a:lnTo>
                      <a:pt x="2991" y="1049"/>
                    </a:lnTo>
                    <a:lnTo>
                      <a:pt x="2983" y="1050"/>
                    </a:lnTo>
                    <a:lnTo>
                      <a:pt x="2974" y="1053"/>
                    </a:lnTo>
                    <a:lnTo>
                      <a:pt x="2966" y="1055"/>
                    </a:lnTo>
                    <a:lnTo>
                      <a:pt x="2957" y="1059"/>
                    </a:lnTo>
                    <a:lnTo>
                      <a:pt x="2948" y="1061"/>
                    </a:lnTo>
                    <a:lnTo>
                      <a:pt x="2941" y="1065"/>
                    </a:lnTo>
                    <a:lnTo>
                      <a:pt x="2933" y="1068"/>
                    </a:lnTo>
                    <a:lnTo>
                      <a:pt x="2924" y="1071"/>
                    </a:lnTo>
                    <a:lnTo>
                      <a:pt x="2916" y="1074"/>
                    </a:lnTo>
                    <a:lnTo>
                      <a:pt x="2908" y="1078"/>
                    </a:lnTo>
                    <a:lnTo>
                      <a:pt x="2903" y="1081"/>
                    </a:lnTo>
                    <a:lnTo>
                      <a:pt x="2897" y="1085"/>
                    </a:lnTo>
                    <a:lnTo>
                      <a:pt x="2892" y="1089"/>
                    </a:lnTo>
                    <a:lnTo>
                      <a:pt x="2886" y="1092"/>
                    </a:lnTo>
                    <a:lnTo>
                      <a:pt x="2882" y="1095"/>
                    </a:lnTo>
                    <a:lnTo>
                      <a:pt x="2876" y="1098"/>
                    </a:lnTo>
                    <a:lnTo>
                      <a:pt x="2871" y="1102"/>
                    </a:lnTo>
                    <a:lnTo>
                      <a:pt x="2866" y="1105"/>
                    </a:lnTo>
                    <a:lnTo>
                      <a:pt x="2861" y="1108"/>
                    </a:lnTo>
                    <a:lnTo>
                      <a:pt x="2856" y="1110"/>
                    </a:lnTo>
                    <a:lnTo>
                      <a:pt x="2851" y="1114"/>
                    </a:lnTo>
                    <a:lnTo>
                      <a:pt x="2846" y="1116"/>
                    </a:lnTo>
                    <a:lnTo>
                      <a:pt x="2841" y="1118"/>
                    </a:lnTo>
                    <a:lnTo>
                      <a:pt x="2838" y="1121"/>
                    </a:lnTo>
                    <a:lnTo>
                      <a:pt x="2833" y="1124"/>
                    </a:lnTo>
                    <a:lnTo>
                      <a:pt x="2828" y="1127"/>
                    </a:lnTo>
                    <a:lnTo>
                      <a:pt x="2794" y="1114"/>
                    </a:lnTo>
                    <a:lnTo>
                      <a:pt x="2786" y="1124"/>
                    </a:lnTo>
                    <a:lnTo>
                      <a:pt x="2776" y="1134"/>
                    </a:lnTo>
                    <a:lnTo>
                      <a:pt x="2768" y="1145"/>
                    </a:lnTo>
                    <a:lnTo>
                      <a:pt x="2759" y="1154"/>
                    </a:lnTo>
                    <a:lnTo>
                      <a:pt x="2750" y="1165"/>
                    </a:lnTo>
                    <a:lnTo>
                      <a:pt x="2742" y="1176"/>
                    </a:lnTo>
                    <a:lnTo>
                      <a:pt x="2735" y="1187"/>
                    </a:lnTo>
                    <a:lnTo>
                      <a:pt x="2727" y="1197"/>
                    </a:lnTo>
                    <a:lnTo>
                      <a:pt x="2720" y="1209"/>
                    </a:lnTo>
                    <a:lnTo>
                      <a:pt x="2714" y="1221"/>
                    </a:lnTo>
                    <a:lnTo>
                      <a:pt x="2707" y="1233"/>
                    </a:lnTo>
                    <a:lnTo>
                      <a:pt x="2701" y="1246"/>
                    </a:lnTo>
                    <a:lnTo>
                      <a:pt x="2695" y="1259"/>
                    </a:lnTo>
                    <a:lnTo>
                      <a:pt x="2690" y="1274"/>
                    </a:lnTo>
                    <a:lnTo>
                      <a:pt x="2686" y="1287"/>
                    </a:lnTo>
                    <a:lnTo>
                      <a:pt x="2681" y="1302"/>
                    </a:lnTo>
                    <a:lnTo>
                      <a:pt x="2676" y="1311"/>
                    </a:lnTo>
                    <a:lnTo>
                      <a:pt x="2670" y="1319"/>
                    </a:lnTo>
                    <a:lnTo>
                      <a:pt x="2664" y="1326"/>
                    </a:lnTo>
                    <a:lnTo>
                      <a:pt x="2657" y="1332"/>
                    </a:lnTo>
                    <a:lnTo>
                      <a:pt x="2649" y="1338"/>
                    </a:lnTo>
                    <a:lnTo>
                      <a:pt x="2641" y="1344"/>
                    </a:lnTo>
                    <a:lnTo>
                      <a:pt x="2632" y="1349"/>
                    </a:lnTo>
                    <a:lnTo>
                      <a:pt x="2624" y="1355"/>
                    </a:lnTo>
                    <a:lnTo>
                      <a:pt x="2615" y="1360"/>
                    </a:lnTo>
                    <a:lnTo>
                      <a:pt x="2605" y="1364"/>
                    </a:lnTo>
                    <a:lnTo>
                      <a:pt x="2597" y="1370"/>
                    </a:lnTo>
                    <a:lnTo>
                      <a:pt x="2588" y="1375"/>
                    </a:lnTo>
                    <a:lnTo>
                      <a:pt x="2580" y="1381"/>
                    </a:lnTo>
                    <a:lnTo>
                      <a:pt x="2572" y="1388"/>
                    </a:lnTo>
                    <a:lnTo>
                      <a:pt x="2564" y="1395"/>
                    </a:lnTo>
                    <a:lnTo>
                      <a:pt x="2556" y="1403"/>
                    </a:lnTo>
                    <a:lnTo>
                      <a:pt x="2541" y="1412"/>
                    </a:lnTo>
                    <a:lnTo>
                      <a:pt x="2525" y="1422"/>
                    </a:lnTo>
                    <a:lnTo>
                      <a:pt x="2511" y="1434"/>
                    </a:lnTo>
                    <a:lnTo>
                      <a:pt x="2499" y="1446"/>
                    </a:lnTo>
                    <a:lnTo>
                      <a:pt x="2487" y="1458"/>
                    </a:lnTo>
                    <a:lnTo>
                      <a:pt x="2476" y="1471"/>
                    </a:lnTo>
                    <a:lnTo>
                      <a:pt x="2466" y="1485"/>
                    </a:lnTo>
                    <a:lnTo>
                      <a:pt x="2456" y="1499"/>
                    </a:lnTo>
                    <a:lnTo>
                      <a:pt x="2446" y="1515"/>
                    </a:lnTo>
                    <a:lnTo>
                      <a:pt x="2437" y="1529"/>
                    </a:lnTo>
                    <a:lnTo>
                      <a:pt x="2429" y="1546"/>
                    </a:lnTo>
                    <a:lnTo>
                      <a:pt x="2421" y="1561"/>
                    </a:lnTo>
                    <a:lnTo>
                      <a:pt x="2414" y="1577"/>
                    </a:lnTo>
                    <a:lnTo>
                      <a:pt x="2405" y="1594"/>
                    </a:lnTo>
                    <a:lnTo>
                      <a:pt x="2397" y="1610"/>
                    </a:lnTo>
                    <a:lnTo>
                      <a:pt x="2389" y="1626"/>
                    </a:lnTo>
                    <a:lnTo>
                      <a:pt x="2381" y="1676"/>
                    </a:lnTo>
                    <a:lnTo>
                      <a:pt x="2377" y="1726"/>
                    </a:lnTo>
                    <a:lnTo>
                      <a:pt x="2375" y="1775"/>
                    </a:lnTo>
                    <a:lnTo>
                      <a:pt x="2375" y="1825"/>
                    </a:lnTo>
                    <a:lnTo>
                      <a:pt x="2375" y="1873"/>
                    </a:lnTo>
                    <a:lnTo>
                      <a:pt x="2376" y="1922"/>
                    </a:lnTo>
                    <a:lnTo>
                      <a:pt x="2376" y="1971"/>
                    </a:lnTo>
                    <a:lnTo>
                      <a:pt x="2374" y="2020"/>
                    </a:lnTo>
                    <a:lnTo>
                      <a:pt x="2371" y="2034"/>
                    </a:lnTo>
                    <a:lnTo>
                      <a:pt x="2368" y="2047"/>
                    </a:lnTo>
                    <a:lnTo>
                      <a:pt x="2365" y="2062"/>
                    </a:lnTo>
                    <a:lnTo>
                      <a:pt x="2362" y="2074"/>
                    </a:lnTo>
                    <a:lnTo>
                      <a:pt x="2359" y="2087"/>
                    </a:lnTo>
                    <a:lnTo>
                      <a:pt x="2357" y="2099"/>
                    </a:lnTo>
                    <a:lnTo>
                      <a:pt x="2354" y="2109"/>
                    </a:lnTo>
                    <a:lnTo>
                      <a:pt x="2352" y="2120"/>
                    </a:lnTo>
                    <a:lnTo>
                      <a:pt x="2349" y="2125"/>
                    </a:lnTo>
                    <a:lnTo>
                      <a:pt x="2345" y="2130"/>
                    </a:lnTo>
                    <a:lnTo>
                      <a:pt x="2340" y="2135"/>
                    </a:lnTo>
                    <a:lnTo>
                      <a:pt x="2335" y="2137"/>
                    </a:lnTo>
                    <a:lnTo>
                      <a:pt x="2328" y="2139"/>
                    </a:lnTo>
                    <a:lnTo>
                      <a:pt x="2322" y="2140"/>
                    </a:lnTo>
                    <a:lnTo>
                      <a:pt x="2315" y="2142"/>
                    </a:lnTo>
                    <a:lnTo>
                      <a:pt x="2308" y="2142"/>
                    </a:lnTo>
                    <a:lnTo>
                      <a:pt x="2306" y="2140"/>
                    </a:lnTo>
                    <a:lnTo>
                      <a:pt x="2304" y="2139"/>
                    </a:lnTo>
                    <a:lnTo>
                      <a:pt x="2302" y="2138"/>
                    </a:lnTo>
                    <a:lnTo>
                      <a:pt x="2300" y="2138"/>
                    </a:lnTo>
                    <a:lnTo>
                      <a:pt x="2297" y="2137"/>
                    </a:lnTo>
                    <a:lnTo>
                      <a:pt x="2296" y="2136"/>
                    </a:lnTo>
                    <a:lnTo>
                      <a:pt x="2294" y="2136"/>
                    </a:lnTo>
                    <a:lnTo>
                      <a:pt x="2284" y="2105"/>
                    </a:lnTo>
                    <a:lnTo>
                      <a:pt x="2277" y="2102"/>
                    </a:lnTo>
                    <a:lnTo>
                      <a:pt x="2271" y="2102"/>
                    </a:lnTo>
                    <a:lnTo>
                      <a:pt x="2264" y="2102"/>
                    </a:lnTo>
                    <a:lnTo>
                      <a:pt x="2257" y="2103"/>
                    </a:lnTo>
                    <a:lnTo>
                      <a:pt x="2251" y="2106"/>
                    </a:lnTo>
                    <a:lnTo>
                      <a:pt x="2244" y="2108"/>
                    </a:lnTo>
                    <a:lnTo>
                      <a:pt x="2238" y="2113"/>
                    </a:lnTo>
                    <a:lnTo>
                      <a:pt x="2231" y="2117"/>
                    </a:lnTo>
                    <a:lnTo>
                      <a:pt x="2224" y="2121"/>
                    </a:lnTo>
                    <a:lnTo>
                      <a:pt x="2218" y="2126"/>
                    </a:lnTo>
                    <a:lnTo>
                      <a:pt x="2212" y="2131"/>
                    </a:lnTo>
                    <a:lnTo>
                      <a:pt x="2205" y="2136"/>
                    </a:lnTo>
                    <a:lnTo>
                      <a:pt x="2200" y="2140"/>
                    </a:lnTo>
                    <a:lnTo>
                      <a:pt x="2193" y="2144"/>
                    </a:lnTo>
                    <a:lnTo>
                      <a:pt x="2188" y="2148"/>
                    </a:lnTo>
                    <a:lnTo>
                      <a:pt x="2181" y="2150"/>
                    </a:lnTo>
                    <a:lnTo>
                      <a:pt x="2173" y="2157"/>
                    </a:lnTo>
                    <a:lnTo>
                      <a:pt x="2166" y="2163"/>
                    </a:lnTo>
                    <a:lnTo>
                      <a:pt x="2158" y="2170"/>
                    </a:lnTo>
                    <a:lnTo>
                      <a:pt x="2150" y="2176"/>
                    </a:lnTo>
                    <a:lnTo>
                      <a:pt x="2142" y="2181"/>
                    </a:lnTo>
                    <a:lnTo>
                      <a:pt x="2135" y="2185"/>
                    </a:lnTo>
                    <a:lnTo>
                      <a:pt x="2127" y="2188"/>
                    </a:lnTo>
                    <a:lnTo>
                      <a:pt x="2119" y="2189"/>
                    </a:lnTo>
                    <a:lnTo>
                      <a:pt x="2043" y="2090"/>
                    </a:lnTo>
                    <a:lnTo>
                      <a:pt x="2043" y="2086"/>
                    </a:lnTo>
                    <a:lnTo>
                      <a:pt x="2045" y="2082"/>
                    </a:lnTo>
                    <a:lnTo>
                      <a:pt x="2047" y="2078"/>
                    </a:lnTo>
                    <a:lnTo>
                      <a:pt x="2052" y="2075"/>
                    </a:lnTo>
                    <a:lnTo>
                      <a:pt x="2056" y="2072"/>
                    </a:lnTo>
                    <a:lnTo>
                      <a:pt x="2060" y="2070"/>
                    </a:lnTo>
                    <a:lnTo>
                      <a:pt x="2064" y="2068"/>
                    </a:lnTo>
                    <a:lnTo>
                      <a:pt x="2068" y="2065"/>
                    </a:lnTo>
                    <a:lnTo>
                      <a:pt x="2069" y="2060"/>
                    </a:lnTo>
                    <a:lnTo>
                      <a:pt x="2069" y="2056"/>
                    </a:lnTo>
                    <a:lnTo>
                      <a:pt x="2069" y="2052"/>
                    </a:lnTo>
                    <a:lnTo>
                      <a:pt x="2068" y="2050"/>
                    </a:lnTo>
                    <a:lnTo>
                      <a:pt x="1974" y="2020"/>
                    </a:lnTo>
                    <a:lnTo>
                      <a:pt x="1972" y="2018"/>
                    </a:lnTo>
                    <a:lnTo>
                      <a:pt x="1970" y="2014"/>
                    </a:lnTo>
                    <a:lnTo>
                      <a:pt x="1970" y="2010"/>
                    </a:lnTo>
                    <a:lnTo>
                      <a:pt x="1969" y="2004"/>
                    </a:lnTo>
                    <a:lnTo>
                      <a:pt x="1991" y="1961"/>
                    </a:lnTo>
                    <a:lnTo>
                      <a:pt x="1993" y="1957"/>
                    </a:lnTo>
                    <a:lnTo>
                      <a:pt x="1996" y="1953"/>
                    </a:lnTo>
                    <a:lnTo>
                      <a:pt x="2001" y="1949"/>
                    </a:lnTo>
                    <a:lnTo>
                      <a:pt x="2006" y="1946"/>
                    </a:lnTo>
                    <a:lnTo>
                      <a:pt x="2012" y="1943"/>
                    </a:lnTo>
                    <a:lnTo>
                      <a:pt x="2016" y="1940"/>
                    </a:lnTo>
                    <a:lnTo>
                      <a:pt x="2022" y="1936"/>
                    </a:lnTo>
                    <a:lnTo>
                      <a:pt x="2026" y="1932"/>
                    </a:lnTo>
                    <a:lnTo>
                      <a:pt x="2035" y="1923"/>
                    </a:lnTo>
                    <a:lnTo>
                      <a:pt x="2043" y="1912"/>
                    </a:lnTo>
                    <a:lnTo>
                      <a:pt x="2048" y="1901"/>
                    </a:lnTo>
                    <a:lnTo>
                      <a:pt x="2054" y="1889"/>
                    </a:lnTo>
                    <a:lnTo>
                      <a:pt x="2059" y="1875"/>
                    </a:lnTo>
                    <a:lnTo>
                      <a:pt x="2064" y="1862"/>
                    </a:lnTo>
                    <a:lnTo>
                      <a:pt x="2068" y="1848"/>
                    </a:lnTo>
                    <a:lnTo>
                      <a:pt x="2073" y="1832"/>
                    </a:lnTo>
                    <a:lnTo>
                      <a:pt x="2076" y="1818"/>
                    </a:lnTo>
                    <a:lnTo>
                      <a:pt x="2080" y="1804"/>
                    </a:lnTo>
                    <a:lnTo>
                      <a:pt x="2084" y="1788"/>
                    </a:lnTo>
                    <a:lnTo>
                      <a:pt x="2087" y="1774"/>
                    </a:lnTo>
                    <a:lnTo>
                      <a:pt x="2091" y="1758"/>
                    </a:lnTo>
                    <a:lnTo>
                      <a:pt x="2096" y="1744"/>
                    </a:lnTo>
                    <a:lnTo>
                      <a:pt x="2100" y="1731"/>
                    </a:lnTo>
                    <a:lnTo>
                      <a:pt x="2106" y="1718"/>
                    </a:lnTo>
                    <a:lnTo>
                      <a:pt x="2108" y="1718"/>
                    </a:lnTo>
                    <a:lnTo>
                      <a:pt x="2110" y="1718"/>
                    </a:lnTo>
                    <a:lnTo>
                      <a:pt x="2111" y="1718"/>
                    </a:lnTo>
                    <a:lnTo>
                      <a:pt x="2114" y="1719"/>
                    </a:lnTo>
                    <a:lnTo>
                      <a:pt x="2116" y="1719"/>
                    </a:lnTo>
                    <a:lnTo>
                      <a:pt x="2117" y="1720"/>
                    </a:lnTo>
                    <a:lnTo>
                      <a:pt x="2119" y="1721"/>
                    </a:lnTo>
                    <a:lnTo>
                      <a:pt x="2119" y="1725"/>
                    </a:lnTo>
                    <a:lnTo>
                      <a:pt x="2141" y="1786"/>
                    </a:lnTo>
                    <a:lnTo>
                      <a:pt x="2142" y="1787"/>
                    </a:lnTo>
                    <a:lnTo>
                      <a:pt x="2147" y="1788"/>
                    </a:lnTo>
                    <a:lnTo>
                      <a:pt x="2150" y="1789"/>
                    </a:lnTo>
                    <a:lnTo>
                      <a:pt x="2153" y="1791"/>
                    </a:lnTo>
                    <a:lnTo>
                      <a:pt x="2166" y="1772"/>
                    </a:lnTo>
                    <a:lnTo>
                      <a:pt x="2176" y="1752"/>
                    </a:lnTo>
                    <a:lnTo>
                      <a:pt x="2187" y="1732"/>
                    </a:lnTo>
                    <a:lnTo>
                      <a:pt x="2195" y="1709"/>
                    </a:lnTo>
                    <a:lnTo>
                      <a:pt x="2204" y="1688"/>
                    </a:lnTo>
                    <a:lnTo>
                      <a:pt x="2213" y="1665"/>
                    </a:lnTo>
                    <a:lnTo>
                      <a:pt x="2220" y="1641"/>
                    </a:lnTo>
                    <a:lnTo>
                      <a:pt x="2226" y="1618"/>
                    </a:lnTo>
                    <a:lnTo>
                      <a:pt x="2233" y="1594"/>
                    </a:lnTo>
                    <a:lnTo>
                      <a:pt x="2239" y="1570"/>
                    </a:lnTo>
                    <a:lnTo>
                      <a:pt x="2243" y="1545"/>
                    </a:lnTo>
                    <a:lnTo>
                      <a:pt x="2246" y="1520"/>
                    </a:lnTo>
                    <a:lnTo>
                      <a:pt x="2250" y="1496"/>
                    </a:lnTo>
                    <a:lnTo>
                      <a:pt x="2253" y="1471"/>
                    </a:lnTo>
                    <a:lnTo>
                      <a:pt x="2254" y="1447"/>
                    </a:lnTo>
                    <a:lnTo>
                      <a:pt x="2255" y="1423"/>
                    </a:lnTo>
                    <a:lnTo>
                      <a:pt x="2255" y="1302"/>
                    </a:lnTo>
                    <a:lnTo>
                      <a:pt x="2256" y="1301"/>
                    </a:lnTo>
                    <a:lnTo>
                      <a:pt x="2257" y="1300"/>
                    </a:lnTo>
                    <a:lnTo>
                      <a:pt x="2259" y="1299"/>
                    </a:lnTo>
                    <a:lnTo>
                      <a:pt x="2260" y="1296"/>
                    </a:lnTo>
                    <a:lnTo>
                      <a:pt x="2262" y="1296"/>
                    </a:lnTo>
                    <a:lnTo>
                      <a:pt x="2264" y="1294"/>
                    </a:lnTo>
                    <a:lnTo>
                      <a:pt x="2266" y="1293"/>
                    </a:lnTo>
                    <a:lnTo>
                      <a:pt x="2269" y="1292"/>
                    </a:lnTo>
                    <a:lnTo>
                      <a:pt x="2274" y="1296"/>
                    </a:lnTo>
                    <a:lnTo>
                      <a:pt x="2278" y="1301"/>
                    </a:lnTo>
                    <a:lnTo>
                      <a:pt x="2282" y="1307"/>
                    </a:lnTo>
                    <a:lnTo>
                      <a:pt x="2285" y="1313"/>
                    </a:lnTo>
                    <a:lnTo>
                      <a:pt x="2288" y="1320"/>
                    </a:lnTo>
                    <a:lnTo>
                      <a:pt x="2291" y="1329"/>
                    </a:lnTo>
                    <a:lnTo>
                      <a:pt x="2293" y="1336"/>
                    </a:lnTo>
                    <a:lnTo>
                      <a:pt x="2296" y="1343"/>
                    </a:lnTo>
                    <a:lnTo>
                      <a:pt x="2297" y="1344"/>
                    </a:lnTo>
                    <a:lnTo>
                      <a:pt x="2298" y="1345"/>
                    </a:lnTo>
                    <a:lnTo>
                      <a:pt x="2300" y="1347"/>
                    </a:lnTo>
                    <a:lnTo>
                      <a:pt x="2302" y="1348"/>
                    </a:lnTo>
                    <a:lnTo>
                      <a:pt x="2304" y="1349"/>
                    </a:lnTo>
                    <a:lnTo>
                      <a:pt x="2306" y="1350"/>
                    </a:lnTo>
                    <a:lnTo>
                      <a:pt x="2309" y="1350"/>
                    </a:lnTo>
                    <a:lnTo>
                      <a:pt x="2312" y="1349"/>
                    </a:lnTo>
                    <a:lnTo>
                      <a:pt x="2302" y="1105"/>
                    </a:lnTo>
                    <a:lnTo>
                      <a:pt x="2303" y="1101"/>
                    </a:lnTo>
                    <a:lnTo>
                      <a:pt x="2304" y="1095"/>
                    </a:lnTo>
                    <a:lnTo>
                      <a:pt x="2306" y="1089"/>
                    </a:lnTo>
                    <a:lnTo>
                      <a:pt x="2308" y="1084"/>
                    </a:lnTo>
                    <a:lnTo>
                      <a:pt x="2309" y="1084"/>
                    </a:lnTo>
                    <a:lnTo>
                      <a:pt x="2311" y="1083"/>
                    </a:lnTo>
                    <a:lnTo>
                      <a:pt x="2312" y="1081"/>
                    </a:lnTo>
                    <a:lnTo>
                      <a:pt x="2314" y="1080"/>
                    </a:lnTo>
                    <a:lnTo>
                      <a:pt x="2316" y="1079"/>
                    </a:lnTo>
                    <a:lnTo>
                      <a:pt x="2318" y="1078"/>
                    </a:lnTo>
                    <a:lnTo>
                      <a:pt x="2321" y="1077"/>
                    </a:lnTo>
                    <a:lnTo>
                      <a:pt x="2323" y="1076"/>
                    </a:lnTo>
                    <a:lnTo>
                      <a:pt x="2388" y="1135"/>
                    </a:lnTo>
                    <a:lnTo>
                      <a:pt x="2390" y="1135"/>
                    </a:lnTo>
                    <a:lnTo>
                      <a:pt x="2393" y="1134"/>
                    </a:lnTo>
                    <a:lnTo>
                      <a:pt x="2395" y="1133"/>
                    </a:lnTo>
                    <a:lnTo>
                      <a:pt x="2396" y="1132"/>
                    </a:lnTo>
                    <a:lnTo>
                      <a:pt x="2398" y="1129"/>
                    </a:lnTo>
                    <a:lnTo>
                      <a:pt x="2399" y="1127"/>
                    </a:lnTo>
                    <a:lnTo>
                      <a:pt x="2400" y="1123"/>
                    </a:lnTo>
                    <a:lnTo>
                      <a:pt x="2401" y="1120"/>
                    </a:lnTo>
                    <a:lnTo>
                      <a:pt x="2396" y="1111"/>
                    </a:lnTo>
                    <a:lnTo>
                      <a:pt x="2393" y="1103"/>
                    </a:lnTo>
                    <a:lnTo>
                      <a:pt x="2387" y="1093"/>
                    </a:lnTo>
                    <a:lnTo>
                      <a:pt x="2383" y="1084"/>
                    </a:lnTo>
                    <a:lnTo>
                      <a:pt x="2379" y="1073"/>
                    </a:lnTo>
                    <a:lnTo>
                      <a:pt x="2375" y="1062"/>
                    </a:lnTo>
                    <a:lnTo>
                      <a:pt x="2371" y="1053"/>
                    </a:lnTo>
                    <a:lnTo>
                      <a:pt x="2368" y="1042"/>
                    </a:lnTo>
                    <a:lnTo>
                      <a:pt x="2364" y="1033"/>
                    </a:lnTo>
                    <a:lnTo>
                      <a:pt x="2359" y="1021"/>
                    </a:lnTo>
                    <a:lnTo>
                      <a:pt x="2356" y="1011"/>
                    </a:lnTo>
                    <a:lnTo>
                      <a:pt x="2352" y="1000"/>
                    </a:lnTo>
                    <a:lnTo>
                      <a:pt x="2347" y="991"/>
                    </a:lnTo>
                    <a:lnTo>
                      <a:pt x="2343" y="981"/>
                    </a:lnTo>
                    <a:lnTo>
                      <a:pt x="2337" y="970"/>
                    </a:lnTo>
                    <a:lnTo>
                      <a:pt x="2332" y="962"/>
                    </a:lnTo>
                    <a:lnTo>
                      <a:pt x="2326" y="945"/>
                    </a:lnTo>
                    <a:lnTo>
                      <a:pt x="2319" y="931"/>
                    </a:lnTo>
                    <a:lnTo>
                      <a:pt x="2312" y="917"/>
                    </a:lnTo>
                    <a:lnTo>
                      <a:pt x="2304" y="901"/>
                    </a:lnTo>
                    <a:lnTo>
                      <a:pt x="2296" y="888"/>
                    </a:lnTo>
                    <a:lnTo>
                      <a:pt x="2287" y="875"/>
                    </a:lnTo>
                    <a:lnTo>
                      <a:pt x="2278" y="862"/>
                    </a:lnTo>
                    <a:lnTo>
                      <a:pt x="2270" y="849"/>
                    </a:lnTo>
                    <a:lnTo>
                      <a:pt x="2262" y="836"/>
                    </a:lnTo>
                    <a:lnTo>
                      <a:pt x="2252" y="822"/>
                    </a:lnTo>
                    <a:lnTo>
                      <a:pt x="2243" y="810"/>
                    </a:lnTo>
                    <a:lnTo>
                      <a:pt x="2234" y="797"/>
                    </a:lnTo>
                    <a:lnTo>
                      <a:pt x="2225" y="784"/>
                    </a:lnTo>
                    <a:lnTo>
                      <a:pt x="2216" y="772"/>
                    </a:lnTo>
                    <a:lnTo>
                      <a:pt x="2209" y="759"/>
                    </a:lnTo>
                    <a:lnTo>
                      <a:pt x="2199" y="746"/>
                    </a:lnTo>
                    <a:lnTo>
                      <a:pt x="2188" y="730"/>
                    </a:lnTo>
                    <a:lnTo>
                      <a:pt x="2176" y="715"/>
                    </a:lnTo>
                    <a:lnTo>
                      <a:pt x="2164" y="701"/>
                    </a:lnTo>
                    <a:lnTo>
                      <a:pt x="2152" y="686"/>
                    </a:lnTo>
                    <a:lnTo>
                      <a:pt x="2141" y="672"/>
                    </a:lnTo>
                    <a:lnTo>
                      <a:pt x="2129" y="658"/>
                    </a:lnTo>
                    <a:lnTo>
                      <a:pt x="2116" y="643"/>
                    </a:lnTo>
                    <a:lnTo>
                      <a:pt x="2105" y="629"/>
                    </a:lnTo>
                    <a:lnTo>
                      <a:pt x="2091" y="616"/>
                    </a:lnTo>
                    <a:lnTo>
                      <a:pt x="2079" y="603"/>
                    </a:lnTo>
                    <a:lnTo>
                      <a:pt x="2066" y="588"/>
                    </a:lnTo>
                    <a:lnTo>
                      <a:pt x="2054" y="576"/>
                    </a:lnTo>
                    <a:lnTo>
                      <a:pt x="2042" y="563"/>
                    </a:lnTo>
                    <a:lnTo>
                      <a:pt x="2028" y="551"/>
                    </a:lnTo>
                    <a:lnTo>
                      <a:pt x="2015" y="539"/>
                    </a:lnTo>
                    <a:lnTo>
                      <a:pt x="2002" y="526"/>
                    </a:lnTo>
                    <a:lnTo>
                      <a:pt x="1990" y="516"/>
                    </a:lnTo>
                    <a:lnTo>
                      <a:pt x="1975" y="504"/>
                    </a:lnTo>
                    <a:lnTo>
                      <a:pt x="1963" y="492"/>
                    </a:lnTo>
                    <a:lnTo>
                      <a:pt x="1949" y="481"/>
                    </a:lnTo>
                    <a:lnTo>
                      <a:pt x="1936" y="469"/>
                    </a:lnTo>
                    <a:lnTo>
                      <a:pt x="1923" y="459"/>
                    </a:lnTo>
                    <a:lnTo>
                      <a:pt x="1909" y="449"/>
                    </a:lnTo>
                    <a:lnTo>
                      <a:pt x="1895" y="438"/>
                    </a:lnTo>
                    <a:lnTo>
                      <a:pt x="1882" y="428"/>
                    </a:lnTo>
                    <a:lnTo>
                      <a:pt x="1868" y="418"/>
                    </a:lnTo>
                    <a:lnTo>
                      <a:pt x="1854" y="408"/>
                    </a:lnTo>
                    <a:lnTo>
                      <a:pt x="1841" y="399"/>
                    </a:lnTo>
                    <a:lnTo>
                      <a:pt x="1827" y="389"/>
                    </a:lnTo>
                    <a:lnTo>
                      <a:pt x="1814" y="381"/>
                    </a:lnTo>
                    <a:lnTo>
                      <a:pt x="1799" y="371"/>
                    </a:lnTo>
                    <a:lnTo>
                      <a:pt x="1786" y="363"/>
                    </a:lnTo>
                    <a:lnTo>
                      <a:pt x="1777" y="357"/>
                    </a:lnTo>
                    <a:lnTo>
                      <a:pt x="1769" y="353"/>
                    </a:lnTo>
                    <a:lnTo>
                      <a:pt x="1760" y="348"/>
                    </a:lnTo>
                    <a:lnTo>
                      <a:pt x="1753" y="345"/>
                    </a:lnTo>
                    <a:lnTo>
                      <a:pt x="1746" y="341"/>
                    </a:lnTo>
                    <a:lnTo>
                      <a:pt x="1738" y="336"/>
                    </a:lnTo>
                    <a:lnTo>
                      <a:pt x="1732" y="333"/>
                    </a:lnTo>
                    <a:lnTo>
                      <a:pt x="1726" y="326"/>
                    </a:lnTo>
                    <a:lnTo>
                      <a:pt x="1725" y="320"/>
                    </a:lnTo>
                    <a:lnTo>
                      <a:pt x="1726" y="315"/>
                    </a:lnTo>
                    <a:lnTo>
                      <a:pt x="1728" y="310"/>
                    </a:lnTo>
                    <a:lnTo>
                      <a:pt x="1732" y="305"/>
                    </a:lnTo>
                    <a:lnTo>
                      <a:pt x="1736" y="302"/>
                    </a:lnTo>
                    <a:lnTo>
                      <a:pt x="1742" y="298"/>
                    </a:lnTo>
                    <a:lnTo>
                      <a:pt x="1747" y="296"/>
                    </a:lnTo>
                    <a:lnTo>
                      <a:pt x="1753" y="294"/>
                    </a:lnTo>
                    <a:lnTo>
                      <a:pt x="1761" y="292"/>
                    </a:lnTo>
                    <a:lnTo>
                      <a:pt x="1770" y="289"/>
                    </a:lnTo>
                    <a:lnTo>
                      <a:pt x="1777" y="286"/>
                    </a:lnTo>
                    <a:lnTo>
                      <a:pt x="1785" y="284"/>
                    </a:lnTo>
                    <a:lnTo>
                      <a:pt x="1792" y="280"/>
                    </a:lnTo>
                    <a:lnTo>
                      <a:pt x="1799" y="278"/>
                    </a:lnTo>
                    <a:lnTo>
                      <a:pt x="1807" y="274"/>
                    </a:lnTo>
                    <a:lnTo>
                      <a:pt x="1814" y="272"/>
                    </a:lnTo>
                    <a:lnTo>
                      <a:pt x="1816" y="271"/>
                    </a:lnTo>
                    <a:lnTo>
                      <a:pt x="1818" y="268"/>
                    </a:lnTo>
                    <a:lnTo>
                      <a:pt x="1821" y="265"/>
                    </a:lnTo>
                    <a:lnTo>
                      <a:pt x="1823" y="262"/>
                    </a:lnTo>
                    <a:lnTo>
                      <a:pt x="1826" y="260"/>
                    </a:lnTo>
                    <a:lnTo>
                      <a:pt x="1827" y="256"/>
                    </a:lnTo>
                    <a:lnTo>
                      <a:pt x="1829" y="253"/>
                    </a:lnTo>
                    <a:lnTo>
                      <a:pt x="1829" y="249"/>
                    </a:lnTo>
                    <a:lnTo>
                      <a:pt x="1829" y="243"/>
                    </a:lnTo>
                    <a:lnTo>
                      <a:pt x="1827" y="239"/>
                    </a:lnTo>
                    <a:lnTo>
                      <a:pt x="1825" y="234"/>
                    </a:lnTo>
                    <a:lnTo>
                      <a:pt x="1821" y="229"/>
                    </a:lnTo>
                    <a:lnTo>
                      <a:pt x="1818" y="225"/>
                    </a:lnTo>
                    <a:lnTo>
                      <a:pt x="1814" y="222"/>
                    </a:lnTo>
                    <a:lnTo>
                      <a:pt x="1809" y="219"/>
                    </a:lnTo>
                    <a:lnTo>
                      <a:pt x="1804" y="216"/>
                    </a:lnTo>
                    <a:lnTo>
                      <a:pt x="1798" y="214"/>
                    </a:lnTo>
                    <a:lnTo>
                      <a:pt x="1792" y="211"/>
                    </a:lnTo>
                    <a:lnTo>
                      <a:pt x="1787" y="209"/>
                    </a:lnTo>
                    <a:lnTo>
                      <a:pt x="1780" y="206"/>
                    </a:lnTo>
                    <a:lnTo>
                      <a:pt x="1775" y="204"/>
                    </a:lnTo>
                    <a:lnTo>
                      <a:pt x="1769" y="202"/>
                    </a:lnTo>
                    <a:lnTo>
                      <a:pt x="1764" y="200"/>
                    </a:lnTo>
                    <a:lnTo>
                      <a:pt x="1758" y="198"/>
                    </a:lnTo>
                    <a:lnTo>
                      <a:pt x="1743" y="196"/>
                    </a:lnTo>
                    <a:lnTo>
                      <a:pt x="1728" y="194"/>
                    </a:lnTo>
                    <a:lnTo>
                      <a:pt x="1715" y="192"/>
                    </a:lnTo>
                    <a:lnTo>
                      <a:pt x="1701" y="190"/>
                    </a:lnTo>
                    <a:lnTo>
                      <a:pt x="1686" y="187"/>
                    </a:lnTo>
                    <a:lnTo>
                      <a:pt x="1672" y="185"/>
                    </a:lnTo>
                    <a:lnTo>
                      <a:pt x="1659" y="184"/>
                    </a:lnTo>
                    <a:lnTo>
                      <a:pt x="1644" y="181"/>
                    </a:lnTo>
                    <a:lnTo>
                      <a:pt x="1631" y="179"/>
                    </a:lnTo>
                    <a:lnTo>
                      <a:pt x="1616" y="179"/>
                    </a:lnTo>
                    <a:lnTo>
                      <a:pt x="1603" y="178"/>
                    </a:lnTo>
                    <a:lnTo>
                      <a:pt x="1590" y="179"/>
                    </a:lnTo>
                    <a:lnTo>
                      <a:pt x="1575" y="179"/>
                    </a:lnTo>
                    <a:lnTo>
                      <a:pt x="1562" y="181"/>
                    </a:lnTo>
                    <a:lnTo>
                      <a:pt x="1548" y="185"/>
                    </a:lnTo>
                    <a:lnTo>
                      <a:pt x="1533" y="190"/>
                    </a:lnTo>
                    <a:lnTo>
                      <a:pt x="1532" y="190"/>
                    </a:lnTo>
                    <a:lnTo>
                      <a:pt x="1530" y="188"/>
                    </a:lnTo>
                    <a:lnTo>
                      <a:pt x="1527" y="188"/>
                    </a:lnTo>
                    <a:lnTo>
                      <a:pt x="1525" y="187"/>
                    </a:lnTo>
                    <a:lnTo>
                      <a:pt x="1521" y="186"/>
                    </a:lnTo>
                    <a:lnTo>
                      <a:pt x="1519" y="185"/>
                    </a:lnTo>
                    <a:lnTo>
                      <a:pt x="1517" y="184"/>
                    </a:lnTo>
                    <a:lnTo>
                      <a:pt x="1516" y="182"/>
                    </a:lnTo>
                    <a:lnTo>
                      <a:pt x="1512" y="180"/>
                    </a:lnTo>
                    <a:lnTo>
                      <a:pt x="1510" y="177"/>
                    </a:lnTo>
                    <a:lnTo>
                      <a:pt x="1508" y="173"/>
                    </a:lnTo>
                    <a:lnTo>
                      <a:pt x="1506" y="168"/>
                    </a:lnTo>
                    <a:lnTo>
                      <a:pt x="1614" y="32"/>
                    </a:lnTo>
                    <a:lnTo>
                      <a:pt x="1614" y="30"/>
                    </a:lnTo>
                    <a:lnTo>
                      <a:pt x="1614" y="26"/>
                    </a:lnTo>
                    <a:lnTo>
                      <a:pt x="1613" y="22"/>
                    </a:lnTo>
                    <a:lnTo>
                      <a:pt x="1611" y="20"/>
                    </a:lnTo>
                    <a:lnTo>
                      <a:pt x="1604" y="20"/>
                    </a:lnTo>
                    <a:lnTo>
                      <a:pt x="1598" y="20"/>
                    </a:lnTo>
                    <a:lnTo>
                      <a:pt x="1591" y="21"/>
                    </a:lnTo>
                    <a:lnTo>
                      <a:pt x="1584" y="22"/>
                    </a:lnTo>
                    <a:lnTo>
                      <a:pt x="1578" y="24"/>
                    </a:lnTo>
                    <a:lnTo>
                      <a:pt x="1570" y="25"/>
                    </a:lnTo>
                    <a:lnTo>
                      <a:pt x="1564" y="26"/>
                    </a:lnTo>
                    <a:lnTo>
                      <a:pt x="1557" y="28"/>
                    </a:lnTo>
                    <a:lnTo>
                      <a:pt x="1550" y="30"/>
                    </a:lnTo>
                    <a:lnTo>
                      <a:pt x="1543" y="32"/>
                    </a:lnTo>
                    <a:lnTo>
                      <a:pt x="1537" y="33"/>
                    </a:lnTo>
                    <a:lnTo>
                      <a:pt x="1530" y="36"/>
                    </a:lnTo>
                    <a:lnTo>
                      <a:pt x="1522" y="37"/>
                    </a:lnTo>
                    <a:lnTo>
                      <a:pt x="1516" y="38"/>
                    </a:lnTo>
                    <a:lnTo>
                      <a:pt x="1509" y="40"/>
                    </a:lnTo>
                    <a:lnTo>
                      <a:pt x="1501" y="42"/>
                    </a:lnTo>
                    <a:lnTo>
                      <a:pt x="1491" y="45"/>
                    </a:lnTo>
                    <a:lnTo>
                      <a:pt x="1482" y="48"/>
                    </a:lnTo>
                    <a:lnTo>
                      <a:pt x="1473" y="51"/>
                    </a:lnTo>
                    <a:lnTo>
                      <a:pt x="1464" y="54"/>
                    </a:lnTo>
                    <a:lnTo>
                      <a:pt x="1455" y="57"/>
                    </a:lnTo>
                    <a:lnTo>
                      <a:pt x="1446" y="60"/>
                    </a:lnTo>
                    <a:lnTo>
                      <a:pt x="1439" y="63"/>
                    </a:lnTo>
                    <a:lnTo>
                      <a:pt x="1432" y="67"/>
                    </a:lnTo>
                    <a:lnTo>
                      <a:pt x="1423" y="71"/>
                    </a:lnTo>
                    <a:lnTo>
                      <a:pt x="1416" y="75"/>
                    </a:lnTo>
                    <a:lnTo>
                      <a:pt x="1409" y="79"/>
                    </a:lnTo>
                    <a:lnTo>
                      <a:pt x="1402" y="82"/>
                    </a:lnTo>
                    <a:lnTo>
                      <a:pt x="1395" y="86"/>
                    </a:lnTo>
                    <a:lnTo>
                      <a:pt x="1388" y="91"/>
                    </a:lnTo>
                    <a:lnTo>
                      <a:pt x="1382" y="95"/>
                    </a:lnTo>
                    <a:lnTo>
                      <a:pt x="1375" y="99"/>
                    </a:lnTo>
                    <a:lnTo>
                      <a:pt x="1373" y="99"/>
                    </a:lnTo>
                    <a:lnTo>
                      <a:pt x="1371" y="99"/>
                    </a:lnTo>
                    <a:lnTo>
                      <a:pt x="1370" y="99"/>
                    </a:lnTo>
                    <a:lnTo>
                      <a:pt x="1368" y="99"/>
                    </a:lnTo>
                    <a:lnTo>
                      <a:pt x="1366" y="99"/>
                    </a:lnTo>
                    <a:lnTo>
                      <a:pt x="1365" y="98"/>
                    </a:lnTo>
                    <a:lnTo>
                      <a:pt x="1363" y="98"/>
                    </a:lnTo>
                    <a:lnTo>
                      <a:pt x="1361" y="97"/>
                    </a:lnTo>
                    <a:lnTo>
                      <a:pt x="1367" y="0"/>
                    </a:lnTo>
                    <a:lnTo>
                      <a:pt x="1358" y="1"/>
                    </a:lnTo>
                    <a:lnTo>
                      <a:pt x="1353" y="3"/>
                    </a:lnTo>
                    <a:lnTo>
                      <a:pt x="1347" y="8"/>
                    </a:lnTo>
                    <a:lnTo>
                      <a:pt x="1344" y="14"/>
                    </a:lnTo>
                    <a:lnTo>
                      <a:pt x="1341" y="22"/>
                    </a:lnTo>
                    <a:lnTo>
                      <a:pt x="1337" y="30"/>
                    </a:lnTo>
                    <a:lnTo>
                      <a:pt x="1334" y="38"/>
                    </a:lnTo>
                    <a:lnTo>
                      <a:pt x="1331" y="46"/>
                    </a:lnTo>
                    <a:lnTo>
                      <a:pt x="1240" y="180"/>
                    </a:lnTo>
                    <a:lnTo>
                      <a:pt x="1187" y="112"/>
                    </a:lnTo>
                    <a:lnTo>
                      <a:pt x="1179" y="107"/>
                    </a:lnTo>
                    <a:lnTo>
                      <a:pt x="1174" y="102"/>
                    </a:lnTo>
                    <a:lnTo>
                      <a:pt x="1168" y="95"/>
                    </a:lnTo>
                    <a:lnTo>
                      <a:pt x="1163" y="87"/>
                    </a:lnTo>
                    <a:lnTo>
                      <a:pt x="1157" y="80"/>
                    </a:lnTo>
                    <a:lnTo>
                      <a:pt x="1150" y="71"/>
                    </a:lnTo>
                    <a:lnTo>
                      <a:pt x="1143" y="65"/>
                    </a:lnTo>
                    <a:lnTo>
                      <a:pt x="1135" y="61"/>
                    </a:lnTo>
                    <a:lnTo>
                      <a:pt x="1107" y="71"/>
                    </a:lnTo>
                    <a:lnTo>
                      <a:pt x="1101" y="68"/>
                    </a:lnTo>
                    <a:lnTo>
                      <a:pt x="1093" y="64"/>
                    </a:lnTo>
                    <a:lnTo>
                      <a:pt x="1085" y="61"/>
                    </a:lnTo>
                    <a:lnTo>
                      <a:pt x="1077" y="58"/>
                    </a:lnTo>
                    <a:lnTo>
                      <a:pt x="1070" y="55"/>
                    </a:lnTo>
                    <a:lnTo>
                      <a:pt x="1062" y="52"/>
                    </a:lnTo>
                    <a:lnTo>
                      <a:pt x="1054" y="49"/>
                    </a:lnTo>
                    <a:lnTo>
                      <a:pt x="1045" y="46"/>
                    </a:lnTo>
                    <a:lnTo>
                      <a:pt x="1037" y="43"/>
                    </a:lnTo>
                    <a:lnTo>
                      <a:pt x="1029" y="40"/>
                    </a:lnTo>
                    <a:lnTo>
                      <a:pt x="1020" y="38"/>
                    </a:lnTo>
                    <a:lnTo>
                      <a:pt x="1012" y="36"/>
                    </a:lnTo>
                    <a:lnTo>
                      <a:pt x="1003" y="33"/>
                    </a:lnTo>
                    <a:lnTo>
                      <a:pt x="995" y="31"/>
                    </a:lnTo>
                    <a:lnTo>
                      <a:pt x="988" y="28"/>
                    </a:lnTo>
                    <a:lnTo>
                      <a:pt x="980" y="26"/>
                    </a:lnTo>
                    <a:lnTo>
                      <a:pt x="971" y="26"/>
                    </a:lnTo>
                    <a:lnTo>
                      <a:pt x="963" y="25"/>
                    </a:lnTo>
                    <a:lnTo>
                      <a:pt x="956" y="25"/>
                    </a:lnTo>
                    <a:lnTo>
                      <a:pt x="948" y="24"/>
                    </a:lnTo>
                    <a:lnTo>
                      <a:pt x="941" y="24"/>
                    </a:lnTo>
                    <a:lnTo>
                      <a:pt x="933" y="22"/>
                    </a:lnTo>
                    <a:lnTo>
                      <a:pt x="927" y="22"/>
                    </a:lnTo>
                    <a:lnTo>
                      <a:pt x="920" y="21"/>
                    </a:lnTo>
                    <a:lnTo>
                      <a:pt x="913" y="21"/>
                    </a:lnTo>
                    <a:lnTo>
                      <a:pt x="906" y="20"/>
                    </a:lnTo>
                    <a:lnTo>
                      <a:pt x="899" y="19"/>
                    </a:lnTo>
                    <a:lnTo>
                      <a:pt x="892" y="18"/>
                    </a:lnTo>
                    <a:lnTo>
                      <a:pt x="886" y="17"/>
                    </a:lnTo>
                    <a:lnTo>
                      <a:pt x="880" y="15"/>
                    </a:lnTo>
                    <a:lnTo>
                      <a:pt x="874" y="13"/>
                    </a:lnTo>
                    <a:lnTo>
                      <a:pt x="866" y="11"/>
                    </a:lnTo>
                    <a:lnTo>
                      <a:pt x="864" y="11"/>
                    </a:lnTo>
                    <a:lnTo>
                      <a:pt x="861" y="12"/>
                    </a:lnTo>
                    <a:lnTo>
                      <a:pt x="859" y="12"/>
                    </a:lnTo>
                    <a:lnTo>
                      <a:pt x="858" y="13"/>
                    </a:lnTo>
                    <a:lnTo>
                      <a:pt x="856" y="14"/>
                    </a:lnTo>
                    <a:lnTo>
                      <a:pt x="855" y="17"/>
                    </a:lnTo>
                    <a:lnTo>
                      <a:pt x="854" y="20"/>
                    </a:lnTo>
                    <a:lnTo>
                      <a:pt x="853" y="22"/>
                    </a:lnTo>
                    <a:lnTo>
                      <a:pt x="853" y="27"/>
                    </a:lnTo>
                    <a:lnTo>
                      <a:pt x="855" y="31"/>
                    </a:lnTo>
                    <a:lnTo>
                      <a:pt x="857" y="34"/>
                    </a:lnTo>
                    <a:lnTo>
                      <a:pt x="858" y="37"/>
                    </a:lnTo>
                    <a:lnTo>
                      <a:pt x="950" y="104"/>
                    </a:lnTo>
                    <a:lnTo>
                      <a:pt x="950" y="108"/>
                    </a:lnTo>
                    <a:lnTo>
                      <a:pt x="951" y="113"/>
                    </a:lnTo>
                    <a:lnTo>
                      <a:pt x="950" y="118"/>
                    </a:lnTo>
                    <a:lnTo>
                      <a:pt x="950" y="125"/>
                    </a:lnTo>
                    <a:lnTo>
                      <a:pt x="938" y="126"/>
                    </a:lnTo>
                    <a:lnTo>
                      <a:pt x="926" y="128"/>
                    </a:lnTo>
                    <a:lnTo>
                      <a:pt x="912" y="129"/>
                    </a:lnTo>
                    <a:lnTo>
                      <a:pt x="900" y="130"/>
                    </a:lnTo>
                    <a:lnTo>
                      <a:pt x="887" y="131"/>
                    </a:lnTo>
                    <a:lnTo>
                      <a:pt x="875" y="132"/>
                    </a:lnTo>
                    <a:lnTo>
                      <a:pt x="861" y="134"/>
                    </a:lnTo>
                    <a:lnTo>
                      <a:pt x="848" y="135"/>
                    </a:lnTo>
                    <a:lnTo>
                      <a:pt x="835" y="136"/>
                    </a:lnTo>
                    <a:lnTo>
                      <a:pt x="822" y="137"/>
                    </a:lnTo>
                    <a:lnTo>
                      <a:pt x="808" y="138"/>
                    </a:lnTo>
                    <a:lnTo>
                      <a:pt x="795" y="141"/>
                    </a:lnTo>
                    <a:lnTo>
                      <a:pt x="781" y="142"/>
                    </a:lnTo>
                    <a:lnTo>
                      <a:pt x="768" y="144"/>
                    </a:lnTo>
                    <a:lnTo>
                      <a:pt x="754" y="145"/>
                    </a:lnTo>
                    <a:lnTo>
                      <a:pt x="741" y="148"/>
                    </a:lnTo>
                    <a:lnTo>
                      <a:pt x="726" y="150"/>
                    </a:lnTo>
                    <a:lnTo>
                      <a:pt x="713" y="153"/>
                    </a:lnTo>
                    <a:lnTo>
                      <a:pt x="700" y="155"/>
                    </a:lnTo>
                    <a:lnTo>
                      <a:pt x="685" y="157"/>
                    </a:lnTo>
                    <a:lnTo>
                      <a:pt x="672" y="161"/>
                    </a:lnTo>
                    <a:lnTo>
                      <a:pt x="659" y="165"/>
                    </a:lnTo>
                    <a:lnTo>
                      <a:pt x="646" y="168"/>
                    </a:lnTo>
                    <a:lnTo>
                      <a:pt x="631" y="172"/>
                    </a:lnTo>
                    <a:lnTo>
                      <a:pt x="618" y="175"/>
                    </a:lnTo>
                    <a:lnTo>
                      <a:pt x="605" y="179"/>
                    </a:lnTo>
                    <a:lnTo>
                      <a:pt x="591" y="184"/>
                    </a:lnTo>
                    <a:lnTo>
                      <a:pt x="578" y="190"/>
                    </a:lnTo>
                    <a:lnTo>
                      <a:pt x="566" y="194"/>
                    </a:lnTo>
                    <a:lnTo>
                      <a:pt x="553" y="200"/>
                    </a:lnTo>
                    <a:lnTo>
                      <a:pt x="539" y="206"/>
                    </a:lnTo>
                    <a:lnTo>
                      <a:pt x="527" y="212"/>
                    </a:lnTo>
                    <a:lnTo>
                      <a:pt x="597" y="274"/>
                    </a:lnTo>
                    <a:lnTo>
                      <a:pt x="586" y="288"/>
                    </a:lnTo>
                    <a:lnTo>
                      <a:pt x="572" y="297"/>
                    </a:lnTo>
                    <a:lnTo>
                      <a:pt x="559" y="305"/>
                    </a:lnTo>
                    <a:lnTo>
                      <a:pt x="545" y="314"/>
                    </a:lnTo>
                    <a:lnTo>
                      <a:pt x="530" y="321"/>
                    </a:lnTo>
                    <a:lnTo>
                      <a:pt x="514" y="328"/>
                    </a:lnTo>
                    <a:lnTo>
                      <a:pt x="498" y="334"/>
                    </a:lnTo>
                    <a:lnTo>
                      <a:pt x="483" y="340"/>
                    </a:lnTo>
                    <a:lnTo>
                      <a:pt x="466" y="346"/>
                    </a:lnTo>
                    <a:lnTo>
                      <a:pt x="450" y="351"/>
                    </a:lnTo>
                    <a:lnTo>
                      <a:pt x="434" y="358"/>
                    </a:lnTo>
                    <a:lnTo>
                      <a:pt x="419" y="365"/>
                    </a:lnTo>
                    <a:lnTo>
                      <a:pt x="403" y="373"/>
                    </a:lnTo>
                    <a:lnTo>
                      <a:pt x="390" y="382"/>
                    </a:lnTo>
                    <a:lnTo>
                      <a:pt x="377" y="393"/>
                    </a:lnTo>
                    <a:lnTo>
                      <a:pt x="364" y="403"/>
                    </a:lnTo>
                    <a:lnTo>
                      <a:pt x="353" y="408"/>
                    </a:lnTo>
                    <a:lnTo>
                      <a:pt x="343" y="414"/>
                    </a:lnTo>
                    <a:lnTo>
                      <a:pt x="333" y="420"/>
                    </a:lnTo>
                    <a:lnTo>
                      <a:pt x="324" y="426"/>
                    </a:lnTo>
                    <a:lnTo>
                      <a:pt x="313" y="432"/>
                    </a:lnTo>
                    <a:lnTo>
                      <a:pt x="305" y="438"/>
                    </a:lnTo>
                    <a:lnTo>
                      <a:pt x="295" y="444"/>
                    </a:lnTo>
                    <a:lnTo>
                      <a:pt x="285" y="451"/>
                    </a:lnTo>
                    <a:lnTo>
                      <a:pt x="276" y="457"/>
                    </a:lnTo>
                    <a:lnTo>
                      <a:pt x="266" y="463"/>
                    </a:lnTo>
                    <a:lnTo>
                      <a:pt x="257" y="469"/>
                    </a:lnTo>
                    <a:lnTo>
                      <a:pt x="247" y="476"/>
                    </a:lnTo>
                    <a:lnTo>
                      <a:pt x="238" y="482"/>
                    </a:lnTo>
                    <a:lnTo>
                      <a:pt x="229" y="489"/>
                    </a:lnTo>
                    <a:lnTo>
                      <a:pt x="220" y="495"/>
                    </a:lnTo>
                    <a:lnTo>
                      <a:pt x="212" y="502"/>
                    </a:lnTo>
                    <a:lnTo>
                      <a:pt x="203" y="510"/>
                    </a:lnTo>
                    <a:lnTo>
                      <a:pt x="194" y="517"/>
                    </a:lnTo>
                    <a:lnTo>
                      <a:pt x="185" y="524"/>
                    </a:lnTo>
                    <a:lnTo>
                      <a:pt x="176" y="530"/>
                    </a:lnTo>
                    <a:lnTo>
                      <a:pt x="167" y="537"/>
                    </a:lnTo>
                    <a:lnTo>
                      <a:pt x="160" y="544"/>
                    </a:lnTo>
                    <a:lnTo>
                      <a:pt x="151" y="553"/>
                    </a:lnTo>
                    <a:lnTo>
                      <a:pt x="143" y="560"/>
                    </a:lnTo>
                    <a:lnTo>
                      <a:pt x="134" y="567"/>
                    </a:lnTo>
                    <a:lnTo>
                      <a:pt x="126" y="575"/>
                    </a:lnTo>
                    <a:lnTo>
                      <a:pt x="117" y="584"/>
                    </a:lnTo>
                    <a:lnTo>
                      <a:pt x="110" y="591"/>
                    </a:lnTo>
                    <a:lnTo>
                      <a:pt x="102" y="599"/>
                    </a:lnTo>
                    <a:lnTo>
                      <a:pt x="94" y="608"/>
                    </a:lnTo>
                    <a:lnTo>
                      <a:pt x="85" y="615"/>
                    </a:lnTo>
                    <a:lnTo>
                      <a:pt x="78" y="624"/>
                    </a:lnTo>
                    <a:lnTo>
                      <a:pt x="78" y="627"/>
                    </a:lnTo>
                    <a:lnTo>
                      <a:pt x="76" y="630"/>
                    </a:lnTo>
                    <a:lnTo>
                      <a:pt x="76" y="634"/>
                    </a:lnTo>
                    <a:lnTo>
                      <a:pt x="76" y="639"/>
                    </a:lnTo>
                    <a:lnTo>
                      <a:pt x="82" y="642"/>
                    </a:lnTo>
                    <a:lnTo>
                      <a:pt x="88" y="645"/>
                    </a:lnTo>
                    <a:lnTo>
                      <a:pt x="95" y="643"/>
                    </a:lnTo>
                    <a:lnTo>
                      <a:pt x="103" y="641"/>
                    </a:lnTo>
                    <a:lnTo>
                      <a:pt x="110" y="639"/>
                    </a:lnTo>
                    <a:lnTo>
                      <a:pt x="119" y="635"/>
                    </a:lnTo>
                    <a:lnTo>
                      <a:pt x="127" y="633"/>
                    </a:lnTo>
                    <a:lnTo>
                      <a:pt x="135" y="630"/>
                    </a:lnTo>
                    <a:lnTo>
                      <a:pt x="140" y="630"/>
                    </a:lnTo>
                    <a:lnTo>
                      <a:pt x="144" y="633"/>
                    </a:lnTo>
                    <a:lnTo>
                      <a:pt x="146" y="635"/>
                    </a:lnTo>
                    <a:lnTo>
                      <a:pt x="147" y="639"/>
                    </a:lnTo>
                    <a:lnTo>
                      <a:pt x="147" y="640"/>
                    </a:lnTo>
                    <a:lnTo>
                      <a:pt x="148" y="643"/>
                    </a:lnTo>
                    <a:lnTo>
                      <a:pt x="150" y="647"/>
                    </a:lnTo>
                    <a:lnTo>
                      <a:pt x="150" y="649"/>
                    </a:lnTo>
                    <a:lnTo>
                      <a:pt x="140" y="661"/>
                    </a:lnTo>
                    <a:lnTo>
                      <a:pt x="130" y="676"/>
                    </a:lnTo>
                    <a:lnTo>
                      <a:pt x="120" y="687"/>
                    </a:lnTo>
                    <a:lnTo>
                      <a:pt x="110" y="701"/>
                    </a:lnTo>
                    <a:lnTo>
                      <a:pt x="101" y="713"/>
                    </a:lnTo>
                    <a:lnTo>
                      <a:pt x="91" y="726"/>
                    </a:lnTo>
                    <a:lnTo>
                      <a:pt x="81" y="740"/>
                    </a:lnTo>
                    <a:lnTo>
                      <a:pt x="71" y="752"/>
                    </a:lnTo>
                    <a:lnTo>
                      <a:pt x="62" y="765"/>
                    </a:lnTo>
                    <a:lnTo>
                      <a:pt x="53" y="778"/>
                    </a:lnTo>
                    <a:lnTo>
                      <a:pt x="43" y="791"/>
                    </a:lnTo>
                    <a:lnTo>
                      <a:pt x="34" y="806"/>
                    </a:lnTo>
                    <a:lnTo>
                      <a:pt x="27" y="819"/>
                    </a:lnTo>
                    <a:lnTo>
                      <a:pt x="18" y="833"/>
                    </a:lnTo>
                    <a:lnTo>
                      <a:pt x="10" y="847"/>
                    </a:lnTo>
                    <a:lnTo>
                      <a:pt x="1" y="862"/>
                    </a:lnTo>
                    <a:lnTo>
                      <a:pt x="1" y="868"/>
                    </a:lnTo>
                    <a:lnTo>
                      <a:pt x="0" y="873"/>
                    </a:lnTo>
                    <a:lnTo>
                      <a:pt x="1" y="876"/>
                    </a:lnTo>
                    <a:lnTo>
                      <a:pt x="1" y="879"/>
                    </a:lnTo>
                    <a:lnTo>
                      <a:pt x="90" y="864"/>
                    </a:lnTo>
                    <a:lnTo>
                      <a:pt x="92" y="864"/>
                    </a:lnTo>
                    <a:lnTo>
                      <a:pt x="95" y="868"/>
                    </a:lnTo>
                    <a:lnTo>
                      <a:pt x="98" y="873"/>
                    </a:lnTo>
                    <a:lnTo>
                      <a:pt x="100" y="876"/>
                    </a:lnTo>
                    <a:lnTo>
                      <a:pt x="91" y="898"/>
                    </a:lnTo>
                    <a:lnTo>
                      <a:pt x="83" y="920"/>
                    </a:lnTo>
                    <a:lnTo>
                      <a:pt x="74" y="942"/>
                    </a:lnTo>
                    <a:lnTo>
                      <a:pt x="67" y="963"/>
                    </a:lnTo>
                    <a:lnTo>
                      <a:pt x="59" y="987"/>
                    </a:lnTo>
                    <a:lnTo>
                      <a:pt x="52" y="1009"/>
                    </a:lnTo>
                    <a:lnTo>
                      <a:pt x="44" y="1033"/>
                    </a:lnTo>
                    <a:lnTo>
                      <a:pt x="39" y="1055"/>
                    </a:lnTo>
                    <a:lnTo>
                      <a:pt x="33" y="1079"/>
                    </a:lnTo>
                    <a:lnTo>
                      <a:pt x="29" y="1103"/>
                    </a:lnTo>
                    <a:lnTo>
                      <a:pt x="24" y="1127"/>
                    </a:lnTo>
                    <a:lnTo>
                      <a:pt x="21" y="1151"/>
                    </a:lnTo>
                    <a:lnTo>
                      <a:pt x="19" y="1176"/>
                    </a:lnTo>
                    <a:lnTo>
                      <a:pt x="19" y="1201"/>
                    </a:lnTo>
                    <a:lnTo>
                      <a:pt x="20" y="1226"/>
                    </a:lnTo>
                    <a:lnTo>
                      <a:pt x="22" y="1251"/>
                    </a:lnTo>
                    <a:lnTo>
                      <a:pt x="20" y="1304"/>
                    </a:lnTo>
                    <a:lnTo>
                      <a:pt x="20" y="1357"/>
                    </a:lnTo>
                    <a:lnTo>
                      <a:pt x="22" y="1411"/>
                    </a:lnTo>
                    <a:lnTo>
                      <a:pt x="27" y="1465"/>
                    </a:lnTo>
                    <a:lnTo>
                      <a:pt x="34" y="1517"/>
                    </a:lnTo>
                    <a:lnTo>
                      <a:pt x="44" y="1569"/>
                    </a:lnTo>
                    <a:lnTo>
                      <a:pt x="59" y="1619"/>
                    </a:lnTo>
                    <a:lnTo>
                      <a:pt x="78" y="1667"/>
                    </a:lnTo>
                    <a:lnTo>
                      <a:pt x="79" y="1670"/>
                    </a:lnTo>
                    <a:lnTo>
                      <a:pt x="82" y="1671"/>
                    </a:lnTo>
                    <a:lnTo>
                      <a:pt x="85" y="1672"/>
                    </a:lnTo>
                    <a:lnTo>
                      <a:pt x="90" y="1672"/>
                    </a:lnTo>
                    <a:lnTo>
                      <a:pt x="98" y="1669"/>
                    </a:lnTo>
                    <a:lnTo>
                      <a:pt x="103" y="1663"/>
                    </a:lnTo>
                    <a:lnTo>
                      <a:pt x="107" y="1656"/>
                    </a:lnTo>
                    <a:lnTo>
                      <a:pt x="110" y="1647"/>
                    </a:lnTo>
                    <a:lnTo>
                      <a:pt x="113" y="1639"/>
                    </a:lnTo>
                    <a:lnTo>
                      <a:pt x="115" y="1632"/>
                    </a:lnTo>
                    <a:lnTo>
                      <a:pt x="119" y="1624"/>
                    </a:lnTo>
                    <a:lnTo>
                      <a:pt x="122" y="1618"/>
                    </a:lnTo>
                    <a:lnTo>
                      <a:pt x="123" y="1616"/>
                    </a:lnTo>
                    <a:lnTo>
                      <a:pt x="125" y="1615"/>
                    </a:lnTo>
                    <a:lnTo>
                      <a:pt x="126" y="1614"/>
                    </a:lnTo>
                    <a:lnTo>
                      <a:pt x="127" y="1614"/>
                    </a:lnTo>
                    <a:lnTo>
                      <a:pt x="130" y="1613"/>
                    </a:lnTo>
                    <a:lnTo>
                      <a:pt x="131" y="1613"/>
                    </a:lnTo>
                    <a:lnTo>
                      <a:pt x="133" y="1613"/>
                    </a:lnTo>
                    <a:lnTo>
                      <a:pt x="135" y="1613"/>
                    </a:lnTo>
                    <a:lnTo>
                      <a:pt x="177" y="1868"/>
                    </a:lnTo>
                    <a:lnTo>
                      <a:pt x="262" y="2045"/>
                    </a:lnTo>
                    <a:lnTo>
                      <a:pt x="268" y="2046"/>
                    </a:lnTo>
                    <a:lnTo>
                      <a:pt x="272" y="2045"/>
                    </a:lnTo>
                    <a:lnTo>
                      <a:pt x="276" y="2041"/>
                    </a:lnTo>
                    <a:lnTo>
                      <a:pt x="278" y="2039"/>
                    </a:lnTo>
                    <a:lnTo>
                      <a:pt x="280" y="2034"/>
                    </a:lnTo>
                    <a:lnTo>
                      <a:pt x="284" y="2029"/>
                    </a:lnTo>
                    <a:lnTo>
                      <a:pt x="286" y="2026"/>
                    </a:lnTo>
                    <a:lnTo>
                      <a:pt x="290" y="2022"/>
                    </a:lnTo>
                    <a:lnTo>
                      <a:pt x="297" y="2026"/>
                    </a:lnTo>
                    <a:lnTo>
                      <a:pt x="305" y="2032"/>
                    </a:lnTo>
                    <a:lnTo>
                      <a:pt x="311" y="2037"/>
                    </a:lnTo>
                    <a:lnTo>
                      <a:pt x="319" y="2043"/>
                    </a:lnTo>
                    <a:lnTo>
                      <a:pt x="326" y="2049"/>
                    </a:lnTo>
                    <a:lnTo>
                      <a:pt x="332" y="2055"/>
                    </a:lnTo>
                    <a:lnTo>
                      <a:pt x="339" y="2063"/>
                    </a:lnTo>
                    <a:lnTo>
                      <a:pt x="346" y="2070"/>
                    </a:lnTo>
                    <a:lnTo>
                      <a:pt x="351" y="2077"/>
                    </a:lnTo>
                    <a:lnTo>
                      <a:pt x="357" y="2086"/>
                    </a:lnTo>
                    <a:lnTo>
                      <a:pt x="362" y="2094"/>
                    </a:lnTo>
                    <a:lnTo>
                      <a:pt x="367" y="2101"/>
                    </a:lnTo>
                    <a:lnTo>
                      <a:pt x="371" y="2111"/>
                    </a:lnTo>
                    <a:lnTo>
                      <a:pt x="375" y="2119"/>
                    </a:lnTo>
                    <a:lnTo>
                      <a:pt x="379" y="2127"/>
                    </a:lnTo>
                    <a:lnTo>
                      <a:pt x="382" y="2136"/>
                    </a:lnTo>
                    <a:lnTo>
                      <a:pt x="373" y="2151"/>
                    </a:lnTo>
                    <a:lnTo>
                      <a:pt x="364" y="2168"/>
                    </a:lnTo>
                    <a:lnTo>
                      <a:pt x="355" y="2183"/>
                    </a:lnTo>
                    <a:lnTo>
                      <a:pt x="346" y="2200"/>
                    </a:lnTo>
                    <a:lnTo>
                      <a:pt x="336" y="2217"/>
                    </a:lnTo>
                    <a:lnTo>
                      <a:pt x="327" y="2234"/>
                    </a:lnTo>
                    <a:lnTo>
                      <a:pt x="318" y="2250"/>
                    </a:lnTo>
                    <a:lnTo>
                      <a:pt x="309" y="2268"/>
                    </a:lnTo>
                    <a:lnTo>
                      <a:pt x="301" y="2286"/>
                    </a:lnTo>
                    <a:lnTo>
                      <a:pt x="295" y="2304"/>
                    </a:lnTo>
                    <a:lnTo>
                      <a:pt x="288" y="2323"/>
                    </a:lnTo>
                    <a:lnTo>
                      <a:pt x="284" y="2341"/>
                    </a:lnTo>
                    <a:lnTo>
                      <a:pt x="280" y="2361"/>
                    </a:lnTo>
                    <a:lnTo>
                      <a:pt x="279" y="2382"/>
                    </a:lnTo>
                    <a:lnTo>
                      <a:pt x="280" y="2403"/>
                    </a:lnTo>
                    <a:lnTo>
                      <a:pt x="282" y="2425"/>
                    </a:lnTo>
                    <a:lnTo>
                      <a:pt x="282" y="2426"/>
                    </a:lnTo>
                    <a:lnTo>
                      <a:pt x="284" y="2426"/>
                    </a:lnTo>
                    <a:lnTo>
                      <a:pt x="286" y="2427"/>
                    </a:lnTo>
                    <a:lnTo>
                      <a:pt x="290" y="2429"/>
                    </a:lnTo>
                    <a:lnTo>
                      <a:pt x="324" y="2403"/>
                    </a:lnTo>
                    <a:lnTo>
                      <a:pt x="328" y="2403"/>
                    </a:lnTo>
                    <a:lnTo>
                      <a:pt x="330" y="2404"/>
                    </a:lnTo>
                    <a:lnTo>
                      <a:pt x="332" y="2406"/>
                    </a:lnTo>
                    <a:lnTo>
                      <a:pt x="333" y="2409"/>
                    </a:lnTo>
                    <a:lnTo>
                      <a:pt x="355" y="2531"/>
                    </a:lnTo>
                    <a:lnTo>
                      <a:pt x="355" y="2532"/>
                    </a:lnTo>
                    <a:lnTo>
                      <a:pt x="357" y="2534"/>
                    </a:lnTo>
                    <a:lnTo>
                      <a:pt x="360" y="2537"/>
                    </a:lnTo>
                    <a:lnTo>
                      <a:pt x="364" y="2540"/>
                    </a:lnTo>
                    <a:lnTo>
                      <a:pt x="368" y="2540"/>
                    </a:lnTo>
                    <a:lnTo>
                      <a:pt x="371" y="2538"/>
                    </a:lnTo>
                    <a:lnTo>
                      <a:pt x="372" y="2536"/>
                    </a:lnTo>
                    <a:lnTo>
                      <a:pt x="374" y="2532"/>
                    </a:lnTo>
                    <a:lnTo>
                      <a:pt x="377" y="2529"/>
                    </a:lnTo>
                    <a:lnTo>
                      <a:pt x="377" y="2525"/>
                    </a:lnTo>
                    <a:lnTo>
                      <a:pt x="378" y="2520"/>
                    </a:lnTo>
                    <a:lnTo>
                      <a:pt x="378" y="2517"/>
                    </a:lnTo>
                    <a:lnTo>
                      <a:pt x="379" y="2512"/>
                    </a:lnTo>
                    <a:lnTo>
                      <a:pt x="379" y="2508"/>
                    </a:lnTo>
                    <a:lnTo>
                      <a:pt x="380" y="2506"/>
                    </a:lnTo>
                    <a:lnTo>
                      <a:pt x="383" y="2502"/>
                    </a:lnTo>
                    <a:lnTo>
                      <a:pt x="385" y="2500"/>
                    </a:lnTo>
                    <a:lnTo>
                      <a:pt x="389" y="2496"/>
                    </a:lnTo>
                    <a:lnTo>
                      <a:pt x="393" y="2494"/>
                    </a:lnTo>
                    <a:lnTo>
                      <a:pt x="398" y="2491"/>
                    </a:lnTo>
                    <a:lnTo>
                      <a:pt x="432" y="2574"/>
                    </a:lnTo>
                    <a:lnTo>
                      <a:pt x="441" y="2582"/>
                    </a:lnTo>
                    <a:lnTo>
                      <a:pt x="450" y="2591"/>
                    </a:lnTo>
                    <a:lnTo>
                      <a:pt x="458" y="2601"/>
                    </a:lnTo>
                    <a:lnTo>
                      <a:pt x="466" y="2612"/>
                    </a:lnTo>
                    <a:lnTo>
                      <a:pt x="474" y="2622"/>
                    </a:lnTo>
                    <a:lnTo>
                      <a:pt x="482" y="2634"/>
                    </a:lnTo>
                    <a:lnTo>
                      <a:pt x="489" y="2644"/>
                    </a:lnTo>
                    <a:lnTo>
                      <a:pt x="497" y="2657"/>
                    </a:lnTo>
                    <a:lnTo>
                      <a:pt x="505" y="2669"/>
                    </a:lnTo>
                    <a:lnTo>
                      <a:pt x="513" y="2680"/>
                    </a:lnTo>
                    <a:lnTo>
                      <a:pt x="522" y="2692"/>
                    </a:lnTo>
                    <a:lnTo>
                      <a:pt x="529" y="2703"/>
                    </a:lnTo>
                    <a:lnTo>
                      <a:pt x="539" y="2714"/>
                    </a:lnTo>
                    <a:lnTo>
                      <a:pt x="548" y="2723"/>
                    </a:lnTo>
                    <a:lnTo>
                      <a:pt x="558" y="2731"/>
                    </a:lnTo>
                    <a:lnTo>
                      <a:pt x="568" y="2740"/>
                    </a:lnTo>
                    <a:lnTo>
                      <a:pt x="574" y="2752"/>
                    </a:lnTo>
                    <a:lnTo>
                      <a:pt x="580" y="2765"/>
                    </a:lnTo>
                    <a:lnTo>
                      <a:pt x="587" y="2777"/>
                    </a:lnTo>
                    <a:lnTo>
                      <a:pt x="595" y="2790"/>
                    </a:lnTo>
                    <a:lnTo>
                      <a:pt x="601" y="2800"/>
                    </a:lnTo>
                    <a:lnTo>
                      <a:pt x="609" y="2811"/>
                    </a:lnTo>
                    <a:lnTo>
                      <a:pt x="617" y="2821"/>
                    </a:lnTo>
                    <a:lnTo>
                      <a:pt x="626" y="2832"/>
                    </a:lnTo>
                    <a:lnTo>
                      <a:pt x="634" y="2841"/>
                    </a:lnTo>
                    <a:lnTo>
                      <a:pt x="643" y="2850"/>
                    </a:lnTo>
                    <a:lnTo>
                      <a:pt x="652" y="2859"/>
                    </a:lnTo>
                    <a:lnTo>
                      <a:pt x="662" y="2866"/>
                    </a:lnTo>
                    <a:lnTo>
                      <a:pt x="672" y="2875"/>
                    </a:lnTo>
                    <a:lnTo>
                      <a:pt x="682" y="2882"/>
                    </a:lnTo>
                    <a:lnTo>
                      <a:pt x="693" y="2888"/>
                    </a:lnTo>
                    <a:lnTo>
                      <a:pt x="703" y="2894"/>
                    </a:lnTo>
                    <a:lnTo>
                      <a:pt x="708" y="2896"/>
                    </a:lnTo>
                    <a:lnTo>
                      <a:pt x="712" y="2899"/>
                    </a:lnTo>
                    <a:lnTo>
                      <a:pt x="715" y="2901"/>
                    </a:lnTo>
                    <a:lnTo>
                      <a:pt x="719" y="2903"/>
                    </a:lnTo>
                    <a:lnTo>
                      <a:pt x="721" y="2906"/>
                    </a:lnTo>
                    <a:lnTo>
                      <a:pt x="723" y="2909"/>
                    </a:lnTo>
                    <a:lnTo>
                      <a:pt x="724" y="2912"/>
                    </a:lnTo>
                    <a:lnTo>
                      <a:pt x="725" y="2915"/>
                    </a:lnTo>
                    <a:lnTo>
                      <a:pt x="785" y="2949"/>
                    </a:lnTo>
                    <a:lnTo>
                      <a:pt x="795" y="2954"/>
                    </a:lnTo>
                    <a:lnTo>
                      <a:pt x="804" y="2956"/>
                    </a:lnTo>
                    <a:lnTo>
                      <a:pt x="814" y="2960"/>
                    </a:lnTo>
                    <a:lnTo>
                      <a:pt x="824" y="2963"/>
                    </a:lnTo>
                    <a:lnTo>
                      <a:pt x="834" y="2967"/>
                    </a:lnTo>
                    <a:lnTo>
                      <a:pt x="844" y="2970"/>
                    </a:lnTo>
                    <a:lnTo>
                      <a:pt x="854" y="2975"/>
                    </a:lnTo>
                    <a:lnTo>
                      <a:pt x="864" y="2979"/>
                    </a:lnTo>
                    <a:lnTo>
                      <a:pt x="872" y="2983"/>
                    </a:lnTo>
                    <a:lnTo>
                      <a:pt x="881" y="2988"/>
                    </a:lnTo>
                    <a:lnTo>
                      <a:pt x="890" y="2994"/>
                    </a:lnTo>
                    <a:lnTo>
                      <a:pt x="899" y="3000"/>
                    </a:lnTo>
                    <a:lnTo>
                      <a:pt x="907" y="3006"/>
                    </a:lnTo>
                    <a:lnTo>
                      <a:pt x="915" y="3013"/>
                    </a:lnTo>
                    <a:lnTo>
                      <a:pt x="921" y="3020"/>
                    </a:lnTo>
                    <a:lnTo>
                      <a:pt x="928" y="3029"/>
                    </a:lnTo>
                    <a:lnTo>
                      <a:pt x="932" y="3039"/>
                    </a:lnTo>
                    <a:lnTo>
                      <a:pt x="936" y="3050"/>
                    </a:lnTo>
                    <a:lnTo>
                      <a:pt x="937" y="3060"/>
                    </a:lnTo>
                    <a:lnTo>
                      <a:pt x="938" y="3069"/>
                    </a:lnTo>
                    <a:lnTo>
                      <a:pt x="938" y="3079"/>
                    </a:lnTo>
                    <a:lnTo>
                      <a:pt x="937" y="3087"/>
                    </a:lnTo>
                    <a:lnTo>
                      <a:pt x="937" y="3098"/>
                    </a:lnTo>
                    <a:lnTo>
                      <a:pt x="938" y="3108"/>
                    </a:lnTo>
                    <a:lnTo>
                      <a:pt x="796" y="3174"/>
                    </a:lnTo>
                    <a:lnTo>
                      <a:pt x="785" y="3194"/>
                    </a:lnTo>
                    <a:lnTo>
                      <a:pt x="775" y="3215"/>
                    </a:lnTo>
                    <a:lnTo>
                      <a:pt x="766" y="3240"/>
                    </a:lnTo>
                    <a:lnTo>
                      <a:pt x="761" y="3265"/>
                    </a:lnTo>
                    <a:lnTo>
                      <a:pt x="757" y="3291"/>
                    </a:lnTo>
                    <a:lnTo>
                      <a:pt x="758" y="3318"/>
                    </a:lnTo>
                    <a:lnTo>
                      <a:pt x="763" y="3343"/>
                    </a:lnTo>
                    <a:lnTo>
                      <a:pt x="773" y="3367"/>
                    </a:lnTo>
                    <a:lnTo>
                      <a:pt x="783" y="3377"/>
                    </a:lnTo>
                    <a:lnTo>
                      <a:pt x="793" y="3387"/>
                    </a:lnTo>
                    <a:lnTo>
                      <a:pt x="803" y="3394"/>
                    </a:lnTo>
                    <a:lnTo>
                      <a:pt x="815" y="3401"/>
                    </a:lnTo>
                    <a:lnTo>
                      <a:pt x="826" y="3407"/>
                    </a:lnTo>
                    <a:lnTo>
                      <a:pt x="838" y="3413"/>
                    </a:lnTo>
                    <a:lnTo>
                      <a:pt x="850" y="3417"/>
                    </a:lnTo>
                    <a:lnTo>
                      <a:pt x="863" y="3422"/>
                    </a:lnTo>
                    <a:lnTo>
                      <a:pt x="875" y="3426"/>
                    </a:lnTo>
                    <a:lnTo>
                      <a:pt x="886" y="3431"/>
                    </a:lnTo>
                    <a:lnTo>
                      <a:pt x="898" y="3436"/>
                    </a:lnTo>
                    <a:lnTo>
                      <a:pt x="908" y="3442"/>
                    </a:lnTo>
                    <a:lnTo>
                      <a:pt x="920" y="3448"/>
                    </a:lnTo>
                    <a:lnTo>
                      <a:pt x="929" y="3455"/>
                    </a:lnTo>
                    <a:lnTo>
                      <a:pt x="939" y="3463"/>
                    </a:lnTo>
                    <a:lnTo>
                      <a:pt x="946" y="3474"/>
                    </a:lnTo>
                    <a:lnTo>
                      <a:pt x="952" y="3476"/>
                    </a:lnTo>
                    <a:lnTo>
                      <a:pt x="958" y="3479"/>
                    </a:lnTo>
                    <a:lnTo>
                      <a:pt x="963" y="3480"/>
                    </a:lnTo>
                    <a:lnTo>
                      <a:pt x="969" y="3481"/>
                    </a:lnTo>
                    <a:lnTo>
                      <a:pt x="974" y="3481"/>
                    </a:lnTo>
                    <a:lnTo>
                      <a:pt x="979" y="3480"/>
                    </a:lnTo>
                    <a:lnTo>
                      <a:pt x="984" y="3479"/>
                    </a:lnTo>
                    <a:lnTo>
                      <a:pt x="989" y="3478"/>
                    </a:lnTo>
                    <a:lnTo>
                      <a:pt x="993" y="3476"/>
                    </a:lnTo>
                    <a:lnTo>
                      <a:pt x="998" y="3474"/>
                    </a:lnTo>
                    <a:lnTo>
                      <a:pt x="1002" y="3473"/>
                    </a:lnTo>
                    <a:lnTo>
                      <a:pt x="1008" y="3470"/>
                    </a:lnTo>
                    <a:lnTo>
                      <a:pt x="1012" y="3469"/>
                    </a:lnTo>
                    <a:lnTo>
                      <a:pt x="1018" y="3467"/>
                    </a:lnTo>
                    <a:lnTo>
                      <a:pt x="1022" y="3466"/>
                    </a:lnTo>
                    <a:lnTo>
                      <a:pt x="1027" y="3465"/>
                    </a:lnTo>
                    <a:lnTo>
                      <a:pt x="1033" y="3467"/>
                    </a:lnTo>
                    <a:lnTo>
                      <a:pt x="1039" y="3468"/>
                    </a:lnTo>
                    <a:lnTo>
                      <a:pt x="1044" y="3470"/>
                    </a:lnTo>
                    <a:lnTo>
                      <a:pt x="1051" y="3474"/>
                    </a:lnTo>
                    <a:lnTo>
                      <a:pt x="1057" y="3478"/>
                    </a:lnTo>
                    <a:lnTo>
                      <a:pt x="1063" y="3481"/>
                    </a:lnTo>
                    <a:lnTo>
                      <a:pt x="1070" y="3485"/>
                    </a:lnTo>
                    <a:lnTo>
                      <a:pt x="1076" y="3488"/>
                    </a:lnTo>
                    <a:lnTo>
                      <a:pt x="1083" y="3492"/>
                    </a:lnTo>
                    <a:lnTo>
                      <a:pt x="1091" y="3494"/>
                    </a:lnTo>
                    <a:lnTo>
                      <a:pt x="1097" y="3497"/>
                    </a:lnTo>
                    <a:lnTo>
                      <a:pt x="1105" y="3498"/>
                    </a:lnTo>
                    <a:lnTo>
                      <a:pt x="1112" y="3498"/>
                    </a:lnTo>
                    <a:lnTo>
                      <a:pt x="1119" y="3497"/>
                    </a:lnTo>
                    <a:lnTo>
                      <a:pt x="1127" y="3494"/>
                    </a:lnTo>
                    <a:lnTo>
                      <a:pt x="1135" y="3491"/>
                    </a:lnTo>
                    <a:lnTo>
                      <a:pt x="1144" y="3485"/>
                    </a:lnTo>
                    <a:lnTo>
                      <a:pt x="1151" y="3478"/>
                    </a:lnTo>
                    <a:lnTo>
                      <a:pt x="1159" y="3470"/>
                    </a:lnTo>
                    <a:lnTo>
                      <a:pt x="1166" y="3463"/>
                    </a:lnTo>
                    <a:lnTo>
                      <a:pt x="1174" y="3456"/>
                    </a:lnTo>
                    <a:lnTo>
                      <a:pt x="1180" y="3448"/>
                    </a:lnTo>
                    <a:lnTo>
                      <a:pt x="1188" y="3442"/>
                    </a:lnTo>
                    <a:lnTo>
                      <a:pt x="1195" y="3433"/>
                    </a:lnTo>
                    <a:lnTo>
                      <a:pt x="1202" y="3428"/>
                    </a:lnTo>
                    <a:lnTo>
                      <a:pt x="1210" y="3422"/>
                    </a:lnTo>
                    <a:lnTo>
                      <a:pt x="1218" y="3416"/>
                    </a:lnTo>
                    <a:lnTo>
                      <a:pt x="1227" y="3411"/>
                    </a:lnTo>
                    <a:lnTo>
                      <a:pt x="1236" y="3406"/>
                    </a:lnTo>
                    <a:lnTo>
                      <a:pt x="1246" y="3404"/>
                    </a:lnTo>
                    <a:lnTo>
                      <a:pt x="1257" y="3401"/>
                    </a:lnTo>
                    <a:lnTo>
                      <a:pt x="1268" y="3400"/>
                    </a:lnTo>
                    <a:lnTo>
                      <a:pt x="1278" y="3404"/>
                    </a:lnTo>
                    <a:lnTo>
                      <a:pt x="1289" y="3405"/>
                    </a:lnTo>
                    <a:lnTo>
                      <a:pt x="1300" y="3406"/>
                    </a:lnTo>
                    <a:lnTo>
                      <a:pt x="1310" y="3407"/>
                    </a:lnTo>
                    <a:lnTo>
                      <a:pt x="1320" y="3408"/>
                    </a:lnTo>
                    <a:lnTo>
                      <a:pt x="1329" y="3408"/>
                    </a:lnTo>
                    <a:lnTo>
                      <a:pt x="1340" y="3408"/>
                    </a:lnTo>
                    <a:lnTo>
                      <a:pt x="1350" y="3408"/>
                    </a:lnTo>
                    <a:lnTo>
                      <a:pt x="1358" y="3410"/>
                    </a:lnTo>
                    <a:lnTo>
                      <a:pt x="1368" y="3410"/>
                    </a:lnTo>
                    <a:lnTo>
                      <a:pt x="1378" y="3411"/>
                    </a:lnTo>
                    <a:lnTo>
                      <a:pt x="1387" y="3411"/>
                    </a:lnTo>
                    <a:lnTo>
                      <a:pt x="1397" y="3413"/>
                    </a:lnTo>
                    <a:lnTo>
                      <a:pt x="1407" y="3414"/>
                    </a:lnTo>
                    <a:lnTo>
                      <a:pt x="1417" y="3417"/>
                    </a:lnTo>
                    <a:lnTo>
                      <a:pt x="1426" y="3420"/>
                    </a:lnTo>
                    <a:lnTo>
                      <a:pt x="1523" y="3528"/>
                    </a:lnTo>
                    <a:lnTo>
                      <a:pt x="1525" y="3528"/>
                    </a:lnTo>
                    <a:lnTo>
                      <a:pt x="1527" y="3528"/>
                    </a:lnTo>
                    <a:lnTo>
                      <a:pt x="1529" y="3528"/>
                    </a:lnTo>
                    <a:lnTo>
                      <a:pt x="1530" y="3528"/>
                    </a:lnTo>
                    <a:lnTo>
                      <a:pt x="1529" y="35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1" name="Freeform 124"/>
              <p:cNvSpPr>
                <a:spLocks/>
              </p:cNvSpPr>
              <p:nvPr/>
            </p:nvSpPr>
            <p:spPr bwMode="auto">
              <a:xfrm>
                <a:off x="2253" y="3860"/>
                <a:ext cx="366" cy="243"/>
              </a:xfrm>
              <a:custGeom>
                <a:avLst/>
                <a:gdLst>
                  <a:gd name="T0" fmla="*/ 53 w 1829"/>
                  <a:gd name="T1" fmla="*/ 38 h 1458"/>
                  <a:gd name="T2" fmla="*/ 50 w 1829"/>
                  <a:gd name="T3" fmla="*/ 34 h 1458"/>
                  <a:gd name="T4" fmla="*/ 51 w 1829"/>
                  <a:gd name="T5" fmla="*/ 34 h 1458"/>
                  <a:gd name="T6" fmla="*/ 53 w 1829"/>
                  <a:gd name="T7" fmla="*/ 35 h 1458"/>
                  <a:gd name="T8" fmla="*/ 54 w 1829"/>
                  <a:gd name="T9" fmla="*/ 40 h 1458"/>
                  <a:gd name="T10" fmla="*/ 56 w 1829"/>
                  <a:gd name="T11" fmla="*/ 39 h 1458"/>
                  <a:gd name="T12" fmla="*/ 55 w 1829"/>
                  <a:gd name="T13" fmla="*/ 33 h 1458"/>
                  <a:gd name="T14" fmla="*/ 56 w 1829"/>
                  <a:gd name="T15" fmla="*/ 33 h 1458"/>
                  <a:gd name="T16" fmla="*/ 59 w 1829"/>
                  <a:gd name="T17" fmla="*/ 37 h 1458"/>
                  <a:gd name="T18" fmla="*/ 59 w 1829"/>
                  <a:gd name="T19" fmla="*/ 33 h 1458"/>
                  <a:gd name="T20" fmla="*/ 54 w 1829"/>
                  <a:gd name="T21" fmla="*/ 31 h 1458"/>
                  <a:gd name="T22" fmla="*/ 55 w 1829"/>
                  <a:gd name="T23" fmla="*/ 26 h 1458"/>
                  <a:gd name="T24" fmla="*/ 61 w 1829"/>
                  <a:gd name="T25" fmla="*/ 25 h 1458"/>
                  <a:gd name="T26" fmla="*/ 64 w 1829"/>
                  <a:gd name="T27" fmla="*/ 22 h 1458"/>
                  <a:gd name="T28" fmla="*/ 67 w 1829"/>
                  <a:gd name="T29" fmla="*/ 22 h 1458"/>
                  <a:gd name="T30" fmla="*/ 70 w 1829"/>
                  <a:gd name="T31" fmla="*/ 17 h 1458"/>
                  <a:gd name="T32" fmla="*/ 72 w 1829"/>
                  <a:gd name="T33" fmla="*/ 15 h 1458"/>
                  <a:gd name="T34" fmla="*/ 71 w 1829"/>
                  <a:gd name="T35" fmla="*/ 7 h 1458"/>
                  <a:gd name="T36" fmla="*/ 72 w 1829"/>
                  <a:gd name="T37" fmla="*/ 6 h 1458"/>
                  <a:gd name="T38" fmla="*/ 72 w 1829"/>
                  <a:gd name="T39" fmla="*/ 5 h 1458"/>
                  <a:gd name="T40" fmla="*/ 69 w 1829"/>
                  <a:gd name="T41" fmla="*/ 3 h 1458"/>
                  <a:gd name="T42" fmla="*/ 67 w 1829"/>
                  <a:gd name="T43" fmla="*/ 1 h 1458"/>
                  <a:gd name="T44" fmla="*/ 68 w 1829"/>
                  <a:gd name="T45" fmla="*/ 1 h 1458"/>
                  <a:gd name="T46" fmla="*/ 55 w 1829"/>
                  <a:gd name="T47" fmla="*/ 6 h 1458"/>
                  <a:gd name="T48" fmla="*/ 51 w 1829"/>
                  <a:gd name="T49" fmla="*/ 7 h 1458"/>
                  <a:gd name="T50" fmla="*/ 44 w 1829"/>
                  <a:gd name="T51" fmla="*/ 11 h 1458"/>
                  <a:gd name="T52" fmla="*/ 41 w 1829"/>
                  <a:gd name="T53" fmla="*/ 14 h 1458"/>
                  <a:gd name="T54" fmla="*/ 40 w 1829"/>
                  <a:gd name="T55" fmla="*/ 12 h 1458"/>
                  <a:gd name="T56" fmla="*/ 37 w 1829"/>
                  <a:gd name="T57" fmla="*/ 14 h 1458"/>
                  <a:gd name="T58" fmla="*/ 36 w 1829"/>
                  <a:gd name="T59" fmla="*/ 16 h 1458"/>
                  <a:gd name="T60" fmla="*/ 34 w 1829"/>
                  <a:gd name="T61" fmla="*/ 14 h 1458"/>
                  <a:gd name="T62" fmla="*/ 31 w 1829"/>
                  <a:gd name="T63" fmla="*/ 14 h 1458"/>
                  <a:gd name="T64" fmla="*/ 28 w 1829"/>
                  <a:gd name="T65" fmla="*/ 13 h 1458"/>
                  <a:gd name="T66" fmla="*/ 19 w 1829"/>
                  <a:gd name="T67" fmla="*/ 10 h 1458"/>
                  <a:gd name="T68" fmla="*/ 13 w 1829"/>
                  <a:gd name="T69" fmla="*/ 7 h 1458"/>
                  <a:gd name="T70" fmla="*/ 10 w 1829"/>
                  <a:gd name="T71" fmla="*/ 6 h 1458"/>
                  <a:gd name="T72" fmla="*/ 8 w 1829"/>
                  <a:gd name="T73" fmla="*/ 6 h 1458"/>
                  <a:gd name="T74" fmla="*/ 1 w 1829"/>
                  <a:gd name="T75" fmla="*/ 7 h 1458"/>
                  <a:gd name="T76" fmla="*/ 1 w 1829"/>
                  <a:gd name="T77" fmla="*/ 9 h 1458"/>
                  <a:gd name="T78" fmla="*/ 3 w 1829"/>
                  <a:gd name="T79" fmla="*/ 8 h 1458"/>
                  <a:gd name="T80" fmla="*/ 4 w 1829"/>
                  <a:gd name="T81" fmla="*/ 11 h 1458"/>
                  <a:gd name="T82" fmla="*/ 10 w 1829"/>
                  <a:gd name="T83" fmla="*/ 17 h 1458"/>
                  <a:gd name="T84" fmla="*/ 11 w 1829"/>
                  <a:gd name="T85" fmla="*/ 17 h 1458"/>
                  <a:gd name="T86" fmla="*/ 13 w 1829"/>
                  <a:gd name="T87" fmla="*/ 21 h 1458"/>
                  <a:gd name="T88" fmla="*/ 20 w 1829"/>
                  <a:gd name="T89" fmla="*/ 24 h 1458"/>
                  <a:gd name="T90" fmla="*/ 26 w 1829"/>
                  <a:gd name="T91" fmla="*/ 27 h 1458"/>
                  <a:gd name="T92" fmla="*/ 22 w 1829"/>
                  <a:gd name="T93" fmla="*/ 31 h 1458"/>
                  <a:gd name="T94" fmla="*/ 19 w 1829"/>
                  <a:gd name="T95" fmla="*/ 36 h 1458"/>
                  <a:gd name="T96" fmla="*/ 26 w 1829"/>
                  <a:gd name="T97" fmla="*/ 32 h 1458"/>
                  <a:gd name="T98" fmla="*/ 25 w 1829"/>
                  <a:gd name="T99" fmla="*/ 34 h 1458"/>
                  <a:gd name="T100" fmla="*/ 25 w 1829"/>
                  <a:gd name="T101" fmla="*/ 38 h 1458"/>
                  <a:gd name="T102" fmla="*/ 27 w 1829"/>
                  <a:gd name="T103" fmla="*/ 39 h 1458"/>
                  <a:gd name="T104" fmla="*/ 28 w 1829"/>
                  <a:gd name="T105" fmla="*/ 37 h 1458"/>
                  <a:gd name="T106" fmla="*/ 29 w 1829"/>
                  <a:gd name="T107" fmla="*/ 33 h 1458"/>
                  <a:gd name="T108" fmla="*/ 29 w 1829"/>
                  <a:gd name="T109" fmla="*/ 37 h 1458"/>
                  <a:gd name="T110" fmla="*/ 38 w 1829"/>
                  <a:gd name="T111" fmla="*/ 23 h 1458"/>
                  <a:gd name="T112" fmla="*/ 28 w 1829"/>
                  <a:gd name="T113" fmla="*/ 18 h 1458"/>
                  <a:gd name="T114" fmla="*/ 33 w 1829"/>
                  <a:gd name="T115" fmla="*/ 20 h 1458"/>
                  <a:gd name="T116" fmla="*/ 38 w 1829"/>
                  <a:gd name="T117" fmla="*/ 21 h 1458"/>
                  <a:gd name="T118" fmla="*/ 48 w 1829"/>
                  <a:gd name="T119" fmla="*/ 18 h 1458"/>
                  <a:gd name="T120" fmla="*/ 40 w 1829"/>
                  <a:gd name="T121" fmla="*/ 35 h 1458"/>
                  <a:gd name="T122" fmla="*/ 42 w 1829"/>
                  <a:gd name="T123" fmla="*/ 37 h 1458"/>
                  <a:gd name="T124" fmla="*/ 50 w 1829"/>
                  <a:gd name="T125" fmla="*/ 41 h 14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29" h="1458">
                    <a:moveTo>
                      <a:pt x="1236" y="1457"/>
                    </a:moveTo>
                    <a:lnTo>
                      <a:pt x="1245" y="1458"/>
                    </a:lnTo>
                    <a:lnTo>
                      <a:pt x="1251" y="1457"/>
                    </a:lnTo>
                    <a:lnTo>
                      <a:pt x="1260" y="1456"/>
                    </a:lnTo>
                    <a:lnTo>
                      <a:pt x="1267" y="1452"/>
                    </a:lnTo>
                    <a:lnTo>
                      <a:pt x="1274" y="1448"/>
                    </a:lnTo>
                    <a:lnTo>
                      <a:pt x="1281" y="1445"/>
                    </a:lnTo>
                    <a:lnTo>
                      <a:pt x="1287" y="1440"/>
                    </a:lnTo>
                    <a:lnTo>
                      <a:pt x="1292" y="1434"/>
                    </a:lnTo>
                    <a:lnTo>
                      <a:pt x="1301" y="1417"/>
                    </a:lnTo>
                    <a:lnTo>
                      <a:pt x="1309" y="1398"/>
                    </a:lnTo>
                    <a:lnTo>
                      <a:pt x="1315" y="1378"/>
                    </a:lnTo>
                    <a:lnTo>
                      <a:pt x="1318" y="1358"/>
                    </a:lnTo>
                    <a:lnTo>
                      <a:pt x="1319" y="1337"/>
                    </a:lnTo>
                    <a:lnTo>
                      <a:pt x="1317" y="1316"/>
                    </a:lnTo>
                    <a:lnTo>
                      <a:pt x="1313" y="1296"/>
                    </a:lnTo>
                    <a:lnTo>
                      <a:pt x="1306" y="1275"/>
                    </a:lnTo>
                    <a:lnTo>
                      <a:pt x="1301" y="1269"/>
                    </a:lnTo>
                    <a:lnTo>
                      <a:pt x="1295" y="1263"/>
                    </a:lnTo>
                    <a:lnTo>
                      <a:pt x="1288" y="1257"/>
                    </a:lnTo>
                    <a:lnTo>
                      <a:pt x="1281" y="1253"/>
                    </a:lnTo>
                    <a:lnTo>
                      <a:pt x="1272" y="1248"/>
                    </a:lnTo>
                    <a:lnTo>
                      <a:pt x="1264" y="1243"/>
                    </a:lnTo>
                    <a:lnTo>
                      <a:pt x="1254" y="1239"/>
                    </a:lnTo>
                    <a:lnTo>
                      <a:pt x="1245" y="1236"/>
                    </a:lnTo>
                    <a:lnTo>
                      <a:pt x="1243" y="1236"/>
                    </a:lnTo>
                    <a:lnTo>
                      <a:pt x="1240" y="1235"/>
                    </a:lnTo>
                    <a:lnTo>
                      <a:pt x="1238" y="1231"/>
                    </a:lnTo>
                    <a:lnTo>
                      <a:pt x="1237" y="1226"/>
                    </a:lnTo>
                    <a:lnTo>
                      <a:pt x="1237" y="1223"/>
                    </a:lnTo>
                    <a:lnTo>
                      <a:pt x="1239" y="1220"/>
                    </a:lnTo>
                    <a:lnTo>
                      <a:pt x="1240" y="1217"/>
                    </a:lnTo>
                    <a:lnTo>
                      <a:pt x="1241" y="1216"/>
                    </a:lnTo>
                    <a:lnTo>
                      <a:pt x="1243" y="1213"/>
                    </a:lnTo>
                    <a:lnTo>
                      <a:pt x="1245" y="1211"/>
                    </a:lnTo>
                    <a:lnTo>
                      <a:pt x="1247" y="1208"/>
                    </a:lnTo>
                    <a:lnTo>
                      <a:pt x="1249" y="1207"/>
                    </a:lnTo>
                    <a:lnTo>
                      <a:pt x="1256" y="1208"/>
                    </a:lnTo>
                    <a:lnTo>
                      <a:pt x="1264" y="1210"/>
                    </a:lnTo>
                    <a:lnTo>
                      <a:pt x="1270" y="1211"/>
                    </a:lnTo>
                    <a:lnTo>
                      <a:pt x="1277" y="1213"/>
                    </a:lnTo>
                    <a:lnTo>
                      <a:pt x="1285" y="1216"/>
                    </a:lnTo>
                    <a:lnTo>
                      <a:pt x="1290" y="1218"/>
                    </a:lnTo>
                    <a:lnTo>
                      <a:pt x="1297" y="1222"/>
                    </a:lnTo>
                    <a:lnTo>
                      <a:pt x="1302" y="1225"/>
                    </a:lnTo>
                    <a:lnTo>
                      <a:pt x="1309" y="1228"/>
                    </a:lnTo>
                    <a:lnTo>
                      <a:pt x="1313" y="1231"/>
                    </a:lnTo>
                    <a:lnTo>
                      <a:pt x="1319" y="1236"/>
                    </a:lnTo>
                    <a:lnTo>
                      <a:pt x="1323" y="1241"/>
                    </a:lnTo>
                    <a:lnTo>
                      <a:pt x="1328" y="1247"/>
                    </a:lnTo>
                    <a:lnTo>
                      <a:pt x="1332" y="1253"/>
                    </a:lnTo>
                    <a:lnTo>
                      <a:pt x="1334" y="1259"/>
                    </a:lnTo>
                    <a:lnTo>
                      <a:pt x="1338" y="1265"/>
                    </a:lnTo>
                    <a:lnTo>
                      <a:pt x="1344" y="1282"/>
                    </a:lnTo>
                    <a:lnTo>
                      <a:pt x="1349" y="1298"/>
                    </a:lnTo>
                    <a:lnTo>
                      <a:pt x="1351" y="1316"/>
                    </a:lnTo>
                    <a:lnTo>
                      <a:pt x="1351" y="1331"/>
                    </a:lnTo>
                    <a:lnTo>
                      <a:pt x="1350" y="1348"/>
                    </a:lnTo>
                    <a:lnTo>
                      <a:pt x="1347" y="1365"/>
                    </a:lnTo>
                    <a:lnTo>
                      <a:pt x="1342" y="1383"/>
                    </a:lnTo>
                    <a:lnTo>
                      <a:pt x="1338" y="1402"/>
                    </a:lnTo>
                    <a:lnTo>
                      <a:pt x="1338" y="1408"/>
                    </a:lnTo>
                    <a:lnTo>
                      <a:pt x="1340" y="1414"/>
                    </a:lnTo>
                    <a:lnTo>
                      <a:pt x="1342" y="1417"/>
                    </a:lnTo>
                    <a:lnTo>
                      <a:pt x="1343" y="1421"/>
                    </a:lnTo>
                    <a:lnTo>
                      <a:pt x="1348" y="1423"/>
                    </a:lnTo>
                    <a:lnTo>
                      <a:pt x="1350" y="1425"/>
                    </a:lnTo>
                    <a:lnTo>
                      <a:pt x="1353" y="1427"/>
                    </a:lnTo>
                    <a:lnTo>
                      <a:pt x="1356" y="1429"/>
                    </a:lnTo>
                    <a:lnTo>
                      <a:pt x="1362" y="1430"/>
                    </a:lnTo>
                    <a:lnTo>
                      <a:pt x="1370" y="1430"/>
                    </a:lnTo>
                    <a:lnTo>
                      <a:pt x="1375" y="1429"/>
                    </a:lnTo>
                    <a:lnTo>
                      <a:pt x="1382" y="1427"/>
                    </a:lnTo>
                    <a:lnTo>
                      <a:pt x="1387" y="1423"/>
                    </a:lnTo>
                    <a:lnTo>
                      <a:pt x="1392" y="1419"/>
                    </a:lnTo>
                    <a:lnTo>
                      <a:pt x="1396" y="1413"/>
                    </a:lnTo>
                    <a:lnTo>
                      <a:pt x="1400" y="1405"/>
                    </a:lnTo>
                    <a:lnTo>
                      <a:pt x="1409" y="1389"/>
                    </a:lnTo>
                    <a:lnTo>
                      <a:pt x="1415" y="1370"/>
                    </a:lnTo>
                    <a:lnTo>
                      <a:pt x="1421" y="1349"/>
                    </a:lnTo>
                    <a:lnTo>
                      <a:pt x="1424" y="1329"/>
                    </a:lnTo>
                    <a:lnTo>
                      <a:pt x="1426" y="1309"/>
                    </a:lnTo>
                    <a:lnTo>
                      <a:pt x="1426" y="1288"/>
                    </a:lnTo>
                    <a:lnTo>
                      <a:pt x="1425" y="1269"/>
                    </a:lnTo>
                    <a:lnTo>
                      <a:pt x="1423" y="1250"/>
                    </a:lnTo>
                    <a:lnTo>
                      <a:pt x="1419" y="1238"/>
                    </a:lnTo>
                    <a:lnTo>
                      <a:pt x="1412" y="1228"/>
                    </a:lnTo>
                    <a:lnTo>
                      <a:pt x="1405" y="1220"/>
                    </a:lnTo>
                    <a:lnTo>
                      <a:pt x="1396" y="1213"/>
                    </a:lnTo>
                    <a:lnTo>
                      <a:pt x="1388" y="1206"/>
                    </a:lnTo>
                    <a:lnTo>
                      <a:pt x="1378" y="1201"/>
                    </a:lnTo>
                    <a:lnTo>
                      <a:pt x="1368" y="1195"/>
                    </a:lnTo>
                    <a:lnTo>
                      <a:pt x="1359" y="1189"/>
                    </a:lnTo>
                    <a:lnTo>
                      <a:pt x="1359" y="1187"/>
                    </a:lnTo>
                    <a:lnTo>
                      <a:pt x="1359" y="1183"/>
                    </a:lnTo>
                    <a:lnTo>
                      <a:pt x="1360" y="1180"/>
                    </a:lnTo>
                    <a:lnTo>
                      <a:pt x="1361" y="1175"/>
                    </a:lnTo>
                    <a:lnTo>
                      <a:pt x="1365" y="1171"/>
                    </a:lnTo>
                    <a:lnTo>
                      <a:pt x="1371" y="1169"/>
                    </a:lnTo>
                    <a:lnTo>
                      <a:pt x="1377" y="1168"/>
                    </a:lnTo>
                    <a:lnTo>
                      <a:pt x="1382" y="1169"/>
                    </a:lnTo>
                    <a:lnTo>
                      <a:pt x="1388" y="1170"/>
                    </a:lnTo>
                    <a:lnTo>
                      <a:pt x="1393" y="1173"/>
                    </a:lnTo>
                    <a:lnTo>
                      <a:pt x="1399" y="1175"/>
                    </a:lnTo>
                    <a:lnTo>
                      <a:pt x="1403" y="1176"/>
                    </a:lnTo>
                    <a:lnTo>
                      <a:pt x="1421" y="1192"/>
                    </a:lnTo>
                    <a:lnTo>
                      <a:pt x="1433" y="1210"/>
                    </a:lnTo>
                    <a:lnTo>
                      <a:pt x="1443" y="1228"/>
                    </a:lnTo>
                    <a:lnTo>
                      <a:pt x="1450" y="1247"/>
                    </a:lnTo>
                    <a:lnTo>
                      <a:pt x="1454" y="1267"/>
                    </a:lnTo>
                    <a:lnTo>
                      <a:pt x="1455" y="1287"/>
                    </a:lnTo>
                    <a:lnTo>
                      <a:pt x="1455" y="1306"/>
                    </a:lnTo>
                    <a:lnTo>
                      <a:pt x="1455" y="1327"/>
                    </a:lnTo>
                    <a:lnTo>
                      <a:pt x="1456" y="1331"/>
                    </a:lnTo>
                    <a:lnTo>
                      <a:pt x="1460" y="1333"/>
                    </a:lnTo>
                    <a:lnTo>
                      <a:pt x="1463" y="1334"/>
                    </a:lnTo>
                    <a:lnTo>
                      <a:pt x="1466" y="1333"/>
                    </a:lnTo>
                    <a:lnTo>
                      <a:pt x="1470" y="1330"/>
                    </a:lnTo>
                    <a:lnTo>
                      <a:pt x="1472" y="1329"/>
                    </a:lnTo>
                    <a:lnTo>
                      <a:pt x="1474" y="1327"/>
                    </a:lnTo>
                    <a:lnTo>
                      <a:pt x="1476" y="1327"/>
                    </a:lnTo>
                    <a:lnTo>
                      <a:pt x="1484" y="1313"/>
                    </a:lnTo>
                    <a:lnTo>
                      <a:pt x="1489" y="1299"/>
                    </a:lnTo>
                    <a:lnTo>
                      <a:pt x="1494" y="1284"/>
                    </a:lnTo>
                    <a:lnTo>
                      <a:pt x="1496" y="1267"/>
                    </a:lnTo>
                    <a:lnTo>
                      <a:pt x="1497" y="1249"/>
                    </a:lnTo>
                    <a:lnTo>
                      <a:pt x="1496" y="1231"/>
                    </a:lnTo>
                    <a:lnTo>
                      <a:pt x="1494" y="1214"/>
                    </a:lnTo>
                    <a:lnTo>
                      <a:pt x="1491" y="1199"/>
                    </a:lnTo>
                    <a:lnTo>
                      <a:pt x="1485" y="1189"/>
                    </a:lnTo>
                    <a:lnTo>
                      <a:pt x="1478" y="1181"/>
                    </a:lnTo>
                    <a:lnTo>
                      <a:pt x="1471" y="1173"/>
                    </a:lnTo>
                    <a:lnTo>
                      <a:pt x="1464" y="1165"/>
                    </a:lnTo>
                    <a:lnTo>
                      <a:pt x="1455" y="1158"/>
                    </a:lnTo>
                    <a:lnTo>
                      <a:pt x="1446" y="1151"/>
                    </a:lnTo>
                    <a:lnTo>
                      <a:pt x="1436" y="1144"/>
                    </a:lnTo>
                    <a:lnTo>
                      <a:pt x="1425" y="1138"/>
                    </a:lnTo>
                    <a:lnTo>
                      <a:pt x="1415" y="1133"/>
                    </a:lnTo>
                    <a:lnTo>
                      <a:pt x="1405" y="1128"/>
                    </a:lnTo>
                    <a:lnTo>
                      <a:pt x="1394" y="1125"/>
                    </a:lnTo>
                    <a:lnTo>
                      <a:pt x="1383" y="1121"/>
                    </a:lnTo>
                    <a:lnTo>
                      <a:pt x="1371" y="1120"/>
                    </a:lnTo>
                    <a:lnTo>
                      <a:pt x="1360" y="1118"/>
                    </a:lnTo>
                    <a:lnTo>
                      <a:pt x="1349" y="1118"/>
                    </a:lnTo>
                    <a:lnTo>
                      <a:pt x="1338" y="1119"/>
                    </a:lnTo>
                    <a:lnTo>
                      <a:pt x="1331" y="1120"/>
                    </a:lnTo>
                    <a:lnTo>
                      <a:pt x="1325" y="1122"/>
                    </a:lnTo>
                    <a:lnTo>
                      <a:pt x="1319" y="1126"/>
                    </a:lnTo>
                    <a:lnTo>
                      <a:pt x="1313" y="1128"/>
                    </a:lnTo>
                    <a:lnTo>
                      <a:pt x="1309" y="1131"/>
                    </a:lnTo>
                    <a:lnTo>
                      <a:pt x="1305" y="1133"/>
                    </a:lnTo>
                    <a:lnTo>
                      <a:pt x="1301" y="1134"/>
                    </a:lnTo>
                    <a:lnTo>
                      <a:pt x="1298" y="1134"/>
                    </a:lnTo>
                    <a:lnTo>
                      <a:pt x="1271" y="1119"/>
                    </a:lnTo>
                    <a:lnTo>
                      <a:pt x="1352" y="939"/>
                    </a:lnTo>
                    <a:lnTo>
                      <a:pt x="1363" y="941"/>
                    </a:lnTo>
                    <a:lnTo>
                      <a:pt x="1377" y="942"/>
                    </a:lnTo>
                    <a:lnTo>
                      <a:pt x="1390" y="942"/>
                    </a:lnTo>
                    <a:lnTo>
                      <a:pt x="1403" y="941"/>
                    </a:lnTo>
                    <a:lnTo>
                      <a:pt x="1415" y="939"/>
                    </a:lnTo>
                    <a:lnTo>
                      <a:pt x="1429" y="935"/>
                    </a:lnTo>
                    <a:lnTo>
                      <a:pt x="1442" y="931"/>
                    </a:lnTo>
                    <a:lnTo>
                      <a:pt x="1454" y="927"/>
                    </a:lnTo>
                    <a:lnTo>
                      <a:pt x="1466" y="922"/>
                    </a:lnTo>
                    <a:lnTo>
                      <a:pt x="1477" y="916"/>
                    </a:lnTo>
                    <a:lnTo>
                      <a:pt x="1489" y="910"/>
                    </a:lnTo>
                    <a:lnTo>
                      <a:pt x="1501" y="903"/>
                    </a:lnTo>
                    <a:lnTo>
                      <a:pt x="1512" y="897"/>
                    </a:lnTo>
                    <a:lnTo>
                      <a:pt x="1522" y="890"/>
                    </a:lnTo>
                    <a:lnTo>
                      <a:pt x="1532" y="881"/>
                    </a:lnTo>
                    <a:lnTo>
                      <a:pt x="1539" y="875"/>
                    </a:lnTo>
                    <a:lnTo>
                      <a:pt x="1546" y="868"/>
                    </a:lnTo>
                    <a:lnTo>
                      <a:pt x="1553" y="861"/>
                    </a:lnTo>
                    <a:lnTo>
                      <a:pt x="1558" y="853"/>
                    </a:lnTo>
                    <a:lnTo>
                      <a:pt x="1564" y="845"/>
                    </a:lnTo>
                    <a:lnTo>
                      <a:pt x="1569" y="838"/>
                    </a:lnTo>
                    <a:lnTo>
                      <a:pt x="1575" y="831"/>
                    </a:lnTo>
                    <a:lnTo>
                      <a:pt x="1580" y="824"/>
                    </a:lnTo>
                    <a:lnTo>
                      <a:pt x="1585" y="818"/>
                    </a:lnTo>
                    <a:lnTo>
                      <a:pt x="1590" y="811"/>
                    </a:lnTo>
                    <a:lnTo>
                      <a:pt x="1596" y="804"/>
                    </a:lnTo>
                    <a:lnTo>
                      <a:pt x="1600" y="798"/>
                    </a:lnTo>
                    <a:lnTo>
                      <a:pt x="1606" y="792"/>
                    </a:lnTo>
                    <a:lnTo>
                      <a:pt x="1611" y="786"/>
                    </a:lnTo>
                    <a:lnTo>
                      <a:pt x="1618" y="781"/>
                    </a:lnTo>
                    <a:lnTo>
                      <a:pt x="1623" y="776"/>
                    </a:lnTo>
                    <a:lnTo>
                      <a:pt x="1630" y="773"/>
                    </a:lnTo>
                    <a:lnTo>
                      <a:pt x="1658" y="787"/>
                    </a:lnTo>
                    <a:lnTo>
                      <a:pt x="1661" y="787"/>
                    </a:lnTo>
                    <a:lnTo>
                      <a:pt x="1663" y="787"/>
                    </a:lnTo>
                    <a:lnTo>
                      <a:pt x="1667" y="786"/>
                    </a:lnTo>
                    <a:lnTo>
                      <a:pt x="1669" y="785"/>
                    </a:lnTo>
                    <a:lnTo>
                      <a:pt x="1671" y="783"/>
                    </a:lnTo>
                    <a:lnTo>
                      <a:pt x="1672" y="782"/>
                    </a:lnTo>
                    <a:lnTo>
                      <a:pt x="1674" y="781"/>
                    </a:lnTo>
                    <a:lnTo>
                      <a:pt x="1675" y="779"/>
                    </a:lnTo>
                    <a:lnTo>
                      <a:pt x="1683" y="765"/>
                    </a:lnTo>
                    <a:lnTo>
                      <a:pt x="1690" y="752"/>
                    </a:lnTo>
                    <a:lnTo>
                      <a:pt x="1697" y="738"/>
                    </a:lnTo>
                    <a:lnTo>
                      <a:pt x="1704" y="724"/>
                    </a:lnTo>
                    <a:lnTo>
                      <a:pt x="1711" y="708"/>
                    </a:lnTo>
                    <a:lnTo>
                      <a:pt x="1716" y="694"/>
                    </a:lnTo>
                    <a:lnTo>
                      <a:pt x="1723" y="678"/>
                    </a:lnTo>
                    <a:lnTo>
                      <a:pt x="1729" y="663"/>
                    </a:lnTo>
                    <a:lnTo>
                      <a:pt x="1733" y="646"/>
                    </a:lnTo>
                    <a:lnTo>
                      <a:pt x="1736" y="631"/>
                    </a:lnTo>
                    <a:lnTo>
                      <a:pt x="1740" y="613"/>
                    </a:lnTo>
                    <a:lnTo>
                      <a:pt x="1743" y="596"/>
                    </a:lnTo>
                    <a:lnTo>
                      <a:pt x="1745" y="579"/>
                    </a:lnTo>
                    <a:lnTo>
                      <a:pt x="1745" y="561"/>
                    </a:lnTo>
                    <a:lnTo>
                      <a:pt x="1745" y="543"/>
                    </a:lnTo>
                    <a:lnTo>
                      <a:pt x="1745" y="527"/>
                    </a:lnTo>
                    <a:lnTo>
                      <a:pt x="1746" y="524"/>
                    </a:lnTo>
                    <a:lnTo>
                      <a:pt x="1749" y="522"/>
                    </a:lnTo>
                    <a:lnTo>
                      <a:pt x="1751" y="520"/>
                    </a:lnTo>
                    <a:lnTo>
                      <a:pt x="1752" y="518"/>
                    </a:lnTo>
                    <a:lnTo>
                      <a:pt x="1754" y="517"/>
                    </a:lnTo>
                    <a:lnTo>
                      <a:pt x="1757" y="515"/>
                    </a:lnTo>
                    <a:lnTo>
                      <a:pt x="1761" y="514"/>
                    </a:lnTo>
                    <a:lnTo>
                      <a:pt x="1764" y="511"/>
                    </a:lnTo>
                    <a:lnTo>
                      <a:pt x="1809" y="547"/>
                    </a:lnTo>
                    <a:lnTo>
                      <a:pt x="1822" y="521"/>
                    </a:lnTo>
                    <a:lnTo>
                      <a:pt x="1828" y="492"/>
                    </a:lnTo>
                    <a:lnTo>
                      <a:pt x="1829" y="462"/>
                    </a:lnTo>
                    <a:lnTo>
                      <a:pt x="1828" y="432"/>
                    </a:lnTo>
                    <a:lnTo>
                      <a:pt x="1823" y="401"/>
                    </a:lnTo>
                    <a:lnTo>
                      <a:pt x="1816" y="370"/>
                    </a:lnTo>
                    <a:lnTo>
                      <a:pt x="1808" y="342"/>
                    </a:lnTo>
                    <a:lnTo>
                      <a:pt x="1802" y="312"/>
                    </a:lnTo>
                    <a:lnTo>
                      <a:pt x="1798" y="300"/>
                    </a:lnTo>
                    <a:lnTo>
                      <a:pt x="1794" y="289"/>
                    </a:lnTo>
                    <a:lnTo>
                      <a:pt x="1787" y="280"/>
                    </a:lnTo>
                    <a:lnTo>
                      <a:pt x="1782" y="271"/>
                    </a:lnTo>
                    <a:lnTo>
                      <a:pt x="1776" y="262"/>
                    </a:lnTo>
                    <a:lnTo>
                      <a:pt x="1772" y="253"/>
                    </a:lnTo>
                    <a:lnTo>
                      <a:pt x="1767" y="244"/>
                    </a:lnTo>
                    <a:lnTo>
                      <a:pt x="1764" y="233"/>
                    </a:lnTo>
                    <a:lnTo>
                      <a:pt x="1765" y="229"/>
                    </a:lnTo>
                    <a:lnTo>
                      <a:pt x="1766" y="227"/>
                    </a:lnTo>
                    <a:lnTo>
                      <a:pt x="1768" y="223"/>
                    </a:lnTo>
                    <a:lnTo>
                      <a:pt x="1771" y="221"/>
                    </a:lnTo>
                    <a:lnTo>
                      <a:pt x="1773" y="219"/>
                    </a:lnTo>
                    <a:lnTo>
                      <a:pt x="1776" y="216"/>
                    </a:lnTo>
                    <a:lnTo>
                      <a:pt x="1778" y="214"/>
                    </a:lnTo>
                    <a:lnTo>
                      <a:pt x="1782" y="212"/>
                    </a:lnTo>
                    <a:lnTo>
                      <a:pt x="1786" y="212"/>
                    </a:lnTo>
                    <a:lnTo>
                      <a:pt x="1789" y="214"/>
                    </a:lnTo>
                    <a:lnTo>
                      <a:pt x="1794" y="215"/>
                    </a:lnTo>
                    <a:lnTo>
                      <a:pt x="1798" y="216"/>
                    </a:lnTo>
                    <a:lnTo>
                      <a:pt x="1802" y="217"/>
                    </a:lnTo>
                    <a:lnTo>
                      <a:pt x="1806" y="217"/>
                    </a:lnTo>
                    <a:lnTo>
                      <a:pt x="1811" y="216"/>
                    </a:lnTo>
                    <a:lnTo>
                      <a:pt x="1816" y="214"/>
                    </a:lnTo>
                    <a:lnTo>
                      <a:pt x="1816" y="206"/>
                    </a:lnTo>
                    <a:lnTo>
                      <a:pt x="1814" y="197"/>
                    </a:lnTo>
                    <a:lnTo>
                      <a:pt x="1812" y="190"/>
                    </a:lnTo>
                    <a:lnTo>
                      <a:pt x="1808" y="182"/>
                    </a:lnTo>
                    <a:lnTo>
                      <a:pt x="1805" y="176"/>
                    </a:lnTo>
                    <a:lnTo>
                      <a:pt x="1802" y="169"/>
                    </a:lnTo>
                    <a:lnTo>
                      <a:pt x="1797" y="161"/>
                    </a:lnTo>
                    <a:lnTo>
                      <a:pt x="1792" y="154"/>
                    </a:lnTo>
                    <a:lnTo>
                      <a:pt x="1786" y="148"/>
                    </a:lnTo>
                    <a:lnTo>
                      <a:pt x="1781" y="141"/>
                    </a:lnTo>
                    <a:lnTo>
                      <a:pt x="1774" y="135"/>
                    </a:lnTo>
                    <a:lnTo>
                      <a:pt x="1768" y="128"/>
                    </a:lnTo>
                    <a:lnTo>
                      <a:pt x="1762" y="122"/>
                    </a:lnTo>
                    <a:lnTo>
                      <a:pt x="1756" y="116"/>
                    </a:lnTo>
                    <a:lnTo>
                      <a:pt x="1751" y="110"/>
                    </a:lnTo>
                    <a:lnTo>
                      <a:pt x="1745" y="104"/>
                    </a:lnTo>
                    <a:lnTo>
                      <a:pt x="1740" y="103"/>
                    </a:lnTo>
                    <a:lnTo>
                      <a:pt x="1735" y="102"/>
                    </a:lnTo>
                    <a:lnTo>
                      <a:pt x="1732" y="100"/>
                    </a:lnTo>
                    <a:lnTo>
                      <a:pt x="1730" y="99"/>
                    </a:lnTo>
                    <a:lnTo>
                      <a:pt x="1726" y="97"/>
                    </a:lnTo>
                    <a:lnTo>
                      <a:pt x="1724" y="95"/>
                    </a:lnTo>
                    <a:lnTo>
                      <a:pt x="1721" y="92"/>
                    </a:lnTo>
                    <a:lnTo>
                      <a:pt x="1716" y="89"/>
                    </a:lnTo>
                    <a:lnTo>
                      <a:pt x="1715" y="87"/>
                    </a:lnTo>
                    <a:lnTo>
                      <a:pt x="1713" y="86"/>
                    </a:lnTo>
                    <a:lnTo>
                      <a:pt x="1711" y="85"/>
                    </a:lnTo>
                    <a:lnTo>
                      <a:pt x="1709" y="83"/>
                    </a:lnTo>
                    <a:lnTo>
                      <a:pt x="1706" y="80"/>
                    </a:lnTo>
                    <a:lnTo>
                      <a:pt x="1705" y="79"/>
                    </a:lnTo>
                    <a:lnTo>
                      <a:pt x="1703" y="77"/>
                    </a:lnTo>
                    <a:lnTo>
                      <a:pt x="1701" y="74"/>
                    </a:lnTo>
                    <a:lnTo>
                      <a:pt x="1671" y="50"/>
                    </a:lnTo>
                    <a:lnTo>
                      <a:pt x="1671" y="48"/>
                    </a:lnTo>
                    <a:lnTo>
                      <a:pt x="1669" y="46"/>
                    </a:lnTo>
                    <a:lnTo>
                      <a:pt x="1668" y="40"/>
                    </a:lnTo>
                    <a:lnTo>
                      <a:pt x="1667" y="35"/>
                    </a:lnTo>
                    <a:lnTo>
                      <a:pt x="1669" y="31"/>
                    </a:lnTo>
                    <a:lnTo>
                      <a:pt x="1672" y="29"/>
                    </a:lnTo>
                    <a:lnTo>
                      <a:pt x="1674" y="28"/>
                    </a:lnTo>
                    <a:lnTo>
                      <a:pt x="1679" y="25"/>
                    </a:lnTo>
                    <a:lnTo>
                      <a:pt x="1683" y="24"/>
                    </a:lnTo>
                    <a:lnTo>
                      <a:pt x="1688" y="23"/>
                    </a:lnTo>
                    <a:lnTo>
                      <a:pt x="1691" y="22"/>
                    </a:lnTo>
                    <a:lnTo>
                      <a:pt x="1697" y="20"/>
                    </a:lnTo>
                    <a:lnTo>
                      <a:pt x="1697" y="18"/>
                    </a:lnTo>
                    <a:lnTo>
                      <a:pt x="1697" y="16"/>
                    </a:lnTo>
                    <a:lnTo>
                      <a:pt x="1697" y="13"/>
                    </a:lnTo>
                    <a:lnTo>
                      <a:pt x="1697" y="12"/>
                    </a:lnTo>
                    <a:lnTo>
                      <a:pt x="1658" y="0"/>
                    </a:lnTo>
                    <a:lnTo>
                      <a:pt x="1391" y="188"/>
                    </a:lnTo>
                    <a:lnTo>
                      <a:pt x="1375" y="223"/>
                    </a:lnTo>
                    <a:lnTo>
                      <a:pt x="1374" y="223"/>
                    </a:lnTo>
                    <a:lnTo>
                      <a:pt x="1373" y="223"/>
                    </a:lnTo>
                    <a:lnTo>
                      <a:pt x="1371" y="223"/>
                    </a:lnTo>
                    <a:lnTo>
                      <a:pt x="1368" y="223"/>
                    </a:lnTo>
                    <a:lnTo>
                      <a:pt x="1365" y="223"/>
                    </a:lnTo>
                    <a:lnTo>
                      <a:pt x="1363" y="223"/>
                    </a:lnTo>
                    <a:lnTo>
                      <a:pt x="1361" y="223"/>
                    </a:lnTo>
                    <a:lnTo>
                      <a:pt x="1358" y="223"/>
                    </a:lnTo>
                    <a:lnTo>
                      <a:pt x="1353" y="221"/>
                    </a:lnTo>
                    <a:lnTo>
                      <a:pt x="1350" y="219"/>
                    </a:lnTo>
                    <a:lnTo>
                      <a:pt x="1347" y="214"/>
                    </a:lnTo>
                    <a:lnTo>
                      <a:pt x="1343" y="209"/>
                    </a:lnTo>
                    <a:lnTo>
                      <a:pt x="1340" y="203"/>
                    </a:lnTo>
                    <a:lnTo>
                      <a:pt x="1338" y="196"/>
                    </a:lnTo>
                    <a:lnTo>
                      <a:pt x="1336" y="190"/>
                    </a:lnTo>
                    <a:lnTo>
                      <a:pt x="1319" y="201"/>
                    </a:lnTo>
                    <a:lnTo>
                      <a:pt x="1303" y="213"/>
                    </a:lnTo>
                    <a:lnTo>
                      <a:pt x="1288" y="223"/>
                    </a:lnTo>
                    <a:lnTo>
                      <a:pt x="1272" y="235"/>
                    </a:lnTo>
                    <a:lnTo>
                      <a:pt x="1257" y="246"/>
                    </a:lnTo>
                    <a:lnTo>
                      <a:pt x="1243" y="258"/>
                    </a:lnTo>
                    <a:lnTo>
                      <a:pt x="1227" y="270"/>
                    </a:lnTo>
                    <a:lnTo>
                      <a:pt x="1212" y="282"/>
                    </a:lnTo>
                    <a:lnTo>
                      <a:pt x="1197" y="293"/>
                    </a:lnTo>
                    <a:lnTo>
                      <a:pt x="1183" y="305"/>
                    </a:lnTo>
                    <a:lnTo>
                      <a:pt x="1168" y="318"/>
                    </a:lnTo>
                    <a:lnTo>
                      <a:pt x="1154" y="331"/>
                    </a:lnTo>
                    <a:lnTo>
                      <a:pt x="1140" y="345"/>
                    </a:lnTo>
                    <a:lnTo>
                      <a:pt x="1126" y="358"/>
                    </a:lnTo>
                    <a:lnTo>
                      <a:pt x="1113" y="373"/>
                    </a:lnTo>
                    <a:lnTo>
                      <a:pt x="1099" y="389"/>
                    </a:lnTo>
                    <a:lnTo>
                      <a:pt x="1090" y="401"/>
                    </a:lnTo>
                    <a:lnTo>
                      <a:pt x="1081" y="414"/>
                    </a:lnTo>
                    <a:lnTo>
                      <a:pt x="1072" y="425"/>
                    </a:lnTo>
                    <a:lnTo>
                      <a:pt x="1064" y="437"/>
                    </a:lnTo>
                    <a:lnTo>
                      <a:pt x="1058" y="448"/>
                    </a:lnTo>
                    <a:lnTo>
                      <a:pt x="1052" y="460"/>
                    </a:lnTo>
                    <a:lnTo>
                      <a:pt x="1047" y="472"/>
                    </a:lnTo>
                    <a:lnTo>
                      <a:pt x="1043" y="485"/>
                    </a:lnTo>
                    <a:lnTo>
                      <a:pt x="1042" y="486"/>
                    </a:lnTo>
                    <a:lnTo>
                      <a:pt x="1041" y="486"/>
                    </a:lnTo>
                    <a:lnTo>
                      <a:pt x="1040" y="486"/>
                    </a:lnTo>
                    <a:lnTo>
                      <a:pt x="1038" y="487"/>
                    </a:lnTo>
                    <a:lnTo>
                      <a:pt x="1037" y="489"/>
                    </a:lnTo>
                    <a:lnTo>
                      <a:pt x="1034" y="489"/>
                    </a:lnTo>
                    <a:lnTo>
                      <a:pt x="1032" y="490"/>
                    </a:lnTo>
                    <a:lnTo>
                      <a:pt x="1029" y="491"/>
                    </a:lnTo>
                    <a:lnTo>
                      <a:pt x="1023" y="489"/>
                    </a:lnTo>
                    <a:lnTo>
                      <a:pt x="1019" y="484"/>
                    </a:lnTo>
                    <a:lnTo>
                      <a:pt x="1016" y="479"/>
                    </a:lnTo>
                    <a:lnTo>
                      <a:pt x="1015" y="472"/>
                    </a:lnTo>
                    <a:lnTo>
                      <a:pt x="1012" y="465"/>
                    </a:lnTo>
                    <a:lnTo>
                      <a:pt x="1011" y="457"/>
                    </a:lnTo>
                    <a:lnTo>
                      <a:pt x="1010" y="448"/>
                    </a:lnTo>
                    <a:lnTo>
                      <a:pt x="1008" y="441"/>
                    </a:lnTo>
                    <a:lnTo>
                      <a:pt x="1007" y="438"/>
                    </a:lnTo>
                    <a:lnTo>
                      <a:pt x="1005" y="437"/>
                    </a:lnTo>
                    <a:lnTo>
                      <a:pt x="1001" y="436"/>
                    </a:lnTo>
                    <a:lnTo>
                      <a:pt x="996" y="434"/>
                    </a:lnTo>
                    <a:lnTo>
                      <a:pt x="989" y="436"/>
                    </a:lnTo>
                    <a:lnTo>
                      <a:pt x="984" y="438"/>
                    </a:lnTo>
                    <a:lnTo>
                      <a:pt x="977" y="442"/>
                    </a:lnTo>
                    <a:lnTo>
                      <a:pt x="971" y="447"/>
                    </a:lnTo>
                    <a:lnTo>
                      <a:pt x="967" y="451"/>
                    </a:lnTo>
                    <a:lnTo>
                      <a:pt x="961" y="456"/>
                    </a:lnTo>
                    <a:lnTo>
                      <a:pt x="957" y="462"/>
                    </a:lnTo>
                    <a:lnTo>
                      <a:pt x="953" y="468"/>
                    </a:lnTo>
                    <a:lnTo>
                      <a:pt x="948" y="475"/>
                    </a:lnTo>
                    <a:lnTo>
                      <a:pt x="944" y="483"/>
                    </a:lnTo>
                    <a:lnTo>
                      <a:pt x="940" y="489"/>
                    </a:lnTo>
                    <a:lnTo>
                      <a:pt x="936" y="496"/>
                    </a:lnTo>
                    <a:lnTo>
                      <a:pt x="933" y="504"/>
                    </a:lnTo>
                    <a:lnTo>
                      <a:pt x="929" y="511"/>
                    </a:lnTo>
                    <a:lnTo>
                      <a:pt x="926" y="518"/>
                    </a:lnTo>
                    <a:lnTo>
                      <a:pt x="922" y="527"/>
                    </a:lnTo>
                    <a:lnTo>
                      <a:pt x="919" y="539"/>
                    </a:lnTo>
                    <a:lnTo>
                      <a:pt x="917" y="548"/>
                    </a:lnTo>
                    <a:lnTo>
                      <a:pt x="914" y="557"/>
                    </a:lnTo>
                    <a:lnTo>
                      <a:pt x="910" y="563"/>
                    </a:lnTo>
                    <a:lnTo>
                      <a:pt x="910" y="564"/>
                    </a:lnTo>
                    <a:lnTo>
                      <a:pt x="908" y="564"/>
                    </a:lnTo>
                    <a:lnTo>
                      <a:pt x="907" y="565"/>
                    </a:lnTo>
                    <a:lnTo>
                      <a:pt x="905" y="566"/>
                    </a:lnTo>
                    <a:lnTo>
                      <a:pt x="904" y="567"/>
                    </a:lnTo>
                    <a:lnTo>
                      <a:pt x="901" y="568"/>
                    </a:lnTo>
                    <a:lnTo>
                      <a:pt x="899" y="568"/>
                    </a:lnTo>
                    <a:lnTo>
                      <a:pt x="897" y="568"/>
                    </a:lnTo>
                    <a:lnTo>
                      <a:pt x="891" y="565"/>
                    </a:lnTo>
                    <a:lnTo>
                      <a:pt x="886" y="560"/>
                    </a:lnTo>
                    <a:lnTo>
                      <a:pt x="883" y="553"/>
                    </a:lnTo>
                    <a:lnTo>
                      <a:pt x="879" y="545"/>
                    </a:lnTo>
                    <a:lnTo>
                      <a:pt x="876" y="536"/>
                    </a:lnTo>
                    <a:lnTo>
                      <a:pt x="873" y="529"/>
                    </a:lnTo>
                    <a:lnTo>
                      <a:pt x="870" y="522"/>
                    </a:lnTo>
                    <a:lnTo>
                      <a:pt x="865" y="516"/>
                    </a:lnTo>
                    <a:lnTo>
                      <a:pt x="858" y="515"/>
                    </a:lnTo>
                    <a:lnTo>
                      <a:pt x="853" y="514"/>
                    </a:lnTo>
                    <a:lnTo>
                      <a:pt x="846" y="511"/>
                    </a:lnTo>
                    <a:lnTo>
                      <a:pt x="840" y="509"/>
                    </a:lnTo>
                    <a:lnTo>
                      <a:pt x="833" y="508"/>
                    </a:lnTo>
                    <a:lnTo>
                      <a:pt x="826" y="505"/>
                    </a:lnTo>
                    <a:lnTo>
                      <a:pt x="820" y="503"/>
                    </a:lnTo>
                    <a:lnTo>
                      <a:pt x="814" y="502"/>
                    </a:lnTo>
                    <a:lnTo>
                      <a:pt x="808" y="500"/>
                    </a:lnTo>
                    <a:lnTo>
                      <a:pt x="801" y="499"/>
                    </a:lnTo>
                    <a:lnTo>
                      <a:pt x="795" y="498"/>
                    </a:lnTo>
                    <a:lnTo>
                      <a:pt x="789" y="498"/>
                    </a:lnTo>
                    <a:lnTo>
                      <a:pt x="783" y="499"/>
                    </a:lnTo>
                    <a:lnTo>
                      <a:pt x="777" y="502"/>
                    </a:lnTo>
                    <a:lnTo>
                      <a:pt x="771" y="503"/>
                    </a:lnTo>
                    <a:lnTo>
                      <a:pt x="765" y="506"/>
                    </a:lnTo>
                    <a:lnTo>
                      <a:pt x="762" y="509"/>
                    </a:lnTo>
                    <a:lnTo>
                      <a:pt x="759" y="510"/>
                    </a:lnTo>
                    <a:lnTo>
                      <a:pt x="755" y="512"/>
                    </a:lnTo>
                    <a:lnTo>
                      <a:pt x="752" y="514"/>
                    </a:lnTo>
                    <a:lnTo>
                      <a:pt x="751" y="515"/>
                    </a:lnTo>
                    <a:lnTo>
                      <a:pt x="749" y="516"/>
                    </a:lnTo>
                    <a:lnTo>
                      <a:pt x="749" y="517"/>
                    </a:lnTo>
                    <a:lnTo>
                      <a:pt x="748" y="517"/>
                    </a:lnTo>
                    <a:lnTo>
                      <a:pt x="737" y="503"/>
                    </a:lnTo>
                    <a:lnTo>
                      <a:pt x="723" y="490"/>
                    </a:lnTo>
                    <a:lnTo>
                      <a:pt x="709" y="478"/>
                    </a:lnTo>
                    <a:lnTo>
                      <a:pt x="693" y="467"/>
                    </a:lnTo>
                    <a:lnTo>
                      <a:pt x="678" y="456"/>
                    </a:lnTo>
                    <a:lnTo>
                      <a:pt x="660" y="447"/>
                    </a:lnTo>
                    <a:lnTo>
                      <a:pt x="643" y="437"/>
                    </a:lnTo>
                    <a:lnTo>
                      <a:pt x="624" y="429"/>
                    </a:lnTo>
                    <a:lnTo>
                      <a:pt x="605" y="419"/>
                    </a:lnTo>
                    <a:lnTo>
                      <a:pt x="586" y="411"/>
                    </a:lnTo>
                    <a:lnTo>
                      <a:pt x="567" y="404"/>
                    </a:lnTo>
                    <a:lnTo>
                      <a:pt x="548" y="395"/>
                    </a:lnTo>
                    <a:lnTo>
                      <a:pt x="530" y="387"/>
                    </a:lnTo>
                    <a:lnTo>
                      <a:pt x="511" y="377"/>
                    </a:lnTo>
                    <a:lnTo>
                      <a:pt x="493" y="369"/>
                    </a:lnTo>
                    <a:lnTo>
                      <a:pt x="475" y="358"/>
                    </a:lnTo>
                    <a:lnTo>
                      <a:pt x="464" y="350"/>
                    </a:lnTo>
                    <a:lnTo>
                      <a:pt x="453" y="342"/>
                    </a:lnTo>
                    <a:lnTo>
                      <a:pt x="442" y="333"/>
                    </a:lnTo>
                    <a:lnTo>
                      <a:pt x="431" y="325"/>
                    </a:lnTo>
                    <a:lnTo>
                      <a:pt x="420" y="317"/>
                    </a:lnTo>
                    <a:lnTo>
                      <a:pt x="410" y="309"/>
                    </a:lnTo>
                    <a:lnTo>
                      <a:pt x="400" y="301"/>
                    </a:lnTo>
                    <a:lnTo>
                      <a:pt x="389" y="294"/>
                    </a:lnTo>
                    <a:lnTo>
                      <a:pt x="379" y="287"/>
                    </a:lnTo>
                    <a:lnTo>
                      <a:pt x="369" y="278"/>
                    </a:lnTo>
                    <a:lnTo>
                      <a:pt x="359" y="271"/>
                    </a:lnTo>
                    <a:lnTo>
                      <a:pt x="349" y="264"/>
                    </a:lnTo>
                    <a:lnTo>
                      <a:pt x="338" y="256"/>
                    </a:lnTo>
                    <a:lnTo>
                      <a:pt x="328" y="249"/>
                    </a:lnTo>
                    <a:lnTo>
                      <a:pt x="317" y="241"/>
                    </a:lnTo>
                    <a:lnTo>
                      <a:pt x="307" y="234"/>
                    </a:lnTo>
                    <a:lnTo>
                      <a:pt x="271" y="194"/>
                    </a:lnTo>
                    <a:lnTo>
                      <a:pt x="269" y="192"/>
                    </a:lnTo>
                    <a:lnTo>
                      <a:pt x="268" y="192"/>
                    </a:lnTo>
                    <a:lnTo>
                      <a:pt x="266" y="195"/>
                    </a:lnTo>
                    <a:lnTo>
                      <a:pt x="264" y="196"/>
                    </a:lnTo>
                    <a:lnTo>
                      <a:pt x="262" y="198"/>
                    </a:lnTo>
                    <a:lnTo>
                      <a:pt x="261" y="201"/>
                    </a:lnTo>
                    <a:lnTo>
                      <a:pt x="262" y="203"/>
                    </a:lnTo>
                    <a:lnTo>
                      <a:pt x="263" y="203"/>
                    </a:lnTo>
                    <a:lnTo>
                      <a:pt x="262" y="206"/>
                    </a:lnTo>
                    <a:lnTo>
                      <a:pt x="260" y="209"/>
                    </a:lnTo>
                    <a:lnTo>
                      <a:pt x="258" y="212"/>
                    </a:lnTo>
                    <a:lnTo>
                      <a:pt x="255" y="214"/>
                    </a:lnTo>
                    <a:lnTo>
                      <a:pt x="253" y="217"/>
                    </a:lnTo>
                    <a:lnTo>
                      <a:pt x="250" y="220"/>
                    </a:lnTo>
                    <a:lnTo>
                      <a:pt x="246" y="221"/>
                    </a:lnTo>
                    <a:lnTo>
                      <a:pt x="242" y="223"/>
                    </a:lnTo>
                    <a:lnTo>
                      <a:pt x="236" y="223"/>
                    </a:lnTo>
                    <a:lnTo>
                      <a:pt x="232" y="221"/>
                    </a:lnTo>
                    <a:lnTo>
                      <a:pt x="229" y="217"/>
                    </a:lnTo>
                    <a:lnTo>
                      <a:pt x="224" y="213"/>
                    </a:lnTo>
                    <a:lnTo>
                      <a:pt x="221" y="207"/>
                    </a:lnTo>
                    <a:lnTo>
                      <a:pt x="216" y="202"/>
                    </a:lnTo>
                    <a:lnTo>
                      <a:pt x="212" y="197"/>
                    </a:lnTo>
                    <a:lnTo>
                      <a:pt x="207" y="194"/>
                    </a:lnTo>
                    <a:lnTo>
                      <a:pt x="108" y="134"/>
                    </a:lnTo>
                    <a:lnTo>
                      <a:pt x="98" y="140"/>
                    </a:lnTo>
                    <a:lnTo>
                      <a:pt x="88" y="146"/>
                    </a:lnTo>
                    <a:lnTo>
                      <a:pt x="80" y="153"/>
                    </a:lnTo>
                    <a:lnTo>
                      <a:pt x="71" y="161"/>
                    </a:lnTo>
                    <a:lnTo>
                      <a:pt x="64" y="172"/>
                    </a:lnTo>
                    <a:lnTo>
                      <a:pt x="57" y="182"/>
                    </a:lnTo>
                    <a:lnTo>
                      <a:pt x="50" y="192"/>
                    </a:lnTo>
                    <a:lnTo>
                      <a:pt x="45" y="204"/>
                    </a:lnTo>
                    <a:lnTo>
                      <a:pt x="38" y="216"/>
                    </a:lnTo>
                    <a:lnTo>
                      <a:pt x="33" y="228"/>
                    </a:lnTo>
                    <a:lnTo>
                      <a:pt x="27" y="240"/>
                    </a:lnTo>
                    <a:lnTo>
                      <a:pt x="23" y="253"/>
                    </a:lnTo>
                    <a:lnTo>
                      <a:pt x="17" y="266"/>
                    </a:lnTo>
                    <a:lnTo>
                      <a:pt x="12" y="278"/>
                    </a:lnTo>
                    <a:lnTo>
                      <a:pt x="6" y="292"/>
                    </a:lnTo>
                    <a:lnTo>
                      <a:pt x="0" y="302"/>
                    </a:lnTo>
                    <a:lnTo>
                      <a:pt x="2" y="306"/>
                    </a:lnTo>
                    <a:lnTo>
                      <a:pt x="2" y="308"/>
                    </a:lnTo>
                    <a:lnTo>
                      <a:pt x="3" y="311"/>
                    </a:lnTo>
                    <a:lnTo>
                      <a:pt x="5" y="313"/>
                    </a:lnTo>
                    <a:lnTo>
                      <a:pt x="7" y="314"/>
                    </a:lnTo>
                    <a:lnTo>
                      <a:pt x="9" y="317"/>
                    </a:lnTo>
                    <a:lnTo>
                      <a:pt x="12" y="317"/>
                    </a:lnTo>
                    <a:lnTo>
                      <a:pt x="15" y="318"/>
                    </a:lnTo>
                    <a:lnTo>
                      <a:pt x="21" y="314"/>
                    </a:lnTo>
                    <a:lnTo>
                      <a:pt x="27" y="308"/>
                    </a:lnTo>
                    <a:lnTo>
                      <a:pt x="30" y="300"/>
                    </a:lnTo>
                    <a:lnTo>
                      <a:pt x="35" y="293"/>
                    </a:lnTo>
                    <a:lnTo>
                      <a:pt x="38" y="284"/>
                    </a:lnTo>
                    <a:lnTo>
                      <a:pt x="44" y="277"/>
                    </a:lnTo>
                    <a:lnTo>
                      <a:pt x="50" y="271"/>
                    </a:lnTo>
                    <a:lnTo>
                      <a:pt x="60" y="268"/>
                    </a:lnTo>
                    <a:lnTo>
                      <a:pt x="64" y="268"/>
                    </a:lnTo>
                    <a:lnTo>
                      <a:pt x="68" y="269"/>
                    </a:lnTo>
                    <a:lnTo>
                      <a:pt x="70" y="271"/>
                    </a:lnTo>
                    <a:lnTo>
                      <a:pt x="72" y="274"/>
                    </a:lnTo>
                    <a:lnTo>
                      <a:pt x="71" y="293"/>
                    </a:lnTo>
                    <a:lnTo>
                      <a:pt x="67" y="312"/>
                    </a:lnTo>
                    <a:lnTo>
                      <a:pt x="62" y="332"/>
                    </a:lnTo>
                    <a:lnTo>
                      <a:pt x="58" y="351"/>
                    </a:lnTo>
                    <a:lnTo>
                      <a:pt x="54" y="372"/>
                    </a:lnTo>
                    <a:lnTo>
                      <a:pt x="52" y="392"/>
                    </a:lnTo>
                    <a:lnTo>
                      <a:pt x="56" y="411"/>
                    </a:lnTo>
                    <a:lnTo>
                      <a:pt x="65" y="431"/>
                    </a:lnTo>
                    <a:lnTo>
                      <a:pt x="72" y="428"/>
                    </a:lnTo>
                    <a:lnTo>
                      <a:pt x="78" y="422"/>
                    </a:lnTo>
                    <a:lnTo>
                      <a:pt x="82" y="413"/>
                    </a:lnTo>
                    <a:lnTo>
                      <a:pt x="87" y="405"/>
                    </a:lnTo>
                    <a:lnTo>
                      <a:pt x="91" y="395"/>
                    </a:lnTo>
                    <a:lnTo>
                      <a:pt x="97" y="387"/>
                    </a:lnTo>
                    <a:lnTo>
                      <a:pt x="105" y="379"/>
                    </a:lnTo>
                    <a:lnTo>
                      <a:pt x="114" y="374"/>
                    </a:lnTo>
                    <a:lnTo>
                      <a:pt x="118" y="375"/>
                    </a:lnTo>
                    <a:lnTo>
                      <a:pt x="120" y="376"/>
                    </a:lnTo>
                    <a:lnTo>
                      <a:pt x="122" y="380"/>
                    </a:lnTo>
                    <a:lnTo>
                      <a:pt x="124" y="385"/>
                    </a:lnTo>
                    <a:lnTo>
                      <a:pt x="129" y="477"/>
                    </a:lnTo>
                    <a:lnTo>
                      <a:pt x="227" y="625"/>
                    </a:lnTo>
                    <a:lnTo>
                      <a:pt x="232" y="626"/>
                    </a:lnTo>
                    <a:lnTo>
                      <a:pt x="235" y="625"/>
                    </a:lnTo>
                    <a:lnTo>
                      <a:pt x="237" y="621"/>
                    </a:lnTo>
                    <a:lnTo>
                      <a:pt x="240" y="617"/>
                    </a:lnTo>
                    <a:lnTo>
                      <a:pt x="241" y="613"/>
                    </a:lnTo>
                    <a:lnTo>
                      <a:pt x="243" y="607"/>
                    </a:lnTo>
                    <a:lnTo>
                      <a:pt x="245" y="602"/>
                    </a:lnTo>
                    <a:lnTo>
                      <a:pt x="250" y="598"/>
                    </a:lnTo>
                    <a:lnTo>
                      <a:pt x="252" y="596"/>
                    </a:lnTo>
                    <a:lnTo>
                      <a:pt x="255" y="594"/>
                    </a:lnTo>
                    <a:lnTo>
                      <a:pt x="260" y="592"/>
                    </a:lnTo>
                    <a:lnTo>
                      <a:pt x="263" y="592"/>
                    </a:lnTo>
                    <a:lnTo>
                      <a:pt x="266" y="592"/>
                    </a:lnTo>
                    <a:lnTo>
                      <a:pt x="269" y="592"/>
                    </a:lnTo>
                    <a:lnTo>
                      <a:pt x="273" y="594"/>
                    </a:lnTo>
                    <a:lnTo>
                      <a:pt x="275" y="595"/>
                    </a:lnTo>
                    <a:lnTo>
                      <a:pt x="278" y="596"/>
                    </a:lnTo>
                    <a:lnTo>
                      <a:pt x="281" y="597"/>
                    </a:lnTo>
                    <a:lnTo>
                      <a:pt x="283" y="598"/>
                    </a:lnTo>
                    <a:lnTo>
                      <a:pt x="283" y="613"/>
                    </a:lnTo>
                    <a:lnTo>
                      <a:pt x="283" y="627"/>
                    </a:lnTo>
                    <a:lnTo>
                      <a:pt x="284" y="640"/>
                    </a:lnTo>
                    <a:lnTo>
                      <a:pt x="285" y="653"/>
                    </a:lnTo>
                    <a:lnTo>
                      <a:pt x="287" y="666"/>
                    </a:lnTo>
                    <a:lnTo>
                      <a:pt x="291" y="680"/>
                    </a:lnTo>
                    <a:lnTo>
                      <a:pt x="295" y="693"/>
                    </a:lnTo>
                    <a:lnTo>
                      <a:pt x="299" y="703"/>
                    </a:lnTo>
                    <a:lnTo>
                      <a:pt x="305" y="717"/>
                    </a:lnTo>
                    <a:lnTo>
                      <a:pt x="310" y="727"/>
                    </a:lnTo>
                    <a:lnTo>
                      <a:pt x="318" y="739"/>
                    </a:lnTo>
                    <a:lnTo>
                      <a:pt x="326" y="751"/>
                    </a:lnTo>
                    <a:lnTo>
                      <a:pt x="334" y="761"/>
                    </a:lnTo>
                    <a:lnTo>
                      <a:pt x="343" y="773"/>
                    </a:lnTo>
                    <a:lnTo>
                      <a:pt x="353" y="783"/>
                    </a:lnTo>
                    <a:lnTo>
                      <a:pt x="362" y="794"/>
                    </a:lnTo>
                    <a:lnTo>
                      <a:pt x="379" y="804"/>
                    </a:lnTo>
                    <a:lnTo>
                      <a:pt x="396" y="814"/>
                    </a:lnTo>
                    <a:lnTo>
                      <a:pt x="413" y="824"/>
                    </a:lnTo>
                    <a:lnTo>
                      <a:pt x="429" y="834"/>
                    </a:lnTo>
                    <a:lnTo>
                      <a:pt x="445" y="843"/>
                    </a:lnTo>
                    <a:lnTo>
                      <a:pt x="462" y="853"/>
                    </a:lnTo>
                    <a:lnTo>
                      <a:pt x="478" y="863"/>
                    </a:lnTo>
                    <a:lnTo>
                      <a:pt x="494" y="873"/>
                    </a:lnTo>
                    <a:lnTo>
                      <a:pt x="511" y="881"/>
                    </a:lnTo>
                    <a:lnTo>
                      <a:pt x="527" y="891"/>
                    </a:lnTo>
                    <a:lnTo>
                      <a:pt x="544" y="900"/>
                    </a:lnTo>
                    <a:lnTo>
                      <a:pt x="561" y="910"/>
                    </a:lnTo>
                    <a:lnTo>
                      <a:pt x="579" y="918"/>
                    </a:lnTo>
                    <a:lnTo>
                      <a:pt x="597" y="927"/>
                    </a:lnTo>
                    <a:lnTo>
                      <a:pt x="616" y="935"/>
                    </a:lnTo>
                    <a:lnTo>
                      <a:pt x="635" y="943"/>
                    </a:lnTo>
                    <a:lnTo>
                      <a:pt x="639" y="946"/>
                    </a:lnTo>
                    <a:lnTo>
                      <a:pt x="643" y="949"/>
                    </a:lnTo>
                    <a:lnTo>
                      <a:pt x="647" y="953"/>
                    </a:lnTo>
                    <a:lnTo>
                      <a:pt x="649" y="957"/>
                    </a:lnTo>
                    <a:lnTo>
                      <a:pt x="651" y="959"/>
                    </a:lnTo>
                    <a:lnTo>
                      <a:pt x="653" y="962"/>
                    </a:lnTo>
                    <a:lnTo>
                      <a:pt x="655" y="965"/>
                    </a:lnTo>
                    <a:lnTo>
                      <a:pt x="656" y="967"/>
                    </a:lnTo>
                    <a:lnTo>
                      <a:pt x="662" y="1119"/>
                    </a:lnTo>
                    <a:lnTo>
                      <a:pt x="653" y="1119"/>
                    </a:lnTo>
                    <a:lnTo>
                      <a:pt x="641" y="1119"/>
                    </a:lnTo>
                    <a:lnTo>
                      <a:pt x="630" y="1120"/>
                    </a:lnTo>
                    <a:lnTo>
                      <a:pt x="619" y="1120"/>
                    </a:lnTo>
                    <a:lnTo>
                      <a:pt x="608" y="1120"/>
                    </a:lnTo>
                    <a:lnTo>
                      <a:pt x="596" y="1121"/>
                    </a:lnTo>
                    <a:lnTo>
                      <a:pt x="584" y="1124"/>
                    </a:lnTo>
                    <a:lnTo>
                      <a:pt x="574" y="1126"/>
                    </a:lnTo>
                    <a:lnTo>
                      <a:pt x="562" y="1128"/>
                    </a:lnTo>
                    <a:lnTo>
                      <a:pt x="551" y="1132"/>
                    </a:lnTo>
                    <a:lnTo>
                      <a:pt x="540" y="1137"/>
                    </a:lnTo>
                    <a:lnTo>
                      <a:pt x="530" y="1144"/>
                    </a:lnTo>
                    <a:lnTo>
                      <a:pt x="521" y="1151"/>
                    </a:lnTo>
                    <a:lnTo>
                      <a:pt x="512" y="1161"/>
                    </a:lnTo>
                    <a:lnTo>
                      <a:pt x="504" y="1171"/>
                    </a:lnTo>
                    <a:lnTo>
                      <a:pt x="498" y="1183"/>
                    </a:lnTo>
                    <a:lnTo>
                      <a:pt x="492" y="1201"/>
                    </a:lnTo>
                    <a:lnTo>
                      <a:pt x="488" y="1218"/>
                    </a:lnTo>
                    <a:lnTo>
                      <a:pt x="484" y="1235"/>
                    </a:lnTo>
                    <a:lnTo>
                      <a:pt x="483" y="1253"/>
                    </a:lnTo>
                    <a:lnTo>
                      <a:pt x="482" y="1269"/>
                    </a:lnTo>
                    <a:lnTo>
                      <a:pt x="484" y="1285"/>
                    </a:lnTo>
                    <a:lnTo>
                      <a:pt x="488" y="1299"/>
                    </a:lnTo>
                    <a:lnTo>
                      <a:pt x="493" y="1311"/>
                    </a:lnTo>
                    <a:lnTo>
                      <a:pt x="569" y="1352"/>
                    </a:lnTo>
                    <a:lnTo>
                      <a:pt x="574" y="1331"/>
                    </a:lnTo>
                    <a:lnTo>
                      <a:pt x="577" y="1308"/>
                    </a:lnTo>
                    <a:lnTo>
                      <a:pt x="579" y="1282"/>
                    </a:lnTo>
                    <a:lnTo>
                      <a:pt x="583" y="1257"/>
                    </a:lnTo>
                    <a:lnTo>
                      <a:pt x="588" y="1232"/>
                    </a:lnTo>
                    <a:lnTo>
                      <a:pt x="597" y="1211"/>
                    </a:lnTo>
                    <a:lnTo>
                      <a:pt x="610" y="1191"/>
                    </a:lnTo>
                    <a:lnTo>
                      <a:pt x="630" y="1175"/>
                    </a:lnTo>
                    <a:lnTo>
                      <a:pt x="656" y="1162"/>
                    </a:lnTo>
                    <a:lnTo>
                      <a:pt x="659" y="1162"/>
                    </a:lnTo>
                    <a:lnTo>
                      <a:pt x="662" y="1163"/>
                    </a:lnTo>
                    <a:lnTo>
                      <a:pt x="666" y="1164"/>
                    </a:lnTo>
                    <a:lnTo>
                      <a:pt x="668" y="1168"/>
                    </a:lnTo>
                    <a:lnTo>
                      <a:pt x="668" y="1171"/>
                    </a:lnTo>
                    <a:lnTo>
                      <a:pt x="668" y="1175"/>
                    </a:lnTo>
                    <a:lnTo>
                      <a:pt x="668" y="1179"/>
                    </a:lnTo>
                    <a:lnTo>
                      <a:pt x="668" y="1183"/>
                    </a:lnTo>
                    <a:lnTo>
                      <a:pt x="659" y="1191"/>
                    </a:lnTo>
                    <a:lnTo>
                      <a:pt x="651" y="1199"/>
                    </a:lnTo>
                    <a:lnTo>
                      <a:pt x="644" y="1207"/>
                    </a:lnTo>
                    <a:lnTo>
                      <a:pt x="638" y="1216"/>
                    </a:lnTo>
                    <a:lnTo>
                      <a:pt x="631" y="1226"/>
                    </a:lnTo>
                    <a:lnTo>
                      <a:pt x="626" y="1236"/>
                    </a:lnTo>
                    <a:lnTo>
                      <a:pt x="622" y="1247"/>
                    </a:lnTo>
                    <a:lnTo>
                      <a:pt x="617" y="1257"/>
                    </a:lnTo>
                    <a:lnTo>
                      <a:pt x="614" y="1269"/>
                    </a:lnTo>
                    <a:lnTo>
                      <a:pt x="610" y="1281"/>
                    </a:lnTo>
                    <a:lnTo>
                      <a:pt x="609" y="1293"/>
                    </a:lnTo>
                    <a:lnTo>
                      <a:pt x="607" y="1306"/>
                    </a:lnTo>
                    <a:lnTo>
                      <a:pt x="607" y="1318"/>
                    </a:lnTo>
                    <a:lnTo>
                      <a:pt x="607" y="1331"/>
                    </a:lnTo>
                    <a:lnTo>
                      <a:pt x="609" y="1343"/>
                    </a:lnTo>
                    <a:lnTo>
                      <a:pt x="610" y="1356"/>
                    </a:lnTo>
                    <a:lnTo>
                      <a:pt x="610" y="1360"/>
                    </a:lnTo>
                    <a:lnTo>
                      <a:pt x="613" y="1364"/>
                    </a:lnTo>
                    <a:lnTo>
                      <a:pt x="615" y="1367"/>
                    </a:lnTo>
                    <a:lnTo>
                      <a:pt x="617" y="1371"/>
                    </a:lnTo>
                    <a:lnTo>
                      <a:pt x="620" y="1373"/>
                    </a:lnTo>
                    <a:lnTo>
                      <a:pt x="624" y="1377"/>
                    </a:lnTo>
                    <a:lnTo>
                      <a:pt x="627" y="1379"/>
                    </a:lnTo>
                    <a:lnTo>
                      <a:pt x="630" y="1383"/>
                    </a:lnTo>
                    <a:lnTo>
                      <a:pt x="635" y="1385"/>
                    </a:lnTo>
                    <a:lnTo>
                      <a:pt x="639" y="1389"/>
                    </a:lnTo>
                    <a:lnTo>
                      <a:pt x="644" y="1391"/>
                    </a:lnTo>
                    <a:lnTo>
                      <a:pt x="649" y="1393"/>
                    </a:lnTo>
                    <a:lnTo>
                      <a:pt x="653" y="1396"/>
                    </a:lnTo>
                    <a:lnTo>
                      <a:pt x="658" y="1397"/>
                    </a:lnTo>
                    <a:lnTo>
                      <a:pt x="662" y="1398"/>
                    </a:lnTo>
                    <a:lnTo>
                      <a:pt x="668" y="1399"/>
                    </a:lnTo>
                    <a:lnTo>
                      <a:pt x="672" y="1399"/>
                    </a:lnTo>
                    <a:lnTo>
                      <a:pt x="677" y="1399"/>
                    </a:lnTo>
                    <a:lnTo>
                      <a:pt x="681" y="1398"/>
                    </a:lnTo>
                    <a:lnTo>
                      <a:pt x="686" y="1398"/>
                    </a:lnTo>
                    <a:lnTo>
                      <a:pt x="690" y="1397"/>
                    </a:lnTo>
                    <a:lnTo>
                      <a:pt x="693" y="1396"/>
                    </a:lnTo>
                    <a:lnTo>
                      <a:pt x="698" y="1393"/>
                    </a:lnTo>
                    <a:lnTo>
                      <a:pt x="702" y="1391"/>
                    </a:lnTo>
                    <a:lnTo>
                      <a:pt x="707" y="1382"/>
                    </a:lnTo>
                    <a:lnTo>
                      <a:pt x="708" y="1371"/>
                    </a:lnTo>
                    <a:lnTo>
                      <a:pt x="707" y="1358"/>
                    </a:lnTo>
                    <a:lnTo>
                      <a:pt x="705" y="1347"/>
                    </a:lnTo>
                    <a:lnTo>
                      <a:pt x="702" y="1335"/>
                    </a:lnTo>
                    <a:lnTo>
                      <a:pt x="701" y="1323"/>
                    </a:lnTo>
                    <a:lnTo>
                      <a:pt x="702" y="1311"/>
                    </a:lnTo>
                    <a:lnTo>
                      <a:pt x="706" y="1299"/>
                    </a:lnTo>
                    <a:lnTo>
                      <a:pt x="702" y="1284"/>
                    </a:lnTo>
                    <a:lnTo>
                      <a:pt x="702" y="1269"/>
                    </a:lnTo>
                    <a:lnTo>
                      <a:pt x="705" y="1255"/>
                    </a:lnTo>
                    <a:lnTo>
                      <a:pt x="708" y="1241"/>
                    </a:lnTo>
                    <a:lnTo>
                      <a:pt x="713" y="1228"/>
                    </a:lnTo>
                    <a:lnTo>
                      <a:pt x="719" y="1214"/>
                    </a:lnTo>
                    <a:lnTo>
                      <a:pt x="724" y="1202"/>
                    </a:lnTo>
                    <a:lnTo>
                      <a:pt x="730" y="1189"/>
                    </a:lnTo>
                    <a:lnTo>
                      <a:pt x="732" y="1188"/>
                    </a:lnTo>
                    <a:lnTo>
                      <a:pt x="734" y="1187"/>
                    </a:lnTo>
                    <a:lnTo>
                      <a:pt x="738" y="1186"/>
                    </a:lnTo>
                    <a:lnTo>
                      <a:pt x="740" y="1186"/>
                    </a:lnTo>
                    <a:lnTo>
                      <a:pt x="744" y="1185"/>
                    </a:lnTo>
                    <a:lnTo>
                      <a:pt x="748" y="1185"/>
                    </a:lnTo>
                    <a:lnTo>
                      <a:pt x="751" y="1186"/>
                    </a:lnTo>
                    <a:lnTo>
                      <a:pt x="755" y="1187"/>
                    </a:lnTo>
                    <a:lnTo>
                      <a:pt x="754" y="1208"/>
                    </a:lnTo>
                    <a:lnTo>
                      <a:pt x="751" y="1229"/>
                    </a:lnTo>
                    <a:lnTo>
                      <a:pt x="746" y="1251"/>
                    </a:lnTo>
                    <a:lnTo>
                      <a:pt x="740" y="1273"/>
                    </a:lnTo>
                    <a:lnTo>
                      <a:pt x="736" y="1296"/>
                    </a:lnTo>
                    <a:lnTo>
                      <a:pt x="733" y="1321"/>
                    </a:lnTo>
                    <a:lnTo>
                      <a:pt x="733" y="1345"/>
                    </a:lnTo>
                    <a:lnTo>
                      <a:pt x="740" y="1372"/>
                    </a:lnTo>
                    <a:lnTo>
                      <a:pt x="765" y="1405"/>
                    </a:lnTo>
                    <a:lnTo>
                      <a:pt x="770" y="1411"/>
                    </a:lnTo>
                    <a:lnTo>
                      <a:pt x="775" y="1415"/>
                    </a:lnTo>
                    <a:lnTo>
                      <a:pt x="783" y="1419"/>
                    </a:lnTo>
                    <a:lnTo>
                      <a:pt x="791" y="1420"/>
                    </a:lnTo>
                    <a:lnTo>
                      <a:pt x="800" y="1421"/>
                    </a:lnTo>
                    <a:lnTo>
                      <a:pt x="806" y="1420"/>
                    </a:lnTo>
                    <a:lnTo>
                      <a:pt x="815" y="1419"/>
                    </a:lnTo>
                    <a:lnTo>
                      <a:pt x="823" y="1416"/>
                    </a:lnTo>
                    <a:lnTo>
                      <a:pt x="910" y="1342"/>
                    </a:lnTo>
                    <a:lnTo>
                      <a:pt x="946" y="1327"/>
                    </a:lnTo>
                    <a:lnTo>
                      <a:pt x="958" y="824"/>
                    </a:lnTo>
                    <a:lnTo>
                      <a:pt x="730" y="700"/>
                    </a:lnTo>
                    <a:lnTo>
                      <a:pt x="728" y="695"/>
                    </a:lnTo>
                    <a:lnTo>
                      <a:pt x="726" y="691"/>
                    </a:lnTo>
                    <a:lnTo>
                      <a:pt x="721" y="688"/>
                    </a:lnTo>
                    <a:lnTo>
                      <a:pt x="717" y="684"/>
                    </a:lnTo>
                    <a:lnTo>
                      <a:pt x="713" y="681"/>
                    </a:lnTo>
                    <a:lnTo>
                      <a:pt x="709" y="676"/>
                    </a:lnTo>
                    <a:lnTo>
                      <a:pt x="706" y="670"/>
                    </a:lnTo>
                    <a:lnTo>
                      <a:pt x="702" y="663"/>
                    </a:lnTo>
                    <a:lnTo>
                      <a:pt x="702" y="660"/>
                    </a:lnTo>
                    <a:lnTo>
                      <a:pt x="703" y="657"/>
                    </a:lnTo>
                    <a:lnTo>
                      <a:pt x="707" y="654"/>
                    </a:lnTo>
                    <a:lnTo>
                      <a:pt x="710" y="652"/>
                    </a:lnTo>
                    <a:lnTo>
                      <a:pt x="719" y="656"/>
                    </a:lnTo>
                    <a:lnTo>
                      <a:pt x="728" y="659"/>
                    </a:lnTo>
                    <a:lnTo>
                      <a:pt x="737" y="663"/>
                    </a:lnTo>
                    <a:lnTo>
                      <a:pt x="746" y="669"/>
                    </a:lnTo>
                    <a:lnTo>
                      <a:pt x="753" y="672"/>
                    </a:lnTo>
                    <a:lnTo>
                      <a:pt x="762" y="678"/>
                    </a:lnTo>
                    <a:lnTo>
                      <a:pt x="772" y="683"/>
                    </a:lnTo>
                    <a:lnTo>
                      <a:pt x="780" y="688"/>
                    </a:lnTo>
                    <a:lnTo>
                      <a:pt x="790" y="694"/>
                    </a:lnTo>
                    <a:lnTo>
                      <a:pt x="799" y="700"/>
                    </a:lnTo>
                    <a:lnTo>
                      <a:pt x="806" y="705"/>
                    </a:lnTo>
                    <a:lnTo>
                      <a:pt x="816" y="709"/>
                    </a:lnTo>
                    <a:lnTo>
                      <a:pt x="825" y="717"/>
                    </a:lnTo>
                    <a:lnTo>
                      <a:pt x="834" y="721"/>
                    </a:lnTo>
                    <a:lnTo>
                      <a:pt x="844" y="727"/>
                    </a:lnTo>
                    <a:lnTo>
                      <a:pt x="853" y="732"/>
                    </a:lnTo>
                    <a:lnTo>
                      <a:pt x="863" y="737"/>
                    </a:lnTo>
                    <a:lnTo>
                      <a:pt x="872" y="742"/>
                    </a:lnTo>
                    <a:lnTo>
                      <a:pt x="882" y="746"/>
                    </a:lnTo>
                    <a:lnTo>
                      <a:pt x="892" y="750"/>
                    </a:lnTo>
                    <a:lnTo>
                      <a:pt x="901" y="754"/>
                    </a:lnTo>
                    <a:lnTo>
                      <a:pt x="912" y="757"/>
                    </a:lnTo>
                    <a:lnTo>
                      <a:pt x="920" y="760"/>
                    </a:lnTo>
                    <a:lnTo>
                      <a:pt x="932" y="763"/>
                    </a:lnTo>
                    <a:lnTo>
                      <a:pt x="941" y="764"/>
                    </a:lnTo>
                    <a:lnTo>
                      <a:pt x="951" y="765"/>
                    </a:lnTo>
                    <a:lnTo>
                      <a:pt x="963" y="767"/>
                    </a:lnTo>
                    <a:lnTo>
                      <a:pt x="972" y="768"/>
                    </a:lnTo>
                    <a:lnTo>
                      <a:pt x="982" y="767"/>
                    </a:lnTo>
                    <a:lnTo>
                      <a:pt x="994" y="765"/>
                    </a:lnTo>
                    <a:lnTo>
                      <a:pt x="1005" y="764"/>
                    </a:lnTo>
                    <a:lnTo>
                      <a:pt x="1016" y="761"/>
                    </a:lnTo>
                    <a:lnTo>
                      <a:pt x="1185" y="638"/>
                    </a:lnTo>
                    <a:lnTo>
                      <a:pt x="1186" y="638"/>
                    </a:lnTo>
                    <a:lnTo>
                      <a:pt x="1188" y="638"/>
                    </a:lnTo>
                    <a:lnTo>
                      <a:pt x="1191" y="638"/>
                    </a:lnTo>
                    <a:lnTo>
                      <a:pt x="1193" y="638"/>
                    </a:lnTo>
                    <a:lnTo>
                      <a:pt x="1195" y="638"/>
                    </a:lnTo>
                    <a:lnTo>
                      <a:pt x="1197" y="639"/>
                    </a:lnTo>
                    <a:lnTo>
                      <a:pt x="1199" y="640"/>
                    </a:lnTo>
                    <a:lnTo>
                      <a:pt x="1201" y="641"/>
                    </a:lnTo>
                    <a:lnTo>
                      <a:pt x="1010" y="813"/>
                    </a:lnTo>
                    <a:lnTo>
                      <a:pt x="1001" y="859"/>
                    </a:lnTo>
                    <a:lnTo>
                      <a:pt x="997" y="905"/>
                    </a:lnTo>
                    <a:lnTo>
                      <a:pt x="995" y="954"/>
                    </a:lnTo>
                    <a:lnTo>
                      <a:pt x="995" y="1004"/>
                    </a:lnTo>
                    <a:lnTo>
                      <a:pt x="995" y="1054"/>
                    </a:lnTo>
                    <a:lnTo>
                      <a:pt x="995" y="1106"/>
                    </a:lnTo>
                    <a:lnTo>
                      <a:pt x="994" y="1156"/>
                    </a:lnTo>
                    <a:lnTo>
                      <a:pt x="989" y="1205"/>
                    </a:lnTo>
                    <a:lnTo>
                      <a:pt x="996" y="1234"/>
                    </a:lnTo>
                    <a:lnTo>
                      <a:pt x="997" y="1261"/>
                    </a:lnTo>
                    <a:lnTo>
                      <a:pt x="996" y="1286"/>
                    </a:lnTo>
                    <a:lnTo>
                      <a:pt x="989" y="1311"/>
                    </a:lnTo>
                    <a:lnTo>
                      <a:pt x="990" y="1315"/>
                    </a:lnTo>
                    <a:lnTo>
                      <a:pt x="992" y="1318"/>
                    </a:lnTo>
                    <a:lnTo>
                      <a:pt x="994" y="1323"/>
                    </a:lnTo>
                    <a:lnTo>
                      <a:pt x="995" y="1327"/>
                    </a:lnTo>
                    <a:lnTo>
                      <a:pt x="996" y="1329"/>
                    </a:lnTo>
                    <a:lnTo>
                      <a:pt x="998" y="1331"/>
                    </a:lnTo>
                    <a:lnTo>
                      <a:pt x="1000" y="1334"/>
                    </a:lnTo>
                    <a:lnTo>
                      <a:pt x="1003" y="1337"/>
                    </a:lnTo>
                    <a:lnTo>
                      <a:pt x="1023" y="1334"/>
                    </a:lnTo>
                    <a:lnTo>
                      <a:pt x="1041" y="1334"/>
                    </a:lnTo>
                    <a:lnTo>
                      <a:pt x="1059" y="1335"/>
                    </a:lnTo>
                    <a:lnTo>
                      <a:pt x="1075" y="1339"/>
                    </a:lnTo>
                    <a:lnTo>
                      <a:pt x="1091" y="1343"/>
                    </a:lnTo>
                    <a:lnTo>
                      <a:pt x="1108" y="1351"/>
                    </a:lnTo>
                    <a:lnTo>
                      <a:pt x="1122" y="1358"/>
                    </a:lnTo>
                    <a:lnTo>
                      <a:pt x="1136" y="1368"/>
                    </a:lnTo>
                    <a:lnTo>
                      <a:pt x="1150" y="1378"/>
                    </a:lnTo>
                    <a:lnTo>
                      <a:pt x="1163" y="1389"/>
                    </a:lnTo>
                    <a:lnTo>
                      <a:pt x="1175" y="1401"/>
                    </a:lnTo>
                    <a:lnTo>
                      <a:pt x="1188" y="1411"/>
                    </a:lnTo>
                    <a:lnTo>
                      <a:pt x="1201" y="1423"/>
                    </a:lnTo>
                    <a:lnTo>
                      <a:pt x="1212" y="1435"/>
                    </a:lnTo>
                    <a:lnTo>
                      <a:pt x="1225" y="1447"/>
                    </a:lnTo>
                    <a:lnTo>
                      <a:pt x="1237" y="1458"/>
                    </a:lnTo>
                    <a:lnTo>
                      <a:pt x="1236" y="145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2" name="Freeform 125"/>
              <p:cNvSpPr>
                <a:spLocks/>
              </p:cNvSpPr>
              <p:nvPr/>
            </p:nvSpPr>
            <p:spPr bwMode="auto">
              <a:xfrm>
                <a:off x="2519" y="3877"/>
                <a:ext cx="194" cy="209"/>
              </a:xfrm>
              <a:custGeom>
                <a:avLst/>
                <a:gdLst>
                  <a:gd name="T0" fmla="*/ 20 w 970"/>
                  <a:gd name="T1" fmla="*/ 35 h 1252"/>
                  <a:gd name="T2" fmla="*/ 22 w 970"/>
                  <a:gd name="T3" fmla="*/ 32 h 1252"/>
                  <a:gd name="T4" fmla="*/ 22 w 970"/>
                  <a:gd name="T5" fmla="*/ 30 h 1252"/>
                  <a:gd name="T6" fmla="*/ 23 w 970"/>
                  <a:gd name="T7" fmla="*/ 34 h 1252"/>
                  <a:gd name="T8" fmla="*/ 24 w 970"/>
                  <a:gd name="T9" fmla="*/ 35 h 1252"/>
                  <a:gd name="T10" fmla="*/ 26 w 970"/>
                  <a:gd name="T11" fmla="*/ 33 h 1252"/>
                  <a:gd name="T12" fmla="*/ 26 w 970"/>
                  <a:gd name="T13" fmla="*/ 30 h 1252"/>
                  <a:gd name="T14" fmla="*/ 27 w 970"/>
                  <a:gd name="T15" fmla="*/ 30 h 1252"/>
                  <a:gd name="T16" fmla="*/ 28 w 970"/>
                  <a:gd name="T17" fmla="*/ 33 h 1252"/>
                  <a:gd name="T18" fmla="*/ 29 w 970"/>
                  <a:gd name="T19" fmla="*/ 31 h 1252"/>
                  <a:gd name="T20" fmla="*/ 31 w 970"/>
                  <a:gd name="T21" fmla="*/ 28 h 1252"/>
                  <a:gd name="T22" fmla="*/ 28 w 970"/>
                  <a:gd name="T23" fmla="*/ 26 h 1252"/>
                  <a:gd name="T24" fmla="*/ 24 w 970"/>
                  <a:gd name="T25" fmla="*/ 26 h 1252"/>
                  <a:gd name="T26" fmla="*/ 20 w 970"/>
                  <a:gd name="T27" fmla="*/ 26 h 1252"/>
                  <a:gd name="T28" fmla="*/ 17 w 970"/>
                  <a:gd name="T29" fmla="*/ 27 h 1252"/>
                  <a:gd name="T30" fmla="*/ 14 w 970"/>
                  <a:gd name="T31" fmla="*/ 28 h 1252"/>
                  <a:gd name="T32" fmla="*/ 15 w 970"/>
                  <a:gd name="T33" fmla="*/ 27 h 1252"/>
                  <a:gd name="T34" fmla="*/ 18 w 970"/>
                  <a:gd name="T35" fmla="*/ 26 h 1252"/>
                  <a:gd name="T36" fmla="*/ 21 w 970"/>
                  <a:gd name="T37" fmla="*/ 25 h 1252"/>
                  <a:gd name="T38" fmla="*/ 24 w 970"/>
                  <a:gd name="T39" fmla="*/ 24 h 1252"/>
                  <a:gd name="T40" fmla="*/ 27 w 970"/>
                  <a:gd name="T41" fmla="*/ 23 h 1252"/>
                  <a:gd name="T42" fmla="*/ 30 w 970"/>
                  <a:gd name="T43" fmla="*/ 22 h 1252"/>
                  <a:gd name="T44" fmla="*/ 32 w 970"/>
                  <a:gd name="T45" fmla="*/ 20 h 1252"/>
                  <a:gd name="T46" fmla="*/ 32 w 970"/>
                  <a:gd name="T47" fmla="*/ 19 h 1252"/>
                  <a:gd name="T48" fmla="*/ 35 w 970"/>
                  <a:gd name="T49" fmla="*/ 18 h 1252"/>
                  <a:gd name="T50" fmla="*/ 36 w 970"/>
                  <a:gd name="T51" fmla="*/ 14 h 1252"/>
                  <a:gd name="T52" fmla="*/ 36 w 970"/>
                  <a:gd name="T53" fmla="*/ 13 h 1252"/>
                  <a:gd name="T54" fmla="*/ 38 w 970"/>
                  <a:gd name="T55" fmla="*/ 13 h 1252"/>
                  <a:gd name="T56" fmla="*/ 39 w 970"/>
                  <a:gd name="T57" fmla="*/ 12 h 1252"/>
                  <a:gd name="T58" fmla="*/ 37 w 970"/>
                  <a:gd name="T59" fmla="*/ 8 h 1252"/>
                  <a:gd name="T60" fmla="*/ 35 w 970"/>
                  <a:gd name="T61" fmla="*/ 5 h 1252"/>
                  <a:gd name="T62" fmla="*/ 35 w 970"/>
                  <a:gd name="T63" fmla="*/ 4 h 1252"/>
                  <a:gd name="T64" fmla="*/ 36 w 970"/>
                  <a:gd name="T65" fmla="*/ 3 h 1252"/>
                  <a:gd name="T66" fmla="*/ 33 w 970"/>
                  <a:gd name="T67" fmla="*/ 1 h 1252"/>
                  <a:gd name="T68" fmla="*/ 29 w 970"/>
                  <a:gd name="T69" fmla="*/ 1 h 1252"/>
                  <a:gd name="T70" fmla="*/ 25 w 970"/>
                  <a:gd name="T71" fmla="*/ 1 h 1252"/>
                  <a:gd name="T72" fmla="*/ 21 w 970"/>
                  <a:gd name="T73" fmla="*/ 4 h 1252"/>
                  <a:gd name="T74" fmla="*/ 20 w 970"/>
                  <a:gd name="T75" fmla="*/ 4 h 1252"/>
                  <a:gd name="T76" fmla="*/ 21 w 970"/>
                  <a:gd name="T77" fmla="*/ 12 h 1252"/>
                  <a:gd name="T78" fmla="*/ 20 w 970"/>
                  <a:gd name="T79" fmla="*/ 14 h 1252"/>
                  <a:gd name="T80" fmla="*/ 19 w 970"/>
                  <a:gd name="T81" fmla="*/ 14 h 1252"/>
                  <a:gd name="T82" fmla="*/ 19 w 970"/>
                  <a:gd name="T83" fmla="*/ 13 h 1252"/>
                  <a:gd name="T84" fmla="*/ 17 w 970"/>
                  <a:gd name="T85" fmla="*/ 14 h 1252"/>
                  <a:gd name="T86" fmla="*/ 16 w 970"/>
                  <a:gd name="T87" fmla="*/ 18 h 1252"/>
                  <a:gd name="T88" fmla="*/ 13 w 970"/>
                  <a:gd name="T89" fmla="*/ 20 h 1252"/>
                  <a:gd name="T90" fmla="*/ 12 w 970"/>
                  <a:gd name="T91" fmla="*/ 20 h 1252"/>
                  <a:gd name="T92" fmla="*/ 11 w 970"/>
                  <a:gd name="T93" fmla="*/ 21 h 1252"/>
                  <a:gd name="T94" fmla="*/ 9 w 970"/>
                  <a:gd name="T95" fmla="*/ 23 h 1252"/>
                  <a:gd name="T96" fmla="*/ 5 w 970"/>
                  <a:gd name="T97" fmla="*/ 24 h 1252"/>
                  <a:gd name="T98" fmla="*/ 2 w 970"/>
                  <a:gd name="T99" fmla="*/ 25 h 1252"/>
                  <a:gd name="T100" fmla="*/ 0 w 970"/>
                  <a:gd name="T101" fmla="*/ 27 h 1252"/>
                  <a:gd name="T102" fmla="*/ 1 w 970"/>
                  <a:gd name="T103" fmla="*/ 27 h 1252"/>
                  <a:gd name="T104" fmla="*/ 5 w 970"/>
                  <a:gd name="T105" fmla="*/ 28 h 1252"/>
                  <a:gd name="T106" fmla="*/ 7 w 970"/>
                  <a:gd name="T107" fmla="*/ 30 h 1252"/>
                  <a:gd name="T108" fmla="*/ 8 w 970"/>
                  <a:gd name="T109" fmla="*/ 32 h 1252"/>
                  <a:gd name="T110" fmla="*/ 11 w 970"/>
                  <a:gd name="T111" fmla="*/ 32 h 1252"/>
                  <a:gd name="T112" fmla="*/ 16 w 970"/>
                  <a:gd name="T113" fmla="*/ 33 h 1252"/>
                  <a:gd name="T114" fmla="*/ 18 w 970"/>
                  <a:gd name="T115" fmla="*/ 34 h 1252"/>
                  <a:gd name="T116" fmla="*/ 19 w 970"/>
                  <a:gd name="T117" fmla="*/ 35 h 12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70" h="1252">
                    <a:moveTo>
                      <a:pt x="491" y="1252"/>
                    </a:moveTo>
                    <a:lnTo>
                      <a:pt x="493" y="1252"/>
                    </a:lnTo>
                    <a:lnTo>
                      <a:pt x="495" y="1252"/>
                    </a:lnTo>
                    <a:lnTo>
                      <a:pt x="497" y="1252"/>
                    </a:lnTo>
                    <a:lnTo>
                      <a:pt x="500" y="1252"/>
                    </a:lnTo>
                    <a:lnTo>
                      <a:pt x="503" y="1252"/>
                    </a:lnTo>
                    <a:lnTo>
                      <a:pt x="505" y="1252"/>
                    </a:lnTo>
                    <a:lnTo>
                      <a:pt x="509" y="1252"/>
                    </a:lnTo>
                    <a:lnTo>
                      <a:pt x="511" y="1252"/>
                    </a:lnTo>
                    <a:lnTo>
                      <a:pt x="523" y="1243"/>
                    </a:lnTo>
                    <a:lnTo>
                      <a:pt x="532" y="1232"/>
                    </a:lnTo>
                    <a:lnTo>
                      <a:pt x="540" y="1219"/>
                    </a:lnTo>
                    <a:lnTo>
                      <a:pt x="545" y="1202"/>
                    </a:lnTo>
                    <a:lnTo>
                      <a:pt x="547" y="1186"/>
                    </a:lnTo>
                    <a:lnTo>
                      <a:pt x="549" y="1169"/>
                    </a:lnTo>
                    <a:lnTo>
                      <a:pt x="549" y="1151"/>
                    </a:lnTo>
                    <a:lnTo>
                      <a:pt x="548" y="1132"/>
                    </a:lnTo>
                    <a:lnTo>
                      <a:pt x="545" y="1119"/>
                    </a:lnTo>
                    <a:lnTo>
                      <a:pt x="544" y="1107"/>
                    </a:lnTo>
                    <a:lnTo>
                      <a:pt x="547" y="1097"/>
                    </a:lnTo>
                    <a:lnTo>
                      <a:pt x="553" y="1085"/>
                    </a:lnTo>
                    <a:lnTo>
                      <a:pt x="554" y="1084"/>
                    </a:lnTo>
                    <a:lnTo>
                      <a:pt x="556" y="1084"/>
                    </a:lnTo>
                    <a:lnTo>
                      <a:pt x="559" y="1083"/>
                    </a:lnTo>
                    <a:lnTo>
                      <a:pt x="562" y="1083"/>
                    </a:lnTo>
                    <a:lnTo>
                      <a:pt x="576" y="1098"/>
                    </a:lnTo>
                    <a:lnTo>
                      <a:pt x="582" y="1116"/>
                    </a:lnTo>
                    <a:lnTo>
                      <a:pt x="583" y="1134"/>
                    </a:lnTo>
                    <a:lnTo>
                      <a:pt x="580" y="1155"/>
                    </a:lnTo>
                    <a:lnTo>
                      <a:pt x="578" y="1176"/>
                    </a:lnTo>
                    <a:lnTo>
                      <a:pt x="574" y="1196"/>
                    </a:lnTo>
                    <a:lnTo>
                      <a:pt x="573" y="1217"/>
                    </a:lnTo>
                    <a:lnTo>
                      <a:pt x="575" y="1238"/>
                    </a:lnTo>
                    <a:lnTo>
                      <a:pt x="576" y="1239"/>
                    </a:lnTo>
                    <a:lnTo>
                      <a:pt x="579" y="1242"/>
                    </a:lnTo>
                    <a:lnTo>
                      <a:pt x="582" y="1244"/>
                    </a:lnTo>
                    <a:lnTo>
                      <a:pt x="586" y="1245"/>
                    </a:lnTo>
                    <a:lnTo>
                      <a:pt x="590" y="1248"/>
                    </a:lnTo>
                    <a:lnTo>
                      <a:pt x="596" y="1250"/>
                    </a:lnTo>
                    <a:lnTo>
                      <a:pt x="600" y="1251"/>
                    </a:lnTo>
                    <a:lnTo>
                      <a:pt x="606" y="1251"/>
                    </a:lnTo>
                    <a:lnTo>
                      <a:pt x="611" y="1251"/>
                    </a:lnTo>
                    <a:lnTo>
                      <a:pt x="618" y="1250"/>
                    </a:lnTo>
                    <a:lnTo>
                      <a:pt x="625" y="1249"/>
                    </a:lnTo>
                    <a:lnTo>
                      <a:pt x="631" y="1245"/>
                    </a:lnTo>
                    <a:lnTo>
                      <a:pt x="642" y="1230"/>
                    </a:lnTo>
                    <a:lnTo>
                      <a:pt x="650" y="1209"/>
                    </a:lnTo>
                    <a:lnTo>
                      <a:pt x="656" y="1189"/>
                    </a:lnTo>
                    <a:lnTo>
                      <a:pt x="658" y="1169"/>
                    </a:lnTo>
                    <a:lnTo>
                      <a:pt x="659" y="1146"/>
                    </a:lnTo>
                    <a:lnTo>
                      <a:pt x="658" y="1124"/>
                    </a:lnTo>
                    <a:lnTo>
                      <a:pt x="658" y="1101"/>
                    </a:lnTo>
                    <a:lnTo>
                      <a:pt x="658" y="1079"/>
                    </a:lnTo>
                    <a:lnTo>
                      <a:pt x="658" y="1077"/>
                    </a:lnTo>
                    <a:lnTo>
                      <a:pt x="659" y="1075"/>
                    </a:lnTo>
                    <a:lnTo>
                      <a:pt x="660" y="1072"/>
                    </a:lnTo>
                    <a:lnTo>
                      <a:pt x="662" y="1071"/>
                    </a:lnTo>
                    <a:lnTo>
                      <a:pt x="664" y="1069"/>
                    </a:lnTo>
                    <a:lnTo>
                      <a:pt x="666" y="1067"/>
                    </a:lnTo>
                    <a:lnTo>
                      <a:pt x="668" y="1065"/>
                    </a:lnTo>
                    <a:lnTo>
                      <a:pt x="671" y="1064"/>
                    </a:lnTo>
                    <a:lnTo>
                      <a:pt x="673" y="1064"/>
                    </a:lnTo>
                    <a:lnTo>
                      <a:pt x="675" y="1064"/>
                    </a:lnTo>
                    <a:lnTo>
                      <a:pt x="676" y="1065"/>
                    </a:lnTo>
                    <a:lnTo>
                      <a:pt x="678" y="1066"/>
                    </a:lnTo>
                    <a:lnTo>
                      <a:pt x="680" y="1067"/>
                    </a:lnTo>
                    <a:lnTo>
                      <a:pt x="681" y="1069"/>
                    </a:lnTo>
                    <a:lnTo>
                      <a:pt x="683" y="1070"/>
                    </a:lnTo>
                    <a:lnTo>
                      <a:pt x="686" y="1071"/>
                    </a:lnTo>
                    <a:lnTo>
                      <a:pt x="680" y="1207"/>
                    </a:lnTo>
                    <a:lnTo>
                      <a:pt x="689" y="1204"/>
                    </a:lnTo>
                    <a:lnTo>
                      <a:pt x="696" y="1198"/>
                    </a:lnTo>
                    <a:lnTo>
                      <a:pt x="702" y="1192"/>
                    </a:lnTo>
                    <a:lnTo>
                      <a:pt x="709" y="1183"/>
                    </a:lnTo>
                    <a:lnTo>
                      <a:pt x="714" y="1175"/>
                    </a:lnTo>
                    <a:lnTo>
                      <a:pt x="719" y="1165"/>
                    </a:lnTo>
                    <a:lnTo>
                      <a:pt x="723" y="1155"/>
                    </a:lnTo>
                    <a:lnTo>
                      <a:pt x="728" y="1144"/>
                    </a:lnTo>
                    <a:lnTo>
                      <a:pt x="732" y="1133"/>
                    </a:lnTo>
                    <a:lnTo>
                      <a:pt x="735" y="1122"/>
                    </a:lnTo>
                    <a:lnTo>
                      <a:pt x="739" y="1112"/>
                    </a:lnTo>
                    <a:lnTo>
                      <a:pt x="743" y="1101"/>
                    </a:lnTo>
                    <a:lnTo>
                      <a:pt x="747" y="1090"/>
                    </a:lnTo>
                    <a:lnTo>
                      <a:pt x="751" y="1081"/>
                    </a:lnTo>
                    <a:lnTo>
                      <a:pt x="755" y="1072"/>
                    </a:lnTo>
                    <a:lnTo>
                      <a:pt x="761" y="1064"/>
                    </a:lnTo>
                    <a:lnTo>
                      <a:pt x="768" y="1039"/>
                    </a:lnTo>
                    <a:lnTo>
                      <a:pt x="771" y="1016"/>
                    </a:lnTo>
                    <a:lnTo>
                      <a:pt x="770" y="993"/>
                    </a:lnTo>
                    <a:lnTo>
                      <a:pt x="766" y="970"/>
                    </a:lnTo>
                    <a:lnTo>
                      <a:pt x="758" y="961"/>
                    </a:lnTo>
                    <a:lnTo>
                      <a:pt x="749" y="954"/>
                    </a:lnTo>
                    <a:lnTo>
                      <a:pt x="738" y="948"/>
                    </a:lnTo>
                    <a:lnTo>
                      <a:pt x="727" y="941"/>
                    </a:lnTo>
                    <a:lnTo>
                      <a:pt x="714" y="936"/>
                    </a:lnTo>
                    <a:lnTo>
                      <a:pt x="701" y="931"/>
                    </a:lnTo>
                    <a:lnTo>
                      <a:pt x="689" y="928"/>
                    </a:lnTo>
                    <a:lnTo>
                      <a:pt x="675" y="925"/>
                    </a:lnTo>
                    <a:lnTo>
                      <a:pt x="660" y="923"/>
                    </a:lnTo>
                    <a:lnTo>
                      <a:pt x="646" y="922"/>
                    </a:lnTo>
                    <a:lnTo>
                      <a:pt x="631" y="921"/>
                    </a:lnTo>
                    <a:lnTo>
                      <a:pt x="618" y="922"/>
                    </a:lnTo>
                    <a:lnTo>
                      <a:pt x="603" y="923"/>
                    </a:lnTo>
                    <a:lnTo>
                      <a:pt x="589" y="925"/>
                    </a:lnTo>
                    <a:lnTo>
                      <a:pt x="576" y="928"/>
                    </a:lnTo>
                    <a:lnTo>
                      <a:pt x="562" y="931"/>
                    </a:lnTo>
                    <a:lnTo>
                      <a:pt x="549" y="933"/>
                    </a:lnTo>
                    <a:lnTo>
                      <a:pt x="537" y="934"/>
                    </a:lnTo>
                    <a:lnTo>
                      <a:pt x="526" y="935"/>
                    </a:lnTo>
                    <a:lnTo>
                      <a:pt x="515" y="937"/>
                    </a:lnTo>
                    <a:lnTo>
                      <a:pt x="504" y="938"/>
                    </a:lnTo>
                    <a:lnTo>
                      <a:pt x="493" y="941"/>
                    </a:lnTo>
                    <a:lnTo>
                      <a:pt x="483" y="943"/>
                    </a:lnTo>
                    <a:lnTo>
                      <a:pt x="472" y="948"/>
                    </a:lnTo>
                    <a:lnTo>
                      <a:pt x="463" y="950"/>
                    </a:lnTo>
                    <a:lnTo>
                      <a:pt x="453" y="955"/>
                    </a:lnTo>
                    <a:lnTo>
                      <a:pt x="443" y="960"/>
                    </a:lnTo>
                    <a:lnTo>
                      <a:pt x="433" y="965"/>
                    </a:lnTo>
                    <a:lnTo>
                      <a:pt x="424" y="972"/>
                    </a:lnTo>
                    <a:lnTo>
                      <a:pt x="416" y="978"/>
                    </a:lnTo>
                    <a:lnTo>
                      <a:pt x="407" y="985"/>
                    </a:lnTo>
                    <a:lnTo>
                      <a:pt x="398" y="993"/>
                    </a:lnTo>
                    <a:lnTo>
                      <a:pt x="369" y="993"/>
                    </a:lnTo>
                    <a:lnTo>
                      <a:pt x="367" y="992"/>
                    </a:lnTo>
                    <a:lnTo>
                      <a:pt x="366" y="991"/>
                    </a:lnTo>
                    <a:lnTo>
                      <a:pt x="364" y="989"/>
                    </a:lnTo>
                    <a:lnTo>
                      <a:pt x="362" y="987"/>
                    </a:lnTo>
                    <a:lnTo>
                      <a:pt x="360" y="986"/>
                    </a:lnTo>
                    <a:lnTo>
                      <a:pt x="358" y="984"/>
                    </a:lnTo>
                    <a:lnTo>
                      <a:pt x="357" y="981"/>
                    </a:lnTo>
                    <a:lnTo>
                      <a:pt x="356" y="979"/>
                    </a:lnTo>
                    <a:lnTo>
                      <a:pt x="360" y="973"/>
                    </a:lnTo>
                    <a:lnTo>
                      <a:pt x="365" y="967"/>
                    </a:lnTo>
                    <a:lnTo>
                      <a:pt x="370" y="962"/>
                    </a:lnTo>
                    <a:lnTo>
                      <a:pt x="377" y="959"/>
                    </a:lnTo>
                    <a:lnTo>
                      <a:pt x="382" y="955"/>
                    </a:lnTo>
                    <a:lnTo>
                      <a:pt x="389" y="952"/>
                    </a:lnTo>
                    <a:lnTo>
                      <a:pt x="397" y="948"/>
                    </a:lnTo>
                    <a:lnTo>
                      <a:pt x="403" y="946"/>
                    </a:lnTo>
                    <a:lnTo>
                      <a:pt x="410" y="942"/>
                    </a:lnTo>
                    <a:lnTo>
                      <a:pt x="418" y="940"/>
                    </a:lnTo>
                    <a:lnTo>
                      <a:pt x="424" y="936"/>
                    </a:lnTo>
                    <a:lnTo>
                      <a:pt x="432" y="933"/>
                    </a:lnTo>
                    <a:lnTo>
                      <a:pt x="439" y="929"/>
                    </a:lnTo>
                    <a:lnTo>
                      <a:pt x="445" y="925"/>
                    </a:lnTo>
                    <a:lnTo>
                      <a:pt x="453" y="921"/>
                    </a:lnTo>
                    <a:lnTo>
                      <a:pt x="460" y="917"/>
                    </a:lnTo>
                    <a:lnTo>
                      <a:pt x="470" y="913"/>
                    </a:lnTo>
                    <a:lnTo>
                      <a:pt x="481" y="911"/>
                    </a:lnTo>
                    <a:lnTo>
                      <a:pt x="492" y="907"/>
                    </a:lnTo>
                    <a:lnTo>
                      <a:pt x="503" y="904"/>
                    </a:lnTo>
                    <a:lnTo>
                      <a:pt x="514" y="901"/>
                    </a:lnTo>
                    <a:lnTo>
                      <a:pt x="525" y="898"/>
                    </a:lnTo>
                    <a:lnTo>
                      <a:pt x="536" y="895"/>
                    </a:lnTo>
                    <a:lnTo>
                      <a:pt x="547" y="892"/>
                    </a:lnTo>
                    <a:lnTo>
                      <a:pt x="558" y="890"/>
                    </a:lnTo>
                    <a:lnTo>
                      <a:pt x="569" y="886"/>
                    </a:lnTo>
                    <a:lnTo>
                      <a:pt x="580" y="882"/>
                    </a:lnTo>
                    <a:lnTo>
                      <a:pt x="590" y="879"/>
                    </a:lnTo>
                    <a:lnTo>
                      <a:pt x="603" y="875"/>
                    </a:lnTo>
                    <a:lnTo>
                      <a:pt x="613" y="872"/>
                    </a:lnTo>
                    <a:lnTo>
                      <a:pt x="624" y="867"/>
                    </a:lnTo>
                    <a:lnTo>
                      <a:pt x="634" y="863"/>
                    </a:lnTo>
                    <a:lnTo>
                      <a:pt x="644" y="858"/>
                    </a:lnTo>
                    <a:lnTo>
                      <a:pt x="654" y="854"/>
                    </a:lnTo>
                    <a:lnTo>
                      <a:pt x="664" y="849"/>
                    </a:lnTo>
                    <a:lnTo>
                      <a:pt x="673" y="843"/>
                    </a:lnTo>
                    <a:lnTo>
                      <a:pt x="683" y="838"/>
                    </a:lnTo>
                    <a:lnTo>
                      <a:pt x="692" y="832"/>
                    </a:lnTo>
                    <a:lnTo>
                      <a:pt x="701" y="826"/>
                    </a:lnTo>
                    <a:lnTo>
                      <a:pt x="710" y="819"/>
                    </a:lnTo>
                    <a:lnTo>
                      <a:pt x="719" y="813"/>
                    </a:lnTo>
                    <a:lnTo>
                      <a:pt x="728" y="806"/>
                    </a:lnTo>
                    <a:lnTo>
                      <a:pt x="735" y="799"/>
                    </a:lnTo>
                    <a:lnTo>
                      <a:pt x="743" y="790"/>
                    </a:lnTo>
                    <a:lnTo>
                      <a:pt x="750" y="782"/>
                    </a:lnTo>
                    <a:lnTo>
                      <a:pt x="758" y="774"/>
                    </a:lnTo>
                    <a:lnTo>
                      <a:pt x="764" y="765"/>
                    </a:lnTo>
                    <a:lnTo>
                      <a:pt x="771" y="756"/>
                    </a:lnTo>
                    <a:lnTo>
                      <a:pt x="775" y="745"/>
                    </a:lnTo>
                    <a:lnTo>
                      <a:pt x="780" y="733"/>
                    </a:lnTo>
                    <a:lnTo>
                      <a:pt x="783" y="722"/>
                    </a:lnTo>
                    <a:lnTo>
                      <a:pt x="785" y="712"/>
                    </a:lnTo>
                    <a:lnTo>
                      <a:pt x="790" y="701"/>
                    </a:lnTo>
                    <a:lnTo>
                      <a:pt x="794" y="693"/>
                    </a:lnTo>
                    <a:lnTo>
                      <a:pt x="800" y="683"/>
                    </a:lnTo>
                    <a:lnTo>
                      <a:pt x="806" y="675"/>
                    </a:lnTo>
                    <a:lnTo>
                      <a:pt x="806" y="673"/>
                    </a:lnTo>
                    <a:lnTo>
                      <a:pt x="807" y="672"/>
                    </a:lnTo>
                    <a:lnTo>
                      <a:pt x="807" y="671"/>
                    </a:lnTo>
                    <a:lnTo>
                      <a:pt x="810" y="670"/>
                    </a:lnTo>
                    <a:lnTo>
                      <a:pt x="812" y="670"/>
                    </a:lnTo>
                    <a:lnTo>
                      <a:pt x="814" y="669"/>
                    </a:lnTo>
                    <a:lnTo>
                      <a:pt x="817" y="669"/>
                    </a:lnTo>
                    <a:lnTo>
                      <a:pt x="821" y="669"/>
                    </a:lnTo>
                    <a:lnTo>
                      <a:pt x="845" y="683"/>
                    </a:lnTo>
                    <a:lnTo>
                      <a:pt x="856" y="675"/>
                    </a:lnTo>
                    <a:lnTo>
                      <a:pt x="866" y="664"/>
                    </a:lnTo>
                    <a:lnTo>
                      <a:pt x="874" y="650"/>
                    </a:lnTo>
                    <a:lnTo>
                      <a:pt x="881" y="635"/>
                    </a:lnTo>
                    <a:lnTo>
                      <a:pt x="886" y="619"/>
                    </a:lnTo>
                    <a:lnTo>
                      <a:pt x="890" y="602"/>
                    </a:lnTo>
                    <a:lnTo>
                      <a:pt x="895" y="584"/>
                    </a:lnTo>
                    <a:lnTo>
                      <a:pt x="900" y="567"/>
                    </a:lnTo>
                    <a:lnTo>
                      <a:pt x="899" y="553"/>
                    </a:lnTo>
                    <a:lnTo>
                      <a:pt x="899" y="540"/>
                    </a:lnTo>
                    <a:lnTo>
                      <a:pt x="898" y="524"/>
                    </a:lnTo>
                    <a:lnTo>
                      <a:pt x="898" y="510"/>
                    </a:lnTo>
                    <a:lnTo>
                      <a:pt x="898" y="497"/>
                    </a:lnTo>
                    <a:lnTo>
                      <a:pt x="899" y="484"/>
                    </a:lnTo>
                    <a:lnTo>
                      <a:pt x="902" y="470"/>
                    </a:lnTo>
                    <a:lnTo>
                      <a:pt x="906" y="459"/>
                    </a:lnTo>
                    <a:lnTo>
                      <a:pt x="907" y="459"/>
                    </a:lnTo>
                    <a:lnTo>
                      <a:pt x="908" y="457"/>
                    </a:lnTo>
                    <a:lnTo>
                      <a:pt x="909" y="457"/>
                    </a:lnTo>
                    <a:lnTo>
                      <a:pt x="910" y="456"/>
                    </a:lnTo>
                    <a:lnTo>
                      <a:pt x="912" y="455"/>
                    </a:lnTo>
                    <a:lnTo>
                      <a:pt x="914" y="455"/>
                    </a:lnTo>
                    <a:lnTo>
                      <a:pt x="916" y="453"/>
                    </a:lnTo>
                    <a:lnTo>
                      <a:pt x="919" y="451"/>
                    </a:lnTo>
                    <a:lnTo>
                      <a:pt x="952" y="469"/>
                    </a:lnTo>
                    <a:lnTo>
                      <a:pt x="954" y="469"/>
                    </a:lnTo>
                    <a:lnTo>
                      <a:pt x="956" y="469"/>
                    </a:lnTo>
                    <a:lnTo>
                      <a:pt x="958" y="469"/>
                    </a:lnTo>
                    <a:lnTo>
                      <a:pt x="959" y="469"/>
                    </a:lnTo>
                    <a:lnTo>
                      <a:pt x="960" y="469"/>
                    </a:lnTo>
                    <a:lnTo>
                      <a:pt x="961" y="468"/>
                    </a:lnTo>
                    <a:lnTo>
                      <a:pt x="964" y="468"/>
                    </a:lnTo>
                    <a:lnTo>
                      <a:pt x="966" y="467"/>
                    </a:lnTo>
                    <a:lnTo>
                      <a:pt x="968" y="449"/>
                    </a:lnTo>
                    <a:lnTo>
                      <a:pt x="970" y="431"/>
                    </a:lnTo>
                    <a:lnTo>
                      <a:pt x="970" y="414"/>
                    </a:lnTo>
                    <a:lnTo>
                      <a:pt x="969" y="396"/>
                    </a:lnTo>
                    <a:lnTo>
                      <a:pt x="967" y="379"/>
                    </a:lnTo>
                    <a:lnTo>
                      <a:pt x="964" y="362"/>
                    </a:lnTo>
                    <a:lnTo>
                      <a:pt x="959" y="344"/>
                    </a:lnTo>
                    <a:lnTo>
                      <a:pt x="954" y="327"/>
                    </a:lnTo>
                    <a:lnTo>
                      <a:pt x="948" y="309"/>
                    </a:lnTo>
                    <a:lnTo>
                      <a:pt x="941" y="293"/>
                    </a:lnTo>
                    <a:lnTo>
                      <a:pt x="935" y="277"/>
                    </a:lnTo>
                    <a:lnTo>
                      <a:pt x="927" y="260"/>
                    </a:lnTo>
                    <a:lnTo>
                      <a:pt x="919" y="245"/>
                    </a:lnTo>
                    <a:lnTo>
                      <a:pt x="912" y="229"/>
                    </a:lnTo>
                    <a:lnTo>
                      <a:pt x="904" y="214"/>
                    </a:lnTo>
                    <a:lnTo>
                      <a:pt x="896" y="198"/>
                    </a:lnTo>
                    <a:lnTo>
                      <a:pt x="892" y="192"/>
                    </a:lnTo>
                    <a:lnTo>
                      <a:pt x="887" y="189"/>
                    </a:lnTo>
                    <a:lnTo>
                      <a:pt x="883" y="184"/>
                    </a:lnTo>
                    <a:lnTo>
                      <a:pt x="878" y="178"/>
                    </a:lnTo>
                    <a:lnTo>
                      <a:pt x="874" y="174"/>
                    </a:lnTo>
                    <a:lnTo>
                      <a:pt x="872" y="171"/>
                    </a:lnTo>
                    <a:lnTo>
                      <a:pt x="868" y="166"/>
                    </a:lnTo>
                    <a:lnTo>
                      <a:pt x="866" y="162"/>
                    </a:lnTo>
                    <a:lnTo>
                      <a:pt x="864" y="159"/>
                    </a:lnTo>
                    <a:lnTo>
                      <a:pt x="863" y="155"/>
                    </a:lnTo>
                    <a:lnTo>
                      <a:pt x="863" y="152"/>
                    </a:lnTo>
                    <a:lnTo>
                      <a:pt x="864" y="149"/>
                    </a:lnTo>
                    <a:lnTo>
                      <a:pt x="866" y="146"/>
                    </a:lnTo>
                    <a:lnTo>
                      <a:pt x="867" y="142"/>
                    </a:lnTo>
                    <a:lnTo>
                      <a:pt x="869" y="139"/>
                    </a:lnTo>
                    <a:lnTo>
                      <a:pt x="872" y="135"/>
                    </a:lnTo>
                    <a:lnTo>
                      <a:pt x="906" y="130"/>
                    </a:lnTo>
                    <a:lnTo>
                      <a:pt x="906" y="119"/>
                    </a:lnTo>
                    <a:lnTo>
                      <a:pt x="903" y="110"/>
                    </a:lnTo>
                    <a:lnTo>
                      <a:pt x="896" y="99"/>
                    </a:lnTo>
                    <a:lnTo>
                      <a:pt x="889" y="91"/>
                    </a:lnTo>
                    <a:lnTo>
                      <a:pt x="879" y="81"/>
                    </a:lnTo>
                    <a:lnTo>
                      <a:pt x="871" y="73"/>
                    </a:lnTo>
                    <a:lnTo>
                      <a:pt x="862" y="65"/>
                    </a:lnTo>
                    <a:lnTo>
                      <a:pt x="853" y="56"/>
                    </a:lnTo>
                    <a:lnTo>
                      <a:pt x="841" y="49"/>
                    </a:lnTo>
                    <a:lnTo>
                      <a:pt x="827" y="43"/>
                    </a:lnTo>
                    <a:lnTo>
                      <a:pt x="814" y="37"/>
                    </a:lnTo>
                    <a:lnTo>
                      <a:pt x="801" y="32"/>
                    </a:lnTo>
                    <a:lnTo>
                      <a:pt x="789" y="29"/>
                    </a:lnTo>
                    <a:lnTo>
                      <a:pt x="775" y="26"/>
                    </a:lnTo>
                    <a:lnTo>
                      <a:pt x="761" y="24"/>
                    </a:lnTo>
                    <a:lnTo>
                      <a:pt x="747" y="22"/>
                    </a:lnTo>
                    <a:lnTo>
                      <a:pt x="734" y="20"/>
                    </a:lnTo>
                    <a:lnTo>
                      <a:pt x="720" y="20"/>
                    </a:lnTo>
                    <a:lnTo>
                      <a:pt x="706" y="20"/>
                    </a:lnTo>
                    <a:lnTo>
                      <a:pt x="692" y="20"/>
                    </a:lnTo>
                    <a:lnTo>
                      <a:pt x="679" y="22"/>
                    </a:lnTo>
                    <a:lnTo>
                      <a:pt x="665" y="23"/>
                    </a:lnTo>
                    <a:lnTo>
                      <a:pt x="651" y="24"/>
                    </a:lnTo>
                    <a:lnTo>
                      <a:pt x="638" y="25"/>
                    </a:lnTo>
                    <a:lnTo>
                      <a:pt x="633" y="26"/>
                    </a:lnTo>
                    <a:lnTo>
                      <a:pt x="628" y="25"/>
                    </a:lnTo>
                    <a:lnTo>
                      <a:pt x="624" y="23"/>
                    </a:lnTo>
                    <a:lnTo>
                      <a:pt x="620" y="19"/>
                    </a:lnTo>
                    <a:lnTo>
                      <a:pt x="616" y="14"/>
                    </a:lnTo>
                    <a:lnTo>
                      <a:pt x="613" y="11"/>
                    </a:lnTo>
                    <a:lnTo>
                      <a:pt x="608" y="5"/>
                    </a:lnTo>
                    <a:lnTo>
                      <a:pt x="604" y="0"/>
                    </a:lnTo>
                    <a:lnTo>
                      <a:pt x="518" y="68"/>
                    </a:lnTo>
                    <a:lnTo>
                      <a:pt x="536" y="129"/>
                    </a:lnTo>
                    <a:lnTo>
                      <a:pt x="524" y="159"/>
                    </a:lnTo>
                    <a:lnTo>
                      <a:pt x="522" y="161"/>
                    </a:lnTo>
                    <a:lnTo>
                      <a:pt x="518" y="162"/>
                    </a:lnTo>
                    <a:lnTo>
                      <a:pt x="514" y="162"/>
                    </a:lnTo>
                    <a:lnTo>
                      <a:pt x="511" y="161"/>
                    </a:lnTo>
                    <a:lnTo>
                      <a:pt x="507" y="160"/>
                    </a:lnTo>
                    <a:lnTo>
                      <a:pt x="503" y="158"/>
                    </a:lnTo>
                    <a:lnTo>
                      <a:pt x="500" y="154"/>
                    </a:lnTo>
                    <a:lnTo>
                      <a:pt x="496" y="152"/>
                    </a:lnTo>
                    <a:lnTo>
                      <a:pt x="499" y="190"/>
                    </a:lnTo>
                    <a:lnTo>
                      <a:pt x="505" y="229"/>
                    </a:lnTo>
                    <a:lnTo>
                      <a:pt x="511" y="270"/>
                    </a:lnTo>
                    <a:lnTo>
                      <a:pt x="517" y="310"/>
                    </a:lnTo>
                    <a:lnTo>
                      <a:pt x="523" y="353"/>
                    </a:lnTo>
                    <a:lnTo>
                      <a:pt x="526" y="395"/>
                    </a:lnTo>
                    <a:lnTo>
                      <a:pt x="526" y="438"/>
                    </a:lnTo>
                    <a:lnTo>
                      <a:pt x="523" y="481"/>
                    </a:lnTo>
                    <a:lnTo>
                      <a:pt x="511" y="507"/>
                    </a:lnTo>
                    <a:lnTo>
                      <a:pt x="511" y="509"/>
                    </a:lnTo>
                    <a:lnTo>
                      <a:pt x="509" y="510"/>
                    </a:lnTo>
                    <a:lnTo>
                      <a:pt x="507" y="511"/>
                    </a:lnTo>
                    <a:lnTo>
                      <a:pt x="506" y="512"/>
                    </a:lnTo>
                    <a:lnTo>
                      <a:pt x="505" y="513"/>
                    </a:lnTo>
                    <a:lnTo>
                      <a:pt x="502" y="516"/>
                    </a:lnTo>
                    <a:lnTo>
                      <a:pt x="500" y="517"/>
                    </a:lnTo>
                    <a:lnTo>
                      <a:pt x="496" y="518"/>
                    </a:lnTo>
                    <a:lnTo>
                      <a:pt x="495" y="517"/>
                    </a:lnTo>
                    <a:lnTo>
                      <a:pt x="493" y="517"/>
                    </a:lnTo>
                    <a:lnTo>
                      <a:pt x="491" y="516"/>
                    </a:lnTo>
                    <a:lnTo>
                      <a:pt x="490" y="513"/>
                    </a:lnTo>
                    <a:lnTo>
                      <a:pt x="487" y="511"/>
                    </a:lnTo>
                    <a:lnTo>
                      <a:pt x="485" y="510"/>
                    </a:lnTo>
                    <a:lnTo>
                      <a:pt x="483" y="507"/>
                    </a:lnTo>
                    <a:lnTo>
                      <a:pt x="480" y="502"/>
                    </a:lnTo>
                    <a:lnTo>
                      <a:pt x="478" y="496"/>
                    </a:lnTo>
                    <a:lnTo>
                      <a:pt x="475" y="488"/>
                    </a:lnTo>
                    <a:lnTo>
                      <a:pt x="472" y="481"/>
                    </a:lnTo>
                    <a:lnTo>
                      <a:pt x="469" y="474"/>
                    </a:lnTo>
                    <a:lnTo>
                      <a:pt x="464" y="468"/>
                    </a:lnTo>
                    <a:lnTo>
                      <a:pt x="458" y="461"/>
                    </a:lnTo>
                    <a:lnTo>
                      <a:pt x="449" y="459"/>
                    </a:lnTo>
                    <a:lnTo>
                      <a:pt x="444" y="460"/>
                    </a:lnTo>
                    <a:lnTo>
                      <a:pt x="442" y="462"/>
                    </a:lnTo>
                    <a:lnTo>
                      <a:pt x="440" y="468"/>
                    </a:lnTo>
                    <a:lnTo>
                      <a:pt x="438" y="474"/>
                    </a:lnTo>
                    <a:lnTo>
                      <a:pt x="438" y="492"/>
                    </a:lnTo>
                    <a:lnTo>
                      <a:pt x="435" y="509"/>
                    </a:lnTo>
                    <a:lnTo>
                      <a:pt x="433" y="528"/>
                    </a:lnTo>
                    <a:lnTo>
                      <a:pt x="430" y="544"/>
                    </a:lnTo>
                    <a:lnTo>
                      <a:pt x="425" y="561"/>
                    </a:lnTo>
                    <a:lnTo>
                      <a:pt x="421" y="578"/>
                    </a:lnTo>
                    <a:lnTo>
                      <a:pt x="416" y="595"/>
                    </a:lnTo>
                    <a:lnTo>
                      <a:pt x="409" y="610"/>
                    </a:lnTo>
                    <a:lnTo>
                      <a:pt x="402" y="626"/>
                    </a:lnTo>
                    <a:lnTo>
                      <a:pt x="394" y="641"/>
                    </a:lnTo>
                    <a:lnTo>
                      <a:pt x="387" y="656"/>
                    </a:lnTo>
                    <a:lnTo>
                      <a:pt x="378" y="670"/>
                    </a:lnTo>
                    <a:lnTo>
                      <a:pt x="369" y="685"/>
                    </a:lnTo>
                    <a:lnTo>
                      <a:pt x="360" y="699"/>
                    </a:lnTo>
                    <a:lnTo>
                      <a:pt x="351" y="713"/>
                    </a:lnTo>
                    <a:lnTo>
                      <a:pt x="341" y="726"/>
                    </a:lnTo>
                    <a:lnTo>
                      <a:pt x="339" y="728"/>
                    </a:lnTo>
                    <a:lnTo>
                      <a:pt x="337" y="730"/>
                    </a:lnTo>
                    <a:lnTo>
                      <a:pt x="333" y="732"/>
                    </a:lnTo>
                    <a:lnTo>
                      <a:pt x="328" y="733"/>
                    </a:lnTo>
                    <a:lnTo>
                      <a:pt x="324" y="734"/>
                    </a:lnTo>
                    <a:lnTo>
                      <a:pt x="318" y="734"/>
                    </a:lnTo>
                    <a:lnTo>
                      <a:pt x="314" y="734"/>
                    </a:lnTo>
                    <a:lnTo>
                      <a:pt x="310" y="732"/>
                    </a:lnTo>
                    <a:lnTo>
                      <a:pt x="308" y="732"/>
                    </a:lnTo>
                    <a:lnTo>
                      <a:pt x="307" y="732"/>
                    </a:lnTo>
                    <a:lnTo>
                      <a:pt x="305" y="730"/>
                    </a:lnTo>
                    <a:lnTo>
                      <a:pt x="303" y="728"/>
                    </a:lnTo>
                    <a:lnTo>
                      <a:pt x="302" y="726"/>
                    </a:lnTo>
                    <a:lnTo>
                      <a:pt x="299" y="724"/>
                    </a:lnTo>
                    <a:lnTo>
                      <a:pt x="298" y="721"/>
                    </a:lnTo>
                    <a:lnTo>
                      <a:pt x="296" y="719"/>
                    </a:lnTo>
                    <a:lnTo>
                      <a:pt x="290" y="731"/>
                    </a:lnTo>
                    <a:lnTo>
                      <a:pt x="284" y="741"/>
                    </a:lnTo>
                    <a:lnTo>
                      <a:pt x="276" y="751"/>
                    </a:lnTo>
                    <a:lnTo>
                      <a:pt x="268" y="761"/>
                    </a:lnTo>
                    <a:lnTo>
                      <a:pt x="261" y="769"/>
                    </a:lnTo>
                    <a:lnTo>
                      <a:pt x="252" y="777"/>
                    </a:lnTo>
                    <a:lnTo>
                      <a:pt x="244" y="784"/>
                    </a:lnTo>
                    <a:lnTo>
                      <a:pt x="234" y="793"/>
                    </a:lnTo>
                    <a:lnTo>
                      <a:pt x="224" y="799"/>
                    </a:lnTo>
                    <a:lnTo>
                      <a:pt x="215" y="806"/>
                    </a:lnTo>
                    <a:lnTo>
                      <a:pt x="205" y="812"/>
                    </a:lnTo>
                    <a:lnTo>
                      <a:pt x="195" y="818"/>
                    </a:lnTo>
                    <a:lnTo>
                      <a:pt x="184" y="824"/>
                    </a:lnTo>
                    <a:lnTo>
                      <a:pt x="174" y="830"/>
                    </a:lnTo>
                    <a:lnTo>
                      <a:pt x="163" y="833"/>
                    </a:lnTo>
                    <a:lnTo>
                      <a:pt x="153" y="839"/>
                    </a:lnTo>
                    <a:lnTo>
                      <a:pt x="142" y="844"/>
                    </a:lnTo>
                    <a:lnTo>
                      <a:pt x="132" y="850"/>
                    </a:lnTo>
                    <a:lnTo>
                      <a:pt x="122" y="855"/>
                    </a:lnTo>
                    <a:lnTo>
                      <a:pt x="111" y="861"/>
                    </a:lnTo>
                    <a:lnTo>
                      <a:pt x="101" y="866"/>
                    </a:lnTo>
                    <a:lnTo>
                      <a:pt x="91" y="870"/>
                    </a:lnTo>
                    <a:lnTo>
                      <a:pt x="81" y="876"/>
                    </a:lnTo>
                    <a:lnTo>
                      <a:pt x="71" y="882"/>
                    </a:lnTo>
                    <a:lnTo>
                      <a:pt x="62" y="888"/>
                    </a:lnTo>
                    <a:lnTo>
                      <a:pt x="52" y="894"/>
                    </a:lnTo>
                    <a:lnTo>
                      <a:pt x="44" y="901"/>
                    </a:lnTo>
                    <a:lnTo>
                      <a:pt x="35" y="909"/>
                    </a:lnTo>
                    <a:lnTo>
                      <a:pt x="26" y="916"/>
                    </a:lnTo>
                    <a:lnTo>
                      <a:pt x="19" y="924"/>
                    </a:lnTo>
                    <a:lnTo>
                      <a:pt x="11" y="934"/>
                    </a:lnTo>
                    <a:lnTo>
                      <a:pt x="5" y="942"/>
                    </a:lnTo>
                    <a:lnTo>
                      <a:pt x="3" y="948"/>
                    </a:lnTo>
                    <a:lnTo>
                      <a:pt x="1" y="952"/>
                    </a:lnTo>
                    <a:lnTo>
                      <a:pt x="0" y="955"/>
                    </a:lnTo>
                    <a:lnTo>
                      <a:pt x="0" y="956"/>
                    </a:lnTo>
                    <a:lnTo>
                      <a:pt x="0" y="962"/>
                    </a:lnTo>
                    <a:lnTo>
                      <a:pt x="1" y="967"/>
                    </a:lnTo>
                    <a:lnTo>
                      <a:pt x="5" y="973"/>
                    </a:lnTo>
                    <a:lnTo>
                      <a:pt x="8" y="979"/>
                    </a:lnTo>
                    <a:lnTo>
                      <a:pt x="19" y="979"/>
                    </a:lnTo>
                    <a:lnTo>
                      <a:pt x="30" y="979"/>
                    </a:lnTo>
                    <a:lnTo>
                      <a:pt x="42" y="980"/>
                    </a:lnTo>
                    <a:lnTo>
                      <a:pt x="55" y="981"/>
                    </a:lnTo>
                    <a:lnTo>
                      <a:pt x="67" y="984"/>
                    </a:lnTo>
                    <a:lnTo>
                      <a:pt x="79" y="986"/>
                    </a:lnTo>
                    <a:lnTo>
                      <a:pt x="91" y="990"/>
                    </a:lnTo>
                    <a:lnTo>
                      <a:pt x="103" y="993"/>
                    </a:lnTo>
                    <a:lnTo>
                      <a:pt x="114" y="999"/>
                    </a:lnTo>
                    <a:lnTo>
                      <a:pt x="125" y="1004"/>
                    </a:lnTo>
                    <a:lnTo>
                      <a:pt x="137" y="1010"/>
                    </a:lnTo>
                    <a:lnTo>
                      <a:pt x="145" y="1017"/>
                    </a:lnTo>
                    <a:lnTo>
                      <a:pt x="154" y="1027"/>
                    </a:lnTo>
                    <a:lnTo>
                      <a:pt x="163" y="1035"/>
                    </a:lnTo>
                    <a:lnTo>
                      <a:pt x="170" y="1047"/>
                    </a:lnTo>
                    <a:lnTo>
                      <a:pt x="175" y="1058"/>
                    </a:lnTo>
                    <a:lnTo>
                      <a:pt x="179" y="1067"/>
                    </a:lnTo>
                    <a:lnTo>
                      <a:pt x="182" y="1076"/>
                    </a:lnTo>
                    <a:lnTo>
                      <a:pt x="184" y="1085"/>
                    </a:lnTo>
                    <a:lnTo>
                      <a:pt x="186" y="1095"/>
                    </a:lnTo>
                    <a:lnTo>
                      <a:pt x="189" y="1104"/>
                    </a:lnTo>
                    <a:lnTo>
                      <a:pt x="190" y="1113"/>
                    </a:lnTo>
                    <a:lnTo>
                      <a:pt x="191" y="1122"/>
                    </a:lnTo>
                    <a:lnTo>
                      <a:pt x="191" y="1131"/>
                    </a:lnTo>
                    <a:lnTo>
                      <a:pt x="191" y="1133"/>
                    </a:lnTo>
                    <a:lnTo>
                      <a:pt x="192" y="1135"/>
                    </a:lnTo>
                    <a:lnTo>
                      <a:pt x="192" y="1141"/>
                    </a:lnTo>
                    <a:lnTo>
                      <a:pt x="193" y="1146"/>
                    </a:lnTo>
                    <a:lnTo>
                      <a:pt x="207" y="1146"/>
                    </a:lnTo>
                    <a:lnTo>
                      <a:pt x="222" y="1147"/>
                    </a:lnTo>
                    <a:lnTo>
                      <a:pt x="237" y="1149"/>
                    </a:lnTo>
                    <a:lnTo>
                      <a:pt x="251" y="1150"/>
                    </a:lnTo>
                    <a:lnTo>
                      <a:pt x="266" y="1152"/>
                    </a:lnTo>
                    <a:lnTo>
                      <a:pt x="280" y="1155"/>
                    </a:lnTo>
                    <a:lnTo>
                      <a:pt x="296" y="1157"/>
                    </a:lnTo>
                    <a:lnTo>
                      <a:pt x="310" y="1161"/>
                    </a:lnTo>
                    <a:lnTo>
                      <a:pt x="325" y="1165"/>
                    </a:lnTo>
                    <a:lnTo>
                      <a:pt x="339" y="1170"/>
                    </a:lnTo>
                    <a:lnTo>
                      <a:pt x="354" y="1175"/>
                    </a:lnTo>
                    <a:lnTo>
                      <a:pt x="367" y="1181"/>
                    </a:lnTo>
                    <a:lnTo>
                      <a:pt x="380" y="1188"/>
                    </a:lnTo>
                    <a:lnTo>
                      <a:pt x="393" y="1196"/>
                    </a:lnTo>
                    <a:lnTo>
                      <a:pt x="406" y="1205"/>
                    </a:lnTo>
                    <a:lnTo>
                      <a:pt x="418" y="1214"/>
                    </a:lnTo>
                    <a:lnTo>
                      <a:pt x="423" y="1217"/>
                    </a:lnTo>
                    <a:lnTo>
                      <a:pt x="428" y="1218"/>
                    </a:lnTo>
                    <a:lnTo>
                      <a:pt x="433" y="1220"/>
                    </a:lnTo>
                    <a:lnTo>
                      <a:pt x="439" y="1223"/>
                    </a:lnTo>
                    <a:lnTo>
                      <a:pt x="443" y="1225"/>
                    </a:lnTo>
                    <a:lnTo>
                      <a:pt x="447" y="1227"/>
                    </a:lnTo>
                    <a:lnTo>
                      <a:pt x="451" y="1231"/>
                    </a:lnTo>
                    <a:lnTo>
                      <a:pt x="454" y="1233"/>
                    </a:lnTo>
                    <a:lnTo>
                      <a:pt x="459" y="1237"/>
                    </a:lnTo>
                    <a:lnTo>
                      <a:pt x="463" y="1239"/>
                    </a:lnTo>
                    <a:lnTo>
                      <a:pt x="468" y="1242"/>
                    </a:lnTo>
                    <a:lnTo>
                      <a:pt x="471" y="1244"/>
                    </a:lnTo>
                    <a:lnTo>
                      <a:pt x="475" y="1247"/>
                    </a:lnTo>
                    <a:lnTo>
                      <a:pt x="480" y="1249"/>
                    </a:lnTo>
                    <a:lnTo>
                      <a:pt x="485" y="1250"/>
                    </a:lnTo>
                    <a:lnTo>
                      <a:pt x="491" y="125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3" name="Freeform 126"/>
              <p:cNvSpPr>
                <a:spLocks/>
              </p:cNvSpPr>
              <p:nvPr/>
            </p:nvSpPr>
            <p:spPr bwMode="auto">
              <a:xfrm>
                <a:off x="2200" y="3527"/>
                <a:ext cx="462" cy="417"/>
              </a:xfrm>
              <a:custGeom>
                <a:avLst/>
                <a:gdLst>
                  <a:gd name="T0" fmla="*/ 49 w 2311"/>
                  <a:gd name="T1" fmla="*/ 67 h 2498"/>
                  <a:gd name="T2" fmla="*/ 52 w 2311"/>
                  <a:gd name="T3" fmla="*/ 66 h 2498"/>
                  <a:gd name="T4" fmla="*/ 66 w 2311"/>
                  <a:gd name="T5" fmla="*/ 59 h 2498"/>
                  <a:gd name="T6" fmla="*/ 75 w 2311"/>
                  <a:gd name="T7" fmla="*/ 55 h 2498"/>
                  <a:gd name="T8" fmla="*/ 76 w 2311"/>
                  <a:gd name="T9" fmla="*/ 54 h 2498"/>
                  <a:gd name="T10" fmla="*/ 81 w 2311"/>
                  <a:gd name="T11" fmla="*/ 48 h 2498"/>
                  <a:gd name="T12" fmla="*/ 82 w 2311"/>
                  <a:gd name="T13" fmla="*/ 44 h 2498"/>
                  <a:gd name="T14" fmla="*/ 84 w 2311"/>
                  <a:gd name="T15" fmla="*/ 46 h 2498"/>
                  <a:gd name="T16" fmla="*/ 87 w 2311"/>
                  <a:gd name="T17" fmla="*/ 44 h 2498"/>
                  <a:gd name="T18" fmla="*/ 87 w 2311"/>
                  <a:gd name="T19" fmla="*/ 35 h 2498"/>
                  <a:gd name="T20" fmla="*/ 88 w 2311"/>
                  <a:gd name="T21" fmla="*/ 33 h 2498"/>
                  <a:gd name="T22" fmla="*/ 89 w 2311"/>
                  <a:gd name="T23" fmla="*/ 34 h 2498"/>
                  <a:gd name="T24" fmla="*/ 90 w 2311"/>
                  <a:gd name="T25" fmla="*/ 31 h 2498"/>
                  <a:gd name="T26" fmla="*/ 89 w 2311"/>
                  <a:gd name="T27" fmla="*/ 27 h 2498"/>
                  <a:gd name="T28" fmla="*/ 92 w 2311"/>
                  <a:gd name="T29" fmla="*/ 28 h 2498"/>
                  <a:gd name="T30" fmla="*/ 89 w 2311"/>
                  <a:gd name="T31" fmla="*/ 24 h 2498"/>
                  <a:gd name="T32" fmla="*/ 86 w 2311"/>
                  <a:gd name="T33" fmla="*/ 20 h 2498"/>
                  <a:gd name="T34" fmla="*/ 78 w 2311"/>
                  <a:gd name="T35" fmla="*/ 14 h 2498"/>
                  <a:gd name="T36" fmla="*/ 74 w 2311"/>
                  <a:gd name="T37" fmla="*/ 12 h 2498"/>
                  <a:gd name="T38" fmla="*/ 70 w 2311"/>
                  <a:gd name="T39" fmla="*/ 10 h 2498"/>
                  <a:gd name="T40" fmla="*/ 66 w 2311"/>
                  <a:gd name="T41" fmla="*/ 9 h 2498"/>
                  <a:gd name="T42" fmla="*/ 65 w 2311"/>
                  <a:gd name="T43" fmla="*/ 8 h 2498"/>
                  <a:gd name="T44" fmla="*/ 69 w 2311"/>
                  <a:gd name="T45" fmla="*/ 5 h 2498"/>
                  <a:gd name="T46" fmla="*/ 65 w 2311"/>
                  <a:gd name="T47" fmla="*/ 5 h 2498"/>
                  <a:gd name="T48" fmla="*/ 61 w 2311"/>
                  <a:gd name="T49" fmla="*/ 4 h 2498"/>
                  <a:gd name="T50" fmla="*/ 57 w 2311"/>
                  <a:gd name="T51" fmla="*/ 5 h 2498"/>
                  <a:gd name="T52" fmla="*/ 60 w 2311"/>
                  <a:gd name="T53" fmla="*/ 0 h 2498"/>
                  <a:gd name="T54" fmla="*/ 58 w 2311"/>
                  <a:gd name="T55" fmla="*/ 1 h 2498"/>
                  <a:gd name="T56" fmla="*/ 55 w 2311"/>
                  <a:gd name="T57" fmla="*/ 2 h 2498"/>
                  <a:gd name="T58" fmla="*/ 52 w 2311"/>
                  <a:gd name="T59" fmla="*/ 3 h 2498"/>
                  <a:gd name="T60" fmla="*/ 52 w 2311"/>
                  <a:gd name="T61" fmla="*/ 1 h 2498"/>
                  <a:gd name="T62" fmla="*/ 43 w 2311"/>
                  <a:gd name="T63" fmla="*/ 2 h 2498"/>
                  <a:gd name="T64" fmla="*/ 38 w 2311"/>
                  <a:gd name="T65" fmla="*/ 0 h 2498"/>
                  <a:gd name="T66" fmla="*/ 38 w 2311"/>
                  <a:gd name="T67" fmla="*/ 3 h 2498"/>
                  <a:gd name="T68" fmla="*/ 36 w 2311"/>
                  <a:gd name="T69" fmla="*/ 3 h 2498"/>
                  <a:gd name="T70" fmla="*/ 32 w 2311"/>
                  <a:gd name="T71" fmla="*/ 3 h 2498"/>
                  <a:gd name="T72" fmla="*/ 27 w 2311"/>
                  <a:gd name="T73" fmla="*/ 4 h 2498"/>
                  <a:gd name="T74" fmla="*/ 24 w 2311"/>
                  <a:gd name="T75" fmla="*/ 4 h 2498"/>
                  <a:gd name="T76" fmla="*/ 22 w 2311"/>
                  <a:gd name="T77" fmla="*/ 5 h 2498"/>
                  <a:gd name="T78" fmla="*/ 23 w 2311"/>
                  <a:gd name="T79" fmla="*/ 6 h 2498"/>
                  <a:gd name="T80" fmla="*/ 25 w 2311"/>
                  <a:gd name="T81" fmla="*/ 7 h 2498"/>
                  <a:gd name="T82" fmla="*/ 22 w 2311"/>
                  <a:gd name="T83" fmla="*/ 8 h 2498"/>
                  <a:gd name="T84" fmla="*/ 15 w 2311"/>
                  <a:gd name="T85" fmla="*/ 10 h 2498"/>
                  <a:gd name="T86" fmla="*/ 10 w 2311"/>
                  <a:gd name="T87" fmla="*/ 12 h 2498"/>
                  <a:gd name="T88" fmla="*/ 5 w 2311"/>
                  <a:gd name="T89" fmla="*/ 14 h 2498"/>
                  <a:gd name="T90" fmla="*/ 5 w 2311"/>
                  <a:gd name="T91" fmla="*/ 16 h 2498"/>
                  <a:gd name="T92" fmla="*/ 6 w 2311"/>
                  <a:gd name="T93" fmla="*/ 17 h 2498"/>
                  <a:gd name="T94" fmla="*/ 2 w 2311"/>
                  <a:gd name="T95" fmla="*/ 20 h 2498"/>
                  <a:gd name="T96" fmla="*/ 3 w 2311"/>
                  <a:gd name="T97" fmla="*/ 22 h 2498"/>
                  <a:gd name="T98" fmla="*/ 2 w 2311"/>
                  <a:gd name="T99" fmla="*/ 26 h 2498"/>
                  <a:gd name="T100" fmla="*/ 1 w 2311"/>
                  <a:gd name="T101" fmla="*/ 40 h 2498"/>
                  <a:gd name="T102" fmla="*/ 3 w 2311"/>
                  <a:gd name="T103" fmla="*/ 43 h 2498"/>
                  <a:gd name="T104" fmla="*/ 5 w 2311"/>
                  <a:gd name="T105" fmla="*/ 42 h 2498"/>
                  <a:gd name="T106" fmla="*/ 5 w 2311"/>
                  <a:gd name="T107" fmla="*/ 46 h 2498"/>
                  <a:gd name="T108" fmla="*/ 8 w 2311"/>
                  <a:gd name="T109" fmla="*/ 53 h 2498"/>
                  <a:gd name="T110" fmla="*/ 10 w 2311"/>
                  <a:gd name="T111" fmla="*/ 54 h 2498"/>
                  <a:gd name="T112" fmla="*/ 15 w 2311"/>
                  <a:gd name="T113" fmla="*/ 58 h 2498"/>
                  <a:gd name="T114" fmla="*/ 23 w 2311"/>
                  <a:gd name="T115" fmla="*/ 60 h 2498"/>
                  <a:gd name="T116" fmla="*/ 28 w 2311"/>
                  <a:gd name="T117" fmla="*/ 64 h 2498"/>
                  <a:gd name="T118" fmla="*/ 33 w 2311"/>
                  <a:gd name="T119" fmla="*/ 66 h 2498"/>
                  <a:gd name="T120" fmla="*/ 39 w 2311"/>
                  <a:gd name="T121" fmla="*/ 68 h 2498"/>
                  <a:gd name="T122" fmla="*/ 44 w 2311"/>
                  <a:gd name="T123" fmla="*/ 68 h 2498"/>
                  <a:gd name="T124" fmla="*/ 47 w 2311"/>
                  <a:gd name="T125" fmla="*/ 69 h 2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11" h="2498">
                    <a:moveTo>
                      <a:pt x="1169" y="2495"/>
                    </a:moveTo>
                    <a:lnTo>
                      <a:pt x="1174" y="2485"/>
                    </a:lnTo>
                    <a:lnTo>
                      <a:pt x="1180" y="2475"/>
                    </a:lnTo>
                    <a:lnTo>
                      <a:pt x="1186" y="2466"/>
                    </a:lnTo>
                    <a:lnTo>
                      <a:pt x="1193" y="2457"/>
                    </a:lnTo>
                    <a:lnTo>
                      <a:pt x="1200" y="2448"/>
                    </a:lnTo>
                    <a:lnTo>
                      <a:pt x="1207" y="2438"/>
                    </a:lnTo>
                    <a:lnTo>
                      <a:pt x="1215" y="2430"/>
                    </a:lnTo>
                    <a:lnTo>
                      <a:pt x="1223" y="2423"/>
                    </a:lnTo>
                    <a:lnTo>
                      <a:pt x="1231" y="2414"/>
                    </a:lnTo>
                    <a:lnTo>
                      <a:pt x="1238" y="2407"/>
                    </a:lnTo>
                    <a:lnTo>
                      <a:pt x="1247" y="2400"/>
                    </a:lnTo>
                    <a:lnTo>
                      <a:pt x="1255" y="2393"/>
                    </a:lnTo>
                    <a:lnTo>
                      <a:pt x="1264" y="2386"/>
                    </a:lnTo>
                    <a:lnTo>
                      <a:pt x="1273" y="2380"/>
                    </a:lnTo>
                    <a:lnTo>
                      <a:pt x="1282" y="2374"/>
                    </a:lnTo>
                    <a:lnTo>
                      <a:pt x="1291" y="2368"/>
                    </a:lnTo>
                    <a:lnTo>
                      <a:pt x="1292" y="2368"/>
                    </a:lnTo>
                    <a:lnTo>
                      <a:pt x="1293" y="2369"/>
                    </a:lnTo>
                    <a:lnTo>
                      <a:pt x="1294" y="2370"/>
                    </a:lnTo>
                    <a:lnTo>
                      <a:pt x="1296" y="2371"/>
                    </a:lnTo>
                    <a:lnTo>
                      <a:pt x="1297" y="2372"/>
                    </a:lnTo>
                    <a:lnTo>
                      <a:pt x="1299" y="2375"/>
                    </a:lnTo>
                    <a:lnTo>
                      <a:pt x="1302" y="2377"/>
                    </a:lnTo>
                    <a:lnTo>
                      <a:pt x="1304" y="2380"/>
                    </a:lnTo>
                    <a:lnTo>
                      <a:pt x="1312" y="2405"/>
                    </a:lnTo>
                    <a:lnTo>
                      <a:pt x="1409" y="2300"/>
                    </a:lnTo>
                    <a:lnTo>
                      <a:pt x="1641" y="2116"/>
                    </a:lnTo>
                    <a:lnTo>
                      <a:pt x="1646" y="2118"/>
                    </a:lnTo>
                    <a:lnTo>
                      <a:pt x="1650" y="2121"/>
                    </a:lnTo>
                    <a:lnTo>
                      <a:pt x="1656" y="2124"/>
                    </a:lnTo>
                    <a:lnTo>
                      <a:pt x="1660" y="2128"/>
                    </a:lnTo>
                    <a:lnTo>
                      <a:pt x="1665" y="2130"/>
                    </a:lnTo>
                    <a:lnTo>
                      <a:pt x="1670" y="2131"/>
                    </a:lnTo>
                    <a:lnTo>
                      <a:pt x="1676" y="2131"/>
                    </a:lnTo>
                    <a:lnTo>
                      <a:pt x="1682" y="2130"/>
                    </a:lnTo>
                    <a:lnTo>
                      <a:pt x="1874" y="1989"/>
                    </a:lnTo>
                    <a:lnTo>
                      <a:pt x="1874" y="1984"/>
                    </a:lnTo>
                    <a:lnTo>
                      <a:pt x="1874" y="1981"/>
                    </a:lnTo>
                    <a:lnTo>
                      <a:pt x="1875" y="1978"/>
                    </a:lnTo>
                    <a:lnTo>
                      <a:pt x="1877" y="1975"/>
                    </a:lnTo>
                    <a:lnTo>
                      <a:pt x="1879" y="1973"/>
                    </a:lnTo>
                    <a:lnTo>
                      <a:pt x="1883" y="1970"/>
                    </a:lnTo>
                    <a:lnTo>
                      <a:pt x="1884" y="1969"/>
                    </a:lnTo>
                    <a:lnTo>
                      <a:pt x="1886" y="1968"/>
                    </a:lnTo>
                    <a:lnTo>
                      <a:pt x="1888" y="1965"/>
                    </a:lnTo>
                    <a:lnTo>
                      <a:pt x="1891" y="1964"/>
                    </a:lnTo>
                    <a:lnTo>
                      <a:pt x="1893" y="1963"/>
                    </a:lnTo>
                    <a:lnTo>
                      <a:pt x="1896" y="1962"/>
                    </a:lnTo>
                    <a:lnTo>
                      <a:pt x="1910" y="1944"/>
                    </a:lnTo>
                    <a:lnTo>
                      <a:pt x="1926" y="1927"/>
                    </a:lnTo>
                    <a:lnTo>
                      <a:pt x="1940" y="1908"/>
                    </a:lnTo>
                    <a:lnTo>
                      <a:pt x="1956" y="1888"/>
                    </a:lnTo>
                    <a:lnTo>
                      <a:pt x="1969" y="1869"/>
                    </a:lnTo>
                    <a:lnTo>
                      <a:pt x="1982" y="1848"/>
                    </a:lnTo>
                    <a:lnTo>
                      <a:pt x="1995" y="1827"/>
                    </a:lnTo>
                    <a:lnTo>
                      <a:pt x="2006" y="1805"/>
                    </a:lnTo>
                    <a:lnTo>
                      <a:pt x="2015" y="1781"/>
                    </a:lnTo>
                    <a:lnTo>
                      <a:pt x="2023" y="1759"/>
                    </a:lnTo>
                    <a:lnTo>
                      <a:pt x="2030" y="1735"/>
                    </a:lnTo>
                    <a:lnTo>
                      <a:pt x="2036" y="1711"/>
                    </a:lnTo>
                    <a:lnTo>
                      <a:pt x="2039" y="1686"/>
                    </a:lnTo>
                    <a:lnTo>
                      <a:pt x="2040" y="1660"/>
                    </a:lnTo>
                    <a:lnTo>
                      <a:pt x="2040" y="1633"/>
                    </a:lnTo>
                    <a:lnTo>
                      <a:pt x="2037" y="1606"/>
                    </a:lnTo>
                    <a:lnTo>
                      <a:pt x="2038" y="1604"/>
                    </a:lnTo>
                    <a:lnTo>
                      <a:pt x="2040" y="1600"/>
                    </a:lnTo>
                    <a:lnTo>
                      <a:pt x="2044" y="1596"/>
                    </a:lnTo>
                    <a:lnTo>
                      <a:pt x="2049" y="1595"/>
                    </a:lnTo>
                    <a:lnTo>
                      <a:pt x="2052" y="1595"/>
                    </a:lnTo>
                    <a:lnTo>
                      <a:pt x="2055" y="1595"/>
                    </a:lnTo>
                    <a:lnTo>
                      <a:pt x="2059" y="1595"/>
                    </a:lnTo>
                    <a:lnTo>
                      <a:pt x="2062" y="1596"/>
                    </a:lnTo>
                    <a:lnTo>
                      <a:pt x="2064" y="1596"/>
                    </a:lnTo>
                    <a:lnTo>
                      <a:pt x="2067" y="1598"/>
                    </a:lnTo>
                    <a:lnTo>
                      <a:pt x="2068" y="1600"/>
                    </a:lnTo>
                    <a:lnTo>
                      <a:pt x="2069" y="1601"/>
                    </a:lnTo>
                    <a:lnTo>
                      <a:pt x="2096" y="1655"/>
                    </a:lnTo>
                    <a:lnTo>
                      <a:pt x="2098" y="1660"/>
                    </a:lnTo>
                    <a:lnTo>
                      <a:pt x="2100" y="1664"/>
                    </a:lnTo>
                    <a:lnTo>
                      <a:pt x="2102" y="1668"/>
                    </a:lnTo>
                    <a:lnTo>
                      <a:pt x="2106" y="1673"/>
                    </a:lnTo>
                    <a:lnTo>
                      <a:pt x="2110" y="1676"/>
                    </a:lnTo>
                    <a:lnTo>
                      <a:pt x="2114" y="1680"/>
                    </a:lnTo>
                    <a:lnTo>
                      <a:pt x="2119" y="1682"/>
                    </a:lnTo>
                    <a:lnTo>
                      <a:pt x="2124" y="1686"/>
                    </a:lnTo>
                    <a:lnTo>
                      <a:pt x="2137" y="1660"/>
                    </a:lnTo>
                    <a:lnTo>
                      <a:pt x="2150" y="1633"/>
                    </a:lnTo>
                    <a:lnTo>
                      <a:pt x="2160" y="1606"/>
                    </a:lnTo>
                    <a:lnTo>
                      <a:pt x="2168" y="1577"/>
                    </a:lnTo>
                    <a:lnTo>
                      <a:pt x="2176" y="1547"/>
                    </a:lnTo>
                    <a:lnTo>
                      <a:pt x="2182" y="1519"/>
                    </a:lnTo>
                    <a:lnTo>
                      <a:pt x="2186" y="1488"/>
                    </a:lnTo>
                    <a:lnTo>
                      <a:pt x="2189" y="1457"/>
                    </a:lnTo>
                    <a:lnTo>
                      <a:pt x="2193" y="1426"/>
                    </a:lnTo>
                    <a:lnTo>
                      <a:pt x="2194" y="1395"/>
                    </a:lnTo>
                    <a:lnTo>
                      <a:pt x="2194" y="1364"/>
                    </a:lnTo>
                    <a:lnTo>
                      <a:pt x="2192" y="1333"/>
                    </a:lnTo>
                    <a:lnTo>
                      <a:pt x="2189" y="1302"/>
                    </a:lnTo>
                    <a:lnTo>
                      <a:pt x="2186" y="1272"/>
                    </a:lnTo>
                    <a:lnTo>
                      <a:pt x="2181" y="1241"/>
                    </a:lnTo>
                    <a:lnTo>
                      <a:pt x="2176" y="1212"/>
                    </a:lnTo>
                    <a:lnTo>
                      <a:pt x="2177" y="1207"/>
                    </a:lnTo>
                    <a:lnTo>
                      <a:pt x="2178" y="1204"/>
                    </a:lnTo>
                    <a:lnTo>
                      <a:pt x="2181" y="1200"/>
                    </a:lnTo>
                    <a:lnTo>
                      <a:pt x="2184" y="1198"/>
                    </a:lnTo>
                    <a:lnTo>
                      <a:pt x="2186" y="1195"/>
                    </a:lnTo>
                    <a:lnTo>
                      <a:pt x="2189" y="1193"/>
                    </a:lnTo>
                    <a:lnTo>
                      <a:pt x="2194" y="1192"/>
                    </a:lnTo>
                    <a:lnTo>
                      <a:pt x="2197" y="1191"/>
                    </a:lnTo>
                    <a:lnTo>
                      <a:pt x="2203" y="1192"/>
                    </a:lnTo>
                    <a:lnTo>
                      <a:pt x="2207" y="1195"/>
                    </a:lnTo>
                    <a:lnTo>
                      <a:pt x="2210" y="1199"/>
                    </a:lnTo>
                    <a:lnTo>
                      <a:pt x="2215" y="1204"/>
                    </a:lnTo>
                    <a:lnTo>
                      <a:pt x="2218" y="1208"/>
                    </a:lnTo>
                    <a:lnTo>
                      <a:pt x="2223" y="1213"/>
                    </a:lnTo>
                    <a:lnTo>
                      <a:pt x="2227" y="1217"/>
                    </a:lnTo>
                    <a:lnTo>
                      <a:pt x="2232" y="1220"/>
                    </a:lnTo>
                    <a:lnTo>
                      <a:pt x="2234" y="1220"/>
                    </a:lnTo>
                    <a:lnTo>
                      <a:pt x="2236" y="1222"/>
                    </a:lnTo>
                    <a:lnTo>
                      <a:pt x="2239" y="1223"/>
                    </a:lnTo>
                    <a:lnTo>
                      <a:pt x="2241" y="1225"/>
                    </a:lnTo>
                    <a:lnTo>
                      <a:pt x="2245" y="1225"/>
                    </a:lnTo>
                    <a:lnTo>
                      <a:pt x="2249" y="1225"/>
                    </a:lnTo>
                    <a:lnTo>
                      <a:pt x="2253" y="1225"/>
                    </a:lnTo>
                    <a:lnTo>
                      <a:pt x="2257" y="1223"/>
                    </a:lnTo>
                    <a:lnTo>
                      <a:pt x="2258" y="1195"/>
                    </a:lnTo>
                    <a:lnTo>
                      <a:pt x="2258" y="1168"/>
                    </a:lnTo>
                    <a:lnTo>
                      <a:pt x="2257" y="1139"/>
                    </a:lnTo>
                    <a:lnTo>
                      <a:pt x="2254" y="1111"/>
                    </a:lnTo>
                    <a:lnTo>
                      <a:pt x="2248" y="1082"/>
                    </a:lnTo>
                    <a:lnTo>
                      <a:pt x="2240" y="1053"/>
                    </a:lnTo>
                    <a:lnTo>
                      <a:pt x="2230" y="1027"/>
                    </a:lnTo>
                    <a:lnTo>
                      <a:pt x="2217" y="1002"/>
                    </a:lnTo>
                    <a:lnTo>
                      <a:pt x="2217" y="999"/>
                    </a:lnTo>
                    <a:lnTo>
                      <a:pt x="2218" y="997"/>
                    </a:lnTo>
                    <a:lnTo>
                      <a:pt x="2219" y="994"/>
                    </a:lnTo>
                    <a:lnTo>
                      <a:pt x="2222" y="990"/>
                    </a:lnTo>
                    <a:lnTo>
                      <a:pt x="2223" y="988"/>
                    </a:lnTo>
                    <a:lnTo>
                      <a:pt x="2225" y="985"/>
                    </a:lnTo>
                    <a:lnTo>
                      <a:pt x="2226" y="983"/>
                    </a:lnTo>
                    <a:lnTo>
                      <a:pt x="2229" y="980"/>
                    </a:lnTo>
                    <a:lnTo>
                      <a:pt x="2233" y="979"/>
                    </a:lnTo>
                    <a:lnTo>
                      <a:pt x="2236" y="978"/>
                    </a:lnTo>
                    <a:lnTo>
                      <a:pt x="2240" y="977"/>
                    </a:lnTo>
                    <a:lnTo>
                      <a:pt x="2245" y="977"/>
                    </a:lnTo>
                    <a:lnTo>
                      <a:pt x="2303" y="1015"/>
                    </a:lnTo>
                    <a:lnTo>
                      <a:pt x="2306" y="1014"/>
                    </a:lnTo>
                    <a:lnTo>
                      <a:pt x="2308" y="1011"/>
                    </a:lnTo>
                    <a:lnTo>
                      <a:pt x="2309" y="1007"/>
                    </a:lnTo>
                    <a:lnTo>
                      <a:pt x="2311" y="1002"/>
                    </a:lnTo>
                    <a:lnTo>
                      <a:pt x="2303" y="983"/>
                    </a:lnTo>
                    <a:lnTo>
                      <a:pt x="2296" y="964"/>
                    </a:lnTo>
                    <a:lnTo>
                      <a:pt x="2288" y="946"/>
                    </a:lnTo>
                    <a:lnTo>
                      <a:pt x="2279" y="928"/>
                    </a:lnTo>
                    <a:lnTo>
                      <a:pt x="2270" y="910"/>
                    </a:lnTo>
                    <a:lnTo>
                      <a:pt x="2261" y="892"/>
                    </a:lnTo>
                    <a:lnTo>
                      <a:pt x="2250" y="875"/>
                    </a:lnTo>
                    <a:lnTo>
                      <a:pt x="2240" y="859"/>
                    </a:lnTo>
                    <a:lnTo>
                      <a:pt x="2230" y="842"/>
                    </a:lnTo>
                    <a:lnTo>
                      <a:pt x="2219" y="825"/>
                    </a:lnTo>
                    <a:lnTo>
                      <a:pt x="2208" y="807"/>
                    </a:lnTo>
                    <a:lnTo>
                      <a:pt x="2197" y="791"/>
                    </a:lnTo>
                    <a:lnTo>
                      <a:pt x="2186" y="774"/>
                    </a:lnTo>
                    <a:lnTo>
                      <a:pt x="2176" y="757"/>
                    </a:lnTo>
                    <a:lnTo>
                      <a:pt x="2165" y="739"/>
                    </a:lnTo>
                    <a:lnTo>
                      <a:pt x="2154" y="722"/>
                    </a:lnTo>
                    <a:lnTo>
                      <a:pt x="2152" y="719"/>
                    </a:lnTo>
                    <a:lnTo>
                      <a:pt x="2150" y="715"/>
                    </a:lnTo>
                    <a:lnTo>
                      <a:pt x="2146" y="714"/>
                    </a:lnTo>
                    <a:lnTo>
                      <a:pt x="2144" y="712"/>
                    </a:lnTo>
                    <a:lnTo>
                      <a:pt x="2012" y="554"/>
                    </a:lnTo>
                    <a:lnTo>
                      <a:pt x="2006" y="549"/>
                    </a:lnTo>
                    <a:lnTo>
                      <a:pt x="1999" y="543"/>
                    </a:lnTo>
                    <a:lnTo>
                      <a:pt x="1991" y="539"/>
                    </a:lnTo>
                    <a:lnTo>
                      <a:pt x="1984" y="533"/>
                    </a:lnTo>
                    <a:lnTo>
                      <a:pt x="1975" y="525"/>
                    </a:lnTo>
                    <a:lnTo>
                      <a:pt x="1967" y="520"/>
                    </a:lnTo>
                    <a:lnTo>
                      <a:pt x="1958" y="511"/>
                    </a:lnTo>
                    <a:lnTo>
                      <a:pt x="1950" y="504"/>
                    </a:lnTo>
                    <a:lnTo>
                      <a:pt x="1940" y="494"/>
                    </a:lnTo>
                    <a:lnTo>
                      <a:pt x="1932" y="486"/>
                    </a:lnTo>
                    <a:lnTo>
                      <a:pt x="1923" y="478"/>
                    </a:lnTo>
                    <a:lnTo>
                      <a:pt x="1914" y="469"/>
                    </a:lnTo>
                    <a:lnTo>
                      <a:pt x="1905" y="461"/>
                    </a:lnTo>
                    <a:lnTo>
                      <a:pt x="1896" y="453"/>
                    </a:lnTo>
                    <a:lnTo>
                      <a:pt x="1887" y="444"/>
                    </a:lnTo>
                    <a:lnTo>
                      <a:pt x="1877" y="436"/>
                    </a:lnTo>
                    <a:lnTo>
                      <a:pt x="1868" y="428"/>
                    </a:lnTo>
                    <a:lnTo>
                      <a:pt x="1860" y="420"/>
                    </a:lnTo>
                    <a:lnTo>
                      <a:pt x="1850" y="412"/>
                    </a:lnTo>
                    <a:lnTo>
                      <a:pt x="1841" y="405"/>
                    </a:lnTo>
                    <a:lnTo>
                      <a:pt x="1831" y="397"/>
                    </a:lnTo>
                    <a:lnTo>
                      <a:pt x="1822" y="389"/>
                    </a:lnTo>
                    <a:lnTo>
                      <a:pt x="1812" y="382"/>
                    </a:lnTo>
                    <a:lnTo>
                      <a:pt x="1802" y="376"/>
                    </a:lnTo>
                    <a:lnTo>
                      <a:pt x="1792" y="369"/>
                    </a:lnTo>
                    <a:lnTo>
                      <a:pt x="1782" y="363"/>
                    </a:lnTo>
                    <a:lnTo>
                      <a:pt x="1772" y="357"/>
                    </a:lnTo>
                    <a:lnTo>
                      <a:pt x="1761" y="351"/>
                    </a:lnTo>
                    <a:lnTo>
                      <a:pt x="1751" y="345"/>
                    </a:lnTo>
                    <a:lnTo>
                      <a:pt x="1740" y="340"/>
                    </a:lnTo>
                    <a:lnTo>
                      <a:pt x="1730" y="336"/>
                    </a:lnTo>
                    <a:lnTo>
                      <a:pt x="1718" y="331"/>
                    </a:lnTo>
                    <a:lnTo>
                      <a:pt x="1707" y="326"/>
                    </a:lnTo>
                    <a:lnTo>
                      <a:pt x="1696" y="323"/>
                    </a:lnTo>
                    <a:lnTo>
                      <a:pt x="1684" y="318"/>
                    </a:lnTo>
                    <a:lnTo>
                      <a:pt x="1672" y="315"/>
                    </a:lnTo>
                    <a:lnTo>
                      <a:pt x="1660" y="312"/>
                    </a:lnTo>
                    <a:lnTo>
                      <a:pt x="1647" y="309"/>
                    </a:lnTo>
                    <a:lnTo>
                      <a:pt x="1635" y="307"/>
                    </a:lnTo>
                    <a:lnTo>
                      <a:pt x="1622" y="306"/>
                    </a:lnTo>
                    <a:lnTo>
                      <a:pt x="1622" y="305"/>
                    </a:lnTo>
                    <a:lnTo>
                      <a:pt x="1620" y="302"/>
                    </a:lnTo>
                    <a:lnTo>
                      <a:pt x="1618" y="300"/>
                    </a:lnTo>
                    <a:lnTo>
                      <a:pt x="1616" y="296"/>
                    </a:lnTo>
                    <a:lnTo>
                      <a:pt x="1616" y="294"/>
                    </a:lnTo>
                    <a:lnTo>
                      <a:pt x="1616" y="290"/>
                    </a:lnTo>
                    <a:lnTo>
                      <a:pt x="1617" y="286"/>
                    </a:lnTo>
                    <a:lnTo>
                      <a:pt x="1618" y="281"/>
                    </a:lnTo>
                    <a:lnTo>
                      <a:pt x="1742" y="215"/>
                    </a:lnTo>
                    <a:lnTo>
                      <a:pt x="1743" y="213"/>
                    </a:lnTo>
                    <a:lnTo>
                      <a:pt x="1746" y="208"/>
                    </a:lnTo>
                    <a:lnTo>
                      <a:pt x="1748" y="202"/>
                    </a:lnTo>
                    <a:lnTo>
                      <a:pt x="1749" y="195"/>
                    </a:lnTo>
                    <a:lnTo>
                      <a:pt x="1746" y="192"/>
                    </a:lnTo>
                    <a:lnTo>
                      <a:pt x="1746" y="191"/>
                    </a:lnTo>
                    <a:lnTo>
                      <a:pt x="1744" y="190"/>
                    </a:lnTo>
                    <a:lnTo>
                      <a:pt x="1742" y="186"/>
                    </a:lnTo>
                    <a:lnTo>
                      <a:pt x="1732" y="183"/>
                    </a:lnTo>
                    <a:lnTo>
                      <a:pt x="1722" y="179"/>
                    </a:lnTo>
                    <a:lnTo>
                      <a:pt x="1712" y="176"/>
                    </a:lnTo>
                    <a:lnTo>
                      <a:pt x="1701" y="173"/>
                    </a:lnTo>
                    <a:lnTo>
                      <a:pt x="1691" y="170"/>
                    </a:lnTo>
                    <a:lnTo>
                      <a:pt x="1681" y="167"/>
                    </a:lnTo>
                    <a:lnTo>
                      <a:pt x="1671" y="165"/>
                    </a:lnTo>
                    <a:lnTo>
                      <a:pt x="1660" y="163"/>
                    </a:lnTo>
                    <a:lnTo>
                      <a:pt x="1650" y="161"/>
                    </a:lnTo>
                    <a:lnTo>
                      <a:pt x="1640" y="160"/>
                    </a:lnTo>
                    <a:lnTo>
                      <a:pt x="1629" y="159"/>
                    </a:lnTo>
                    <a:lnTo>
                      <a:pt x="1620" y="159"/>
                    </a:lnTo>
                    <a:lnTo>
                      <a:pt x="1609" y="158"/>
                    </a:lnTo>
                    <a:lnTo>
                      <a:pt x="1598" y="157"/>
                    </a:lnTo>
                    <a:lnTo>
                      <a:pt x="1588" y="157"/>
                    </a:lnTo>
                    <a:lnTo>
                      <a:pt x="1578" y="157"/>
                    </a:lnTo>
                    <a:lnTo>
                      <a:pt x="1568" y="157"/>
                    </a:lnTo>
                    <a:lnTo>
                      <a:pt x="1558" y="157"/>
                    </a:lnTo>
                    <a:lnTo>
                      <a:pt x="1548" y="157"/>
                    </a:lnTo>
                    <a:lnTo>
                      <a:pt x="1537" y="158"/>
                    </a:lnTo>
                    <a:lnTo>
                      <a:pt x="1527" y="158"/>
                    </a:lnTo>
                    <a:lnTo>
                      <a:pt x="1516" y="159"/>
                    </a:lnTo>
                    <a:lnTo>
                      <a:pt x="1507" y="159"/>
                    </a:lnTo>
                    <a:lnTo>
                      <a:pt x="1498" y="160"/>
                    </a:lnTo>
                    <a:lnTo>
                      <a:pt x="1488" y="161"/>
                    </a:lnTo>
                    <a:lnTo>
                      <a:pt x="1476" y="163"/>
                    </a:lnTo>
                    <a:lnTo>
                      <a:pt x="1467" y="163"/>
                    </a:lnTo>
                    <a:lnTo>
                      <a:pt x="1457" y="164"/>
                    </a:lnTo>
                    <a:lnTo>
                      <a:pt x="1447" y="165"/>
                    </a:lnTo>
                    <a:lnTo>
                      <a:pt x="1438" y="165"/>
                    </a:lnTo>
                    <a:lnTo>
                      <a:pt x="1427" y="167"/>
                    </a:lnTo>
                    <a:lnTo>
                      <a:pt x="1417" y="167"/>
                    </a:lnTo>
                    <a:lnTo>
                      <a:pt x="1529" y="7"/>
                    </a:lnTo>
                    <a:lnTo>
                      <a:pt x="1525" y="6"/>
                    </a:lnTo>
                    <a:lnTo>
                      <a:pt x="1521" y="6"/>
                    </a:lnTo>
                    <a:lnTo>
                      <a:pt x="1517" y="5"/>
                    </a:lnTo>
                    <a:lnTo>
                      <a:pt x="1513" y="6"/>
                    </a:lnTo>
                    <a:lnTo>
                      <a:pt x="1510" y="6"/>
                    </a:lnTo>
                    <a:lnTo>
                      <a:pt x="1505" y="7"/>
                    </a:lnTo>
                    <a:lnTo>
                      <a:pt x="1500" y="7"/>
                    </a:lnTo>
                    <a:lnTo>
                      <a:pt x="1495" y="9"/>
                    </a:lnTo>
                    <a:lnTo>
                      <a:pt x="1491" y="10"/>
                    </a:lnTo>
                    <a:lnTo>
                      <a:pt x="1485" y="11"/>
                    </a:lnTo>
                    <a:lnTo>
                      <a:pt x="1481" y="12"/>
                    </a:lnTo>
                    <a:lnTo>
                      <a:pt x="1475" y="13"/>
                    </a:lnTo>
                    <a:lnTo>
                      <a:pt x="1470" y="13"/>
                    </a:lnTo>
                    <a:lnTo>
                      <a:pt x="1465" y="15"/>
                    </a:lnTo>
                    <a:lnTo>
                      <a:pt x="1460" y="15"/>
                    </a:lnTo>
                    <a:lnTo>
                      <a:pt x="1454" y="15"/>
                    </a:lnTo>
                    <a:lnTo>
                      <a:pt x="1448" y="18"/>
                    </a:lnTo>
                    <a:lnTo>
                      <a:pt x="1440" y="23"/>
                    </a:lnTo>
                    <a:lnTo>
                      <a:pt x="1432" y="26"/>
                    </a:lnTo>
                    <a:lnTo>
                      <a:pt x="1426" y="30"/>
                    </a:lnTo>
                    <a:lnTo>
                      <a:pt x="1418" y="35"/>
                    </a:lnTo>
                    <a:lnTo>
                      <a:pt x="1410" y="38"/>
                    </a:lnTo>
                    <a:lnTo>
                      <a:pt x="1403" y="43"/>
                    </a:lnTo>
                    <a:lnTo>
                      <a:pt x="1397" y="48"/>
                    </a:lnTo>
                    <a:lnTo>
                      <a:pt x="1389" y="52"/>
                    </a:lnTo>
                    <a:lnTo>
                      <a:pt x="1382" y="55"/>
                    </a:lnTo>
                    <a:lnTo>
                      <a:pt x="1376" y="60"/>
                    </a:lnTo>
                    <a:lnTo>
                      <a:pt x="1369" y="63"/>
                    </a:lnTo>
                    <a:lnTo>
                      <a:pt x="1362" y="68"/>
                    </a:lnTo>
                    <a:lnTo>
                      <a:pt x="1356" y="72"/>
                    </a:lnTo>
                    <a:lnTo>
                      <a:pt x="1349" y="75"/>
                    </a:lnTo>
                    <a:lnTo>
                      <a:pt x="1344" y="79"/>
                    </a:lnTo>
                    <a:lnTo>
                      <a:pt x="1309" y="121"/>
                    </a:lnTo>
                    <a:lnTo>
                      <a:pt x="1307" y="121"/>
                    </a:lnTo>
                    <a:lnTo>
                      <a:pt x="1306" y="121"/>
                    </a:lnTo>
                    <a:lnTo>
                      <a:pt x="1305" y="121"/>
                    </a:lnTo>
                    <a:lnTo>
                      <a:pt x="1303" y="120"/>
                    </a:lnTo>
                    <a:lnTo>
                      <a:pt x="1302" y="120"/>
                    </a:lnTo>
                    <a:lnTo>
                      <a:pt x="1299" y="120"/>
                    </a:lnTo>
                    <a:lnTo>
                      <a:pt x="1297" y="120"/>
                    </a:lnTo>
                    <a:lnTo>
                      <a:pt x="1295" y="117"/>
                    </a:lnTo>
                    <a:lnTo>
                      <a:pt x="1292" y="109"/>
                    </a:lnTo>
                    <a:lnTo>
                      <a:pt x="1289" y="99"/>
                    </a:lnTo>
                    <a:lnTo>
                      <a:pt x="1289" y="89"/>
                    </a:lnTo>
                    <a:lnTo>
                      <a:pt x="1291" y="79"/>
                    </a:lnTo>
                    <a:lnTo>
                      <a:pt x="1292" y="68"/>
                    </a:lnTo>
                    <a:lnTo>
                      <a:pt x="1293" y="57"/>
                    </a:lnTo>
                    <a:lnTo>
                      <a:pt x="1294" y="48"/>
                    </a:lnTo>
                    <a:lnTo>
                      <a:pt x="1294" y="37"/>
                    </a:lnTo>
                    <a:lnTo>
                      <a:pt x="1293" y="32"/>
                    </a:lnTo>
                    <a:lnTo>
                      <a:pt x="1291" y="31"/>
                    </a:lnTo>
                    <a:lnTo>
                      <a:pt x="1286" y="32"/>
                    </a:lnTo>
                    <a:lnTo>
                      <a:pt x="1282" y="37"/>
                    </a:lnTo>
                    <a:lnTo>
                      <a:pt x="1203" y="206"/>
                    </a:lnTo>
                    <a:lnTo>
                      <a:pt x="1121" y="87"/>
                    </a:lnTo>
                    <a:lnTo>
                      <a:pt x="1098" y="94"/>
                    </a:lnTo>
                    <a:lnTo>
                      <a:pt x="1088" y="84"/>
                    </a:lnTo>
                    <a:lnTo>
                      <a:pt x="1079" y="74"/>
                    </a:lnTo>
                    <a:lnTo>
                      <a:pt x="1069" y="66"/>
                    </a:lnTo>
                    <a:lnTo>
                      <a:pt x="1058" y="57"/>
                    </a:lnTo>
                    <a:lnTo>
                      <a:pt x="1047" y="49"/>
                    </a:lnTo>
                    <a:lnTo>
                      <a:pt x="1036" y="41"/>
                    </a:lnTo>
                    <a:lnTo>
                      <a:pt x="1024" y="35"/>
                    </a:lnTo>
                    <a:lnTo>
                      <a:pt x="1012" y="28"/>
                    </a:lnTo>
                    <a:lnTo>
                      <a:pt x="999" y="22"/>
                    </a:lnTo>
                    <a:lnTo>
                      <a:pt x="986" y="17"/>
                    </a:lnTo>
                    <a:lnTo>
                      <a:pt x="973" y="13"/>
                    </a:lnTo>
                    <a:lnTo>
                      <a:pt x="959" y="9"/>
                    </a:lnTo>
                    <a:lnTo>
                      <a:pt x="945" y="6"/>
                    </a:lnTo>
                    <a:lnTo>
                      <a:pt x="931" y="4"/>
                    </a:lnTo>
                    <a:lnTo>
                      <a:pt x="915" y="1"/>
                    </a:lnTo>
                    <a:lnTo>
                      <a:pt x="901" y="0"/>
                    </a:lnTo>
                    <a:lnTo>
                      <a:pt x="958" y="108"/>
                    </a:lnTo>
                    <a:lnTo>
                      <a:pt x="957" y="111"/>
                    </a:lnTo>
                    <a:lnTo>
                      <a:pt x="957" y="114"/>
                    </a:lnTo>
                    <a:lnTo>
                      <a:pt x="956" y="116"/>
                    </a:lnTo>
                    <a:lnTo>
                      <a:pt x="954" y="117"/>
                    </a:lnTo>
                    <a:lnTo>
                      <a:pt x="953" y="118"/>
                    </a:lnTo>
                    <a:lnTo>
                      <a:pt x="950" y="120"/>
                    </a:lnTo>
                    <a:lnTo>
                      <a:pt x="946" y="122"/>
                    </a:lnTo>
                    <a:lnTo>
                      <a:pt x="943" y="123"/>
                    </a:lnTo>
                    <a:lnTo>
                      <a:pt x="935" y="120"/>
                    </a:lnTo>
                    <a:lnTo>
                      <a:pt x="928" y="116"/>
                    </a:lnTo>
                    <a:lnTo>
                      <a:pt x="920" y="114"/>
                    </a:lnTo>
                    <a:lnTo>
                      <a:pt x="913" y="111"/>
                    </a:lnTo>
                    <a:lnTo>
                      <a:pt x="905" y="110"/>
                    </a:lnTo>
                    <a:lnTo>
                      <a:pt x="897" y="108"/>
                    </a:lnTo>
                    <a:lnTo>
                      <a:pt x="889" y="106"/>
                    </a:lnTo>
                    <a:lnTo>
                      <a:pt x="881" y="105"/>
                    </a:lnTo>
                    <a:lnTo>
                      <a:pt x="873" y="104"/>
                    </a:lnTo>
                    <a:lnTo>
                      <a:pt x="864" y="103"/>
                    </a:lnTo>
                    <a:lnTo>
                      <a:pt x="857" y="103"/>
                    </a:lnTo>
                    <a:lnTo>
                      <a:pt x="849" y="103"/>
                    </a:lnTo>
                    <a:lnTo>
                      <a:pt x="841" y="103"/>
                    </a:lnTo>
                    <a:lnTo>
                      <a:pt x="832" y="103"/>
                    </a:lnTo>
                    <a:lnTo>
                      <a:pt x="823" y="104"/>
                    </a:lnTo>
                    <a:lnTo>
                      <a:pt x="816" y="105"/>
                    </a:lnTo>
                    <a:lnTo>
                      <a:pt x="802" y="108"/>
                    </a:lnTo>
                    <a:lnTo>
                      <a:pt x="790" y="110"/>
                    </a:lnTo>
                    <a:lnTo>
                      <a:pt x="778" y="112"/>
                    </a:lnTo>
                    <a:lnTo>
                      <a:pt x="766" y="114"/>
                    </a:lnTo>
                    <a:lnTo>
                      <a:pt x="754" y="116"/>
                    </a:lnTo>
                    <a:lnTo>
                      <a:pt x="741" y="117"/>
                    </a:lnTo>
                    <a:lnTo>
                      <a:pt x="730" y="120"/>
                    </a:lnTo>
                    <a:lnTo>
                      <a:pt x="718" y="121"/>
                    </a:lnTo>
                    <a:lnTo>
                      <a:pt x="707" y="122"/>
                    </a:lnTo>
                    <a:lnTo>
                      <a:pt x="695" y="124"/>
                    </a:lnTo>
                    <a:lnTo>
                      <a:pt x="684" y="127"/>
                    </a:lnTo>
                    <a:lnTo>
                      <a:pt x="673" y="129"/>
                    </a:lnTo>
                    <a:lnTo>
                      <a:pt x="662" y="132"/>
                    </a:lnTo>
                    <a:lnTo>
                      <a:pt x="651" y="135"/>
                    </a:lnTo>
                    <a:lnTo>
                      <a:pt x="640" y="139"/>
                    </a:lnTo>
                    <a:lnTo>
                      <a:pt x="628" y="143"/>
                    </a:lnTo>
                    <a:lnTo>
                      <a:pt x="624" y="145"/>
                    </a:lnTo>
                    <a:lnTo>
                      <a:pt x="619" y="145"/>
                    </a:lnTo>
                    <a:lnTo>
                      <a:pt x="613" y="146"/>
                    </a:lnTo>
                    <a:lnTo>
                      <a:pt x="607" y="147"/>
                    </a:lnTo>
                    <a:lnTo>
                      <a:pt x="603" y="148"/>
                    </a:lnTo>
                    <a:lnTo>
                      <a:pt x="597" y="149"/>
                    </a:lnTo>
                    <a:lnTo>
                      <a:pt x="593" y="151"/>
                    </a:lnTo>
                    <a:lnTo>
                      <a:pt x="588" y="153"/>
                    </a:lnTo>
                    <a:lnTo>
                      <a:pt x="583" y="154"/>
                    </a:lnTo>
                    <a:lnTo>
                      <a:pt x="579" y="155"/>
                    </a:lnTo>
                    <a:lnTo>
                      <a:pt x="573" y="158"/>
                    </a:lnTo>
                    <a:lnTo>
                      <a:pt x="570" y="159"/>
                    </a:lnTo>
                    <a:lnTo>
                      <a:pt x="565" y="161"/>
                    </a:lnTo>
                    <a:lnTo>
                      <a:pt x="561" y="163"/>
                    </a:lnTo>
                    <a:lnTo>
                      <a:pt x="558" y="165"/>
                    </a:lnTo>
                    <a:lnTo>
                      <a:pt x="553" y="167"/>
                    </a:lnTo>
                    <a:lnTo>
                      <a:pt x="552" y="173"/>
                    </a:lnTo>
                    <a:lnTo>
                      <a:pt x="550" y="173"/>
                    </a:lnTo>
                    <a:lnTo>
                      <a:pt x="549" y="174"/>
                    </a:lnTo>
                    <a:lnTo>
                      <a:pt x="551" y="180"/>
                    </a:lnTo>
                    <a:lnTo>
                      <a:pt x="555" y="184"/>
                    </a:lnTo>
                    <a:lnTo>
                      <a:pt x="559" y="188"/>
                    </a:lnTo>
                    <a:lnTo>
                      <a:pt x="563" y="191"/>
                    </a:lnTo>
                    <a:lnTo>
                      <a:pt x="566" y="196"/>
                    </a:lnTo>
                    <a:lnTo>
                      <a:pt x="571" y="200"/>
                    </a:lnTo>
                    <a:lnTo>
                      <a:pt x="574" y="204"/>
                    </a:lnTo>
                    <a:lnTo>
                      <a:pt x="578" y="209"/>
                    </a:lnTo>
                    <a:lnTo>
                      <a:pt x="581" y="215"/>
                    </a:lnTo>
                    <a:lnTo>
                      <a:pt x="621" y="240"/>
                    </a:lnTo>
                    <a:lnTo>
                      <a:pt x="623" y="243"/>
                    </a:lnTo>
                    <a:lnTo>
                      <a:pt x="624" y="245"/>
                    </a:lnTo>
                    <a:lnTo>
                      <a:pt x="626" y="249"/>
                    </a:lnTo>
                    <a:lnTo>
                      <a:pt x="628" y="254"/>
                    </a:lnTo>
                    <a:lnTo>
                      <a:pt x="627" y="257"/>
                    </a:lnTo>
                    <a:lnTo>
                      <a:pt x="626" y="260"/>
                    </a:lnTo>
                    <a:lnTo>
                      <a:pt x="624" y="264"/>
                    </a:lnTo>
                    <a:lnTo>
                      <a:pt x="621" y="266"/>
                    </a:lnTo>
                    <a:lnTo>
                      <a:pt x="613" y="266"/>
                    </a:lnTo>
                    <a:lnTo>
                      <a:pt x="604" y="269"/>
                    </a:lnTo>
                    <a:lnTo>
                      <a:pt x="596" y="270"/>
                    </a:lnTo>
                    <a:lnTo>
                      <a:pt x="589" y="271"/>
                    </a:lnTo>
                    <a:lnTo>
                      <a:pt x="580" y="272"/>
                    </a:lnTo>
                    <a:lnTo>
                      <a:pt x="571" y="272"/>
                    </a:lnTo>
                    <a:lnTo>
                      <a:pt x="563" y="271"/>
                    </a:lnTo>
                    <a:lnTo>
                      <a:pt x="553" y="268"/>
                    </a:lnTo>
                    <a:lnTo>
                      <a:pt x="537" y="275"/>
                    </a:lnTo>
                    <a:lnTo>
                      <a:pt x="520" y="281"/>
                    </a:lnTo>
                    <a:lnTo>
                      <a:pt x="504" y="289"/>
                    </a:lnTo>
                    <a:lnTo>
                      <a:pt x="487" y="296"/>
                    </a:lnTo>
                    <a:lnTo>
                      <a:pt x="470" y="303"/>
                    </a:lnTo>
                    <a:lnTo>
                      <a:pt x="454" y="312"/>
                    </a:lnTo>
                    <a:lnTo>
                      <a:pt x="437" y="319"/>
                    </a:lnTo>
                    <a:lnTo>
                      <a:pt x="420" y="327"/>
                    </a:lnTo>
                    <a:lnTo>
                      <a:pt x="405" y="337"/>
                    </a:lnTo>
                    <a:lnTo>
                      <a:pt x="387" y="345"/>
                    </a:lnTo>
                    <a:lnTo>
                      <a:pt x="372" y="354"/>
                    </a:lnTo>
                    <a:lnTo>
                      <a:pt x="356" y="363"/>
                    </a:lnTo>
                    <a:lnTo>
                      <a:pt x="341" y="371"/>
                    </a:lnTo>
                    <a:lnTo>
                      <a:pt x="325" y="381"/>
                    </a:lnTo>
                    <a:lnTo>
                      <a:pt x="310" y="391"/>
                    </a:lnTo>
                    <a:lnTo>
                      <a:pt x="295" y="401"/>
                    </a:lnTo>
                    <a:lnTo>
                      <a:pt x="282" y="408"/>
                    </a:lnTo>
                    <a:lnTo>
                      <a:pt x="269" y="417"/>
                    </a:lnTo>
                    <a:lnTo>
                      <a:pt x="256" y="424"/>
                    </a:lnTo>
                    <a:lnTo>
                      <a:pt x="243" y="434"/>
                    </a:lnTo>
                    <a:lnTo>
                      <a:pt x="231" y="442"/>
                    </a:lnTo>
                    <a:lnTo>
                      <a:pt x="219" y="450"/>
                    </a:lnTo>
                    <a:lnTo>
                      <a:pt x="207" y="459"/>
                    </a:lnTo>
                    <a:lnTo>
                      <a:pt x="196" y="468"/>
                    </a:lnTo>
                    <a:lnTo>
                      <a:pt x="183" y="477"/>
                    </a:lnTo>
                    <a:lnTo>
                      <a:pt x="172" y="485"/>
                    </a:lnTo>
                    <a:lnTo>
                      <a:pt x="161" y="493"/>
                    </a:lnTo>
                    <a:lnTo>
                      <a:pt x="150" y="502"/>
                    </a:lnTo>
                    <a:lnTo>
                      <a:pt x="139" y="511"/>
                    </a:lnTo>
                    <a:lnTo>
                      <a:pt x="128" y="518"/>
                    </a:lnTo>
                    <a:lnTo>
                      <a:pt x="117" y="525"/>
                    </a:lnTo>
                    <a:lnTo>
                      <a:pt x="107" y="534"/>
                    </a:lnTo>
                    <a:lnTo>
                      <a:pt x="105" y="539"/>
                    </a:lnTo>
                    <a:lnTo>
                      <a:pt x="101" y="542"/>
                    </a:lnTo>
                    <a:lnTo>
                      <a:pt x="98" y="547"/>
                    </a:lnTo>
                    <a:lnTo>
                      <a:pt x="96" y="554"/>
                    </a:lnTo>
                    <a:lnTo>
                      <a:pt x="101" y="560"/>
                    </a:lnTo>
                    <a:lnTo>
                      <a:pt x="107" y="565"/>
                    </a:lnTo>
                    <a:lnTo>
                      <a:pt x="115" y="567"/>
                    </a:lnTo>
                    <a:lnTo>
                      <a:pt x="125" y="568"/>
                    </a:lnTo>
                    <a:lnTo>
                      <a:pt x="132" y="568"/>
                    </a:lnTo>
                    <a:lnTo>
                      <a:pt x="141" y="568"/>
                    </a:lnTo>
                    <a:lnTo>
                      <a:pt x="151" y="567"/>
                    </a:lnTo>
                    <a:lnTo>
                      <a:pt x="160" y="565"/>
                    </a:lnTo>
                    <a:lnTo>
                      <a:pt x="162" y="566"/>
                    </a:lnTo>
                    <a:lnTo>
                      <a:pt x="165" y="570"/>
                    </a:lnTo>
                    <a:lnTo>
                      <a:pt x="168" y="573"/>
                    </a:lnTo>
                    <a:lnTo>
                      <a:pt x="170" y="579"/>
                    </a:lnTo>
                    <a:lnTo>
                      <a:pt x="162" y="591"/>
                    </a:lnTo>
                    <a:lnTo>
                      <a:pt x="154" y="602"/>
                    </a:lnTo>
                    <a:lnTo>
                      <a:pt x="144" y="614"/>
                    </a:lnTo>
                    <a:lnTo>
                      <a:pt x="132" y="627"/>
                    </a:lnTo>
                    <a:lnTo>
                      <a:pt x="120" y="639"/>
                    </a:lnTo>
                    <a:lnTo>
                      <a:pt x="109" y="652"/>
                    </a:lnTo>
                    <a:lnTo>
                      <a:pt x="97" y="664"/>
                    </a:lnTo>
                    <a:lnTo>
                      <a:pt x="84" y="677"/>
                    </a:lnTo>
                    <a:lnTo>
                      <a:pt x="73" y="690"/>
                    </a:lnTo>
                    <a:lnTo>
                      <a:pt x="61" y="705"/>
                    </a:lnTo>
                    <a:lnTo>
                      <a:pt x="49" y="718"/>
                    </a:lnTo>
                    <a:lnTo>
                      <a:pt x="38" y="732"/>
                    </a:lnTo>
                    <a:lnTo>
                      <a:pt x="28" y="746"/>
                    </a:lnTo>
                    <a:lnTo>
                      <a:pt x="18" y="762"/>
                    </a:lnTo>
                    <a:lnTo>
                      <a:pt x="12" y="776"/>
                    </a:lnTo>
                    <a:lnTo>
                      <a:pt x="5" y="793"/>
                    </a:lnTo>
                    <a:lnTo>
                      <a:pt x="5" y="797"/>
                    </a:lnTo>
                    <a:lnTo>
                      <a:pt x="7" y="800"/>
                    </a:lnTo>
                    <a:lnTo>
                      <a:pt x="8" y="802"/>
                    </a:lnTo>
                    <a:lnTo>
                      <a:pt x="13" y="804"/>
                    </a:lnTo>
                    <a:lnTo>
                      <a:pt x="84" y="793"/>
                    </a:lnTo>
                    <a:lnTo>
                      <a:pt x="86" y="793"/>
                    </a:lnTo>
                    <a:lnTo>
                      <a:pt x="89" y="793"/>
                    </a:lnTo>
                    <a:lnTo>
                      <a:pt x="92" y="794"/>
                    </a:lnTo>
                    <a:lnTo>
                      <a:pt x="94" y="795"/>
                    </a:lnTo>
                    <a:lnTo>
                      <a:pt x="95" y="798"/>
                    </a:lnTo>
                    <a:lnTo>
                      <a:pt x="97" y="800"/>
                    </a:lnTo>
                    <a:lnTo>
                      <a:pt x="97" y="804"/>
                    </a:lnTo>
                    <a:lnTo>
                      <a:pt x="98" y="807"/>
                    </a:lnTo>
                    <a:lnTo>
                      <a:pt x="76" y="851"/>
                    </a:lnTo>
                    <a:lnTo>
                      <a:pt x="58" y="897"/>
                    </a:lnTo>
                    <a:lnTo>
                      <a:pt x="43" y="943"/>
                    </a:lnTo>
                    <a:lnTo>
                      <a:pt x="28" y="991"/>
                    </a:lnTo>
                    <a:lnTo>
                      <a:pt x="18" y="1039"/>
                    </a:lnTo>
                    <a:lnTo>
                      <a:pt x="11" y="1088"/>
                    </a:lnTo>
                    <a:lnTo>
                      <a:pt x="4" y="1137"/>
                    </a:lnTo>
                    <a:lnTo>
                      <a:pt x="2" y="1187"/>
                    </a:lnTo>
                    <a:lnTo>
                      <a:pt x="0" y="1237"/>
                    </a:lnTo>
                    <a:lnTo>
                      <a:pt x="2" y="1287"/>
                    </a:lnTo>
                    <a:lnTo>
                      <a:pt x="4" y="1337"/>
                    </a:lnTo>
                    <a:lnTo>
                      <a:pt x="10" y="1387"/>
                    </a:lnTo>
                    <a:lnTo>
                      <a:pt x="17" y="1436"/>
                    </a:lnTo>
                    <a:lnTo>
                      <a:pt x="27" y="1487"/>
                    </a:lnTo>
                    <a:lnTo>
                      <a:pt x="39" y="1536"/>
                    </a:lnTo>
                    <a:lnTo>
                      <a:pt x="53" y="1583"/>
                    </a:lnTo>
                    <a:lnTo>
                      <a:pt x="61" y="1582"/>
                    </a:lnTo>
                    <a:lnTo>
                      <a:pt x="66" y="1579"/>
                    </a:lnTo>
                    <a:lnTo>
                      <a:pt x="70" y="1574"/>
                    </a:lnTo>
                    <a:lnTo>
                      <a:pt x="75" y="1569"/>
                    </a:lnTo>
                    <a:lnTo>
                      <a:pt x="78" y="1562"/>
                    </a:lnTo>
                    <a:lnTo>
                      <a:pt x="82" y="1556"/>
                    </a:lnTo>
                    <a:lnTo>
                      <a:pt x="85" y="1550"/>
                    </a:lnTo>
                    <a:lnTo>
                      <a:pt x="88" y="1544"/>
                    </a:lnTo>
                    <a:lnTo>
                      <a:pt x="92" y="1538"/>
                    </a:lnTo>
                    <a:lnTo>
                      <a:pt x="95" y="1531"/>
                    </a:lnTo>
                    <a:lnTo>
                      <a:pt x="97" y="1526"/>
                    </a:lnTo>
                    <a:lnTo>
                      <a:pt x="101" y="1521"/>
                    </a:lnTo>
                    <a:lnTo>
                      <a:pt x="105" y="1516"/>
                    </a:lnTo>
                    <a:lnTo>
                      <a:pt x="109" y="1513"/>
                    </a:lnTo>
                    <a:lnTo>
                      <a:pt x="115" y="1508"/>
                    </a:lnTo>
                    <a:lnTo>
                      <a:pt x="120" y="1506"/>
                    </a:lnTo>
                    <a:lnTo>
                      <a:pt x="125" y="1507"/>
                    </a:lnTo>
                    <a:lnTo>
                      <a:pt x="128" y="1509"/>
                    </a:lnTo>
                    <a:lnTo>
                      <a:pt x="130" y="1510"/>
                    </a:lnTo>
                    <a:lnTo>
                      <a:pt x="132" y="1513"/>
                    </a:lnTo>
                    <a:lnTo>
                      <a:pt x="134" y="1516"/>
                    </a:lnTo>
                    <a:lnTo>
                      <a:pt x="136" y="1520"/>
                    </a:lnTo>
                    <a:lnTo>
                      <a:pt x="137" y="1524"/>
                    </a:lnTo>
                    <a:lnTo>
                      <a:pt x="139" y="1530"/>
                    </a:lnTo>
                    <a:lnTo>
                      <a:pt x="131" y="1568"/>
                    </a:lnTo>
                    <a:lnTo>
                      <a:pt x="128" y="1607"/>
                    </a:lnTo>
                    <a:lnTo>
                      <a:pt x="128" y="1647"/>
                    </a:lnTo>
                    <a:lnTo>
                      <a:pt x="132" y="1687"/>
                    </a:lnTo>
                    <a:lnTo>
                      <a:pt x="139" y="1727"/>
                    </a:lnTo>
                    <a:lnTo>
                      <a:pt x="149" y="1765"/>
                    </a:lnTo>
                    <a:lnTo>
                      <a:pt x="160" y="1802"/>
                    </a:lnTo>
                    <a:lnTo>
                      <a:pt x="175" y="1838"/>
                    </a:lnTo>
                    <a:lnTo>
                      <a:pt x="180" y="1852"/>
                    </a:lnTo>
                    <a:lnTo>
                      <a:pt x="186" y="1866"/>
                    </a:lnTo>
                    <a:lnTo>
                      <a:pt x="191" y="1881"/>
                    </a:lnTo>
                    <a:lnTo>
                      <a:pt x="198" y="1894"/>
                    </a:lnTo>
                    <a:lnTo>
                      <a:pt x="204" y="1906"/>
                    </a:lnTo>
                    <a:lnTo>
                      <a:pt x="211" y="1920"/>
                    </a:lnTo>
                    <a:lnTo>
                      <a:pt x="218" y="1932"/>
                    </a:lnTo>
                    <a:lnTo>
                      <a:pt x="225" y="1945"/>
                    </a:lnTo>
                    <a:lnTo>
                      <a:pt x="230" y="1943"/>
                    </a:lnTo>
                    <a:lnTo>
                      <a:pt x="234" y="1939"/>
                    </a:lnTo>
                    <a:lnTo>
                      <a:pt x="237" y="1936"/>
                    </a:lnTo>
                    <a:lnTo>
                      <a:pt x="238" y="1932"/>
                    </a:lnTo>
                    <a:lnTo>
                      <a:pt x="240" y="1927"/>
                    </a:lnTo>
                    <a:lnTo>
                      <a:pt x="241" y="1924"/>
                    </a:lnTo>
                    <a:lnTo>
                      <a:pt x="244" y="1920"/>
                    </a:lnTo>
                    <a:lnTo>
                      <a:pt x="247" y="1916"/>
                    </a:lnTo>
                    <a:lnTo>
                      <a:pt x="251" y="1916"/>
                    </a:lnTo>
                    <a:lnTo>
                      <a:pt x="256" y="1916"/>
                    </a:lnTo>
                    <a:lnTo>
                      <a:pt x="261" y="1918"/>
                    </a:lnTo>
                    <a:lnTo>
                      <a:pt x="265" y="1920"/>
                    </a:lnTo>
                    <a:lnTo>
                      <a:pt x="269" y="1921"/>
                    </a:lnTo>
                    <a:lnTo>
                      <a:pt x="272" y="1924"/>
                    </a:lnTo>
                    <a:lnTo>
                      <a:pt x="275" y="1927"/>
                    </a:lnTo>
                    <a:lnTo>
                      <a:pt x="278" y="1930"/>
                    </a:lnTo>
                    <a:lnTo>
                      <a:pt x="380" y="2097"/>
                    </a:lnTo>
                    <a:lnTo>
                      <a:pt x="493" y="2165"/>
                    </a:lnTo>
                    <a:lnTo>
                      <a:pt x="496" y="2164"/>
                    </a:lnTo>
                    <a:lnTo>
                      <a:pt x="499" y="2159"/>
                    </a:lnTo>
                    <a:lnTo>
                      <a:pt x="501" y="2153"/>
                    </a:lnTo>
                    <a:lnTo>
                      <a:pt x="502" y="2146"/>
                    </a:lnTo>
                    <a:lnTo>
                      <a:pt x="521" y="2119"/>
                    </a:lnTo>
                    <a:lnTo>
                      <a:pt x="532" y="2132"/>
                    </a:lnTo>
                    <a:lnTo>
                      <a:pt x="542" y="2146"/>
                    </a:lnTo>
                    <a:lnTo>
                      <a:pt x="553" y="2158"/>
                    </a:lnTo>
                    <a:lnTo>
                      <a:pt x="564" y="2170"/>
                    </a:lnTo>
                    <a:lnTo>
                      <a:pt x="575" y="2181"/>
                    </a:lnTo>
                    <a:lnTo>
                      <a:pt x="588" y="2193"/>
                    </a:lnTo>
                    <a:lnTo>
                      <a:pt x="600" y="2205"/>
                    </a:lnTo>
                    <a:lnTo>
                      <a:pt x="612" y="2216"/>
                    </a:lnTo>
                    <a:lnTo>
                      <a:pt x="624" y="2228"/>
                    </a:lnTo>
                    <a:lnTo>
                      <a:pt x="636" y="2239"/>
                    </a:lnTo>
                    <a:lnTo>
                      <a:pt x="649" y="2249"/>
                    </a:lnTo>
                    <a:lnTo>
                      <a:pt x="663" y="2260"/>
                    </a:lnTo>
                    <a:lnTo>
                      <a:pt x="676" y="2271"/>
                    </a:lnTo>
                    <a:lnTo>
                      <a:pt x="689" y="2281"/>
                    </a:lnTo>
                    <a:lnTo>
                      <a:pt x="704" y="2290"/>
                    </a:lnTo>
                    <a:lnTo>
                      <a:pt x="717" y="2300"/>
                    </a:lnTo>
                    <a:lnTo>
                      <a:pt x="731" y="2310"/>
                    </a:lnTo>
                    <a:lnTo>
                      <a:pt x="746" y="2320"/>
                    </a:lnTo>
                    <a:lnTo>
                      <a:pt x="760" y="2329"/>
                    </a:lnTo>
                    <a:lnTo>
                      <a:pt x="776" y="2338"/>
                    </a:lnTo>
                    <a:lnTo>
                      <a:pt x="791" y="2346"/>
                    </a:lnTo>
                    <a:lnTo>
                      <a:pt x="806" y="2356"/>
                    </a:lnTo>
                    <a:lnTo>
                      <a:pt x="821" y="2364"/>
                    </a:lnTo>
                    <a:lnTo>
                      <a:pt x="837" y="2372"/>
                    </a:lnTo>
                    <a:lnTo>
                      <a:pt x="852" y="2381"/>
                    </a:lnTo>
                    <a:lnTo>
                      <a:pt x="869" y="2388"/>
                    </a:lnTo>
                    <a:lnTo>
                      <a:pt x="885" y="2396"/>
                    </a:lnTo>
                    <a:lnTo>
                      <a:pt x="902" y="2405"/>
                    </a:lnTo>
                    <a:lnTo>
                      <a:pt x="917" y="2411"/>
                    </a:lnTo>
                    <a:lnTo>
                      <a:pt x="934" y="2418"/>
                    </a:lnTo>
                    <a:lnTo>
                      <a:pt x="952" y="2426"/>
                    </a:lnTo>
                    <a:lnTo>
                      <a:pt x="968" y="2432"/>
                    </a:lnTo>
                    <a:lnTo>
                      <a:pt x="974" y="2437"/>
                    </a:lnTo>
                    <a:lnTo>
                      <a:pt x="978" y="2441"/>
                    </a:lnTo>
                    <a:lnTo>
                      <a:pt x="984" y="2445"/>
                    </a:lnTo>
                    <a:lnTo>
                      <a:pt x="988" y="2450"/>
                    </a:lnTo>
                    <a:lnTo>
                      <a:pt x="993" y="2452"/>
                    </a:lnTo>
                    <a:lnTo>
                      <a:pt x="997" y="2455"/>
                    </a:lnTo>
                    <a:lnTo>
                      <a:pt x="1003" y="2457"/>
                    </a:lnTo>
                    <a:lnTo>
                      <a:pt x="1008" y="2457"/>
                    </a:lnTo>
                    <a:lnTo>
                      <a:pt x="1089" y="2450"/>
                    </a:lnTo>
                    <a:lnTo>
                      <a:pt x="1092" y="2448"/>
                    </a:lnTo>
                    <a:lnTo>
                      <a:pt x="1096" y="2444"/>
                    </a:lnTo>
                    <a:lnTo>
                      <a:pt x="1098" y="2441"/>
                    </a:lnTo>
                    <a:lnTo>
                      <a:pt x="1100" y="2437"/>
                    </a:lnTo>
                    <a:lnTo>
                      <a:pt x="1103" y="2433"/>
                    </a:lnTo>
                    <a:lnTo>
                      <a:pt x="1107" y="2430"/>
                    </a:lnTo>
                    <a:lnTo>
                      <a:pt x="1111" y="2427"/>
                    </a:lnTo>
                    <a:lnTo>
                      <a:pt x="1117" y="2426"/>
                    </a:lnTo>
                    <a:lnTo>
                      <a:pt x="1141" y="2443"/>
                    </a:lnTo>
                    <a:lnTo>
                      <a:pt x="1161" y="2498"/>
                    </a:lnTo>
                    <a:lnTo>
                      <a:pt x="1162" y="2497"/>
                    </a:lnTo>
                    <a:lnTo>
                      <a:pt x="1165" y="2497"/>
                    </a:lnTo>
                    <a:lnTo>
                      <a:pt x="1168" y="2495"/>
                    </a:lnTo>
                    <a:lnTo>
                      <a:pt x="1169" y="2495"/>
                    </a:lnTo>
                    <a:close/>
                  </a:path>
                </a:pathLst>
              </a:custGeom>
              <a:solidFill>
                <a:srgbClr val="AB78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4" name="Freeform 127"/>
              <p:cNvSpPr>
                <a:spLocks/>
              </p:cNvSpPr>
              <p:nvPr/>
            </p:nvSpPr>
            <p:spPr bwMode="auto">
              <a:xfrm>
                <a:off x="2667" y="3755"/>
                <a:ext cx="43" cy="123"/>
              </a:xfrm>
              <a:custGeom>
                <a:avLst/>
                <a:gdLst>
                  <a:gd name="T0" fmla="*/ 2 w 213"/>
                  <a:gd name="T1" fmla="*/ 20 h 737"/>
                  <a:gd name="T2" fmla="*/ 3 w 213"/>
                  <a:gd name="T3" fmla="*/ 20 h 737"/>
                  <a:gd name="T4" fmla="*/ 3 w 213"/>
                  <a:gd name="T5" fmla="*/ 19 h 737"/>
                  <a:gd name="T6" fmla="*/ 4 w 213"/>
                  <a:gd name="T7" fmla="*/ 17 h 737"/>
                  <a:gd name="T8" fmla="*/ 4 w 213"/>
                  <a:gd name="T9" fmla="*/ 14 h 737"/>
                  <a:gd name="T10" fmla="*/ 4 w 213"/>
                  <a:gd name="T11" fmla="*/ 11 h 737"/>
                  <a:gd name="T12" fmla="*/ 4 w 213"/>
                  <a:gd name="T13" fmla="*/ 9 h 737"/>
                  <a:gd name="T14" fmla="*/ 4 w 213"/>
                  <a:gd name="T15" fmla="*/ 6 h 737"/>
                  <a:gd name="T16" fmla="*/ 5 w 213"/>
                  <a:gd name="T17" fmla="*/ 4 h 737"/>
                  <a:gd name="T18" fmla="*/ 7 w 213"/>
                  <a:gd name="T19" fmla="*/ 2 h 737"/>
                  <a:gd name="T20" fmla="*/ 8 w 213"/>
                  <a:gd name="T21" fmla="*/ 1 h 737"/>
                  <a:gd name="T22" fmla="*/ 8 w 213"/>
                  <a:gd name="T23" fmla="*/ 0 h 737"/>
                  <a:gd name="T24" fmla="*/ 8 w 213"/>
                  <a:gd name="T25" fmla="*/ 0 h 737"/>
                  <a:gd name="T26" fmla="*/ 9 w 213"/>
                  <a:gd name="T27" fmla="*/ 0 h 737"/>
                  <a:gd name="T28" fmla="*/ 7 w 213"/>
                  <a:gd name="T29" fmla="*/ 1 h 737"/>
                  <a:gd name="T30" fmla="*/ 6 w 213"/>
                  <a:gd name="T31" fmla="*/ 1 h 737"/>
                  <a:gd name="T32" fmla="*/ 6 w 213"/>
                  <a:gd name="T33" fmla="*/ 2 h 737"/>
                  <a:gd name="T34" fmla="*/ 5 w 213"/>
                  <a:gd name="T35" fmla="*/ 2 h 737"/>
                  <a:gd name="T36" fmla="*/ 5 w 213"/>
                  <a:gd name="T37" fmla="*/ 2 h 737"/>
                  <a:gd name="T38" fmla="*/ 3 w 213"/>
                  <a:gd name="T39" fmla="*/ 4 h 737"/>
                  <a:gd name="T40" fmla="*/ 2 w 213"/>
                  <a:gd name="T41" fmla="*/ 6 h 737"/>
                  <a:gd name="T42" fmla="*/ 1 w 213"/>
                  <a:gd name="T43" fmla="*/ 8 h 737"/>
                  <a:gd name="T44" fmla="*/ 1 w 213"/>
                  <a:gd name="T45" fmla="*/ 10 h 737"/>
                  <a:gd name="T46" fmla="*/ 1 w 213"/>
                  <a:gd name="T47" fmla="*/ 13 h 737"/>
                  <a:gd name="T48" fmla="*/ 1 w 213"/>
                  <a:gd name="T49" fmla="*/ 15 h 737"/>
                  <a:gd name="T50" fmla="*/ 1 w 213"/>
                  <a:gd name="T51" fmla="*/ 17 h 737"/>
                  <a:gd name="T52" fmla="*/ 0 w 213"/>
                  <a:gd name="T53" fmla="*/ 20 h 737"/>
                  <a:gd name="T54" fmla="*/ 0 w 213"/>
                  <a:gd name="T55" fmla="*/ 20 h 737"/>
                  <a:gd name="T56" fmla="*/ 0 w 213"/>
                  <a:gd name="T57" fmla="*/ 20 h 737"/>
                  <a:gd name="T58" fmla="*/ 0 w 213"/>
                  <a:gd name="T59" fmla="*/ 20 h 737"/>
                  <a:gd name="T60" fmla="*/ 0 w 213"/>
                  <a:gd name="T61" fmla="*/ 20 h 737"/>
                  <a:gd name="T62" fmla="*/ 0 w 213"/>
                  <a:gd name="T63" fmla="*/ 20 h 737"/>
                  <a:gd name="T64" fmla="*/ 1 w 213"/>
                  <a:gd name="T65" fmla="*/ 20 h 737"/>
                  <a:gd name="T66" fmla="*/ 1 w 213"/>
                  <a:gd name="T67" fmla="*/ 20 h 737"/>
                  <a:gd name="T68" fmla="*/ 1 w 213"/>
                  <a:gd name="T69" fmla="*/ 20 h 737"/>
                  <a:gd name="T70" fmla="*/ 2 w 213"/>
                  <a:gd name="T71" fmla="*/ 21 h 737"/>
                  <a:gd name="T72" fmla="*/ 2 w 213"/>
                  <a:gd name="T73" fmla="*/ 20 h 737"/>
                  <a:gd name="T74" fmla="*/ 2 w 213"/>
                  <a:gd name="T75" fmla="*/ 20 h 7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 h="737">
                    <a:moveTo>
                      <a:pt x="58" y="733"/>
                    </a:moveTo>
                    <a:lnTo>
                      <a:pt x="61" y="732"/>
                    </a:lnTo>
                    <a:lnTo>
                      <a:pt x="64" y="732"/>
                    </a:lnTo>
                    <a:lnTo>
                      <a:pt x="66" y="731"/>
                    </a:lnTo>
                    <a:lnTo>
                      <a:pt x="68" y="731"/>
                    </a:lnTo>
                    <a:lnTo>
                      <a:pt x="78" y="689"/>
                    </a:lnTo>
                    <a:lnTo>
                      <a:pt x="85" y="645"/>
                    </a:lnTo>
                    <a:lnTo>
                      <a:pt x="88" y="601"/>
                    </a:lnTo>
                    <a:lnTo>
                      <a:pt x="90" y="554"/>
                    </a:lnTo>
                    <a:lnTo>
                      <a:pt x="92" y="507"/>
                    </a:lnTo>
                    <a:lnTo>
                      <a:pt x="92" y="458"/>
                    </a:lnTo>
                    <a:lnTo>
                      <a:pt x="93" y="410"/>
                    </a:lnTo>
                    <a:lnTo>
                      <a:pt x="94" y="361"/>
                    </a:lnTo>
                    <a:lnTo>
                      <a:pt x="96" y="313"/>
                    </a:lnTo>
                    <a:lnTo>
                      <a:pt x="100" y="267"/>
                    </a:lnTo>
                    <a:lnTo>
                      <a:pt x="107" y="220"/>
                    </a:lnTo>
                    <a:lnTo>
                      <a:pt x="117" y="175"/>
                    </a:lnTo>
                    <a:lnTo>
                      <a:pt x="130" y="132"/>
                    </a:lnTo>
                    <a:lnTo>
                      <a:pt x="149" y="90"/>
                    </a:lnTo>
                    <a:lnTo>
                      <a:pt x="171" y="52"/>
                    </a:lnTo>
                    <a:lnTo>
                      <a:pt x="199" y="16"/>
                    </a:lnTo>
                    <a:lnTo>
                      <a:pt x="201" y="15"/>
                    </a:lnTo>
                    <a:lnTo>
                      <a:pt x="203" y="15"/>
                    </a:lnTo>
                    <a:lnTo>
                      <a:pt x="205" y="14"/>
                    </a:lnTo>
                    <a:lnTo>
                      <a:pt x="207" y="12"/>
                    </a:lnTo>
                    <a:lnTo>
                      <a:pt x="208" y="10"/>
                    </a:lnTo>
                    <a:lnTo>
                      <a:pt x="209" y="8"/>
                    </a:lnTo>
                    <a:lnTo>
                      <a:pt x="211" y="5"/>
                    </a:lnTo>
                    <a:lnTo>
                      <a:pt x="213" y="0"/>
                    </a:lnTo>
                    <a:lnTo>
                      <a:pt x="168" y="23"/>
                    </a:lnTo>
                    <a:lnTo>
                      <a:pt x="162" y="29"/>
                    </a:lnTo>
                    <a:lnTo>
                      <a:pt x="156" y="35"/>
                    </a:lnTo>
                    <a:lnTo>
                      <a:pt x="150" y="43"/>
                    </a:lnTo>
                    <a:lnTo>
                      <a:pt x="143" y="51"/>
                    </a:lnTo>
                    <a:lnTo>
                      <a:pt x="136" y="58"/>
                    </a:lnTo>
                    <a:lnTo>
                      <a:pt x="129" y="65"/>
                    </a:lnTo>
                    <a:lnTo>
                      <a:pt x="121" y="71"/>
                    </a:lnTo>
                    <a:lnTo>
                      <a:pt x="114" y="76"/>
                    </a:lnTo>
                    <a:lnTo>
                      <a:pt x="89" y="107"/>
                    </a:lnTo>
                    <a:lnTo>
                      <a:pt x="69" y="141"/>
                    </a:lnTo>
                    <a:lnTo>
                      <a:pt x="55" y="177"/>
                    </a:lnTo>
                    <a:lnTo>
                      <a:pt x="45" y="214"/>
                    </a:lnTo>
                    <a:lnTo>
                      <a:pt x="37" y="252"/>
                    </a:lnTo>
                    <a:lnTo>
                      <a:pt x="33" y="292"/>
                    </a:lnTo>
                    <a:lnTo>
                      <a:pt x="31" y="333"/>
                    </a:lnTo>
                    <a:lnTo>
                      <a:pt x="31" y="374"/>
                    </a:lnTo>
                    <a:lnTo>
                      <a:pt x="31" y="416"/>
                    </a:lnTo>
                    <a:lnTo>
                      <a:pt x="32" y="458"/>
                    </a:lnTo>
                    <a:lnTo>
                      <a:pt x="32" y="499"/>
                    </a:lnTo>
                    <a:lnTo>
                      <a:pt x="30" y="541"/>
                    </a:lnTo>
                    <a:lnTo>
                      <a:pt x="27" y="582"/>
                    </a:lnTo>
                    <a:lnTo>
                      <a:pt x="22" y="624"/>
                    </a:lnTo>
                    <a:lnTo>
                      <a:pt x="13" y="662"/>
                    </a:lnTo>
                    <a:lnTo>
                      <a:pt x="1" y="701"/>
                    </a:lnTo>
                    <a:lnTo>
                      <a:pt x="0" y="706"/>
                    </a:lnTo>
                    <a:lnTo>
                      <a:pt x="0" y="710"/>
                    </a:lnTo>
                    <a:lnTo>
                      <a:pt x="0" y="713"/>
                    </a:lnTo>
                    <a:lnTo>
                      <a:pt x="0" y="714"/>
                    </a:lnTo>
                    <a:lnTo>
                      <a:pt x="2" y="718"/>
                    </a:lnTo>
                    <a:lnTo>
                      <a:pt x="3" y="719"/>
                    </a:lnTo>
                    <a:lnTo>
                      <a:pt x="3" y="720"/>
                    </a:lnTo>
                    <a:lnTo>
                      <a:pt x="7" y="725"/>
                    </a:lnTo>
                    <a:lnTo>
                      <a:pt x="9" y="725"/>
                    </a:lnTo>
                    <a:lnTo>
                      <a:pt x="12" y="725"/>
                    </a:lnTo>
                    <a:lnTo>
                      <a:pt x="14" y="725"/>
                    </a:lnTo>
                    <a:lnTo>
                      <a:pt x="16" y="725"/>
                    </a:lnTo>
                    <a:lnTo>
                      <a:pt x="19" y="725"/>
                    </a:lnTo>
                    <a:lnTo>
                      <a:pt x="21" y="724"/>
                    </a:lnTo>
                    <a:lnTo>
                      <a:pt x="24" y="724"/>
                    </a:lnTo>
                    <a:lnTo>
                      <a:pt x="26" y="723"/>
                    </a:lnTo>
                    <a:lnTo>
                      <a:pt x="56" y="737"/>
                    </a:lnTo>
                    <a:lnTo>
                      <a:pt x="57" y="737"/>
                    </a:lnTo>
                    <a:lnTo>
                      <a:pt x="58" y="735"/>
                    </a:lnTo>
                    <a:lnTo>
                      <a:pt x="58" y="73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5" name="Freeform 128"/>
              <p:cNvSpPr>
                <a:spLocks/>
              </p:cNvSpPr>
              <p:nvPr/>
            </p:nvSpPr>
            <p:spPr bwMode="auto">
              <a:xfrm>
                <a:off x="2306" y="3626"/>
                <a:ext cx="243" cy="227"/>
              </a:xfrm>
              <a:custGeom>
                <a:avLst/>
                <a:gdLst>
                  <a:gd name="T0" fmla="*/ 22 w 1217"/>
                  <a:gd name="T1" fmla="*/ 38 h 1359"/>
                  <a:gd name="T2" fmla="*/ 25 w 1217"/>
                  <a:gd name="T3" fmla="*/ 37 h 1359"/>
                  <a:gd name="T4" fmla="*/ 29 w 1217"/>
                  <a:gd name="T5" fmla="*/ 37 h 1359"/>
                  <a:gd name="T6" fmla="*/ 32 w 1217"/>
                  <a:gd name="T7" fmla="*/ 37 h 1359"/>
                  <a:gd name="T8" fmla="*/ 36 w 1217"/>
                  <a:gd name="T9" fmla="*/ 36 h 1359"/>
                  <a:gd name="T10" fmla="*/ 40 w 1217"/>
                  <a:gd name="T11" fmla="*/ 35 h 1359"/>
                  <a:gd name="T12" fmla="*/ 45 w 1217"/>
                  <a:gd name="T13" fmla="*/ 32 h 1359"/>
                  <a:gd name="T14" fmla="*/ 48 w 1217"/>
                  <a:gd name="T15" fmla="*/ 28 h 1359"/>
                  <a:gd name="T16" fmla="*/ 48 w 1217"/>
                  <a:gd name="T17" fmla="*/ 24 h 1359"/>
                  <a:gd name="T18" fmla="*/ 47 w 1217"/>
                  <a:gd name="T19" fmla="*/ 20 h 1359"/>
                  <a:gd name="T20" fmla="*/ 44 w 1217"/>
                  <a:gd name="T21" fmla="*/ 16 h 1359"/>
                  <a:gd name="T22" fmla="*/ 40 w 1217"/>
                  <a:gd name="T23" fmla="*/ 13 h 1359"/>
                  <a:gd name="T24" fmla="*/ 39 w 1217"/>
                  <a:gd name="T25" fmla="*/ 11 h 1359"/>
                  <a:gd name="T26" fmla="*/ 39 w 1217"/>
                  <a:gd name="T27" fmla="*/ 10 h 1359"/>
                  <a:gd name="T28" fmla="*/ 43 w 1217"/>
                  <a:gd name="T29" fmla="*/ 7 h 1359"/>
                  <a:gd name="T30" fmla="*/ 43 w 1217"/>
                  <a:gd name="T31" fmla="*/ 5 h 1359"/>
                  <a:gd name="T32" fmla="*/ 42 w 1217"/>
                  <a:gd name="T33" fmla="*/ 4 h 1359"/>
                  <a:gd name="T34" fmla="*/ 40 w 1217"/>
                  <a:gd name="T35" fmla="*/ 3 h 1359"/>
                  <a:gd name="T36" fmla="*/ 38 w 1217"/>
                  <a:gd name="T37" fmla="*/ 3 h 1359"/>
                  <a:gd name="T38" fmla="*/ 36 w 1217"/>
                  <a:gd name="T39" fmla="*/ 3 h 1359"/>
                  <a:gd name="T40" fmla="*/ 36 w 1217"/>
                  <a:gd name="T41" fmla="*/ 3 h 1359"/>
                  <a:gd name="T42" fmla="*/ 36 w 1217"/>
                  <a:gd name="T43" fmla="*/ 3 h 1359"/>
                  <a:gd name="T44" fmla="*/ 35 w 1217"/>
                  <a:gd name="T45" fmla="*/ 2 h 1359"/>
                  <a:gd name="T46" fmla="*/ 33 w 1217"/>
                  <a:gd name="T47" fmla="*/ 1 h 1359"/>
                  <a:gd name="T48" fmla="*/ 32 w 1217"/>
                  <a:gd name="T49" fmla="*/ 0 h 1359"/>
                  <a:gd name="T50" fmla="*/ 24 w 1217"/>
                  <a:gd name="T51" fmla="*/ 2 h 1359"/>
                  <a:gd name="T52" fmla="*/ 22 w 1217"/>
                  <a:gd name="T53" fmla="*/ 1 h 1359"/>
                  <a:gd name="T54" fmla="*/ 20 w 1217"/>
                  <a:gd name="T55" fmla="*/ 0 h 1359"/>
                  <a:gd name="T56" fmla="*/ 18 w 1217"/>
                  <a:gd name="T57" fmla="*/ 1 h 1359"/>
                  <a:gd name="T58" fmla="*/ 17 w 1217"/>
                  <a:gd name="T59" fmla="*/ 1 h 1359"/>
                  <a:gd name="T60" fmla="*/ 16 w 1217"/>
                  <a:gd name="T61" fmla="*/ 2 h 1359"/>
                  <a:gd name="T62" fmla="*/ 15 w 1217"/>
                  <a:gd name="T63" fmla="*/ 3 h 1359"/>
                  <a:gd name="T64" fmla="*/ 13 w 1217"/>
                  <a:gd name="T65" fmla="*/ 2 h 1359"/>
                  <a:gd name="T66" fmla="*/ 11 w 1217"/>
                  <a:gd name="T67" fmla="*/ 2 h 1359"/>
                  <a:gd name="T68" fmla="*/ 9 w 1217"/>
                  <a:gd name="T69" fmla="*/ 3 h 1359"/>
                  <a:gd name="T70" fmla="*/ 8 w 1217"/>
                  <a:gd name="T71" fmla="*/ 4 h 1359"/>
                  <a:gd name="T72" fmla="*/ 7 w 1217"/>
                  <a:gd name="T73" fmla="*/ 5 h 1359"/>
                  <a:gd name="T74" fmla="*/ 8 w 1217"/>
                  <a:gd name="T75" fmla="*/ 7 h 1359"/>
                  <a:gd name="T76" fmla="*/ 10 w 1217"/>
                  <a:gd name="T77" fmla="*/ 8 h 1359"/>
                  <a:gd name="T78" fmla="*/ 9 w 1217"/>
                  <a:gd name="T79" fmla="*/ 9 h 1359"/>
                  <a:gd name="T80" fmla="*/ 5 w 1217"/>
                  <a:gd name="T81" fmla="*/ 12 h 1359"/>
                  <a:gd name="T82" fmla="*/ 2 w 1217"/>
                  <a:gd name="T83" fmla="*/ 16 h 1359"/>
                  <a:gd name="T84" fmla="*/ 0 w 1217"/>
                  <a:gd name="T85" fmla="*/ 20 h 1359"/>
                  <a:gd name="T86" fmla="*/ 0 w 1217"/>
                  <a:gd name="T87" fmla="*/ 26 h 1359"/>
                  <a:gd name="T88" fmla="*/ 1 w 1217"/>
                  <a:gd name="T89" fmla="*/ 29 h 1359"/>
                  <a:gd name="T90" fmla="*/ 3 w 1217"/>
                  <a:gd name="T91" fmla="*/ 31 h 1359"/>
                  <a:gd name="T92" fmla="*/ 6 w 1217"/>
                  <a:gd name="T93" fmla="*/ 33 h 1359"/>
                  <a:gd name="T94" fmla="*/ 9 w 1217"/>
                  <a:gd name="T95" fmla="*/ 35 h 1359"/>
                  <a:gd name="T96" fmla="*/ 12 w 1217"/>
                  <a:gd name="T97" fmla="*/ 36 h 1359"/>
                  <a:gd name="T98" fmla="*/ 14 w 1217"/>
                  <a:gd name="T99" fmla="*/ 37 h 1359"/>
                  <a:gd name="T100" fmla="*/ 16 w 1217"/>
                  <a:gd name="T101" fmla="*/ 37 h 1359"/>
                  <a:gd name="T102" fmla="*/ 19 w 1217"/>
                  <a:gd name="T103" fmla="*/ 38 h 1359"/>
                  <a:gd name="T104" fmla="*/ 19 w 1217"/>
                  <a:gd name="T105" fmla="*/ 38 h 13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7" h="1359">
                    <a:moveTo>
                      <a:pt x="483" y="1358"/>
                    </a:moveTo>
                    <a:lnTo>
                      <a:pt x="496" y="1357"/>
                    </a:lnTo>
                    <a:lnTo>
                      <a:pt x="510" y="1356"/>
                    </a:lnTo>
                    <a:lnTo>
                      <a:pt x="525" y="1353"/>
                    </a:lnTo>
                    <a:lnTo>
                      <a:pt x="538" y="1352"/>
                    </a:lnTo>
                    <a:lnTo>
                      <a:pt x="552" y="1351"/>
                    </a:lnTo>
                    <a:lnTo>
                      <a:pt x="567" y="1349"/>
                    </a:lnTo>
                    <a:lnTo>
                      <a:pt x="580" y="1346"/>
                    </a:lnTo>
                    <a:lnTo>
                      <a:pt x="595" y="1345"/>
                    </a:lnTo>
                    <a:lnTo>
                      <a:pt x="608" y="1344"/>
                    </a:lnTo>
                    <a:lnTo>
                      <a:pt x="622" y="1342"/>
                    </a:lnTo>
                    <a:lnTo>
                      <a:pt x="636" y="1340"/>
                    </a:lnTo>
                    <a:lnTo>
                      <a:pt x="650" y="1338"/>
                    </a:lnTo>
                    <a:lnTo>
                      <a:pt x="664" y="1336"/>
                    </a:lnTo>
                    <a:lnTo>
                      <a:pt x="678" y="1334"/>
                    </a:lnTo>
                    <a:lnTo>
                      <a:pt x="692" y="1332"/>
                    </a:lnTo>
                    <a:lnTo>
                      <a:pt x="706" y="1330"/>
                    </a:lnTo>
                    <a:lnTo>
                      <a:pt x="720" y="1327"/>
                    </a:lnTo>
                    <a:lnTo>
                      <a:pt x="734" y="1325"/>
                    </a:lnTo>
                    <a:lnTo>
                      <a:pt x="747" y="1322"/>
                    </a:lnTo>
                    <a:lnTo>
                      <a:pt x="762" y="1320"/>
                    </a:lnTo>
                    <a:lnTo>
                      <a:pt x="776" y="1318"/>
                    </a:lnTo>
                    <a:lnTo>
                      <a:pt x="790" y="1315"/>
                    </a:lnTo>
                    <a:lnTo>
                      <a:pt x="805" y="1312"/>
                    </a:lnTo>
                    <a:lnTo>
                      <a:pt x="818" y="1309"/>
                    </a:lnTo>
                    <a:lnTo>
                      <a:pt x="833" y="1307"/>
                    </a:lnTo>
                    <a:lnTo>
                      <a:pt x="847" y="1303"/>
                    </a:lnTo>
                    <a:lnTo>
                      <a:pt x="861" y="1301"/>
                    </a:lnTo>
                    <a:lnTo>
                      <a:pt x="876" y="1297"/>
                    </a:lnTo>
                    <a:lnTo>
                      <a:pt x="890" y="1294"/>
                    </a:lnTo>
                    <a:lnTo>
                      <a:pt x="905" y="1291"/>
                    </a:lnTo>
                    <a:lnTo>
                      <a:pt x="919" y="1288"/>
                    </a:lnTo>
                    <a:lnTo>
                      <a:pt x="933" y="1284"/>
                    </a:lnTo>
                    <a:lnTo>
                      <a:pt x="959" y="1275"/>
                    </a:lnTo>
                    <a:lnTo>
                      <a:pt x="982" y="1265"/>
                    </a:lnTo>
                    <a:lnTo>
                      <a:pt x="1005" y="1252"/>
                    </a:lnTo>
                    <a:lnTo>
                      <a:pt x="1027" y="1239"/>
                    </a:lnTo>
                    <a:lnTo>
                      <a:pt x="1048" y="1223"/>
                    </a:lnTo>
                    <a:lnTo>
                      <a:pt x="1069" y="1208"/>
                    </a:lnTo>
                    <a:lnTo>
                      <a:pt x="1088" y="1191"/>
                    </a:lnTo>
                    <a:lnTo>
                      <a:pt x="1106" y="1172"/>
                    </a:lnTo>
                    <a:lnTo>
                      <a:pt x="1124" y="1153"/>
                    </a:lnTo>
                    <a:lnTo>
                      <a:pt x="1139" y="1133"/>
                    </a:lnTo>
                    <a:lnTo>
                      <a:pt x="1154" y="1111"/>
                    </a:lnTo>
                    <a:lnTo>
                      <a:pt x="1167" y="1090"/>
                    </a:lnTo>
                    <a:lnTo>
                      <a:pt x="1180" y="1066"/>
                    </a:lnTo>
                    <a:lnTo>
                      <a:pt x="1191" y="1043"/>
                    </a:lnTo>
                    <a:lnTo>
                      <a:pt x="1201" y="1018"/>
                    </a:lnTo>
                    <a:lnTo>
                      <a:pt x="1209" y="994"/>
                    </a:lnTo>
                    <a:lnTo>
                      <a:pt x="1215" y="968"/>
                    </a:lnTo>
                    <a:lnTo>
                      <a:pt x="1217" y="943"/>
                    </a:lnTo>
                    <a:lnTo>
                      <a:pt x="1217" y="919"/>
                    </a:lnTo>
                    <a:lnTo>
                      <a:pt x="1215" y="894"/>
                    </a:lnTo>
                    <a:lnTo>
                      <a:pt x="1210" y="870"/>
                    </a:lnTo>
                    <a:lnTo>
                      <a:pt x="1206" y="846"/>
                    </a:lnTo>
                    <a:lnTo>
                      <a:pt x="1200" y="822"/>
                    </a:lnTo>
                    <a:lnTo>
                      <a:pt x="1196" y="798"/>
                    </a:lnTo>
                    <a:lnTo>
                      <a:pt x="1189" y="770"/>
                    </a:lnTo>
                    <a:lnTo>
                      <a:pt x="1182" y="742"/>
                    </a:lnTo>
                    <a:lnTo>
                      <a:pt x="1174" y="716"/>
                    </a:lnTo>
                    <a:lnTo>
                      <a:pt x="1164" y="691"/>
                    </a:lnTo>
                    <a:lnTo>
                      <a:pt x="1154" y="667"/>
                    </a:lnTo>
                    <a:lnTo>
                      <a:pt x="1141" y="644"/>
                    </a:lnTo>
                    <a:lnTo>
                      <a:pt x="1129" y="620"/>
                    </a:lnTo>
                    <a:lnTo>
                      <a:pt x="1116" y="598"/>
                    </a:lnTo>
                    <a:lnTo>
                      <a:pt x="1102" y="577"/>
                    </a:lnTo>
                    <a:lnTo>
                      <a:pt x="1087" y="556"/>
                    </a:lnTo>
                    <a:lnTo>
                      <a:pt x="1072" y="534"/>
                    </a:lnTo>
                    <a:lnTo>
                      <a:pt x="1056" y="514"/>
                    </a:lnTo>
                    <a:lnTo>
                      <a:pt x="1041" y="494"/>
                    </a:lnTo>
                    <a:lnTo>
                      <a:pt x="1025" y="472"/>
                    </a:lnTo>
                    <a:lnTo>
                      <a:pt x="1009" y="451"/>
                    </a:lnTo>
                    <a:lnTo>
                      <a:pt x="993" y="429"/>
                    </a:lnTo>
                    <a:lnTo>
                      <a:pt x="989" y="422"/>
                    </a:lnTo>
                    <a:lnTo>
                      <a:pt x="986" y="414"/>
                    </a:lnTo>
                    <a:lnTo>
                      <a:pt x="983" y="408"/>
                    </a:lnTo>
                    <a:lnTo>
                      <a:pt x="981" y="401"/>
                    </a:lnTo>
                    <a:lnTo>
                      <a:pt x="980" y="394"/>
                    </a:lnTo>
                    <a:lnTo>
                      <a:pt x="976" y="386"/>
                    </a:lnTo>
                    <a:lnTo>
                      <a:pt x="974" y="380"/>
                    </a:lnTo>
                    <a:lnTo>
                      <a:pt x="972" y="374"/>
                    </a:lnTo>
                    <a:lnTo>
                      <a:pt x="972" y="367"/>
                    </a:lnTo>
                    <a:lnTo>
                      <a:pt x="973" y="360"/>
                    </a:lnTo>
                    <a:lnTo>
                      <a:pt x="975" y="354"/>
                    </a:lnTo>
                    <a:lnTo>
                      <a:pt x="980" y="351"/>
                    </a:lnTo>
                    <a:lnTo>
                      <a:pt x="1033" y="316"/>
                    </a:lnTo>
                    <a:lnTo>
                      <a:pt x="1043" y="304"/>
                    </a:lnTo>
                    <a:lnTo>
                      <a:pt x="1054" y="291"/>
                    </a:lnTo>
                    <a:lnTo>
                      <a:pt x="1064" y="277"/>
                    </a:lnTo>
                    <a:lnTo>
                      <a:pt x="1073" y="261"/>
                    </a:lnTo>
                    <a:lnTo>
                      <a:pt x="1079" y="244"/>
                    </a:lnTo>
                    <a:lnTo>
                      <a:pt x="1085" y="226"/>
                    </a:lnTo>
                    <a:lnTo>
                      <a:pt x="1086" y="206"/>
                    </a:lnTo>
                    <a:lnTo>
                      <a:pt x="1085" y="183"/>
                    </a:lnTo>
                    <a:lnTo>
                      <a:pt x="1077" y="176"/>
                    </a:lnTo>
                    <a:lnTo>
                      <a:pt x="1073" y="169"/>
                    </a:lnTo>
                    <a:lnTo>
                      <a:pt x="1069" y="162"/>
                    </a:lnTo>
                    <a:lnTo>
                      <a:pt x="1066" y="155"/>
                    </a:lnTo>
                    <a:lnTo>
                      <a:pt x="1064" y="149"/>
                    </a:lnTo>
                    <a:lnTo>
                      <a:pt x="1061" y="142"/>
                    </a:lnTo>
                    <a:lnTo>
                      <a:pt x="1058" y="134"/>
                    </a:lnTo>
                    <a:lnTo>
                      <a:pt x="1054" y="128"/>
                    </a:lnTo>
                    <a:lnTo>
                      <a:pt x="1047" y="121"/>
                    </a:lnTo>
                    <a:lnTo>
                      <a:pt x="1041" y="118"/>
                    </a:lnTo>
                    <a:lnTo>
                      <a:pt x="1033" y="113"/>
                    </a:lnTo>
                    <a:lnTo>
                      <a:pt x="1024" y="109"/>
                    </a:lnTo>
                    <a:lnTo>
                      <a:pt x="1016" y="106"/>
                    </a:lnTo>
                    <a:lnTo>
                      <a:pt x="1007" y="103"/>
                    </a:lnTo>
                    <a:lnTo>
                      <a:pt x="999" y="101"/>
                    </a:lnTo>
                    <a:lnTo>
                      <a:pt x="989" y="99"/>
                    </a:lnTo>
                    <a:lnTo>
                      <a:pt x="981" y="97"/>
                    </a:lnTo>
                    <a:lnTo>
                      <a:pt x="972" y="97"/>
                    </a:lnTo>
                    <a:lnTo>
                      <a:pt x="962" y="97"/>
                    </a:lnTo>
                    <a:lnTo>
                      <a:pt x="953" y="99"/>
                    </a:lnTo>
                    <a:lnTo>
                      <a:pt x="944" y="100"/>
                    </a:lnTo>
                    <a:lnTo>
                      <a:pt x="936" y="102"/>
                    </a:lnTo>
                    <a:lnTo>
                      <a:pt x="928" y="106"/>
                    </a:lnTo>
                    <a:lnTo>
                      <a:pt x="920" y="109"/>
                    </a:lnTo>
                    <a:lnTo>
                      <a:pt x="917" y="112"/>
                    </a:lnTo>
                    <a:lnTo>
                      <a:pt x="914" y="113"/>
                    </a:lnTo>
                    <a:lnTo>
                      <a:pt x="911" y="114"/>
                    </a:lnTo>
                    <a:lnTo>
                      <a:pt x="909" y="115"/>
                    </a:lnTo>
                    <a:lnTo>
                      <a:pt x="907" y="118"/>
                    </a:lnTo>
                    <a:lnTo>
                      <a:pt x="905" y="119"/>
                    </a:lnTo>
                    <a:lnTo>
                      <a:pt x="901" y="120"/>
                    </a:lnTo>
                    <a:lnTo>
                      <a:pt x="899" y="121"/>
                    </a:lnTo>
                    <a:lnTo>
                      <a:pt x="897" y="121"/>
                    </a:lnTo>
                    <a:lnTo>
                      <a:pt x="896" y="120"/>
                    </a:lnTo>
                    <a:lnTo>
                      <a:pt x="895" y="120"/>
                    </a:lnTo>
                    <a:lnTo>
                      <a:pt x="893" y="119"/>
                    </a:lnTo>
                    <a:lnTo>
                      <a:pt x="891" y="118"/>
                    </a:lnTo>
                    <a:lnTo>
                      <a:pt x="890" y="117"/>
                    </a:lnTo>
                    <a:lnTo>
                      <a:pt x="888" y="114"/>
                    </a:lnTo>
                    <a:lnTo>
                      <a:pt x="886" y="113"/>
                    </a:lnTo>
                    <a:lnTo>
                      <a:pt x="882" y="105"/>
                    </a:lnTo>
                    <a:lnTo>
                      <a:pt x="878" y="96"/>
                    </a:lnTo>
                    <a:lnTo>
                      <a:pt x="874" y="88"/>
                    </a:lnTo>
                    <a:lnTo>
                      <a:pt x="870" y="80"/>
                    </a:lnTo>
                    <a:lnTo>
                      <a:pt x="865" y="71"/>
                    </a:lnTo>
                    <a:lnTo>
                      <a:pt x="860" y="64"/>
                    </a:lnTo>
                    <a:lnTo>
                      <a:pt x="855" y="57"/>
                    </a:lnTo>
                    <a:lnTo>
                      <a:pt x="849" y="50"/>
                    </a:lnTo>
                    <a:lnTo>
                      <a:pt x="843" y="41"/>
                    </a:lnTo>
                    <a:lnTo>
                      <a:pt x="837" y="35"/>
                    </a:lnTo>
                    <a:lnTo>
                      <a:pt x="830" y="28"/>
                    </a:lnTo>
                    <a:lnTo>
                      <a:pt x="824" y="22"/>
                    </a:lnTo>
                    <a:lnTo>
                      <a:pt x="816" y="16"/>
                    </a:lnTo>
                    <a:lnTo>
                      <a:pt x="809" y="10"/>
                    </a:lnTo>
                    <a:lnTo>
                      <a:pt x="800" y="4"/>
                    </a:lnTo>
                    <a:lnTo>
                      <a:pt x="793" y="0"/>
                    </a:lnTo>
                    <a:lnTo>
                      <a:pt x="745" y="10"/>
                    </a:lnTo>
                    <a:lnTo>
                      <a:pt x="645" y="84"/>
                    </a:lnTo>
                    <a:lnTo>
                      <a:pt x="634" y="84"/>
                    </a:lnTo>
                    <a:lnTo>
                      <a:pt x="624" y="82"/>
                    </a:lnTo>
                    <a:lnTo>
                      <a:pt x="616" y="78"/>
                    </a:lnTo>
                    <a:lnTo>
                      <a:pt x="606" y="72"/>
                    </a:lnTo>
                    <a:lnTo>
                      <a:pt x="597" y="68"/>
                    </a:lnTo>
                    <a:lnTo>
                      <a:pt x="589" y="62"/>
                    </a:lnTo>
                    <a:lnTo>
                      <a:pt x="581" y="54"/>
                    </a:lnTo>
                    <a:lnTo>
                      <a:pt x="572" y="47"/>
                    </a:lnTo>
                    <a:lnTo>
                      <a:pt x="565" y="40"/>
                    </a:lnTo>
                    <a:lnTo>
                      <a:pt x="556" y="33"/>
                    </a:lnTo>
                    <a:lnTo>
                      <a:pt x="547" y="27"/>
                    </a:lnTo>
                    <a:lnTo>
                      <a:pt x="538" y="21"/>
                    </a:lnTo>
                    <a:lnTo>
                      <a:pt x="529" y="16"/>
                    </a:lnTo>
                    <a:lnTo>
                      <a:pt x="518" y="11"/>
                    </a:lnTo>
                    <a:lnTo>
                      <a:pt x="508" y="9"/>
                    </a:lnTo>
                    <a:lnTo>
                      <a:pt x="496" y="8"/>
                    </a:lnTo>
                    <a:lnTo>
                      <a:pt x="489" y="8"/>
                    </a:lnTo>
                    <a:lnTo>
                      <a:pt x="484" y="10"/>
                    </a:lnTo>
                    <a:lnTo>
                      <a:pt x="478" y="10"/>
                    </a:lnTo>
                    <a:lnTo>
                      <a:pt x="472" y="13"/>
                    </a:lnTo>
                    <a:lnTo>
                      <a:pt x="467" y="15"/>
                    </a:lnTo>
                    <a:lnTo>
                      <a:pt x="461" y="17"/>
                    </a:lnTo>
                    <a:lnTo>
                      <a:pt x="456" y="20"/>
                    </a:lnTo>
                    <a:lnTo>
                      <a:pt x="452" y="22"/>
                    </a:lnTo>
                    <a:lnTo>
                      <a:pt x="446" y="26"/>
                    </a:lnTo>
                    <a:lnTo>
                      <a:pt x="442" y="29"/>
                    </a:lnTo>
                    <a:lnTo>
                      <a:pt x="437" y="33"/>
                    </a:lnTo>
                    <a:lnTo>
                      <a:pt x="434" y="38"/>
                    </a:lnTo>
                    <a:lnTo>
                      <a:pt x="430" y="41"/>
                    </a:lnTo>
                    <a:lnTo>
                      <a:pt x="426" y="45"/>
                    </a:lnTo>
                    <a:lnTo>
                      <a:pt x="423" y="50"/>
                    </a:lnTo>
                    <a:lnTo>
                      <a:pt x="420" y="56"/>
                    </a:lnTo>
                    <a:lnTo>
                      <a:pt x="416" y="63"/>
                    </a:lnTo>
                    <a:lnTo>
                      <a:pt x="413" y="70"/>
                    </a:lnTo>
                    <a:lnTo>
                      <a:pt x="410" y="76"/>
                    </a:lnTo>
                    <a:lnTo>
                      <a:pt x="405" y="82"/>
                    </a:lnTo>
                    <a:lnTo>
                      <a:pt x="401" y="87"/>
                    </a:lnTo>
                    <a:lnTo>
                      <a:pt x="396" y="91"/>
                    </a:lnTo>
                    <a:lnTo>
                      <a:pt x="390" y="95"/>
                    </a:lnTo>
                    <a:lnTo>
                      <a:pt x="383" y="97"/>
                    </a:lnTo>
                    <a:lnTo>
                      <a:pt x="376" y="94"/>
                    </a:lnTo>
                    <a:lnTo>
                      <a:pt x="369" y="90"/>
                    </a:lnTo>
                    <a:lnTo>
                      <a:pt x="361" y="87"/>
                    </a:lnTo>
                    <a:lnTo>
                      <a:pt x="352" y="84"/>
                    </a:lnTo>
                    <a:lnTo>
                      <a:pt x="343" y="82"/>
                    </a:lnTo>
                    <a:lnTo>
                      <a:pt x="334" y="80"/>
                    </a:lnTo>
                    <a:lnTo>
                      <a:pt x="327" y="78"/>
                    </a:lnTo>
                    <a:lnTo>
                      <a:pt x="317" y="76"/>
                    </a:lnTo>
                    <a:lnTo>
                      <a:pt x="309" y="76"/>
                    </a:lnTo>
                    <a:lnTo>
                      <a:pt x="300" y="76"/>
                    </a:lnTo>
                    <a:lnTo>
                      <a:pt x="291" y="77"/>
                    </a:lnTo>
                    <a:lnTo>
                      <a:pt x="282" y="78"/>
                    </a:lnTo>
                    <a:lnTo>
                      <a:pt x="275" y="81"/>
                    </a:lnTo>
                    <a:lnTo>
                      <a:pt x="267" y="84"/>
                    </a:lnTo>
                    <a:lnTo>
                      <a:pt x="259" y="88"/>
                    </a:lnTo>
                    <a:lnTo>
                      <a:pt x="252" y="94"/>
                    </a:lnTo>
                    <a:lnTo>
                      <a:pt x="244" y="97"/>
                    </a:lnTo>
                    <a:lnTo>
                      <a:pt x="236" y="101"/>
                    </a:lnTo>
                    <a:lnTo>
                      <a:pt x="228" y="105"/>
                    </a:lnTo>
                    <a:lnTo>
                      <a:pt x="223" y="109"/>
                    </a:lnTo>
                    <a:lnTo>
                      <a:pt x="216" y="114"/>
                    </a:lnTo>
                    <a:lnTo>
                      <a:pt x="210" y="120"/>
                    </a:lnTo>
                    <a:lnTo>
                      <a:pt x="206" y="126"/>
                    </a:lnTo>
                    <a:lnTo>
                      <a:pt x="203" y="132"/>
                    </a:lnTo>
                    <a:lnTo>
                      <a:pt x="198" y="138"/>
                    </a:lnTo>
                    <a:lnTo>
                      <a:pt x="195" y="145"/>
                    </a:lnTo>
                    <a:lnTo>
                      <a:pt x="192" y="152"/>
                    </a:lnTo>
                    <a:lnTo>
                      <a:pt x="188" y="160"/>
                    </a:lnTo>
                    <a:lnTo>
                      <a:pt x="186" y="168"/>
                    </a:lnTo>
                    <a:lnTo>
                      <a:pt x="184" y="176"/>
                    </a:lnTo>
                    <a:lnTo>
                      <a:pt x="180" y="183"/>
                    </a:lnTo>
                    <a:lnTo>
                      <a:pt x="178" y="192"/>
                    </a:lnTo>
                    <a:lnTo>
                      <a:pt x="180" y="208"/>
                    </a:lnTo>
                    <a:lnTo>
                      <a:pt x="185" y="225"/>
                    </a:lnTo>
                    <a:lnTo>
                      <a:pt x="190" y="240"/>
                    </a:lnTo>
                    <a:lnTo>
                      <a:pt x="198" y="253"/>
                    </a:lnTo>
                    <a:lnTo>
                      <a:pt x="206" y="265"/>
                    </a:lnTo>
                    <a:lnTo>
                      <a:pt x="216" y="275"/>
                    </a:lnTo>
                    <a:lnTo>
                      <a:pt x="227" y="285"/>
                    </a:lnTo>
                    <a:lnTo>
                      <a:pt x="238" y="293"/>
                    </a:lnTo>
                    <a:lnTo>
                      <a:pt x="241" y="297"/>
                    </a:lnTo>
                    <a:lnTo>
                      <a:pt x="242" y="302"/>
                    </a:lnTo>
                    <a:lnTo>
                      <a:pt x="244" y="308"/>
                    </a:lnTo>
                    <a:lnTo>
                      <a:pt x="242" y="314"/>
                    </a:lnTo>
                    <a:lnTo>
                      <a:pt x="241" y="320"/>
                    </a:lnTo>
                    <a:lnTo>
                      <a:pt x="239" y="324"/>
                    </a:lnTo>
                    <a:lnTo>
                      <a:pt x="237" y="330"/>
                    </a:lnTo>
                    <a:lnTo>
                      <a:pt x="235" y="335"/>
                    </a:lnTo>
                    <a:lnTo>
                      <a:pt x="215" y="353"/>
                    </a:lnTo>
                    <a:lnTo>
                      <a:pt x="196" y="371"/>
                    </a:lnTo>
                    <a:lnTo>
                      <a:pt x="177" y="389"/>
                    </a:lnTo>
                    <a:lnTo>
                      <a:pt x="158" y="407"/>
                    </a:lnTo>
                    <a:lnTo>
                      <a:pt x="142" y="425"/>
                    </a:lnTo>
                    <a:lnTo>
                      <a:pt x="125" y="444"/>
                    </a:lnTo>
                    <a:lnTo>
                      <a:pt x="110" y="463"/>
                    </a:lnTo>
                    <a:lnTo>
                      <a:pt x="95" y="482"/>
                    </a:lnTo>
                    <a:lnTo>
                      <a:pt x="82" y="502"/>
                    </a:lnTo>
                    <a:lnTo>
                      <a:pt x="69" y="524"/>
                    </a:lnTo>
                    <a:lnTo>
                      <a:pt x="57" y="545"/>
                    </a:lnTo>
                    <a:lnTo>
                      <a:pt x="47" y="568"/>
                    </a:lnTo>
                    <a:lnTo>
                      <a:pt x="38" y="591"/>
                    </a:lnTo>
                    <a:lnTo>
                      <a:pt x="30" y="616"/>
                    </a:lnTo>
                    <a:lnTo>
                      <a:pt x="23" y="641"/>
                    </a:lnTo>
                    <a:lnTo>
                      <a:pt x="18" y="667"/>
                    </a:lnTo>
                    <a:lnTo>
                      <a:pt x="14" y="700"/>
                    </a:lnTo>
                    <a:lnTo>
                      <a:pt x="10" y="733"/>
                    </a:lnTo>
                    <a:lnTo>
                      <a:pt x="6" y="765"/>
                    </a:lnTo>
                    <a:lnTo>
                      <a:pt x="2" y="797"/>
                    </a:lnTo>
                    <a:lnTo>
                      <a:pt x="1" y="828"/>
                    </a:lnTo>
                    <a:lnTo>
                      <a:pt x="0" y="859"/>
                    </a:lnTo>
                    <a:lnTo>
                      <a:pt x="2" y="888"/>
                    </a:lnTo>
                    <a:lnTo>
                      <a:pt x="6" y="919"/>
                    </a:lnTo>
                    <a:lnTo>
                      <a:pt x="9" y="937"/>
                    </a:lnTo>
                    <a:lnTo>
                      <a:pt x="12" y="955"/>
                    </a:lnTo>
                    <a:lnTo>
                      <a:pt x="18" y="973"/>
                    </a:lnTo>
                    <a:lnTo>
                      <a:pt x="22" y="990"/>
                    </a:lnTo>
                    <a:lnTo>
                      <a:pt x="28" y="1006"/>
                    </a:lnTo>
                    <a:lnTo>
                      <a:pt x="34" y="1023"/>
                    </a:lnTo>
                    <a:lnTo>
                      <a:pt x="41" y="1039"/>
                    </a:lnTo>
                    <a:lnTo>
                      <a:pt x="48" y="1053"/>
                    </a:lnTo>
                    <a:lnTo>
                      <a:pt x="55" y="1068"/>
                    </a:lnTo>
                    <a:lnTo>
                      <a:pt x="64" y="1082"/>
                    </a:lnTo>
                    <a:lnTo>
                      <a:pt x="73" y="1097"/>
                    </a:lnTo>
                    <a:lnTo>
                      <a:pt x="83" y="1110"/>
                    </a:lnTo>
                    <a:lnTo>
                      <a:pt x="92" y="1123"/>
                    </a:lnTo>
                    <a:lnTo>
                      <a:pt x="102" y="1135"/>
                    </a:lnTo>
                    <a:lnTo>
                      <a:pt x="112" y="1147"/>
                    </a:lnTo>
                    <a:lnTo>
                      <a:pt x="123" y="1159"/>
                    </a:lnTo>
                    <a:lnTo>
                      <a:pt x="134" y="1171"/>
                    </a:lnTo>
                    <a:lnTo>
                      <a:pt x="145" y="1182"/>
                    </a:lnTo>
                    <a:lnTo>
                      <a:pt x="157" y="1192"/>
                    </a:lnTo>
                    <a:lnTo>
                      <a:pt x="168" y="1203"/>
                    </a:lnTo>
                    <a:lnTo>
                      <a:pt x="180" y="1213"/>
                    </a:lnTo>
                    <a:lnTo>
                      <a:pt x="194" y="1222"/>
                    </a:lnTo>
                    <a:lnTo>
                      <a:pt x="206" y="1232"/>
                    </a:lnTo>
                    <a:lnTo>
                      <a:pt x="219" y="1241"/>
                    </a:lnTo>
                    <a:lnTo>
                      <a:pt x="231" y="1250"/>
                    </a:lnTo>
                    <a:lnTo>
                      <a:pt x="245" y="1259"/>
                    </a:lnTo>
                    <a:lnTo>
                      <a:pt x="258" y="1266"/>
                    </a:lnTo>
                    <a:lnTo>
                      <a:pt x="270" y="1275"/>
                    </a:lnTo>
                    <a:lnTo>
                      <a:pt x="285" y="1283"/>
                    </a:lnTo>
                    <a:lnTo>
                      <a:pt x="297" y="1290"/>
                    </a:lnTo>
                    <a:lnTo>
                      <a:pt x="311" y="1297"/>
                    </a:lnTo>
                    <a:lnTo>
                      <a:pt x="323" y="1306"/>
                    </a:lnTo>
                    <a:lnTo>
                      <a:pt x="334" y="1308"/>
                    </a:lnTo>
                    <a:lnTo>
                      <a:pt x="344" y="1310"/>
                    </a:lnTo>
                    <a:lnTo>
                      <a:pt x="354" y="1314"/>
                    </a:lnTo>
                    <a:lnTo>
                      <a:pt x="363" y="1318"/>
                    </a:lnTo>
                    <a:lnTo>
                      <a:pt x="372" y="1321"/>
                    </a:lnTo>
                    <a:lnTo>
                      <a:pt x="380" y="1326"/>
                    </a:lnTo>
                    <a:lnTo>
                      <a:pt x="389" y="1330"/>
                    </a:lnTo>
                    <a:lnTo>
                      <a:pt x="397" y="1333"/>
                    </a:lnTo>
                    <a:lnTo>
                      <a:pt x="405" y="1337"/>
                    </a:lnTo>
                    <a:lnTo>
                      <a:pt x="413" y="1340"/>
                    </a:lnTo>
                    <a:lnTo>
                      <a:pt x="422" y="1344"/>
                    </a:lnTo>
                    <a:lnTo>
                      <a:pt x="430" y="1346"/>
                    </a:lnTo>
                    <a:lnTo>
                      <a:pt x="438" y="1349"/>
                    </a:lnTo>
                    <a:lnTo>
                      <a:pt x="447" y="1351"/>
                    </a:lnTo>
                    <a:lnTo>
                      <a:pt x="455" y="1352"/>
                    </a:lnTo>
                    <a:lnTo>
                      <a:pt x="465" y="1352"/>
                    </a:lnTo>
                    <a:lnTo>
                      <a:pt x="468" y="1353"/>
                    </a:lnTo>
                    <a:lnTo>
                      <a:pt x="472" y="1355"/>
                    </a:lnTo>
                    <a:lnTo>
                      <a:pt x="475" y="1356"/>
                    </a:lnTo>
                    <a:lnTo>
                      <a:pt x="476" y="1356"/>
                    </a:lnTo>
                    <a:lnTo>
                      <a:pt x="478" y="1357"/>
                    </a:lnTo>
                    <a:lnTo>
                      <a:pt x="481" y="1357"/>
                    </a:lnTo>
                    <a:lnTo>
                      <a:pt x="482" y="1358"/>
                    </a:lnTo>
                    <a:lnTo>
                      <a:pt x="483" y="1359"/>
                    </a:lnTo>
                    <a:lnTo>
                      <a:pt x="483" y="13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6" name="Freeform 129"/>
              <p:cNvSpPr>
                <a:spLocks/>
              </p:cNvSpPr>
              <p:nvPr/>
            </p:nvSpPr>
            <p:spPr bwMode="auto">
              <a:xfrm>
                <a:off x="2310" y="3632"/>
                <a:ext cx="234" cy="214"/>
              </a:xfrm>
              <a:custGeom>
                <a:avLst/>
                <a:gdLst>
                  <a:gd name="T0" fmla="*/ 20 w 1168"/>
                  <a:gd name="T1" fmla="*/ 36 h 1280"/>
                  <a:gd name="T2" fmla="*/ 23 w 1168"/>
                  <a:gd name="T3" fmla="*/ 36 h 1280"/>
                  <a:gd name="T4" fmla="*/ 26 w 1168"/>
                  <a:gd name="T5" fmla="*/ 35 h 1280"/>
                  <a:gd name="T6" fmla="*/ 29 w 1168"/>
                  <a:gd name="T7" fmla="*/ 35 h 1280"/>
                  <a:gd name="T8" fmla="*/ 33 w 1168"/>
                  <a:gd name="T9" fmla="*/ 35 h 1280"/>
                  <a:gd name="T10" fmla="*/ 35 w 1168"/>
                  <a:gd name="T11" fmla="*/ 34 h 1280"/>
                  <a:gd name="T12" fmla="*/ 37 w 1168"/>
                  <a:gd name="T13" fmla="*/ 34 h 1280"/>
                  <a:gd name="T14" fmla="*/ 39 w 1168"/>
                  <a:gd name="T15" fmla="*/ 33 h 1280"/>
                  <a:gd name="T16" fmla="*/ 40 w 1168"/>
                  <a:gd name="T17" fmla="*/ 33 h 1280"/>
                  <a:gd name="T18" fmla="*/ 44 w 1168"/>
                  <a:gd name="T19" fmla="*/ 30 h 1280"/>
                  <a:gd name="T20" fmla="*/ 46 w 1168"/>
                  <a:gd name="T21" fmla="*/ 27 h 1280"/>
                  <a:gd name="T22" fmla="*/ 46 w 1168"/>
                  <a:gd name="T23" fmla="*/ 22 h 1280"/>
                  <a:gd name="T24" fmla="*/ 44 w 1168"/>
                  <a:gd name="T25" fmla="*/ 17 h 1280"/>
                  <a:gd name="T26" fmla="*/ 39 w 1168"/>
                  <a:gd name="T27" fmla="*/ 12 h 1280"/>
                  <a:gd name="T28" fmla="*/ 37 w 1168"/>
                  <a:gd name="T29" fmla="*/ 11 h 1280"/>
                  <a:gd name="T30" fmla="*/ 36 w 1168"/>
                  <a:gd name="T31" fmla="*/ 9 h 1280"/>
                  <a:gd name="T32" fmla="*/ 41 w 1168"/>
                  <a:gd name="T33" fmla="*/ 6 h 1280"/>
                  <a:gd name="T34" fmla="*/ 41 w 1168"/>
                  <a:gd name="T35" fmla="*/ 4 h 1280"/>
                  <a:gd name="T36" fmla="*/ 40 w 1168"/>
                  <a:gd name="T37" fmla="*/ 3 h 1280"/>
                  <a:gd name="T38" fmla="*/ 39 w 1168"/>
                  <a:gd name="T39" fmla="*/ 3 h 1280"/>
                  <a:gd name="T40" fmla="*/ 37 w 1168"/>
                  <a:gd name="T41" fmla="*/ 3 h 1280"/>
                  <a:gd name="T42" fmla="*/ 36 w 1168"/>
                  <a:gd name="T43" fmla="*/ 3 h 1280"/>
                  <a:gd name="T44" fmla="*/ 35 w 1168"/>
                  <a:gd name="T45" fmla="*/ 4 h 1280"/>
                  <a:gd name="T46" fmla="*/ 35 w 1168"/>
                  <a:gd name="T47" fmla="*/ 4 h 1280"/>
                  <a:gd name="T48" fmla="*/ 25 w 1168"/>
                  <a:gd name="T49" fmla="*/ 2 h 1280"/>
                  <a:gd name="T50" fmla="*/ 22 w 1168"/>
                  <a:gd name="T51" fmla="*/ 2 h 1280"/>
                  <a:gd name="T52" fmla="*/ 20 w 1168"/>
                  <a:gd name="T53" fmla="*/ 1 h 1280"/>
                  <a:gd name="T54" fmla="*/ 17 w 1168"/>
                  <a:gd name="T55" fmla="*/ 1 h 1280"/>
                  <a:gd name="T56" fmla="*/ 16 w 1168"/>
                  <a:gd name="T57" fmla="*/ 2 h 1280"/>
                  <a:gd name="T58" fmla="*/ 15 w 1168"/>
                  <a:gd name="T59" fmla="*/ 3 h 1280"/>
                  <a:gd name="T60" fmla="*/ 15 w 1168"/>
                  <a:gd name="T61" fmla="*/ 3 h 1280"/>
                  <a:gd name="T62" fmla="*/ 14 w 1168"/>
                  <a:gd name="T63" fmla="*/ 3 h 1280"/>
                  <a:gd name="T64" fmla="*/ 14 w 1168"/>
                  <a:gd name="T65" fmla="*/ 2 h 1280"/>
                  <a:gd name="T66" fmla="*/ 12 w 1168"/>
                  <a:gd name="T67" fmla="*/ 2 h 1280"/>
                  <a:gd name="T68" fmla="*/ 11 w 1168"/>
                  <a:gd name="T69" fmla="*/ 2 h 1280"/>
                  <a:gd name="T70" fmla="*/ 9 w 1168"/>
                  <a:gd name="T71" fmla="*/ 3 h 1280"/>
                  <a:gd name="T72" fmla="*/ 7 w 1168"/>
                  <a:gd name="T73" fmla="*/ 5 h 1280"/>
                  <a:gd name="T74" fmla="*/ 8 w 1168"/>
                  <a:gd name="T75" fmla="*/ 6 h 1280"/>
                  <a:gd name="T76" fmla="*/ 9 w 1168"/>
                  <a:gd name="T77" fmla="*/ 6 h 1280"/>
                  <a:gd name="T78" fmla="*/ 11 w 1168"/>
                  <a:gd name="T79" fmla="*/ 7 h 1280"/>
                  <a:gd name="T80" fmla="*/ 12 w 1168"/>
                  <a:gd name="T81" fmla="*/ 7 h 1280"/>
                  <a:gd name="T82" fmla="*/ 12 w 1168"/>
                  <a:gd name="T83" fmla="*/ 7 h 1280"/>
                  <a:gd name="T84" fmla="*/ 10 w 1168"/>
                  <a:gd name="T85" fmla="*/ 8 h 1280"/>
                  <a:gd name="T86" fmla="*/ 9 w 1168"/>
                  <a:gd name="T87" fmla="*/ 9 h 1280"/>
                  <a:gd name="T88" fmla="*/ 5 w 1168"/>
                  <a:gd name="T89" fmla="*/ 12 h 1280"/>
                  <a:gd name="T90" fmla="*/ 2 w 1168"/>
                  <a:gd name="T91" fmla="*/ 15 h 1280"/>
                  <a:gd name="T92" fmla="*/ 1 w 1168"/>
                  <a:gd name="T93" fmla="*/ 19 h 1280"/>
                  <a:gd name="T94" fmla="*/ 0 w 1168"/>
                  <a:gd name="T95" fmla="*/ 24 h 1280"/>
                  <a:gd name="T96" fmla="*/ 1 w 1168"/>
                  <a:gd name="T97" fmla="*/ 26 h 1280"/>
                  <a:gd name="T98" fmla="*/ 2 w 1168"/>
                  <a:gd name="T99" fmla="*/ 28 h 1280"/>
                  <a:gd name="T100" fmla="*/ 4 w 1168"/>
                  <a:gd name="T101" fmla="*/ 30 h 1280"/>
                  <a:gd name="T102" fmla="*/ 6 w 1168"/>
                  <a:gd name="T103" fmla="*/ 32 h 1280"/>
                  <a:gd name="T104" fmla="*/ 8 w 1168"/>
                  <a:gd name="T105" fmla="*/ 33 h 1280"/>
                  <a:gd name="T106" fmla="*/ 11 w 1168"/>
                  <a:gd name="T107" fmla="*/ 34 h 1280"/>
                  <a:gd name="T108" fmla="*/ 14 w 1168"/>
                  <a:gd name="T109" fmla="*/ 35 h 1280"/>
                  <a:gd name="T110" fmla="*/ 17 w 1168"/>
                  <a:gd name="T111" fmla="*/ 36 h 1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68" h="1280">
                    <a:moveTo>
                      <a:pt x="429" y="1279"/>
                    </a:moveTo>
                    <a:lnTo>
                      <a:pt x="442" y="1279"/>
                    </a:lnTo>
                    <a:lnTo>
                      <a:pt x="455" y="1280"/>
                    </a:lnTo>
                    <a:lnTo>
                      <a:pt x="468" y="1280"/>
                    </a:lnTo>
                    <a:lnTo>
                      <a:pt x="482" y="1280"/>
                    </a:lnTo>
                    <a:lnTo>
                      <a:pt x="495" y="1280"/>
                    </a:lnTo>
                    <a:lnTo>
                      <a:pt x="508" y="1280"/>
                    </a:lnTo>
                    <a:lnTo>
                      <a:pt x="522" y="1279"/>
                    </a:lnTo>
                    <a:lnTo>
                      <a:pt x="535" y="1279"/>
                    </a:lnTo>
                    <a:lnTo>
                      <a:pt x="548" y="1279"/>
                    </a:lnTo>
                    <a:lnTo>
                      <a:pt x="561" y="1278"/>
                    </a:lnTo>
                    <a:lnTo>
                      <a:pt x="575" y="1277"/>
                    </a:lnTo>
                    <a:lnTo>
                      <a:pt x="588" y="1275"/>
                    </a:lnTo>
                    <a:lnTo>
                      <a:pt x="602" y="1275"/>
                    </a:lnTo>
                    <a:lnTo>
                      <a:pt x="616" y="1274"/>
                    </a:lnTo>
                    <a:lnTo>
                      <a:pt x="629" y="1273"/>
                    </a:lnTo>
                    <a:lnTo>
                      <a:pt x="642" y="1271"/>
                    </a:lnTo>
                    <a:lnTo>
                      <a:pt x="656" y="1269"/>
                    </a:lnTo>
                    <a:lnTo>
                      <a:pt x="669" y="1268"/>
                    </a:lnTo>
                    <a:lnTo>
                      <a:pt x="683" y="1266"/>
                    </a:lnTo>
                    <a:lnTo>
                      <a:pt x="697" y="1265"/>
                    </a:lnTo>
                    <a:lnTo>
                      <a:pt x="710" y="1262"/>
                    </a:lnTo>
                    <a:lnTo>
                      <a:pt x="723" y="1261"/>
                    </a:lnTo>
                    <a:lnTo>
                      <a:pt x="736" y="1259"/>
                    </a:lnTo>
                    <a:lnTo>
                      <a:pt x="750" y="1258"/>
                    </a:lnTo>
                    <a:lnTo>
                      <a:pt x="764" y="1255"/>
                    </a:lnTo>
                    <a:lnTo>
                      <a:pt x="777" y="1253"/>
                    </a:lnTo>
                    <a:lnTo>
                      <a:pt x="791" y="1252"/>
                    </a:lnTo>
                    <a:lnTo>
                      <a:pt x="803" y="1249"/>
                    </a:lnTo>
                    <a:lnTo>
                      <a:pt x="817" y="1248"/>
                    </a:lnTo>
                    <a:lnTo>
                      <a:pt x="829" y="1246"/>
                    </a:lnTo>
                    <a:lnTo>
                      <a:pt x="843" y="1243"/>
                    </a:lnTo>
                    <a:lnTo>
                      <a:pt x="855" y="1241"/>
                    </a:lnTo>
                    <a:lnTo>
                      <a:pt x="865" y="1237"/>
                    </a:lnTo>
                    <a:lnTo>
                      <a:pt x="873" y="1234"/>
                    </a:lnTo>
                    <a:lnTo>
                      <a:pt x="880" y="1230"/>
                    </a:lnTo>
                    <a:lnTo>
                      <a:pt x="889" y="1227"/>
                    </a:lnTo>
                    <a:lnTo>
                      <a:pt x="898" y="1223"/>
                    </a:lnTo>
                    <a:lnTo>
                      <a:pt x="906" y="1221"/>
                    </a:lnTo>
                    <a:lnTo>
                      <a:pt x="914" y="1217"/>
                    </a:lnTo>
                    <a:lnTo>
                      <a:pt x="921" y="1213"/>
                    </a:lnTo>
                    <a:lnTo>
                      <a:pt x="930" y="1211"/>
                    </a:lnTo>
                    <a:lnTo>
                      <a:pt x="938" y="1209"/>
                    </a:lnTo>
                    <a:lnTo>
                      <a:pt x="946" y="1205"/>
                    </a:lnTo>
                    <a:lnTo>
                      <a:pt x="953" y="1203"/>
                    </a:lnTo>
                    <a:lnTo>
                      <a:pt x="961" y="1199"/>
                    </a:lnTo>
                    <a:lnTo>
                      <a:pt x="969" y="1197"/>
                    </a:lnTo>
                    <a:lnTo>
                      <a:pt x="977" y="1193"/>
                    </a:lnTo>
                    <a:lnTo>
                      <a:pt x="984" y="1189"/>
                    </a:lnTo>
                    <a:lnTo>
                      <a:pt x="985" y="1188"/>
                    </a:lnTo>
                    <a:lnTo>
                      <a:pt x="988" y="1186"/>
                    </a:lnTo>
                    <a:lnTo>
                      <a:pt x="991" y="1182"/>
                    </a:lnTo>
                    <a:lnTo>
                      <a:pt x="993" y="1179"/>
                    </a:lnTo>
                    <a:lnTo>
                      <a:pt x="1010" y="1166"/>
                    </a:lnTo>
                    <a:lnTo>
                      <a:pt x="1025" y="1152"/>
                    </a:lnTo>
                    <a:lnTo>
                      <a:pt x="1041" y="1139"/>
                    </a:lnTo>
                    <a:lnTo>
                      <a:pt x="1055" y="1126"/>
                    </a:lnTo>
                    <a:lnTo>
                      <a:pt x="1069" y="1112"/>
                    </a:lnTo>
                    <a:lnTo>
                      <a:pt x="1082" y="1096"/>
                    </a:lnTo>
                    <a:lnTo>
                      <a:pt x="1094" y="1081"/>
                    </a:lnTo>
                    <a:lnTo>
                      <a:pt x="1106" y="1065"/>
                    </a:lnTo>
                    <a:lnTo>
                      <a:pt x="1117" y="1047"/>
                    </a:lnTo>
                    <a:lnTo>
                      <a:pt x="1126" y="1031"/>
                    </a:lnTo>
                    <a:lnTo>
                      <a:pt x="1135" y="1013"/>
                    </a:lnTo>
                    <a:lnTo>
                      <a:pt x="1144" y="994"/>
                    </a:lnTo>
                    <a:lnTo>
                      <a:pt x="1152" y="972"/>
                    </a:lnTo>
                    <a:lnTo>
                      <a:pt x="1157" y="952"/>
                    </a:lnTo>
                    <a:lnTo>
                      <a:pt x="1163" y="929"/>
                    </a:lnTo>
                    <a:lnTo>
                      <a:pt x="1168" y="907"/>
                    </a:lnTo>
                    <a:lnTo>
                      <a:pt x="1166" y="870"/>
                    </a:lnTo>
                    <a:lnTo>
                      <a:pt x="1162" y="833"/>
                    </a:lnTo>
                    <a:lnTo>
                      <a:pt x="1156" y="798"/>
                    </a:lnTo>
                    <a:lnTo>
                      <a:pt x="1147" y="763"/>
                    </a:lnTo>
                    <a:lnTo>
                      <a:pt x="1138" y="730"/>
                    </a:lnTo>
                    <a:lnTo>
                      <a:pt x="1127" y="698"/>
                    </a:lnTo>
                    <a:lnTo>
                      <a:pt x="1115" y="665"/>
                    </a:lnTo>
                    <a:lnTo>
                      <a:pt x="1101" y="634"/>
                    </a:lnTo>
                    <a:lnTo>
                      <a:pt x="1086" y="604"/>
                    </a:lnTo>
                    <a:lnTo>
                      <a:pt x="1070" y="575"/>
                    </a:lnTo>
                    <a:lnTo>
                      <a:pt x="1052" y="547"/>
                    </a:lnTo>
                    <a:lnTo>
                      <a:pt x="1032" y="520"/>
                    </a:lnTo>
                    <a:lnTo>
                      <a:pt x="1013" y="492"/>
                    </a:lnTo>
                    <a:lnTo>
                      <a:pt x="992" y="467"/>
                    </a:lnTo>
                    <a:lnTo>
                      <a:pt x="971" y="442"/>
                    </a:lnTo>
                    <a:lnTo>
                      <a:pt x="950" y="418"/>
                    </a:lnTo>
                    <a:lnTo>
                      <a:pt x="942" y="415"/>
                    </a:lnTo>
                    <a:lnTo>
                      <a:pt x="936" y="412"/>
                    </a:lnTo>
                    <a:lnTo>
                      <a:pt x="930" y="409"/>
                    </a:lnTo>
                    <a:lnTo>
                      <a:pt x="925" y="405"/>
                    </a:lnTo>
                    <a:lnTo>
                      <a:pt x="919" y="399"/>
                    </a:lnTo>
                    <a:lnTo>
                      <a:pt x="916" y="394"/>
                    </a:lnTo>
                    <a:lnTo>
                      <a:pt x="914" y="387"/>
                    </a:lnTo>
                    <a:lnTo>
                      <a:pt x="911" y="380"/>
                    </a:lnTo>
                    <a:lnTo>
                      <a:pt x="901" y="316"/>
                    </a:lnTo>
                    <a:lnTo>
                      <a:pt x="902" y="311"/>
                    </a:lnTo>
                    <a:lnTo>
                      <a:pt x="905" y="305"/>
                    </a:lnTo>
                    <a:lnTo>
                      <a:pt x="907" y="299"/>
                    </a:lnTo>
                    <a:lnTo>
                      <a:pt x="911" y="294"/>
                    </a:lnTo>
                    <a:lnTo>
                      <a:pt x="998" y="258"/>
                    </a:lnTo>
                    <a:lnTo>
                      <a:pt x="1003" y="249"/>
                    </a:lnTo>
                    <a:lnTo>
                      <a:pt x="1011" y="238"/>
                    </a:lnTo>
                    <a:lnTo>
                      <a:pt x="1018" y="226"/>
                    </a:lnTo>
                    <a:lnTo>
                      <a:pt x="1024" y="214"/>
                    </a:lnTo>
                    <a:lnTo>
                      <a:pt x="1030" y="201"/>
                    </a:lnTo>
                    <a:lnTo>
                      <a:pt x="1034" y="188"/>
                    </a:lnTo>
                    <a:lnTo>
                      <a:pt x="1036" y="172"/>
                    </a:lnTo>
                    <a:lnTo>
                      <a:pt x="1034" y="157"/>
                    </a:lnTo>
                    <a:lnTo>
                      <a:pt x="1031" y="150"/>
                    </a:lnTo>
                    <a:lnTo>
                      <a:pt x="1026" y="142"/>
                    </a:lnTo>
                    <a:lnTo>
                      <a:pt x="1021" y="136"/>
                    </a:lnTo>
                    <a:lnTo>
                      <a:pt x="1016" y="131"/>
                    </a:lnTo>
                    <a:lnTo>
                      <a:pt x="1013" y="125"/>
                    </a:lnTo>
                    <a:lnTo>
                      <a:pt x="1010" y="119"/>
                    </a:lnTo>
                    <a:lnTo>
                      <a:pt x="1007" y="113"/>
                    </a:lnTo>
                    <a:lnTo>
                      <a:pt x="1005" y="105"/>
                    </a:lnTo>
                    <a:lnTo>
                      <a:pt x="999" y="103"/>
                    </a:lnTo>
                    <a:lnTo>
                      <a:pt x="992" y="99"/>
                    </a:lnTo>
                    <a:lnTo>
                      <a:pt x="985" y="97"/>
                    </a:lnTo>
                    <a:lnTo>
                      <a:pt x="979" y="95"/>
                    </a:lnTo>
                    <a:lnTo>
                      <a:pt x="972" y="93"/>
                    </a:lnTo>
                    <a:lnTo>
                      <a:pt x="964" y="91"/>
                    </a:lnTo>
                    <a:lnTo>
                      <a:pt x="959" y="90"/>
                    </a:lnTo>
                    <a:lnTo>
                      <a:pt x="952" y="89"/>
                    </a:lnTo>
                    <a:lnTo>
                      <a:pt x="946" y="89"/>
                    </a:lnTo>
                    <a:lnTo>
                      <a:pt x="938" y="89"/>
                    </a:lnTo>
                    <a:lnTo>
                      <a:pt x="931" y="89"/>
                    </a:lnTo>
                    <a:lnTo>
                      <a:pt x="925" y="90"/>
                    </a:lnTo>
                    <a:lnTo>
                      <a:pt x="918" y="91"/>
                    </a:lnTo>
                    <a:lnTo>
                      <a:pt x="911" y="92"/>
                    </a:lnTo>
                    <a:lnTo>
                      <a:pt x="905" y="95"/>
                    </a:lnTo>
                    <a:lnTo>
                      <a:pt x="898" y="97"/>
                    </a:lnTo>
                    <a:lnTo>
                      <a:pt x="892" y="99"/>
                    </a:lnTo>
                    <a:lnTo>
                      <a:pt x="889" y="103"/>
                    </a:lnTo>
                    <a:lnTo>
                      <a:pt x="886" y="108"/>
                    </a:lnTo>
                    <a:lnTo>
                      <a:pt x="883" y="114"/>
                    </a:lnTo>
                    <a:lnTo>
                      <a:pt x="879" y="120"/>
                    </a:lnTo>
                    <a:lnTo>
                      <a:pt x="876" y="126"/>
                    </a:lnTo>
                    <a:lnTo>
                      <a:pt x="873" y="131"/>
                    </a:lnTo>
                    <a:lnTo>
                      <a:pt x="869" y="135"/>
                    </a:lnTo>
                    <a:lnTo>
                      <a:pt x="869" y="136"/>
                    </a:lnTo>
                    <a:lnTo>
                      <a:pt x="869" y="139"/>
                    </a:lnTo>
                    <a:lnTo>
                      <a:pt x="867" y="139"/>
                    </a:lnTo>
                    <a:lnTo>
                      <a:pt x="866" y="140"/>
                    </a:lnTo>
                    <a:lnTo>
                      <a:pt x="864" y="140"/>
                    </a:lnTo>
                    <a:lnTo>
                      <a:pt x="861" y="140"/>
                    </a:lnTo>
                    <a:lnTo>
                      <a:pt x="858" y="140"/>
                    </a:lnTo>
                    <a:lnTo>
                      <a:pt x="855" y="140"/>
                    </a:lnTo>
                    <a:lnTo>
                      <a:pt x="823" y="49"/>
                    </a:lnTo>
                    <a:lnTo>
                      <a:pt x="764" y="0"/>
                    </a:lnTo>
                    <a:lnTo>
                      <a:pt x="629" y="86"/>
                    </a:lnTo>
                    <a:lnTo>
                      <a:pt x="616" y="85"/>
                    </a:lnTo>
                    <a:lnTo>
                      <a:pt x="602" y="83"/>
                    </a:lnTo>
                    <a:lnTo>
                      <a:pt x="590" y="78"/>
                    </a:lnTo>
                    <a:lnTo>
                      <a:pt x="579" y="72"/>
                    </a:lnTo>
                    <a:lnTo>
                      <a:pt x="568" y="66"/>
                    </a:lnTo>
                    <a:lnTo>
                      <a:pt x="557" y="58"/>
                    </a:lnTo>
                    <a:lnTo>
                      <a:pt x="546" y="49"/>
                    </a:lnTo>
                    <a:lnTo>
                      <a:pt x="537" y="42"/>
                    </a:lnTo>
                    <a:lnTo>
                      <a:pt x="526" y="34"/>
                    </a:lnTo>
                    <a:lnTo>
                      <a:pt x="516" y="27"/>
                    </a:lnTo>
                    <a:lnTo>
                      <a:pt x="505" y="22"/>
                    </a:lnTo>
                    <a:lnTo>
                      <a:pt x="494" y="17"/>
                    </a:lnTo>
                    <a:lnTo>
                      <a:pt x="483" y="13"/>
                    </a:lnTo>
                    <a:lnTo>
                      <a:pt x="471" y="12"/>
                    </a:lnTo>
                    <a:lnTo>
                      <a:pt x="459" y="13"/>
                    </a:lnTo>
                    <a:lnTo>
                      <a:pt x="445" y="18"/>
                    </a:lnTo>
                    <a:lnTo>
                      <a:pt x="434" y="23"/>
                    </a:lnTo>
                    <a:lnTo>
                      <a:pt x="424" y="28"/>
                    </a:lnTo>
                    <a:lnTo>
                      <a:pt x="415" y="34"/>
                    </a:lnTo>
                    <a:lnTo>
                      <a:pt x="408" y="41"/>
                    </a:lnTo>
                    <a:lnTo>
                      <a:pt x="402" y="49"/>
                    </a:lnTo>
                    <a:lnTo>
                      <a:pt x="397" y="58"/>
                    </a:lnTo>
                    <a:lnTo>
                      <a:pt x="392" y="68"/>
                    </a:lnTo>
                    <a:lnTo>
                      <a:pt x="390" y="78"/>
                    </a:lnTo>
                    <a:lnTo>
                      <a:pt x="390" y="85"/>
                    </a:lnTo>
                    <a:lnTo>
                      <a:pt x="389" y="91"/>
                    </a:lnTo>
                    <a:lnTo>
                      <a:pt x="389" y="97"/>
                    </a:lnTo>
                    <a:lnTo>
                      <a:pt x="388" y="101"/>
                    </a:lnTo>
                    <a:lnTo>
                      <a:pt x="387" y="102"/>
                    </a:lnTo>
                    <a:lnTo>
                      <a:pt x="383" y="103"/>
                    </a:lnTo>
                    <a:lnTo>
                      <a:pt x="380" y="104"/>
                    </a:lnTo>
                    <a:lnTo>
                      <a:pt x="375" y="105"/>
                    </a:lnTo>
                    <a:lnTo>
                      <a:pt x="374" y="105"/>
                    </a:lnTo>
                    <a:lnTo>
                      <a:pt x="373" y="105"/>
                    </a:lnTo>
                    <a:lnTo>
                      <a:pt x="372" y="104"/>
                    </a:lnTo>
                    <a:lnTo>
                      <a:pt x="370" y="104"/>
                    </a:lnTo>
                    <a:lnTo>
                      <a:pt x="368" y="103"/>
                    </a:lnTo>
                    <a:lnTo>
                      <a:pt x="366" y="103"/>
                    </a:lnTo>
                    <a:lnTo>
                      <a:pt x="363" y="102"/>
                    </a:lnTo>
                    <a:lnTo>
                      <a:pt x="361" y="101"/>
                    </a:lnTo>
                    <a:lnTo>
                      <a:pt x="359" y="101"/>
                    </a:lnTo>
                    <a:lnTo>
                      <a:pt x="357" y="99"/>
                    </a:lnTo>
                    <a:lnTo>
                      <a:pt x="356" y="98"/>
                    </a:lnTo>
                    <a:lnTo>
                      <a:pt x="353" y="96"/>
                    </a:lnTo>
                    <a:lnTo>
                      <a:pt x="351" y="93"/>
                    </a:lnTo>
                    <a:lnTo>
                      <a:pt x="350" y="91"/>
                    </a:lnTo>
                    <a:lnTo>
                      <a:pt x="348" y="89"/>
                    </a:lnTo>
                    <a:lnTo>
                      <a:pt x="346" y="86"/>
                    </a:lnTo>
                    <a:lnTo>
                      <a:pt x="341" y="83"/>
                    </a:lnTo>
                    <a:lnTo>
                      <a:pt x="336" y="79"/>
                    </a:lnTo>
                    <a:lnTo>
                      <a:pt x="331" y="76"/>
                    </a:lnTo>
                    <a:lnTo>
                      <a:pt x="325" y="73"/>
                    </a:lnTo>
                    <a:lnTo>
                      <a:pt x="318" y="71"/>
                    </a:lnTo>
                    <a:lnTo>
                      <a:pt x="311" y="70"/>
                    </a:lnTo>
                    <a:lnTo>
                      <a:pt x="305" y="68"/>
                    </a:lnTo>
                    <a:lnTo>
                      <a:pt x="297" y="68"/>
                    </a:lnTo>
                    <a:lnTo>
                      <a:pt x="290" y="68"/>
                    </a:lnTo>
                    <a:lnTo>
                      <a:pt x="284" y="68"/>
                    </a:lnTo>
                    <a:lnTo>
                      <a:pt x="276" y="70"/>
                    </a:lnTo>
                    <a:lnTo>
                      <a:pt x="268" y="71"/>
                    </a:lnTo>
                    <a:lnTo>
                      <a:pt x="260" y="72"/>
                    </a:lnTo>
                    <a:lnTo>
                      <a:pt x="254" y="74"/>
                    </a:lnTo>
                    <a:lnTo>
                      <a:pt x="247" y="77"/>
                    </a:lnTo>
                    <a:lnTo>
                      <a:pt x="240" y="80"/>
                    </a:lnTo>
                    <a:lnTo>
                      <a:pt x="229" y="88"/>
                    </a:lnTo>
                    <a:lnTo>
                      <a:pt x="219" y="97"/>
                    </a:lnTo>
                    <a:lnTo>
                      <a:pt x="209" y="108"/>
                    </a:lnTo>
                    <a:lnTo>
                      <a:pt x="201" y="119"/>
                    </a:lnTo>
                    <a:lnTo>
                      <a:pt x="194" y="129"/>
                    </a:lnTo>
                    <a:lnTo>
                      <a:pt x="187" y="141"/>
                    </a:lnTo>
                    <a:lnTo>
                      <a:pt x="184" y="152"/>
                    </a:lnTo>
                    <a:lnTo>
                      <a:pt x="183" y="164"/>
                    </a:lnTo>
                    <a:lnTo>
                      <a:pt x="184" y="171"/>
                    </a:lnTo>
                    <a:lnTo>
                      <a:pt x="185" y="179"/>
                    </a:lnTo>
                    <a:lnTo>
                      <a:pt x="188" y="187"/>
                    </a:lnTo>
                    <a:lnTo>
                      <a:pt x="191" y="193"/>
                    </a:lnTo>
                    <a:lnTo>
                      <a:pt x="195" y="199"/>
                    </a:lnTo>
                    <a:lnTo>
                      <a:pt x="199" y="205"/>
                    </a:lnTo>
                    <a:lnTo>
                      <a:pt x="203" y="209"/>
                    </a:lnTo>
                    <a:lnTo>
                      <a:pt x="208" y="214"/>
                    </a:lnTo>
                    <a:lnTo>
                      <a:pt x="213" y="219"/>
                    </a:lnTo>
                    <a:lnTo>
                      <a:pt x="218" y="222"/>
                    </a:lnTo>
                    <a:lnTo>
                      <a:pt x="224" y="226"/>
                    </a:lnTo>
                    <a:lnTo>
                      <a:pt x="229" y="230"/>
                    </a:lnTo>
                    <a:lnTo>
                      <a:pt x="236" y="232"/>
                    </a:lnTo>
                    <a:lnTo>
                      <a:pt x="242" y="236"/>
                    </a:lnTo>
                    <a:lnTo>
                      <a:pt x="247" y="238"/>
                    </a:lnTo>
                    <a:lnTo>
                      <a:pt x="254" y="240"/>
                    </a:lnTo>
                    <a:lnTo>
                      <a:pt x="258" y="240"/>
                    </a:lnTo>
                    <a:lnTo>
                      <a:pt x="263" y="239"/>
                    </a:lnTo>
                    <a:lnTo>
                      <a:pt x="267" y="238"/>
                    </a:lnTo>
                    <a:lnTo>
                      <a:pt x="271" y="238"/>
                    </a:lnTo>
                    <a:lnTo>
                      <a:pt x="275" y="237"/>
                    </a:lnTo>
                    <a:lnTo>
                      <a:pt x="279" y="236"/>
                    </a:lnTo>
                    <a:lnTo>
                      <a:pt x="284" y="237"/>
                    </a:lnTo>
                    <a:lnTo>
                      <a:pt x="288" y="238"/>
                    </a:lnTo>
                    <a:lnTo>
                      <a:pt x="290" y="239"/>
                    </a:lnTo>
                    <a:lnTo>
                      <a:pt x="292" y="243"/>
                    </a:lnTo>
                    <a:lnTo>
                      <a:pt x="295" y="246"/>
                    </a:lnTo>
                    <a:lnTo>
                      <a:pt x="296" y="253"/>
                    </a:lnTo>
                    <a:lnTo>
                      <a:pt x="296" y="258"/>
                    </a:lnTo>
                    <a:lnTo>
                      <a:pt x="295" y="263"/>
                    </a:lnTo>
                    <a:lnTo>
                      <a:pt x="291" y="269"/>
                    </a:lnTo>
                    <a:lnTo>
                      <a:pt x="288" y="273"/>
                    </a:lnTo>
                    <a:lnTo>
                      <a:pt x="254" y="286"/>
                    </a:lnTo>
                    <a:lnTo>
                      <a:pt x="251" y="288"/>
                    </a:lnTo>
                    <a:lnTo>
                      <a:pt x="249" y="292"/>
                    </a:lnTo>
                    <a:lnTo>
                      <a:pt x="248" y="296"/>
                    </a:lnTo>
                    <a:lnTo>
                      <a:pt x="246" y="301"/>
                    </a:lnTo>
                    <a:lnTo>
                      <a:pt x="245" y="307"/>
                    </a:lnTo>
                    <a:lnTo>
                      <a:pt x="243" y="313"/>
                    </a:lnTo>
                    <a:lnTo>
                      <a:pt x="242" y="318"/>
                    </a:lnTo>
                    <a:lnTo>
                      <a:pt x="240" y="324"/>
                    </a:lnTo>
                    <a:lnTo>
                      <a:pt x="225" y="336"/>
                    </a:lnTo>
                    <a:lnTo>
                      <a:pt x="209" y="349"/>
                    </a:lnTo>
                    <a:lnTo>
                      <a:pt x="193" y="362"/>
                    </a:lnTo>
                    <a:lnTo>
                      <a:pt x="178" y="376"/>
                    </a:lnTo>
                    <a:lnTo>
                      <a:pt x="162" y="391"/>
                    </a:lnTo>
                    <a:lnTo>
                      <a:pt x="145" y="406"/>
                    </a:lnTo>
                    <a:lnTo>
                      <a:pt x="130" y="422"/>
                    </a:lnTo>
                    <a:lnTo>
                      <a:pt x="115" y="437"/>
                    </a:lnTo>
                    <a:lnTo>
                      <a:pt x="101" y="455"/>
                    </a:lnTo>
                    <a:lnTo>
                      <a:pt x="88" y="472"/>
                    </a:lnTo>
                    <a:lnTo>
                      <a:pt x="74" y="491"/>
                    </a:lnTo>
                    <a:lnTo>
                      <a:pt x="63" y="511"/>
                    </a:lnTo>
                    <a:lnTo>
                      <a:pt x="53" y="532"/>
                    </a:lnTo>
                    <a:lnTo>
                      <a:pt x="44" y="552"/>
                    </a:lnTo>
                    <a:lnTo>
                      <a:pt x="37" y="575"/>
                    </a:lnTo>
                    <a:lnTo>
                      <a:pt x="31" y="599"/>
                    </a:lnTo>
                    <a:lnTo>
                      <a:pt x="25" y="628"/>
                    </a:lnTo>
                    <a:lnTo>
                      <a:pt x="19" y="658"/>
                    </a:lnTo>
                    <a:lnTo>
                      <a:pt x="15" y="687"/>
                    </a:lnTo>
                    <a:lnTo>
                      <a:pt x="10" y="718"/>
                    </a:lnTo>
                    <a:lnTo>
                      <a:pt x="7" y="748"/>
                    </a:lnTo>
                    <a:lnTo>
                      <a:pt x="4" y="778"/>
                    </a:lnTo>
                    <a:lnTo>
                      <a:pt x="1" y="806"/>
                    </a:lnTo>
                    <a:lnTo>
                      <a:pt x="0" y="836"/>
                    </a:lnTo>
                    <a:lnTo>
                      <a:pt x="2" y="850"/>
                    </a:lnTo>
                    <a:lnTo>
                      <a:pt x="6" y="865"/>
                    </a:lnTo>
                    <a:lnTo>
                      <a:pt x="9" y="880"/>
                    </a:lnTo>
                    <a:lnTo>
                      <a:pt x="11" y="896"/>
                    </a:lnTo>
                    <a:lnTo>
                      <a:pt x="16" y="910"/>
                    </a:lnTo>
                    <a:lnTo>
                      <a:pt x="18" y="924"/>
                    </a:lnTo>
                    <a:lnTo>
                      <a:pt x="22" y="939"/>
                    </a:lnTo>
                    <a:lnTo>
                      <a:pt x="27" y="952"/>
                    </a:lnTo>
                    <a:lnTo>
                      <a:pt x="31" y="966"/>
                    </a:lnTo>
                    <a:lnTo>
                      <a:pt x="36" y="979"/>
                    </a:lnTo>
                    <a:lnTo>
                      <a:pt x="41" y="993"/>
                    </a:lnTo>
                    <a:lnTo>
                      <a:pt x="47" y="1006"/>
                    </a:lnTo>
                    <a:lnTo>
                      <a:pt x="52" y="1018"/>
                    </a:lnTo>
                    <a:lnTo>
                      <a:pt x="58" y="1028"/>
                    </a:lnTo>
                    <a:lnTo>
                      <a:pt x="64" y="1039"/>
                    </a:lnTo>
                    <a:lnTo>
                      <a:pt x="72" y="1050"/>
                    </a:lnTo>
                    <a:lnTo>
                      <a:pt x="79" y="1058"/>
                    </a:lnTo>
                    <a:lnTo>
                      <a:pt x="87" y="1068"/>
                    </a:lnTo>
                    <a:lnTo>
                      <a:pt x="95" y="1076"/>
                    </a:lnTo>
                    <a:lnTo>
                      <a:pt x="103" y="1084"/>
                    </a:lnTo>
                    <a:lnTo>
                      <a:pt x="112" y="1093"/>
                    </a:lnTo>
                    <a:lnTo>
                      <a:pt x="121" y="1102"/>
                    </a:lnTo>
                    <a:lnTo>
                      <a:pt x="129" y="1112"/>
                    </a:lnTo>
                    <a:lnTo>
                      <a:pt x="137" y="1120"/>
                    </a:lnTo>
                    <a:lnTo>
                      <a:pt x="146" y="1129"/>
                    </a:lnTo>
                    <a:lnTo>
                      <a:pt x="156" y="1137"/>
                    </a:lnTo>
                    <a:lnTo>
                      <a:pt x="166" y="1145"/>
                    </a:lnTo>
                    <a:lnTo>
                      <a:pt x="176" y="1152"/>
                    </a:lnTo>
                    <a:lnTo>
                      <a:pt x="185" y="1161"/>
                    </a:lnTo>
                    <a:lnTo>
                      <a:pt x="196" y="1168"/>
                    </a:lnTo>
                    <a:lnTo>
                      <a:pt x="206" y="1175"/>
                    </a:lnTo>
                    <a:lnTo>
                      <a:pt x="216" y="1181"/>
                    </a:lnTo>
                    <a:lnTo>
                      <a:pt x="227" y="1191"/>
                    </a:lnTo>
                    <a:lnTo>
                      <a:pt x="239" y="1199"/>
                    </a:lnTo>
                    <a:lnTo>
                      <a:pt x="250" y="1207"/>
                    </a:lnTo>
                    <a:lnTo>
                      <a:pt x="263" y="1215"/>
                    </a:lnTo>
                    <a:lnTo>
                      <a:pt x="276" y="1223"/>
                    </a:lnTo>
                    <a:lnTo>
                      <a:pt x="289" y="1230"/>
                    </a:lnTo>
                    <a:lnTo>
                      <a:pt x="301" y="1236"/>
                    </a:lnTo>
                    <a:lnTo>
                      <a:pt x="316" y="1243"/>
                    </a:lnTo>
                    <a:lnTo>
                      <a:pt x="329" y="1248"/>
                    </a:lnTo>
                    <a:lnTo>
                      <a:pt x="343" y="1254"/>
                    </a:lnTo>
                    <a:lnTo>
                      <a:pt x="357" y="1259"/>
                    </a:lnTo>
                    <a:lnTo>
                      <a:pt x="371" y="1264"/>
                    </a:lnTo>
                    <a:lnTo>
                      <a:pt x="385" y="1268"/>
                    </a:lnTo>
                    <a:lnTo>
                      <a:pt x="400" y="1272"/>
                    </a:lnTo>
                    <a:lnTo>
                      <a:pt x="414" y="1275"/>
                    </a:lnTo>
                    <a:lnTo>
                      <a:pt x="429" y="127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7" name="Freeform 130"/>
              <p:cNvSpPr>
                <a:spLocks/>
              </p:cNvSpPr>
              <p:nvPr/>
            </p:nvSpPr>
            <p:spPr bwMode="auto">
              <a:xfrm>
                <a:off x="2415" y="3782"/>
                <a:ext cx="25" cy="18"/>
              </a:xfrm>
              <a:custGeom>
                <a:avLst/>
                <a:gdLst>
                  <a:gd name="T0" fmla="*/ 1 w 127"/>
                  <a:gd name="T1" fmla="*/ 3 h 103"/>
                  <a:gd name="T2" fmla="*/ 4 w 127"/>
                  <a:gd name="T3" fmla="*/ 3 h 103"/>
                  <a:gd name="T4" fmla="*/ 5 w 127"/>
                  <a:gd name="T5" fmla="*/ 3 h 103"/>
                  <a:gd name="T6" fmla="*/ 5 w 127"/>
                  <a:gd name="T7" fmla="*/ 3 h 103"/>
                  <a:gd name="T8" fmla="*/ 5 w 127"/>
                  <a:gd name="T9" fmla="*/ 2 h 103"/>
                  <a:gd name="T10" fmla="*/ 5 w 127"/>
                  <a:gd name="T11" fmla="*/ 2 h 103"/>
                  <a:gd name="T12" fmla="*/ 5 w 127"/>
                  <a:gd name="T13" fmla="*/ 2 h 103"/>
                  <a:gd name="T14" fmla="*/ 5 w 127"/>
                  <a:gd name="T15" fmla="*/ 2 h 103"/>
                  <a:gd name="T16" fmla="*/ 5 w 127"/>
                  <a:gd name="T17" fmla="*/ 2 h 103"/>
                  <a:gd name="T18" fmla="*/ 5 w 127"/>
                  <a:gd name="T19" fmla="*/ 2 h 103"/>
                  <a:gd name="T20" fmla="*/ 5 w 127"/>
                  <a:gd name="T21" fmla="*/ 1 h 103"/>
                  <a:gd name="T22" fmla="*/ 5 w 127"/>
                  <a:gd name="T23" fmla="*/ 1 h 103"/>
                  <a:gd name="T24" fmla="*/ 5 w 127"/>
                  <a:gd name="T25" fmla="*/ 1 h 103"/>
                  <a:gd name="T26" fmla="*/ 4 w 127"/>
                  <a:gd name="T27" fmla="*/ 1 h 103"/>
                  <a:gd name="T28" fmla="*/ 4 w 127"/>
                  <a:gd name="T29" fmla="*/ 1 h 103"/>
                  <a:gd name="T30" fmla="*/ 4 w 127"/>
                  <a:gd name="T31" fmla="*/ 0 h 103"/>
                  <a:gd name="T32" fmla="*/ 4 w 127"/>
                  <a:gd name="T33" fmla="*/ 0 h 103"/>
                  <a:gd name="T34" fmla="*/ 4 w 127"/>
                  <a:gd name="T35" fmla="*/ 0 h 103"/>
                  <a:gd name="T36" fmla="*/ 4 w 127"/>
                  <a:gd name="T37" fmla="*/ 0 h 103"/>
                  <a:gd name="T38" fmla="*/ 4 w 127"/>
                  <a:gd name="T39" fmla="*/ 0 h 103"/>
                  <a:gd name="T40" fmla="*/ 4 w 127"/>
                  <a:gd name="T41" fmla="*/ 0 h 103"/>
                  <a:gd name="T42" fmla="*/ 3 w 127"/>
                  <a:gd name="T43" fmla="*/ 0 h 103"/>
                  <a:gd name="T44" fmla="*/ 2 w 127"/>
                  <a:gd name="T45" fmla="*/ 0 h 103"/>
                  <a:gd name="T46" fmla="*/ 1 w 127"/>
                  <a:gd name="T47" fmla="*/ 1 h 103"/>
                  <a:gd name="T48" fmla="*/ 1 w 127"/>
                  <a:gd name="T49" fmla="*/ 1 h 103"/>
                  <a:gd name="T50" fmla="*/ 1 w 127"/>
                  <a:gd name="T51" fmla="*/ 1 h 103"/>
                  <a:gd name="T52" fmla="*/ 1 w 127"/>
                  <a:gd name="T53" fmla="*/ 1 h 103"/>
                  <a:gd name="T54" fmla="*/ 1 w 127"/>
                  <a:gd name="T55" fmla="*/ 1 h 103"/>
                  <a:gd name="T56" fmla="*/ 0 w 127"/>
                  <a:gd name="T57" fmla="*/ 2 h 103"/>
                  <a:gd name="T58" fmla="*/ 0 w 127"/>
                  <a:gd name="T59" fmla="*/ 2 h 103"/>
                  <a:gd name="T60" fmla="*/ 0 w 127"/>
                  <a:gd name="T61" fmla="*/ 2 h 103"/>
                  <a:gd name="T62" fmla="*/ 0 w 127"/>
                  <a:gd name="T63" fmla="*/ 2 h 103"/>
                  <a:gd name="T64" fmla="*/ 0 w 127"/>
                  <a:gd name="T65" fmla="*/ 2 h 103"/>
                  <a:gd name="T66" fmla="*/ 0 w 127"/>
                  <a:gd name="T67" fmla="*/ 3 h 103"/>
                  <a:gd name="T68" fmla="*/ 1 w 127"/>
                  <a:gd name="T69" fmla="*/ 3 h 103"/>
                  <a:gd name="T70" fmla="*/ 1 w 127"/>
                  <a:gd name="T71" fmla="*/ 3 h 103"/>
                  <a:gd name="T72" fmla="*/ 1 w 127"/>
                  <a:gd name="T73" fmla="*/ 3 h 103"/>
                  <a:gd name="T74" fmla="*/ 1 w 127"/>
                  <a:gd name="T75" fmla="*/ 3 h 103"/>
                  <a:gd name="T76" fmla="*/ 1 w 127"/>
                  <a:gd name="T77" fmla="*/ 3 h 103"/>
                  <a:gd name="T78" fmla="*/ 1 w 127"/>
                  <a:gd name="T79" fmla="*/ 3 h 103"/>
                  <a:gd name="T80" fmla="*/ 1 w 127"/>
                  <a:gd name="T81" fmla="*/ 3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7" h="103">
                    <a:moveTo>
                      <a:pt x="32" y="102"/>
                    </a:moveTo>
                    <a:lnTo>
                      <a:pt x="113" y="90"/>
                    </a:lnTo>
                    <a:lnTo>
                      <a:pt x="115" y="88"/>
                    </a:lnTo>
                    <a:lnTo>
                      <a:pt x="118" y="84"/>
                    </a:lnTo>
                    <a:lnTo>
                      <a:pt x="120" y="82"/>
                    </a:lnTo>
                    <a:lnTo>
                      <a:pt x="124" y="77"/>
                    </a:lnTo>
                    <a:lnTo>
                      <a:pt x="126" y="70"/>
                    </a:lnTo>
                    <a:lnTo>
                      <a:pt x="127" y="63"/>
                    </a:lnTo>
                    <a:lnTo>
                      <a:pt x="127" y="56"/>
                    </a:lnTo>
                    <a:lnTo>
                      <a:pt x="127" y="49"/>
                    </a:lnTo>
                    <a:lnTo>
                      <a:pt x="125" y="41"/>
                    </a:lnTo>
                    <a:lnTo>
                      <a:pt x="123" y="34"/>
                    </a:lnTo>
                    <a:lnTo>
                      <a:pt x="118" y="27"/>
                    </a:lnTo>
                    <a:lnTo>
                      <a:pt x="113" y="21"/>
                    </a:lnTo>
                    <a:lnTo>
                      <a:pt x="109" y="16"/>
                    </a:lnTo>
                    <a:lnTo>
                      <a:pt x="106" y="12"/>
                    </a:lnTo>
                    <a:lnTo>
                      <a:pt x="104" y="9"/>
                    </a:lnTo>
                    <a:lnTo>
                      <a:pt x="101" y="7"/>
                    </a:lnTo>
                    <a:lnTo>
                      <a:pt x="98" y="4"/>
                    </a:lnTo>
                    <a:lnTo>
                      <a:pt x="96" y="2"/>
                    </a:lnTo>
                    <a:lnTo>
                      <a:pt x="92" y="1"/>
                    </a:lnTo>
                    <a:lnTo>
                      <a:pt x="88" y="0"/>
                    </a:lnTo>
                    <a:lnTo>
                      <a:pt x="42" y="8"/>
                    </a:lnTo>
                    <a:lnTo>
                      <a:pt x="37" y="15"/>
                    </a:lnTo>
                    <a:lnTo>
                      <a:pt x="32" y="22"/>
                    </a:lnTo>
                    <a:lnTo>
                      <a:pt x="25" y="29"/>
                    </a:lnTo>
                    <a:lnTo>
                      <a:pt x="20" y="37"/>
                    </a:lnTo>
                    <a:lnTo>
                      <a:pt x="14" y="44"/>
                    </a:lnTo>
                    <a:lnTo>
                      <a:pt x="8" y="53"/>
                    </a:lnTo>
                    <a:lnTo>
                      <a:pt x="4" y="62"/>
                    </a:lnTo>
                    <a:lnTo>
                      <a:pt x="0" y="72"/>
                    </a:lnTo>
                    <a:lnTo>
                      <a:pt x="3" y="77"/>
                    </a:lnTo>
                    <a:lnTo>
                      <a:pt x="6" y="82"/>
                    </a:lnTo>
                    <a:lnTo>
                      <a:pt x="10" y="86"/>
                    </a:lnTo>
                    <a:lnTo>
                      <a:pt x="14" y="89"/>
                    </a:lnTo>
                    <a:lnTo>
                      <a:pt x="18" y="93"/>
                    </a:lnTo>
                    <a:lnTo>
                      <a:pt x="23" y="95"/>
                    </a:lnTo>
                    <a:lnTo>
                      <a:pt x="28" y="99"/>
                    </a:lnTo>
                    <a:lnTo>
                      <a:pt x="33" y="103"/>
                    </a:lnTo>
                    <a:lnTo>
                      <a:pt x="32"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8" name="Freeform 131"/>
              <p:cNvSpPr>
                <a:spLocks/>
              </p:cNvSpPr>
              <p:nvPr/>
            </p:nvSpPr>
            <p:spPr bwMode="auto">
              <a:xfrm>
                <a:off x="2422" y="3788"/>
                <a:ext cx="13" cy="7"/>
              </a:xfrm>
              <a:custGeom>
                <a:avLst/>
                <a:gdLst>
                  <a:gd name="T0" fmla="*/ 1 w 61"/>
                  <a:gd name="T1" fmla="*/ 1 h 42"/>
                  <a:gd name="T2" fmla="*/ 1 w 61"/>
                  <a:gd name="T3" fmla="*/ 1 h 42"/>
                  <a:gd name="T4" fmla="*/ 1 w 61"/>
                  <a:gd name="T5" fmla="*/ 1 h 42"/>
                  <a:gd name="T6" fmla="*/ 1 w 61"/>
                  <a:gd name="T7" fmla="*/ 1 h 42"/>
                  <a:gd name="T8" fmla="*/ 2 w 61"/>
                  <a:gd name="T9" fmla="*/ 1 h 42"/>
                  <a:gd name="T10" fmla="*/ 2 w 61"/>
                  <a:gd name="T11" fmla="*/ 1 h 42"/>
                  <a:gd name="T12" fmla="*/ 2 w 61"/>
                  <a:gd name="T13" fmla="*/ 1 h 42"/>
                  <a:gd name="T14" fmla="*/ 3 w 61"/>
                  <a:gd name="T15" fmla="*/ 1 h 42"/>
                  <a:gd name="T16" fmla="*/ 3 w 61"/>
                  <a:gd name="T17" fmla="*/ 1 h 42"/>
                  <a:gd name="T18" fmla="*/ 3 w 61"/>
                  <a:gd name="T19" fmla="*/ 1 h 42"/>
                  <a:gd name="T20" fmla="*/ 3 w 61"/>
                  <a:gd name="T21" fmla="*/ 1 h 42"/>
                  <a:gd name="T22" fmla="*/ 3 w 61"/>
                  <a:gd name="T23" fmla="*/ 0 h 42"/>
                  <a:gd name="T24" fmla="*/ 3 w 61"/>
                  <a:gd name="T25" fmla="*/ 0 h 42"/>
                  <a:gd name="T26" fmla="*/ 2 w 61"/>
                  <a:gd name="T27" fmla="*/ 0 h 42"/>
                  <a:gd name="T28" fmla="*/ 2 w 61"/>
                  <a:gd name="T29" fmla="*/ 0 h 42"/>
                  <a:gd name="T30" fmla="*/ 2 w 61"/>
                  <a:gd name="T31" fmla="*/ 0 h 42"/>
                  <a:gd name="T32" fmla="*/ 1 w 61"/>
                  <a:gd name="T33" fmla="*/ 0 h 42"/>
                  <a:gd name="T34" fmla="*/ 1 w 61"/>
                  <a:gd name="T35" fmla="*/ 0 h 42"/>
                  <a:gd name="T36" fmla="*/ 1 w 61"/>
                  <a:gd name="T37" fmla="*/ 0 h 42"/>
                  <a:gd name="T38" fmla="*/ 0 w 61"/>
                  <a:gd name="T39" fmla="*/ 0 h 42"/>
                  <a:gd name="T40" fmla="*/ 0 w 61"/>
                  <a:gd name="T41" fmla="*/ 1 h 42"/>
                  <a:gd name="T42" fmla="*/ 0 w 61"/>
                  <a:gd name="T43" fmla="*/ 1 h 42"/>
                  <a:gd name="T44" fmla="*/ 0 w 61"/>
                  <a:gd name="T45" fmla="*/ 1 h 42"/>
                  <a:gd name="T46" fmla="*/ 0 w 61"/>
                  <a:gd name="T47" fmla="*/ 1 h 42"/>
                  <a:gd name="T48" fmla="*/ 0 w 61"/>
                  <a:gd name="T49" fmla="*/ 1 h 42"/>
                  <a:gd name="T50" fmla="*/ 0 w 61"/>
                  <a:gd name="T51" fmla="*/ 1 h 42"/>
                  <a:gd name="T52" fmla="*/ 0 w 61"/>
                  <a:gd name="T53" fmla="*/ 1 h 42"/>
                  <a:gd name="T54" fmla="*/ 1 w 61"/>
                  <a:gd name="T55" fmla="*/ 1 h 42"/>
                  <a:gd name="T56" fmla="*/ 1 w 61"/>
                  <a:gd name="T57" fmla="*/ 1 h 42"/>
                  <a:gd name="T58" fmla="*/ 1 w 61"/>
                  <a:gd name="T59" fmla="*/ 1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 h="42">
                    <a:moveTo>
                      <a:pt x="17" y="42"/>
                    </a:moveTo>
                    <a:lnTo>
                      <a:pt x="22" y="42"/>
                    </a:lnTo>
                    <a:lnTo>
                      <a:pt x="27" y="42"/>
                    </a:lnTo>
                    <a:lnTo>
                      <a:pt x="34" y="41"/>
                    </a:lnTo>
                    <a:lnTo>
                      <a:pt x="39" y="40"/>
                    </a:lnTo>
                    <a:lnTo>
                      <a:pt x="45" y="39"/>
                    </a:lnTo>
                    <a:lnTo>
                      <a:pt x="51" y="36"/>
                    </a:lnTo>
                    <a:lnTo>
                      <a:pt x="57" y="35"/>
                    </a:lnTo>
                    <a:lnTo>
                      <a:pt x="61" y="30"/>
                    </a:lnTo>
                    <a:lnTo>
                      <a:pt x="61" y="24"/>
                    </a:lnTo>
                    <a:lnTo>
                      <a:pt x="61" y="18"/>
                    </a:lnTo>
                    <a:lnTo>
                      <a:pt x="59" y="12"/>
                    </a:lnTo>
                    <a:lnTo>
                      <a:pt x="55" y="8"/>
                    </a:lnTo>
                    <a:lnTo>
                      <a:pt x="49" y="4"/>
                    </a:lnTo>
                    <a:lnTo>
                      <a:pt x="43" y="2"/>
                    </a:lnTo>
                    <a:lnTo>
                      <a:pt x="36" y="0"/>
                    </a:lnTo>
                    <a:lnTo>
                      <a:pt x="29" y="0"/>
                    </a:lnTo>
                    <a:lnTo>
                      <a:pt x="22" y="3"/>
                    </a:lnTo>
                    <a:lnTo>
                      <a:pt x="15" y="6"/>
                    </a:lnTo>
                    <a:lnTo>
                      <a:pt x="8" y="10"/>
                    </a:lnTo>
                    <a:lnTo>
                      <a:pt x="3" y="16"/>
                    </a:lnTo>
                    <a:lnTo>
                      <a:pt x="0" y="23"/>
                    </a:lnTo>
                    <a:lnTo>
                      <a:pt x="0" y="28"/>
                    </a:lnTo>
                    <a:lnTo>
                      <a:pt x="3" y="34"/>
                    </a:lnTo>
                    <a:lnTo>
                      <a:pt x="5" y="42"/>
                    </a:lnTo>
                    <a:lnTo>
                      <a:pt x="7" y="42"/>
                    </a:lnTo>
                    <a:lnTo>
                      <a:pt x="10" y="42"/>
                    </a:lnTo>
                    <a:lnTo>
                      <a:pt x="13" y="42"/>
                    </a:lnTo>
                    <a:lnTo>
                      <a:pt x="17" y="42"/>
                    </a:lnTo>
                    <a:close/>
                  </a:path>
                </a:pathLst>
              </a:custGeom>
              <a:solidFill>
                <a:srgbClr val="55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9" name="Freeform 132"/>
              <p:cNvSpPr>
                <a:spLocks/>
              </p:cNvSpPr>
              <p:nvPr/>
            </p:nvSpPr>
            <p:spPr bwMode="auto">
              <a:xfrm>
                <a:off x="2721" y="3698"/>
                <a:ext cx="135" cy="83"/>
              </a:xfrm>
              <a:custGeom>
                <a:avLst/>
                <a:gdLst>
                  <a:gd name="T0" fmla="*/ 16 w 675"/>
                  <a:gd name="T1" fmla="*/ 14 h 496"/>
                  <a:gd name="T2" fmla="*/ 16 w 675"/>
                  <a:gd name="T3" fmla="*/ 14 h 496"/>
                  <a:gd name="T4" fmla="*/ 16 w 675"/>
                  <a:gd name="T5" fmla="*/ 14 h 496"/>
                  <a:gd name="T6" fmla="*/ 16 w 675"/>
                  <a:gd name="T7" fmla="*/ 13 h 496"/>
                  <a:gd name="T8" fmla="*/ 16 w 675"/>
                  <a:gd name="T9" fmla="*/ 13 h 496"/>
                  <a:gd name="T10" fmla="*/ 16 w 675"/>
                  <a:gd name="T11" fmla="*/ 12 h 496"/>
                  <a:gd name="T12" fmla="*/ 16 w 675"/>
                  <a:gd name="T13" fmla="*/ 12 h 496"/>
                  <a:gd name="T14" fmla="*/ 20 w 675"/>
                  <a:gd name="T15" fmla="*/ 12 h 496"/>
                  <a:gd name="T16" fmla="*/ 20 w 675"/>
                  <a:gd name="T17" fmla="*/ 11 h 496"/>
                  <a:gd name="T18" fmla="*/ 21 w 675"/>
                  <a:gd name="T19" fmla="*/ 11 h 496"/>
                  <a:gd name="T20" fmla="*/ 22 w 675"/>
                  <a:gd name="T21" fmla="*/ 11 h 496"/>
                  <a:gd name="T22" fmla="*/ 23 w 675"/>
                  <a:gd name="T23" fmla="*/ 10 h 496"/>
                  <a:gd name="T24" fmla="*/ 23 w 675"/>
                  <a:gd name="T25" fmla="*/ 10 h 496"/>
                  <a:gd name="T26" fmla="*/ 24 w 675"/>
                  <a:gd name="T27" fmla="*/ 10 h 496"/>
                  <a:gd name="T28" fmla="*/ 24 w 675"/>
                  <a:gd name="T29" fmla="*/ 10 h 496"/>
                  <a:gd name="T30" fmla="*/ 24 w 675"/>
                  <a:gd name="T31" fmla="*/ 10 h 496"/>
                  <a:gd name="T32" fmla="*/ 23 w 675"/>
                  <a:gd name="T33" fmla="*/ 9 h 496"/>
                  <a:gd name="T34" fmla="*/ 23 w 675"/>
                  <a:gd name="T35" fmla="*/ 9 h 496"/>
                  <a:gd name="T36" fmla="*/ 24 w 675"/>
                  <a:gd name="T37" fmla="*/ 9 h 496"/>
                  <a:gd name="T38" fmla="*/ 25 w 675"/>
                  <a:gd name="T39" fmla="*/ 9 h 496"/>
                  <a:gd name="T40" fmla="*/ 25 w 675"/>
                  <a:gd name="T41" fmla="*/ 9 h 496"/>
                  <a:gd name="T42" fmla="*/ 27 w 675"/>
                  <a:gd name="T43" fmla="*/ 9 h 496"/>
                  <a:gd name="T44" fmla="*/ 27 w 675"/>
                  <a:gd name="T45" fmla="*/ 8 h 496"/>
                  <a:gd name="T46" fmla="*/ 26 w 675"/>
                  <a:gd name="T47" fmla="*/ 7 h 496"/>
                  <a:gd name="T48" fmla="*/ 24 w 675"/>
                  <a:gd name="T49" fmla="*/ 5 h 496"/>
                  <a:gd name="T50" fmla="*/ 24 w 675"/>
                  <a:gd name="T51" fmla="*/ 5 h 496"/>
                  <a:gd name="T52" fmla="*/ 24 w 675"/>
                  <a:gd name="T53" fmla="*/ 5 h 496"/>
                  <a:gd name="T54" fmla="*/ 23 w 675"/>
                  <a:gd name="T55" fmla="*/ 5 h 496"/>
                  <a:gd name="T56" fmla="*/ 22 w 675"/>
                  <a:gd name="T57" fmla="*/ 5 h 496"/>
                  <a:gd name="T58" fmla="*/ 22 w 675"/>
                  <a:gd name="T59" fmla="*/ 4 h 496"/>
                  <a:gd name="T60" fmla="*/ 21 w 675"/>
                  <a:gd name="T61" fmla="*/ 4 h 496"/>
                  <a:gd name="T62" fmla="*/ 22 w 675"/>
                  <a:gd name="T63" fmla="*/ 3 h 496"/>
                  <a:gd name="T64" fmla="*/ 21 w 675"/>
                  <a:gd name="T65" fmla="*/ 3 h 496"/>
                  <a:gd name="T66" fmla="*/ 20 w 675"/>
                  <a:gd name="T67" fmla="*/ 2 h 496"/>
                  <a:gd name="T68" fmla="*/ 19 w 675"/>
                  <a:gd name="T69" fmla="*/ 2 h 496"/>
                  <a:gd name="T70" fmla="*/ 18 w 675"/>
                  <a:gd name="T71" fmla="*/ 2 h 496"/>
                  <a:gd name="T72" fmla="*/ 16 w 675"/>
                  <a:gd name="T73" fmla="*/ 2 h 496"/>
                  <a:gd name="T74" fmla="*/ 15 w 675"/>
                  <a:gd name="T75" fmla="*/ 2 h 496"/>
                  <a:gd name="T76" fmla="*/ 14 w 675"/>
                  <a:gd name="T77" fmla="*/ 2 h 496"/>
                  <a:gd name="T78" fmla="*/ 14 w 675"/>
                  <a:gd name="T79" fmla="*/ 2 h 496"/>
                  <a:gd name="T80" fmla="*/ 13 w 675"/>
                  <a:gd name="T81" fmla="*/ 2 h 496"/>
                  <a:gd name="T82" fmla="*/ 13 w 675"/>
                  <a:gd name="T83" fmla="*/ 1 h 496"/>
                  <a:gd name="T84" fmla="*/ 13 w 675"/>
                  <a:gd name="T85" fmla="*/ 1 h 496"/>
                  <a:gd name="T86" fmla="*/ 14 w 675"/>
                  <a:gd name="T87" fmla="*/ 0 h 496"/>
                  <a:gd name="T88" fmla="*/ 14 w 675"/>
                  <a:gd name="T89" fmla="*/ 0 h 496"/>
                  <a:gd name="T90" fmla="*/ 14 w 675"/>
                  <a:gd name="T91" fmla="*/ 0 h 496"/>
                  <a:gd name="T92" fmla="*/ 5 w 675"/>
                  <a:gd name="T93" fmla="*/ 3 h 496"/>
                  <a:gd name="T94" fmla="*/ 4 w 675"/>
                  <a:gd name="T95" fmla="*/ 4 h 496"/>
                  <a:gd name="T96" fmla="*/ 3 w 675"/>
                  <a:gd name="T97" fmla="*/ 6 h 496"/>
                  <a:gd name="T98" fmla="*/ 2 w 675"/>
                  <a:gd name="T99" fmla="*/ 8 h 496"/>
                  <a:gd name="T100" fmla="*/ 1 w 675"/>
                  <a:gd name="T101" fmla="*/ 8 h 496"/>
                  <a:gd name="T102" fmla="*/ 0 w 675"/>
                  <a:gd name="T103" fmla="*/ 8 h 496"/>
                  <a:gd name="T104" fmla="*/ 3 w 675"/>
                  <a:gd name="T105" fmla="*/ 8 h 496"/>
                  <a:gd name="T106" fmla="*/ 3 w 675"/>
                  <a:gd name="T107" fmla="*/ 8 h 496"/>
                  <a:gd name="T108" fmla="*/ 3 w 675"/>
                  <a:gd name="T109" fmla="*/ 8 h 496"/>
                  <a:gd name="T110" fmla="*/ 4 w 675"/>
                  <a:gd name="T111" fmla="*/ 9 h 496"/>
                  <a:gd name="T112" fmla="*/ 3 w 675"/>
                  <a:gd name="T113" fmla="*/ 10 h 496"/>
                  <a:gd name="T114" fmla="*/ 5 w 675"/>
                  <a:gd name="T115" fmla="*/ 11 h 496"/>
                  <a:gd name="T116" fmla="*/ 6 w 675"/>
                  <a:gd name="T117" fmla="*/ 11 h 496"/>
                  <a:gd name="T118" fmla="*/ 7 w 675"/>
                  <a:gd name="T119" fmla="*/ 12 h 496"/>
                  <a:gd name="T120" fmla="*/ 8 w 675"/>
                  <a:gd name="T121" fmla="*/ 11 h 496"/>
                  <a:gd name="T122" fmla="*/ 8 w 675"/>
                  <a:gd name="T123" fmla="*/ 12 h 496"/>
                  <a:gd name="T124" fmla="*/ 9 w 675"/>
                  <a:gd name="T125" fmla="*/ 12 h 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5" h="496">
                    <a:moveTo>
                      <a:pt x="386" y="496"/>
                    </a:moveTo>
                    <a:lnTo>
                      <a:pt x="388" y="496"/>
                    </a:lnTo>
                    <a:lnTo>
                      <a:pt x="390" y="496"/>
                    </a:lnTo>
                    <a:lnTo>
                      <a:pt x="392" y="495"/>
                    </a:lnTo>
                    <a:lnTo>
                      <a:pt x="394" y="495"/>
                    </a:lnTo>
                    <a:lnTo>
                      <a:pt x="396" y="495"/>
                    </a:lnTo>
                    <a:lnTo>
                      <a:pt x="397" y="494"/>
                    </a:lnTo>
                    <a:lnTo>
                      <a:pt x="399" y="494"/>
                    </a:lnTo>
                    <a:lnTo>
                      <a:pt x="400" y="494"/>
                    </a:lnTo>
                    <a:lnTo>
                      <a:pt x="405" y="488"/>
                    </a:lnTo>
                    <a:lnTo>
                      <a:pt x="407" y="481"/>
                    </a:lnTo>
                    <a:lnTo>
                      <a:pt x="407" y="474"/>
                    </a:lnTo>
                    <a:lnTo>
                      <a:pt x="405" y="466"/>
                    </a:lnTo>
                    <a:lnTo>
                      <a:pt x="403" y="457"/>
                    </a:lnTo>
                    <a:lnTo>
                      <a:pt x="399" y="448"/>
                    </a:lnTo>
                    <a:lnTo>
                      <a:pt x="396" y="441"/>
                    </a:lnTo>
                    <a:lnTo>
                      <a:pt x="393" y="432"/>
                    </a:lnTo>
                    <a:lnTo>
                      <a:pt x="394" y="428"/>
                    </a:lnTo>
                    <a:lnTo>
                      <a:pt x="396" y="425"/>
                    </a:lnTo>
                    <a:lnTo>
                      <a:pt x="397" y="421"/>
                    </a:lnTo>
                    <a:lnTo>
                      <a:pt x="400" y="420"/>
                    </a:lnTo>
                    <a:lnTo>
                      <a:pt x="500" y="420"/>
                    </a:lnTo>
                    <a:lnTo>
                      <a:pt x="502" y="417"/>
                    </a:lnTo>
                    <a:lnTo>
                      <a:pt x="504" y="415"/>
                    </a:lnTo>
                    <a:lnTo>
                      <a:pt x="506" y="411"/>
                    </a:lnTo>
                    <a:lnTo>
                      <a:pt x="508" y="409"/>
                    </a:lnTo>
                    <a:lnTo>
                      <a:pt x="509" y="407"/>
                    </a:lnTo>
                    <a:lnTo>
                      <a:pt x="511" y="404"/>
                    </a:lnTo>
                    <a:lnTo>
                      <a:pt x="512" y="401"/>
                    </a:lnTo>
                    <a:lnTo>
                      <a:pt x="513" y="397"/>
                    </a:lnTo>
                    <a:lnTo>
                      <a:pt x="555" y="395"/>
                    </a:lnTo>
                    <a:lnTo>
                      <a:pt x="555" y="390"/>
                    </a:lnTo>
                    <a:lnTo>
                      <a:pt x="556" y="384"/>
                    </a:lnTo>
                    <a:lnTo>
                      <a:pt x="558" y="379"/>
                    </a:lnTo>
                    <a:lnTo>
                      <a:pt x="561" y="374"/>
                    </a:lnTo>
                    <a:lnTo>
                      <a:pt x="564" y="372"/>
                    </a:lnTo>
                    <a:lnTo>
                      <a:pt x="570" y="370"/>
                    </a:lnTo>
                    <a:lnTo>
                      <a:pt x="574" y="368"/>
                    </a:lnTo>
                    <a:lnTo>
                      <a:pt x="580" y="368"/>
                    </a:lnTo>
                    <a:lnTo>
                      <a:pt x="585" y="367"/>
                    </a:lnTo>
                    <a:lnTo>
                      <a:pt x="592" y="368"/>
                    </a:lnTo>
                    <a:lnTo>
                      <a:pt x="597" y="368"/>
                    </a:lnTo>
                    <a:lnTo>
                      <a:pt x="603" y="368"/>
                    </a:lnTo>
                    <a:lnTo>
                      <a:pt x="606" y="362"/>
                    </a:lnTo>
                    <a:lnTo>
                      <a:pt x="606" y="358"/>
                    </a:lnTo>
                    <a:lnTo>
                      <a:pt x="604" y="354"/>
                    </a:lnTo>
                    <a:lnTo>
                      <a:pt x="600" y="351"/>
                    </a:lnTo>
                    <a:lnTo>
                      <a:pt x="595" y="347"/>
                    </a:lnTo>
                    <a:lnTo>
                      <a:pt x="590" y="342"/>
                    </a:lnTo>
                    <a:lnTo>
                      <a:pt x="585" y="339"/>
                    </a:lnTo>
                    <a:lnTo>
                      <a:pt x="583" y="333"/>
                    </a:lnTo>
                    <a:lnTo>
                      <a:pt x="583" y="328"/>
                    </a:lnTo>
                    <a:lnTo>
                      <a:pt x="585" y="323"/>
                    </a:lnTo>
                    <a:lnTo>
                      <a:pt x="587" y="318"/>
                    </a:lnTo>
                    <a:lnTo>
                      <a:pt x="591" y="314"/>
                    </a:lnTo>
                    <a:lnTo>
                      <a:pt x="595" y="310"/>
                    </a:lnTo>
                    <a:lnTo>
                      <a:pt x="599" y="306"/>
                    </a:lnTo>
                    <a:lnTo>
                      <a:pt x="604" y="305"/>
                    </a:lnTo>
                    <a:lnTo>
                      <a:pt x="609" y="304"/>
                    </a:lnTo>
                    <a:lnTo>
                      <a:pt x="615" y="308"/>
                    </a:lnTo>
                    <a:lnTo>
                      <a:pt x="622" y="311"/>
                    </a:lnTo>
                    <a:lnTo>
                      <a:pt x="630" y="315"/>
                    </a:lnTo>
                    <a:lnTo>
                      <a:pt x="637" y="318"/>
                    </a:lnTo>
                    <a:lnTo>
                      <a:pt x="646" y="321"/>
                    </a:lnTo>
                    <a:lnTo>
                      <a:pt x="655" y="323"/>
                    </a:lnTo>
                    <a:lnTo>
                      <a:pt x="665" y="322"/>
                    </a:lnTo>
                    <a:lnTo>
                      <a:pt x="675" y="321"/>
                    </a:lnTo>
                    <a:lnTo>
                      <a:pt x="674" y="303"/>
                    </a:lnTo>
                    <a:lnTo>
                      <a:pt x="671" y="285"/>
                    </a:lnTo>
                    <a:lnTo>
                      <a:pt x="664" y="268"/>
                    </a:lnTo>
                    <a:lnTo>
                      <a:pt x="656" y="250"/>
                    </a:lnTo>
                    <a:lnTo>
                      <a:pt x="646" y="234"/>
                    </a:lnTo>
                    <a:lnTo>
                      <a:pt x="635" y="217"/>
                    </a:lnTo>
                    <a:lnTo>
                      <a:pt x="623" y="204"/>
                    </a:lnTo>
                    <a:lnTo>
                      <a:pt x="609" y="189"/>
                    </a:lnTo>
                    <a:lnTo>
                      <a:pt x="606" y="188"/>
                    </a:lnTo>
                    <a:lnTo>
                      <a:pt x="604" y="186"/>
                    </a:lnTo>
                    <a:lnTo>
                      <a:pt x="602" y="185"/>
                    </a:lnTo>
                    <a:lnTo>
                      <a:pt x="600" y="183"/>
                    </a:lnTo>
                    <a:lnTo>
                      <a:pt x="597" y="182"/>
                    </a:lnTo>
                    <a:lnTo>
                      <a:pt x="596" y="181"/>
                    </a:lnTo>
                    <a:lnTo>
                      <a:pt x="595" y="181"/>
                    </a:lnTo>
                    <a:lnTo>
                      <a:pt x="585" y="179"/>
                    </a:lnTo>
                    <a:lnTo>
                      <a:pt x="576" y="175"/>
                    </a:lnTo>
                    <a:lnTo>
                      <a:pt x="569" y="170"/>
                    </a:lnTo>
                    <a:lnTo>
                      <a:pt x="560" y="164"/>
                    </a:lnTo>
                    <a:lnTo>
                      <a:pt x="552" y="158"/>
                    </a:lnTo>
                    <a:lnTo>
                      <a:pt x="545" y="152"/>
                    </a:lnTo>
                    <a:lnTo>
                      <a:pt x="538" y="144"/>
                    </a:lnTo>
                    <a:lnTo>
                      <a:pt x="531" y="136"/>
                    </a:lnTo>
                    <a:lnTo>
                      <a:pt x="530" y="131"/>
                    </a:lnTo>
                    <a:lnTo>
                      <a:pt x="531" y="126"/>
                    </a:lnTo>
                    <a:lnTo>
                      <a:pt x="535" y="121"/>
                    </a:lnTo>
                    <a:lnTo>
                      <a:pt x="539" y="115"/>
                    </a:lnTo>
                    <a:lnTo>
                      <a:pt x="539" y="113"/>
                    </a:lnTo>
                    <a:lnTo>
                      <a:pt x="539" y="108"/>
                    </a:lnTo>
                    <a:lnTo>
                      <a:pt x="538" y="105"/>
                    </a:lnTo>
                    <a:lnTo>
                      <a:pt x="535" y="100"/>
                    </a:lnTo>
                    <a:lnTo>
                      <a:pt x="528" y="93"/>
                    </a:lnTo>
                    <a:lnTo>
                      <a:pt x="518" y="87"/>
                    </a:lnTo>
                    <a:lnTo>
                      <a:pt x="509" y="81"/>
                    </a:lnTo>
                    <a:lnTo>
                      <a:pt x="499" y="75"/>
                    </a:lnTo>
                    <a:lnTo>
                      <a:pt x="488" y="70"/>
                    </a:lnTo>
                    <a:lnTo>
                      <a:pt x="476" y="66"/>
                    </a:lnTo>
                    <a:lnTo>
                      <a:pt x="465" y="63"/>
                    </a:lnTo>
                    <a:lnTo>
                      <a:pt x="452" y="60"/>
                    </a:lnTo>
                    <a:lnTo>
                      <a:pt x="440" y="59"/>
                    </a:lnTo>
                    <a:lnTo>
                      <a:pt x="428" y="57"/>
                    </a:lnTo>
                    <a:lnTo>
                      <a:pt x="415" y="57"/>
                    </a:lnTo>
                    <a:lnTo>
                      <a:pt x="403" y="57"/>
                    </a:lnTo>
                    <a:lnTo>
                      <a:pt x="390" y="58"/>
                    </a:lnTo>
                    <a:lnTo>
                      <a:pt x="378" y="60"/>
                    </a:lnTo>
                    <a:lnTo>
                      <a:pt x="366" y="63"/>
                    </a:lnTo>
                    <a:lnTo>
                      <a:pt x="355" y="65"/>
                    </a:lnTo>
                    <a:lnTo>
                      <a:pt x="352" y="65"/>
                    </a:lnTo>
                    <a:lnTo>
                      <a:pt x="349" y="65"/>
                    </a:lnTo>
                    <a:lnTo>
                      <a:pt x="346" y="64"/>
                    </a:lnTo>
                    <a:lnTo>
                      <a:pt x="343" y="63"/>
                    </a:lnTo>
                    <a:lnTo>
                      <a:pt x="339" y="62"/>
                    </a:lnTo>
                    <a:lnTo>
                      <a:pt x="338" y="60"/>
                    </a:lnTo>
                    <a:lnTo>
                      <a:pt x="336" y="58"/>
                    </a:lnTo>
                    <a:lnTo>
                      <a:pt x="335" y="57"/>
                    </a:lnTo>
                    <a:lnTo>
                      <a:pt x="333" y="56"/>
                    </a:lnTo>
                    <a:lnTo>
                      <a:pt x="331" y="53"/>
                    </a:lnTo>
                    <a:lnTo>
                      <a:pt x="328" y="48"/>
                    </a:lnTo>
                    <a:lnTo>
                      <a:pt x="327" y="44"/>
                    </a:lnTo>
                    <a:lnTo>
                      <a:pt x="327" y="39"/>
                    </a:lnTo>
                    <a:lnTo>
                      <a:pt x="328" y="37"/>
                    </a:lnTo>
                    <a:lnTo>
                      <a:pt x="331" y="33"/>
                    </a:lnTo>
                    <a:lnTo>
                      <a:pt x="335" y="29"/>
                    </a:lnTo>
                    <a:lnTo>
                      <a:pt x="361" y="14"/>
                    </a:lnTo>
                    <a:lnTo>
                      <a:pt x="361" y="11"/>
                    </a:lnTo>
                    <a:lnTo>
                      <a:pt x="359" y="9"/>
                    </a:lnTo>
                    <a:lnTo>
                      <a:pt x="358" y="7"/>
                    </a:lnTo>
                    <a:lnTo>
                      <a:pt x="357" y="6"/>
                    </a:lnTo>
                    <a:lnTo>
                      <a:pt x="355" y="3"/>
                    </a:lnTo>
                    <a:lnTo>
                      <a:pt x="353" y="2"/>
                    </a:lnTo>
                    <a:lnTo>
                      <a:pt x="351" y="1"/>
                    </a:lnTo>
                    <a:lnTo>
                      <a:pt x="347" y="0"/>
                    </a:lnTo>
                    <a:lnTo>
                      <a:pt x="127" y="106"/>
                    </a:lnTo>
                    <a:lnTo>
                      <a:pt x="115" y="123"/>
                    </a:lnTo>
                    <a:lnTo>
                      <a:pt x="104" y="139"/>
                    </a:lnTo>
                    <a:lnTo>
                      <a:pt x="91" y="156"/>
                    </a:lnTo>
                    <a:lnTo>
                      <a:pt x="82" y="175"/>
                    </a:lnTo>
                    <a:lnTo>
                      <a:pt x="72" y="194"/>
                    </a:lnTo>
                    <a:lnTo>
                      <a:pt x="65" y="214"/>
                    </a:lnTo>
                    <a:lnTo>
                      <a:pt x="60" y="236"/>
                    </a:lnTo>
                    <a:lnTo>
                      <a:pt x="59" y="259"/>
                    </a:lnTo>
                    <a:lnTo>
                      <a:pt x="55" y="268"/>
                    </a:lnTo>
                    <a:lnTo>
                      <a:pt x="48" y="274"/>
                    </a:lnTo>
                    <a:lnTo>
                      <a:pt x="41" y="280"/>
                    </a:lnTo>
                    <a:lnTo>
                      <a:pt x="31" y="284"/>
                    </a:lnTo>
                    <a:lnTo>
                      <a:pt x="22" y="287"/>
                    </a:lnTo>
                    <a:lnTo>
                      <a:pt x="13" y="291"/>
                    </a:lnTo>
                    <a:lnTo>
                      <a:pt x="5" y="297"/>
                    </a:lnTo>
                    <a:lnTo>
                      <a:pt x="0" y="305"/>
                    </a:lnTo>
                    <a:lnTo>
                      <a:pt x="67" y="281"/>
                    </a:lnTo>
                    <a:lnTo>
                      <a:pt x="68" y="281"/>
                    </a:lnTo>
                    <a:lnTo>
                      <a:pt x="70" y="281"/>
                    </a:lnTo>
                    <a:lnTo>
                      <a:pt x="72" y="283"/>
                    </a:lnTo>
                    <a:lnTo>
                      <a:pt x="73" y="283"/>
                    </a:lnTo>
                    <a:lnTo>
                      <a:pt x="75" y="283"/>
                    </a:lnTo>
                    <a:lnTo>
                      <a:pt x="77" y="285"/>
                    </a:lnTo>
                    <a:lnTo>
                      <a:pt x="78" y="286"/>
                    </a:lnTo>
                    <a:lnTo>
                      <a:pt x="80" y="288"/>
                    </a:lnTo>
                    <a:lnTo>
                      <a:pt x="93" y="318"/>
                    </a:lnTo>
                    <a:lnTo>
                      <a:pt x="93" y="323"/>
                    </a:lnTo>
                    <a:lnTo>
                      <a:pt x="91" y="328"/>
                    </a:lnTo>
                    <a:lnTo>
                      <a:pt x="90" y="333"/>
                    </a:lnTo>
                    <a:lnTo>
                      <a:pt x="86" y="339"/>
                    </a:lnTo>
                    <a:lnTo>
                      <a:pt x="103" y="380"/>
                    </a:lnTo>
                    <a:lnTo>
                      <a:pt x="109" y="386"/>
                    </a:lnTo>
                    <a:lnTo>
                      <a:pt x="116" y="392"/>
                    </a:lnTo>
                    <a:lnTo>
                      <a:pt x="124" y="398"/>
                    </a:lnTo>
                    <a:lnTo>
                      <a:pt x="130" y="403"/>
                    </a:lnTo>
                    <a:lnTo>
                      <a:pt x="138" y="408"/>
                    </a:lnTo>
                    <a:lnTo>
                      <a:pt x="147" y="413"/>
                    </a:lnTo>
                    <a:lnTo>
                      <a:pt x="156" y="416"/>
                    </a:lnTo>
                    <a:lnTo>
                      <a:pt x="167" y="420"/>
                    </a:lnTo>
                    <a:lnTo>
                      <a:pt x="186" y="397"/>
                    </a:lnTo>
                    <a:lnTo>
                      <a:pt x="192" y="398"/>
                    </a:lnTo>
                    <a:lnTo>
                      <a:pt x="198" y="401"/>
                    </a:lnTo>
                    <a:lnTo>
                      <a:pt x="203" y="404"/>
                    </a:lnTo>
                    <a:lnTo>
                      <a:pt x="207" y="409"/>
                    </a:lnTo>
                    <a:lnTo>
                      <a:pt x="211" y="415"/>
                    </a:lnTo>
                    <a:lnTo>
                      <a:pt x="214" y="421"/>
                    </a:lnTo>
                    <a:lnTo>
                      <a:pt x="217" y="427"/>
                    </a:lnTo>
                    <a:lnTo>
                      <a:pt x="220" y="432"/>
                    </a:lnTo>
                    <a:lnTo>
                      <a:pt x="386" y="496"/>
                    </a:lnTo>
                    <a:close/>
                  </a:path>
                </a:pathLst>
              </a:custGeom>
              <a:solidFill>
                <a:srgbClr val="AB78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0" name="Freeform 133"/>
              <p:cNvSpPr>
                <a:spLocks/>
              </p:cNvSpPr>
              <p:nvPr/>
            </p:nvSpPr>
            <p:spPr bwMode="auto">
              <a:xfrm>
                <a:off x="2391" y="3694"/>
                <a:ext cx="80" cy="47"/>
              </a:xfrm>
              <a:custGeom>
                <a:avLst/>
                <a:gdLst>
                  <a:gd name="T0" fmla="*/ 8 w 397"/>
                  <a:gd name="T1" fmla="*/ 8 h 285"/>
                  <a:gd name="T2" fmla="*/ 8 w 397"/>
                  <a:gd name="T3" fmla="*/ 8 h 285"/>
                  <a:gd name="T4" fmla="*/ 9 w 397"/>
                  <a:gd name="T5" fmla="*/ 7 h 285"/>
                  <a:gd name="T6" fmla="*/ 9 w 397"/>
                  <a:gd name="T7" fmla="*/ 7 h 285"/>
                  <a:gd name="T8" fmla="*/ 10 w 397"/>
                  <a:gd name="T9" fmla="*/ 6 h 285"/>
                  <a:gd name="T10" fmla="*/ 11 w 397"/>
                  <a:gd name="T11" fmla="*/ 6 h 285"/>
                  <a:gd name="T12" fmla="*/ 12 w 397"/>
                  <a:gd name="T13" fmla="*/ 5 h 285"/>
                  <a:gd name="T14" fmla="*/ 13 w 397"/>
                  <a:gd name="T15" fmla="*/ 5 h 285"/>
                  <a:gd name="T16" fmla="*/ 14 w 397"/>
                  <a:gd name="T17" fmla="*/ 4 h 285"/>
                  <a:gd name="T18" fmla="*/ 15 w 397"/>
                  <a:gd name="T19" fmla="*/ 4 h 285"/>
                  <a:gd name="T20" fmla="*/ 16 w 397"/>
                  <a:gd name="T21" fmla="*/ 4 h 285"/>
                  <a:gd name="T22" fmla="*/ 16 w 397"/>
                  <a:gd name="T23" fmla="*/ 3 h 285"/>
                  <a:gd name="T24" fmla="*/ 16 w 397"/>
                  <a:gd name="T25" fmla="*/ 3 h 285"/>
                  <a:gd name="T26" fmla="*/ 16 w 397"/>
                  <a:gd name="T27" fmla="*/ 3 h 285"/>
                  <a:gd name="T28" fmla="*/ 16 w 397"/>
                  <a:gd name="T29" fmla="*/ 3 h 285"/>
                  <a:gd name="T30" fmla="*/ 16 w 397"/>
                  <a:gd name="T31" fmla="*/ 3 h 285"/>
                  <a:gd name="T32" fmla="*/ 16 w 397"/>
                  <a:gd name="T33" fmla="*/ 3 h 285"/>
                  <a:gd name="T34" fmla="*/ 16 w 397"/>
                  <a:gd name="T35" fmla="*/ 2 h 285"/>
                  <a:gd name="T36" fmla="*/ 15 w 397"/>
                  <a:gd name="T37" fmla="*/ 2 h 285"/>
                  <a:gd name="T38" fmla="*/ 15 w 397"/>
                  <a:gd name="T39" fmla="*/ 1 h 285"/>
                  <a:gd name="T40" fmla="*/ 14 w 397"/>
                  <a:gd name="T41" fmla="*/ 1 h 285"/>
                  <a:gd name="T42" fmla="*/ 13 w 397"/>
                  <a:gd name="T43" fmla="*/ 1 h 285"/>
                  <a:gd name="T44" fmla="*/ 13 w 397"/>
                  <a:gd name="T45" fmla="*/ 1 h 285"/>
                  <a:gd name="T46" fmla="*/ 12 w 397"/>
                  <a:gd name="T47" fmla="*/ 0 h 285"/>
                  <a:gd name="T48" fmla="*/ 11 w 397"/>
                  <a:gd name="T49" fmla="*/ 0 h 285"/>
                  <a:gd name="T50" fmla="*/ 9 w 397"/>
                  <a:gd name="T51" fmla="*/ 0 h 285"/>
                  <a:gd name="T52" fmla="*/ 8 w 397"/>
                  <a:gd name="T53" fmla="*/ 0 h 285"/>
                  <a:gd name="T54" fmla="*/ 7 w 397"/>
                  <a:gd name="T55" fmla="*/ 0 h 285"/>
                  <a:gd name="T56" fmla="*/ 5 w 397"/>
                  <a:gd name="T57" fmla="*/ 0 h 285"/>
                  <a:gd name="T58" fmla="*/ 4 w 397"/>
                  <a:gd name="T59" fmla="*/ 0 h 285"/>
                  <a:gd name="T60" fmla="*/ 3 w 397"/>
                  <a:gd name="T61" fmla="*/ 0 h 285"/>
                  <a:gd name="T62" fmla="*/ 2 w 397"/>
                  <a:gd name="T63" fmla="*/ 1 h 285"/>
                  <a:gd name="T64" fmla="*/ 0 w 397"/>
                  <a:gd name="T65" fmla="*/ 2 h 285"/>
                  <a:gd name="T66" fmla="*/ 1 w 397"/>
                  <a:gd name="T67" fmla="*/ 3 h 285"/>
                  <a:gd name="T68" fmla="*/ 1 w 397"/>
                  <a:gd name="T69" fmla="*/ 3 h 285"/>
                  <a:gd name="T70" fmla="*/ 2 w 397"/>
                  <a:gd name="T71" fmla="*/ 3 h 285"/>
                  <a:gd name="T72" fmla="*/ 2 w 397"/>
                  <a:gd name="T73" fmla="*/ 4 h 285"/>
                  <a:gd name="T74" fmla="*/ 3 w 397"/>
                  <a:gd name="T75" fmla="*/ 4 h 285"/>
                  <a:gd name="T76" fmla="*/ 3 w 397"/>
                  <a:gd name="T77" fmla="*/ 4 h 285"/>
                  <a:gd name="T78" fmla="*/ 4 w 397"/>
                  <a:gd name="T79" fmla="*/ 4 h 285"/>
                  <a:gd name="T80" fmla="*/ 4 w 397"/>
                  <a:gd name="T81" fmla="*/ 5 h 285"/>
                  <a:gd name="T82" fmla="*/ 5 w 397"/>
                  <a:gd name="T83" fmla="*/ 5 h 285"/>
                  <a:gd name="T84" fmla="*/ 5 w 397"/>
                  <a:gd name="T85" fmla="*/ 6 h 285"/>
                  <a:gd name="T86" fmla="*/ 6 w 397"/>
                  <a:gd name="T87" fmla="*/ 6 h 285"/>
                  <a:gd name="T88" fmla="*/ 6 w 397"/>
                  <a:gd name="T89" fmla="*/ 6 h 285"/>
                  <a:gd name="T90" fmla="*/ 6 w 397"/>
                  <a:gd name="T91" fmla="*/ 7 h 285"/>
                  <a:gd name="T92" fmla="*/ 7 w 397"/>
                  <a:gd name="T93" fmla="*/ 7 h 285"/>
                  <a:gd name="T94" fmla="*/ 7 w 397"/>
                  <a:gd name="T95" fmla="*/ 7 h 285"/>
                  <a:gd name="T96" fmla="*/ 8 w 397"/>
                  <a:gd name="T97" fmla="*/ 8 h 285"/>
                  <a:gd name="T98" fmla="*/ 8 w 397"/>
                  <a:gd name="T99" fmla="*/ 8 h 285"/>
                  <a:gd name="T100" fmla="*/ 8 w 397"/>
                  <a:gd name="T101" fmla="*/ 8 h 285"/>
                  <a:gd name="T102" fmla="*/ 8 w 397"/>
                  <a:gd name="T103" fmla="*/ 8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7" h="285">
                    <a:moveTo>
                      <a:pt x="196" y="285"/>
                    </a:moveTo>
                    <a:lnTo>
                      <a:pt x="199" y="285"/>
                    </a:lnTo>
                    <a:lnTo>
                      <a:pt x="201" y="285"/>
                    </a:lnTo>
                    <a:lnTo>
                      <a:pt x="203" y="285"/>
                    </a:lnTo>
                    <a:lnTo>
                      <a:pt x="205" y="285"/>
                    </a:lnTo>
                    <a:lnTo>
                      <a:pt x="214" y="275"/>
                    </a:lnTo>
                    <a:lnTo>
                      <a:pt x="223" y="264"/>
                    </a:lnTo>
                    <a:lnTo>
                      <a:pt x="234" y="255"/>
                    </a:lnTo>
                    <a:lnTo>
                      <a:pt x="244" y="244"/>
                    </a:lnTo>
                    <a:lnTo>
                      <a:pt x="255" y="234"/>
                    </a:lnTo>
                    <a:lnTo>
                      <a:pt x="266" y="225"/>
                    </a:lnTo>
                    <a:lnTo>
                      <a:pt x="278" y="215"/>
                    </a:lnTo>
                    <a:lnTo>
                      <a:pt x="288" y="205"/>
                    </a:lnTo>
                    <a:lnTo>
                      <a:pt x="300" y="195"/>
                    </a:lnTo>
                    <a:lnTo>
                      <a:pt x="311" y="186"/>
                    </a:lnTo>
                    <a:lnTo>
                      <a:pt x="324" y="176"/>
                    </a:lnTo>
                    <a:lnTo>
                      <a:pt x="335" y="168"/>
                    </a:lnTo>
                    <a:lnTo>
                      <a:pt x="346" y="158"/>
                    </a:lnTo>
                    <a:lnTo>
                      <a:pt x="357" y="150"/>
                    </a:lnTo>
                    <a:lnTo>
                      <a:pt x="369" y="140"/>
                    </a:lnTo>
                    <a:lnTo>
                      <a:pt x="380" y="133"/>
                    </a:lnTo>
                    <a:lnTo>
                      <a:pt x="382" y="131"/>
                    </a:lnTo>
                    <a:lnTo>
                      <a:pt x="385" y="128"/>
                    </a:lnTo>
                    <a:lnTo>
                      <a:pt x="387" y="127"/>
                    </a:lnTo>
                    <a:lnTo>
                      <a:pt x="389" y="125"/>
                    </a:lnTo>
                    <a:lnTo>
                      <a:pt x="391" y="125"/>
                    </a:lnTo>
                    <a:lnTo>
                      <a:pt x="392" y="123"/>
                    </a:lnTo>
                    <a:lnTo>
                      <a:pt x="393" y="123"/>
                    </a:lnTo>
                    <a:lnTo>
                      <a:pt x="393" y="122"/>
                    </a:lnTo>
                    <a:lnTo>
                      <a:pt x="394" y="121"/>
                    </a:lnTo>
                    <a:lnTo>
                      <a:pt x="396" y="117"/>
                    </a:lnTo>
                    <a:lnTo>
                      <a:pt x="397" y="112"/>
                    </a:lnTo>
                    <a:lnTo>
                      <a:pt x="393" y="102"/>
                    </a:lnTo>
                    <a:lnTo>
                      <a:pt x="389" y="92"/>
                    </a:lnTo>
                    <a:lnTo>
                      <a:pt x="385" y="84"/>
                    </a:lnTo>
                    <a:lnTo>
                      <a:pt x="379" y="76"/>
                    </a:lnTo>
                    <a:lnTo>
                      <a:pt x="373" y="69"/>
                    </a:lnTo>
                    <a:lnTo>
                      <a:pt x="367" y="63"/>
                    </a:lnTo>
                    <a:lnTo>
                      <a:pt x="359" y="55"/>
                    </a:lnTo>
                    <a:lnTo>
                      <a:pt x="352" y="49"/>
                    </a:lnTo>
                    <a:lnTo>
                      <a:pt x="345" y="43"/>
                    </a:lnTo>
                    <a:lnTo>
                      <a:pt x="337" y="37"/>
                    </a:lnTo>
                    <a:lnTo>
                      <a:pt x="329" y="33"/>
                    </a:lnTo>
                    <a:lnTo>
                      <a:pt x="320" y="27"/>
                    </a:lnTo>
                    <a:lnTo>
                      <a:pt x="313" y="22"/>
                    </a:lnTo>
                    <a:lnTo>
                      <a:pt x="304" y="17"/>
                    </a:lnTo>
                    <a:lnTo>
                      <a:pt x="295" y="12"/>
                    </a:lnTo>
                    <a:lnTo>
                      <a:pt x="286" y="9"/>
                    </a:lnTo>
                    <a:lnTo>
                      <a:pt x="269" y="6"/>
                    </a:lnTo>
                    <a:lnTo>
                      <a:pt x="253" y="4"/>
                    </a:lnTo>
                    <a:lnTo>
                      <a:pt x="235" y="3"/>
                    </a:lnTo>
                    <a:lnTo>
                      <a:pt x="218" y="2"/>
                    </a:lnTo>
                    <a:lnTo>
                      <a:pt x="201" y="0"/>
                    </a:lnTo>
                    <a:lnTo>
                      <a:pt x="183" y="0"/>
                    </a:lnTo>
                    <a:lnTo>
                      <a:pt x="168" y="0"/>
                    </a:lnTo>
                    <a:lnTo>
                      <a:pt x="151" y="3"/>
                    </a:lnTo>
                    <a:lnTo>
                      <a:pt x="133" y="4"/>
                    </a:lnTo>
                    <a:lnTo>
                      <a:pt x="118" y="6"/>
                    </a:lnTo>
                    <a:lnTo>
                      <a:pt x="102" y="11"/>
                    </a:lnTo>
                    <a:lnTo>
                      <a:pt x="87" y="15"/>
                    </a:lnTo>
                    <a:lnTo>
                      <a:pt x="72" y="21"/>
                    </a:lnTo>
                    <a:lnTo>
                      <a:pt x="58" y="27"/>
                    </a:lnTo>
                    <a:lnTo>
                      <a:pt x="45" y="36"/>
                    </a:lnTo>
                    <a:lnTo>
                      <a:pt x="32" y="45"/>
                    </a:lnTo>
                    <a:lnTo>
                      <a:pt x="0" y="91"/>
                    </a:lnTo>
                    <a:lnTo>
                      <a:pt x="6" y="97"/>
                    </a:lnTo>
                    <a:lnTo>
                      <a:pt x="13" y="102"/>
                    </a:lnTo>
                    <a:lnTo>
                      <a:pt x="19" y="108"/>
                    </a:lnTo>
                    <a:lnTo>
                      <a:pt x="26" y="113"/>
                    </a:lnTo>
                    <a:lnTo>
                      <a:pt x="34" y="117"/>
                    </a:lnTo>
                    <a:lnTo>
                      <a:pt x="41" y="121"/>
                    </a:lnTo>
                    <a:lnTo>
                      <a:pt x="49" y="126"/>
                    </a:lnTo>
                    <a:lnTo>
                      <a:pt x="57" y="131"/>
                    </a:lnTo>
                    <a:lnTo>
                      <a:pt x="63" y="135"/>
                    </a:lnTo>
                    <a:lnTo>
                      <a:pt x="71" y="140"/>
                    </a:lnTo>
                    <a:lnTo>
                      <a:pt x="78" y="146"/>
                    </a:lnTo>
                    <a:lnTo>
                      <a:pt x="85" y="152"/>
                    </a:lnTo>
                    <a:lnTo>
                      <a:pt x="90" y="159"/>
                    </a:lnTo>
                    <a:lnTo>
                      <a:pt x="96" y="166"/>
                    </a:lnTo>
                    <a:lnTo>
                      <a:pt x="100" y="175"/>
                    </a:lnTo>
                    <a:lnTo>
                      <a:pt x="103" y="183"/>
                    </a:lnTo>
                    <a:lnTo>
                      <a:pt x="111" y="189"/>
                    </a:lnTo>
                    <a:lnTo>
                      <a:pt x="118" y="195"/>
                    </a:lnTo>
                    <a:lnTo>
                      <a:pt x="124" y="201"/>
                    </a:lnTo>
                    <a:lnTo>
                      <a:pt x="130" y="208"/>
                    </a:lnTo>
                    <a:lnTo>
                      <a:pt x="134" y="214"/>
                    </a:lnTo>
                    <a:lnTo>
                      <a:pt x="140" y="220"/>
                    </a:lnTo>
                    <a:lnTo>
                      <a:pt x="144" y="227"/>
                    </a:lnTo>
                    <a:lnTo>
                      <a:pt x="150" y="234"/>
                    </a:lnTo>
                    <a:lnTo>
                      <a:pt x="154" y="240"/>
                    </a:lnTo>
                    <a:lnTo>
                      <a:pt x="159" y="248"/>
                    </a:lnTo>
                    <a:lnTo>
                      <a:pt x="163" y="254"/>
                    </a:lnTo>
                    <a:lnTo>
                      <a:pt x="169" y="260"/>
                    </a:lnTo>
                    <a:lnTo>
                      <a:pt x="174" y="267"/>
                    </a:lnTo>
                    <a:lnTo>
                      <a:pt x="180" y="273"/>
                    </a:lnTo>
                    <a:lnTo>
                      <a:pt x="187" y="279"/>
                    </a:lnTo>
                    <a:lnTo>
                      <a:pt x="195" y="285"/>
                    </a:lnTo>
                    <a:lnTo>
                      <a:pt x="196" y="285"/>
                    </a:lnTo>
                    <a:lnTo>
                      <a:pt x="197" y="285"/>
                    </a:lnTo>
                    <a:lnTo>
                      <a:pt x="196" y="2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1" name="Freeform 134"/>
              <p:cNvSpPr>
                <a:spLocks/>
              </p:cNvSpPr>
              <p:nvPr/>
            </p:nvSpPr>
            <p:spPr bwMode="auto">
              <a:xfrm>
                <a:off x="2401" y="3698"/>
                <a:ext cx="60" cy="36"/>
              </a:xfrm>
              <a:custGeom>
                <a:avLst/>
                <a:gdLst>
                  <a:gd name="T0" fmla="*/ 6 w 300"/>
                  <a:gd name="T1" fmla="*/ 6 h 216"/>
                  <a:gd name="T2" fmla="*/ 12 w 300"/>
                  <a:gd name="T3" fmla="*/ 3 h 216"/>
                  <a:gd name="T4" fmla="*/ 12 w 300"/>
                  <a:gd name="T5" fmla="*/ 3 h 216"/>
                  <a:gd name="T6" fmla="*/ 12 w 300"/>
                  <a:gd name="T7" fmla="*/ 2 h 216"/>
                  <a:gd name="T8" fmla="*/ 12 w 300"/>
                  <a:gd name="T9" fmla="*/ 2 h 216"/>
                  <a:gd name="T10" fmla="*/ 12 w 300"/>
                  <a:gd name="T11" fmla="*/ 2 h 216"/>
                  <a:gd name="T12" fmla="*/ 12 w 300"/>
                  <a:gd name="T13" fmla="*/ 2 h 216"/>
                  <a:gd name="T14" fmla="*/ 11 w 300"/>
                  <a:gd name="T15" fmla="*/ 1 h 216"/>
                  <a:gd name="T16" fmla="*/ 11 w 300"/>
                  <a:gd name="T17" fmla="*/ 1 h 216"/>
                  <a:gd name="T18" fmla="*/ 10 w 300"/>
                  <a:gd name="T19" fmla="*/ 1 h 216"/>
                  <a:gd name="T20" fmla="*/ 10 w 300"/>
                  <a:gd name="T21" fmla="*/ 1 h 216"/>
                  <a:gd name="T22" fmla="*/ 9 w 300"/>
                  <a:gd name="T23" fmla="*/ 1 h 216"/>
                  <a:gd name="T24" fmla="*/ 8 w 300"/>
                  <a:gd name="T25" fmla="*/ 0 h 216"/>
                  <a:gd name="T26" fmla="*/ 8 w 300"/>
                  <a:gd name="T27" fmla="*/ 0 h 216"/>
                  <a:gd name="T28" fmla="*/ 7 w 300"/>
                  <a:gd name="T29" fmla="*/ 0 h 216"/>
                  <a:gd name="T30" fmla="*/ 6 w 300"/>
                  <a:gd name="T31" fmla="*/ 0 h 216"/>
                  <a:gd name="T32" fmla="*/ 6 w 300"/>
                  <a:gd name="T33" fmla="*/ 0 h 216"/>
                  <a:gd name="T34" fmla="*/ 5 w 300"/>
                  <a:gd name="T35" fmla="*/ 0 h 216"/>
                  <a:gd name="T36" fmla="*/ 4 w 300"/>
                  <a:gd name="T37" fmla="*/ 0 h 216"/>
                  <a:gd name="T38" fmla="*/ 4 w 300"/>
                  <a:gd name="T39" fmla="*/ 0 h 216"/>
                  <a:gd name="T40" fmla="*/ 3 w 300"/>
                  <a:gd name="T41" fmla="*/ 0 h 216"/>
                  <a:gd name="T42" fmla="*/ 2 w 300"/>
                  <a:gd name="T43" fmla="*/ 0 h 216"/>
                  <a:gd name="T44" fmla="*/ 2 w 300"/>
                  <a:gd name="T45" fmla="*/ 0 h 216"/>
                  <a:gd name="T46" fmla="*/ 2 w 300"/>
                  <a:gd name="T47" fmla="*/ 1 h 216"/>
                  <a:gd name="T48" fmla="*/ 1 w 300"/>
                  <a:gd name="T49" fmla="*/ 1 h 216"/>
                  <a:gd name="T50" fmla="*/ 1 w 300"/>
                  <a:gd name="T51" fmla="*/ 1 h 216"/>
                  <a:gd name="T52" fmla="*/ 1 w 300"/>
                  <a:gd name="T53" fmla="*/ 1 h 216"/>
                  <a:gd name="T54" fmla="*/ 1 w 300"/>
                  <a:gd name="T55" fmla="*/ 1 h 216"/>
                  <a:gd name="T56" fmla="*/ 0 w 300"/>
                  <a:gd name="T57" fmla="*/ 1 h 216"/>
                  <a:gd name="T58" fmla="*/ 0 w 300"/>
                  <a:gd name="T59" fmla="*/ 1 h 216"/>
                  <a:gd name="T60" fmla="*/ 0 w 300"/>
                  <a:gd name="T61" fmla="*/ 1 h 216"/>
                  <a:gd name="T62" fmla="*/ 0 w 300"/>
                  <a:gd name="T63" fmla="*/ 2 h 216"/>
                  <a:gd name="T64" fmla="*/ 0 w 300"/>
                  <a:gd name="T65" fmla="*/ 2 h 216"/>
                  <a:gd name="T66" fmla="*/ 0 w 300"/>
                  <a:gd name="T67" fmla="*/ 2 h 216"/>
                  <a:gd name="T68" fmla="*/ 6 w 300"/>
                  <a:gd name="T69" fmla="*/ 6 h 216"/>
                  <a:gd name="T70" fmla="*/ 6 w 300"/>
                  <a:gd name="T71" fmla="*/ 6 h 216"/>
                  <a:gd name="T72" fmla="*/ 6 w 300"/>
                  <a:gd name="T73" fmla="*/ 6 h 216"/>
                  <a:gd name="T74" fmla="*/ 6 w 300"/>
                  <a:gd name="T75" fmla="*/ 6 h 216"/>
                  <a:gd name="T76" fmla="*/ 6 w 300"/>
                  <a:gd name="T77" fmla="*/ 6 h 216"/>
                  <a:gd name="T78" fmla="*/ 6 w 300"/>
                  <a:gd name="T79" fmla="*/ 6 h 216"/>
                  <a:gd name="T80" fmla="*/ 6 w 300"/>
                  <a:gd name="T81" fmla="*/ 6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0" h="216">
                    <a:moveTo>
                      <a:pt x="153" y="212"/>
                    </a:moveTo>
                    <a:lnTo>
                      <a:pt x="295" y="95"/>
                    </a:lnTo>
                    <a:lnTo>
                      <a:pt x="298" y="89"/>
                    </a:lnTo>
                    <a:lnTo>
                      <a:pt x="299" y="81"/>
                    </a:lnTo>
                    <a:lnTo>
                      <a:pt x="300" y="73"/>
                    </a:lnTo>
                    <a:lnTo>
                      <a:pt x="300" y="64"/>
                    </a:lnTo>
                    <a:lnTo>
                      <a:pt x="290" y="53"/>
                    </a:lnTo>
                    <a:lnTo>
                      <a:pt x="279" y="44"/>
                    </a:lnTo>
                    <a:lnTo>
                      <a:pt x="266" y="36"/>
                    </a:lnTo>
                    <a:lnTo>
                      <a:pt x="253" y="27"/>
                    </a:lnTo>
                    <a:lnTo>
                      <a:pt x="238" y="21"/>
                    </a:lnTo>
                    <a:lnTo>
                      <a:pt x="223" y="15"/>
                    </a:lnTo>
                    <a:lnTo>
                      <a:pt x="207" y="10"/>
                    </a:lnTo>
                    <a:lnTo>
                      <a:pt x="192" y="7"/>
                    </a:lnTo>
                    <a:lnTo>
                      <a:pt x="175" y="3"/>
                    </a:lnTo>
                    <a:lnTo>
                      <a:pt x="160" y="2"/>
                    </a:lnTo>
                    <a:lnTo>
                      <a:pt x="142" y="1"/>
                    </a:lnTo>
                    <a:lnTo>
                      <a:pt x="125" y="0"/>
                    </a:lnTo>
                    <a:lnTo>
                      <a:pt x="109" y="1"/>
                    </a:lnTo>
                    <a:lnTo>
                      <a:pt x="92" y="2"/>
                    </a:lnTo>
                    <a:lnTo>
                      <a:pt x="76" y="5"/>
                    </a:lnTo>
                    <a:lnTo>
                      <a:pt x="60" y="7"/>
                    </a:lnTo>
                    <a:lnTo>
                      <a:pt x="52" y="12"/>
                    </a:lnTo>
                    <a:lnTo>
                      <a:pt x="45" y="16"/>
                    </a:lnTo>
                    <a:lnTo>
                      <a:pt x="37" y="21"/>
                    </a:lnTo>
                    <a:lnTo>
                      <a:pt x="29" y="26"/>
                    </a:lnTo>
                    <a:lnTo>
                      <a:pt x="21" y="31"/>
                    </a:lnTo>
                    <a:lnTo>
                      <a:pt x="15" y="36"/>
                    </a:lnTo>
                    <a:lnTo>
                      <a:pt x="8" y="39"/>
                    </a:lnTo>
                    <a:lnTo>
                      <a:pt x="3" y="43"/>
                    </a:lnTo>
                    <a:lnTo>
                      <a:pt x="0" y="50"/>
                    </a:lnTo>
                    <a:lnTo>
                      <a:pt x="0" y="58"/>
                    </a:lnTo>
                    <a:lnTo>
                      <a:pt x="3" y="65"/>
                    </a:lnTo>
                    <a:lnTo>
                      <a:pt x="5" y="70"/>
                    </a:lnTo>
                    <a:lnTo>
                      <a:pt x="148" y="216"/>
                    </a:lnTo>
                    <a:lnTo>
                      <a:pt x="149" y="216"/>
                    </a:lnTo>
                    <a:lnTo>
                      <a:pt x="151" y="213"/>
                    </a:lnTo>
                    <a:lnTo>
                      <a:pt x="153" y="212"/>
                    </a:lnTo>
                    <a:lnTo>
                      <a:pt x="154" y="212"/>
                    </a:lnTo>
                    <a:lnTo>
                      <a:pt x="153" y="212"/>
                    </a:lnTo>
                    <a:close/>
                  </a:path>
                </a:pathLst>
              </a:custGeom>
              <a:solidFill>
                <a:srgbClr val="55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2" name="Freeform 135"/>
              <p:cNvSpPr>
                <a:spLocks/>
              </p:cNvSpPr>
              <p:nvPr/>
            </p:nvSpPr>
            <p:spPr bwMode="auto">
              <a:xfrm>
                <a:off x="2409" y="3662"/>
                <a:ext cx="14" cy="17"/>
              </a:xfrm>
              <a:custGeom>
                <a:avLst/>
                <a:gdLst>
                  <a:gd name="T0" fmla="*/ 1 w 70"/>
                  <a:gd name="T1" fmla="*/ 3 h 98"/>
                  <a:gd name="T2" fmla="*/ 1 w 70"/>
                  <a:gd name="T3" fmla="*/ 3 h 98"/>
                  <a:gd name="T4" fmla="*/ 1 w 70"/>
                  <a:gd name="T5" fmla="*/ 3 h 98"/>
                  <a:gd name="T6" fmla="*/ 1 w 70"/>
                  <a:gd name="T7" fmla="*/ 3 h 98"/>
                  <a:gd name="T8" fmla="*/ 1 w 70"/>
                  <a:gd name="T9" fmla="*/ 3 h 98"/>
                  <a:gd name="T10" fmla="*/ 1 w 70"/>
                  <a:gd name="T11" fmla="*/ 3 h 98"/>
                  <a:gd name="T12" fmla="*/ 2 w 70"/>
                  <a:gd name="T13" fmla="*/ 3 h 98"/>
                  <a:gd name="T14" fmla="*/ 2 w 70"/>
                  <a:gd name="T15" fmla="*/ 2 h 98"/>
                  <a:gd name="T16" fmla="*/ 2 w 70"/>
                  <a:gd name="T17" fmla="*/ 2 h 98"/>
                  <a:gd name="T18" fmla="*/ 2 w 70"/>
                  <a:gd name="T19" fmla="*/ 2 h 98"/>
                  <a:gd name="T20" fmla="*/ 2 w 70"/>
                  <a:gd name="T21" fmla="*/ 2 h 98"/>
                  <a:gd name="T22" fmla="*/ 3 w 70"/>
                  <a:gd name="T23" fmla="*/ 1 h 98"/>
                  <a:gd name="T24" fmla="*/ 3 w 70"/>
                  <a:gd name="T25" fmla="*/ 1 h 98"/>
                  <a:gd name="T26" fmla="*/ 3 w 70"/>
                  <a:gd name="T27" fmla="*/ 1 h 98"/>
                  <a:gd name="T28" fmla="*/ 3 w 70"/>
                  <a:gd name="T29" fmla="*/ 1 h 98"/>
                  <a:gd name="T30" fmla="*/ 3 w 70"/>
                  <a:gd name="T31" fmla="*/ 1 h 98"/>
                  <a:gd name="T32" fmla="*/ 3 w 70"/>
                  <a:gd name="T33" fmla="*/ 0 h 98"/>
                  <a:gd name="T34" fmla="*/ 2 w 70"/>
                  <a:gd name="T35" fmla="*/ 0 h 98"/>
                  <a:gd name="T36" fmla="*/ 2 w 70"/>
                  <a:gd name="T37" fmla="*/ 0 h 98"/>
                  <a:gd name="T38" fmla="*/ 2 w 70"/>
                  <a:gd name="T39" fmla="*/ 0 h 98"/>
                  <a:gd name="T40" fmla="*/ 2 w 70"/>
                  <a:gd name="T41" fmla="*/ 0 h 98"/>
                  <a:gd name="T42" fmla="*/ 2 w 70"/>
                  <a:gd name="T43" fmla="*/ 0 h 98"/>
                  <a:gd name="T44" fmla="*/ 2 w 70"/>
                  <a:gd name="T45" fmla="*/ 0 h 98"/>
                  <a:gd name="T46" fmla="*/ 1 w 70"/>
                  <a:gd name="T47" fmla="*/ 0 h 98"/>
                  <a:gd name="T48" fmla="*/ 1 w 70"/>
                  <a:gd name="T49" fmla="*/ 0 h 98"/>
                  <a:gd name="T50" fmla="*/ 1 w 70"/>
                  <a:gd name="T51" fmla="*/ 1 h 98"/>
                  <a:gd name="T52" fmla="*/ 0 w 70"/>
                  <a:gd name="T53" fmla="*/ 1 h 98"/>
                  <a:gd name="T54" fmla="*/ 0 w 70"/>
                  <a:gd name="T55" fmla="*/ 1 h 98"/>
                  <a:gd name="T56" fmla="*/ 0 w 70"/>
                  <a:gd name="T57" fmla="*/ 1 h 98"/>
                  <a:gd name="T58" fmla="*/ 0 w 70"/>
                  <a:gd name="T59" fmla="*/ 2 h 98"/>
                  <a:gd name="T60" fmla="*/ 0 w 70"/>
                  <a:gd name="T61" fmla="*/ 2 h 98"/>
                  <a:gd name="T62" fmla="*/ 0 w 70"/>
                  <a:gd name="T63" fmla="*/ 3 h 98"/>
                  <a:gd name="T64" fmla="*/ 0 w 70"/>
                  <a:gd name="T65" fmla="*/ 3 h 98"/>
                  <a:gd name="T66" fmla="*/ 1 w 70"/>
                  <a:gd name="T67" fmla="*/ 3 h 98"/>
                  <a:gd name="T68" fmla="*/ 1 w 70"/>
                  <a:gd name="T69" fmla="*/ 3 h 98"/>
                  <a:gd name="T70" fmla="*/ 1 w 70"/>
                  <a:gd name="T71" fmla="*/ 3 h 98"/>
                  <a:gd name="T72" fmla="*/ 1 w 70"/>
                  <a:gd name="T73" fmla="*/ 3 h 98"/>
                  <a:gd name="T74" fmla="*/ 1 w 70"/>
                  <a:gd name="T75" fmla="*/ 3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 h="98">
                    <a:moveTo>
                      <a:pt x="20" y="98"/>
                    </a:moveTo>
                    <a:lnTo>
                      <a:pt x="21" y="98"/>
                    </a:lnTo>
                    <a:lnTo>
                      <a:pt x="23" y="98"/>
                    </a:lnTo>
                    <a:lnTo>
                      <a:pt x="26" y="98"/>
                    </a:lnTo>
                    <a:lnTo>
                      <a:pt x="36" y="95"/>
                    </a:lnTo>
                    <a:lnTo>
                      <a:pt x="42" y="89"/>
                    </a:lnTo>
                    <a:lnTo>
                      <a:pt x="48" y="81"/>
                    </a:lnTo>
                    <a:lnTo>
                      <a:pt x="53" y="71"/>
                    </a:lnTo>
                    <a:lnTo>
                      <a:pt x="57" y="62"/>
                    </a:lnTo>
                    <a:lnTo>
                      <a:pt x="60" y="50"/>
                    </a:lnTo>
                    <a:lnTo>
                      <a:pt x="64" y="40"/>
                    </a:lnTo>
                    <a:lnTo>
                      <a:pt x="70" y="31"/>
                    </a:lnTo>
                    <a:lnTo>
                      <a:pt x="70" y="27"/>
                    </a:lnTo>
                    <a:lnTo>
                      <a:pt x="69" y="23"/>
                    </a:lnTo>
                    <a:lnTo>
                      <a:pt x="67" y="19"/>
                    </a:lnTo>
                    <a:lnTo>
                      <a:pt x="65" y="14"/>
                    </a:lnTo>
                    <a:lnTo>
                      <a:pt x="62" y="11"/>
                    </a:lnTo>
                    <a:lnTo>
                      <a:pt x="60" y="7"/>
                    </a:lnTo>
                    <a:lnTo>
                      <a:pt x="58" y="2"/>
                    </a:lnTo>
                    <a:lnTo>
                      <a:pt x="54" y="0"/>
                    </a:lnTo>
                    <a:lnTo>
                      <a:pt x="46" y="0"/>
                    </a:lnTo>
                    <a:lnTo>
                      <a:pt x="38" y="5"/>
                    </a:lnTo>
                    <a:lnTo>
                      <a:pt x="31" y="8"/>
                    </a:lnTo>
                    <a:lnTo>
                      <a:pt x="23" y="14"/>
                    </a:lnTo>
                    <a:lnTo>
                      <a:pt x="17" y="20"/>
                    </a:lnTo>
                    <a:lnTo>
                      <a:pt x="11" y="28"/>
                    </a:lnTo>
                    <a:lnTo>
                      <a:pt x="5" y="37"/>
                    </a:lnTo>
                    <a:lnTo>
                      <a:pt x="0" y="46"/>
                    </a:lnTo>
                    <a:lnTo>
                      <a:pt x="0" y="58"/>
                    </a:lnTo>
                    <a:lnTo>
                      <a:pt x="2" y="71"/>
                    </a:lnTo>
                    <a:lnTo>
                      <a:pt x="6" y="85"/>
                    </a:lnTo>
                    <a:lnTo>
                      <a:pt x="12" y="95"/>
                    </a:lnTo>
                    <a:lnTo>
                      <a:pt x="13" y="95"/>
                    </a:lnTo>
                    <a:lnTo>
                      <a:pt x="15" y="95"/>
                    </a:lnTo>
                    <a:lnTo>
                      <a:pt x="17" y="97"/>
                    </a:lnTo>
                    <a:lnTo>
                      <a:pt x="2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3" name="Freeform 136"/>
              <p:cNvSpPr>
                <a:spLocks/>
              </p:cNvSpPr>
              <p:nvPr/>
            </p:nvSpPr>
            <p:spPr bwMode="auto">
              <a:xfrm>
                <a:off x="2440" y="3663"/>
                <a:ext cx="13" cy="15"/>
              </a:xfrm>
              <a:custGeom>
                <a:avLst/>
                <a:gdLst>
                  <a:gd name="T0" fmla="*/ 2 w 67"/>
                  <a:gd name="T1" fmla="*/ 3 h 85"/>
                  <a:gd name="T2" fmla="*/ 2 w 67"/>
                  <a:gd name="T3" fmla="*/ 3 h 85"/>
                  <a:gd name="T4" fmla="*/ 2 w 67"/>
                  <a:gd name="T5" fmla="*/ 3 h 85"/>
                  <a:gd name="T6" fmla="*/ 2 w 67"/>
                  <a:gd name="T7" fmla="*/ 2 h 85"/>
                  <a:gd name="T8" fmla="*/ 2 w 67"/>
                  <a:gd name="T9" fmla="*/ 2 h 85"/>
                  <a:gd name="T10" fmla="*/ 2 w 67"/>
                  <a:gd name="T11" fmla="*/ 2 h 85"/>
                  <a:gd name="T12" fmla="*/ 2 w 67"/>
                  <a:gd name="T13" fmla="*/ 2 h 85"/>
                  <a:gd name="T14" fmla="*/ 2 w 67"/>
                  <a:gd name="T15" fmla="*/ 2 h 85"/>
                  <a:gd name="T16" fmla="*/ 2 w 67"/>
                  <a:gd name="T17" fmla="*/ 2 h 85"/>
                  <a:gd name="T18" fmla="*/ 3 w 67"/>
                  <a:gd name="T19" fmla="*/ 2 h 85"/>
                  <a:gd name="T20" fmla="*/ 3 w 67"/>
                  <a:gd name="T21" fmla="*/ 2 h 85"/>
                  <a:gd name="T22" fmla="*/ 3 w 67"/>
                  <a:gd name="T23" fmla="*/ 1 h 85"/>
                  <a:gd name="T24" fmla="*/ 2 w 67"/>
                  <a:gd name="T25" fmla="*/ 1 h 85"/>
                  <a:gd name="T26" fmla="*/ 2 w 67"/>
                  <a:gd name="T27" fmla="*/ 1 h 85"/>
                  <a:gd name="T28" fmla="*/ 2 w 67"/>
                  <a:gd name="T29" fmla="*/ 1 h 85"/>
                  <a:gd name="T30" fmla="*/ 2 w 67"/>
                  <a:gd name="T31" fmla="*/ 0 h 85"/>
                  <a:gd name="T32" fmla="*/ 2 w 67"/>
                  <a:gd name="T33" fmla="*/ 0 h 85"/>
                  <a:gd name="T34" fmla="*/ 2 w 67"/>
                  <a:gd name="T35" fmla="*/ 0 h 85"/>
                  <a:gd name="T36" fmla="*/ 1 w 67"/>
                  <a:gd name="T37" fmla="*/ 0 h 85"/>
                  <a:gd name="T38" fmla="*/ 1 w 67"/>
                  <a:gd name="T39" fmla="*/ 0 h 85"/>
                  <a:gd name="T40" fmla="*/ 1 w 67"/>
                  <a:gd name="T41" fmla="*/ 0 h 85"/>
                  <a:gd name="T42" fmla="*/ 1 w 67"/>
                  <a:gd name="T43" fmla="*/ 0 h 85"/>
                  <a:gd name="T44" fmla="*/ 1 w 67"/>
                  <a:gd name="T45" fmla="*/ 0 h 85"/>
                  <a:gd name="T46" fmla="*/ 1 w 67"/>
                  <a:gd name="T47" fmla="*/ 0 h 85"/>
                  <a:gd name="T48" fmla="*/ 0 w 67"/>
                  <a:gd name="T49" fmla="*/ 0 h 85"/>
                  <a:gd name="T50" fmla="*/ 0 w 67"/>
                  <a:gd name="T51" fmla="*/ 0 h 85"/>
                  <a:gd name="T52" fmla="*/ 0 w 67"/>
                  <a:gd name="T53" fmla="*/ 1 h 85"/>
                  <a:gd name="T54" fmla="*/ 0 w 67"/>
                  <a:gd name="T55" fmla="*/ 1 h 85"/>
                  <a:gd name="T56" fmla="*/ 0 w 67"/>
                  <a:gd name="T57" fmla="*/ 1 h 85"/>
                  <a:gd name="T58" fmla="*/ 0 w 67"/>
                  <a:gd name="T59" fmla="*/ 1 h 85"/>
                  <a:gd name="T60" fmla="*/ 0 w 67"/>
                  <a:gd name="T61" fmla="*/ 2 h 85"/>
                  <a:gd name="T62" fmla="*/ 1 w 67"/>
                  <a:gd name="T63" fmla="*/ 2 h 85"/>
                  <a:gd name="T64" fmla="*/ 1 w 67"/>
                  <a:gd name="T65" fmla="*/ 2 h 85"/>
                  <a:gd name="T66" fmla="*/ 1 w 67"/>
                  <a:gd name="T67" fmla="*/ 2 h 85"/>
                  <a:gd name="T68" fmla="*/ 1 w 67"/>
                  <a:gd name="T69" fmla="*/ 2 h 85"/>
                  <a:gd name="T70" fmla="*/ 1 w 67"/>
                  <a:gd name="T71" fmla="*/ 2 h 85"/>
                  <a:gd name="T72" fmla="*/ 1 w 67"/>
                  <a:gd name="T73" fmla="*/ 2 h 85"/>
                  <a:gd name="T74" fmla="*/ 1 w 67"/>
                  <a:gd name="T75" fmla="*/ 2 h 85"/>
                  <a:gd name="T76" fmla="*/ 1 w 67"/>
                  <a:gd name="T77" fmla="*/ 3 h 85"/>
                  <a:gd name="T78" fmla="*/ 1 w 67"/>
                  <a:gd name="T79" fmla="*/ 3 h 85"/>
                  <a:gd name="T80" fmla="*/ 2 w 67"/>
                  <a:gd name="T81" fmla="*/ 3 h 85"/>
                  <a:gd name="T82" fmla="*/ 2 w 67"/>
                  <a:gd name="T83" fmla="*/ 3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7" h="85">
                    <a:moveTo>
                      <a:pt x="42" y="85"/>
                    </a:moveTo>
                    <a:lnTo>
                      <a:pt x="44" y="85"/>
                    </a:lnTo>
                    <a:lnTo>
                      <a:pt x="48" y="83"/>
                    </a:lnTo>
                    <a:lnTo>
                      <a:pt x="51" y="82"/>
                    </a:lnTo>
                    <a:lnTo>
                      <a:pt x="53" y="81"/>
                    </a:lnTo>
                    <a:lnTo>
                      <a:pt x="56" y="79"/>
                    </a:lnTo>
                    <a:lnTo>
                      <a:pt x="59" y="76"/>
                    </a:lnTo>
                    <a:lnTo>
                      <a:pt x="61" y="74"/>
                    </a:lnTo>
                    <a:lnTo>
                      <a:pt x="64" y="70"/>
                    </a:lnTo>
                    <a:lnTo>
                      <a:pt x="66" y="63"/>
                    </a:lnTo>
                    <a:lnTo>
                      <a:pt x="67" y="55"/>
                    </a:lnTo>
                    <a:lnTo>
                      <a:pt x="66" y="48"/>
                    </a:lnTo>
                    <a:lnTo>
                      <a:pt x="64" y="38"/>
                    </a:lnTo>
                    <a:lnTo>
                      <a:pt x="61" y="31"/>
                    </a:lnTo>
                    <a:lnTo>
                      <a:pt x="56" y="22"/>
                    </a:lnTo>
                    <a:lnTo>
                      <a:pt x="51" y="14"/>
                    </a:lnTo>
                    <a:lnTo>
                      <a:pt x="45" y="8"/>
                    </a:lnTo>
                    <a:lnTo>
                      <a:pt x="41" y="7"/>
                    </a:lnTo>
                    <a:lnTo>
                      <a:pt x="35" y="6"/>
                    </a:lnTo>
                    <a:lnTo>
                      <a:pt x="32" y="3"/>
                    </a:lnTo>
                    <a:lnTo>
                      <a:pt x="28" y="1"/>
                    </a:lnTo>
                    <a:lnTo>
                      <a:pt x="22" y="0"/>
                    </a:lnTo>
                    <a:lnTo>
                      <a:pt x="19" y="0"/>
                    </a:lnTo>
                    <a:lnTo>
                      <a:pt x="13" y="0"/>
                    </a:lnTo>
                    <a:lnTo>
                      <a:pt x="8" y="2"/>
                    </a:lnTo>
                    <a:lnTo>
                      <a:pt x="2" y="9"/>
                    </a:lnTo>
                    <a:lnTo>
                      <a:pt x="0" y="18"/>
                    </a:lnTo>
                    <a:lnTo>
                      <a:pt x="1" y="27"/>
                    </a:lnTo>
                    <a:lnTo>
                      <a:pt x="3" y="36"/>
                    </a:lnTo>
                    <a:lnTo>
                      <a:pt x="7" y="45"/>
                    </a:lnTo>
                    <a:lnTo>
                      <a:pt x="10" y="55"/>
                    </a:lnTo>
                    <a:lnTo>
                      <a:pt x="14" y="63"/>
                    </a:lnTo>
                    <a:lnTo>
                      <a:pt x="19" y="70"/>
                    </a:lnTo>
                    <a:lnTo>
                      <a:pt x="20" y="73"/>
                    </a:lnTo>
                    <a:lnTo>
                      <a:pt x="22" y="75"/>
                    </a:lnTo>
                    <a:lnTo>
                      <a:pt x="24" y="77"/>
                    </a:lnTo>
                    <a:lnTo>
                      <a:pt x="28" y="80"/>
                    </a:lnTo>
                    <a:lnTo>
                      <a:pt x="30" y="82"/>
                    </a:lnTo>
                    <a:lnTo>
                      <a:pt x="34" y="83"/>
                    </a:lnTo>
                    <a:lnTo>
                      <a:pt x="38" y="85"/>
                    </a:lnTo>
                    <a:lnTo>
                      <a:pt x="42"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4" name="Freeform 137"/>
              <p:cNvSpPr>
                <a:spLocks/>
              </p:cNvSpPr>
              <p:nvPr/>
            </p:nvSpPr>
            <p:spPr bwMode="auto">
              <a:xfrm>
                <a:off x="2492" y="3655"/>
                <a:ext cx="12" cy="4"/>
              </a:xfrm>
              <a:custGeom>
                <a:avLst/>
                <a:gdLst>
                  <a:gd name="T0" fmla="*/ 0 w 62"/>
                  <a:gd name="T1" fmla="*/ 1 h 28"/>
                  <a:gd name="T2" fmla="*/ 2 w 62"/>
                  <a:gd name="T3" fmla="*/ 0 h 28"/>
                  <a:gd name="T4" fmla="*/ 2 w 62"/>
                  <a:gd name="T5" fmla="*/ 0 h 28"/>
                  <a:gd name="T6" fmla="*/ 2 w 62"/>
                  <a:gd name="T7" fmla="*/ 0 h 28"/>
                  <a:gd name="T8" fmla="*/ 2 w 62"/>
                  <a:gd name="T9" fmla="*/ 0 h 28"/>
                  <a:gd name="T10" fmla="*/ 1 w 62"/>
                  <a:gd name="T11" fmla="*/ 0 h 28"/>
                  <a:gd name="T12" fmla="*/ 1 w 62"/>
                  <a:gd name="T13" fmla="*/ 0 h 28"/>
                  <a:gd name="T14" fmla="*/ 1 w 62"/>
                  <a:gd name="T15" fmla="*/ 0 h 28"/>
                  <a:gd name="T16" fmla="*/ 0 w 62"/>
                  <a:gd name="T17" fmla="*/ 0 h 28"/>
                  <a:gd name="T18" fmla="*/ 0 w 62"/>
                  <a:gd name="T19" fmla="*/ 0 h 28"/>
                  <a:gd name="T20" fmla="*/ 0 w 62"/>
                  <a:gd name="T21" fmla="*/ 0 h 28"/>
                  <a:gd name="T22" fmla="*/ 0 w 62"/>
                  <a:gd name="T23" fmla="*/ 0 h 28"/>
                  <a:gd name="T24" fmla="*/ 0 w 62"/>
                  <a:gd name="T25" fmla="*/ 0 h 28"/>
                  <a:gd name="T26" fmla="*/ 0 w 62"/>
                  <a:gd name="T27" fmla="*/ 0 h 28"/>
                  <a:gd name="T28" fmla="*/ 0 w 62"/>
                  <a:gd name="T29" fmla="*/ 1 h 28"/>
                  <a:gd name="T30" fmla="*/ 0 w 62"/>
                  <a:gd name="T31" fmla="*/ 1 h 28"/>
                  <a:gd name="T32" fmla="*/ 0 w 62"/>
                  <a:gd name="T33" fmla="*/ 1 h 28"/>
                  <a:gd name="T34" fmla="*/ 0 w 62"/>
                  <a:gd name="T35" fmla="*/ 1 h 28"/>
                  <a:gd name="T36" fmla="*/ 0 w 62"/>
                  <a:gd name="T37" fmla="*/ 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 h="28">
                    <a:moveTo>
                      <a:pt x="7" y="28"/>
                    </a:moveTo>
                    <a:lnTo>
                      <a:pt x="62" y="6"/>
                    </a:lnTo>
                    <a:lnTo>
                      <a:pt x="55" y="3"/>
                    </a:lnTo>
                    <a:lnTo>
                      <a:pt x="50" y="0"/>
                    </a:lnTo>
                    <a:lnTo>
                      <a:pt x="42" y="0"/>
                    </a:lnTo>
                    <a:lnTo>
                      <a:pt x="33" y="2"/>
                    </a:lnTo>
                    <a:lnTo>
                      <a:pt x="26" y="4"/>
                    </a:lnTo>
                    <a:lnTo>
                      <a:pt x="19" y="8"/>
                    </a:lnTo>
                    <a:lnTo>
                      <a:pt x="11" y="11"/>
                    </a:lnTo>
                    <a:lnTo>
                      <a:pt x="7" y="15"/>
                    </a:lnTo>
                    <a:lnTo>
                      <a:pt x="6" y="16"/>
                    </a:lnTo>
                    <a:lnTo>
                      <a:pt x="5" y="17"/>
                    </a:lnTo>
                    <a:lnTo>
                      <a:pt x="3" y="20"/>
                    </a:lnTo>
                    <a:lnTo>
                      <a:pt x="1" y="22"/>
                    </a:lnTo>
                    <a:lnTo>
                      <a:pt x="0" y="26"/>
                    </a:lnTo>
                    <a:lnTo>
                      <a:pt x="1" y="27"/>
                    </a:lnTo>
                    <a:lnTo>
                      <a:pt x="2" y="28"/>
                    </a:lnTo>
                    <a:lnTo>
                      <a:pt x="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5" name="Freeform 138"/>
              <p:cNvSpPr>
                <a:spLocks/>
              </p:cNvSpPr>
              <p:nvPr/>
            </p:nvSpPr>
            <p:spPr bwMode="auto">
              <a:xfrm>
                <a:off x="2369" y="3651"/>
                <a:ext cx="9" cy="6"/>
              </a:xfrm>
              <a:custGeom>
                <a:avLst/>
                <a:gdLst>
                  <a:gd name="T0" fmla="*/ 1 w 44"/>
                  <a:gd name="T1" fmla="*/ 1 h 38"/>
                  <a:gd name="T2" fmla="*/ 1 w 44"/>
                  <a:gd name="T3" fmla="*/ 1 h 38"/>
                  <a:gd name="T4" fmla="*/ 2 w 44"/>
                  <a:gd name="T5" fmla="*/ 1 h 38"/>
                  <a:gd name="T6" fmla="*/ 2 w 44"/>
                  <a:gd name="T7" fmla="*/ 1 h 38"/>
                  <a:gd name="T8" fmla="*/ 2 w 44"/>
                  <a:gd name="T9" fmla="*/ 1 h 38"/>
                  <a:gd name="T10" fmla="*/ 2 w 44"/>
                  <a:gd name="T11" fmla="*/ 1 h 38"/>
                  <a:gd name="T12" fmla="*/ 2 w 44"/>
                  <a:gd name="T13" fmla="*/ 1 h 38"/>
                  <a:gd name="T14" fmla="*/ 1 w 44"/>
                  <a:gd name="T15" fmla="*/ 0 h 38"/>
                  <a:gd name="T16" fmla="*/ 1 w 44"/>
                  <a:gd name="T17" fmla="*/ 0 h 38"/>
                  <a:gd name="T18" fmla="*/ 1 w 44"/>
                  <a:gd name="T19" fmla="*/ 0 h 38"/>
                  <a:gd name="T20" fmla="*/ 1 w 44"/>
                  <a:gd name="T21" fmla="*/ 0 h 38"/>
                  <a:gd name="T22" fmla="*/ 1 w 44"/>
                  <a:gd name="T23" fmla="*/ 0 h 38"/>
                  <a:gd name="T24" fmla="*/ 1 w 44"/>
                  <a:gd name="T25" fmla="*/ 0 h 38"/>
                  <a:gd name="T26" fmla="*/ 0 w 44"/>
                  <a:gd name="T27" fmla="*/ 0 h 38"/>
                  <a:gd name="T28" fmla="*/ 0 w 44"/>
                  <a:gd name="T29" fmla="*/ 0 h 38"/>
                  <a:gd name="T30" fmla="*/ 0 w 44"/>
                  <a:gd name="T31" fmla="*/ 0 h 38"/>
                  <a:gd name="T32" fmla="*/ 0 w 44"/>
                  <a:gd name="T33" fmla="*/ 0 h 38"/>
                  <a:gd name="T34" fmla="*/ 0 w 44"/>
                  <a:gd name="T35" fmla="*/ 0 h 38"/>
                  <a:gd name="T36" fmla="*/ 0 w 44"/>
                  <a:gd name="T37" fmla="*/ 0 h 38"/>
                  <a:gd name="T38" fmla="*/ 0 w 44"/>
                  <a:gd name="T39" fmla="*/ 0 h 38"/>
                  <a:gd name="T40" fmla="*/ 0 w 44"/>
                  <a:gd name="T41" fmla="*/ 0 h 38"/>
                  <a:gd name="T42" fmla="*/ 0 w 44"/>
                  <a:gd name="T43" fmla="*/ 0 h 38"/>
                  <a:gd name="T44" fmla="*/ 0 w 44"/>
                  <a:gd name="T45" fmla="*/ 0 h 38"/>
                  <a:gd name="T46" fmla="*/ 0 w 44"/>
                  <a:gd name="T47" fmla="*/ 0 h 38"/>
                  <a:gd name="T48" fmla="*/ 0 w 44"/>
                  <a:gd name="T49" fmla="*/ 1 h 38"/>
                  <a:gd name="T50" fmla="*/ 1 w 44"/>
                  <a:gd name="T51" fmla="*/ 1 h 38"/>
                  <a:gd name="T52" fmla="*/ 1 w 44"/>
                  <a:gd name="T53" fmla="*/ 1 h 38"/>
                  <a:gd name="T54" fmla="*/ 1 w 44"/>
                  <a:gd name="T55" fmla="*/ 1 h 38"/>
                  <a:gd name="T56" fmla="*/ 1 w 44"/>
                  <a:gd name="T57" fmla="*/ 1 h 38"/>
                  <a:gd name="T58" fmla="*/ 1 w 44"/>
                  <a:gd name="T59" fmla="*/ 1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4" h="38">
                    <a:moveTo>
                      <a:pt x="34" y="38"/>
                    </a:moveTo>
                    <a:lnTo>
                      <a:pt x="35" y="38"/>
                    </a:lnTo>
                    <a:lnTo>
                      <a:pt x="37" y="38"/>
                    </a:lnTo>
                    <a:lnTo>
                      <a:pt x="40" y="38"/>
                    </a:lnTo>
                    <a:lnTo>
                      <a:pt x="44" y="35"/>
                    </a:lnTo>
                    <a:lnTo>
                      <a:pt x="41" y="31"/>
                    </a:lnTo>
                    <a:lnTo>
                      <a:pt x="39" y="26"/>
                    </a:lnTo>
                    <a:lnTo>
                      <a:pt x="35" y="20"/>
                    </a:lnTo>
                    <a:lnTo>
                      <a:pt x="32" y="15"/>
                    </a:lnTo>
                    <a:lnTo>
                      <a:pt x="27" y="10"/>
                    </a:lnTo>
                    <a:lnTo>
                      <a:pt x="23" y="7"/>
                    </a:lnTo>
                    <a:lnTo>
                      <a:pt x="19" y="3"/>
                    </a:lnTo>
                    <a:lnTo>
                      <a:pt x="14" y="0"/>
                    </a:lnTo>
                    <a:lnTo>
                      <a:pt x="12" y="0"/>
                    </a:lnTo>
                    <a:lnTo>
                      <a:pt x="11" y="0"/>
                    </a:lnTo>
                    <a:lnTo>
                      <a:pt x="9" y="0"/>
                    </a:lnTo>
                    <a:lnTo>
                      <a:pt x="6" y="1"/>
                    </a:lnTo>
                    <a:lnTo>
                      <a:pt x="4" y="1"/>
                    </a:lnTo>
                    <a:lnTo>
                      <a:pt x="2" y="2"/>
                    </a:lnTo>
                    <a:lnTo>
                      <a:pt x="1" y="3"/>
                    </a:lnTo>
                    <a:lnTo>
                      <a:pt x="0" y="4"/>
                    </a:lnTo>
                    <a:lnTo>
                      <a:pt x="0" y="12"/>
                    </a:lnTo>
                    <a:lnTo>
                      <a:pt x="2" y="18"/>
                    </a:lnTo>
                    <a:lnTo>
                      <a:pt x="4" y="22"/>
                    </a:lnTo>
                    <a:lnTo>
                      <a:pt x="10" y="27"/>
                    </a:lnTo>
                    <a:lnTo>
                      <a:pt x="14" y="31"/>
                    </a:lnTo>
                    <a:lnTo>
                      <a:pt x="21" y="34"/>
                    </a:lnTo>
                    <a:lnTo>
                      <a:pt x="27" y="37"/>
                    </a:lnTo>
                    <a:lnTo>
                      <a:pt x="3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0733" name="Group 233"/>
          <p:cNvGrpSpPr>
            <a:grpSpLocks/>
          </p:cNvGrpSpPr>
          <p:nvPr/>
        </p:nvGrpSpPr>
        <p:grpSpPr bwMode="auto">
          <a:xfrm>
            <a:off x="4679950" y="3795713"/>
            <a:ext cx="3397250" cy="1290637"/>
            <a:chOff x="2708" y="2503"/>
            <a:chExt cx="2404" cy="913"/>
          </a:xfrm>
        </p:grpSpPr>
        <p:sp>
          <p:nvSpPr>
            <p:cNvPr id="30738" name="Text Box 40"/>
            <p:cNvSpPr txBox="1">
              <a:spLocks noChangeArrowheads="1"/>
            </p:cNvSpPr>
            <p:nvPr/>
          </p:nvSpPr>
          <p:spPr bwMode="auto">
            <a:xfrm>
              <a:off x="2708" y="2503"/>
              <a:ext cx="382"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sz="2400" b="0" i="0">
                  <a:solidFill>
                    <a:schemeClr val="tx1"/>
                  </a:solidFill>
                </a:rPr>
                <a:t>(d)</a:t>
              </a:r>
            </a:p>
          </p:txBody>
        </p:sp>
        <p:sp>
          <p:nvSpPr>
            <p:cNvPr id="30739" name="Rectangle 52"/>
            <p:cNvSpPr>
              <a:spLocks noChangeArrowheads="1"/>
            </p:cNvSpPr>
            <p:nvPr/>
          </p:nvSpPr>
          <p:spPr bwMode="auto">
            <a:xfrm>
              <a:off x="3152" y="2632"/>
              <a:ext cx="784" cy="784"/>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0" name="AutoShape 53"/>
            <p:cNvSpPr>
              <a:spLocks noChangeArrowheads="1"/>
            </p:cNvSpPr>
            <p:nvPr/>
          </p:nvSpPr>
          <p:spPr bwMode="auto">
            <a:xfrm>
              <a:off x="4032" y="2944"/>
              <a:ext cx="192" cy="192"/>
            </a:xfrm>
            <a:prstGeom prst="rightArrow">
              <a:avLst>
                <a:gd name="adj1" fmla="val 50000"/>
                <a:gd name="adj2" fmla="val 50000"/>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1" name="Rectangle 54"/>
            <p:cNvSpPr>
              <a:spLocks noChangeArrowheads="1"/>
            </p:cNvSpPr>
            <p:nvPr/>
          </p:nvSpPr>
          <p:spPr bwMode="auto">
            <a:xfrm>
              <a:off x="4328" y="2632"/>
              <a:ext cx="784" cy="784"/>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0742" name="Picture 2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0" y="2712"/>
              <a:ext cx="545"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3" name="Picture 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 y="2864"/>
              <a:ext cx="34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2939" name="Rectangle 235"/>
          <p:cNvSpPr>
            <a:spLocks noChangeArrowheads="1"/>
          </p:cNvSpPr>
          <p:nvPr/>
        </p:nvSpPr>
        <p:spPr bwMode="auto">
          <a:xfrm>
            <a:off x="2736850" y="5497513"/>
            <a:ext cx="2309813"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30000"/>
              </a:lnSpc>
            </a:pPr>
            <a:r>
              <a:rPr lang="en-US" altLang="zh-TW" sz="2400" b="0" i="0">
                <a:solidFill>
                  <a:schemeClr val="tx1"/>
                </a:solidFill>
              </a:rPr>
              <a:t>(b)	Reflection</a:t>
            </a:r>
          </a:p>
        </p:txBody>
      </p:sp>
      <p:sp>
        <p:nvSpPr>
          <p:cNvPr id="72940" name="Rectangle 236"/>
          <p:cNvSpPr>
            <a:spLocks noChangeArrowheads="1"/>
          </p:cNvSpPr>
          <p:nvPr/>
        </p:nvSpPr>
        <p:spPr bwMode="auto">
          <a:xfrm>
            <a:off x="184150" y="5954713"/>
            <a:ext cx="2309813"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30000"/>
              </a:lnSpc>
            </a:pPr>
            <a:r>
              <a:rPr lang="en-US" altLang="zh-TW" sz="2400" b="0" i="0">
                <a:solidFill>
                  <a:schemeClr val="tx1"/>
                </a:solidFill>
              </a:rPr>
              <a:t>(c)	Rotation</a:t>
            </a:r>
          </a:p>
        </p:txBody>
      </p:sp>
      <p:sp>
        <p:nvSpPr>
          <p:cNvPr id="72941" name="Rectangle 237"/>
          <p:cNvSpPr>
            <a:spLocks noChangeArrowheads="1"/>
          </p:cNvSpPr>
          <p:nvPr/>
        </p:nvSpPr>
        <p:spPr bwMode="auto">
          <a:xfrm>
            <a:off x="2736850" y="5954713"/>
            <a:ext cx="2309813"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30000"/>
              </a:lnSpc>
            </a:pPr>
            <a:r>
              <a:rPr lang="en-US" altLang="zh-TW" sz="2400" b="0" i="0">
                <a:solidFill>
                  <a:schemeClr val="tx1"/>
                </a:solidFill>
              </a:rPr>
              <a:t>(d)	Reduction</a:t>
            </a:r>
          </a:p>
        </p:txBody>
      </p:sp>
      <p:sp>
        <p:nvSpPr>
          <p:cNvPr id="72942" name="Text Box 238"/>
          <p:cNvSpPr txBox="1">
            <a:spLocks noChangeArrowheads="1"/>
          </p:cNvSpPr>
          <p:nvPr/>
        </p:nvSpPr>
        <p:spPr bwMode="auto">
          <a:xfrm>
            <a:off x="7146925" y="5746750"/>
            <a:ext cx="1827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r"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8" action="ppaction://hlinksldjump"/>
              </a:rPr>
              <a:t>Key Concept 9.2.1</a:t>
            </a:r>
            <a:endParaRPr lang="en-US" altLang="zh-TW" sz="15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30"/>
                                        </p:tgtEl>
                                        <p:attrNameLst>
                                          <p:attrName>style.visibility</p:attrName>
                                        </p:attrNameLst>
                                      </p:cBhvr>
                                      <p:to>
                                        <p:strVal val="visible"/>
                                      </p:to>
                                    </p:set>
                                    <p:animEffect transition="in" filter="blinds(horizontal)">
                                      <p:cBhvr>
                                        <p:cTn id="7" dur="500"/>
                                        <p:tgtEl>
                                          <p:spTgt spid="72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939"/>
                                        </p:tgtEl>
                                        <p:attrNameLst>
                                          <p:attrName>style.visibility</p:attrName>
                                        </p:attrNameLst>
                                      </p:cBhvr>
                                      <p:to>
                                        <p:strVal val="visible"/>
                                      </p:to>
                                    </p:set>
                                    <p:animEffect transition="in" filter="blinds(horizontal)">
                                      <p:cBhvr>
                                        <p:cTn id="12" dur="500"/>
                                        <p:tgtEl>
                                          <p:spTgt spid="729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940"/>
                                        </p:tgtEl>
                                        <p:attrNameLst>
                                          <p:attrName>style.visibility</p:attrName>
                                        </p:attrNameLst>
                                      </p:cBhvr>
                                      <p:to>
                                        <p:strVal val="visible"/>
                                      </p:to>
                                    </p:set>
                                    <p:animEffect transition="in" filter="blinds(horizontal)">
                                      <p:cBhvr>
                                        <p:cTn id="17" dur="500"/>
                                        <p:tgtEl>
                                          <p:spTgt spid="729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941"/>
                                        </p:tgtEl>
                                        <p:attrNameLst>
                                          <p:attrName>style.visibility</p:attrName>
                                        </p:attrNameLst>
                                      </p:cBhvr>
                                      <p:to>
                                        <p:strVal val="visible"/>
                                      </p:to>
                                    </p:set>
                                    <p:animEffect transition="in" filter="blinds(horizontal)">
                                      <p:cBhvr>
                                        <p:cTn id="22" dur="500"/>
                                        <p:tgtEl>
                                          <p:spTgt spid="72941"/>
                                        </p:tgtEl>
                                      </p:cBhvr>
                                    </p:animEffec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72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0" grpId="0" autoUpdateAnimBg="0"/>
      <p:bldP spid="72939" grpId="0" autoUpdateAnimBg="0"/>
      <p:bldP spid="72940" grpId="0" autoUpdateAnimBg="0"/>
      <p:bldP spid="72941" grpId="0" autoUpdateAnimBg="0"/>
      <p:bldP spid="7294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28663" y="1212850"/>
            <a:ext cx="8056562" cy="47672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 name="Text Box 3"/>
          <p:cNvSpPr txBox="1">
            <a:spLocks noChangeArrowheads="1"/>
          </p:cNvSpPr>
          <p:nvPr/>
        </p:nvSpPr>
        <p:spPr bwMode="auto">
          <a:xfrm>
            <a:off x="819150" y="1211263"/>
            <a:ext cx="53514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Reflectional Transformation</a:t>
            </a:r>
          </a:p>
        </p:txBody>
      </p:sp>
      <p:sp>
        <p:nvSpPr>
          <p:cNvPr id="31748" name="Rectangle 4"/>
          <p:cNvSpPr>
            <a:spLocks noChangeArrowheads="1"/>
          </p:cNvSpPr>
          <p:nvPr/>
        </p:nvSpPr>
        <p:spPr bwMode="auto">
          <a:xfrm>
            <a:off x="728663" y="5945188"/>
            <a:ext cx="80565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3" name="Text Box 5"/>
          <p:cNvSpPr txBox="1">
            <a:spLocks noChangeArrowheads="1"/>
          </p:cNvSpPr>
          <p:nvPr/>
        </p:nvSpPr>
        <p:spPr bwMode="auto">
          <a:xfrm>
            <a:off x="819150" y="1852613"/>
            <a:ext cx="5453063" cy="24653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buFontTx/>
              <a:buAutoNum type="arabicPeriod"/>
            </a:pPr>
            <a:r>
              <a:rPr lang="en-US" altLang="zh-TW" sz="2400" b="0" i="0">
                <a:solidFill>
                  <a:schemeClr val="tx1"/>
                </a:solidFill>
              </a:rPr>
              <a:t>If a figure is flipped over along a straight line, this process is called </a:t>
            </a:r>
            <a:r>
              <a:rPr lang="en-US" altLang="zh-TW" sz="2400" i="0">
                <a:solidFill>
                  <a:srgbClr val="FF6600"/>
                </a:solidFill>
              </a:rPr>
              <a:t>reflectional transformation</a:t>
            </a:r>
            <a:r>
              <a:rPr lang="en-US" altLang="zh-TW" sz="2400" b="0" i="0">
                <a:solidFill>
                  <a:schemeClr val="tx1"/>
                </a:solidFill>
              </a:rPr>
              <a:t> and the straight line is called the </a:t>
            </a:r>
            <a:r>
              <a:rPr lang="en-US" altLang="zh-TW" sz="2400" i="0">
                <a:solidFill>
                  <a:srgbClr val="FF6600"/>
                </a:solidFill>
              </a:rPr>
              <a:t>axis of reflection</a:t>
            </a:r>
            <a:r>
              <a:rPr lang="en-US" altLang="zh-TW" sz="2400" b="0" i="0">
                <a:solidFill>
                  <a:schemeClr val="tx1"/>
                </a:solidFill>
              </a:rPr>
              <a:t>.</a:t>
            </a:r>
          </a:p>
        </p:txBody>
      </p:sp>
      <p:sp>
        <p:nvSpPr>
          <p:cNvPr id="31750"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31751" name="AutoShape 8">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1752" name="AutoShape 9">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AutoShape 10">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Text Box 13"/>
          <p:cNvSpPr txBox="1">
            <a:spLocks noChangeArrowheads="1"/>
          </p:cNvSpPr>
          <p:nvPr/>
        </p:nvSpPr>
        <p:spPr bwMode="auto">
          <a:xfrm>
            <a:off x="3324225" y="6032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2" action="ppaction://hlinksldjump"/>
              </a:rPr>
              <a:t>Example</a:t>
            </a:r>
            <a:endParaRPr lang="en-US" altLang="zh-TW" sz="1500">
              <a:solidFill>
                <a:schemeClr val="hlink"/>
              </a:solidFill>
            </a:endParaRPr>
          </a:p>
        </p:txBody>
      </p:sp>
      <p:pic>
        <p:nvPicPr>
          <p:cNvPr id="31755" name="Picture 14" descr="D:\Oxford\PPT\Shared\keyconcept2.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15"/>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A)</a:t>
            </a:r>
          </a:p>
        </p:txBody>
      </p:sp>
      <p:sp>
        <p:nvSpPr>
          <p:cNvPr id="73744" name="Rectangle 16"/>
          <p:cNvSpPr>
            <a:spLocks noChangeArrowheads="1"/>
          </p:cNvSpPr>
          <p:nvPr/>
        </p:nvSpPr>
        <p:spPr bwMode="auto">
          <a:xfrm>
            <a:off x="819150" y="4292600"/>
            <a:ext cx="7731125" cy="151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7200" indent="-457200" algn="l">
              <a:lnSpc>
                <a:spcPct val="130000"/>
              </a:lnSpc>
              <a:spcBef>
                <a:spcPct val="20000"/>
              </a:spcBef>
            </a:pPr>
            <a:r>
              <a:rPr lang="en-US" altLang="zh-TW" sz="2400" b="0" i="0">
                <a:solidFill>
                  <a:schemeClr val="tx1"/>
                </a:solidFill>
              </a:rPr>
              <a:t>2.	The image of reflection has the </a:t>
            </a:r>
            <a:r>
              <a:rPr lang="en-US" altLang="zh-TW" sz="2400">
                <a:solidFill>
                  <a:schemeClr val="tx1"/>
                </a:solidFill>
              </a:rPr>
              <a:t>same</a:t>
            </a:r>
            <a:r>
              <a:rPr lang="en-US" altLang="zh-TW" sz="2400" b="0" i="0">
                <a:solidFill>
                  <a:schemeClr val="tx1"/>
                </a:solidFill>
              </a:rPr>
              <a:t> </a:t>
            </a:r>
            <a:r>
              <a:rPr lang="en-US" altLang="zh-TW" sz="2400">
                <a:solidFill>
                  <a:schemeClr val="tx1"/>
                </a:solidFill>
              </a:rPr>
              <a:t>shape</a:t>
            </a:r>
            <a:r>
              <a:rPr lang="en-US" altLang="zh-TW" sz="2400" b="0" i="0">
                <a:solidFill>
                  <a:schemeClr val="tx1"/>
                </a:solidFill>
              </a:rPr>
              <a:t> and the </a:t>
            </a:r>
            <a:r>
              <a:rPr lang="en-US" altLang="zh-TW" sz="2400">
                <a:solidFill>
                  <a:schemeClr val="tx1"/>
                </a:solidFill>
              </a:rPr>
              <a:t>same size</a:t>
            </a:r>
            <a:r>
              <a:rPr lang="en-US" altLang="zh-TW" sz="2400" b="0" i="0">
                <a:solidFill>
                  <a:schemeClr val="tx1"/>
                </a:solidFill>
              </a:rPr>
              <a:t> as the original one, but the corresponding parts are opposite to one another.</a:t>
            </a:r>
          </a:p>
        </p:txBody>
      </p:sp>
      <p:grpSp>
        <p:nvGrpSpPr>
          <p:cNvPr id="73762" name="Group 34"/>
          <p:cNvGrpSpPr>
            <a:grpSpLocks/>
          </p:cNvGrpSpPr>
          <p:nvPr/>
        </p:nvGrpSpPr>
        <p:grpSpPr bwMode="auto">
          <a:xfrm>
            <a:off x="5940425" y="2555875"/>
            <a:ext cx="2597150" cy="1282700"/>
            <a:chOff x="3878" y="1426"/>
            <a:chExt cx="1636" cy="808"/>
          </a:xfrm>
        </p:grpSpPr>
        <p:grpSp>
          <p:nvGrpSpPr>
            <p:cNvPr id="31762" name="Group 22"/>
            <p:cNvGrpSpPr>
              <a:grpSpLocks/>
            </p:cNvGrpSpPr>
            <p:nvPr/>
          </p:nvGrpSpPr>
          <p:grpSpPr bwMode="auto">
            <a:xfrm>
              <a:off x="3878" y="1426"/>
              <a:ext cx="764" cy="808"/>
              <a:chOff x="3878" y="1426"/>
              <a:chExt cx="764" cy="808"/>
            </a:xfrm>
          </p:grpSpPr>
          <p:sp>
            <p:nvSpPr>
              <p:cNvPr id="31768" name="AutoShape 18"/>
              <p:cNvSpPr>
                <a:spLocks noChangeArrowheads="1"/>
              </p:cNvSpPr>
              <p:nvPr/>
            </p:nvSpPr>
            <p:spPr bwMode="auto">
              <a:xfrm flipH="1">
                <a:off x="4056" y="1640"/>
                <a:ext cx="408" cy="408"/>
              </a:xfrm>
              <a:prstGeom prst="rtTriangl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69" name="Text Box 19"/>
              <p:cNvSpPr txBox="1">
                <a:spLocks noChangeArrowheads="1"/>
              </p:cNvSpPr>
              <p:nvPr/>
            </p:nvSpPr>
            <p:spPr bwMode="auto">
              <a:xfrm>
                <a:off x="4382" y="1426"/>
                <a:ext cx="24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P</a:t>
                </a:r>
              </a:p>
            </p:txBody>
          </p:sp>
          <p:sp>
            <p:nvSpPr>
              <p:cNvPr id="31770" name="Text Box 20"/>
              <p:cNvSpPr txBox="1">
                <a:spLocks noChangeArrowheads="1"/>
              </p:cNvSpPr>
              <p:nvPr/>
            </p:nvSpPr>
            <p:spPr bwMode="auto">
              <a:xfrm>
                <a:off x="4398" y="1986"/>
                <a:ext cx="24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R</a:t>
                </a:r>
              </a:p>
            </p:txBody>
          </p:sp>
          <p:sp>
            <p:nvSpPr>
              <p:cNvPr id="31771" name="Text Box 21"/>
              <p:cNvSpPr txBox="1">
                <a:spLocks noChangeArrowheads="1"/>
              </p:cNvSpPr>
              <p:nvPr/>
            </p:nvSpPr>
            <p:spPr bwMode="auto">
              <a:xfrm>
                <a:off x="3878" y="1954"/>
                <a:ext cx="24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Q</a:t>
                </a:r>
              </a:p>
            </p:txBody>
          </p:sp>
        </p:grpSp>
        <p:grpSp>
          <p:nvGrpSpPr>
            <p:cNvPr id="31763" name="Group 28"/>
            <p:cNvGrpSpPr>
              <a:grpSpLocks/>
            </p:cNvGrpSpPr>
            <p:nvPr/>
          </p:nvGrpSpPr>
          <p:grpSpPr bwMode="auto">
            <a:xfrm>
              <a:off x="4710" y="1426"/>
              <a:ext cx="804" cy="808"/>
              <a:chOff x="4654" y="1426"/>
              <a:chExt cx="804" cy="808"/>
            </a:xfrm>
          </p:grpSpPr>
          <p:sp>
            <p:nvSpPr>
              <p:cNvPr id="31764" name="AutoShape 24"/>
              <p:cNvSpPr>
                <a:spLocks noChangeArrowheads="1"/>
              </p:cNvSpPr>
              <p:nvPr/>
            </p:nvSpPr>
            <p:spPr bwMode="auto">
              <a:xfrm>
                <a:off x="4832" y="1640"/>
                <a:ext cx="408" cy="408"/>
              </a:xfrm>
              <a:prstGeom prst="rtTriangle">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65" name="Text Box 25"/>
              <p:cNvSpPr txBox="1">
                <a:spLocks noChangeArrowheads="1"/>
              </p:cNvSpPr>
              <p:nvPr/>
            </p:nvSpPr>
            <p:spPr bwMode="auto">
              <a:xfrm flipH="1">
                <a:off x="4710" y="1426"/>
                <a:ext cx="28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P’</a:t>
                </a:r>
              </a:p>
            </p:txBody>
          </p:sp>
          <p:sp>
            <p:nvSpPr>
              <p:cNvPr id="31766" name="Text Box 26"/>
              <p:cNvSpPr txBox="1">
                <a:spLocks noChangeArrowheads="1"/>
              </p:cNvSpPr>
              <p:nvPr/>
            </p:nvSpPr>
            <p:spPr bwMode="auto">
              <a:xfrm flipH="1">
                <a:off x="4654" y="1986"/>
                <a:ext cx="28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R’</a:t>
                </a:r>
              </a:p>
            </p:txBody>
          </p:sp>
          <p:sp>
            <p:nvSpPr>
              <p:cNvPr id="31767" name="Text Box 27"/>
              <p:cNvSpPr txBox="1">
                <a:spLocks noChangeArrowheads="1"/>
              </p:cNvSpPr>
              <p:nvPr/>
            </p:nvSpPr>
            <p:spPr bwMode="auto">
              <a:xfrm flipH="1">
                <a:off x="5174" y="1954"/>
                <a:ext cx="28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Q’</a:t>
                </a:r>
              </a:p>
            </p:txBody>
          </p:sp>
        </p:grpSp>
      </p:grpSp>
      <p:grpSp>
        <p:nvGrpSpPr>
          <p:cNvPr id="73761" name="Group 33"/>
          <p:cNvGrpSpPr>
            <a:grpSpLocks/>
          </p:cNvGrpSpPr>
          <p:nvPr/>
        </p:nvGrpSpPr>
        <p:grpSpPr bwMode="auto">
          <a:xfrm>
            <a:off x="6308725" y="2032000"/>
            <a:ext cx="1873250" cy="1968500"/>
            <a:chOff x="4110" y="1120"/>
            <a:chExt cx="1180" cy="1240"/>
          </a:xfrm>
        </p:grpSpPr>
        <p:sp>
          <p:nvSpPr>
            <p:cNvPr id="31760" name="Line 29"/>
            <p:cNvSpPr>
              <a:spLocks noChangeShapeType="1"/>
            </p:cNvSpPr>
            <p:nvPr/>
          </p:nvSpPr>
          <p:spPr bwMode="auto">
            <a:xfrm>
              <a:off x="4680" y="1376"/>
              <a:ext cx="0" cy="984"/>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61" name="Text Box 31"/>
            <p:cNvSpPr txBox="1">
              <a:spLocks noChangeArrowheads="1"/>
            </p:cNvSpPr>
            <p:nvPr/>
          </p:nvSpPr>
          <p:spPr bwMode="auto">
            <a:xfrm>
              <a:off x="4110" y="1120"/>
              <a:ext cx="11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i="0">
                  <a:solidFill>
                    <a:schemeClr val="hlink"/>
                  </a:solidFill>
                </a:rPr>
                <a:t>axis of reflection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blinds(horizontal)">
                                      <p:cBhvr>
                                        <p:cTn id="7" dur="500"/>
                                        <p:tgtEl>
                                          <p:spTgt spid="73733">
                                            <p:txEl>
                                              <p:pRg st="0" end="0"/>
                                            </p:txEl>
                                          </p:spTgt>
                                        </p:tgtEl>
                                      </p:cBhvr>
                                    </p:animEffect>
                                  </p:childTnLst>
                                </p:cTn>
                              </p:par>
                            </p:childTnLst>
                          </p:cTn>
                        </p:par>
                        <p:par>
                          <p:cTn id="8" fill="hold" nodeType="afterGroup">
                            <p:stCondLst>
                              <p:cond delay="500"/>
                            </p:stCondLst>
                            <p:childTnLst>
                              <p:par>
                                <p:cTn id="9" presetID="4" presetClass="entr" presetSubtype="32" fill="hold" nodeType="afterEffect">
                                  <p:stCondLst>
                                    <p:cond delay="1000"/>
                                  </p:stCondLst>
                                  <p:childTnLst>
                                    <p:set>
                                      <p:cBhvr>
                                        <p:cTn id="10" dur="1" fill="hold">
                                          <p:stCondLst>
                                            <p:cond delay="0"/>
                                          </p:stCondLst>
                                        </p:cTn>
                                        <p:tgtEl>
                                          <p:spTgt spid="73762"/>
                                        </p:tgtEl>
                                        <p:attrNameLst>
                                          <p:attrName>style.visibility</p:attrName>
                                        </p:attrNameLst>
                                      </p:cBhvr>
                                      <p:to>
                                        <p:strVal val="visible"/>
                                      </p:to>
                                    </p:set>
                                    <p:animEffect transition="in" filter="box(out)">
                                      <p:cBhvr>
                                        <p:cTn id="11" dur="500"/>
                                        <p:tgtEl>
                                          <p:spTgt spid="73762"/>
                                        </p:tgtEl>
                                      </p:cBhvr>
                                    </p:animEffect>
                                  </p:childTnLst>
                                </p:cTn>
                              </p:par>
                            </p:childTnLst>
                          </p:cTn>
                        </p:par>
                        <p:par>
                          <p:cTn id="12" fill="hold" nodeType="afterGroup">
                            <p:stCondLst>
                              <p:cond delay="2000"/>
                            </p:stCondLst>
                            <p:childTnLst>
                              <p:par>
                                <p:cTn id="13" presetID="12" presetClass="entr" presetSubtype="1" fill="hold" nodeType="afterEffect">
                                  <p:stCondLst>
                                    <p:cond delay="1000"/>
                                  </p:stCondLst>
                                  <p:childTnLst>
                                    <p:set>
                                      <p:cBhvr>
                                        <p:cTn id="14" dur="1" fill="hold">
                                          <p:stCondLst>
                                            <p:cond delay="0"/>
                                          </p:stCondLst>
                                        </p:cTn>
                                        <p:tgtEl>
                                          <p:spTgt spid="73761"/>
                                        </p:tgtEl>
                                        <p:attrNameLst>
                                          <p:attrName>style.visibility</p:attrName>
                                        </p:attrNameLst>
                                      </p:cBhvr>
                                      <p:to>
                                        <p:strVal val="visible"/>
                                      </p:to>
                                    </p:set>
                                    <p:anim calcmode="lin" valueType="num">
                                      <p:cBhvr additive="base">
                                        <p:cTn id="15" dur="500"/>
                                        <p:tgtEl>
                                          <p:spTgt spid="73761"/>
                                        </p:tgtEl>
                                        <p:attrNameLst>
                                          <p:attrName>ppt_y</p:attrName>
                                        </p:attrNameLst>
                                      </p:cBhvr>
                                      <p:tavLst>
                                        <p:tav tm="0">
                                          <p:val>
                                            <p:strVal val="#ppt_y-#ppt_h*1.125000"/>
                                          </p:val>
                                        </p:tav>
                                        <p:tav tm="100000">
                                          <p:val>
                                            <p:strVal val="#ppt_y"/>
                                          </p:val>
                                        </p:tav>
                                      </p:tavLst>
                                    </p:anim>
                                    <p:animEffect transition="in" filter="wipe(down)">
                                      <p:cBhvr>
                                        <p:cTn id="16" dur="500"/>
                                        <p:tgtEl>
                                          <p:spTgt spid="737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3744"/>
                                        </p:tgtEl>
                                        <p:attrNameLst>
                                          <p:attrName>style.visibility</p:attrName>
                                        </p:attrNameLst>
                                      </p:cBhvr>
                                      <p:to>
                                        <p:strVal val="visible"/>
                                      </p:to>
                                    </p:set>
                                    <p:animEffect transition="in" filter="blinds(horizontal)">
                                      <p:cBhvr>
                                        <p:cTn id="21" dur="500"/>
                                        <p:tgtEl>
                                          <p:spTgt spid="73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autoUpdateAnimBg="0"/>
      <p:bldP spid="7374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1054100"/>
            <a:ext cx="7277100" cy="50800"/>
          </a:xfrm>
          <a:prstGeom prst="rect">
            <a:avLst/>
          </a:prstGeom>
          <a:gradFill rotWithShape="0">
            <a:gsLst>
              <a:gs pos="0">
                <a:srgbClr val="33CC33"/>
              </a:gs>
              <a:gs pos="100000">
                <a:srgbClr val="DFF7DF"/>
              </a:gs>
            </a:gsLst>
            <a:lin ang="0" scaled="1"/>
          </a:gradFill>
          <a:ln>
            <a:noFill/>
          </a:ln>
          <a:effectLst>
            <a:outerShdw dist="53882" dir="2700000" algn="ctr" rotWithShape="0">
              <a:srgbClr val="008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339" name="Text Box 4"/>
          <p:cNvSpPr txBox="1">
            <a:spLocks noChangeArrowheads="1"/>
          </p:cNvSpPr>
          <p:nvPr/>
        </p:nvSpPr>
        <p:spPr bwMode="auto">
          <a:xfrm>
            <a:off x="279400" y="352425"/>
            <a:ext cx="30622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3500" b="0" i="0">
                <a:solidFill>
                  <a:srgbClr val="009900"/>
                </a:solidFill>
                <a:latin typeface="Arial Black" pitchFamily="34" charset="0"/>
              </a:rPr>
              <a:t>	Symmetry</a:t>
            </a:r>
          </a:p>
        </p:txBody>
      </p:sp>
      <p:grpSp>
        <p:nvGrpSpPr>
          <p:cNvPr id="14340" name="Group 5"/>
          <p:cNvGrpSpPr>
            <a:grpSpLocks/>
          </p:cNvGrpSpPr>
          <p:nvPr/>
        </p:nvGrpSpPr>
        <p:grpSpPr bwMode="auto">
          <a:xfrm>
            <a:off x="1887538" y="2130425"/>
            <a:ext cx="5845175" cy="685800"/>
            <a:chOff x="901" y="1046"/>
            <a:chExt cx="3682" cy="432"/>
          </a:xfrm>
        </p:grpSpPr>
        <p:grpSp>
          <p:nvGrpSpPr>
            <p:cNvPr id="14357" name="Group 6"/>
            <p:cNvGrpSpPr>
              <a:grpSpLocks/>
            </p:cNvGrpSpPr>
            <p:nvPr/>
          </p:nvGrpSpPr>
          <p:grpSpPr bwMode="auto">
            <a:xfrm>
              <a:off x="901" y="1083"/>
              <a:ext cx="392" cy="392"/>
              <a:chOff x="637" y="987"/>
              <a:chExt cx="392" cy="392"/>
            </a:xfrm>
          </p:grpSpPr>
          <p:sp>
            <p:nvSpPr>
              <p:cNvPr id="14359" name="Oval 7"/>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Text Box 8"/>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A</a:t>
                </a:r>
              </a:p>
            </p:txBody>
          </p:sp>
        </p:grpSp>
        <p:sp>
          <p:nvSpPr>
            <p:cNvPr id="14358" name="Text Box 9"/>
            <p:cNvSpPr txBox="1">
              <a:spLocks noChangeArrowheads="1"/>
            </p:cNvSpPr>
            <p:nvPr/>
          </p:nvSpPr>
          <p:spPr bwMode="auto">
            <a:xfrm>
              <a:off x="1350" y="1046"/>
              <a:ext cx="3233"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3000" b="0">
                  <a:solidFill>
                    <a:srgbClr val="0066FF"/>
                  </a:solidFill>
                  <a:latin typeface="Arial Black" pitchFamily="34" charset="0"/>
                </a:rPr>
                <a:t>Introduction</a:t>
              </a:r>
            </a:p>
          </p:txBody>
        </p:sp>
      </p:grpSp>
      <p:grpSp>
        <p:nvGrpSpPr>
          <p:cNvPr id="14341" name="Group 27"/>
          <p:cNvGrpSpPr>
            <a:grpSpLocks/>
          </p:cNvGrpSpPr>
          <p:nvPr/>
        </p:nvGrpSpPr>
        <p:grpSpPr bwMode="auto">
          <a:xfrm>
            <a:off x="1887538" y="3260725"/>
            <a:ext cx="5715000" cy="685800"/>
            <a:chOff x="1029" y="1888"/>
            <a:chExt cx="3600" cy="432"/>
          </a:xfrm>
        </p:grpSpPr>
        <p:grpSp>
          <p:nvGrpSpPr>
            <p:cNvPr id="14353" name="Group 11"/>
            <p:cNvGrpSpPr>
              <a:grpSpLocks/>
            </p:cNvGrpSpPr>
            <p:nvPr/>
          </p:nvGrpSpPr>
          <p:grpSpPr bwMode="auto">
            <a:xfrm>
              <a:off x="1029" y="1922"/>
              <a:ext cx="392" cy="392"/>
              <a:chOff x="637" y="987"/>
              <a:chExt cx="392" cy="392"/>
            </a:xfrm>
          </p:grpSpPr>
          <p:sp>
            <p:nvSpPr>
              <p:cNvPr id="14355" name="Oval 12"/>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Text Box 13"/>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B</a:t>
                </a:r>
              </a:p>
            </p:txBody>
          </p:sp>
        </p:grpSp>
        <p:sp>
          <p:nvSpPr>
            <p:cNvPr id="14354" name="Text Box 14"/>
            <p:cNvSpPr txBox="1">
              <a:spLocks noChangeArrowheads="1"/>
            </p:cNvSpPr>
            <p:nvPr/>
          </p:nvSpPr>
          <p:spPr bwMode="auto">
            <a:xfrm>
              <a:off x="1478" y="1888"/>
              <a:ext cx="3151"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3000" b="0">
                  <a:solidFill>
                    <a:srgbClr val="0066FF"/>
                  </a:solidFill>
                  <a:latin typeface="Arial Black" pitchFamily="34" charset="0"/>
                </a:rPr>
                <a:t>Reflectional Symmetry</a:t>
              </a:r>
            </a:p>
          </p:txBody>
        </p:sp>
      </p:grpSp>
      <p:grpSp>
        <p:nvGrpSpPr>
          <p:cNvPr id="14342" name="Group 15"/>
          <p:cNvGrpSpPr>
            <a:grpSpLocks/>
          </p:cNvGrpSpPr>
          <p:nvPr/>
        </p:nvGrpSpPr>
        <p:grpSpPr bwMode="auto">
          <a:xfrm>
            <a:off x="1887538" y="4391025"/>
            <a:ext cx="5526087" cy="685800"/>
            <a:chOff x="901" y="2822"/>
            <a:chExt cx="3481" cy="432"/>
          </a:xfrm>
        </p:grpSpPr>
        <p:grpSp>
          <p:nvGrpSpPr>
            <p:cNvPr id="14349" name="Group 16"/>
            <p:cNvGrpSpPr>
              <a:grpSpLocks/>
            </p:cNvGrpSpPr>
            <p:nvPr/>
          </p:nvGrpSpPr>
          <p:grpSpPr bwMode="auto">
            <a:xfrm>
              <a:off x="901" y="2859"/>
              <a:ext cx="392" cy="392"/>
              <a:chOff x="637" y="987"/>
              <a:chExt cx="392" cy="392"/>
            </a:xfrm>
          </p:grpSpPr>
          <p:sp>
            <p:nvSpPr>
              <p:cNvPr id="14351" name="Oval 17"/>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Text Box 18"/>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C</a:t>
                </a:r>
              </a:p>
            </p:txBody>
          </p:sp>
        </p:grpSp>
        <p:sp>
          <p:nvSpPr>
            <p:cNvPr id="14350" name="Text Box 19"/>
            <p:cNvSpPr txBox="1">
              <a:spLocks noChangeArrowheads="1"/>
            </p:cNvSpPr>
            <p:nvPr/>
          </p:nvSpPr>
          <p:spPr bwMode="auto">
            <a:xfrm>
              <a:off x="1350" y="2822"/>
              <a:ext cx="303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3000" b="0">
                  <a:solidFill>
                    <a:srgbClr val="0066FF"/>
                  </a:solidFill>
                  <a:latin typeface="Arial Black" pitchFamily="34" charset="0"/>
                </a:rPr>
                <a:t>Rotational Symmetry</a:t>
              </a:r>
            </a:p>
          </p:txBody>
        </p:sp>
      </p:grpSp>
      <p:sp>
        <p:nvSpPr>
          <p:cNvPr id="14343" name="AutoShape 20">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14344" name="AutoShape 21">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AutoShape 22">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Rectangle 28">
            <a:hlinkClick r:id="rId2" action="ppaction://hlinksldjump"/>
          </p:cNvPr>
          <p:cNvSpPr>
            <a:spLocks noChangeArrowheads="1"/>
          </p:cNvSpPr>
          <p:nvPr/>
        </p:nvSpPr>
        <p:spPr bwMode="auto">
          <a:xfrm>
            <a:off x="1803400" y="2120900"/>
            <a:ext cx="36322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Rectangle 29">
            <a:hlinkClick r:id="rId3" action="ppaction://hlinksldjump"/>
          </p:cNvPr>
          <p:cNvSpPr>
            <a:spLocks noChangeArrowheads="1"/>
          </p:cNvSpPr>
          <p:nvPr/>
        </p:nvSpPr>
        <p:spPr bwMode="auto">
          <a:xfrm>
            <a:off x="1803400" y="3225800"/>
            <a:ext cx="58293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Rectangle 30">
            <a:hlinkClick r:id="rId4" action="ppaction://hlinksldjump"/>
          </p:cNvPr>
          <p:cNvSpPr>
            <a:spLocks noChangeArrowheads="1"/>
          </p:cNvSpPr>
          <p:nvPr/>
        </p:nvSpPr>
        <p:spPr bwMode="auto">
          <a:xfrm>
            <a:off x="1803400" y="4381500"/>
            <a:ext cx="58293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04850" y="1314450"/>
            <a:ext cx="7880350"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b="0" i="0">
                <a:solidFill>
                  <a:schemeClr val="tx1"/>
                </a:solidFill>
              </a:rPr>
              <a:t>Complete the figures below so that each figure has reflectional symmetry along the given axis of symmetry (dotted line).</a:t>
            </a:r>
          </a:p>
        </p:txBody>
      </p:sp>
      <p:sp>
        <p:nvSpPr>
          <p:cNvPr id="32771"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2772"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Text Box 8"/>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grpSp>
        <p:nvGrpSpPr>
          <p:cNvPr id="32775" name="Group 123"/>
          <p:cNvGrpSpPr>
            <a:grpSpLocks noChangeAspect="1"/>
          </p:cNvGrpSpPr>
          <p:nvPr/>
        </p:nvGrpSpPr>
        <p:grpSpPr bwMode="auto">
          <a:xfrm>
            <a:off x="223838" y="515938"/>
            <a:ext cx="2357437" cy="828675"/>
            <a:chOff x="4737" y="2192"/>
            <a:chExt cx="3704" cy="1302"/>
          </a:xfrm>
        </p:grpSpPr>
        <p:sp>
          <p:nvSpPr>
            <p:cNvPr id="32792" name="Freeform 124"/>
            <p:cNvSpPr>
              <a:spLocks noChangeAspect="1"/>
            </p:cNvSpPr>
            <p:nvPr/>
          </p:nvSpPr>
          <p:spPr bwMode="auto">
            <a:xfrm>
              <a:off x="5588" y="2632"/>
              <a:ext cx="2748" cy="744"/>
            </a:xfrm>
            <a:custGeom>
              <a:avLst/>
              <a:gdLst>
                <a:gd name="T0" fmla="*/ 108 w 2748"/>
                <a:gd name="T1" fmla="*/ 72 h 744"/>
                <a:gd name="T2" fmla="*/ 0 w 2748"/>
                <a:gd name="T3" fmla="*/ 450 h 744"/>
                <a:gd name="T4" fmla="*/ 144 w 2748"/>
                <a:gd name="T5" fmla="*/ 540 h 744"/>
                <a:gd name="T6" fmla="*/ 2118 w 2748"/>
                <a:gd name="T7" fmla="*/ 540 h 744"/>
                <a:gd name="T8" fmla="*/ 2118 w 2748"/>
                <a:gd name="T9" fmla="*/ 744 h 744"/>
                <a:gd name="T10" fmla="*/ 2748 w 2748"/>
                <a:gd name="T11" fmla="*/ 744 h 744"/>
                <a:gd name="T12" fmla="*/ 2748 w 2748"/>
                <a:gd name="T13" fmla="*/ 252 h 744"/>
                <a:gd name="T14" fmla="*/ 2088 w 2748"/>
                <a:gd name="T15" fmla="*/ 252 h 744"/>
                <a:gd name="T16" fmla="*/ 1943 w 2748"/>
                <a:gd name="T17" fmla="*/ 0 h 744"/>
                <a:gd name="T18" fmla="*/ 126 w 2748"/>
                <a:gd name="T19" fmla="*/ 0 h 744"/>
                <a:gd name="T20" fmla="*/ 108 w 2748"/>
                <a:gd name="T21" fmla="*/ 72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8" h="744">
                  <a:moveTo>
                    <a:pt x="108" y="72"/>
                  </a:moveTo>
                  <a:lnTo>
                    <a:pt x="0" y="450"/>
                  </a:lnTo>
                  <a:lnTo>
                    <a:pt x="144" y="540"/>
                  </a:lnTo>
                  <a:lnTo>
                    <a:pt x="2118" y="540"/>
                  </a:lnTo>
                  <a:lnTo>
                    <a:pt x="2118" y="744"/>
                  </a:lnTo>
                  <a:lnTo>
                    <a:pt x="2748" y="744"/>
                  </a:lnTo>
                  <a:lnTo>
                    <a:pt x="2748" y="252"/>
                  </a:lnTo>
                  <a:lnTo>
                    <a:pt x="2088" y="252"/>
                  </a:lnTo>
                  <a:lnTo>
                    <a:pt x="1943" y="0"/>
                  </a:lnTo>
                  <a:lnTo>
                    <a:pt x="126" y="0"/>
                  </a:lnTo>
                  <a:lnTo>
                    <a:pt x="108" y="7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2793" name="Picture 125" descr="D:\Oxford\PPT\Shared\ExtraEg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7" y="2192"/>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6" name="Text Box 127"/>
          <p:cNvSpPr txBox="1">
            <a:spLocks noChangeArrowheads="1"/>
          </p:cNvSpPr>
          <p:nvPr/>
        </p:nvSpPr>
        <p:spPr bwMode="auto">
          <a:xfrm>
            <a:off x="704850" y="2471738"/>
            <a:ext cx="522288"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(a)</a:t>
            </a:r>
          </a:p>
        </p:txBody>
      </p:sp>
      <p:sp>
        <p:nvSpPr>
          <p:cNvPr id="32777" name="Text Box 128"/>
          <p:cNvSpPr txBox="1">
            <a:spLocks noChangeArrowheads="1"/>
          </p:cNvSpPr>
          <p:nvPr/>
        </p:nvSpPr>
        <p:spPr bwMode="auto">
          <a:xfrm>
            <a:off x="4489450" y="2471738"/>
            <a:ext cx="53975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(b)</a:t>
            </a:r>
          </a:p>
        </p:txBody>
      </p:sp>
      <p:grpSp>
        <p:nvGrpSpPr>
          <p:cNvPr id="32778" name="Group 139"/>
          <p:cNvGrpSpPr>
            <a:grpSpLocks/>
          </p:cNvGrpSpPr>
          <p:nvPr/>
        </p:nvGrpSpPr>
        <p:grpSpPr bwMode="auto">
          <a:xfrm>
            <a:off x="1371600" y="2844800"/>
            <a:ext cx="2959100" cy="2971800"/>
            <a:chOff x="864" y="1792"/>
            <a:chExt cx="1864" cy="1872"/>
          </a:xfrm>
        </p:grpSpPr>
        <p:sp>
          <p:nvSpPr>
            <p:cNvPr id="32787" name="Rectangle 138"/>
            <p:cNvSpPr>
              <a:spLocks noChangeArrowheads="1"/>
            </p:cNvSpPr>
            <p:nvPr/>
          </p:nvSpPr>
          <p:spPr bwMode="auto">
            <a:xfrm>
              <a:off x="864" y="1792"/>
              <a:ext cx="1864" cy="186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88" name="Line 129"/>
            <p:cNvSpPr>
              <a:spLocks noChangeShapeType="1"/>
            </p:cNvSpPr>
            <p:nvPr/>
          </p:nvSpPr>
          <p:spPr bwMode="auto">
            <a:xfrm>
              <a:off x="1804" y="1832"/>
              <a:ext cx="0" cy="1832"/>
            </a:xfrm>
            <a:prstGeom prst="line">
              <a:avLst/>
            </a:prstGeom>
            <a:noFill/>
            <a:ln w="381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2789" name="Group 134"/>
            <p:cNvGrpSpPr>
              <a:grpSpLocks/>
            </p:cNvGrpSpPr>
            <p:nvPr/>
          </p:nvGrpSpPr>
          <p:grpSpPr bwMode="auto">
            <a:xfrm>
              <a:off x="1168" y="2036"/>
              <a:ext cx="640" cy="1416"/>
              <a:chOff x="1168" y="1996"/>
              <a:chExt cx="640" cy="1416"/>
            </a:xfrm>
          </p:grpSpPr>
          <p:sp>
            <p:nvSpPr>
              <p:cNvPr id="32790" name="Freeform 132"/>
              <p:cNvSpPr>
                <a:spLocks/>
              </p:cNvSpPr>
              <p:nvPr/>
            </p:nvSpPr>
            <p:spPr bwMode="auto">
              <a:xfrm>
                <a:off x="1168" y="1996"/>
                <a:ext cx="640" cy="1416"/>
              </a:xfrm>
              <a:custGeom>
                <a:avLst/>
                <a:gdLst>
                  <a:gd name="T0" fmla="*/ 640 w 640"/>
                  <a:gd name="T1" fmla="*/ 0 h 1416"/>
                  <a:gd name="T2" fmla="*/ 640 w 640"/>
                  <a:gd name="T3" fmla="*/ 172 h 1416"/>
                  <a:gd name="T4" fmla="*/ 208 w 640"/>
                  <a:gd name="T5" fmla="*/ 172 h 1416"/>
                  <a:gd name="T6" fmla="*/ 208 w 640"/>
                  <a:gd name="T7" fmla="*/ 1172 h 1416"/>
                  <a:gd name="T8" fmla="*/ 640 w 640"/>
                  <a:gd name="T9" fmla="*/ 1172 h 1416"/>
                  <a:gd name="T10" fmla="*/ 640 w 640"/>
                  <a:gd name="T11" fmla="*/ 1336 h 1416"/>
                  <a:gd name="T12" fmla="*/ 208 w 640"/>
                  <a:gd name="T13" fmla="*/ 1336 h 1416"/>
                  <a:gd name="T14" fmla="*/ 208 w 640"/>
                  <a:gd name="T15" fmla="*/ 1416 h 1416"/>
                  <a:gd name="T16" fmla="*/ 0 w 640"/>
                  <a:gd name="T17" fmla="*/ 1416 h 1416"/>
                  <a:gd name="T18" fmla="*/ 0 w 640"/>
                  <a:gd name="T19" fmla="*/ 0 h 1416"/>
                  <a:gd name="T20" fmla="*/ 640 w 640"/>
                  <a:gd name="T21" fmla="*/ 0 h 1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0" h="1416">
                    <a:moveTo>
                      <a:pt x="640" y="0"/>
                    </a:moveTo>
                    <a:lnTo>
                      <a:pt x="640" y="172"/>
                    </a:lnTo>
                    <a:lnTo>
                      <a:pt x="208" y="172"/>
                    </a:lnTo>
                    <a:lnTo>
                      <a:pt x="208" y="1172"/>
                    </a:lnTo>
                    <a:lnTo>
                      <a:pt x="640" y="1172"/>
                    </a:lnTo>
                    <a:lnTo>
                      <a:pt x="640" y="1336"/>
                    </a:lnTo>
                    <a:lnTo>
                      <a:pt x="208" y="1336"/>
                    </a:lnTo>
                    <a:lnTo>
                      <a:pt x="208" y="1416"/>
                    </a:lnTo>
                    <a:lnTo>
                      <a:pt x="0" y="1416"/>
                    </a:lnTo>
                    <a:lnTo>
                      <a:pt x="0" y="0"/>
                    </a:lnTo>
                    <a:lnTo>
                      <a:pt x="640"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91" name="Freeform 133"/>
              <p:cNvSpPr>
                <a:spLocks/>
              </p:cNvSpPr>
              <p:nvPr/>
            </p:nvSpPr>
            <p:spPr bwMode="auto">
              <a:xfrm>
                <a:off x="1364" y="2200"/>
                <a:ext cx="444" cy="936"/>
              </a:xfrm>
              <a:custGeom>
                <a:avLst/>
                <a:gdLst>
                  <a:gd name="T0" fmla="*/ 444 w 444"/>
                  <a:gd name="T1" fmla="*/ 4 h 936"/>
                  <a:gd name="T2" fmla="*/ 444 w 444"/>
                  <a:gd name="T3" fmla="*/ 524 h 936"/>
                  <a:gd name="T4" fmla="*/ 404 w 444"/>
                  <a:gd name="T5" fmla="*/ 644 h 936"/>
                  <a:gd name="T6" fmla="*/ 340 w 444"/>
                  <a:gd name="T7" fmla="*/ 748 h 936"/>
                  <a:gd name="T8" fmla="*/ 224 w 444"/>
                  <a:gd name="T9" fmla="*/ 860 h 936"/>
                  <a:gd name="T10" fmla="*/ 120 w 444"/>
                  <a:gd name="T11" fmla="*/ 936 h 936"/>
                  <a:gd name="T12" fmla="*/ 0 w 444"/>
                  <a:gd name="T13" fmla="*/ 776 h 936"/>
                  <a:gd name="T14" fmla="*/ 136 w 444"/>
                  <a:gd name="T15" fmla="*/ 680 h 936"/>
                  <a:gd name="T16" fmla="*/ 208 w 444"/>
                  <a:gd name="T17" fmla="*/ 596 h 936"/>
                  <a:gd name="T18" fmla="*/ 260 w 444"/>
                  <a:gd name="T19" fmla="*/ 520 h 936"/>
                  <a:gd name="T20" fmla="*/ 312 w 444"/>
                  <a:gd name="T21" fmla="*/ 416 h 936"/>
                  <a:gd name="T22" fmla="*/ 328 w 444"/>
                  <a:gd name="T23" fmla="*/ 360 h 936"/>
                  <a:gd name="T24" fmla="*/ 52 w 444"/>
                  <a:gd name="T25" fmla="*/ 360 h 936"/>
                  <a:gd name="T26" fmla="*/ 52 w 444"/>
                  <a:gd name="T27" fmla="*/ 196 h 936"/>
                  <a:gd name="T28" fmla="*/ 340 w 444"/>
                  <a:gd name="T29" fmla="*/ 196 h 936"/>
                  <a:gd name="T30" fmla="*/ 340 w 444"/>
                  <a:gd name="T31" fmla="*/ 0 h 936"/>
                  <a:gd name="T32" fmla="*/ 444 w 444"/>
                  <a:gd name="T33" fmla="*/ 4 h 9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 h="936">
                    <a:moveTo>
                      <a:pt x="444" y="4"/>
                    </a:moveTo>
                    <a:lnTo>
                      <a:pt x="444" y="524"/>
                    </a:lnTo>
                    <a:lnTo>
                      <a:pt x="404" y="644"/>
                    </a:lnTo>
                    <a:lnTo>
                      <a:pt x="340" y="748"/>
                    </a:lnTo>
                    <a:lnTo>
                      <a:pt x="224" y="860"/>
                    </a:lnTo>
                    <a:lnTo>
                      <a:pt x="120" y="936"/>
                    </a:lnTo>
                    <a:lnTo>
                      <a:pt x="0" y="776"/>
                    </a:lnTo>
                    <a:lnTo>
                      <a:pt x="136" y="680"/>
                    </a:lnTo>
                    <a:lnTo>
                      <a:pt x="208" y="596"/>
                    </a:lnTo>
                    <a:lnTo>
                      <a:pt x="260" y="520"/>
                    </a:lnTo>
                    <a:lnTo>
                      <a:pt x="312" y="416"/>
                    </a:lnTo>
                    <a:lnTo>
                      <a:pt x="328" y="360"/>
                    </a:lnTo>
                    <a:lnTo>
                      <a:pt x="52" y="360"/>
                    </a:lnTo>
                    <a:lnTo>
                      <a:pt x="52" y="196"/>
                    </a:lnTo>
                    <a:lnTo>
                      <a:pt x="340" y="196"/>
                    </a:lnTo>
                    <a:lnTo>
                      <a:pt x="340" y="0"/>
                    </a:lnTo>
                    <a:lnTo>
                      <a:pt x="444" y="4"/>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grpSp>
        <p:nvGrpSpPr>
          <p:cNvPr id="74887" name="Group 135"/>
          <p:cNvGrpSpPr>
            <a:grpSpLocks/>
          </p:cNvGrpSpPr>
          <p:nvPr/>
        </p:nvGrpSpPr>
        <p:grpSpPr bwMode="auto">
          <a:xfrm flipH="1">
            <a:off x="2870200" y="3232150"/>
            <a:ext cx="1016000" cy="2247900"/>
            <a:chOff x="1168" y="1996"/>
            <a:chExt cx="640" cy="1416"/>
          </a:xfrm>
        </p:grpSpPr>
        <p:sp>
          <p:nvSpPr>
            <p:cNvPr id="32785" name="Freeform 136"/>
            <p:cNvSpPr>
              <a:spLocks/>
            </p:cNvSpPr>
            <p:nvPr/>
          </p:nvSpPr>
          <p:spPr bwMode="auto">
            <a:xfrm>
              <a:off x="1168" y="1996"/>
              <a:ext cx="640" cy="1416"/>
            </a:xfrm>
            <a:custGeom>
              <a:avLst/>
              <a:gdLst>
                <a:gd name="T0" fmla="*/ 640 w 640"/>
                <a:gd name="T1" fmla="*/ 0 h 1416"/>
                <a:gd name="T2" fmla="*/ 640 w 640"/>
                <a:gd name="T3" fmla="*/ 172 h 1416"/>
                <a:gd name="T4" fmla="*/ 208 w 640"/>
                <a:gd name="T5" fmla="*/ 172 h 1416"/>
                <a:gd name="T6" fmla="*/ 208 w 640"/>
                <a:gd name="T7" fmla="*/ 1172 h 1416"/>
                <a:gd name="T8" fmla="*/ 640 w 640"/>
                <a:gd name="T9" fmla="*/ 1172 h 1416"/>
                <a:gd name="T10" fmla="*/ 640 w 640"/>
                <a:gd name="T11" fmla="*/ 1336 h 1416"/>
                <a:gd name="T12" fmla="*/ 208 w 640"/>
                <a:gd name="T13" fmla="*/ 1336 h 1416"/>
                <a:gd name="T14" fmla="*/ 208 w 640"/>
                <a:gd name="T15" fmla="*/ 1416 h 1416"/>
                <a:gd name="T16" fmla="*/ 0 w 640"/>
                <a:gd name="T17" fmla="*/ 1416 h 1416"/>
                <a:gd name="T18" fmla="*/ 0 w 640"/>
                <a:gd name="T19" fmla="*/ 0 h 1416"/>
                <a:gd name="T20" fmla="*/ 640 w 640"/>
                <a:gd name="T21" fmla="*/ 0 h 1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0" h="1416">
                  <a:moveTo>
                    <a:pt x="640" y="0"/>
                  </a:moveTo>
                  <a:lnTo>
                    <a:pt x="640" y="172"/>
                  </a:lnTo>
                  <a:lnTo>
                    <a:pt x="208" y="172"/>
                  </a:lnTo>
                  <a:lnTo>
                    <a:pt x="208" y="1172"/>
                  </a:lnTo>
                  <a:lnTo>
                    <a:pt x="640" y="1172"/>
                  </a:lnTo>
                  <a:lnTo>
                    <a:pt x="640" y="1336"/>
                  </a:lnTo>
                  <a:lnTo>
                    <a:pt x="208" y="1336"/>
                  </a:lnTo>
                  <a:lnTo>
                    <a:pt x="208" y="1416"/>
                  </a:lnTo>
                  <a:lnTo>
                    <a:pt x="0" y="1416"/>
                  </a:lnTo>
                  <a:lnTo>
                    <a:pt x="0" y="0"/>
                  </a:lnTo>
                  <a:lnTo>
                    <a:pt x="640" y="0"/>
                  </a:lnTo>
                  <a:close/>
                </a:path>
              </a:pathLst>
            </a:custGeom>
            <a:solidFill>
              <a:srgbClr val="FF00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86" name="Freeform 137"/>
            <p:cNvSpPr>
              <a:spLocks/>
            </p:cNvSpPr>
            <p:nvPr/>
          </p:nvSpPr>
          <p:spPr bwMode="auto">
            <a:xfrm>
              <a:off x="1364" y="2200"/>
              <a:ext cx="444" cy="936"/>
            </a:xfrm>
            <a:custGeom>
              <a:avLst/>
              <a:gdLst>
                <a:gd name="T0" fmla="*/ 444 w 444"/>
                <a:gd name="T1" fmla="*/ 4 h 936"/>
                <a:gd name="T2" fmla="*/ 444 w 444"/>
                <a:gd name="T3" fmla="*/ 524 h 936"/>
                <a:gd name="T4" fmla="*/ 404 w 444"/>
                <a:gd name="T5" fmla="*/ 644 h 936"/>
                <a:gd name="T6" fmla="*/ 340 w 444"/>
                <a:gd name="T7" fmla="*/ 748 h 936"/>
                <a:gd name="T8" fmla="*/ 224 w 444"/>
                <a:gd name="T9" fmla="*/ 860 h 936"/>
                <a:gd name="T10" fmla="*/ 120 w 444"/>
                <a:gd name="T11" fmla="*/ 936 h 936"/>
                <a:gd name="T12" fmla="*/ 0 w 444"/>
                <a:gd name="T13" fmla="*/ 776 h 936"/>
                <a:gd name="T14" fmla="*/ 136 w 444"/>
                <a:gd name="T15" fmla="*/ 680 h 936"/>
                <a:gd name="T16" fmla="*/ 208 w 444"/>
                <a:gd name="T17" fmla="*/ 596 h 936"/>
                <a:gd name="T18" fmla="*/ 260 w 444"/>
                <a:gd name="T19" fmla="*/ 520 h 936"/>
                <a:gd name="T20" fmla="*/ 312 w 444"/>
                <a:gd name="T21" fmla="*/ 416 h 936"/>
                <a:gd name="T22" fmla="*/ 328 w 444"/>
                <a:gd name="T23" fmla="*/ 360 h 936"/>
                <a:gd name="T24" fmla="*/ 52 w 444"/>
                <a:gd name="T25" fmla="*/ 360 h 936"/>
                <a:gd name="T26" fmla="*/ 52 w 444"/>
                <a:gd name="T27" fmla="*/ 196 h 936"/>
                <a:gd name="T28" fmla="*/ 340 w 444"/>
                <a:gd name="T29" fmla="*/ 196 h 936"/>
                <a:gd name="T30" fmla="*/ 340 w 444"/>
                <a:gd name="T31" fmla="*/ 0 h 936"/>
                <a:gd name="T32" fmla="*/ 444 w 444"/>
                <a:gd name="T33" fmla="*/ 4 h 9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 h="936">
                  <a:moveTo>
                    <a:pt x="444" y="4"/>
                  </a:moveTo>
                  <a:lnTo>
                    <a:pt x="444" y="524"/>
                  </a:lnTo>
                  <a:lnTo>
                    <a:pt x="404" y="644"/>
                  </a:lnTo>
                  <a:lnTo>
                    <a:pt x="340" y="748"/>
                  </a:lnTo>
                  <a:lnTo>
                    <a:pt x="224" y="860"/>
                  </a:lnTo>
                  <a:lnTo>
                    <a:pt x="120" y="936"/>
                  </a:lnTo>
                  <a:lnTo>
                    <a:pt x="0" y="776"/>
                  </a:lnTo>
                  <a:lnTo>
                    <a:pt x="136" y="680"/>
                  </a:lnTo>
                  <a:lnTo>
                    <a:pt x="208" y="596"/>
                  </a:lnTo>
                  <a:lnTo>
                    <a:pt x="260" y="520"/>
                  </a:lnTo>
                  <a:lnTo>
                    <a:pt x="312" y="416"/>
                  </a:lnTo>
                  <a:lnTo>
                    <a:pt x="328" y="360"/>
                  </a:lnTo>
                  <a:lnTo>
                    <a:pt x="52" y="360"/>
                  </a:lnTo>
                  <a:lnTo>
                    <a:pt x="52" y="196"/>
                  </a:lnTo>
                  <a:lnTo>
                    <a:pt x="340" y="196"/>
                  </a:lnTo>
                  <a:lnTo>
                    <a:pt x="340" y="0"/>
                  </a:lnTo>
                  <a:lnTo>
                    <a:pt x="444" y="4"/>
                  </a:lnTo>
                  <a:close/>
                </a:path>
              </a:pathLst>
            </a:custGeom>
            <a:solidFill>
              <a:srgbClr val="FF00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32780" name="Group 151"/>
          <p:cNvGrpSpPr>
            <a:grpSpLocks/>
          </p:cNvGrpSpPr>
          <p:nvPr/>
        </p:nvGrpSpPr>
        <p:grpSpPr bwMode="auto">
          <a:xfrm>
            <a:off x="5245100" y="2844800"/>
            <a:ext cx="2959100" cy="2971800"/>
            <a:chOff x="3304" y="1792"/>
            <a:chExt cx="1864" cy="1872"/>
          </a:xfrm>
        </p:grpSpPr>
        <p:sp>
          <p:nvSpPr>
            <p:cNvPr id="32782" name="Rectangle 141"/>
            <p:cNvSpPr>
              <a:spLocks noChangeArrowheads="1"/>
            </p:cNvSpPr>
            <p:nvPr/>
          </p:nvSpPr>
          <p:spPr bwMode="auto">
            <a:xfrm>
              <a:off x="3304" y="1792"/>
              <a:ext cx="1864" cy="186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83" name="Line 142"/>
            <p:cNvSpPr>
              <a:spLocks noChangeShapeType="1"/>
            </p:cNvSpPr>
            <p:nvPr/>
          </p:nvSpPr>
          <p:spPr bwMode="auto">
            <a:xfrm>
              <a:off x="4244" y="1832"/>
              <a:ext cx="0" cy="1832"/>
            </a:xfrm>
            <a:prstGeom prst="line">
              <a:avLst/>
            </a:prstGeom>
            <a:noFill/>
            <a:ln w="381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84" name="Freeform 148"/>
            <p:cNvSpPr>
              <a:spLocks/>
            </p:cNvSpPr>
            <p:nvPr/>
          </p:nvSpPr>
          <p:spPr bwMode="auto">
            <a:xfrm>
              <a:off x="3500" y="2000"/>
              <a:ext cx="740" cy="1476"/>
            </a:xfrm>
            <a:custGeom>
              <a:avLst/>
              <a:gdLst>
                <a:gd name="T0" fmla="*/ 740 w 740"/>
                <a:gd name="T1" fmla="*/ 4 h 1476"/>
                <a:gd name="T2" fmla="*/ 740 w 740"/>
                <a:gd name="T3" fmla="*/ 1476 h 1476"/>
                <a:gd name="T4" fmla="*/ 644 w 740"/>
                <a:gd name="T5" fmla="*/ 1476 h 1476"/>
                <a:gd name="T6" fmla="*/ 644 w 740"/>
                <a:gd name="T7" fmla="*/ 716 h 1476"/>
                <a:gd name="T8" fmla="*/ 564 w 740"/>
                <a:gd name="T9" fmla="*/ 856 h 1476"/>
                <a:gd name="T10" fmla="*/ 460 w 740"/>
                <a:gd name="T11" fmla="*/ 980 h 1476"/>
                <a:gd name="T12" fmla="*/ 348 w 740"/>
                <a:gd name="T13" fmla="*/ 1096 h 1476"/>
                <a:gd name="T14" fmla="*/ 200 w 740"/>
                <a:gd name="T15" fmla="*/ 1216 h 1476"/>
                <a:gd name="T16" fmla="*/ 136 w 740"/>
                <a:gd name="T17" fmla="*/ 1264 h 1476"/>
                <a:gd name="T18" fmla="*/ 0 w 740"/>
                <a:gd name="T19" fmla="*/ 1084 h 1476"/>
                <a:gd name="T20" fmla="*/ 152 w 740"/>
                <a:gd name="T21" fmla="*/ 1000 h 1476"/>
                <a:gd name="T22" fmla="*/ 276 w 740"/>
                <a:gd name="T23" fmla="*/ 896 h 1476"/>
                <a:gd name="T24" fmla="*/ 404 w 740"/>
                <a:gd name="T25" fmla="*/ 760 h 1476"/>
                <a:gd name="T26" fmla="*/ 484 w 740"/>
                <a:gd name="T27" fmla="*/ 624 h 1476"/>
                <a:gd name="T28" fmla="*/ 544 w 740"/>
                <a:gd name="T29" fmla="*/ 492 h 1476"/>
                <a:gd name="T30" fmla="*/ 84 w 740"/>
                <a:gd name="T31" fmla="*/ 480 h 1476"/>
                <a:gd name="T32" fmla="*/ 84 w 740"/>
                <a:gd name="T33" fmla="*/ 300 h 1476"/>
                <a:gd name="T34" fmla="*/ 644 w 740"/>
                <a:gd name="T35" fmla="*/ 300 h 1476"/>
                <a:gd name="T36" fmla="*/ 644 w 740"/>
                <a:gd name="T37" fmla="*/ 0 h 1476"/>
                <a:gd name="T38" fmla="*/ 740 w 740"/>
                <a:gd name="T39" fmla="*/ 4 h 14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40" h="1476">
                  <a:moveTo>
                    <a:pt x="740" y="4"/>
                  </a:moveTo>
                  <a:lnTo>
                    <a:pt x="740" y="1476"/>
                  </a:lnTo>
                  <a:lnTo>
                    <a:pt x="644" y="1476"/>
                  </a:lnTo>
                  <a:lnTo>
                    <a:pt x="644" y="716"/>
                  </a:lnTo>
                  <a:lnTo>
                    <a:pt x="564" y="856"/>
                  </a:lnTo>
                  <a:lnTo>
                    <a:pt x="460" y="980"/>
                  </a:lnTo>
                  <a:lnTo>
                    <a:pt x="348" y="1096"/>
                  </a:lnTo>
                  <a:lnTo>
                    <a:pt x="200" y="1216"/>
                  </a:lnTo>
                  <a:lnTo>
                    <a:pt x="136" y="1264"/>
                  </a:lnTo>
                  <a:lnTo>
                    <a:pt x="0" y="1084"/>
                  </a:lnTo>
                  <a:lnTo>
                    <a:pt x="152" y="1000"/>
                  </a:lnTo>
                  <a:lnTo>
                    <a:pt x="276" y="896"/>
                  </a:lnTo>
                  <a:lnTo>
                    <a:pt x="404" y="760"/>
                  </a:lnTo>
                  <a:lnTo>
                    <a:pt x="484" y="624"/>
                  </a:lnTo>
                  <a:lnTo>
                    <a:pt x="544" y="492"/>
                  </a:lnTo>
                  <a:lnTo>
                    <a:pt x="84" y="480"/>
                  </a:lnTo>
                  <a:lnTo>
                    <a:pt x="84" y="300"/>
                  </a:lnTo>
                  <a:lnTo>
                    <a:pt x="644" y="300"/>
                  </a:lnTo>
                  <a:lnTo>
                    <a:pt x="644" y="0"/>
                  </a:lnTo>
                  <a:lnTo>
                    <a:pt x="740" y="4"/>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74901" name="Freeform 149"/>
          <p:cNvSpPr>
            <a:spLocks/>
          </p:cNvSpPr>
          <p:nvPr/>
        </p:nvSpPr>
        <p:spPr bwMode="auto">
          <a:xfrm flipH="1">
            <a:off x="6756400" y="3175000"/>
            <a:ext cx="1174750" cy="2343150"/>
          </a:xfrm>
          <a:custGeom>
            <a:avLst/>
            <a:gdLst>
              <a:gd name="T0" fmla="*/ 1864915625 w 740"/>
              <a:gd name="T1" fmla="*/ 10080625 h 1476"/>
              <a:gd name="T2" fmla="*/ 1864915625 w 740"/>
              <a:gd name="T3" fmla="*/ 2147483647 h 1476"/>
              <a:gd name="T4" fmla="*/ 1622980625 w 740"/>
              <a:gd name="T5" fmla="*/ 2147483647 h 1476"/>
              <a:gd name="T6" fmla="*/ 1622980625 w 740"/>
              <a:gd name="T7" fmla="*/ 1804431875 h 1476"/>
              <a:gd name="T8" fmla="*/ 1421368125 w 740"/>
              <a:gd name="T9" fmla="*/ 2147483647 h 1476"/>
              <a:gd name="T10" fmla="*/ 1159271875 w 740"/>
              <a:gd name="T11" fmla="*/ 2147483647 h 1476"/>
              <a:gd name="T12" fmla="*/ 877014375 w 740"/>
              <a:gd name="T13" fmla="*/ 2147483647 h 1476"/>
              <a:gd name="T14" fmla="*/ 504031250 w 740"/>
              <a:gd name="T15" fmla="*/ 2147483647 h 1476"/>
              <a:gd name="T16" fmla="*/ 342741250 w 740"/>
              <a:gd name="T17" fmla="*/ 2147483647 h 1476"/>
              <a:gd name="T18" fmla="*/ 0 w 740"/>
              <a:gd name="T19" fmla="*/ 2147483647 h 1476"/>
              <a:gd name="T20" fmla="*/ 383063750 w 740"/>
              <a:gd name="T21" fmla="*/ 2147483647 h 1476"/>
              <a:gd name="T22" fmla="*/ 695563125 w 740"/>
              <a:gd name="T23" fmla="*/ 2147483647 h 1476"/>
              <a:gd name="T24" fmla="*/ 1018143125 w 740"/>
              <a:gd name="T25" fmla="*/ 1915318750 h 1476"/>
              <a:gd name="T26" fmla="*/ 1219755625 w 740"/>
              <a:gd name="T27" fmla="*/ 1572577500 h 1476"/>
              <a:gd name="T28" fmla="*/ 1370965000 w 740"/>
              <a:gd name="T29" fmla="*/ 1239916875 h 1476"/>
              <a:gd name="T30" fmla="*/ 211693125 w 740"/>
              <a:gd name="T31" fmla="*/ 1209675000 h 1476"/>
              <a:gd name="T32" fmla="*/ 211693125 w 740"/>
              <a:gd name="T33" fmla="*/ 756046875 h 1476"/>
              <a:gd name="T34" fmla="*/ 1622980625 w 740"/>
              <a:gd name="T35" fmla="*/ 756046875 h 1476"/>
              <a:gd name="T36" fmla="*/ 1622980625 w 740"/>
              <a:gd name="T37" fmla="*/ 0 h 1476"/>
              <a:gd name="T38" fmla="*/ 1864915625 w 740"/>
              <a:gd name="T39" fmla="*/ 10080625 h 14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40" h="1476">
                <a:moveTo>
                  <a:pt x="740" y="4"/>
                </a:moveTo>
                <a:lnTo>
                  <a:pt x="740" y="1476"/>
                </a:lnTo>
                <a:lnTo>
                  <a:pt x="644" y="1476"/>
                </a:lnTo>
                <a:lnTo>
                  <a:pt x="644" y="716"/>
                </a:lnTo>
                <a:lnTo>
                  <a:pt x="564" y="856"/>
                </a:lnTo>
                <a:lnTo>
                  <a:pt x="460" y="980"/>
                </a:lnTo>
                <a:lnTo>
                  <a:pt x="348" y="1096"/>
                </a:lnTo>
                <a:lnTo>
                  <a:pt x="200" y="1216"/>
                </a:lnTo>
                <a:lnTo>
                  <a:pt x="136" y="1264"/>
                </a:lnTo>
                <a:lnTo>
                  <a:pt x="0" y="1084"/>
                </a:lnTo>
                <a:lnTo>
                  <a:pt x="152" y="1000"/>
                </a:lnTo>
                <a:lnTo>
                  <a:pt x="276" y="896"/>
                </a:lnTo>
                <a:lnTo>
                  <a:pt x="404" y="760"/>
                </a:lnTo>
                <a:lnTo>
                  <a:pt x="484" y="624"/>
                </a:lnTo>
                <a:lnTo>
                  <a:pt x="544" y="492"/>
                </a:lnTo>
                <a:lnTo>
                  <a:pt x="84" y="480"/>
                </a:lnTo>
                <a:lnTo>
                  <a:pt x="84" y="300"/>
                </a:lnTo>
                <a:lnTo>
                  <a:pt x="644" y="300"/>
                </a:lnTo>
                <a:lnTo>
                  <a:pt x="644" y="0"/>
                </a:lnTo>
                <a:lnTo>
                  <a:pt x="740" y="4"/>
                </a:lnTo>
                <a:close/>
              </a:path>
            </a:pathLst>
          </a:custGeom>
          <a:solidFill>
            <a:srgbClr val="FF00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4887"/>
                                        </p:tgtEl>
                                        <p:attrNameLst>
                                          <p:attrName>style.visibility</p:attrName>
                                        </p:attrNameLst>
                                      </p:cBhvr>
                                      <p:to>
                                        <p:strVal val="visible"/>
                                      </p:to>
                                    </p:set>
                                    <p:animEffect transition="in" filter="dissolve">
                                      <p:cBhvr>
                                        <p:cTn id="7" dur="500"/>
                                        <p:tgtEl>
                                          <p:spTgt spid="748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901"/>
                                        </p:tgtEl>
                                        <p:attrNameLst>
                                          <p:attrName>style.visibility</p:attrName>
                                        </p:attrNameLst>
                                      </p:cBhvr>
                                      <p:to>
                                        <p:strVal val="visible"/>
                                      </p:to>
                                    </p:set>
                                    <p:animEffect transition="in" filter="dissolve">
                                      <p:cBhvr>
                                        <p:cTn id="12" dur="500"/>
                                        <p:tgtEl>
                                          <p:spTgt spid="74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0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320800" y="1225550"/>
            <a:ext cx="7454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chemeClr val="tx1"/>
                </a:solidFill>
              </a:rPr>
              <a:t>Complete the figures below so that they have reflectional</a:t>
            </a:r>
          </a:p>
          <a:p>
            <a:pPr algn="l">
              <a:lnSpc>
                <a:spcPct val="130000"/>
              </a:lnSpc>
            </a:pPr>
            <a:r>
              <a:rPr lang="en-US" altLang="zh-TW" sz="2400" b="0" i="0">
                <a:solidFill>
                  <a:schemeClr val="tx1"/>
                </a:solidFill>
              </a:rPr>
              <a:t>symmetry along the given line of symmetry (dotted line).</a:t>
            </a:r>
          </a:p>
        </p:txBody>
      </p:sp>
      <p:sp>
        <p:nvSpPr>
          <p:cNvPr id="33795"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3796"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Text Box 21"/>
          <p:cNvSpPr txBox="1">
            <a:spLocks noChangeArrowheads="1"/>
          </p:cNvSpPr>
          <p:nvPr/>
        </p:nvSpPr>
        <p:spPr bwMode="auto">
          <a:xfrm>
            <a:off x="63500" y="76200"/>
            <a:ext cx="1900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Transformation</a:t>
            </a:r>
          </a:p>
        </p:txBody>
      </p:sp>
      <p:grpSp>
        <p:nvGrpSpPr>
          <p:cNvPr id="33799" name="Group 22"/>
          <p:cNvGrpSpPr>
            <a:grpSpLocks noChangeAspect="1"/>
          </p:cNvGrpSpPr>
          <p:nvPr/>
        </p:nvGrpSpPr>
        <p:grpSpPr bwMode="auto">
          <a:xfrm>
            <a:off x="219075" y="542925"/>
            <a:ext cx="2016125" cy="677863"/>
            <a:chOff x="3024" y="1584"/>
            <a:chExt cx="3174" cy="1068"/>
          </a:xfrm>
        </p:grpSpPr>
        <p:sp>
          <p:nvSpPr>
            <p:cNvPr id="33813" name="Freeform 23"/>
            <p:cNvSpPr>
              <a:spLocks noChangeAspect="1"/>
            </p:cNvSpPr>
            <p:nvPr/>
          </p:nvSpPr>
          <p:spPr bwMode="auto">
            <a:xfrm>
              <a:off x="3174" y="1866"/>
              <a:ext cx="2874" cy="720"/>
            </a:xfrm>
            <a:custGeom>
              <a:avLst/>
              <a:gdLst>
                <a:gd name="T0" fmla="*/ 2250 w 2874"/>
                <a:gd name="T1" fmla="*/ 192 h 720"/>
                <a:gd name="T2" fmla="*/ 2874 w 2874"/>
                <a:gd name="T3" fmla="*/ 192 h 720"/>
                <a:gd name="T4" fmla="*/ 2874 w 2874"/>
                <a:gd name="T5" fmla="*/ 720 h 720"/>
                <a:gd name="T6" fmla="*/ 2250 w 2874"/>
                <a:gd name="T7" fmla="*/ 720 h 720"/>
                <a:gd name="T8" fmla="*/ 2250 w 2874"/>
                <a:gd name="T9" fmla="*/ 432 h 720"/>
                <a:gd name="T10" fmla="*/ 1626 w 2874"/>
                <a:gd name="T11" fmla="*/ 432 h 720"/>
                <a:gd name="T12" fmla="*/ 1571 w 2874"/>
                <a:gd name="T13" fmla="*/ 528 h 720"/>
                <a:gd name="T14" fmla="*/ 138 w 2874"/>
                <a:gd name="T15" fmla="*/ 528 h 720"/>
                <a:gd name="T16" fmla="*/ 0 w 2874"/>
                <a:gd name="T17" fmla="*/ 288 h 720"/>
                <a:gd name="T18" fmla="*/ 166 w 2874"/>
                <a:gd name="T19" fmla="*/ 0 h 720"/>
                <a:gd name="T20" fmla="*/ 2346 w 2874"/>
                <a:gd name="T21" fmla="*/ 0 h 720"/>
                <a:gd name="T22" fmla="*/ 2250 w 2874"/>
                <a:gd name="T23" fmla="*/ 192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74" h="720">
                  <a:moveTo>
                    <a:pt x="2250" y="192"/>
                  </a:moveTo>
                  <a:lnTo>
                    <a:pt x="2874" y="192"/>
                  </a:lnTo>
                  <a:lnTo>
                    <a:pt x="2874" y="720"/>
                  </a:lnTo>
                  <a:lnTo>
                    <a:pt x="2250" y="720"/>
                  </a:lnTo>
                  <a:lnTo>
                    <a:pt x="2250" y="432"/>
                  </a:lnTo>
                  <a:lnTo>
                    <a:pt x="1626" y="432"/>
                  </a:lnTo>
                  <a:lnTo>
                    <a:pt x="1571" y="528"/>
                  </a:lnTo>
                  <a:lnTo>
                    <a:pt x="138" y="528"/>
                  </a:lnTo>
                  <a:lnTo>
                    <a:pt x="0" y="288"/>
                  </a:lnTo>
                  <a:lnTo>
                    <a:pt x="166" y="0"/>
                  </a:lnTo>
                  <a:lnTo>
                    <a:pt x="2346" y="0"/>
                  </a:lnTo>
                  <a:lnTo>
                    <a:pt x="2250" y="19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814" name="Picture 24" descr="D:\Oxford\PPT\Shared\example_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4" y="1584"/>
              <a:ext cx="317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0" name="Group 25"/>
          <p:cNvGrpSpPr>
            <a:grpSpLocks noChangeAspect="1"/>
          </p:cNvGrpSpPr>
          <p:nvPr/>
        </p:nvGrpSpPr>
        <p:grpSpPr bwMode="auto">
          <a:xfrm>
            <a:off x="314325" y="1438275"/>
            <a:ext cx="900113" cy="266700"/>
            <a:chOff x="2844" y="2292"/>
            <a:chExt cx="2148" cy="636"/>
          </a:xfrm>
        </p:grpSpPr>
        <p:sp>
          <p:nvSpPr>
            <p:cNvPr id="33811" name="Rectangle 26"/>
            <p:cNvSpPr>
              <a:spLocks noChangeAspect="1" noChangeArrowheads="1"/>
            </p:cNvSpPr>
            <p:nvPr/>
          </p:nvSpPr>
          <p:spPr bwMode="auto">
            <a:xfrm>
              <a:off x="2892" y="2322"/>
              <a:ext cx="2058" cy="5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3812" name="Picture 27" descr="D:\Oxford\PPT\Shared\level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4" y="2292"/>
              <a:ext cx="21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1" name="Group 38"/>
          <p:cNvGrpSpPr>
            <a:grpSpLocks/>
          </p:cNvGrpSpPr>
          <p:nvPr/>
        </p:nvGrpSpPr>
        <p:grpSpPr bwMode="auto">
          <a:xfrm>
            <a:off x="1314450" y="2420938"/>
            <a:ext cx="7296150" cy="2684462"/>
            <a:chOff x="828" y="1525"/>
            <a:chExt cx="4596" cy="1691"/>
          </a:xfrm>
        </p:grpSpPr>
        <p:sp>
          <p:nvSpPr>
            <p:cNvPr id="33802" name="Rectangle 35"/>
            <p:cNvSpPr>
              <a:spLocks noChangeArrowheads="1"/>
            </p:cNvSpPr>
            <p:nvPr/>
          </p:nvSpPr>
          <p:spPr bwMode="auto">
            <a:xfrm>
              <a:off x="1200" y="1624"/>
              <a:ext cx="1032" cy="159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03" name="Rectangle 36"/>
            <p:cNvSpPr>
              <a:spLocks noChangeArrowheads="1"/>
            </p:cNvSpPr>
            <p:nvPr/>
          </p:nvSpPr>
          <p:spPr bwMode="auto">
            <a:xfrm>
              <a:off x="2680" y="1624"/>
              <a:ext cx="1032" cy="159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04" name="Rectangle 37"/>
            <p:cNvSpPr>
              <a:spLocks noChangeArrowheads="1"/>
            </p:cNvSpPr>
            <p:nvPr/>
          </p:nvSpPr>
          <p:spPr bwMode="auto">
            <a:xfrm>
              <a:off x="4152" y="1624"/>
              <a:ext cx="1272" cy="159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3805" name="Text Box 28"/>
            <p:cNvSpPr txBox="1">
              <a:spLocks noChangeArrowheads="1"/>
            </p:cNvSpPr>
            <p:nvPr/>
          </p:nvSpPr>
          <p:spPr bwMode="auto">
            <a:xfrm>
              <a:off x="828" y="1525"/>
              <a:ext cx="329"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(a)</a:t>
              </a:r>
            </a:p>
          </p:txBody>
        </p:sp>
        <p:sp>
          <p:nvSpPr>
            <p:cNvPr id="33806" name="Text Box 30"/>
            <p:cNvSpPr txBox="1">
              <a:spLocks noChangeArrowheads="1"/>
            </p:cNvSpPr>
            <p:nvPr/>
          </p:nvSpPr>
          <p:spPr bwMode="auto">
            <a:xfrm>
              <a:off x="2274" y="1525"/>
              <a:ext cx="340"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(b)</a:t>
              </a:r>
            </a:p>
          </p:txBody>
        </p:sp>
        <p:sp>
          <p:nvSpPr>
            <p:cNvPr id="33807" name="Text Box 31"/>
            <p:cNvSpPr txBox="1">
              <a:spLocks noChangeArrowheads="1"/>
            </p:cNvSpPr>
            <p:nvPr/>
          </p:nvSpPr>
          <p:spPr bwMode="auto">
            <a:xfrm>
              <a:off x="3732" y="1525"/>
              <a:ext cx="329"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(c)</a:t>
              </a:r>
            </a:p>
          </p:txBody>
        </p:sp>
        <p:pic>
          <p:nvPicPr>
            <p:cNvPr id="33808" name="Picture 32" descr="D:\Oxford\PPT\S1_ch09\1B_p89fig1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3" y="1661"/>
              <a:ext cx="467" cy="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33" descr="D:\Oxford\PPT\S1_ch09\1B_p89fig13.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 y="1715"/>
              <a:ext cx="922"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34" descr="D:\Oxford\PPT\S1_ch09\1B_p89fig14.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 y="1778"/>
              <a:ext cx="1190"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4819"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Text Box 7"/>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grpSp>
        <p:nvGrpSpPr>
          <p:cNvPr id="76832" name="Group 32"/>
          <p:cNvGrpSpPr>
            <a:grpSpLocks/>
          </p:cNvGrpSpPr>
          <p:nvPr/>
        </p:nvGrpSpPr>
        <p:grpSpPr bwMode="auto">
          <a:xfrm>
            <a:off x="196850" y="1214438"/>
            <a:ext cx="2419350" cy="2709862"/>
            <a:chOff x="124" y="765"/>
            <a:chExt cx="1524" cy="1707"/>
          </a:xfrm>
        </p:grpSpPr>
        <p:sp>
          <p:nvSpPr>
            <p:cNvPr id="34844" name="Rectangle 15"/>
            <p:cNvSpPr>
              <a:spLocks noChangeArrowheads="1"/>
            </p:cNvSpPr>
            <p:nvPr/>
          </p:nvSpPr>
          <p:spPr bwMode="auto">
            <a:xfrm>
              <a:off x="616" y="880"/>
              <a:ext cx="1032" cy="159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45" name="Text Box 18"/>
            <p:cNvSpPr txBox="1">
              <a:spLocks noChangeArrowheads="1"/>
            </p:cNvSpPr>
            <p:nvPr/>
          </p:nvSpPr>
          <p:spPr bwMode="auto">
            <a:xfrm>
              <a:off x="124" y="765"/>
              <a:ext cx="329"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(a)</a:t>
              </a:r>
            </a:p>
          </p:txBody>
        </p:sp>
        <p:pic>
          <p:nvPicPr>
            <p:cNvPr id="34846" name="Picture 21" descr="D:\Oxford\PPT\S1_ch09\1B_p89fig1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 y="917"/>
              <a:ext cx="467" cy="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33" name="Group 33"/>
          <p:cNvGrpSpPr>
            <a:grpSpLocks/>
          </p:cNvGrpSpPr>
          <p:nvPr/>
        </p:nvGrpSpPr>
        <p:grpSpPr bwMode="auto">
          <a:xfrm>
            <a:off x="3127375" y="1214438"/>
            <a:ext cx="2511425" cy="2709862"/>
            <a:chOff x="1970" y="765"/>
            <a:chExt cx="1582" cy="1707"/>
          </a:xfrm>
        </p:grpSpPr>
        <p:sp>
          <p:nvSpPr>
            <p:cNvPr id="34841" name="Rectangle 16"/>
            <p:cNvSpPr>
              <a:spLocks noChangeArrowheads="1"/>
            </p:cNvSpPr>
            <p:nvPr/>
          </p:nvSpPr>
          <p:spPr bwMode="auto">
            <a:xfrm>
              <a:off x="2520" y="880"/>
              <a:ext cx="1032" cy="159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42" name="Text Box 19"/>
            <p:cNvSpPr txBox="1">
              <a:spLocks noChangeArrowheads="1"/>
            </p:cNvSpPr>
            <p:nvPr/>
          </p:nvSpPr>
          <p:spPr bwMode="auto">
            <a:xfrm>
              <a:off x="1970" y="765"/>
              <a:ext cx="340"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(b)</a:t>
              </a:r>
            </a:p>
          </p:txBody>
        </p:sp>
        <p:pic>
          <p:nvPicPr>
            <p:cNvPr id="34843" name="Picture 22" descr="D:\Oxford\PPT\S1_ch09\1B_p89fig13.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9" y="1051"/>
              <a:ext cx="922"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34" name="Group 34"/>
          <p:cNvGrpSpPr>
            <a:grpSpLocks/>
          </p:cNvGrpSpPr>
          <p:nvPr/>
        </p:nvGrpSpPr>
        <p:grpSpPr bwMode="auto">
          <a:xfrm>
            <a:off x="6076950" y="1214438"/>
            <a:ext cx="2698750" cy="2709862"/>
            <a:chOff x="3828" y="765"/>
            <a:chExt cx="1700" cy="1707"/>
          </a:xfrm>
        </p:grpSpPr>
        <p:sp>
          <p:nvSpPr>
            <p:cNvPr id="34838" name="Rectangle 17"/>
            <p:cNvSpPr>
              <a:spLocks noChangeArrowheads="1"/>
            </p:cNvSpPr>
            <p:nvPr/>
          </p:nvSpPr>
          <p:spPr bwMode="auto">
            <a:xfrm>
              <a:off x="4256" y="880"/>
              <a:ext cx="1272" cy="159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839" name="Text Box 20"/>
            <p:cNvSpPr txBox="1">
              <a:spLocks noChangeArrowheads="1"/>
            </p:cNvSpPr>
            <p:nvPr/>
          </p:nvSpPr>
          <p:spPr bwMode="auto">
            <a:xfrm>
              <a:off x="3828" y="765"/>
              <a:ext cx="329" cy="3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(c)</a:t>
              </a:r>
            </a:p>
          </p:txBody>
        </p:sp>
        <p:pic>
          <p:nvPicPr>
            <p:cNvPr id="34840" name="Picture 23" descr="D:\Oxford\PPT\S1_ch09\1B_p89fig1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6" y="1034"/>
              <a:ext cx="1190"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5" name="Picture 24" descr="C:\JKL_Louis\JKP04_05 牛津初中數學\Solution.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988" y="7604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6" name="Freeform 26"/>
          <p:cNvSpPr>
            <a:spLocks/>
          </p:cNvSpPr>
          <p:nvPr/>
        </p:nvSpPr>
        <p:spPr bwMode="auto">
          <a:xfrm flipH="1">
            <a:off x="1828800" y="1657350"/>
            <a:ext cx="527050" cy="1936750"/>
          </a:xfrm>
          <a:custGeom>
            <a:avLst/>
            <a:gdLst>
              <a:gd name="T0" fmla="*/ 826611250 w 332"/>
              <a:gd name="T1" fmla="*/ 0 h 1220"/>
              <a:gd name="T2" fmla="*/ 0 w 332"/>
              <a:gd name="T3" fmla="*/ 917336875 h 1220"/>
              <a:gd name="T4" fmla="*/ 403225000 w 332"/>
              <a:gd name="T5" fmla="*/ 917336875 h 1220"/>
              <a:gd name="T6" fmla="*/ 403225000 w 332"/>
              <a:gd name="T7" fmla="*/ 2137092500 h 1220"/>
              <a:gd name="T8" fmla="*/ 0 w 332"/>
              <a:gd name="T9" fmla="*/ 2137092500 h 1220"/>
              <a:gd name="T10" fmla="*/ 836691875 w 332"/>
              <a:gd name="T11" fmla="*/ 2147483647 h 1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1220">
                <a:moveTo>
                  <a:pt x="328" y="0"/>
                </a:moveTo>
                <a:lnTo>
                  <a:pt x="0" y="364"/>
                </a:lnTo>
                <a:lnTo>
                  <a:pt x="160" y="364"/>
                </a:lnTo>
                <a:lnTo>
                  <a:pt x="160" y="848"/>
                </a:lnTo>
                <a:lnTo>
                  <a:pt x="0" y="848"/>
                </a:lnTo>
                <a:lnTo>
                  <a:pt x="332" y="1220"/>
                </a:lnTo>
              </a:path>
            </a:pathLst>
          </a:custGeom>
          <a:noFill/>
          <a:ln w="28575" cap="flat" cmpd="sng">
            <a:solidFill>
              <a:srgbClr val="0000FF"/>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6827" name="Freeform 27"/>
          <p:cNvSpPr>
            <a:spLocks/>
          </p:cNvSpPr>
          <p:nvPr/>
        </p:nvSpPr>
        <p:spPr bwMode="auto">
          <a:xfrm flipV="1">
            <a:off x="4311650" y="2660650"/>
            <a:ext cx="996950" cy="908050"/>
          </a:xfrm>
          <a:custGeom>
            <a:avLst/>
            <a:gdLst>
              <a:gd name="T0" fmla="*/ 372983125 w 628"/>
              <a:gd name="T1" fmla="*/ 1441529375 h 572"/>
              <a:gd name="T2" fmla="*/ 372983125 w 628"/>
              <a:gd name="T3" fmla="*/ 866933750 h 572"/>
              <a:gd name="T4" fmla="*/ 0 w 628"/>
              <a:gd name="T5" fmla="*/ 866933750 h 572"/>
              <a:gd name="T6" fmla="*/ 796369375 w 628"/>
              <a:gd name="T7" fmla="*/ 0 h 572"/>
              <a:gd name="T8" fmla="*/ 1582658125 w 628"/>
              <a:gd name="T9" fmla="*/ 866933750 h 572"/>
              <a:gd name="T10" fmla="*/ 1209675000 w 628"/>
              <a:gd name="T11" fmla="*/ 866933750 h 572"/>
              <a:gd name="T12" fmla="*/ 1209675000 w 628"/>
              <a:gd name="T13" fmla="*/ 143144875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8" h="572">
                <a:moveTo>
                  <a:pt x="148" y="572"/>
                </a:moveTo>
                <a:lnTo>
                  <a:pt x="148" y="344"/>
                </a:lnTo>
                <a:lnTo>
                  <a:pt x="0" y="344"/>
                </a:lnTo>
                <a:lnTo>
                  <a:pt x="316" y="0"/>
                </a:lnTo>
                <a:lnTo>
                  <a:pt x="628" y="344"/>
                </a:lnTo>
                <a:lnTo>
                  <a:pt x="480" y="344"/>
                </a:lnTo>
                <a:lnTo>
                  <a:pt x="480" y="568"/>
                </a:lnTo>
              </a:path>
            </a:pathLst>
          </a:custGeom>
          <a:noFill/>
          <a:ln w="28575" cap="flat" cmpd="sng">
            <a:solidFill>
              <a:srgbClr val="0000FF"/>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6831" name="Group 31"/>
          <p:cNvGrpSpPr>
            <a:grpSpLocks/>
          </p:cNvGrpSpPr>
          <p:nvPr/>
        </p:nvGrpSpPr>
        <p:grpSpPr bwMode="auto">
          <a:xfrm>
            <a:off x="7340600" y="2159000"/>
            <a:ext cx="1377950" cy="1390650"/>
            <a:chOff x="4624" y="1360"/>
            <a:chExt cx="868" cy="876"/>
          </a:xfrm>
        </p:grpSpPr>
        <p:sp>
          <p:nvSpPr>
            <p:cNvPr id="34836" name="Freeform 29"/>
            <p:cNvSpPr>
              <a:spLocks/>
            </p:cNvSpPr>
            <p:nvPr/>
          </p:nvSpPr>
          <p:spPr bwMode="auto">
            <a:xfrm rot="5400000" flipH="1">
              <a:off x="4640" y="1384"/>
              <a:ext cx="836" cy="868"/>
            </a:xfrm>
            <a:custGeom>
              <a:avLst/>
              <a:gdLst>
                <a:gd name="T0" fmla="*/ 288 w 836"/>
                <a:gd name="T1" fmla="*/ 868 h 868"/>
                <a:gd name="T2" fmla="*/ 288 w 836"/>
                <a:gd name="T3" fmla="*/ 0 h 868"/>
                <a:gd name="T4" fmla="*/ 580 w 836"/>
                <a:gd name="T5" fmla="*/ 0 h 868"/>
                <a:gd name="T6" fmla="*/ 580 w 836"/>
                <a:gd name="T7" fmla="*/ 580 h 868"/>
                <a:gd name="T8" fmla="*/ 0 w 836"/>
                <a:gd name="T9" fmla="*/ 580 h 868"/>
                <a:gd name="T10" fmla="*/ 0 w 836"/>
                <a:gd name="T11" fmla="*/ 288 h 868"/>
                <a:gd name="T12" fmla="*/ 836 w 836"/>
                <a:gd name="T13" fmla="*/ 288 h 8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868">
                  <a:moveTo>
                    <a:pt x="288" y="868"/>
                  </a:moveTo>
                  <a:lnTo>
                    <a:pt x="288" y="0"/>
                  </a:lnTo>
                  <a:lnTo>
                    <a:pt x="580" y="0"/>
                  </a:lnTo>
                  <a:lnTo>
                    <a:pt x="580" y="580"/>
                  </a:lnTo>
                  <a:lnTo>
                    <a:pt x="0" y="580"/>
                  </a:lnTo>
                  <a:lnTo>
                    <a:pt x="0" y="288"/>
                  </a:lnTo>
                  <a:lnTo>
                    <a:pt x="836" y="288"/>
                  </a:lnTo>
                </a:path>
              </a:pathLst>
            </a:custGeom>
            <a:noFill/>
            <a:ln w="28575" cap="flat" cmpd="sng">
              <a:solidFill>
                <a:srgbClr val="0000FF"/>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837" name="Line 30"/>
            <p:cNvSpPr>
              <a:spLocks noChangeShapeType="1"/>
            </p:cNvSpPr>
            <p:nvPr/>
          </p:nvSpPr>
          <p:spPr bwMode="auto">
            <a:xfrm flipV="1">
              <a:off x="5204" y="1360"/>
              <a:ext cx="0" cy="5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6841" name="Group 41"/>
          <p:cNvGrpSpPr>
            <a:grpSpLocks/>
          </p:cNvGrpSpPr>
          <p:nvPr/>
        </p:nvGrpSpPr>
        <p:grpSpPr bwMode="auto">
          <a:xfrm>
            <a:off x="419100" y="4687888"/>
            <a:ext cx="4965700" cy="1116012"/>
            <a:chOff x="264" y="2953"/>
            <a:chExt cx="3128" cy="703"/>
          </a:xfrm>
        </p:grpSpPr>
        <p:sp>
          <p:nvSpPr>
            <p:cNvPr id="34831" name="AutoShape 36"/>
            <p:cNvSpPr>
              <a:spLocks noChangeArrowheads="1"/>
            </p:cNvSpPr>
            <p:nvPr/>
          </p:nvSpPr>
          <p:spPr bwMode="auto">
            <a:xfrm>
              <a:off x="264" y="2953"/>
              <a:ext cx="1854" cy="335"/>
            </a:xfrm>
            <a:prstGeom prst="roundRect">
              <a:avLst>
                <a:gd name="adj" fmla="val 22870"/>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Rectangle 37"/>
            <p:cNvSpPr>
              <a:spLocks noChangeArrowheads="1"/>
            </p:cNvSpPr>
            <p:nvPr/>
          </p:nvSpPr>
          <p:spPr bwMode="auto">
            <a:xfrm>
              <a:off x="264" y="3227"/>
              <a:ext cx="3128" cy="35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Rectangle 38"/>
            <p:cNvSpPr>
              <a:spLocks noChangeArrowheads="1"/>
            </p:cNvSpPr>
            <p:nvPr/>
          </p:nvSpPr>
          <p:spPr bwMode="auto">
            <a:xfrm>
              <a:off x="264" y="3560"/>
              <a:ext cx="3128" cy="96"/>
            </a:xfrm>
            <a:prstGeom prst="rect">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Text Box 39"/>
            <p:cNvSpPr txBox="1">
              <a:spLocks noChangeArrowheads="1"/>
            </p:cNvSpPr>
            <p:nvPr/>
          </p:nvSpPr>
          <p:spPr bwMode="auto">
            <a:xfrm>
              <a:off x="342" y="2985"/>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b="0" i="0">
                  <a:solidFill>
                    <a:srgbClr val="006699"/>
                  </a:solidFill>
                  <a:latin typeface="Arial" pitchFamily="34" charset="0"/>
                </a:rPr>
                <a:t>Fulfill Exercise Objective</a:t>
              </a:r>
            </a:p>
          </p:txBody>
        </p:sp>
        <p:sp>
          <p:nvSpPr>
            <p:cNvPr id="34835" name="Text Box 40"/>
            <p:cNvSpPr txBox="1">
              <a:spLocks noChangeArrowheads="1"/>
            </p:cNvSpPr>
            <p:nvPr/>
          </p:nvSpPr>
          <p:spPr bwMode="auto">
            <a:xfrm>
              <a:off x="342" y="3219"/>
              <a:ext cx="3040"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Wingdings" pitchFamily="2" charset="2"/>
                <a:buChar char="v"/>
              </a:pPr>
              <a:r>
                <a:rPr lang="en-US" altLang="zh-TW" b="0" i="0">
                  <a:solidFill>
                    <a:srgbClr val="CC6600"/>
                  </a:solidFill>
                  <a:latin typeface="Arial" pitchFamily="34" charset="0"/>
                </a:rPr>
                <a:t>Problems on reflectional transformation.</a:t>
              </a:r>
            </a:p>
          </p:txBody>
        </p:sp>
      </p:grpSp>
      <p:sp>
        <p:nvSpPr>
          <p:cNvPr id="34830" name="Text Box 42"/>
          <p:cNvSpPr txBox="1">
            <a:spLocks noChangeArrowheads="1"/>
          </p:cNvSpPr>
          <p:nvPr/>
        </p:nvSpPr>
        <p:spPr bwMode="auto">
          <a:xfrm>
            <a:off x="1520825" y="679450"/>
            <a:ext cx="17653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6" action="ppaction://hlinksldjump"/>
              </a:rPr>
              <a:t>Back to Question</a:t>
            </a:r>
            <a:endParaRPr lang="en-US" altLang="zh-TW" sz="15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6832"/>
                                        </p:tgtEl>
                                        <p:attrNameLst>
                                          <p:attrName>style.visibility</p:attrName>
                                        </p:attrNameLst>
                                      </p:cBhvr>
                                      <p:to>
                                        <p:strVal val="visible"/>
                                      </p:to>
                                    </p:set>
                                    <p:animEffect transition="in" filter="box(out)">
                                      <p:cBhvr>
                                        <p:cTn id="7" dur="500"/>
                                        <p:tgtEl>
                                          <p:spTgt spid="768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26"/>
                                        </p:tgtEl>
                                        <p:attrNameLst>
                                          <p:attrName>style.visibility</p:attrName>
                                        </p:attrNameLst>
                                      </p:cBhvr>
                                      <p:to>
                                        <p:strVal val="visible"/>
                                      </p:to>
                                    </p:set>
                                    <p:animEffect transition="in" filter="dissolve">
                                      <p:cBhvr>
                                        <p:cTn id="12" dur="500"/>
                                        <p:tgtEl>
                                          <p:spTgt spid="768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6833"/>
                                        </p:tgtEl>
                                        <p:attrNameLst>
                                          <p:attrName>style.visibility</p:attrName>
                                        </p:attrNameLst>
                                      </p:cBhvr>
                                      <p:to>
                                        <p:strVal val="visible"/>
                                      </p:to>
                                    </p:set>
                                    <p:animEffect transition="in" filter="box(out)">
                                      <p:cBhvr>
                                        <p:cTn id="17" dur="500"/>
                                        <p:tgtEl>
                                          <p:spTgt spid="768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827"/>
                                        </p:tgtEl>
                                        <p:attrNameLst>
                                          <p:attrName>style.visibility</p:attrName>
                                        </p:attrNameLst>
                                      </p:cBhvr>
                                      <p:to>
                                        <p:strVal val="visible"/>
                                      </p:to>
                                    </p:set>
                                    <p:animEffect transition="in" filter="dissolve">
                                      <p:cBhvr>
                                        <p:cTn id="22" dur="500"/>
                                        <p:tgtEl>
                                          <p:spTgt spid="768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76834"/>
                                        </p:tgtEl>
                                        <p:attrNameLst>
                                          <p:attrName>style.visibility</p:attrName>
                                        </p:attrNameLst>
                                      </p:cBhvr>
                                      <p:to>
                                        <p:strVal val="visible"/>
                                      </p:to>
                                    </p:set>
                                    <p:animEffect transition="in" filter="box(out)">
                                      <p:cBhvr>
                                        <p:cTn id="27" dur="500"/>
                                        <p:tgtEl>
                                          <p:spTgt spid="768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6831"/>
                                        </p:tgtEl>
                                        <p:attrNameLst>
                                          <p:attrName>style.visibility</p:attrName>
                                        </p:attrNameLst>
                                      </p:cBhvr>
                                      <p:to>
                                        <p:strVal val="visible"/>
                                      </p:to>
                                    </p:set>
                                    <p:animEffect transition="in" filter="dissolve">
                                      <p:cBhvr>
                                        <p:cTn id="32" dur="500"/>
                                        <p:tgtEl>
                                          <p:spTgt spid="76831"/>
                                        </p:tgtEl>
                                      </p:cBhvr>
                                    </p:animEffect>
                                  </p:childTnLst>
                                </p:cTn>
                              </p:par>
                            </p:childTnLst>
                          </p:cTn>
                        </p:par>
                        <p:par>
                          <p:cTn id="33" fill="hold" nodeType="afterGroup">
                            <p:stCondLst>
                              <p:cond delay="500"/>
                            </p:stCondLst>
                            <p:childTnLst>
                              <p:par>
                                <p:cTn id="34" presetID="2" presetClass="entr" presetSubtype="8" fill="hold" nodeType="afterEffect">
                                  <p:stCondLst>
                                    <p:cond delay="0"/>
                                  </p:stCondLst>
                                  <p:childTnLst>
                                    <p:set>
                                      <p:cBhvr>
                                        <p:cTn id="35" dur="1" fill="hold">
                                          <p:stCondLst>
                                            <p:cond delay="0"/>
                                          </p:stCondLst>
                                        </p:cTn>
                                        <p:tgtEl>
                                          <p:spTgt spid="76841"/>
                                        </p:tgtEl>
                                        <p:attrNameLst>
                                          <p:attrName>style.visibility</p:attrName>
                                        </p:attrNameLst>
                                      </p:cBhvr>
                                      <p:to>
                                        <p:strVal val="visible"/>
                                      </p:to>
                                    </p:set>
                                    <p:anim calcmode="lin" valueType="num">
                                      <p:cBhvr additive="base">
                                        <p:cTn id="36" dur="500" fill="hold"/>
                                        <p:tgtEl>
                                          <p:spTgt spid="76841"/>
                                        </p:tgtEl>
                                        <p:attrNameLst>
                                          <p:attrName>ppt_x</p:attrName>
                                        </p:attrNameLst>
                                      </p:cBhvr>
                                      <p:tavLst>
                                        <p:tav tm="0">
                                          <p:val>
                                            <p:strVal val="0-#ppt_w/2"/>
                                          </p:val>
                                        </p:tav>
                                        <p:tav tm="100000">
                                          <p:val>
                                            <p:strVal val="#ppt_x"/>
                                          </p:val>
                                        </p:tav>
                                      </p:tavLst>
                                    </p:anim>
                                    <p:anim calcmode="lin" valueType="num">
                                      <p:cBhvr additive="base">
                                        <p:cTn id="37" dur="500" fill="hold"/>
                                        <p:tgtEl>
                                          <p:spTgt spid="768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6" grpId="0" animBg="1"/>
      <p:bldP spid="7682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5843"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4"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Text Box 7"/>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grpSp>
        <p:nvGrpSpPr>
          <p:cNvPr id="35846" name="Group 24"/>
          <p:cNvGrpSpPr>
            <a:grpSpLocks noChangeAspect="1"/>
          </p:cNvGrpSpPr>
          <p:nvPr/>
        </p:nvGrpSpPr>
        <p:grpSpPr bwMode="auto">
          <a:xfrm>
            <a:off x="315913" y="582613"/>
            <a:ext cx="2016125" cy="677862"/>
            <a:chOff x="1536" y="3120"/>
            <a:chExt cx="3174" cy="1068"/>
          </a:xfrm>
        </p:grpSpPr>
        <p:sp>
          <p:nvSpPr>
            <p:cNvPr id="35856" name="Freeform 25"/>
            <p:cNvSpPr>
              <a:spLocks noChangeAspect="1"/>
            </p:cNvSpPr>
            <p:nvPr/>
          </p:nvSpPr>
          <p:spPr bwMode="auto">
            <a:xfrm>
              <a:off x="1692" y="3402"/>
              <a:ext cx="2874" cy="720"/>
            </a:xfrm>
            <a:custGeom>
              <a:avLst/>
              <a:gdLst>
                <a:gd name="T0" fmla="*/ 2250 w 2874"/>
                <a:gd name="T1" fmla="*/ 192 h 720"/>
                <a:gd name="T2" fmla="*/ 2874 w 2874"/>
                <a:gd name="T3" fmla="*/ 192 h 720"/>
                <a:gd name="T4" fmla="*/ 2874 w 2874"/>
                <a:gd name="T5" fmla="*/ 720 h 720"/>
                <a:gd name="T6" fmla="*/ 2250 w 2874"/>
                <a:gd name="T7" fmla="*/ 720 h 720"/>
                <a:gd name="T8" fmla="*/ 2250 w 2874"/>
                <a:gd name="T9" fmla="*/ 432 h 720"/>
                <a:gd name="T10" fmla="*/ 1626 w 2874"/>
                <a:gd name="T11" fmla="*/ 432 h 720"/>
                <a:gd name="T12" fmla="*/ 1571 w 2874"/>
                <a:gd name="T13" fmla="*/ 528 h 720"/>
                <a:gd name="T14" fmla="*/ 138 w 2874"/>
                <a:gd name="T15" fmla="*/ 528 h 720"/>
                <a:gd name="T16" fmla="*/ 0 w 2874"/>
                <a:gd name="T17" fmla="*/ 288 h 720"/>
                <a:gd name="T18" fmla="*/ 166 w 2874"/>
                <a:gd name="T19" fmla="*/ 0 h 720"/>
                <a:gd name="T20" fmla="*/ 2346 w 2874"/>
                <a:gd name="T21" fmla="*/ 0 h 720"/>
                <a:gd name="T22" fmla="*/ 2250 w 2874"/>
                <a:gd name="T23" fmla="*/ 192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74" h="720">
                  <a:moveTo>
                    <a:pt x="2250" y="192"/>
                  </a:moveTo>
                  <a:lnTo>
                    <a:pt x="2874" y="192"/>
                  </a:lnTo>
                  <a:lnTo>
                    <a:pt x="2874" y="720"/>
                  </a:lnTo>
                  <a:lnTo>
                    <a:pt x="2250" y="720"/>
                  </a:lnTo>
                  <a:lnTo>
                    <a:pt x="2250" y="432"/>
                  </a:lnTo>
                  <a:lnTo>
                    <a:pt x="1626" y="432"/>
                  </a:lnTo>
                  <a:lnTo>
                    <a:pt x="1571" y="528"/>
                  </a:lnTo>
                  <a:lnTo>
                    <a:pt x="138" y="528"/>
                  </a:lnTo>
                  <a:lnTo>
                    <a:pt x="0" y="288"/>
                  </a:lnTo>
                  <a:lnTo>
                    <a:pt x="166" y="0"/>
                  </a:lnTo>
                  <a:lnTo>
                    <a:pt x="2346" y="0"/>
                  </a:lnTo>
                  <a:lnTo>
                    <a:pt x="2250" y="19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57" name="Picture 26" descr="D:\Oxford\PPT\Shared\example_4.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3120"/>
              <a:ext cx="317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7" name="Group 27"/>
          <p:cNvGrpSpPr>
            <a:grpSpLocks noChangeAspect="1"/>
          </p:cNvGrpSpPr>
          <p:nvPr/>
        </p:nvGrpSpPr>
        <p:grpSpPr bwMode="auto">
          <a:xfrm>
            <a:off x="403225" y="1431925"/>
            <a:ext cx="900113" cy="266700"/>
            <a:chOff x="1200" y="768"/>
            <a:chExt cx="2148" cy="636"/>
          </a:xfrm>
        </p:grpSpPr>
        <p:sp>
          <p:nvSpPr>
            <p:cNvPr id="35854" name="Freeform 28"/>
            <p:cNvSpPr>
              <a:spLocks noChangeAspect="1"/>
            </p:cNvSpPr>
            <p:nvPr/>
          </p:nvSpPr>
          <p:spPr bwMode="auto">
            <a:xfrm>
              <a:off x="1296" y="816"/>
              <a:ext cx="2016" cy="528"/>
            </a:xfrm>
            <a:custGeom>
              <a:avLst/>
              <a:gdLst>
                <a:gd name="T0" fmla="*/ 0 w 2016"/>
                <a:gd name="T1" fmla="*/ 480 h 528"/>
                <a:gd name="T2" fmla="*/ 1392 w 2016"/>
                <a:gd name="T3" fmla="*/ 480 h 528"/>
                <a:gd name="T4" fmla="*/ 1420 w 2016"/>
                <a:gd name="T5" fmla="*/ 528 h 528"/>
                <a:gd name="T6" fmla="*/ 2016 w 2016"/>
                <a:gd name="T7" fmla="*/ 528 h 528"/>
                <a:gd name="T8" fmla="*/ 2016 w 2016"/>
                <a:gd name="T9" fmla="*/ 0 h 528"/>
                <a:gd name="T10" fmla="*/ 1200 w 2016"/>
                <a:gd name="T11" fmla="*/ 0 h 528"/>
                <a:gd name="T12" fmla="*/ 1008 w 2016"/>
                <a:gd name="T13" fmla="*/ 111 h 528"/>
                <a:gd name="T14" fmla="*/ 0 w 2016"/>
                <a:gd name="T15" fmla="*/ 111 h 528"/>
                <a:gd name="T16" fmla="*/ 0 w 2016"/>
                <a:gd name="T17" fmla="*/ 480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6" h="528">
                  <a:moveTo>
                    <a:pt x="0" y="480"/>
                  </a:moveTo>
                  <a:lnTo>
                    <a:pt x="1392" y="480"/>
                  </a:lnTo>
                  <a:lnTo>
                    <a:pt x="1420" y="528"/>
                  </a:lnTo>
                  <a:lnTo>
                    <a:pt x="2016" y="528"/>
                  </a:lnTo>
                  <a:lnTo>
                    <a:pt x="2016" y="0"/>
                  </a:lnTo>
                  <a:lnTo>
                    <a:pt x="1200" y="0"/>
                  </a:lnTo>
                  <a:lnTo>
                    <a:pt x="1008" y="111"/>
                  </a:lnTo>
                  <a:lnTo>
                    <a:pt x="0" y="111"/>
                  </a:lnTo>
                  <a:lnTo>
                    <a:pt x="0" y="48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55" name="Picture 29" descr="D:\Oxford\PPT\Shared\level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0" y="768"/>
              <a:ext cx="21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8" name="Group 31"/>
          <p:cNvGrpSpPr>
            <a:grpSpLocks/>
          </p:cNvGrpSpPr>
          <p:nvPr/>
        </p:nvGrpSpPr>
        <p:grpSpPr bwMode="auto">
          <a:xfrm>
            <a:off x="1346200" y="1225550"/>
            <a:ext cx="7454900" cy="1041400"/>
            <a:chOff x="832" y="772"/>
            <a:chExt cx="4696" cy="656"/>
          </a:xfrm>
        </p:grpSpPr>
        <p:sp>
          <p:nvSpPr>
            <p:cNvPr id="35852" name="Rectangle 2"/>
            <p:cNvSpPr>
              <a:spLocks noChangeArrowheads="1"/>
            </p:cNvSpPr>
            <p:nvPr/>
          </p:nvSpPr>
          <p:spPr bwMode="auto">
            <a:xfrm>
              <a:off x="832" y="772"/>
              <a:ext cx="4696" cy="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chemeClr val="tx1"/>
                  </a:solidFill>
                </a:rPr>
                <a:t>The line </a:t>
              </a:r>
              <a:r>
                <a:rPr lang="en-US" altLang="zh-TW" sz="2400" b="0">
                  <a:solidFill>
                    <a:schemeClr val="tx1"/>
                  </a:solidFill>
                </a:rPr>
                <a:t>m</a:t>
              </a:r>
              <a:r>
                <a:rPr lang="en-US" altLang="zh-TW" sz="2400" b="0" i="0">
                  <a:solidFill>
                    <a:schemeClr val="tx1"/>
                  </a:solidFill>
                </a:rPr>
                <a:t> on the graph paper below is an axis of reflection. Draw the image of reflection of the given figure ‘        ’.</a:t>
              </a:r>
            </a:p>
          </p:txBody>
        </p:sp>
        <p:pic>
          <p:nvPicPr>
            <p:cNvPr id="35853" name="Picture 30" descr="D:\Oxford\PPT\S1_ch09\1B_p90fig1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1" y="1171"/>
              <a:ext cx="24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9" name="Group 35"/>
          <p:cNvGrpSpPr>
            <a:grpSpLocks/>
          </p:cNvGrpSpPr>
          <p:nvPr/>
        </p:nvGrpSpPr>
        <p:grpSpPr bwMode="auto">
          <a:xfrm>
            <a:off x="990600" y="2417763"/>
            <a:ext cx="6883400" cy="4216400"/>
            <a:chOff x="624" y="1523"/>
            <a:chExt cx="4336" cy="2656"/>
          </a:xfrm>
        </p:grpSpPr>
        <p:pic>
          <p:nvPicPr>
            <p:cNvPr id="35850" name="Picture 32" descr="D:\Oxford\PPT\S1_ch09\1B_p90fig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 y="1523"/>
              <a:ext cx="3863" cy="2322"/>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3282"/>
              <a:ext cx="841" cy="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6867"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pic>
        <p:nvPicPr>
          <p:cNvPr id="36870" name="Picture 19"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988" y="6588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73" name="Group 25"/>
          <p:cNvGrpSpPr>
            <a:grpSpLocks/>
          </p:cNvGrpSpPr>
          <p:nvPr/>
        </p:nvGrpSpPr>
        <p:grpSpPr bwMode="auto">
          <a:xfrm>
            <a:off x="419100" y="5348288"/>
            <a:ext cx="4965700" cy="1116012"/>
            <a:chOff x="264" y="2953"/>
            <a:chExt cx="3128" cy="703"/>
          </a:xfrm>
        </p:grpSpPr>
        <p:sp>
          <p:nvSpPr>
            <p:cNvPr id="36905" name="AutoShape 26"/>
            <p:cNvSpPr>
              <a:spLocks noChangeArrowheads="1"/>
            </p:cNvSpPr>
            <p:nvPr/>
          </p:nvSpPr>
          <p:spPr bwMode="auto">
            <a:xfrm>
              <a:off x="264" y="2953"/>
              <a:ext cx="1854" cy="335"/>
            </a:xfrm>
            <a:prstGeom prst="roundRect">
              <a:avLst>
                <a:gd name="adj" fmla="val 22870"/>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6" name="Rectangle 27"/>
            <p:cNvSpPr>
              <a:spLocks noChangeArrowheads="1"/>
            </p:cNvSpPr>
            <p:nvPr/>
          </p:nvSpPr>
          <p:spPr bwMode="auto">
            <a:xfrm>
              <a:off x="264" y="3227"/>
              <a:ext cx="3128" cy="35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7" name="Rectangle 28"/>
            <p:cNvSpPr>
              <a:spLocks noChangeArrowheads="1"/>
            </p:cNvSpPr>
            <p:nvPr/>
          </p:nvSpPr>
          <p:spPr bwMode="auto">
            <a:xfrm>
              <a:off x="264" y="3560"/>
              <a:ext cx="3128" cy="96"/>
            </a:xfrm>
            <a:prstGeom prst="rect">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8" name="Text Box 29"/>
            <p:cNvSpPr txBox="1">
              <a:spLocks noChangeArrowheads="1"/>
            </p:cNvSpPr>
            <p:nvPr/>
          </p:nvSpPr>
          <p:spPr bwMode="auto">
            <a:xfrm>
              <a:off x="342" y="2985"/>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b="0" i="0">
                  <a:solidFill>
                    <a:srgbClr val="006699"/>
                  </a:solidFill>
                  <a:latin typeface="Arial" pitchFamily="34" charset="0"/>
                </a:rPr>
                <a:t>Fulfill Exercise Objective</a:t>
              </a:r>
            </a:p>
          </p:txBody>
        </p:sp>
        <p:sp>
          <p:nvSpPr>
            <p:cNvPr id="36909" name="Text Box 30"/>
            <p:cNvSpPr txBox="1">
              <a:spLocks noChangeArrowheads="1"/>
            </p:cNvSpPr>
            <p:nvPr/>
          </p:nvSpPr>
          <p:spPr bwMode="auto">
            <a:xfrm>
              <a:off x="342" y="3219"/>
              <a:ext cx="3040"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Wingdings" pitchFamily="2" charset="2"/>
                <a:buChar char="v"/>
              </a:pPr>
              <a:r>
                <a:rPr lang="en-US" altLang="zh-TW" b="0" i="0">
                  <a:solidFill>
                    <a:srgbClr val="CC6600"/>
                  </a:solidFill>
                  <a:latin typeface="Arial" pitchFamily="34" charset="0"/>
                </a:rPr>
                <a:t>Problems on reflectional transformation.</a:t>
              </a:r>
            </a:p>
          </p:txBody>
        </p:sp>
      </p:grpSp>
      <p:pic>
        <p:nvPicPr>
          <p:cNvPr id="78883" name="Picture 35" descr="D:\Oxford\PPT\S1_ch09\1B_p90fig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173163"/>
            <a:ext cx="6132512" cy="3686175"/>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909" name="Group 61"/>
          <p:cNvGrpSpPr>
            <a:grpSpLocks/>
          </p:cNvGrpSpPr>
          <p:nvPr/>
        </p:nvGrpSpPr>
        <p:grpSpPr bwMode="auto">
          <a:xfrm>
            <a:off x="4381500" y="2197100"/>
            <a:ext cx="857250" cy="215900"/>
            <a:chOff x="2760" y="1384"/>
            <a:chExt cx="540" cy="136"/>
          </a:xfrm>
        </p:grpSpPr>
        <p:grpSp>
          <p:nvGrpSpPr>
            <p:cNvPr id="36901" name="Group 38"/>
            <p:cNvGrpSpPr>
              <a:grpSpLocks/>
            </p:cNvGrpSpPr>
            <p:nvPr/>
          </p:nvGrpSpPr>
          <p:grpSpPr bwMode="auto">
            <a:xfrm>
              <a:off x="3164" y="1384"/>
              <a:ext cx="136" cy="136"/>
              <a:chOff x="3028" y="2656"/>
              <a:chExt cx="224" cy="224"/>
            </a:xfrm>
          </p:grpSpPr>
          <p:sp>
            <p:nvSpPr>
              <p:cNvPr id="36903" name="Line 36"/>
              <p:cNvSpPr>
                <a:spLocks noChangeShapeType="1"/>
              </p:cNvSpPr>
              <p:nvPr/>
            </p:nvSpPr>
            <p:spPr bwMode="auto">
              <a:xfrm>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904" name="Line 37"/>
              <p:cNvSpPr>
                <a:spLocks noChangeShapeType="1"/>
              </p:cNvSpPr>
              <p:nvPr/>
            </p:nvSpPr>
            <p:spPr bwMode="auto">
              <a:xfrm flipH="1">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36902" name="Line 54"/>
            <p:cNvSpPr>
              <a:spLocks noChangeShapeType="1"/>
            </p:cNvSpPr>
            <p:nvPr/>
          </p:nvSpPr>
          <p:spPr bwMode="auto">
            <a:xfrm>
              <a:off x="2760" y="1456"/>
              <a:ext cx="488" cy="0"/>
            </a:xfrm>
            <a:prstGeom prst="line">
              <a:avLst/>
            </a:prstGeom>
            <a:noFill/>
            <a:ln w="2286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8910" name="Group 62"/>
          <p:cNvGrpSpPr>
            <a:grpSpLocks/>
          </p:cNvGrpSpPr>
          <p:nvPr/>
        </p:nvGrpSpPr>
        <p:grpSpPr bwMode="auto">
          <a:xfrm>
            <a:off x="4038600" y="2933700"/>
            <a:ext cx="1581150" cy="215900"/>
            <a:chOff x="2544" y="1848"/>
            <a:chExt cx="996" cy="136"/>
          </a:xfrm>
        </p:grpSpPr>
        <p:grpSp>
          <p:nvGrpSpPr>
            <p:cNvPr id="36897" name="Group 39"/>
            <p:cNvGrpSpPr>
              <a:grpSpLocks/>
            </p:cNvGrpSpPr>
            <p:nvPr/>
          </p:nvGrpSpPr>
          <p:grpSpPr bwMode="auto">
            <a:xfrm>
              <a:off x="3404" y="1848"/>
              <a:ext cx="136" cy="136"/>
              <a:chOff x="3028" y="2656"/>
              <a:chExt cx="224" cy="224"/>
            </a:xfrm>
          </p:grpSpPr>
          <p:sp>
            <p:nvSpPr>
              <p:cNvPr id="36899" name="Line 40"/>
              <p:cNvSpPr>
                <a:spLocks noChangeShapeType="1"/>
              </p:cNvSpPr>
              <p:nvPr/>
            </p:nvSpPr>
            <p:spPr bwMode="auto">
              <a:xfrm>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900" name="Line 41"/>
              <p:cNvSpPr>
                <a:spLocks noChangeShapeType="1"/>
              </p:cNvSpPr>
              <p:nvPr/>
            </p:nvSpPr>
            <p:spPr bwMode="auto">
              <a:xfrm flipH="1">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36898" name="Line 55"/>
            <p:cNvSpPr>
              <a:spLocks noChangeShapeType="1"/>
            </p:cNvSpPr>
            <p:nvPr/>
          </p:nvSpPr>
          <p:spPr bwMode="auto">
            <a:xfrm>
              <a:off x="2544" y="1920"/>
              <a:ext cx="928" cy="0"/>
            </a:xfrm>
            <a:prstGeom prst="line">
              <a:avLst/>
            </a:prstGeom>
            <a:noFill/>
            <a:ln w="2286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8912" name="Group 64"/>
          <p:cNvGrpSpPr>
            <a:grpSpLocks/>
          </p:cNvGrpSpPr>
          <p:nvPr/>
        </p:nvGrpSpPr>
        <p:grpSpPr bwMode="auto">
          <a:xfrm>
            <a:off x="3670300" y="3670300"/>
            <a:ext cx="2292350" cy="215900"/>
            <a:chOff x="2312" y="2312"/>
            <a:chExt cx="1444" cy="136"/>
          </a:xfrm>
        </p:grpSpPr>
        <p:grpSp>
          <p:nvGrpSpPr>
            <p:cNvPr id="36893" name="Group 42"/>
            <p:cNvGrpSpPr>
              <a:grpSpLocks/>
            </p:cNvGrpSpPr>
            <p:nvPr/>
          </p:nvGrpSpPr>
          <p:grpSpPr bwMode="auto">
            <a:xfrm>
              <a:off x="3620" y="2312"/>
              <a:ext cx="136" cy="136"/>
              <a:chOff x="3028" y="2656"/>
              <a:chExt cx="224" cy="224"/>
            </a:xfrm>
          </p:grpSpPr>
          <p:sp>
            <p:nvSpPr>
              <p:cNvPr id="36895" name="Line 43"/>
              <p:cNvSpPr>
                <a:spLocks noChangeShapeType="1"/>
              </p:cNvSpPr>
              <p:nvPr/>
            </p:nvSpPr>
            <p:spPr bwMode="auto">
              <a:xfrm>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96" name="Line 44"/>
              <p:cNvSpPr>
                <a:spLocks noChangeShapeType="1"/>
              </p:cNvSpPr>
              <p:nvPr/>
            </p:nvSpPr>
            <p:spPr bwMode="auto">
              <a:xfrm flipH="1">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36894" name="Line 56"/>
            <p:cNvSpPr>
              <a:spLocks noChangeShapeType="1"/>
            </p:cNvSpPr>
            <p:nvPr/>
          </p:nvSpPr>
          <p:spPr bwMode="auto">
            <a:xfrm>
              <a:off x="2312" y="2384"/>
              <a:ext cx="1384" cy="0"/>
            </a:xfrm>
            <a:prstGeom prst="line">
              <a:avLst/>
            </a:prstGeom>
            <a:noFill/>
            <a:ln w="2286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8911" name="Group 63"/>
          <p:cNvGrpSpPr>
            <a:grpSpLocks/>
          </p:cNvGrpSpPr>
          <p:nvPr/>
        </p:nvGrpSpPr>
        <p:grpSpPr bwMode="auto">
          <a:xfrm>
            <a:off x="2921000" y="2946400"/>
            <a:ext cx="3778250" cy="215900"/>
            <a:chOff x="1840" y="1856"/>
            <a:chExt cx="2380" cy="136"/>
          </a:xfrm>
        </p:grpSpPr>
        <p:grpSp>
          <p:nvGrpSpPr>
            <p:cNvPr id="36889" name="Group 45"/>
            <p:cNvGrpSpPr>
              <a:grpSpLocks/>
            </p:cNvGrpSpPr>
            <p:nvPr/>
          </p:nvGrpSpPr>
          <p:grpSpPr bwMode="auto">
            <a:xfrm>
              <a:off x="4084" y="1856"/>
              <a:ext cx="136" cy="136"/>
              <a:chOff x="3028" y="2656"/>
              <a:chExt cx="224" cy="224"/>
            </a:xfrm>
          </p:grpSpPr>
          <p:sp>
            <p:nvSpPr>
              <p:cNvPr id="36891" name="Line 46"/>
              <p:cNvSpPr>
                <a:spLocks noChangeShapeType="1"/>
              </p:cNvSpPr>
              <p:nvPr/>
            </p:nvSpPr>
            <p:spPr bwMode="auto">
              <a:xfrm>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92" name="Line 47"/>
              <p:cNvSpPr>
                <a:spLocks noChangeShapeType="1"/>
              </p:cNvSpPr>
              <p:nvPr/>
            </p:nvSpPr>
            <p:spPr bwMode="auto">
              <a:xfrm flipH="1">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36890" name="Line 57"/>
            <p:cNvSpPr>
              <a:spLocks noChangeShapeType="1"/>
            </p:cNvSpPr>
            <p:nvPr/>
          </p:nvSpPr>
          <p:spPr bwMode="auto">
            <a:xfrm>
              <a:off x="1840" y="1920"/>
              <a:ext cx="2312" cy="0"/>
            </a:xfrm>
            <a:prstGeom prst="line">
              <a:avLst/>
            </a:prstGeom>
            <a:noFill/>
            <a:ln w="2286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8908" name="Group 60"/>
          <p:cNvGrpSpPr>
            <a:grpSpLocks/>
          </p:cNvGrpSpPr>
          <p:nvPr/>
        </p:nvGrpSpPr>
        <p:grpSpPr bwMode="auto">
          <a:xfrm>
            <a:off x="2184400" y="1828800"/>
            <a:ext cx="5251450" cy="215900"/>
            <a:chOff x="1376" y="1152"/>
            <a:chExt cx="3308" cy="136"/>
          </a:xfrm>
        </p:grpSpPr>
        <p:grpSp>
          <p:nvGrpSpPr>
            <p:cNvPr id="36885" name="Group 51"/>
            <p:cNvGrpSpPr>
              <a:grpSpLocks/>
            </p:cNvGrpSpPr>
            <p:nvPr/>
          </p:nvGrpSpPr>
          <p:grpSpPr bwMode="auto">
            <a:xfrm>
              <a:off x="4548" y="1152"/>
              <a:ext cx="136" cy="136"/>
              <a:chOff x="3028" y="2656"/>
              <a:chExt cx="224" cy="224"/>
            </a:xfrm>
          </p:grpSpPr>
          <p:sp>
            <p:nvSpPr>
              <p:cNvPr id="36887" name="Line 52"/>
              <p:cNvSpPr>
                <a:spLocks noChangeShapeType="1"/>
              </p:cNvSpPr>
              <p:nvPr/>
            </p:nvSpPr>
            <p:spPr bwMode="auto">
              <a:xfrm>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88" name="Line 53"/>
              <p:cNvSpPr>
                <a:spLocks noChangeShapeType="1"/>
              </p:cNvSpPr>
              <p:nvPr/>
            </p:nvSpPr>
            <p:spPr bwMode="auto">
              <a:xfrm flipH="1">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36886" name="Line 58"/>
            <p:cNvSpPr>
              <a:spLocks noChangeShapeType="1"/>
            </p:cNvSpPr>
            <p:nvPr/>
          </p:nvSpPr>
          <p:spPr bwMode="auto">
            <a:xfrm>
              <a:off x="1376" y="1216"/>
              <a:ext cx="3280" cy="0"/>
            </a:xfrm>
            <a:prstGeom prst="line">
              <a:avLst/>
            </a:prstGeom>
            <a:noFill/>
            <a:ln w="2286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8913" name="Group 65"/>
          <p:cNvGrpSpPr>
            <a:grpSpLocks/>
          </p:cNvGrpSpPr>
          <p:nvPr/>
        </p:nvGrpSpPr>
        <p:grpSpPr bwMode="auto">
          <a:xfrm>
            <a:off x="2565400" y="4064000"/>
            <a:ext cx="4502150" cy="215900"/>
            <a:chOff x="1616" y="2560"/>
            <a:chExt cx="2836" cy="136"/>
          </a:xfrm>
        </p:grpSpPr>
        <p:grpSp>
          <p:nvGrpSpPr>
            <p:cNvPr id="36881" name="Group 48"/>
            <p:cNvGrpSpPr>
              <a:grpSpLocks/>
            </p:cNvGrpSpPr>
            <p:nvPr/>
          </p:nvGrpSpPr>
          <p:grpSpPr bwMode="auto">
            <a:xfrm>
              <a:off x="4316" y="2560"/>
              <a:ext cx="136" cy="136"/>
              <a:chOff x="3028" y="2656"/>
              <a:chExt cx="224" cy="224"/>
            </a:xfrm>
          </p:grpSpPr>
          <p:sp>
            <p:nvSpPr>
              <p:cNvPr id="36883" name="Line 49"/>
              <p:cNvSpPr>
                <a:spLocks noChangeShapeType="1"/>
              </p:cNvSpPr>
              <p:nvPr/>
            </p:nvSpPr>
            <p:spPr bwMode="auto">
              <a:xfrm>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84" name="Line 50"/>
              <p:cNvSpPr>
                <a:spLocks noChangeShapeType="1"/>
              </p:cNvSpPr>
              <p:nvPr/>
            </p:nvSpPr>
            <p:spPr bwMode="auto">
              <a:xfrm flipH="1">
                <a:off x="3028" y="2656"/>
                <a:ext cx="224" cy="224"/>
              </a:xfrm>
              <a:prstGeom prst="line">
                <a:avLst/>
              </a:prstGeom>
              <a:noFill/>
              <a:ln w="228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36882" name="Line 59"/>
            <p:cNvSpPr>
              <a:spLocks noChangeShapeType="1"/>
            </p:cNvSpPr>
            <p:nvPr/>
          </p:nvSpPr>
          <p:spPr bwMode="auto">
            <a:xfrm>
              <a:off x="1616" y="2608"/>
              <a:ext cx="2776" cy="0"/>
            </a:xfrm>
            <a:prstGeom prst="line">
              <a:avLst/>
            </a:prstGeom>
            <a:noFill/>
            <a:ln w="2286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78914" name="Freeform 66"/>
          <p:cNvSpPr>
            <a:spLocks/>
          </p:cNvSpPr>
          <p:nvPr/>
        </p:nvSpPr>
        <p:spPr bwMode="auto">
          <a:xfrm>
            <a:off x="5130800" y="1917700"/>
            <a:ext cx="2184400" cy="2235200"/>
          </a:xfrm>
          <a:custGeom>
            <a:avLst/>
            <a:gdLst>
              <a:gd name="T0" fmla="*/ 0 w 1376"/>
              <a:gd name="T1" fmla="*/ 604837500 h 1408"/>
              <a:gd name="T2" fmla="*/ 1149191250 w 1376"/>
              <a:gd name="T3" fmla="*/ 2147483647 h 1408"/>
              <a:gd name="T4" fmla="*/ 2147483647 w 1376"/>
              <a:gd name="T5" fmla="*/ 1774190000 h 1408"/>
              <a:gd name="T6" fmla="*/ 2147483647 w 1376"/>
              <a:gd name="T7" fmla="*/ 2147483647 h 1408"/>
              <a:gd name="T8" fmla="*/ 2147483647 w 1376"/>
              <a:gd name="T9" fmla="*/ 0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 h="1408">
                <a:moveTo>
                  <a:pt x="0" y="240"/>
                </a:moveTo>
                <a:lnTo>
                  <a:pt x="456" y="1176"/>
                </a:lnTo>
                <a:lnTo>
                  <a:pt x="920" y="704"/>
                </a:lnTo>
                <a:lnTo>
                  <a:pt x="1160" y="1408"/>
                </a:lnTo>
                <a:lnTo>
                  <a:pt x="1376" y="0"/>
                </a:lnTo>
              </a:path>
            </a:pathLst>
          </a:custGeom>
          <a:noFill/>
          <a:ln w="22860" cap="flat" cmpd="sng">
            <a:solidFill>
              <a:srgbClr val="FF66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80" name="Text Box 67"/>
          <p:cNvSpPr txBox="1">
            <a:spLocks noChangeArrowheads="1"/>
          </p:cNvSpPr>
          <p:nvPr/>
        </p:nvSpPr>
        <p:spPr bwMode="auto">
          <a:xfrm>
            <a:off x="1520825" y="603250"/>
            <a:ext cx="17653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4" action="ppaction://hlinksldjump"/>
              </a:rPr>
              <a:t>Back to Question</a:t>
            </a:r>
            <a:endParaRPr lang="en-US" altLang="zh-TW" sz="15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8883"/>
                                        </p:tgtEl>
                                        <p:attrNameLst>
                                          <p:attrName>style.visibility</p:attrName>
                                        </p:attrNameLst>
                                      </p:cBhvr>
                                      <p:to>
                                        <p:strVal val="visible"/>
                                      </p:to>
                                    </p:set>
                                    <p:animEffect transition="in" filter="box(out)">
                                      <p:cBhvr>
                                        <p:cTn id="7" dur="500"/>
                                        <p:tgtEl>
                                          <p:spTgt spid="78883"/>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78909"/>
                                        </p:tgtEl>
                                        <p:attrNameLst>
                                          <p:attrName>style.visibility</p:attrName>
                                        </p:attrNameLst>
                                      </p:cBhvr>
                                      <p:to>
                                        <p:strVal val="visible"/>
                                      </p:to>
                                    </p:set>
                                    <p:anim calcmode="lin" valueType="num">
                                      <p:cBhvr additive="base">
                                        <p:cTn id="11" dur="500"/>
                                        <p:tgtEl>
                                          <p:spTgt spid="78909"/>
                                        </p:tgtEl>
                                        <p:attrNameLst>
                                          <p:attrName>ppt_x</p:attrName>
                                        </p:attrNameLst>
                                      </p:cBhvr>
                                      <p:tavLst>
                                        <p:tav tm="0">
                                          <p:val>
                                            <p:strVal val="#ppt_x-#ppt_w*1.125000"/>
                                          </p:val>
                                        </p:tav>
                                        <p:tav tm="100000">
                                          <p:val>
                                            <p:strVal val="#ppt_x"/>
                                          </p:val>
                                        </p:tav>
                                      </p:tavLst>
                                    </p:anim>
                                    <p:animEffect transition="in" filter="wipe(right)">
                                      <p:cBhvr>
                                        <p:cTn id="12" dur="500"/>
                                        <p:tgtEl>
                                          <p:spTgt spid="78909"/>
                                        </p:tgtEl>
                                      </p:cBhvr>
                                    </p:animEffect>
                                  </p:childTnLst>
                                </p:cTn>
                              </p:par>
                            </p:childTnLst>
                          </p:cTn>
                        </p:par>
                        <p:par>
                          <p:cTn id="13" fill="hold" nodeType="afterGroup">
                            <p:stCondLst>
                              <p:cond delay="2000"/>
                            </p:stCondLst>
                            <p:childTnLst>
                              <p:par>
                                <p:cTn id="14" presetID="12" presetClass="entr" presetSubtype="8" fill="hold" nodeType="afterEffect">
                                  <p:stCondLst>
                                    <p:cond delay="1000"/>
                                  </p:stCondLst>
                                  <p:childTnLst>
                                    <p:set>
                                      <p:cBhvr>
                                        <p:cTn id="15" dur="1" fill="hold">
                                          <p:stCondLst>
                                            <p:cond delay="0"/>
                                          </p:stCondLst>
                                        </p:cTn>
                                        <p:tgtEl>
                                          <p:spTgt spid="78910"/>
                                        </p:tgtEl>
                                        <p:attrNameLst>
                                          <p:attrName>style.visibility</p:attrName>
                                        </p:attrNameLst>
                                      </p:cBhvr>
                                      <p:to>
                                        <p:strVal val="visible"/>
                                      </p:to>
                                    </p:set>
                                    <p:anim calcmode="lin" valueType="num">
                                      <p:cBhvr additive="base">
                                        <p:cTn id="16" dur="500"/>
                                        <p:tgtEl>
                                          <p:spTgt spid="78910"/>
                                        </p:tgtEl>
                                        <p:attrNameLst>
                                          <p:attrName>ppt_x</p:attrName>
                                        </p:attrNameLst>
                                      </p:cBhvr>
                                      <p:tavLst>
                                        <p:tav tm="0">
                                          <p:val>
                                            <p:strVal val="#ppt_x-#ppt_w*1.125000"/>
                                          </p:val>
                                        </p:tav>
                                        <p:tav tm="100000">
                                          <p:val>
                                            <p:strVal val="#ppt_x"/>
                                          </p:val>
                                        </p:tav>
                                      </p:tavLst>
                                    </p:anim>
                                    <p:animEffect transition="in" filter="wipe(right)">
                                      <p:cBhvr>
                                        <p:cTn id="17" dur="500"/>
                                        <p:tgtEl>
                                          <p:spTgt spid="78910"/>
                                        </p:tgtEl>
                                      </p:cBhvr>
                                    </p:animEffect>
                                  </p:childTnLst>
                                </p:cTn>
                              </p:par>
                            </p:childTnLst>
                          </p:cTn>
                        </p:par>
                        <p:par>
                          <p:cTn id="18" fill="hold" nodeType="afterGroup">
                            <p:stCondLst>
                              <p:cond delay="3500"/>
                            </p:stCondLst>
                            <p:childTnLst>
                              <p:par>
                                <p:cTn id="19" presetID="12" presetClass="entr" presetSubtype="8" fill="hold" nodeType="afterEffect">
                                  <p:stCondLst>
                                    <p:cond delay="1000"/>
                                  </p:stCondLst>
                                  <p:childTnLst>
                                    <p:set>
                                      <p:cBhvr>
                                        <p:cTn id="20" dur="1" fill="hold">
                                          <p:stCondLst>
                                            <p:cond delay="0"/>
                                          </p:stCondLst>
                                        </p:cTn>
                                        <p:tgtEl>
                                          <p:spTgt spid="78912"/>
                                        </p:tgtEl>
                                        <p:attrNameLst>
                                          <p:attrName>style.visibility</p:attrName>
                                        </p:attrNameLst>
                                      </p:cBhvr>
                                      <p:to>
                                        <p:strVal val="visible"/>
                                      </p:to>
                                    </p:set>
                                    <p:anim calcmode="lin" valueType="num">
                                      <p:cBhvr additive="base">
                                        <p:cTn id="21" dur="500"/>
                                        <p:tgtEl>
                                          <p:spTgt spid="78912"/>
                                        </p:tgtEl>
                                        <p:attrNameLst>
                                          <p:attrName>ppt_x</p:attrName>
                                        </p:attrNameLst>
                                      </p:cBhvr>
                                      <p:tavLst>
                                        <p:tav tm="0">
                                          <p:val>
                                            <p:strVal val="#ppt_x-#ppt_w*1.125000"/>
                                          </p:val>
                                        </p:tav>
                                        <p:tav tm="100000">
                                          <p:val>
                                            <p:strVal val="#ppt_x"/>
                                          </p:val>
                                        </p:tav>
                                      </p:tavLst>
                                    </p:anim>
                                    <p:animEffect transition="in" filter="wipe(right)">
                                      <p:cBhvr>
                                        <p:cTn id="22" dur="500"/>
                                        <p:tgtEl>
                                          <p:spTgt spid="78912"/>
                                        </p:tgtEl>
                                      </p:cBhvr>
                                    </p:animEffect>
                                  </p:childTnLst>
                                </p:cTn>
                              </p:par>
                            </p:childTnLst>
                          </p:cTn>
                        </p:par>
                        <p:par>
                          <p:cTn id="23" fill="hold" nodeType="afterGroup">
                            <p:stCondLst>
                              <p:cond delay="5000"/>
                            </p:stCondLst>
                            <p:childTnLst>
                              <p:par>
                                <p:cTn id="24" presetID="12" presetClass="entr" presetSubtype="8" fill="hold" nodeType="afterEffect">
                                  <p:stCondLst>
                                    <p:cond delay="1000"/>
                                  </p:stCondLst>
                                  <p:childTnLst>
                                    <p:set>
                                      <p:cBhvr>
                                        <p:cTn id="25" dur="1" fill="hold">
                                          <p:stCondLst>
                                            <p:cond delay="0"/>
                                          </p:stCondLst>
                                        </p:cTn>
                                        <p:tgtEl>
                                          <p:spTgt spid="78911"/>
                                        </p:tgtEl>
                                        <p:attrNameLst>
                                          <p:attrName>style.visibility</p:attrName>
                                        </p:attrNameLst>
                                      </p:cBhvr>
                                      <p:to>
                                        <p:strVal val="visible"/>
                                      </p:to>
                                    </p:set>
                                    <p:anim calcmode="lin" valueType="num">
                                      <p:cBhvr additive="base">
                                        <p:cTn id="26" dur="500"/>
                                        <p:tgtEl>
                                          <p:spTgt spid="78911"/>
                                        </p:tgtEl>
                                        <p:attrNameLst>
                                          <p:attrName>ppt_x</p:attrName>
                                        </p:attrNameLst>
                                      </p:cBhvr>
                                      <p:tavLst>
                                        <p:tav tm="0">
                                          <p:val>
                                            <p:strVal val="#ppt_x-#ppt_w*1.125000"/>
                                          </p:val>
                                        </p:tav>
                                        <p:tav tm="100000">
                                          <p:val>
                                            <p:strVal val="#ppt_x"/>
                                          </p:val>
                                        </p:tav>
                                      </p:tavLst>
                                    </p:anim>
                                    <p:animEffect transition="in" filter="wipe(right)">
                                      <p:cBhvr>
                                        <p:cTn id="27" dur="500"/>
                                        <p:tgtEl>
                                          <p:spTgt spid="78911"/>
                                        </p:tgtEl>
                                      </p:cBhvr>
                                    </p:animEffect>
                                  </p:childTnLst>
                                </p:cTn>
                              </p:par>
                            </p:childTnLst>
                          </p:cTn>
                        </p:par>
                        <p:par>
                          <p:cTn id="28" fill="hold" nodeType="afterGroup">
                            <p:stCondLst>
                              <p:cond delay="6500"/>
                            </p:stCondLst>
                            <p:childTnLst>
                              <p:par>
                                <p:cTn id="29" presetID="12" presetClass="entr" presetSubtype="8" fill="hold" nodeType="afterEffect">
                                  <p:stCondLst>
                                    <p:cond delay="1000"/>
                                  </p:stCondLst>
                                  <p:childTnLst>
                                    <p:set>
                                      <p:cBhvr>
                                        <p:cTn id="30" dur="1" fill="hold">
                                          <p:stCondLst>
                                            <p:cond delay="0"/>
                                          </p:stCondLst>
                                        </p:cTn>
                                        <p:tgtEl>
                                          <p:spTgt spid="78908"/>
                                        </p:tgtEl>
                                        <p:attrNameLst>
                                          <p:attrName>style.visibility</p:attrName>
                                        </p:attrNameLst>
                                      </p:cBhvr>
                                      <p:to>
                                        <p:strVal val="visible"/>
                                      </p:to>
                                    </p:set>
                                    <p:anim calcmode="lin" valueType="num">
                                      <p:cBhvr additive="base">
                                        <p:cTn id="31" dur="500"/>
                                        <p:tgtEl>
                                          <p:spTgt spid="78908"/>
                                        </p:tgtEl>
                                        <p:attrNameLst>
                                          <p:attrName>ppt_x</p:attrName>
                                        </p:attrNameLst>
                                      </p:cBhvr>
                                      <p:tavLst>
                                        <p:tav tm="0">
                                          <p:val>
                                            <p:strVal val="#ppt_x-#ppt_w*1.125000"/>
                                          </p:val>
                                        </p:tav>
                                        <p:tav tm="100000">
                                          <p:val>
                                            <p:strVal val="#ppt_x"/>
                                          </p:val>
                                        </p:tav>
                                      </p:tavLst>
                                    </p:anim>
                                    <p:animEffect transition="in" filter="wipe(right)">
                                      <p:cBhvr>
                                        <p:cTn id="32" dur="500"/>
                                        <p:tgtEl>
                                          <p:spTgt spid="78908"/>
                                        </p:tgtEl>
                                      </p:cBhvr>
                                    </p:animEffect>
                                  </p:childTnLst>
                                </p:cTn>
                              </p:par>
                            </p:childTnLst>
                          </p:cTn>
                        </p:par>
                        <p:par>
                          <p:cTn id="33" fill="hold" nodeType="afterGroup">
                            <p:stCondLst>
                              <p:cond delay="8000"/>
                            </p:stCondLst>
                            <p:childTnLst>
                              <p:par>
                                <p:cTn id="34" presetID="12" presetClass="entr" presetSubtype="8" fill="hold" nodeType="afterEffect">
                                  <p:stCondLst>
                                    <p:cond delay="1000"/>
                                  </p:stCondLst>
                                  <p:childTnLst>
                                    <p:set>
                                      <p:cBhvr>
                                        <p:cTn id="35" dur="1" fill="hold">
                                          <p:stCondLst>
                                            <p:cond delay="0"/>
                                          </p:stCondLst>
                                        </p:cTn>
                                        <p:tgtEl>
                                          <p:spTgt spid="78913"/>
                                        </p:tgtEl>
                                        <p:attrNameLst>
                                          <p:attrName>style.visibility</p:attrName>
                                        </p:attrNameLst>
                                      </p:cBhvr>
                                      <p:to>
                                        <p:strVal val="visible"/>
                                      </p:to>
                                    </p:set>
                                    <p:anim calcmode="lin" valueType="num">
                                      <p:cBhvr additive="base">
                                        <p:cTn id="36" dur="500"/>
                                        <p:tgtEl>
                                          <p:spTgt spid="78913"/>
                                        </p:tgtEl>
                                        <p:attrNameLst>
                                          <p:attrName>ppt_x</p:attrName>
                                        </p:attrNameLst>
                                      </p:cBhvr>
                                      <p:tavLst>
                                        <p:tav tm="0">
                                          <p:val>
                                            <p:strVal val="#ppt_x-#ppt_w*1.125000"/>
                                          </p:val>
                                        </p:tav>
                                        <p:tav tm="100000">
                                          <p:val>
                                            <p:strVal val="#ppt_x"/>
                                          </p:val>
                                        </p:tav>
                                      </p:tavLst>
                                    </p:anim>
                                    <p:animEffect transition="in" filter="wipe(right)">
                                      <p:cBhvr>
                                        <p:cTn id="37" dur="500"/>
                                        <p:tgtEl>
                                          <p:spTgt spid="789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8914"/>
                                        </p:tgtEl>
                                        <p:attrNameLst>
                                          <p:attrName>style.visibility</p:attrName>
                                        </p:attrNameLst>
                                      </p:cBhvr>
                                      <p:to>
                                        <p:strVal val="visible"/>
                                      </p:to>
                                    </p:set>
                                    <p:animEffect transition="in" filter="dissolve">
                                      <p:cBhvr>
                                        <p:cTn id="42" dur="500"/>
                                        <p:tgtEl>
                                          <p:spTgt spid="78914"/>
                                        </p:tgtEl>
                                      </p:cBhvr>
                                    </p:animEffect>
                                  </p:childTnLst>
                                </p:cTn>
                              </p:par>
                            </p:childTnLst>
                          </p:cTn>
                        </p:par>
                        <p:par>
                          <p:cTn id="43" fill="hold" nodeType="afterGroup">
                            <p:stCondLst>
                              <p:cond delay="500"/>
                            </p:stCondLst>
                            <p:childTnLst>
                              <p:par>
                                <p:cTn id="44" presetID="2" presetClass="entr" presetSubtype="8" fill="hold" nodeType="afterEffect">
                                  <p:stCondLst>
                                    <p:cond delay="0"/>
                                  </p:stCondLst>
                                  <p:childTnLst>
                                    <p:set>
                                      <p:cBhvr>
                                        <p:cTn id="45" dur="1" fill="hold">
                                          <p:stCondLst>
                                            <p:cond delay="0"/>
                                          </p:stCondLst>
                                        </p:cTn>
                                        <p:tgtEl>
                                          <p:spTgt spid="78873"/>
                                        </p:tgtEl>
                                        <p:attrNameLst>
                                          <p:attrName>style.visibility</p:attrName>
                                        </p:attrNameLst>
                                      </p:cBhvr>
                                      <p:to>
                                        <p:strVal val="visible"/>
                                      </p:to>
                                    </p:set>
                                    <p:anim calcmode="lin" valueType="num">
                                      <p:cBhvr additive="base">
                                        <p:cTn id="46" dur="500" fill="hold"/>
                                        <p:tgtEl>
                                          <p:spTgt spid="78873"/>
                                        </p:tgtEl>
                                        <p:attrNameLst>
                                          <p:attrName>ppt_x</p:attrName>
                                        </p:attrNameLst>
                                      </p:cBhvr>
                                      <p:tavLst>
                                        <p:tav tm="0">
                                          <p:val>
                                            <p:strVal val="0-#ppt_w/2"/>
                                          </p:val>
                                        </p:tav>
                                        <p:tav tm="100000">
                                          <p:val>
                                            <p:strVal val="#ppt_x"/>
                                          </p:val>
                                        </p:tav>
                                      </p:tavLst>
                                    </p:anim>
                                    <p:anim calcmode="lin" valueType="num">
                                      <p:cBhvr additive="base">
                                        <p:cTn id="47" dur="500" fill="hold"/>
                                        <p:tgtEl>
                                          <p:spTgt spid="788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28663" y="1212850"/>
            <a:ext cx="8056562" cy="45513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 name="Text Box 3"/>
          <p:cNvSpPr txBox="1">
            <a:spLocks noChangeArrowheads="1"/>
          </p:cNvSpPr>
          <p:nvPr/>
        </p:nvSpPr>
        <p:spPr bwMode="auto">
          <a:xfrm>
            <a:off x="819150" y="1211263"/>
            <a:ext cx="53514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Rotational Transformation</a:t>
            </a:r>
          </a:p>
        </p:txBody>
      </p:sp>
      <p:sp>
        <p:nvSpPr>
          <p:cNvPr id="37892" name="Rectangle 4"/>
          <p:cNvSpPr>
            <a:spLocks noChangeArrowheads="1"/>
          </p:cNvSpPr>
          <p:nvPr/>
        </p:nvSpPr>
        <p:spPr bwMode="auto">
          <a:xfrm>
            <a:off x="728663" y="5678488"/>
            <a:ext cx="80565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7" name="Text Box 5"/>
          <p:cNvSpPr txBox="1">
            <a:spLocks noChangeArrowheads="1"/>
          </p:cNvSpPr>
          <p:nvPr/>
        </p:nvSpPr>
        <p:spPr bwMode="auto">
          <a:xfrm>
            <a:off x="819150" y="1852613"/>
            <a:ext cx="7688263" cy="151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buFontTx/>
              <a:buAutoNum type="arabicPeriod"/>
            </a:pPr>
            <a:r>
              <a:rPr lang="en-US" altLang="zh-TW" sz="2400" b="0" i="0">
                <a:solidFill>
                  <a:schemeClr val="tx1"/>
                </a:solidFill>
              </a:rPr>
              <a:t>The process of rotating a figure through an angle about a fixed point (</a:t>
            </a:r>
            <a:r>
              <a:rPr lang="en-US" altLang="zh-TW" sz="2400" i="0">
                <a:solidFill>
                  <a:srgbClr val="FF6600"/>
                </a:solidFill>
              </a:rPr>
              <a:t>centre of rotation</a:t>
            </a:r>
            <a:r>
              <a:rPr lang="en-US" altLang="zh-TW" sz="2400" b="0" i="0">
                <a:solidFill>
                  <a:schemeClr val="tx1"/>
                </a:solidFill>
              </a:rPr>
              <a:t>) to form a new figure is called </a:t>
            </a:r>
            <a:r>
              <a:rPr lang="en-US" altLang="zh-TW" sz="2400" i="0">
                <a:solidFill>
                  <a:srgbClr val="FF6600"/>
                </a:solidFill>
              </a:rPr>
              <a:t>rotational transformation</a:t>
            </a:r>
            <a:r>
              <a:rPr lang="en-US" altLang="zh-TW" sz="2400" b="0" i="0">
                <a:solidFill>
                  <a:schemeClr val="tx1"/>
                </a:solidFill>
              </a:rPr>
              <a:t>.</a:t>
            </a:r>
          </a:p>
        </p:txBody>
      </p:sp>
      <p:sp>
        <p:nvSpPr>
          <p:cNvPr id="37894"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37895" name="AutoShape 7">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7896" name="AutoShape 8">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AutoShape 9">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Text Box 14"/>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B)</a:t>
            </a:r>
          </a:p>
        </p:txBody>
      </p:sp>
      <p:pic>
        <p:nvPicPr>
          <p:cNvPr id="37899" name="Picture 30" descr="keyconce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3" name="Rectangle 31"/>
          <p:cNvSpPr>
            <a:spLocks noChangeArrowheads="1"/>
          </p:cNvSpPr>
          <p:nvPr/>
        </p:nvSpPr>
        <p:spPr bwMode="auto">
          <a:xfrm>
            <a:off x="1384300" y="3533775"/>
            <a:ext cx="4775200" cy="1844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lgn="l">
              <a:spcBef>
                <a:spcPct val="50000"/>
              </a:spcBef>
            </a:pPr>
            <a:r>
              <a:rPr lang="en-US" altLang="zh-TW" sz="2400" b="0" i="0">
                <a:solidFill>
                  <a:schemeClr val="tx1"/>
                </a:solidFill>
              </a:rPr>
              <a:t>E.g.	Figure </a:t>
            </a:r>
            <a:r>
              <a:rPr lang="en-US" altLang="zh-TW" sz="2400" b="0">
                <a:solidFill>
                  <a:schemeClr val="tx1"/>
                </a:solidFill>
              </a:rPr>
              <a:t>ABCD</a:t>
            </a:r>
            <a:r>
              <a:rPr lang="en-US" altLang="zh-TW" sz="2400" b="0" i="0">
                <a:solidFill>
                  <a:schemeClr val="tx1"/>
                </a:solidFill>
              </a:rPr>
              <a:t> rotates through 30</a:t>
            </a:r>
            <a:r>
              <a:rPr lang="en-US" altLang="zh-TW" sz="2400" b="0" i="0">
                <a:solidFill>
                  <a:schemeClr val="tx1"/>
                </a:solidFill>
                <a:sym typeface="Symbol" pitchFamily="18" charset="2"/>
              </a:rPr>
              <a:t></a:t>
            </a:r>
            <a:r>
              <a:rPr lang="en-US" altLang="zh-TW" sz="2400" b="0" i="0">
                <a:solidFill>
                  <a:schemeClr val="tx1"/>
                </a:solidFill>
              </a:rPr>
              <a:t> in an anticlockwise direction about </a:t>
            </a:r>
            <a:r>
              <a:rPr lang="en-US" altLang="zh-TW" sz="2400" b="0">
                <a:solidFill>
                  <a:schemeClr val="tx1"/>
                </a:solidFill>
              </a:rPr>
              <a:t>O</a:t>
            </a:r>
            <a:r>
              <a:rPr lang="en-US" altLang="zh-TW" sz="2400" b="0" i="0">
                <a:solidFill>
                  <a:schemeClr val="tx1"/>
                </a:solidFill>
              </a:rPr>
              <a:t> to form figure  </a:t>
            </a:r>
            <a:r>
              <a:rPr lang="en-US" altLang="zh-TW" sz="2400" b="0">
                <a:solidFill>
                  <a:schemeClr val="tx1"/>
                </a:solidFill>
              </a:rPr>
              <a:t>A</a:t>
            </a:r>
            <a:r>
              <a:rPr lang="en-US" altLang="zh-TW" sz="2400" b="0" i="0">
                <a:solidFill>
                  <a:schemeClr val="tx1"/>
                </a:solidFill>
              </a:rPr>
              <a:t>’</a:t>
            </a:r>
            <a:r>
              <a:rPr lang="en-US" altLang="zh-TW" sz="2400" b="0">
                <a:solidFill>
                  <a:schemeClr val="tx1"/>
                </a:solidFill>
              </a:rPr>
              <a:t>B</a:t>
            </a:r>
            <a:r>
              <a:rPr lang="en-US" altLang="zh-TW" sz="2400" b="0" i="0">
                <a:solidFill>
                  <a:schemeClr val="tx1"/>
                </a:solidFill>
              </a:rPr>
              <a:t>’</a:t>
            </a:r>
            <a:r>
              <a:rPr lang="en-US" altLang="zh-TW" sz="2400" b="0">
                <a:solidFill>
                  <a:schemeClr val="tx1"/>
                </a:solidFill>
              </a:rPr>
              <a:t>C</a:t>
            </a:r>
            <a:r>
              <a:rPr lang="en-US" altLang="zh-TW" sz="2400" b="0" i="0">
                <a:solidFill>
                  <a:schemeClr val="tx1"/>
                </a:solidFill>
              </a:rPr>
              <a:t>’</a:t>
            </a:r>
            <a:r>
              <a:rPr lang="en-US" altLang="zh-TW" sz="2400" b="0">
                <a:solidFill>
                  <a:schemeClr val="tx1"/>
                </a:solidFill>
              </a:rPr>
              <a:t>D</a:t>
            </a:r>
            <a:r>
              <a:rPr lang="en-US" altLang="zh-TW" sz="2400" b="0" i="0">
                <a:solidFill>
                  <a:schemeClr val="tx1"/>
                </a:solidFill>
              </a:rPr>
              <a:t>’.</a:t>
            </a:r>
          </a:p>
        </p:txBody>
      </p:sp>
      <p:grpSp>
        <p:nvGrpSpPr>
          <p:cNvPr id="79937" name="Group 65"/>
          <p:cNvGrpSpPr>
            <a:grpSpLocks/>
          </p:cNvGrpSpPr>
          <p:nvPr/>
        </p:nvGrpSpPr>
        <p:grpSpPr bwMode="auto">
          <a:xfrm>
            <a:off x="5794375" y="4240213"/>
            <a:ext cx="2536825" cy="1257300"/>
            <a:chOff x="3754" y="2503"/>
            <a:chExt cx="1598" cy="792"/>
          </a:xfrm>
        </p:grpSpPr>
        <p:grpSp>
          <p:nvGrpSpPr>
            <p:cNvPr id="37912" name="Group 49"/>
            <p:cNvGrpSpPr>
              <a:grpSpLocks/>
            </p:cNvGrpSpPr>
            <p:nvPr/>
          </p:nvGrpSpPr>
          <p:grpSpPr bwMode="auto">
            <a:xfrm>
              <a:off x="3957" y="2503"/>
              <a:ext cx="1395" cy="792"/>
              <a:chOff x="3960" y="2521"/>
              <a:chExt cx="1610" cy="915"/>
            </a:xfrm>
          </p:grpSpPr>
          <p:sp>
            <p:nvSpPr>
              <p:cNvPr id="37914" name="Line 32"/>
              <p:cNvSpPr>
                <a:spLocks noChangeShapeType="1"/>
              </p:cNvSpPr>
              <p:nvPr/>
            </p:nvSpPr>
            <p:spPr bwMode="auto">
              <a:xfrm>
                <a:off x="3960" y="3208"/>
                <a:ext cx="1384"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7915" name="Group 42"/>
              <p:cNvGrpSpPr>
                <a:grpSpLocks/>
              </p:cNvGrpSpPr>
              <p:nvPr/>
            </p:nvGrpSpPr>
            <p:grpSpPr bwMode="auto">
              <a:xfrm>
                <a:off x="4333" y="2521"/>
                <a:ext cx="1237" cy="915"/>
                <a:chOff x="4333" y="2521"/>
                <a:chExt cx="1237" cy="915"/>
              </a:xfrm>
            </p:grpSpPr>
            <p:sp>
              <p:nvSpPr>
                <p:cNvPr id="37916" name="Text Box 24"/>
                <p:cNvSpPr txBox="1">
                  <a:spLocks noChangeArrowheads="1"/>
                </p:cNvSpPr>
                <p:nvPr/>
              </p:nvSpPr>
              <p:spPr bwMode="auto">
                <a:xfrm flipH="1">
                  <a:off x="5202" y="2521"/>
                  <a:ext cx="284"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B</a:t>
                  </a:r>
                </a:p>
              </p:txBody>
            </p:sp>
            <p:sp>
              <p:nvSpPr>
                <p:cNvPr id="37917" name="Freeform 36"/>
                <p:cNvSpPr>
                  <a:spLocks/>
                </p:cNvSpPr>
                <p:nvPr/>
              </p:nvSpPr>
              <p:spPr bwMode="auto">
                <a:xfrm>
                  <a:off x="4480" y="2744"/>
                  <a:ext cx="864" cy="464"/>
                </a:xfrm>
                <a:custGeom>
                  <a:avLst/>
                  <a:gdLst>
                    <a:gd name="T0" fmla="*/ 864 w 864"/>
                    <a:gd name="T1" fmla="*/ 464 h 464"/>
                    <a:gd name="T2" fmla="*/ 0 w 864"/>
                    <a:gd name="T3" fmla="*/ 464 h 464"/>
                    <a:gd name="T4" fmla="*/ 804 w 864"/>
                    <a:gd name="T5" fmla="*/ 0 h 464"/>
                    <a:gd name="T6" fmla="*/ 728 w 864"/>
                    <a:gd name="T7" fmla="*/ 288 h 464"/>
                    <a:gd name="T8" fmla="*/ 864 w 864"/>
                    <a:gd name="T9" fmla="*/ 464 h 4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464">
                      <a:moveTo>
                        <a:pt x="864" y="464"/>
                      </a:moveTo>
                      <a:lnTo>
                        <a:pt x="0" y="464"/>
                      </a:lnTo>
                      <a:lnTo>
                        <a:pt x="804" y="0"/>
                      </a:lnTo>
                      <a:lnTo>
                        <a:pt x="728" y="288"/>
                      </a:lnTo>
                      <a:lnTo>
                        <a:pt x="864" y="464"/>
                      </a:lnTo>
                      <a:close/>
                    </a:path>
                  </a:pathLst>
                </a:custGeom>
                <a:solidFill>
                  <a:srgbClr val="FFFF99"/>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918" name="Text Box 38"/>
                <p:cNvSpPr txBox="1">
                  <a:spLocks noChangeArrowheads="1"/>
                </p:cNvSpPr>
                <p:nvPr/>
              </p:nvSpPr>
              <p:spPr bwMode="auto">
                <a:xfrm flipH="1">
                  <a:off x="5194" y="2857"/>
                  <a:ext cx="284"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C</a:t>
                  </a:r>
                </a:p>
              </p:txBody>
            </p:sp>
            <p:sp>
              <p:nvSpPr>
                <p:cNvPr id="37919" name="Text Box 39"/>
                <p:cNvSpPr txBox="1">
                  <a:spLocks noChangeArrowheads="1"/>
                </p:cNvSpPr>
                <p:nvPr/>
              </p:nvSpPr>
              <p:spPr bwMode="auto">
                <a:xfrm flipH="1">
                  <a:off x="5286" y="3090"/>
                  <a:ext cx="284"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D</a:t>
                  </a:r>
                </a:p>
              </p:txBody>
            </p:sp>
            <p:sp>
              <p:nvSpPr>
                <p:cNvPr id="37920" name="Text Box 40"/>
                <p:cNvSpPr txBox="1">
                  <a:spLocks noChangeArrowheads="1"/>
                </p:cNvSpPr>
                <p:nvPr/>
              </p:nvSpPr>
              <p:spPr bwMode="auto">
                <a:xfrm flipH="1">
                  <a:off x="4333" y="3150"/>
                  <a:ext cx="285"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A</a:t>
                  </a:r>
                </a:p>
              </p:txBody>
            </p:sp>
          </p:grpSp>
        </p:grpSp>
        <p:sp>
          <p:nvSpPr>
            <p:cNvPr id="37913" name="Text Box 41"/>
            <p:cNvSpPr txBox="1">
              <a:spLocks noChangeArrowheads="1"/>
            </p:cNvSpPr>
            <p:nvPr/>
          </p:nvSpPr>
          <p:spPr bwMode="auto">
            <a:xfrm flipH="1">
              <a:off x="3754" y="2985"/>
              <a:ext cx="246"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O</a:t>
              </a:r>
            </a:p>
          </p:txBody>
        </p:sp>
      </p:grpSp>
      <p:grpSp>
        <p:nvGrpSpPr>
          <p:cNvPr id="79936" name="Group 64"/>
          <p:cNvGrpSpPr>
            <a:grpSpLocks/>
          </p:cNvGrpSpPr>
          <p:nvPr/>
        </p:nvGrpSpPr>
        <p:grpSpPr bwMode="auto">
          <a:xfrm>
            <a:off x="5983288" y="3394075"/>
            <a:ext cx="2074862" cy="1489075"/>
            <a:chOff x="3873" y="1970"/>
            <a:chExt cx="1307" cy="938"/>
          </a:xfrm>
        </p:grpSpPr>
        <p:sp>
          <p:nvSpPr>
            <p:cNvPr id="37906" name="Line 51"/>
            <p:cNvSpPr>
              <a:spLocks noChangeShapeType="1"/>
            </p:cNvSpPr>
            <p:nvPr/>
          </p:nvSpPr>
          <p:spPr bwMode="auto">
            <a:xfrm rot="-1800000">
              <a:off x="3873" y="2798"/>
              <a:ext cx="1200"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907" name="Text Box 53"/>
            <p:cNvSpPr txBox="1">
              <a:spLocks noChangeArrowheads="1"/>
            </p:cNvSpPr>
            <p:nvPr/>
          </p:nvSpPr>
          <p:spPr bwMode="auto">
            <a:xfrm flipH="1">
              <a:off x="4625" y="1970"/>
              <a:ext cx="247"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B</a:t>
              </a:r>
              <a:r>
                <a:rPr lang="en-US" altLang="zh-TW" i="0"/>
                <a:t>’</a:t>
              </a:r>
            </a:p>
          </p:txBody>
        </p:sp>
        <p:sp>
          <p:nvSpPr>
            <p:cNvPr id="37908" name="Freeform 54"/>
            <p:cNvSpPr>
              <a:spLocks/>
            </p:cNvSpPr>
            <p:nvPr/>
          </p:nvSpPr>
          <p:spPr bwMode="auto">
            <a:xfrm rot="-1800000">
              <a:off x="4192" y="2310"/>
              <a:ext cx="749" cy="402"/>
            </a:xfrm>
            <a:custGeom>
              <a:avLst/>
              <a:gdLst>
                <a:gd name="T0" fmla="*/ 649 w 864"/>
                <a:gd name="T1" fmla="*/ 348 h 464"/>
                <a:gd name="T2" fmla="*/ 0 w 864"/>
                <a:gd name="T3" fmla="*/ 348 h 464"/>
                <a:gd name="T4" fmla="*/ 604 w 864"/>
                <a:gd name="T5" fmla="*/ 0 h 464"/>
                <a:gd name="T6" fmla="*/ 547 w 864"/>
                <a:gd name="T7" fmla="*/ 217 h 464"/>
                <a:gd name="T8" fmla="*/ 649 w 864"/>
                <a:gd name="T9" fmla="*/ 348 h 4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464">
                  <a:moveTo>
                    <a:pt x="864" y="464"/>
                  </a:moveTo>
                  <a:lnTo>
                    <a:pt x="0" y="464"/>
                  </a:lnTo>
                  <a:lnTo>
                    <a:pt x="804" y="0"/>
                  </a:lnTo>
                  <a:lnTo>
                    <a:pt x="728" y="288"/>
                  </a:lnTo>
                  <a:lnTo>
                    <a:pt x="864" y="464"/>
                  </a:lnTo>
                  <a:close/>
                </a:path>
              </a:pathLst>
            </a:custGeom>
            <a:solidFill>
              <a:srgbClr val="FFFF99"/>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909" name="Text Box 55"/>
            <p:cNvSpPr txBox="1">
              <a:spLocks noChangeArrowheads="1"/>
            </p:cNvSpPr>
            <p:nvPr/>
          </p:nvSpPr>
          <p:spPr bwMode="auto">
            <a:xfrm flipH="1">
              <a:off x="4764" y="2225"/>
              <a:ext cx="246"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C</a:t>
              </a:r>
              <a:r>
                <a:rPr lang="en-US" altLang="zh-TW" i="0"/>
                <a:t>’</a:t>
              </a:r>
            </a:p>
          </p:txBody>
        </p:sp>
        <p:sp>
          <p:nvSpPr>
            <p:cNvPr id="37910" name="Text Box 56"/>
            <p:cNvSpPr txBox="1">
              <a:spLocks noChangeArrowheads="1"/>
            </p:cNvSpPr>
            <p:nvPr/>
          </p:nvSpPr>
          <p:spPr bwMode="auto">
            <a:xfrm flipH="1">
              <a:off x="4934" y="2392"/>
              <a:ext cx="246"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D</a:t>
              </a:r>
              <a:r>
                <a:rPr lang="en-US" altLang="zh-TW" i="0"/>
                <a:t>’</a:t>
              </a:r>
            </a:p>
          </p:txBody>
        </p:sp>
        <p:sp>
          <p:nvSpPr>
            <p:cNvPr id="37911" name="Text Box 57"/>
            <p:cNvSpPr txBox="1">
              <a:spLocks noChangeArrowheads="1"/>
            </p:cNvSpPr>
            <p:nvPr/>
          </p:nvSpPr>
          <p:spPr bwMode="auto">
            <a:xfrm flipH="1">
              <a:off x="4179" y="2660"/>
              <a:ext cx="246"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rIns="54000">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a:t>A</a:t>
              </a:r>
              <a:r>
                <a:rPr lang="en-US" altLang="zh-TW" i="0"/>
                <a:t>’</a:t>
              </a:r>
            </a:p>
          </p:txBody>
        </p:sp>
      </p:grpSp>
      <p:grpSp>
        <p:nvGrpSpPr>
          <p:cNvPr id="79938" name="Group 66"/>
          <p:cNvGrpSpPr>
            <a:grpSpLocks/>
          </p:cNvGrpSpPr>
          <p:nvPr/>
        </p:nvGrpSpPr>
        <p:grpSpPr bwMode="auto">
          <a:xfrm>
            <a:off x="6359525" y="4827588"/>
            <a:ext cx="598488" cy="366712"/>
            <a:chOff x="4006" y="3041"/>
            <a:chExt cx="377" cy="231"/>
          </a:xfrm>
        </p:grpSpPr>
        <p:sp>
          <p:nvSpPr>
            <p:cNvPr id="37904" name="Arc 59"/>
            <p:cNvSpPr>
              <a:spLocks/>
            </p:cNvSpPr>
            <p:nvPr/>
          </p:nvSpPr>
          <p:spPr bwMode="auto">
            <a:xfrm>
              <a:off x="4006" y="3129"/>
              <a:ext cx="119" cy="143"/>
            </a:xfrm>
            <a:custGeom>
              <a:avLst/>
              <a:gdLst>
                <a:gd name="T0" fmla="*/ 0 w 21600"/>
                <a:gd name="T1" fmla="*/ 0 h 25726"/>
                <a:gd name="T2" fmla="*/ 1 w 21600"/>
                <a:gd name="T3" fmla="*/ 1 h 25726"/>
                <a:gd name="T4" fmla="*/ 0 w 21600"/>
                <a:gd name="T5" fmla="*/ 1 h 25726"/>
                <a:gd name="T6" fmla="*/ 0 60000 65536"/>
                <a:gd name="T7" fmla="*/ 0 60000 65536"/>
                <a:gd name="T8" fmla="*/ 0 60000 65536"/>
              </a:gdLst>
              <a:ahLst/>
              <a:cxnLst>
                <a:cxn ang="T6">
                  <a:pos x="T0" y="T1"/>
                </a:cxn>
                <a:cxn ang="T7">
                  <a:pos x="T2" y="T3"/>
                </a:cxn>
                <a:cxn ang="T8">
                  <a:pos x="T4" y="T5"/>
                </a:cxn>
              </a:cxnLst>
              <a:rect l="0" t="0" r="r" b="b"/>
              <a:pathLst>
                <a:path w="21600" h="25726" fill="none" extrusionOk="0">
                  <a:moveTo>
                    <a:pt x="11476" y="-1"/>
                  </a:moveTo>
                  <a:cubicBezTo>
                    <a:pt x="17775" y="3950"/>
                    <a:pt x="21600" y="10863"/>
                    <a:pt x="21600" y="18299"/>
                  </a:cubicBezTo>
                  <a:cubicBezTo>
                    <a:pt x="21600" y="20832"/>
                    <a:pt x="21154" y="23346"/>
                    <a:pt x="20282" y="25725"/>
                  </a:cubicBezTo>
                </a:path>
                <a:path w="21600" h="25726" stroke="0" extrusionOk="0">
                  <a:moveTo>
                    <a:pt x="11476" y="-1"/>
                  </a:moveTo>
                  <a:cubicBezTo>
                    <a:pt x="17775" y="3950"/>
                    <a:pt x="21600" y="10863"/>
                    <a:pt x="21600" y="18299"/>
                  </a:cubicBezTo>
                  <a:cubicBezTo>
                    <a:pt x="21600" y="20832"/>
                    <a:pt x="21154" y="23346"/>
                    <a:pt x="20282" y="25725"/>
                  </a:cubicBezTo>
                  <a:lnTo>
                    <a:pt x="0" y="18299"/>
                  </a:lnTo>
                  <a:lnTo>
                    <a:pt x="11476" y="-1"/>
                  </a:lnTo>
                  <a:close/>
                </a:path>
              </a:pathLst>
            </a:custGeom>
            <a:noFill/>
            <a:ln w="19050">
              <a:solidFill>
                <a:srgbClr val="0000FF"/>
              </a:solidFill>
              <a:round/>
              <a:headEnd type="stealth" w="med" len="me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905" name="Text Box 60"/>
            <p:cNvSpPr txBox="1">
              <a:spLocks noChangeArrowheads="1"/>
            </p:cNvSpPr>
            <p:nvPr/>
          </p:nvSpPr>
          <p:spPr bwMode="auto">
            <a:xfrm>
              <a:off x="4099" y="3041"/>
              <a:ext cx="28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1500" i="0">
                  <a:solidFill>
                    <a:srgbClr val="0000FF"/>
                  </a:solidFill>
                </a:rPr>
                <a:t>30</a:t>
              </a:r>
              <a:r>
                <a:rPr lang="en-US" altLang="zh-TW" sz="1500" i="0">
                  <a:solidFill>
                    <a:srgbClr val="0000FF"/>
                  </a:solidFill>
                  <a:cs typeface="Times New Roman" pitchFamily="18" charset="0"/>
                </a:rPr>
                <a:t>°</a:t>
              </a:r>
              <a:endParaRPr lang="en-US" altLang="zh-TW" sz="1500" i="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7">
                                            <p:txEl>
                                              <p:pRg st="0" end="0"/>
                                            </p:txEl>
                                          </p:spTgt>
                                        </p:tgtEl>
                                        <p:attrNameLst>
                                          <p:attrName>style.visibility</p:attrName>
                                        </p:attrNameLst>
                                      </p:cBhvr>
                                      <p:to>
                                        <p:strVal val="visible"/>
                                      </p:to>
                                    </p:set>
                                    <p:animEffect transition="in" filter="blinds(horizontal)">
                                      <p:cBhvr>
                                        <p:cTn id="7" dur="500"/>
                                        <p:tgtEl>
                                          <p:spTgt spid="798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903"/>
                                        </p:tgtEl>
                                        <p:attrNameLst>
                                          <p:attrName>style.visibility</p:attrName>
                                        </p:attrNameLst>
                                      </p:cBhvr>
                                      <p:to>
                                        <p:strVal val="visible"/>
                                      </p:to>
                                    </p:set>
                                    <p:animEffect transition="in" filter="blinds(horizontal)">
                                      <p:cBhvr>
                                        <p:cTn id="12" dur="500"/>
                                        <p:tgtEl>
                                          <p:spTgt spid="79903"/>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79937"/>
                                        </p:tgtEl>
                                        <p:attrNameLst>
                                          <p:attrName>style.visibility</p:attrName>
                                        </p:attrNameLst>
                                      </p:cBhvr>
                                      <p:to>
                                        <p:strVal val="visible"/>
                                      </p:to>
                                    </p:set>
                                    <p:animEffect transition="in" filter="dissolve">
                                      <p:cBhvr>
                                        <p:cTn id="16" dur="500"/>
                                        <p:tgtEl>
                                          <p:spTgt spid="79937"/>
                                        </p:tgtEl>
                                      </p:cBhvr>
                                    </p:animEffect>
                                  </p:childTnLst>
                                </p:cTn>
                              </p:par>
                            </p:childTnLst>
                          </p:cTn>
                        </p:par>
                        <p:par>
                          <p:cTn id="17" fill="hold" nodeType="afterGroup">
                            <p:stCondLst>
                              <p:cond delay="1000"/>
                            </p:stCondLst>
                            <p:childTnLst>
                              <p:par>
                                <p:cTn id="18" presetID="18" presetClass="entr" presetSubtype="9" fill="hold" nodeType="afterEffect">
                                  <p:stCondLst>
                                    <p:cond delay="1000"/>
                                  </p:stCondLst>
                                  <p:childTnLst>
                                    <p:set>
                                      <p:cBhvr>
                                        <p:cTn id="19" dur="1" fill="hold">
                                          <p:stCondLst>
                                            <p:cond delay="0"/>
                                          </p:stCondLst>
                                        </p:cTn>
                                        <p:tgtEl>
                                          <p:spTgt spid="79938"/>
                                        </p:tgtEl>
                                        <p:attrNameLst>
                                          <p:attrName>style.visibility</p:attrName>
                                        </p:attrNameLst>
                                      </p:cBhvr>
                                      <p:to>
                                        <p:strVal val="visible"/>
                                      </p:to>
                                    </p:set>
                                    <p:animEffect transition="in" filter="strips(upLeft)">
                                      <p:cBhvr>
                                        <p:cTn id="20" dur="500"/>
                                        <p:tgtEl>
                                          <p:spTgt spid="79938"/>
                                        </p:tgtEl>
                                      </p:cBhvr>
                                    </p:animEffect>
                                  </p:childTnLst>
                                </p:cTn>
                              </p:par>
                            </p:childTnLst>
                          </p:cTn>
                        </p:par>
                        <p:par>
                          <p:cTn id="21" fill="hold" nodeType="afterGroup">
                            <p:stCondLst>
                              <p:cond delay="2500"/>
                            </p:stCondLst>
                            <p:childTnLst>
                              <p:par>
                                <p:cTn id="22" presetID="18" presetClass="entr" presetSubtype="9" fill="hold" nodeType="afterEffect">
                                  <p:stCondLst>
                                    <p:cond delay="0"/>
                                  </p:stCondLst>
                                  <p:childTnLst>
                                    <p:set>
                                      <p:cBhvr>
                                        <p:cTn id="23" dur="1" fill="hold">
                                          <p:stCondLst>
                                            <p:cond delay="0"/>
                                          </p:stCondLst>
                                        </p:cTn>
                                        <p:tgtEl>
                                          <p:spTgt spid="79936"/>
                                        </p:tgtEl>
                                        <p:attrNameLst>
                                          <p:attrName>style.visibility</p:attrName>
                                        </p:attrNameLst>
                                      </p:cBhvr>
                                      <p:to>
                                        <p:strVal val="visible"/>
                                      </p:to>
                                    </p:set>
                                    <p:animEffect transition="in" filter="strips(upLeft)">
                                      <p:cBhvr>
                                        <p:cTn id="24" dur="500"/>
                                        <p:tgtEl>
                                          <p:spTgt spid="79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utoUpdateAnimBg="0"/>
      <p:bldP spid="7990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28663" y="1212850"/>
            <a:ext cx="8056562" cy="33956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5" name="Text Box 3"/>
          <p:cNvSpPr txBox="1">
            <a:spLocks noChangeArrowheads="1"/>
          </p:cNvSpPr>
          <p:nvPr/>
        </p:nvSpPr>
        <p:spPr bwMode="auto">
          <a:xfrm>
            <a:off x="819150" y="1211263"/>
            <a:ext cx="53514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Rotational Transformation</a:t>
            </a:r>
          </a:p>
        </p:txBody>
      </p:sp>
      <p:sp>
        <p:nvSpPr>
          <p:cNvPr id="38916" name="Rectangle 4"/>
          <p:cNvSpPr>
            <a:spLocks noChangeArrowheads="1"/>
          </p:cNvSpPr>
          <p:nvPr/>
        </p:nvSpPr>
        <p:spPr bwMode="auto">
          <a:xfrm>
            <a:off x="728663" y="4497388"/>
            <a:ext cx="80565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1" name="Text Box 5"/>
          <p:cNvSpPr txBox="1">
            <a:spLocks noChangeArrowheads="1"/>
          </p:cNvSpPr>
          <p:nvPr/>
        </p:nvSpPr>
        <p:spPr bwMode="auto">
          <a:xfrm>
            <a:off x="819150" y="1852613"/>
            <a:ext cx="7688263" cy="24653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pPr>
            <a:r>
              <a:rPr lang="en-US" altLang="zh-TW" sz="2400" b="0" i="0">
                <a:solidFill>
                  <a:schemeClr val="tx1"/>
                </a:solidFill>
              </a:rPr>
              <a:t>2.	The image obtained from a rotational transformation has the </a:t>
            </a:r>
            <a:r>
              <a:rPr lang="en-US" altLang="zh-TW" sz="2400">
                <a:solidFill>
                  <a:schemeClr val="tx1"/>
                </a:solidFill>
              </a:rPr>
              <a:t>same shape</a:t>
            </a:r>
            <a:r>
              <a:rPr lang="en-US" altLang="zh-TW" sz="2400" b="0" i="0">
                <a:solidFill>
                  <a:schemeClr val="tx1"/>
                </a:solidFill>
              </a:rPr>
              <a:t> and the </a:t>
            </a:r>
            <a:r>
              <a:rPr lang="en-US" altLang="zh-TW" sz="2400">
                <a:solidFill>
                  <a:schemeClr val="tx1"/>
                </a:solidFill>
              </a:rPr>
              <a:t>same size</a:t>
            </a:r>
            <a:r>
              <a:rPr lang="en-US" altLang="zh-TW" sz="2400" b="0" i="0">
                <a:solidFill>
                  <a:schemeClr val="tx1"/>
                </a:solidFill>
              </a:rPr>
              <a:t> as the original figure. Every point on the image is the result when the corresponding point on the original figure rotates through the same angle about the centre of rotation.</a:t>
            </a:r>
          </a:p>
        </p:txBody>
      </p:sp>
      <p:sp>
        <p:nvSpPr>
          <p:cNvPr id="38918"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38919" name="AutoShape 7">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8920" name="AutoShape 8">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1" name="AutoShape 9">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2" name="Text Box 12"/>
          <p:cNvSpPr txBox="1">
            <a:spLocks noChangeArrowheads="1"/>
          </p:cNvSpPr>
          <p:nvPr/>
        </p:nvSpPr>
        <p:spPr bwMode="auto">
          <a:xfrm>
            <a:off x="301625" y="6032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2" action="ppaction://hlinksldjump"/>
              </a:rPr>
              <a:t>Example</a:t>
            </a:r>
            <a:endParaRPr lang="en-US" altLang="zh-TW" sz="1500">
              <a:solidFill>
                <a:schemeClr val="hlink"/>
              </a:solidFill>
            </a:endParaRPr>
          </a:p>
        </p:txBody>
      </p:sp>
      <p:sp>
        <p:nvSpPr>
          <p:cNvPr id="38923" name="Text Box 13"/>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animEffect transition="in" filter="blinds(horizontal)">
                                      <p:cBhvr>
                                        <p:cTn id="7" dur="500"/>
                                        <p:tgtEl>
                                          <p:spTgt spid="809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938" name="Group 54"/>
          <p:cNvGrpSpPr>
            <a:grpSpLocks/>
          </p:cNvGrpSpPr>
          <p:nvPr/>
        </p:nvGrpSpPr>
        <p:grpSpPr bwMode="auto">
          <a:xfrm>
            <a:off x="5245100" y="2489200"/>
            <a:ext cx="2959100" cy="2959100"/>
            <a:chOff x="3304" y="1568"/>
            <a:chExt cx="1864" cy="1864"/>
          </a:xfrm>
        </p:grpSpPr>
        <p:sp>
          <p:nvSpPr>
            <p:cNvPr id="39966" name="Rectangle 23"/>
            <p:cNvSpPr>
              <a:spLocks noChangeArrowheads="1"/>
            </p:cNvSpPr>
            <p:nvPr/>
          </p:nvSpPr>
          <p:spPr bwMode="auto">
            <a:xfrm>
              <a:off x="3304" y="1568"/>
              <a:ext cx="1864" cy="186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67" name="AutoShape 45"/>
            <p:cNvSpPr>
              <a:spLocks noChangeArrowheads="1"/>
            </p:cNvSpPr>
            <p:nvPr/>
          </p:nvSpPr>
          <p:spPr bwMode="auto">
            <a:xfrm>
              <a:off x="3912" y="2128"/>
              <a:ext cx="1047" cy="728"/>
            </a:xfrm>
            <a:prstGeom prst="rightArrow">
              <a:avLst>
                <a:gd name="adj1" fmla="val 50000"/>
                <a:gd name="adj2" fmla="val 61263"/>
              </a:avLst>
            </a:prstGeom>
            <a:solidFill>
              <a:srgbClr val="CC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68" name="Oval 46"/>
            <p:cNvSpPr>
              <a:spLocks noChangeArrowheads="1"/>
            </p:cNvSpPr>
            <p:nvPr/>
          </p:nvSpPr>
          <p:spPr bwMode="auto">
            <a:xfrm>
              <a:off x="4242" y="2466"/>
              <a:ext cx="68" cy="6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69" name="Text Box 48"/>
            <p:cNvSpPr txBox="1">
              <a:spLocks noChangeArrowheads="1"/>
            </p:cNvSpPr>
            <p:nvPr/>
          </p:nvSpPr>
          <p:spPr bwMode="auto">
            <a:xfrm>
              <a:off x="4038" y="2346"/>
              <a:ext cx="23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chemeClr val="tx1"/>
                  </a:solidFill>
                </a:rPr>
                <a:t>O</a:t>
              </a:r>
            </a:p>
          </p:txBody>
        </p:sp>
      </p:grpSp>
      <p:sp>
        <p:nvSpPr>
          <p:cNvPr id="39939" name="Text Box 2"/>
          <p:cNvSpPr txBox="1">
            <a:spLocks noChangeArrowheads="1"/>
          </p:cNvSpPr>
          <p:nvPr/>
        </p:nvSpPr>
        <p:spPr bwMode="auto">
          <a:xfrm>
            <a:off x="704850" y="1314450"/>
            <a:ext cx="7880350" cy="895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sz="2400" b="0" i="0">
                <a:solidFill>
                  <a:schemeClr val="tx1"/>
                </a:solidFill>
              </a:rPr>
              <a:t>Rotate each of the following figures about </a:t>
            </a:r>
            <a:r>
              <a:rPr lang="en-US" altLang="zh-TW" sz="2400" b="0">
                <a:solidFill>
                  <a:schemeClr val="tx1"/>
                </a:solidFill>
              </a:rPr>
              <a:t>O</a:t>
            </a:r>
            <a:r>
              <a:rPr lang="en-US" altLang="zh-TW" sz="2400" b="0" i="0">
                <a:solidFill>
                  <a:schemeClr val="tx1"/>
                </a:solidFill>
              </a:rPr>
              <a:t> according to the instructions given and draw the image of rotation.</a:t>
            </a:r>
          </a:p>
        </p:txBody>
      </p:sp>
      <p:sp>
        <p:nvSpPr>
          <p:cNvPr id="39940"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39941"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39944" name="Text Box 11"/>
          <p:cNvSpPr txBox="1">
            <a:spLocks noChangeArrowheads="1"/>
          </p:cNvSpPr>
          <p:nvPr/>
        </p:nvSpPr>
        <p:spPr bwMode="auto">
          <a:xfrm>
            <a:off x="704850" y="2205038"/>
            <a:ext cx="522288"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(a)</a:t>
            </a:r>
          </a:p>
        </p:txBody>
      </p:sp>
      <p:sp>
        <p:nvSpPr>
          <p:cNvPr id="39945" name="Text Box 12"/>
          <p:cNvSpPr txBox="1">
            <a:spLocks noChangeArrowheads="1"/>
          </p:cNvSpPr>
          <p:nvPr/>
        </p:nvSpPr>
        <p:spPr bwMode="auto">
          <a:xfrm>
            <a:off x="4489450" y="2205038"/>
            <a:ext cx="53975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(b)</a:t>
            </a:r>
          </a:p>
        </p:txBody>
      </p:sp>
      <p:grpSp>
        <p:nvGrpSpPr>
          <p:cNvPr id="39946" name="Group 27"/>
          <p:cNvGrpSpPr>
            <a:grpSpLocks noChangeAspect="1"/>
          </p:cNvGrpSpPr>
          <p:nvPr/>
        </p:nvGrpSpPr>
        <p:grpSpPr bwMode="auto">
          <a:xfrm>
            <a:off x="280988" y="555625"/>
            <a:ext cx="2357437" cy="828675"/>
            <a:chOff x="3951" y="2553"/>
            <a:chExt cx="3704" cy="1302"/>
          </a:xfrm>
        </p:grpSpPr>
        <p:sp>
          <p:nvSpPr>
            <p:cNvPr id="39964" name="Freeform 28"/>
            <p:cNvSpPr>
              <a:spLocks noChangeAspect="1"/>
            </p:cNvSpPr>
            <p:nvPr/>
          </p:nvSpPr>
          <p:spPr bwMode="auto">
            <a:xfrm>
              <a:off x="4791" y="2986"/>
              <a:ext cx="2748" cy="744"/>
            </a:xfrm>
            <a:custGeom>
              <a:avLst/>
              <a:gdLst>
                <a:gd name="T0" fmla="*/ 108 w 2748"/>
                <a:gd name="T1" fmla="*/ 72 h 744"/>
                <a:gd name="T2" fmla="*/ 0 w 2748"/>
                <a:gd name="T3" fmla="*/ 450 h 744"/>
                <a:gd name="T4" fmla="*/ 144 w 2748"/>
                <a:gd name="T5" fmla="*/ 540 h 744"/>
                <a:gd name="T6" fmla="*/ 2118 w 2748"/>
                <a:gd name="T7" fmla="*/ 540 h 744"/>
                <a:gd name="T8" fmla="*/ 2118 w 2748"/>
                <a:gd name="T9" fmla="*/ 744 h 744"/>
                <a:gd name="T10" fmla="*/ 2748 w 2748"/>
                <a:gd name="T11" fmla="*/ 744 h 744"/>
                <a:gd name="T12" fmla="*/ 2748 w 2748"/>
                <a:gd name="T13" fmla="*/ 252 h 744"/>
                <a:gd name="T14" fmla="*/ 2088 w 2748"/>
                <a:gd name="T15" fmla="*/ 252 h 744"/>
                <a:gd name="T16" fmla="*/ 1943 w 2748"/>
                <a:gd name="T17" fmla="*/ 0 h 744"/>
                <a:gd name="T18" fmla="*/ 126 w 2748"/>
                <a:gd name="T19" fmla="*/ 0 h 744"/>
                <a:gd name="T20" fmla="*/ 108 w 2748"/>
                <a:gd name="T21" fmla="*/ 72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8" h="744">
                  <a:moveTo>
                    <a:pt x="108" y="72"/>
                  </a:moveTo>
                  <a:lnTo>
                    <a:pt x="0" y="450"/>
                  </a:lnTo>
                  <a:lnTo>
                    <a:pt x="144" y="540"/>
                  </a:lnTo>
                  <a:lnTo>
                    <a:pt x="2118" y="540"/>
                  </a:lnTo>
                  <a:lnTo>
                    <a:pt x="2118" y="744"/>
                  </a:lnTo>
                  <a:lnTo>
                    <a:pt x="2748" y="744"/>
                  </a:lnTo>
                  <a:lnTo>
                    <a:pt x="2748" y="252"/>
                  </a:lnTo>
                  <a:lnTo>
                    <a:pt x="2088" y="252"/>
                  </a:lnTo>
                  <a:lnTo>
                    <a:pt x="1943" y="0"/>
                  </a:lnTo>
                  <a:lnTo>
                    <a:pt x="126" y="0"/>
                  </a:lnTo>
                  <a:lnTo>
                    <a:pt x="108" y="7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65" name="Picture 29" descr="D:\Oxford\PPT\Shared\ExtraEg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1" y="2553"/>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7" name="Text Box 41"/>
          <p:cNvSpPr txBox="1">
            <a:spLocks noChangeArrowheads="1"/>
          </p:cNvSpPr>
          <p:nvPr/>
        </p:nvSpPr>
        <p:spPr bwMode="auto">
          <a:xfrm>
            <a:off x="1317625" y="5489575"/>
            <a:ext cx="3062288"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000">
                <a:solidFill>
                  <a:schemeClr val="tx1"/>
                </a:solidFill>
              </a:rPr>
              <a:t>Rotate through 180</a:t>
            </a:r>
            <a:r>
              <a:rPr lang="en-US" altLang="zh-TW" sz="2000">
                <a:solidFill>
                  <a:schemeClr val="tx1"/>
                </a:solidFill>
                <a:cs typeface="Times New Roman" pitchFamily="18" charset="0"/>
              </a:rPr>
              <a:t>° in a </a:t>
            </a:r>
            <a:r>
              <a:rPr lang="en-US" altLang="zh-TW" sz="2000">
                <a:solidFill>
                  <a:srgbClr val="FF0000"/>
                </a:solidFill>
                <a:cs typeface="Times New Roman" pitchFamily="18" charset="0"/>
              </a:rPr>
              <a:t>clockwise</a:t>
            </a:r>
            <a:r>
              <a:rPr lang="en-US" altLang="zh-TW" sz="2000">
                <a:solidFill>
                  <a:schemeClr val="tx1"/>
                </a:solidFill>
                <a:cs typeface="Times New Roman" pitchFamily="18" charset="0"/>
              </a:rPr>
              <a:t> direction</a:t>
            </a:r>
            <a:endParaRPr lang="en-US" altLang="zh-TW" sz="2000">
              <a:solidFill>
                <a:schemeClr val="tx1"/>
              </a:solidFill>
            </a:endParaRPr>
          </a:p>
        </p:txBody>
      </p:sp>
      <p:sp>
        <p:nvSpPr>
          <p:cNvPr id="39948" name="Text Box 42"/>
          <p:cNvSpPr txBox="1">
            <a:spLocks noChangeArrowheads="1"/>
          </p:cNvSpPr>
          <p:nvPr/>
        </p:nvSpPr>
        <p:spPr bwMode="auto">
          <a:xfrm>
            <a:off x="5229225" y="5489575"/>
            <a:ext cx="3062288"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000">
                <a:solidFill>
                  <a:schemeClr val="tx1"/>
                </a:solidFill>
              </a:rPr>
              <a:t>Rotate through 270</a:t>
            </a:r>
            <a:r>
              <a:rPr lang="en-US" altLang="zh-TW" sz="2000">
                <a:solidFill>
                  <a:schemeClr val="tx1"/>
                </a:solidFill>
                <a:cs typeface="Times New Roman" pitchFamily="18" charset="0"/>
              </a:rPr>
              <a:t>° in an </a:t>
            </a:r>
            <a:r>
              <a:rPr lang="en-US" altLang="zh-TW" sz="2000">
                <a:solidFill>
                  <a:srgbClr val="FF0000"/>
                </a:solidFill>
                <a:cs typeface="Times New Roman" pitchFamily="18" charset="0"/>
              </a:rPr>
              <a:t>anti-clockwise</a:t>
            </a:r>
            <a:r>
              <a:rPr lang="en-US" altLang="zh-TW" sz="2000">
                <a:solidFill>
                  <a:schemeClr val="tx1"/>
                </a:solidFill>
                <a:cs typeface="Times New Roman" pitchFamily="18" charset="0"/>
              </a:rPr>
              <a:t> direction</a:t>
            </a:r>
            <a:endParaRPr lang="en-US" altLang="zh-TW" sz="2000">
              <a:solidFill>
                <a:schemeClr val="tx1"/>
              </a:solidFill>
            </a:endParaRPr>
          </a:p>
        </p:txBody>
      </p:sp>
      <p:grpSp>
        <p:nvGrpSpPr>
          <p:cNvPr id="39949" name="Group 60"/>
          <p:cNvGrpSpPr>
            <a:grpSpLocks/>
          </p:cNvGrpSpPr>
          <p:nvPr/>
        </p:nvGrpSpPr>
        <p:grpSpPr bwMode="auto">
          <a:xfrm>
            <a:off x="1371600" y="2489200"/>
            <a:ext cx="2959100" cy="2959100"/>
            <a:chOff x="864" y="1568"/>
            <a:chExt cx="1864" cy="1864"/>
          </a:xfrm>
        </p:grpSpPr>
        <p:sp>
          <p:nvSpPr>
            <p:cNvPr id="39960" name="Rectangle 14"/>
            <p:cNvSpPr>
              <a:spLocks noChangeArrowheads="1"/>
            </p:cNvSpPr>
            <p:nvPr/>
          </p:nvSpPr>
          <p:spPr bwMode="auto">
            <a:xfrm>
              <a:off x="864" y="1568"/>
              <a:ext cx="1864" cy="186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61" name="AutoShape 34"/>
            <p:cNvSpPr>
              <a:spLocks noChangeArrowheads="1"/>
            </p:cNvSpPr>
            <p:nvPr/>
          </p:nvSpPr>
          <p:spPr bwMode="auto">
            <a:xfrm>
              <a:off x="1376" y="1640"/>
              <a:ext cx="428" cy="856"/>
            </a:xfrm>
            <a:prstGeom prst="moon">
              <a:avLst>
                <a:gd name="adj" fmla="val 50000"/>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62" name="Oval 30"/>
            <p:cNvSpPr>
              <a:spLocks noChangeArrowheads="1"/>
            </p:cNvSpPr>
            <p:nvPr/>
          </p:nvSpPr>
          <p:spPr bwMode="auto">
            <a:xfrm>
              <a:off x="1762" y="2466"/>
              <a:ext cx="68" cy="6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63" name="Text Box 47"/>
            <p:cNvSpPr txBox="1">
              <a:spLocks noChangeArrowheads="1"/>
            </p:cNvSpPr>
            <p:nvPr/>
          </p:nvSpPr>
          <p:spPr bwMode="auto">
            <a:xfrm>
              <a:off x="1598" y="2442"/>
              <a:ext cx="23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chemeClr val="tx1"/>
                  </a:solidFill>
                </a:rPr>
                <a:t>O</a:t>
              </a:r>
            </a:p>
          </p:txBody>
        </p:sp>
      </p:grpSp>
      <p:sp>
        <p:nvSpPr>
          <p:cNvPr id="81969" name="AutoShape 49"/>
          <p:cNvSpPr>
            <a:spLocks noChangeArrowheads="1"/>
          </p:cNvSpPr>
          <p:nvPr/>
        </p:nvSpPr>
        <p:spPr bwMode="auto">
          <a:xfrm rot="5400000">
            <a:off x="5963443" y="3707607"/>
            <a:ext cx="1662113" cy="1155700"/>
          </a:xfrm>
          <a:prstGeom prst="rightArrow">
            <a:avLst>
              <a:gd name="adj1" fmla="val 50000"/>
              <a:gd name="adj2" fmla="val 61263"/>
            </a:avLst>
          </a:prstGeom>
          <a:solidFill>
            <a:srgbClr val="FFC7E3">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970" name="Freeform 50"/>
          <p:cNvSpPr>
            <a:spLocks/>
          </p:cNvSpPr>
          <p:nvPr/>
        </p:nvSpPr>
        <p:spPr bwMode="auto">
          <a:xfrm>
            <a:off x="6794500" y="3949700"/>
            <a:ext cx="1270000" cy="1320800"/>
          </a:xfrm>
          <a:custGeom>
            <a:avLst/>
            <a:gdLst>
              <a:gd name="T0" fmla="*/ 2036489899 w 792"/>
              <a:gd name="T1" fmla="*/ 0 h 824"/>
              <a:gd name="T2" fmla="*/ 0 w 792"/>
              <a:gd name="T3" fmla="*/ 0 h 824"/>
              <a:gd name="T4" fmla="*/ 0 w 792"/>
              <a:gd name="T5" fmla="*/ 2117126990 h 824"/>
              <a:gd name="T6" fmla="*/ 0 60000 65536"/>
              <a:gd name="T7" fmla="*/ 0 60000 65536"/>
              <a:gd name="T8" fmla="*/ 0 60000 65536"/>
            </a:gdLst>
            <a:ahLst/>
            <a:cxnLst>
              <a:cxn ang="T6">
                <a:pos x="T0" y="T1"/>
              </a:cxn>
              <a:cxn ang="T7">
                <a:pos x="T2" y="T3"/>
              </a:cxn>
              <a:cxn ang="T8">
                <a:pos x="T4" y="T5"/>
              </a:cxn>
            </a:cxnLst>
            <a:rect l="0" t="0" r="r" b="b"/>
            <a:pathLst>
              <a:path w="792" h="824">
                <a:moveTo>
                  <a:pt x="792" y="0"/>
                </a:moveTo>
                <a:lnTo>
                  <a:pt x="0" y="0"/>
                </a:lnTo>
                <a:lnTo>
                  <a:pt x="0" y="824"/>
                </a:lnTo>
              </a:path>
            </a:pathLst>
          </a:custGeom>
          <a:noFill/>
          <a:ln w="19050" cap="flat" cmpd="sng">
            <a:solidFill>
              <a:srgbClr val="0000FF"/>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81975" name="Group 55"/>
          <p:cNvGrpSpPr>
            <a:grpSpLocks/>
          </p:cNvGrpSpPr>
          <p:nvPr/>
        </p:nvGrpSpPr>
        <p:grpSpPr bwMode="auto">
          <a:xfrm>
            <a:off x="6048375" y="3348038"/>
            <a:ext cx="1027113" cy="908050"/>
            <a:chOff x="3810" y="2109"/>
            <a:chExt cx="647" cy="572"/>
          </a:xfrm>
        </p:grpSpPr>
        <p:sp>
          <p:nvSpPr>
            <p:cNvPr id="39958" name="Arc 51"/>
            <p:cNvSpPr>
              <a:spLocks/>
            </p:cNvSpPr>
            <p:nvPr/>
          </p:nvSpPr>
          <p:spPr bwMode="auto">
            <a:xfrm>
              <a:off x="4049" y="2273"/>
              <a:ext cx="408" cy="408"/>
            </a:xfrm>
            <a:custGeom>
              <a:avLst/>
              <a:gdLst>
                <a:gd name="T0" fmla="*/ 2 w 43200"/>
                <a:gd name="T1" fmla="*/ 4 h 43200"/>
                <a:gd name="T2" fmla="*/ 4 w 43200"/>
                <a:gd name="T3" fmla="*/ 2 h 43200"/>
                <a:gd name="T4" fmla="*/ 2 w 43200"/>
                <a:gd name="T5" fmla="*/ 2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4124" y="43052"/>
                  </a:moveTo>
                  <a:cubicBezTo>
                    <a:pt x="23286" y="43150"/>
                    <a:pt x="22443"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24124" y="43052"/>
                  </a:moveTo>
                  <a:cubicBezTo>
                    <a:pt x="23286" y="43150"/>
                    <a:pt x="22443" y="43199"/>
                    <a:pt x="21600" y="43200"/>
                  </a:cubicBezTo>
                  <a:cubicBezTo>
                    <a:pt x="9670" y="43200"/>
                    <a:pt x="0" y="33529"/>
                    <a:pt x="0" y="21600"/>
                  </a:cubicBezTo>
                  <a:cubicBezTo>
                    <a:pt x="0" y="9670"/>
                    <a:pt x="9670" y="0"/>
                    <a:pt x="21600" y="0"/>
                  </a:cubicBezTo>
                  <a:cubicBezTo>
                    <a:pt x="33529" y="-1"/>
                    <a:pt x="43199" y="9670"/>
                    <a:pt x="43200" y="21599"/>
                  </a:cubicBezTo>
                  <a:lnTo>
                    <a:pt x="21600" y="21600"/>
                  </a:lnTo>
                  <a:lnTo>
                    <a:pt x="24124" y="43052"/>
                  </a:lnTo>
                  <a:close/>
                </a:path>
              </a:pathLst>
            </a:custGeom>
            <a:noFill/>
            <a:ln w="19050">
              <a:solidFill>
                <a:srgbClr val="0000FF"/>
              </a:solidFill>
              <a:round/>
              <a:headEnd type="stealth" w="med" len="me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59" name="Rectangle 52"/>
            <p:cNvSpPr>
              <a:spLocks noChangeArrowheads="1"/>
            </p:cNvSpPr>
            <p:nvPr/>
          </p:nvSpPr>
          <p:spPr bwMode="auto">
            <a:xfrm>
              <a:off x="3810" y="2109"/>
              <a:ext cx="448"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sz="1500" i="0">
                  <a:solidFill>
                    <a:srgbClr val="0000FF"/>
                  </a:solidFill>
                </a:rPr>
                <a:t>270</a:t>
              </a:r>
              <a:r>
                <a:rPr lang="en-US" altLang="zh-TW" sz="1500" i="0">
                  <a:solidFill>
                    <a:srgbClr val="0000FF"/>
                  </a:solidFill>
                  <a:cs typeface="Times New Roman" pitchFamily="18" charset="0"/>
                </a:rPr>
                <a:t>°</a:t>
              </a:r>
            </a:p>
          </p:txBody>
        </p:sp>
      </p:grpSp>
      <p:sp>
        <p:nvSpPr>
          <p:cNvPr id="81981" name="Line 61"/>
          <p:cNvSpPr>
            <a:spLocks noChangeShapeType="1"/>
          </p:cNvSpPr>
          <p:nvPr/>
        </p:nvSpPr>
        <p:spPr bwMode="auto">
          <a:xfrm>
            <a:off x="2857500" y="2603500"/>
            <a:ext cx="0" cy="270510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82" name="AutoShape 62"/>
          <p:cNvSpPr>
            <a:spLocks noChangeArrowheads="1"/>
          </p:cNvSpPr>
          <p:nvPr/>
        </p:nvSpPr>
        <p:spPr bwMode="auto">
          <a:xfrm rot="10800000">
            <a:off x="2882900" y="3987800"/>
            <a:ext cx="679450" cy="1358900"/>
          </a:xfrm>
          <a:prstGeom prst="moon">
            <a:avLst>
              <a:gd name="adj" fmla="val 50000"/>
            </a:avLst>
          </a:prstGeom>
          <a:solidFill>
            <a:srgbClr val="FFC7E3">
              <a:alpha val="50195"/>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81983" name="Group 63"/>
          <p:cNvGrpSpPr>
            <a:grpSpLocks/>
          </p:cNvGrpSpPr>
          <p:nvPr/>
        </p:nvGrpSpPr>
        <p:grpSpPr bwMode="auto">
          <a:xfrm>
            <a:off x="2855913" y="3703638"/>
            <a:ext cx="931862" cy="514350"/>
            <a:chOff x="1799" y="2333"/>
            <a:chExt cx="587" cy="324"/>
          </a:xfrm>
        </p:grpSpPr>
        <p:sp>
          <p:nvSpPr>
            <p:cNvPr id="39956" name="Arc 64"/>
            <p:cNvSpPr>
              <a:spLocks/>
            </p:cNvSpPr>
            <p:nvPr/>
          </p:nvSpPr>
          <p:spPr bwMode="auto">
            <a:xfrm>
              <a:off x="1799" y="2353"/>
              <a:ext cx="180" cy="304"/>
            </a:xfrm>
            <a:custGeom>
              <a:avLst/>
              <a:gdLst>
                <a:gd name="T0" fmla="*/ 0 w 25550"/>
                <a:gd name="T1" fmla="*/ 0 h 43200"/>
                <a:gd name="T2" fmla="*/ 0 w 25550"/>
                <a:gd name="T3" fmla="*/ 2 h 43200"/>
                <a:gd name="T4" fmla="*/ 0 w 25550"/>
                <a:gd name="T5" fmla="*/ 1 h 43200"/>
                <a:gd name="T6" fmla="*/ 0 60000 65536"/>
                <a:gd name="T7" fmla="*/ 0 60000 65536"/>
                <a:gd name="T8" fmla="*/ 0 60000 65536"/>
              </a:gdLst>
              <a:ahLst/>
              <a:cxnLst>
                <a:cxn ang="T6">
                  <a:pos x="T0" y="T1"/>
                </a:cxn>
                <a:cxn ang="T7">
                  <a:pos x="T2" y="T3"/>
                </a:cxn>
                <a:cxn ang="T8">
                  <a:pos x="T4" y="T5"/>
                </a:cxn>
              </a:cxnLst>
              <a:rect l="0" t="0" r="r" b="b"/>
              <a:pathLst>
                <a:path w="25550" h="43200" fill="none" extrusionOk="0">
                  <a:moveTo>
                    <a:pt x="3949" y="0"/>
                  </a:moveTo>
                  <a:cubicBezTo>
                    <a:pt x="15879" y="0"/>
                    <a:pt x="25550" y="9670"/>
                    <a:pt x="25550" y="21600"/>
                  </a:cubicBezTo>
                  <a:cubicBezTo>
                    <a:pt x="25550" y="33529"/>
                    <a:pt x="15879" y="43200"/>
                    <a:pt x="3950" y="43200"/>
                  </a:cubicBezTo>
                  <a:cubicBezTo>
                    <a:pt x="2624" y="43200"/>
                    <a:pt x="1302" y="43078"/>
                    <a:pt x="0" y="42835"/>
                  </a:cubicBezTo>
                </a:path>
                <a:path w="25550" h="43200" stroke="0" extrusionOk="0">
                  <a:moveTo>
                    <a:pt x="3949" y="0"/>
                  </a:moveTo>
                  <a:cubicBezTo>
                    <a:pt x="15879" y="0"/>
                    <a:pt x="25550" y="9670"/>
                    <a:pt x="25550" y="21600"/>
                  </a:cubicBezTo>
                  <a:cubicBezTo>
                    <a:pt x="25550" y="33529"/>
                    <a:pt x="15879" y="43200"/>
                    <a:pt x="3950" y="43200"/>
                  </a:cubicBezTo>
                  <a:cubicBezTo>
                    <a:pt x="2624" y="43200"/>
                    <a:pt x="1302" y="43078"/>
                    <a:pt x="0" y="42835"/>
                  </a:cubicBezTo>
                  <a:lnTo>
                    <a:pt x="3950" y="21600"/>
                  </a:lnTo>
                  <a:lnTo>
                    <a:pt x="3949" y="0"/>
                  </a:lnTo>
                  <a:close/>
                </a:path>
              </a:pathLst>
            </a:custGeom>
            <a:noFill/>
            <a:ln w="19050">
              <a:solidFill>
                <a:srgbClr val="0000FF"/>
              </a:solidFill>
              <a:round/>
              <a:headEnd/>
              <a:tailEnd type="stealth"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57" name="Rectangle 65"/>
            <p:cNvSpPr>
              <a:spLocks noChangeArrowheads="1"/>
            </p:cNvSpPr>
            <p:nvPr/>
          </p:nvSpPr>
          <p:spPr bwMode="auto">
            <a:xfrm>
              <a:off x="1938" y="2333"/>
              <a:ext cx="448"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sz="1500" i="0">
                  <a:solidFill>
                    <a:srgbClr val="0000FF"/>
                  </a:solidFill>
                </a:rPr>
                <a:t>180</a:t>
              </a:r>
              <a:r>
                <a:rPr lang="en-US" altLang="zh-TW" sz="1500" i="0">
                  <a:solidFill>
                    <a:srgbClr val="0000FF"/>
                  </a:solidFill>
                  <a:cs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1981"/>
                                        </p:tgtEl>
                                        <p:attrNameLst>
                                          <p:attrName>style.visibility</p:attrName>
                                        </p:attrNameLst>
                                      </p:cBhvr>
                                      <p:to>
                                        <p:strVal val="visible"/>
                                      </p:to>
                                    </p:set>
                                    <p:animEffect transition="in" filter="barn(outVertical)">
                                      <p:cBhvr>
                                        <p:cTn id="7" dur="500"/>
                                        <p:tgtEl>
                                          <p:spTgt spid="81981"/>
                                        </p:tgtEl>
                                      </p:cBhvr>
                                    </p:animEffect>
                                  </p:childTnLst>
                                </p:cTn>
                              </p:par>
                            </p:childTnLst>
                          </p:cTn>
                        </p:par>
                        <p:par>
                          <p:cTn id="8" fill="hold" nodeType="afterGroup">
                            <p:stCondLst>
                              <p:cond delay="500"/>
                            </p:stCondLst>
                            <p:childTnLst>
                              <p:par>
                                <p:cTn id="9" presetID="18" presetClass="entr" presetSubtype="12" fill="hold" nodeType="afterEffect">
                                  <p:stCondLst>
                                    <p:cond delay="1000"/>
                                  </p:stCondLst>
                                  <p:childTnLst>
                                    <p:set>
                                      <p:cBhvr>
                                        <p:cTn id="10" dur="1" fill="hold">
                                          <p:stCondLst>
                                            <p:cond delay="0"/>
                                          </p:stCondLst>
                                        </p:cTn>
                                        <p:tgtEl>
                                          <p:spTgt spid="81983"/>
                                        </p:tgtEl>
                                        <p:attrNameLst>
                                          <p:attrName>style.visibility</p:attrName>
                                        </p:attrNameLst>
                                      </p:cBhvr>
                                      <p:to>
                                        <p:strVal val="visible"/>
                                      </p:to>
                                    </p:set>
                                    <p:animEffect transition="in" filter="strips(downLeft)">
                                      <p:cBhvr>
                                        <p:cTn id="11" dur="500"/>
                                        <p:tgtEl>
                                          <p:spTgt spid="819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1982"/>
                                        </p:tgtEl>
                                        <p:attrNameLst>
                                          <p:attrName>style.visibility</p:attrName>
                                        </p:attrNameLst>
                                      </p:cBhvr>
                                      <p:to>
                                        <p:strVal val="visible"/>
                                      </p:to>
                                    </p:set>
                                    <p:animEffect transition="in" filter="dissolve">
                                      <p:cBhvr>
                                        <p:cTn id="16" dur="500"/>
                                        <p:tgtEl>
                                          <p:spTgt spid="819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81970"/>
                                        </p:tgtEl>
                                        <p:attrNameLst>
                                          <p:attrName>style.visibility</p:attrName>
                                        </p:attrNameLst>
                                      </p:cBhvr>
                                      <p:to>
                                        <p:strVal val="visible"/>
                                      </p:to>
                                    </p:set>
                                    <p:animEffect transition="in" filter="strips(downRight)">
                                      <p:cBhvr>
                                        <p:cTn id="21" dur="500"/>
                                        <p:tgtEl>
                                          <p:spTgt spid="81970"/>
                                        </p:tgtEl>
                                      </p:cBhvr>
                                    </p:animEffect>
                                  </p:childTnLst>
                                </p:cTn>
                              </p:par>
                            </p:childTnLst>
                          </p:cTn>
                        </p:par>
                        <p:par>
                          <p:cTn id="22" fill="hold" nodeType="afterGroup">
                            <p:stCondLst>
                              <p:cond delay="500"/>
                            </p:stCondLst>
                            <p:childTnLst>
                              <p:par>
                                <p:cTn id="23" presetID="18" presetClass="entr" presetSubtype="12" fill="hold" nodeType="afterEffect">
                                  <p:stCondLst>
                                    <p:cond delay="1000"/>
                                  </p:stCondLst>
                                  <p:childTnLst>
                                    <p:set>
                                      <p:cBhvr>
                                        <p:cTn id="24" dur="1" fill="hold">
                                          <p:stCondLst>
                                            <p:cond delay="0"/>
                                          </p:stCondLst>
                                        </p:cTn>
                                        <p:tgtEl>
                                          <p:spTgt spid="81975"/>
                                        </p:tgtEl>
                                        <p:attrNameLst>
                                          <p:attrName>style.visibility</p:attrName>
                                        </p:attrNameLst>
                                      </p:cBhvr>
                                      <p:to>
                                        <p:strVal val="visible"/>
                                      </p:to>
                                    </p:set>
                                    <p:animEffect transition="in" filter="strips(downLeft)">
                                      <p:cBhvr>
                                        <p:cTn id="25" dur="500"/>
                                        <p:tgtEl>
                                          <p:spTgt spid="819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1969"/>
                                        </p:tgtEl>
                                        <p:attrNameLst>
                                          <p:attrName>style.visibility</p:attrName>
                                        </p:attrNameLst>
                                      </p:cBhvr>
                                      <p:to>
                                        <p:strVal val="visible"/>
                                      </p:to>
                                    </p:set>
                                    <p:animEffect transition="in" filter="dissolve">
                                      <p:cBhvr>
                                        <p:cTn id="30" dur="500"/>
                                        <p:tgtEl>
                                          <p:spTgt spid="81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9" grpId="0" animBg="1"/>
      <p:bldP spid="81970" grpId="0" animBg="1"/>
      <p:bldP spid="81981" grpId="0" animBg="1"/>
      <p:bldP spid="8198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40963"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grpSp>
        <p:nvGrpSpPr>
          <p:cNvPr id="40966" name="Group 10"/>
          <p:cNvGrpSpPr>
            <a:grpSpLocks noChangeAspect="1"/>
          </p:cNvGrpSpPr>
          <p:nvPr/>
        </p:nvGrpSpPr>
        <p:grpSpPr bwMode="auto">
          <a:xfrm>
            <a:off x="403225" y="1431925"/>
            <a:ext cx="900113" cy="266700"/>
            <a:chOff x="1200" y="768"/>
            <a:chExt cx="2148" cy="636"/>
          </a:xfrm>
        </p:grpSpPr>
        <p:sp>
          <p:nvSpPr>
            <p:cNvPr id="40980" name="Freeform 11"/>
            <p:cNvSpPr>
              <a:spLocks noChangeAspect="1"/>
            </p:cNvSpPr>
            <p:nvPr/>
          </p:nvSpPr>
          <p:spPr bwMode="auto">
            <a:xfrm>
              <a:off x="1296" y="816"/>
              <a:ext cx="2016" cy="528"/>
            </a:xfrm>
            <a:custGeom>
              <a:avLst/>
              <a:gdLst>
                <a:gd name="T0" fmla="*/ 0 w 2016"/>
                <a:gd name="T1" fmla="*/ 480 h 528"/>
                <a:gd name="T2" fmla="*/ 1392 w 2016"/>
                <a:gd name="T3" fmla="*/ 480 h 528"/>
                <a:gd name="T4" fmla="*/ 1420 w 2016"/>
                <a:gd name="T5" fmla="*/ 528 h 528"/>
                <a:gd name="T6" fmla="*/ 2016 w 2016"/>
                <a:gd name="T7" fmla="*/ 528 h 528"/>
                <a:gd name="T8" fmla="*/ 2016 w 2016"/>
                <a:gd name="T9" fmla="*/ 0 h 528"/>
                <a:gd name="T10" fmla="*/ 1200 w 2016"/>
                <a:gd name="T11" fmla="*/ 0 h 528"/>
                <a:gd name="T12" fmla="*/ 1008 w 2016"/>
                <a:gd name="T13" fmla="*/ 111 h 528"/>
                <a:gd name="T14" fmla="*/ 0 w 2016"/>
                <a:gd name="T15" fmla="*/ 111 h 528"/>
                <a:gd name="T16" fmla="*/ 0 w 2016"/>
                <a:gd name="T17" fmla="*/ 480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6" h="528">
                  <a:moveTo>
                    <a:pt x="0" y="480"/>
                  </a:moveTo>
                  <a:lnTo>
                    <a:pt x="1392" y="480"/>
                  </a:lnTo>
                  <a:lnTo>
                    <a:pt x="1420" y="528"/>
                  </a:lnTo>
                  <a:lnTo>
                    <a:pt x="2016" y="528"/>
                  </a:lnTo>
                  <a:lnTo>
                    <a:pt x="2016" y="0"/>
                  </a:lnTo>
                  <a:lnTo>
                    <a:pt x="1200" y="0"/>
                  </a:lnTo>
                  <a:lnTo>
                    <a:pt x="1008" y="111"/>
                  </a:lnTo>
                  <a:lnTo>
                    <a:pt x="0" y="111"/>
                  </a:lnTo>
                  <a:lnTo>
                    <a:pt x="0" y="48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81" name="Picture 12" descr="D:\Oxford\PPT\Shared\level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0" y="768"/>
              <a:ext cx="21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7" name="Rectangle 14"/>
          <p:cNvSpPr>
            <a:spLocks noChangeArrowheads="1"/>
          </p:cNvSpPr>
          <p:nvPr/>
        </p:nvSpPr>
        <p:spPr bwMode="auto">
          <a:xfrm>
            <a:off x="1346200" y="1225550"/>
            <a:ext cx="4994275"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chemeClr val="tx1"/>
                </a:solidFill>
              </a:rPr>
              <a:t>The point </a:t>
            </a:r>
            <a:r>
              <a:rPr lang="en-US" altLang="zh-TW" sz="2400" b="0">
                <a:solidFill>
                  <a:schemeClr val="tx1"/>
                </a:solidFill>
              </a:rPr>
              <a:t>B</a:t>
            </a:r>
            <a:r>
              <a:rPr lang="en-US" altLang="zh-TW" sz="2400" b="0" i="0">
                <a:solidFill>
                  <a:schemeClr val="tx1"/>
                </a:solidFill>
              </a:rPr>
              <a:t> on the graph paper on the right is the centre of rotation of </a:t>
            </a:r>
            <a:r>
              <a:rPr lang="en-US" altLang="zh-TW" sz="2400" b="0" i="0">
                <a:solidFill>
                  <a:schemeClr val="tx1"/>
                </a:solidFill>
                <a:latin typeface="新細明體" pitchFamily="18" charset="-120"/>
                <a:sym typeface="Symbol" pitchFamily="18" charset="2"/>
              </a:rPr>
              <a:t>△</a:t>
            </a:r>
            <a:r>
              <a:rPr lang="en-US" altLang="zh-TW" sz="2400" b="0">
                <a:solidFill>
                  <a:schemeClr val="tx1"/>
                </a:solidFill>
              </a:rPr>
              <a:t>ABC</a:t>
            </a:r>
            <a:r>
              <a:rPr lang="en-US" altLang="zh-TW" sz="2400" b="0" i="0">
                <a:solidFill>
                  <a:schemeClr val="tx1"/>
                </a:solidFill>
              </a:rPr>
              <a:t>. Draw the image of </a:t>
            </a:r>
            <a:r>
              <a:rPr lang="en-US" altLang="zh-TW" sz="2400" b="0" i="0">
                <a:solidFill>
                  <a:schemeClr val="tx1"/>
                </a:solidFill>
                <a:latin typeface="新細明體" pitchFamily="18" charset="-120"/>
                <a:sym typeface="Symbol" pitchFamily="18" charset="2"/>
              </a:rPr>
              <a:t>△</a:t>
            </a:r>
            <a:r>
              <a:rPr lang="en-US" altLang="zh-TW" sz="2400" b="0">
                <a:solidFill>
                  <a:schemeClr val="tx1"/>
                </a:solidFill>
              </a:rPr>
              <a:t>ABC</a:t>
            </a:r>
            <a:r>
              <a:rPr lang="en-US" altLang="zh-TW" sz="2400" b="0" i="0">
                <a:solidFill>
                  <a:schemeClr val="tx1"/>
                </a:solidFill>
              </a:rPr>
              <a:t> if it rotates through 90</a:t>
            </a:r>
            <a:r>
              <a:rPr lang="en-US" altLang="zh-TW" sz="2400" b="0" i="0">
                <a:solidFill>
                  <a:schemeClr val="tx1"/>
                </a:solidFill>
                <a:cs typeface="Times New Roman" pitchFamily="18" charset="0"/>
              </a:rPr>
              <a:t>°</a:t>
            </a:r>
            <a:r>
              <a:rPr lang="en-US" altLang="zh-TW" sz="2400" b="0" i="0">
                <a:solidFill>
                  <a:schemeClr val="tx1"/>
                </a:solidFill>
              </a:rPr>
              <a:t> in an anticlockwise direction about </a:t>
            </a:r>
            <a:r>
              <a:rPr lang="en-US" altLang="zh-TW" sz="2400" b="0">
                <a:solidFill>
                  <a:schemeClr val="tx1"/>
                </a:solidFill>
              </a:rPr>
              <a:t>B</a:t>
            </a:r>
            <a:r>
              <a:rPr lang="en-US" altLang="zh-TW" sz="2400" b="0" i="0">
                <a:solidFill>
                  <a:schemeClr val="tx1"/>
                </a:solidFill>
              </a:rPr>
              <a:t>.</a:t>
            </a:r>
          </a:p>
        </p:txBody>
      </p:sp>
      <p:grpSp>
        <p:nvGrpSpPr>
          <p:cNvPr id="40968" name="Group 19"/>
          <p:cNvGrpSpPr>
            <a:grpSpLocks noChangeAspect="1"/>
          </p:cNvGrpSpPr>
          <p:nvPr/>
        </p:nvGrpSpPr>
        <p:grpSpPr bwMode="auto">
          <a:xfrm>
            <a:off x="269875" y="601663"/>
            <a:ext cx="2011363" cy="676275"/>
            <a:chOff x="6123" y="791"/>
            <a:chExt cx="3174" cy="1068"/>
          </a:xfrm>
        </p:grpSpPr>
        <p:sp>
          <p:nvSpPr>
            <p:cNvPr id="40978" name="Freeform 20"/>
            <p:cNvSpPr>
              <a:spLocks noChangeAspect="1"/>
            </p:cNvSpPr>
            <p:nvPr/>
          </p:nvSpPr>
          <p:spPr bwMode="auto">
            <a:xfrm>
              <a:off x="6336" y="1054"/>
              <a:ext cx="2818" cy="718"/>
            </a:xfrm>
            <a:custGeom>
              <a:avLst/>
              <a:gdLst>
                <a:gd name="T0" fmla="*/ 107 w 2818"/>
                <a:gd name="T1" fmla="*/ 35 h 718"/>
                <a:gd name="T2" fmla="*/ 0 w 2818"/>
                <a:gd name="T3" fmla="*/ 407 h 718"/>
                <a:gd name="T4" fmla="*/ 151 w 2818"/>
                <a:gd name="T5" fmla="*/ 505 h 718"/>
                <a:gd name="T6" fmla="*/ 2162 w 2818"/>
                <a:gd name="T7" fmla="*/ 540 h 718"/>
                <a:gd name="T8" fmla="*/ 2162 w 2818"/>
                <a:gd name="T9" fmla="*/ 718 h 718"/>
                <a:gd name="T10" fmla="*/ 2818 w 2818"/>
                <a:gd name="T11" fmla="*/ 718 h 718"/>
                <a:gd name="T12" fmla="*/ 2818 w 2818"/>
                <a:gd name="T13" fmla="*/ 204 h 718"/>
                <a:gd name="T14" fmla="*/ 2154 w 2818"/>
                <a:gd name="T15" fmla="*/ 204 h 718"/>
                <a:gd name="T16" fmla="*/ 2036 w 2818"/>
                <a:gd name="T17" fmla="*/ 0 h 718"/>
                <a:gd name="T18" fmla="*/ 107 w 2818"/>
                <a:gd name="T19" fmla="*/ 35 h 7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8" h="718">
                  <a:moveTo>
                    <a:pt x="107" y="35"/>
                  </a:moveTo>
                  <a:lnTo>
                    <a:pt x="0" y="407"/>
                  </a:lnTo>
                  <a:lnTo>
                    <a:pt x="151" y="505"/>
                  </a:lnTo>
                  <a:lnTo>
                    <a:pt x="2162" y="540"/>
                  </a:lnTo>
                  <a:lnTo>
                    <a:pt x="2162" y="718"/>
                  </a:lnTo>
                  <a:lnTo>
                    <a:pt x="2818" y="718"/>
                  </a:lnTo>
                  <a:lnTo>
                    <a:pt x="2818" y="204"/>
                  </a:lnTo>
                  <a:lnTo>
                    <a:pt x="2154" y="204"/>
                  </a:lnTo>
                  <a:lnTo>
                    <a:pt x="2036" y="0"/>
                  </a:lnTo>
                  <a:lnTo>
                    <a:pt x="107" y="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79" name="Picture 21" descr="D:\Oxford\PPT\Shared\example_5.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3" y="791"/>
              <a:ext cx="317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9" name="Picture 22" descr="D:\Oxford\PPT\S1_ch09\1B_p93fig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63" y="1541463"/>
            <a:ext cx="2428875" cy="2428875"/>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7" name="Picture 23" descr="D:\Oxford\PPT\S1_ch09\1B_p94fig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4046538"/>
            <a:ext cx="2438400" cy="2438400"/>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4" descr="C:\JKL_Louis\JKP04_05 牛津初中數學\Solution.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88" y="39354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75" name="Group 31"/>
          <p:cNvGrpSpPr>
            <a:grpSpLocks/>
          </p:cNvGrpSpPr>
          <p:nvPr/>
        </p:nvGrpSpPr>
        <p:grpSpPr bwMode="auto">
          <a:xfrm>
            <a:off x="5207000" y="4459288"/>
            <a:ext cx="3302000" cy="1446212"/>
            <a:chOff x="3112" y="2881"/>
            <a:chExt cx="2080" cy="911"/>
          </a:xfrm>
        </p:grpSpPr>
        <p:sp>
          <p:nvSpPr>
            <p:cNvPr id="40973" name="AutoShape 26"/>
            <p:cNvSpPr>
              <a:spLocks noChangeArrowheads="1"/>
            </p:cNvSpPr>
            <p:nvPr/>
          </p:nvSpPr>
          <p:spPr bwMode="auto">
            <a:xfrm>
              <a:off x="3112" y="2881"/>
              <a:ext cx="1854" cy="335"/>
            </a:xfrm>
            <a:prstGeom prst="roundRect">
              <a:avLst>
                <a:gd name="adj" fmla="val 22870"/>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4" name="Rectangle 27"/>
            <p:cNvSpPr>
              <a:spLocks noChangeArrowheads="1"/>
            </p:cNvSpPr>
            <p:nvPr/>
          </p:nvSpPr>
          <p:spPr bwMode="auto">
            <a:xfrm>
              <a:off x="3112" y="3155"/>
              <a:ext cx="2080" cy="55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5" name="Rectangle 28"/>
            <p:cNvSpPr>
              <a:spLocks noChangeArrowheads="1"/>
            </p:cNvSpPr>
            <p:nvPr/>
          </p:nvSpPr>
          <p:spPr bwMode="auto">
            <a:xfrm>
              <a:off x="3112" y="3696"/>
              <a:ext cx="2080" cy="96"/>
            </a:xfrm>
            <a:prstGeom prst="rect">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6" name="Text Box 29"/>
            <p:cNvSpPr txBox="1">
              <a:spLocks noChangeArrowheads="1"/>
            </p:cNvSpPr>
            <p:nvPr/>
          </p:nvSpPr>
          <p:spPr bwMode="auto">
            <a:xfrm>
              <a:off x="3190" y="2913"/>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b="0" i="0">
                  <a:solidFill>
                    <a:srgbClr val="006699"/>
                  </a:solidFill>
                  <a:latin typeface="Arial" pitchFamily="34" charset="0"/>
                </a:rPr>
                <a:t>Fulfill Exercise Objective</a:t>
              </a:r>
            </a:p>
          </p:txBody>
        </p:sp>
        <p:sp>
          <p:nvSpPr>
            <p:cNvPr id="40977" name="Text Box 30"/>
            <p:cNvSpPr txBox="1">
              <a:spLocks noChangeArrowheads="1"/>
            </p:cNvSpPr>
            <p:nvPr/>
          </p:nvSpPr>
          <p:spPr bwMode="auto">
            <a:xfrm>
              <a:off x="3190" y="3147"/>
              <a:ext cx="1960"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Wingdings" pitchFamily="2" charset="2"/>
                <a:buChar char="v"/>
              </a:pPr>
              <a:r>
                <a:rPr lang="en-US" altLang="zh-TW" b="0" i="0">
                  <a:solidFill>
                    <a:srgbClr val="CC6600"/>
                  </a:solidFill>
                  <a:latin typeface="Arial" pitchFamily="34" charset="0"/>
                </a:rPr>
                <a:t>Problems on rotational transformation.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2967"/>
                                        </p:tgtEl>
                                        <p:attrNameLst>
                                          <p:attrName>style.visibility</p:attrName>
                                        </p:attrNameLst>
                                      </p:cBhvr>
                                      <p:to>
                                        <p:strVal val="visible"/>
                                      </p:to>
                                    </p:set>
                                    <p:animEffect transition="in" filter="box(out)">
                                      <p:cBhvr>
                                        <p:cTn id="7" dur="500"/>
                                        <p:tgtEl>
                                          <p:spTgt spid="82967"/>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82975"/>
                                        </p:tgtEl>
                                        <p:attrNameLst>
                                          <p:attrName>style.visibility</p:attrName>
                                        </p:attrNameLst>
                                      </p:cBhvr>
                                      <p:to>
                                        <p:strVal val="visible"/>
                                      </p:to>
                                    </p:set>
                                    <p:anim calcmode="lin" valueType="num">
                                      <p:cBhvr additive="base">
                                        <p:cTn id="11" dur="500" fill="hold"/>
                                        <p:tgtEl>
                                          <p:spTgt spid="82975"/>
                                        </p:tgtEl>
                                        <p:attrNameLst>
                                          <p:attrName>ppt_x</p:attrName>
                                        </p:attrNameLst>
                                      </p:cBhvr>
                                      <p:tavLst>
                                        <p:tav tm="0">
                                          <p:val>
                                            <p:strVal val="1+#ppt_w/2"/>
                                          </p:val>
                                        </p:tav>
                                        <p:tav tm="100000">
                                          <p:val>
                                            <p:strVal val="#ppt_x"/>
                                          </p:val>
                                        </p:tav>
                                      </p:tavLst>
                                    </p:anim>
                                    <p:anim calcmode="lin" valueType="num">
                                      <p:cBhvr additive="base">
                                        <p:cTn id="12" dur="500" fill="hold"/>
                                        <p:tgtEl>
                                          <p:spTgt spid="829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28663" y="1212850"/>
            <a:ext cx="8056562" cy="45513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 name="Text Box 3"/>
          <p:cNvSpPr txBox="1">
            <a:spLocks noChangeArrowheads="1"/>
          </p:cNvSpPr>
          <p:nvPr/>
        </p:nvSpPr>
        <p:spPr bwMode="auto">
          <a:xfrm>
            <a:off x="819150" y="1211263"/>
            <a:ext cx="53514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Translational Transformation</a:t>
            </a:r>
          </a:p>
        </p:txBody>
      </p:sp>
      <p:sp>
        <p:nvSpPr>
          <p:cNvPr id="41988" name="Rectangle 4"/>
          <p:cNvSpPr>
            <a:spLocks noChangeArrowheads="1"/>
          </p:cNvSpPr>
          <p:nvPr/>
        </p:nvSpPr>
        <p:spPr bwMode="auto">
          <a:xfrm>
            <a:off x="728663" y="5678488"/>
            <a:ext cx="80565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1" name="Text Box 5"/>
          <p:cNvSpPr txBox="1">
            <a:spLocks noChangeArrowheads="1"/>
          </p:cNvSpPr>
          <p:nvPr/>
        </p:nvSpPr>
        <p:spPr bwMode="auto">
          <a:xfrm>
            <a:off x="819150" y="1852613"/>
            <a:ext cx="7688263" cy="151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buFontTx/>
              <a:buAutoNum type="arabicPeriod"/>
            </a:pPr>
            <a:r>
              <a:rPr lang="en-US" altLang="zh-TW" sz="2400" b="0" i="0">
                <a:solidFill>
                  <a:schemeClr val="tx1"/>
                </a:solidFill>
              </a:rPr>
              <a:t>If a figure moves in a fixed direction (without reflection or rotation) to form a new figure, this process is called </a:t>
            </a:r>
            <a:r>
              <a:rPr lang="en-US" altLang="zh-TW" sz="2400" i="0">
                <a:solidFill>
                  <a:srgbClr val="FF6600"/>
                </a:solidFill>
              </a:rPr>
              <a:t>translational transformation</a:t>
            </a:r>
            <a:r>
              <a:rPr lang="en-US" altLang="zh-TW" sz="2400" b="0" i="0">
                <a:solidFill>
                  <a:schemeClr val="tx1"/>
                </a:solidFill>
                <a:latin typeface="CPlantin-Roman" charset="-120"/>
                <a:ea typeface="CPlantin-Roman" charset="-120"/>
              </a:rPr>
              <a:t>.</a:t>
            </a:r>
            <a:endParaRPr lang="en-US" altLang="zh-TW" sz="2400" b="0" i="0">
              <a:solidFill>
                <a:schemeClr val="tx1"/>
              </a:solidFill>
            </a:endParaRPr>
          </a:p>
        </p:txBody>
      </p:sp>
      <p:sp>
        <p:nvSpPr>
          <p:cNvPr id="41990"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41991" name="AutoShape 7">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41992" name="AutoShape 8">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3" name="AutoShape 9">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4" name="Text Box 11"/>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C)</a:t>
            </a:r>
          </a:p>
        </p:txBody>
      </p:sp>
      <p:sp>
        <p:nvSpPr>
          <p:cNvPr id="86029" name="Rectangle 13"/>
          <p:cNvSpPr>
            <a:spLocks noChangeArrowheads="1"/>
          </p:cNvSpPr>
          <p:nvPr/>
        </p:nvSpPr>
        <p:spPr bwMode="auto">
          <a:xfrm>
            <a:off x="1384300" y="3533775"/>
            <a:ext cx="4775200" cy="1406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lgn="l">
              <a:spcBef>
                <a:spcPct val="50000"/>
              </a:spcBef>
            </a:pPr>
            <a:r>
              <a:rPr lang="en-US" altLang="zh-TW" sz="2400" b="0" i="0">
                <a:solidFill>
                  <a:schemeClr val="tx1"/>
                </a:solidFill>
              </a:rPr>
              <a:t>E.g.	Figure </a:t>
            </a:r>
            <a:r>
              <a:rPr lang="en-US" altLang="zh-TW" sz="2400" b="0">
                <a:solidFill>
                  <a:schemeClr val="tx1"/>
                </a:solidFill>
              </a:rPr>
              <a:t>XYZ</a:t>
            </a:r>
            <a:r>
              <a:rPr lang="en-US" altLang="zh-TW" sz="2400" b="0" i="0">
                <a:solidFill>
                  <a:schemeClr val="tx1"/>
                </a:solidFill>
              </a:rPr>
              <a:t> translates through 2 units upward to form figure </a:t>
            </a:r>
            <a:r>
              <a:rPr lang="en-US" altLang="zh-TW" sz="2400" b="0">
                <a:solidFill>
                  <a:schemeClr val="tx1"/>
                </a:solidFill>
              </a:rPr>
              <a:t>X</a:t>
            </a:r>
            <a:r>
              <a:rPr lang="en-US" altLang="zh-TW" sz="2400" b="0" i="0">
                <a:solidFill>
                  <a:schemeClr val="tx1"/>
                </a:solidFill>
              </a:rPr>
              <a:t>’</a:t>
            </a:r>
            <a:r>
              <a:rPr lang="en-US" altLang="zh-TW" sz="2400" b="0">
                <a:solidFill>
                  <a:schemeClr val="tx1"/>
                </a:solidFill>
              </a:rPr>
              <a:t>Y</a:t>
            </a:r>
            <a:r>
              <a:rPr lang="en-US" altLang="zh-TW" sz="2400" b="0" i="0">
                <a:solidFill>
                  <a:schemeClr val="tx1"/>
                </a:solidFill>
              </a:rPr>
              <a:t>’</a:t>
            </a:r>
            <a:r>
              <a:rPr lang="en-US" altLang="zh-TW" sz="2400" b="0">
                <a:solidFill>
                  <a:schemeClr val="tx1"/>
                </a:solidFill>
              </a:rPr>
              <a:t>Z</a:t>
            </a:r>
            <a:r>
              <a:rPr lang="en-US" altLang="zh-TW" sz="2400" b="0" i="0">
                <a:solidFill>
                  <a:schemeClr val="tx1"/>
                </a:solidFill>
              </a:rPr>
              <a:t>’.</a:t>
            </a:r>
          </a:p>
        </p:txBody>
      </p:sp>
      <p:pic>
        <p:nvPicPr>
          <p:cNvPr id="41996" name="Picture 34" descr="keyconcept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055" name="Group 39"/>
          <p:cNvGrpSpPr>
            <a:grpSpLocks/>
          </p:cNvGrpSpPr>
          <p:nvPr/>
        </p:nvGrpSpPr>
        <p:grpSpPr bwMode="auto">
          <a:xfrm>
            <a:off x="6448425" y="4373563"/>
            <a:ext cx="1911350" cy="1184275"/>
            <a:chOff x="4062" y="2667"/>
            <a:chExt cx="1204" cy="746"/>
          </a:xfrm>
        </p:grpSpPr>
        <p:sp>
          <p:nvSpPr>
            <p:cNvPr id="42006" name="AutoShape 35"/>
            <p:cNvSpPr>
              <a:spLocks noChangeArrowheads="1"/>
            </p:cNvSpPr>
            <p:nvPr/>
          </p:nvSpPr>
          <p:spPr bwMode="auto">
            <a:xfrm flipH="1">
              <a:off x="4248" y="2896"/>
              <a:ext cx="832" cy="352"/>
            </a:xfrm>
            <a:prstGeom prst="rtTriangle">
              <a:avLst/>
            </a:prstGeom>
            <a:solidFill>
              <a:srgbClr val="FFFF99"/>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007" name="Rectangle 36"/>
            <p:cNvSpPr>
              <a:spLocks noChangeArrowheads="1"/>
            </p:cNvSpPr>
            <p:nvPr/>
          </p:nvSpPr>
          <p:spPr bwMode="auto">
            <a:xfrm>
              <a:off x="4062" y="3123"/>
              <a:ext cx="204"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Z</a:t>
              </a:r>
            </a:p>
          </p:txBody>
        </p:sp>
        <p:sp>
          <p:nvSpPr>
            <p:cNvPr id="42008" name="Rectangle 37"/>
            <p:cNvSpPr>
              <a:spLocks noChangeArrowheads="1"/>
            </p:cNvSpPr>
            <p:nvPr/>
          </p:nvSpPr>
          <p:spPr bwMode="auto">
            <a:xfrm>
              <a:off x="5030" y="3147"/>
              <a:ext cx="236"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t>Y</a:t>
              </a:r>
            </a:p>
          </p:txBody>
        </p:sp>
        <p:sp>
          <p:nvSpPr>
            <p:cNvPr id="42009" name="Rectangle 38"/>
            <p:cNvSpPr>
              <a:spLocks noChangeArrowheads="1"/>
            </p:cNvSpPr>
            <p:nvPr/>
          </p:nvSpPr>
          <p:spPr bwMode="auto">
            <a:xfrm>
              <a:off x="5022" y="2667"/>
              <a:ext cx="212"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X</a:t>
              </a:r>
            </a:p>
          </p:txBody>
        </p:sp>
      </p:grpSp>
      <p:grpSp>
        <p:nvGrpSpPr>
          <p:cNvPr id="86056" name="Group 40"/>
          <p:cNvGrpSpPr>
            <a:grpSpLocks/>
          </p:cNvGrpSpPr>
          <p:nvPr/>
        </p:nvGrpSpPr>
        <p:grpSpPr bwMode="auto">
          <a:xfrm>
            <a:off x="6448425" y="3078163"/>
            <a:ext cx="1936750" cy="1184275"/>
            <a:chOff x="4062" y="2667"/>
            <a:chExt cx="1220" cy="746"/>
          </a:xfrm>
        </p:grpSpPr>
        <p:sp>
          <p:nvSpPr>
            <p:cNvPr id="42002" name="AutoShape 41"/>
            <p:cNvSpPr>
              <a:spLocks noChangeArrowheads="1"/>
            </p:cNvSpPr>
            <p:nvPr/>
          </p:nvSpPr>
          <p:spPr bwMode="auto">
            <a:xfrm flipH="1">
              <a:off x="4248" y="2896"/>
              <a:ext cx="832" cy="352"/>
            </a:xfrm>
            <a:prstGeom prst="rtTriangle">
              <a:avLst/>
            </a:prstGeom>
            <a:solidFill>
              <a:srgbClr val="FFFF99"/>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003" name="Rectangle 42"/>
            <p:cNvSpPr>
              <a:spLocks noChangeArrowheads="1"/>
            </p:cNvSpPr>
            <p:nvPr/>
          </p:nvSpPr>
          <p:spPr bwMode="auto">
            <a:xfrm>
              <a:off x="4062" y="3123"/>
              <a:ext cx="252"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Z</a:t>
              </a:r>
              <a:r>
                <a:rPr lang="en-US" altLang="zh-TW" i="0"/>
                <a:t>’</a:t>
              </a:r>
            </a:p>
          </p:txBody>
        </p:sp>
        <p:sp>
          <p:nvSpPr>
            <p:cNvPr id="42004" name="Rectangle 43"/>
            <p:cNvSpPr>
              <a:spLocks noChangeArrowheads="1"/>
            </p:cNvSpPr>
            <p:nvPr/>
          </p:nvSpPr>
          <p:spPr bwMode="auto">
            <a:xfrm>
              <a:off x="5030" y="3147"/>
              <a:ext cx="236"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l"/>
              <a:r>
                <a:rPr lang="en-US" altLang="zh-TW"/>
                <a:t>Y</a:t>
              </a:r>
              <a:r>
                <a:rPr lang="en-US" altLang="zh-TW" i="0"/>
                <a:t>’</a:t>
              </a:r>
            </a:p>
          </p:txBody>
        </p:sp>
        <p:sp>
          <p:nvSpPr>
            <p:cNvPr id="42005" name="Rectangle 44"/>
            <p:cNvSpPr>
              <a:spLocks noChangeArrowheads="1"/>
            </p:cNvSpPr>
            <p:nvPr/>
          </p:nvSpPr>
          <p:spPr bwMode="auto">
            <a:xfrm>
              <a:off x="5022" y="2667"/>
              <a:ext cx="260"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X</a:t>
              </a:r>
              <a:r>
                <a:rPr lang="en-US" altLang="zh-TW" i="0"/>
                <a:t>’</a:t>
              </a:r>
            </a:p>
          </p:txBody>
        </p:sp>
      </p:grpSp>
      <p:grpSp>
        <p:nvGrpSpPr>
          <p:cNvPr id="86063" name="Group 47"/>
          <p:cNvGrpSpPr>
            <a:grpSpLocks/>
          </p:cNvGrpSpPr>
          <p:nvPr/>
        </p:nvGrpSpPr>
        <p:grpSpPr bwMode="auto">
          <a:xfrm>
            <a:off x="6759575" y="4191000"/>
            <a:ext cx="730250" cy="584200"/>
            <a:chOff x="4258" y="2640"/>
            <a:chExt cx="460" cy="368"/>
          </a:xfrm>
        </p:grpSpPr>
        <p:sp>
          <p:nvSpPr>
            <p:cNvPr id="42000" name="Line 45"/>
            <p:cNvSpPr>
              <a:spLocks noChangeShapeType="1"/>
            </p:cNvSpPr>
            <p:nvPr/>
          </p:nvSpPr>
          <p:spPr bwMode="auto">
            <a:xfrm flipV="1">
              <a:off x="4712" y="2640"/>
              <a:ext cx="0" cy="368"/>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001" name="Rectangle 46"/>
            <p:cNvSpPr>
              <a:spLocks noChangeArrowheads="1"/>
            </p:cNvSpPr>
            <p:nvPr/>
          </p:nvSpPr>
          <p:spPr bwMode="auto">
            <a:xfrm>
              <a:off x="4258" y="2733"/>
              <a:ext cx="460"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500" i="0">
                  <a:solidFill>
                    <a:srgbClr val="0000FF"/>
                  </a:solidFill>
                </a:rPr>
                <a:t>2 units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Effect transition="in" filter="blinds(horizontal)">
                                      <p:cBhvr>
                                        <p:cTn id="7" dur="500"/>
                                        <p:tgtEl>
                                          <p:spTgt spid="860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9"/>
                                        </p:tgtEl>
                                        <p:attrNameLst>
                                          <p:attrName>style.visibility</p:attrName>
                                        </p:attrNameLst>
                                      </p:cBhvr>
                                      <p:to>
                                        <p:strVal val="visible"/>
                                      </p:to>
                                    </p:set>
                                    <p:animEffect transition="in" filter="blinds(horizontal)">
                                      <p:cBhvr>
                                        <p:cTn id="12" dur="500"/>
                                        <p:tgtEl>
                                          <p:spTgt spid="86029"/>
                                        </p:tgtEl>
                                      </p:cBhvr>
                                    </p:animEffect>
                                  </p:childTnLst>
                                </p:cTn>
                              </p:par>
                            </p:childTnLst>
                          </p:cTn>
                        </p:par>
                        <p:par>
                          <p:cTn id="13" fill="hold" nodeType="afterGroup">
                            <p:stCondLst>
                              <p:cond delay="500"/>
                            </p:stCondLst>
                            <p:childTnLst>
                              <p:par>
                                <p:cTn id="14" presetID="4" presetClass="entr" presetSubtype="32" fill="hold" nodeType="afterEffect">
                                  <p:stCondLst>
                                    <p:cond delay="1000"/>
                                  </p:stCondLst>
                                  <p:childTnLst>
                                    <p:set>
                                      <p:cBhvr>
                                        <p:cTn id="15" dur="1" fill="hold">
                                          <p:stCondLst>
                                            <p:cond delay="0"/>
                                          </p:stCondLst>
                                        </p:cTn>
                                        <p:tgtEl>
                                          <p:spTgt spid="86055"/>
                                        </p:tgtEl>
                                        <p:attrNameLst>
                                          <p:attrName>style.visibility</p:attrName>
                                        </p:attrNameLst>
                                      </p:cBhvr>
                                      <p:to>
                                        <p:strVal val="visible"/>
                                      </p:to>
                                    </p:set>
                                    <p:animEffect transition="in" filter="box(out)">
                                      <p:cBhvr>
                                        <p:cTn id="16" dur="500"/>
                                        <p:tgtEl>
                                          <p:spTgt spid="86055"/>
                                        </p:tgtEl>
                                      </p:cBhvr>
                                    </p:animEffect>
                                  </p:childTnLst>
                                </p:cTn>
                              </p:par>
                            </p:childTnLst>
                          </p:cTn>
                        </p:par>
                        <p:par>
                          <p:cTn id="17" fill="hold" nodeType="afterGroup">
                            <p:stCondLst>
                              <p:cond delay="2000"/>
                            </p:stCondLst>
                            <p:childTnLst>
                              <p:par>
                                <p:cTn id="18" presetID="12" presetClass="entr" presetSubtype="4" fill="hold" nodeType="afterEffect">
                                  <p:stCondLst>
                                    <p:cond delay="1000"/>
                                  </p:stCondLst>
                                  <p:childTnLst>
                                    <p:set>
                                      <p:cBhvr>
                                        <p:cTn id="19" dur="1" fill="hold">
                                          <p:stCondLst>
                                            <p:cond delay="0"/>
                                          </p:stCondLst>
                                        </p:cTn>
                                        <p:tgtEl>
                                          <p:spTgt spid="86063"/>
                                        </p:tgtEl>
                                        <p:attrNameLst>
                                          <p:attrName>style.visibility</p:attrName>
                                        </p:attrNameLst>
                                      </p:cBhvr>
                                      <p:to>
                                        <p:strVal val="visible"/>
                                      </p:to>
                                    </p:set>
                                    <p:animEffect transition="in" filter="slide(fromBottom)">
                                      <p:cBhvr>
                                        <p:cTn id="20" dur="500"/>
                                        <p:tgtEl>
                                          <p:spTgt spid="86063"/>
                                        </p:tgtEl>
                                      </p:cBhvr>
                                    </p:animEffect>
                                  </p:childTnLst>
                                </p:cTn>
                              </p:par>
                            </p:childTnLst>
                          </p:cTn>
                        </p:par>
                        <p:par>
                          <p:cTn id="21" fill="hold" nodeType="afterGroup">
                            <p:stCondLst>
                              <p:cond delay="3500"/>
                            </p:stCondLst>
                            <p:childTnLst>
                              <p:par>
                                <p:cTn id="22" presetID="12" presetClass="entr" presetSubtype="4" fill="hold" nodeType="afterEffect">
                                  <p:stCondLst>
                                    <p:cond delay="0"/>
                                  </p:stCondLst>
                                  <p:childTnLst>
                                    <p:set>
                                      <p:cBhvr>
                                        <p:cTn id="23" dur="1" fill="hold">
                                          <p:stCondLst>
                                            <p:cond delay="0"/>
                                          </p:stCondLst>
                                        </p:cTn>
                                        <p:tgtEl>
                                          <p:spTgt spid="86056"/>
                                        </p:tgtEl>
                                        <p:attrNameLst>
                                          <p:attrName>style.visibility</p:attrName>
                                        </p:attrNameLst>
                                      </p:cBhvr>
                                      <p:to>
                                        <p:strVal val="visible"/>
                                      </p:to>
                                    </p:set>
                                    <p:animEffect transition="in" filter="slide(fromBottom)">
                                      <p:cBhvr>
                                        <p:cTn id="24" dur="500"/>
                                        <p:tgtEl>
                                          <p:spTgt spid="86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autoUpdateAnimBg="0"/>
      <p:bldP spid="8602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054100"/>
            <a:ext cx="7277100" cy="50800"/>
          </a:xfrm>
          <a:prstGeom prst="rect">
            <a:avLst/>
          </a:prstGeom>
          <a:gradFill rotWithShape="0">
            <a:gsLst>
              <a:gs pos="0">
                <a:srgbClr val="33CC33"/>
              </a:gs>
              <a:gs pos="100000">
                <a:srgbClr val="DFF7DF"/>
              </a:gs>
            </a:gsLst>
            <a:lin ang="0" scaled="1"/>
          </a:gradFill>
          <a:ln>
            <a:noFill/>
          </a:ln>
          <a:effectLst>
            <a:outerShdw dist="53882" dir="2700000" algn="ctr" rotWithShape="0">
              <a:srgbClr val="008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5363" name="Text Box 3"/>
          <p:cNvSpPr txBox="1">
            <a:spLocks noChangeArrowheads="1"/>
          </p:cNvSpPr>
          <p:nvPr/>
        </p:nvSpPr>
        <p:spPr bwMode="auto">
          <a:xfrm>
            <a:off x="279400" y="352425"/>
            <a:ext cx="4330700"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3500" b="0" i="0">
                <a:solidFill>
                  <a:srgbClr val="009900"/>
                </a:solidFill>
                <a:latin typeface="Arial Black" pitchFamily="34" charset="0"/>
              </a:rPr>
              <a:t>	Transformation</a:t>
            </a:r>
          </a:p>
        </p:txBody>
      </p:sp>
      <p:grpSp>
        <p:nvGrpSpPr>
          <p:cNvPr id="15364" name="Group 29"/>
          <p:cNvGrpSpPr>
            <a:grpSpLocks/>
          </p:cNvGrpSpPr>
          <p:nvPr/>
        </p:nvGrpSpPr>
        <p:grpSpPr bwMode="auto">
          <a:xfrm>
            <a:off x="1046163" y="2428875"/>
            <a:ext cx="7229475" cy="627063"/>
            <a:chOff x="565" y="1664"/>
            <a:chExt cx="4554" cy="395"/>
          </a:xfrm>
        </p:grpSpPr>
        <p:grpSp>
          <p:nvGrpSpPr>
            <p:cNvPr id="15389" name="Group 5"/>
            <p:cNvGrpSpPr>
              <a:grpSpLocks/>
            </p:cNvGrpSpPr>
            <p:nvPr/>
          </p:nvGrpSpPr>
          <p:grpSpPr bwMode="auto">
            <a:xfrm>
              <a:off x="565" y="1667"/>
              <a:ext cx="392" cy="392"/>
              <a:chOff x="637" y="987"/>
              <a:chExt cx="392" cy="392"/>
            </a:xfrm>
          </p:grpSpPr>
          <p:sp>
            <p:nvSpPr>
              <p:cNvPr id="15391" name="Oval 6"/>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Text Box 7"/>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A</a:t>
                </a:r>
              </a:p>
            </p:txBody>
          </p:sp>
        </p:grpSp>
        <p:sp>
          <p:nvSpPr>
            <p:cNvPr id="15390" name="Text Box 8"/>
            <p:cNvSpPr txBox="1">
              <a:spLocks noChangeArrowheads="1"/>
            </p:cNvSpPr>
            <p:nvPr/>
          </p:nvSpPr>
          <p:spPr bwMode="auto">
            <a:xfrm>
              <a:off x="1014" y="1664"/>
              <a:ext cx="4105"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5000"/>
                </a:lnSpc>
              </a:pPr>
              <a:r>
                <a:rPr lang="en-US" altLang="zh-TW" sz="3000" b="0">
                  <a:solidFill>
                    <a:srgbClr val="0066FF"/>
                  </a:solidFill>
                  <a:latin typeface="Arial Black" pitchFamily="34" charset="0"/>
                </a:rPr>
                <a:t>Reflectional Transformation</a:t>
              </a:r>
            </a:p>
          </p:txBody>
        </p:sp>
      </p:grpSp>
      <p:grpSp>
        <p:nvGrpSpPr>
          <p:cNvPr id="15365" name="Group 30"/>
          <p:cNvGrpSpPr>
            <a:grpSpLocks/>
          </p:cNvGrpSpPr>
          <p:nvPr/>
        </p:nvGrpSpPr>
        <p:grpSpPr bwMode="auto">
          <a:xfrm>
            <a:off x="1046163" y="3313113"/>
            <a:ext cx="7064375" cy="625475"/>
            <a:chOff x="565" y="2436"/>
            <a:chExt cx="4450" cy="394"/>
          </a:xfrm>
        </p:grpSpPr>
        <p:grpSp>
          <p:nvGrpSpPr>
            <p:cNvPr id="15385" name="Group 10"/>
            <p:cNvGrpSpPr>
              <a:grpSpLocks/>
            </p:cNvGrpSpPr>
            <p:nvPr/>
          </p:nvGrpSpPr>
          <p:grpSpPr bwMode="auto">
            <a:xfrm>
              <a:off x="565" y="2438"/>
              <a:ext cx="392" cy="392"/>
              <a:chOff x="637" y="987"/>
              <a:chExt cx="392" cy="392"/>
            </a:xfrm>
          </p:grpSpPr>
          <p:sp>
            <p:nvSpPr>
              <p:cNvPr id="15387" name="Oval 11"/>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Text Box 12"/>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B</a:t>
                </a:r>
              </a:p>
            </p:txBody>
          </p:sp>
        </p:grpSp>
        <p:sp>
          <p:nvSpPr>
            <p:cNvPr id="15386" name="Text Box 13"/>
            <p:cNvSpPr txBox="1">
              <a:spLocks noChangeArrowheads="1"/>
            </p:cNvSpPr>
            <p:nvPr/>
          </p:nvSpPr>
          <p:spPr bwMode="auto">
            <a:xfrm>
              <a:off x="1014" y="2436"/>
              <a:ext cx="4001"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5000"/>
                </a:lnSpc>
              </a:pPr>
              <a:r>
                <a:rPr lang="en-US" altLang="zh-TW" sz="3000" b="0">
                  <a:solidFill>
                    <a:srgbClr val="0066FF"/>
                  </a:solidFill>
                  <a:latin typeface="Arial Black" pitchFamily="34" charset="0"/>
                </a:rPr>
                <a:t>Rotational Transformation</a:t>
              </a:r>
            </a:p>
          </p:txBody>
        </p:sp>
      </p:grpSp>
      <p:grpSp>
        <p:nvGrpSpPr>
          <p:cNvPr id="15366" name="Group 31"/>
          <p:cNvGrpSpPr>
            <a:grpSpLocks/>
          </p:cNvGrpSpPr>
          <p:nvPr/>
        </p:nvGrpSpPr>
        <p:grpSpPr bwMode="auto">
          <a:xfrm>
            <a:off x="1046163" y="4195763"/>
            <a:ext cx="7053262" cy="627062"/>
            <a:chOff x="565" y="3208"/>
            <a:chExt cx="4443" cy="395"/>
          </a:xfrm>
        </p:grpSpPr>
        <p:grpSp>
          <p:nvGrpSpPr>
            <p:cNvPr id="15381" name="Group 15"/>
            <p:cNvGrpSpPr>
              <a:grpSpLocks/>
            </p:cNvGrpSpPr>
            <p:nvPr/>
          </p:nvGrpSpPr>
          <p:grpSpPr bwMode="auto">
            <a:xfrm>
              <a:off x="565" y="3211"/>
              <a:ext cx="392" cy="392"/>
              <a:chOff x="637" y="987"/>
              <a:chExt cx="392" cy="392"/>
            </a:xfrm>
          </p:grpSpPr>
          <p:sp>
            <p:nvSpPr>
              <p:cNvPr id="15383" name="Oval 16"/>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Text Box 17"/>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C</a:t>
                </a:r>
              </a:p>
            </p:txBody>
          </p:sp>
        </p:grpSp>
        <p:sp>
          <p:nvSpPr>
            <p:cNvPr id="15382" name="Text Box 18"/>
            <p:cNvSpPr txBox="1">
              <a:spLocks noChangeArrowheads="1"/>
            </p:cNvSpPr>
            <p:nvPr/>
          </p:nvSpPr>
          <p:spPr bwMode="auto">
            <a:xfrm>
              <a:off x="1014" y="3208"/>
              <a:ext cx="3994"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5000"/>
                </a:lnSpc>
              </a:pPr>
              <a:r>
                <a:rPr lang="en-US" altLang="zh-TW" sz="3000" b="0">
                  <a:solidFill>
                    <a:srgbClr val="0066FF"/>
                  </a:solidFill>
                  <a:latin typeface="Arial Black" pitchFamily="34" charset="0"/>
                </a:rPr>
                <a:t>Translational Transformation</a:t>
              </a:r>
            </a:p>
          </p:txBody>
        </p:sp>
      </p:grpSp>
      <p:sp>
        <p:nvSpPr>
          <p:cNvPr id="15367" name="AutoShape 1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15368" name="AutoShape 2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AutoShape 2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Rectangle 27"/>
          <p:cNvSpPr>
            <a:spLocks noChangeArrowheads="1"/>
          </p:cNvSpPr>
          <p:nvPr/>
        </p:nvSpPr>
        <p:spPr bwMode="auto">
          <a:xfrm>
            <a:off x="1046163" y="1600200"/>
            <a:ext cx="7251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05000"/>
              </a:lnSpc>
              <a:buFontTx/>
              <a:buChar char="•"/>
            </a:pPr>
            <a:r>
              <a:rPr lang="en-US" altLang="zh-TW" sz="3000" b="0">
                <a:solidFill>
                  <a:srgbClr val="0066FF"/>
                </a:solidFill>
                <a:latin typeface="Arial Black" pitchFamily="34" charset="0"/>
              </a:rPr>
              <a:t>Introduction to Transformation</a:t>
            </a:r>
          </a:p>
        </p:txBody>
      </p:sp>
      <p:grpSp>
        <p:nvGrpSpPr>
          <p:cNvPr id="15371" name="Group 36"/>
          <p:cNvGrpSpPr>
            <a:grpSpLocks/>
          </p:cNvGrpSpPr>
          <p:nvPr/>
        </p:nvGrpSpPr>
        <p:grpSpPr bwMode="auto">
          <a:xfrm>
            <a:off x="1046163" y="5080000"/>
            <a:ext cx="7053262" cy="1143000"/>
            <a:chOff x="565" y="3208"/>
            <a:chExt cx="4443" cy="720"/>
          </a:xfrm>
        </p:grpSpPr>
        <p:grpSp>
          <p:nvGrpSpPr>
            <p:cNvPr id="15377" name="Group 37"/>
            <p:cNvGrpSpPr>
              <a:grpSpLocks/>
            </p:cNvGrpSpPr>
            <p:nvPr/>
          </p:nvGrpSpPr>
          <p:grpSpPr bwMode="auto">
            <a:xfrm>
              <a:off x="565" y="3211"/>
              <a:ext cx="392" cy="392"/>
              <a:chOff x="637" y="987"/>
              <a:chExt cx="392" cy="392"/>
            </a:xfrm>
          </p:grpSpPr>
          <p:sp>
            <p:nvSpPr>
              <p:cNvPr id="15379" name="Oval 38"/>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Text Box 39"/>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D</a:t>
                </a:r>
              </a:p>
            </p:txBody>
          </p:sp>
        </p:grpSp>
        <p:sp>
          <p:nvSpPr>
            <p:cNvPr id="15378" name="Text Box 40"/>
            <p:cNvSpPr txBox="1">
              <a:spLocks noChangeArrowheads="1"/>
            </p:cNvSpPr>
            <p:nvPr/>
          </p:nvSpPr>
          <p:spPr bwMode="auto">
            <a:xfrm>
              <a:off x="1014" y="3208"/>
              <a:ext cx="399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5000"/>
                </a:lnSpc>
              </a:pPr>
              <a:r>
                <a:rPr lang="en-US" altLang="zh-TW" sz="3000" b="0">
                  <a:solidFill>
                    <a:srgbClr val="0066FF"/>
                  </a:solidFill>
                  <a:latin typeface="Arial Black" pitchFamily="34" charset="0"/>
                </a:rPr>
                <a:t>Enlargement (Reduction) Transformation</a:t>
              </a:r>
            </a:p>
          </p:txBody>
        </p:sp>
      </p:grpSp>
      <p:sp>
        <p:nvSpPr>
          <p:cNvPr id="15372" name="Rectangle 42">
            <a:hlinkClick r:id="rId2" action="ppaction://hlinksldjump"/>
          </p:cNvPr>
          <p:cNvSpPr>
            <a:spLocks noChangeArrowheads="1"/>
          </p:cNvSpPr>
          <p:nvPr/>
        </p:nvSpPr>
        <p:spPr bwMode="auto">
          <a:xfrm>
            <a:off x="977900" y="1625600"/>
            <a:ext cx="7391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Rectangle 43">
            <a:hlinkClick r:id="rId3" action="ppaction://hlinksldjump"/>
          </p:cNvPr>
          <p:cNvSpPr>
            <a:spLocks noChangeArrowheads="1"/>
          </p:cNvSpPr>
          <p:nvPr/>
        </p:nvSpPr>
        <p:spPr bwMode="auto">
          <a:xfrm>
            <a:off x="977900" y="2463800"/>
            <a:ext cx="7391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Rectangle 44">
            <a:hlinkClick r:id="rId4" action="ppaction://hlinksldjump"/>
          </p:cNvPr>
          <p:cNvSpPr>
            <a:spLocks noChangeArrowheads="1"/>
          </p:cNvSpPr>
          <p:nvPr/>
        </p:nvSpPr>
        <p:spPr bwMode="auto">
          <a:xfrm>
            <a:off x="977900" y="3390900"/>
            <a:ext cx="7391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Rectangle 45">
            <a:hlinkClick r:id="rId5" action="ppaction://hlinksldjump"/>
          </p:cNvPr>
          <p:cNvSpPr>
            <a:spLocks noChangeArrowheads="1"/>
          </p:cNvSpPr>
          <p:nvPr/>
        </p:nvSpPr>
        <p:spPr bwMode="auto">
          <a:xfrm>
            <a:off x="977900" y="4254500"/>
            <a:ext cx="7391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Rectangle 46">
            <a:hlinkClick r:id="rId6" action="ppaction://hlinksldjump"/>
          </p:cNvPr>
          <p:cNvSpPr>
            <a:spLocks noChangeArrowheads="1"/>
          </p:cNvSpPr>
          <p:nvPr/>
        </p:nvSpPr>
        <p:spPr bwMode="auto">
          <a:xfrm>
            <a:off x="977900" y="5092700"/>
            <a:ext cx="614680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28663" y="1212850"/>
            <a:ext cx="8056562" cy="39036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 name="Text Box 3"/>
          <p:cNvSpPr txBox="1">
            <a:spLocks noChangeArrowheads="1"/>
          </p:cNvSpPr>
          <p:nvPr/>
        </p:nvSpPr>
        <p:spPr bwMode="auto">
          <a:xfrm>
            <a:off x="819150" y="1211263"/>
            <a:ext cx="53514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Translational Transformation</a:t>
            </a:r>
          </a:p>
        </p:txBody>
      </p:sp>
      <p:sp>
        <p:nvSpPr>
          <p:cNvPr id="43012" name="Rectangle 4"/>
          <p:cNvSpPr>
            <a:spLocks noChangeArrowheads="1"/>
          </p:cNvSpPr>
          <p:nvPr/>
        </p:nvSpPr>
        <p:spPr bwMode="auto">
          <a:xfrm>
            <a:off x="728663" y="5030788"/>
            <a:ext cx="80565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5" name="Text Box 5"/>
          <p:cNvSpPr txBox="1">
            <a:spLocks noChangeArrowheads="1"/>
          </p:cNvSpPr>
          <p:nvPr/>
        </p:nvSpPr>
        <p:spPr bwMode="auto">
          <a:xfrm>
            <a:off x="819150" y="1852613"/>
            <a:ext cx="7688263" cy="294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pPr>
            <a:r>
              <a:rPr lang="en-US" altLang="zh-TW" sz="2400" b="0" i="0">
                <a:solidFill>
                  <a:schemeClr val="tx1"/>
                </a:solidFill>
              </a:rPr>
              <a:t>2.	The image obtained from a translational transformation has the </a:t>
            </a:r>
            <a:r>
              <a:rPr lang="en-US" altLang="zh-TW" sz="2400">
                <a:solidFill>
                  <a:schemeClr val="tx1"/>
                </a:solidFill>
              </a:rPr>
              <a:t>same shape</a:t>
            </a:r>
            <a:r>
              <a:rPr lang="en-US" altLang="zh-TW" sz="2400" b="0" i="0">
                <a:solidFill>
                  <a:schemeClr val="tx1"/>
                </a:solidFill>
              </a:rPr>
              <a:t>, the </a:t>
            </a:r>
            <a:r>
              <a:rPr lang="en-US" altLang="zh-TW" sz="2400">
                <a:solidFill>
                  <a:schemeClr val="tx1"/>
                </a:solidFill>
              </a:rPr>
              <a:t>same size</a:t>
            </a:r>
            <a:r>
              <a:rPr lang="en-US" altLang="zh-TW" sz="2400" b="0" i="0">
                <a:solidFill>
                  <a:schemeClr val="tx1"/>
                </a:solidFill>
              </a:rPr>
              <a:t> and the </a:t>
            </a:r>
            <a:r>
              <a:rPr lang="en-US" altLang="zh-TW" sz="2400">
                <a:solidFill>
                  <a:schemeClr val="tx1"/>
                </a:solidFill>
              </a:rPr>
              <a:t>same direction </a:t>
            </a:r>
            <a:r>
              <a:rPr lang="en-US" altLang="zh-TW" sz="2400" b="0" i="0">
                <a:solidFill>
                  <a:schemeClr val="tx1"/>
                </a:solidFill>
              </a:rPr>
              <a:t>as the original figure. Every point on the image is the result when the corresponding point on the original figure has moved through the same distance in the same direction. </a:t>
            </a:r>
          </a:p>
        </p:txBody>
      </p:sp>
      <p:sp>
        <p:nvSpPr>
          <p:cNvPr id="43014"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43015" name="AutoShape 7">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43016" name="AutoShape 8">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AutoShape 9">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8" name="Text Box 12"/>
          <p:cNvSpPr txBox="1">
            <a:spLocks noChangeArrowheads="1"/>
          </p:cNvSpPr>
          <p:nvPr/>
        </p:nvSpPr>
        <p:spPr bwMode="auto">
          <a:xfrm>
            <a:off x="301625" y="6032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2" action="ppaction://hlinksldjump"/>
              </a:rPr>
              <a:t>Example</a:t>
            </a:r>
            <a:endParaRPr lang="en-US" altLang="zh-TW" sz="1500">
              <a:solidFill>
                <a:schemeClr val="hlink"/>
              </a:solidFill>
            </a:endParaRPr>
          </a:p>
        </p:txBody>
      </p:sp>
      <p:sp>
        <p:nvSpPr>
          <p:cNvPr id="43019" name="Text Box 13"/>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5">
                                            <p:txEl>
                                              <p:pRg st="0" end="0"/>
                                            </p:txEl>
                                          </p:spTgt>
                                        </p:tgtEl>
                                        <p:attrNameLst>
                                          <p:attrName>style.visibility</p:attrName>
                                        </p:attrNameLst>
                                      </p:cBhvr>
                                      <p:to>
                                        <p:strVal val="visible"/>
                                      </p:to>
                                    </p:set>
                                    <p:animEffect transition="in" filter="blinds(horizontal)">
                                      <p:cBhvr>
                                        <p:cTn id="7" dur="500"/>
                                        <p:tgtEl>
                                          <p:spTgt spid="870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034" name="Group 115"/>
          <p:cNvGrpSpPr>
            <a:grpSpLocks/>
          </p:cNvGrpSpPr>
          <p:nvPr/>
        </p:nvGrpSpPr>
        <p:grpSpPr bwMode="auto">
          <a:xfrm>
            <a:off x="5137150" y="2330450"/>
            <a:ext cx="2889250" cy="2897188"/>
            <a:chOff x="3236" y="1468"/>
            <a:chExt cx="1820" cy="1825"/>
          </a:xfrm>
        </p:grpSpPr>
        <p:grpSp>
          <p:nvGrpSpPr>
            <p:cNvPr id="44089" name="Group 68"/>
            <p:cNvGrpSpPr>
              <a:grpSpLocks/>
            </p:cNvGrpSpPr>
            <p:nvPr/>
          </p:nvGrpSpPr>
          <p:grpSpPr bwMode="auto">
            <a:xfrm>
              <a:off x="3236" y="1468"/>
              <a:ext cx="1820" cy="1825"/>
              <a:chOff x="916" y="1508"/>
              <a:chExt cx="1820" cy="1825"/>
            </a:xfrm>
          </p:grpSpPr>
          <p:sp>
            <p:nvSpPr>
              <p:cNvPr id="44092" name="Rectangle 69"/>
              <p:cNvSpPr>
                <a:spLocks noChangeArrowheads="1"/>
              </p:cNvSpPr>
              <p:nvPr/>
            </p:nvSpPr>
            <p:spPr bwMode="auto">
              <a:xfrm>
                <a:off x="916" y="1508"/>
                <a:ext cx="1816" cy="1824"/>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44093" name="Group 70"/>
              <p:cNvGrpSpPr>
                <a:grpSpLocks/>
              </p:cNvGrpSpPr>
              <p:nvPr/>
            </p:nvGrpSpPr>
            <p:grpSpPr bwMode="auto">
              <a:xfrm>
                <a:off x="919" y="1510"/>
                <a:ext cx="1817" cy="1823"/>
                <a:chOff x="1063" y="806"/>
                <a:chExt cx="2121" cy="2128"/>
              </a:xfrm>
            </p:grpSpPr>
            <p:grpSp>
              <p:nvGrpSpPr>
                <p:cNvPr id="44094" name="Group 71"/>
                <p:cNvGrpSpPr>
                  <a:grpSpLocks/>
                </p:cNvGrpSpPr>
                <p:nvPr/>
              </p:nvGrpSpPr>
              <p:grpSpPr bwMode="auto">
                <a:xfrm>
                  <a:off x="1065" y="806"/>
                  <a:ext cx="2119" cy="2126"/>
                  <a:chOff x="912" y="1440"/>
                  <a:chExt cx="2267" cy="1612"/>
                </a:xfrm>
              </p:grpSpPr>
              <p:sp>
                <p:nvSpPr>
                  <p:cNvPr id="44108" name="Line 72"/>
                  <p:cNvSpPr>
                    <a:spLocks noChangeShapeType="1"/>
                  </p:cNvSpPr>
                  <p:nvPr/>
                </p:nvSpPr>
                <p:spPr bwMode="auto">
                  <a:xfrm>
                    <a:off x="912" y="1440"/>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9" name="Line 73"/>
                  <p:cNvSpPr>
                    <a:spLocks noChangeShapeType="1"/>
                  </p:cNvSpPr>
                  <p:nvPr/>
                </p:nvSpPr>
                <p:spPr bwMode="auto">
                  <a:xfrm>
                    <a:off x="912" y="1574"/>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0" name="Line 74"/>
                  <p:cNvSpPr>
                    <a:spLocks noChangeShapeType="1"/>
                  </p:cNvSpPr>
                  <p:nvPr/>
                </p:nvSpPr>
                <p:spPr bwMode="auto">
                  <a:xfrm>
                    <a:off x="912" y="1708"/>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1" name="Line 75"/>
                  <p:cNvSpPr>
                    <a:spLocks noChangeShapeType="1"/>
                  </p:cNvSpPr>
                  <p:nvPr/>
                </p:nvSpPr>
                <p:spPr bwMode="auto">
                  <a:xfrm>
                    <a:off x="912" y="1843"/>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2" name="Line 76"/>
                  <p:cNvSpPr>
                    <a:spLocks noChangeShapeType="1"/>
                  </p:cNvSpPr>
                  <p:nvPr/>
                </p:nvSpPr>
                <p:spPr bwMode="auto">
                  <a:xfrm>
                    <a:off x="912" y="1977"/>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3" name="Line 77"/>
                  <p:cNvSpPr>
                    <a:spLocks noChangeShapeType="1"/>
                  </p:cNvSpPr>
                  <p:nvPr/>
                </p:nvSpPr>
                <p:spPr bwMode="auto">
                  <a:xfrm>
                    <a:off x="912" y="2111"/>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4" name="Line 78"/>
                  <p:cNvSpPr>
                    <a:spLocks noChangeShapeType="1"/>
                  </p:cNvSpPr>
                  <p:nvPr/>
                </p:nvSpPr>
                <p:spPr bwMode="auto">
                  <a:xfrm>
                    <a:off x="912" y="2246"/>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5" name="Line 79"/>
                  <p:cNvSpPr>
                    <a:spLocks noChangeShapeType="1"/>
                  </p:cNvSpPr>
                  <p:nvPr/>
                </p:nvSpPr>
                <p:spPr bwMode="auto">
                  <a:xfrm>
                    <a:off x="912" y="2380"/>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6" name="Line 80"/>
                  <p:cNvSpPr>
                    <a:spLocks noChangeShapeType="1"/>
                  </p:cNvSpPr>
                  <p:nvPr/>
                </p:nvSpPr>
                <p:spPr bwMode="auto">
                  <a:xfrm>
                    <a:off x="912" y="2514"/>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7" name="Line 81"/>
                  <p:cNvSpPr>
                    <a:spLocks noChangeShapeType="1"/>
                  </p:cNvSpPr>
                  <p:nvPr/>
                </p:nvSpPr>
                <p:spPr bwMode="auto">
                  <a:xfrm>
                    <a:off x="912" y="2649"/>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8" name="Line 82"/>
                  <p:cNvSpPr>
                    <a:spLocks noChangeShapeType="1"/>
                  </p:cNvSpPr>
                  <p:nvPr/>
                </p:nvSpPr>
                <p:spPr bwMode="auto">
                  <a:xfrm>
                    <a:off x="912" y="2783"/>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9" name="Line 83"/>
                  <p:cNvSpPr>
                    <a:spLocks noChangeShapeType="1"/>
                  </p:cNvSpPr>
                  <p:nvPr/>
                </p:nvSpPr>
                <p:spPr bwMode="auto">
                  <a:xfrm>
                    <a:off x="912" y="2917"/>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0" name="Line 84"/>
                  <p:cNvSpPr>
                    <a:spLocks noChangeShapeType="1"/>
                  </p:cNvSpPr>
                  <p:nvPr/>
                </p:nvSpPr>
                <p:spPr bwMode="auto">
                  <a:xfrm>
                    <a:off x="912" y="3052"/>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095" name="Line 85"/>
                <p:cNvSpPr>
                  <a:spLocks noChangeShapeType="1"/>
                </p:cNvSpPr>
                <p:nvPr/>
              </p:nvSpPr>
              <p:spPr bwMode="auto">
                <a:xfrm rot="5400000">
                  <a:off x="0"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6" name="Line 86"/>
                <p:cNvSpPr>
                  <a:spLocks noChangeShapeType="1"/>
                </p:cNvSpPr>
                <p:nvPr/>
              </p:nvSpPr>
              <p:spPr bwMode="auto">
                <a:xfrm rot="5400000">
                  <a:off x="177"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7" name="Line 87"/>
                <p:cNvSpPr>
                  <a:spLocks noChangeShapeType="1"/>
                </p:cNvSpPr>
                <p:nvPr/>
              </p:nvSpPr>
              <p:spPr bwMode="auto">
                <a:xfrm rot="5400000">
                  <a:off x="353"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8" name="Line 88"/>
                <p:cNvSpPr>
                  <a:spLocks noChangeShapeType="1"/>
                </p:cNvSpPr>
                <p:nvPr/>
              </p:nvSpPr>
              <p:spPr bwMode="auto">
                <a:xfrm rot="5400000">
                  <a:off x="530"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9" name="Line 89"/>
                <p:cNvSpPr>
                  <a:spLocks noChangeShapeType="1"/>
                </p:cNvSpPr>
                <p:nvPr/>
              </p:nvSpPr>
              <p:spPr bwMode="auto">
                <a:xfrm rot="5400000">
                  <a:off x="707"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0" name="Line 90"/>
                <p:cNvSpPr>
                  <a:spLocks noChangeShapeType="1"/>
                </p:cNvSpPr>
                <p:nvPr/>
              </p:nvSpPr>
              <p:spPr bwMode="auto">
                <a:xfrm rot="5400000">
                  <a:off x="883"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1" name="Line 91"/>
                <p:cNvSpPr>
                  <a:spLocks noChangeShapeType="1"/>
                </p:cNvSpPr>
                <p:nvPr/>
              </p:nvSpPr>
              <p:spPr bwMode="auto">
                <a:xfrm rot="5400000">
                  <a:off x="1060"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2" name="Line 92"/>
                <p:cNvSpPr>
                  <a:spLocks noChangeShapeType="1"/>
                </p:cNvSpPr>
                <p:nvPr/>
              </p:nvSpPr>
              <p:spPr bwMode="auto">
                <a:xfrm rot="5400000">
                  <a:off x="1236"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3" name="Line 93"/>
                <p:cNvSpPr>
                  <a:spLocks noChangeShapeType="1"/>
                </p:cNvSpPr>
                <p:nvPr/>
              </p:nvSpPr>
              <p:spPr bwMode="auto">
                <a:xfrm rot="5400000">
                  <a:off x="1413"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4" name="Line 94"/>
                <p:cNvSpPr>
                  <a:spLocks noChangeShapeType="1"/>
                </p:cNvSpPr>
                <p:nvPr/>
              </p:nvSpPr>
              <p:spPr bwMode="auto">
                <a:xfrm rot="5400000">
                  <a:off x="1590"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5" name="Line 95"/>
                <p:cNvSpPr>
                  <a:spLocks noChangeShapeType="1"/>
                </p:cNvSpPr>
                <p:nvPr/>
              </p:nvSpPr>
              <p:spPr bwMode="auto">
                <a:xfrm rot="5400000">
                  <a:off x="1766"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6" name="Line 96"/>
                <p:cNvSpPr>
                  <a:spLocks noChangeShapeType="1"/>
                </p:cNvSpPr>
                <p:nvPr/>
              </p:nvSpPr>
              <p:spPr bwMode="auto">
                <a:xfrm rot="5400000">
                  <a:off x="1943"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7" name="Line 97"/>
                <p:cNvSpPr>
                  <a:spLocks noChangeShapeType="1"/>
                </p:cNvSpPr>
                <p:nvPr/>
              </p:nvSpPr>
              <p:spPr bwMode="auto">
                <a:xfrm rot="5400000">
                  <a:off x="2119"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4090" name="AutoShape 108"/>
            <p:cNvSpPr>
              <a:spLocks noChangeArrowheads="1"/>
            </p:cNvSpPr>
            <p:nvPr/>
          </p:nvSpPr>
          <p:spPr bwMode="auto">
            <a:xfrm>
              <a:off x="4288" y="1776"/>
              <a:ext cx="624" cy="1224"/>
            </a:xfrm>
            <a:prstGeom prst="diamond">
              <a:avLst/>
            </a:prstGeom>
            <a:solidFill>
              <a:srgbClr val="FFFF99">
                <a:alpha val="50195"/>
              </a:srgbClr>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4091" name="Oval 111"/>
            <p:cNvSpPr>
              <a:spLocks noChangeArrowheads="1"/>
            </p:cNvSpPr>
            <p:nvPr/>
          </p:nvSpPr>
          <p:spPr bwMode="auto">
            <a:xfrm>
              <a:off x="4568" y="1752"/>
              <a:ext cx="56" cy="5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44035" name="Group 107"/>
          <p:cNvGrpSpPr>
            <a:grpSpLocks/>
          </p:cNvGrpSpPr>
          <p:nvPr/>
        </p:nvGrpSpPr>
        <p:grpSpPr bwMode="auto">
          <a:xfrm>
            <a:off x="1301750" y="2330450"/>
            <a:ext cx="2889250" cy="2897188"/>
            <a:chOff x="820" y="1468"/>
            <a:chExt cx="1820" cy="1825"/>
          </a:xfrm>
        </p:grpSpPr>
        <p:grpSp>
          <p:nvGrpSpPr>
            <p:cNvPr id="44057" name="Group 67"/>
            <p:cNvGrpSpPr>
              <a:grpSpLocks/>
            </p:cNvGrpSpPr>
            <p:nvPr/>
          </p:nvGrpSpPr>
          <p:grpSpPr bwMode="auto">
            <a:xfrm>
              <a:off x="820" y="1468"/>
              <a:ext cx="1820" cy="1825"/>
              <a:chOff x="916" y="1508"/>
              <a:chExt cx="1820" cy="1825"/>
            </a:xfrm>
          </p:grpSpPr>
          <p:sp>
            <p:nvSpPr>
              <p:cNvPr id="44060" name="Rectangle 66"/>
              <p:cNvSpPr>
                <a:spLocks noChangeArrowheads="1"/>
              </p:cNvSpPr>
              <p:nvPr/>
            </p:nvSpPr>
            <p:spPr bwMode="auto">
              <a:xfrm>
                <a:off x="916" y="1508"/>
                <a:ext cx="1816" cy="1824"/>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44061" name="Group 38"/>
              <p:cNvGrpSpPr>
                <a:grpSpLocks/>
              </p:cNvGrpSpPr>
              <p:nvPr/>
            </p:nvGrpSpPr>
            <p:grpSpPr bwMode="auto">
              <a:xfrm>
                <a:off x="919" y="1510"/>
                <a:ext cx="1817" cy="1823"/>
                <a:chOff x="1063" y="806"/>
                <a:chExt cx="2121" cy="2128"/>
              </a:xfrm>
            </p:grpSpPr>
            <p:grpSp>
              <p:nvGrpSpPr>
                <p:cNvPr id="44062" name="Group 39"/>
                <p:cNvGrpSpPr>
                  <a:grpSpLocks/>
                </p:cNvGrpSpPr>
                <p:nvPr/>
              </p:nvGrpSpPr>
              <p:grpSpPr bwMode="auto">
                <a:xfrm>
                  <a:off x="1065" y="806"/>
                  <a:ext cx="2119" cy="2126"/>
                  <a:chOff x="912" y="1440"/>
                  <a:chExt cx="2267" cy="1612"/>
                </a:xfrm>
              </p:grpSpPr>
              <p:sp>
                <p:nvSpPr>
                  <p:cNvPr id="44076" name="Line 40"/>
                  <p:cNvSpPr>
                    <a:spLocks noChangeShapeType="1"/>
                  </p:cNvSpPr>
                  <p:nvPr/>
                </p:nvSpPr>
                <p:spPr bwMode="auto">
                  <a:xfrm>
                    <a:off x="912" y="1440"/>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7" name="Line 41"/>
                  <p:cNvSpPr>
                    <a:spLocks noChangeShapeType="1"/>
                  </p:cNvSpPr>
                  <p:nvPr/>
                </p:nvSpPr>
                <p:spPr bwMode="auto">
                  <a:xfrm>
                    <a:off x="912" y="1574"/>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8" name="Line 42"/>
                  <p:cNvSpPr>
                    <a:spLocks noChangeShapeType="1"/>
                  </p:cNvSpPr>
                  <p:nvPr/>
                </p:nvSpPr>
                <p:spPr bwMode="auto">
                  <a:xfrm>
                    <a:off x="912" y="1708"/>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9" name="Line 43"/>
                  <p:cNvSpPr>
                    <a:spLocks noChangeShapeType="1"/>
                  </p:cNvSpPr>
                  <p:nvPr/>
                </p:nvSpPr>
                <p:spPr bwMode="auto">
                  <a:xfrm>
                    <a:off x="912" y="1843"/>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0" name="Line 44"/>
                  <p:cNvSpPr>
                    <a:spLocks noChangeShapeType="1"/>
                  </p:cNvSpPr>
                  <p:nvPr/>
                </p:nvSpPr>
                <p:spPr bwMode="auto">
                  <a:xfrm>
                    <a:off x="912" y="1977"/>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1" name="Line 45"/>
                  <p:cNvSpPr>
                    <a:spLocks noChangeShapeType="1"/>
                  </p:cNvSpPr>
                  <p:nvPr/>
                </p:nvSpPr>
                <p:spPr bwMode="auto">
                  <a:xfrm>
                    <a:off x="912" y="2111"/>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2" name="Line 46"/>
                  <p:cNvSpPr>
                    <a:spLocks noChangeShapeType="1"/>
                  </p:cNvSpPr>
                  <p:nvPr/>
                </p:nvSpPr>
                <p:spPr bwMode="auto">
                  <a:xfrm>
                    <a:off x="912" y="2246"/>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3" name="Line 47"/>
                  <p:cNvSpPr>
                    <a:spLocks noChangeShapeType="1"/>
                  </p:cNvSpPr>
                  <p:nvPr/>
                </p:nvSpPr>
                <p:spPr bwMode="auto">
                  <a:xfrm>
                    <a:off x="912" y="2380"/>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4" name="Line 48"/>
                  <p:cNvSpPr>
                    <a:spLocks noChangeShapeType="1"/>
                  </p:cNvSpPr>
                  <p:nvPr/>
                </p:nvSpPr>
                <p:spPr bwMode="auto">
                  <a:xfrm>
                    <a:off x="912" y="2514"/>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5" name="Line 49"/>
                  <p:cNvSpPr>
                    <a:spLocks noChangeShapeType="1"/>
                  </p:cNvSpPr>
                  <p:nvPr/>
                </p:nvSpPr>
                <p:spPr bwMode="auto">
                  <a:xfrm>
                    <a:off x="912" y="2649"/>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6" name="Line 50"/>
                  <p:cNvSpPr>
                    <a:spLocks noChangeShapeType="1"/>
                  </p:cNvSpPr>
                  <p:nvPr/>
                </p:nvSpPr>
                <p:spPr bwMode="auto">
                  <a:xfrm>
                    <a:off x="912" y="2783"/>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7" name="Line 51"/>
                  <p:cNvSpPr>
                    <a:spLocks noChangeShapeType="1"/>
                  </p:cNvSpPr>
                  <p:nvPr/>
                </p:nvSpPr>
                <p:spPr bwMode="auto">
                  <a:xfrm>
                    <a:off x="912" y="2917"/>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8" name="Line 52"/>
                  <p:cNvSpPr>
                    <a:spLocks noChangeShapeType="1"/>
                  </p:cNvSpPr>
                  <p:nvPr/>
                </p:nvSpPr>
                <p:spPr bwMode="auto">
                  <a:xfrm>
                    <a:off x="912" y="3052"/>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063" name="Line 53"/>
                <p:cNvSpPr>
                  <a:spLocks noChangeShapeType="1"/>
                </p:cNvSpPr>
                <p:nvPr/>
              </p:nvSpPr>
              <p:spPr bwMode="auto">
                <a:xfrm rot="5400000">
                  <a:off x="0"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4" name="Line 54"/>
                <p:cNvSpPr>
                  <a:spLocks noChangeShapeType="1"/>
                </p:cNvSpPr>
                <p:nvPr/>
              </p:nvSpPr>
              <p:spPr bwMode="auto">
                <a:xfrm rot="5400000">
                  <a:off x="177"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5" name="Line 55"/>
                <p:cNvSpPr>
                  <a:spLocks noChangeShapeType="1"/>
                </p:cNvSpPr>
                <p:nvPr/>
              </p:nvSpPr>
              <p:spPr bwMode="auto">
                <a:xfrm rot="5400000">
                  <a:off x="353"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6" name="Line 56"/>
                <p:cNvSpPr>
                  <a:spLocks noChangeShapeType="1"/>
                </p:cNvSpPr>
                <p:nvPr/>
              </p:nvSpPr>
              <p:spPr bwMode="auto">
                <a:xfrm rot="5400000">
                  <a:off x="530"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7" name="Line 57"/>
                <p:cNvSpPr>
                  <a:spLocks noChangeShapeType="1"/>
                </p:cNvSpPr>
                <p:nvPr/>
              </p:nvSpPr>
              <p:spPr bwMode="auto">
                <a:xfrm rot="5400000">
                  <a:off x="707"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8" name="Line 58"/>
                <p:cNvSpPr>
                  <a:spLocks noChangeShapeType="1"/>
                </p:cNvSpPr>
                <p:nvPr/>
              </p:nvSpPr>
              <p:spPr bwMode="auto">
                <a:xfrm rot="5400000">
                  <a:off x="883"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9" name="Line 59"/>
                <p:cNvSpPr>
                  <a:spLocks noChangeShapeType="1"/>
                </p:cNvSpPr>
                <p:nvPr/>
              </p:nvSpPr>
              <p:spPr bwMode="auto">
                <a:xfrm rot="5400000">
                  <a:off x="1060"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0" name="Line 60"/>
                <p:cNvSpPr>
                  <a:spLocks noChangeShapeType="1"/>
                </p:cNvSpPr>
                <p:nvPr/>
              </p:nvSpPr>
              <p:spPr bwMode="auto">
                <a:xfrm rot="5400000">
                  <a:off x="1236"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1" name="Line 61"/>
                <p:cNvSpPr>
                  <a:spLocks noChangeShapeType="1"/>
                </p:cNvSpPr>
                <p:nvPr/>
              </p:nvSpPr>
              <p:spPr bwMode="auto">
                <a:xfrm rot="5400000">
                  <a:off x="1413"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2" name="Line 62"/>
                <p:cNvSpPr>
                  <a:spLocks noChangeShapeType="1"/>
                </p:cNvSpPr>
                <p:nvPr/>
              </p:nvSpPr>
              <p:spPr bwMode="auto">
                <a:xfrm rot="5400000">
                  <a:off x="1590"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3" name="Line 63"/>
                <p:cNvSpPr>
                  <a:spLocks noChangeShapeType="1"/>
                </p:cNvSpPr>
                <p:nvPr/>
              </p:nvSpPr>
              <p:spPr bwMode="auto">
                <a:xfrm rot="5400000">
                  <a:off x="1766"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4" name="Line 64"/>
                <p:cNvSpPr>
                  <a:spLocks noChangeShapeType="1"/>
                </p:cNvSpPr>
                <p:nvPr/>
              </p:nvSpPr>
              <p:spPr bwMode="auto">
                <a:xfrm rot="5400000">
                  <a:off x="1943"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5" name="Line 65"/>
                <p:cNvSpPr>
                  <a:spLocks noChangeShapeType="1"/>
                </p:cNvSpPr>
                <p:nvPr/>
              </p:nvSpPr>
              <p:spPr bwMode="auto">
                <a:xfrm rot="5400000">
                  <a:off x="2119" y="1871"/>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4058" name="AutoShape 98"/>
            <p:cNvSpPr>
              <a:spLocks noChangeArrowheads="1"/>
            </p:cNvSpPr>
            <p:nvPr/>
          </p:nvSpPr>
          <p:spPr bwMode="auto">
            <a:xfrm>
              <a:off x="1128" y="1624"/>
              <a:ext cx="600" cy="1216"/>
            </a:xfrm>
            <a:prstGeom prst="rtTriangle">
              <a:avLst/>
            </a:prstGeom>
            <a:solidFill>
              <a:srgbClr val="CCFFCC">
                <a:alpha val="50195"/>
              </a:srgbClr>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4059" name="Oval 101"/>
            <p:cNvSpPr>
              <a:spLocks noChangeArrowheads="1"/>
            </p:cNvSpPr>
            <p:nvPr/>
          </p:nvSpPr>
          <p:spPr bwMode="auto">
            <a:xfrm>
              <a:off x="1696" y="2808"/>
              <a:ext cx="56" cy="5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44036" name="Text Box 7"/>
          <p:cNvSpPr txBox="1">
            <a:spLocks noChangeArrowheads="1"/>
          </p:cNvSpPr>
          <p:nvPr/>
        </p:nvSpPr>
        <p:spPr bwMode="auto">
          <a:xfrm>
            <a:off x="704850" y="1314450"/>
            <a:ext cx="7880350" cy="895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sz="2400" b="0" i="0">
                <a:solidFill>
                  <a:schemeClr val="tx1"/>
                </a:solidFill>
              </a:rPr>
              <a:t>Draw the image of translation of the following figures according to the instructions given.</a:t>
            </a:r>
          </a:p>
        </p:txBody>
      </p:sp>
      <p:sp>
        <p:nvSpPr>
          <p:cNvPr id="44037" name="Text Box 11"/>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44038" name="Text Box 13"/>
          <p:cNvSpPr txBox="1">
            <a:spLocks noChangeArrowheads="1"/>
          </p:cNvSpPr>
          <p:nvPr/>
        </p:nvSpPr>
        <p:spPr bwMode="auto">
          <a:xfrm>
            <a:off x="704850" y="2205038"/>
            <a:ext cx="522288"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(a)</a:t>
            </a:r>
          </a:p>
        </p:txBody>
      </p:sp>
      <p:sp>
        <p:nvSpPr>
          <p:cNvPr id="44039" name="Text Box 14"/>
          <p:cNvSpPr txBox="1">
            <a:spLocks noChangeArrowheads="1"/>
          </p:cNvSpPr>
          <p:nvPr/>
        </p:nvSpPr>
        <p:spPr bwMode="auto">
          <a:xfrm>
            <a:off x="4489450" y="2205038"/>
            <a:ext cx="53975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(b)</a:t>
            </a:r>
          </a:p>
        </p:txBody>
      </p:sp>
      <p:sp>
        <p:nvSpPr>
          <p:cNvPr id="44040" name="Text Box 18"/>
          <p:cNvSpPr txBox="1">
            <a:spLocks noChangeArrowheads="1"/>
          </p:cNvSpPr>
          <p:nvPr/>
        </p:nvSpPr>
        <p:spPr bwMode="auto">
          <a:xfrm>
            <a:off x="1317625" y="5337175"/>
            <a:ext cx="3062288"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000">
                <a:solidFill>
                  <a:schemeClr val="tx1"/>
                </a:solidFill>
              </a:rPr>
              <a:t>Translated </a:t>
            </a:r>
            <a:r>
              <a:rPr lang="en-US" altLang="zh-TW" sz="2000">
                <a:solidFill>
                  <a:srgbClr val="FF0000"/>
                </a:solidFill>
              </a:rPr>
              <a:t>4</a:t>
            </a:r>
            <a:r>
              <a:rPr lang="en-US" altLang="zh-TW" sz="2000">
                <a:solidFill>
                  <a:schemeClr val="tx1"/>
                </a:solidFill>
              </a:rPr>
              <a:t> small squares to the </a:t>
            </a:r>
            <a:r>
              <a:rPr lang="en-US" altLang="zh-TW" sz="2000">
                <a:solidFill>
                  <a:srgbClr val="FF0000"/>
                </a:solidFill>
              </a:rPr>
              <a:t>right</a:t>
            </a:r>
          </a:p>
        </p:txBody>
      </p:sp>
      <p:sp>
        <p:nvSpPr>
          <p:cNvPr id="44041" name="Text Box 19"/>
          <p:cNvSpPr txBox="1">
            <a:spLocks noChangeArrowheads="1"/>
          </p:cNvSpPr>
          <p:nvPr/>
        </p:nvSpPr>
        <p:spPr bwMode="auto">
          <a:xfrm>
            <a:off x="5229225" y="5337175"/>
            <a:ext cx="3062288"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000">
                <a:solidFill>
                  <a:schemeClr val="tx1"/>
                </a:solidFill>
              </a:rPr>
              <a:t>Translated </a:t>
            </a:r>
            <a:r>
              <a:rPr lang="en-US" altLang="zh-TW" sz="2000">
                <a:solidFill>
                  <a:srgbClr val="FF0000"/>
                </a:solidFill>
              </a:rPr>
              <a:t>6 </a:t>
            </a:r>
            <a:r>
              <a:rPr lang="en-US" altLang="zh-TW" sz="2000">
                <a:solidFill>
                  <a:schemeClr val="tx1"/>
                </a:solidFill>
              </a:rPr>
              <a:t>small squares to the </a:t>
            </a:r>
            <a:r>
              <a:rPr lang="en-US" altLang="zh-TW" sz="2000">
                <a:solidFill>
                  <a:srgbClr val="FF0000"/>
                </a:solidFill>
              </a:rPr>
              <a:t>left</a:t>
            </a:r>
          </a:p>
        </p:txBody>
      </p:sp>
      <p:grpSp>
        <p:nvGrpSpPr>
          <p:cNvPr id="44042" name="Group 35"/>
          <p:cNvGrpSpPr>
            <a:grpSpLocks noChangeAspect="1"/>
          </p:cNvGrpSpPr>
          <p:nvPr/>
        </p:nvGrpSpPr>
        <p:grpSpPr bwMode="auto">
          <a:xfrm>
            <a:off x="190500" y="517525"/>
            <a:ext cx="2357438" cy="828675"/>
            <a:chOff x="2148" y="2514"/>
            <a:chExt cx="3704" cy="1302"/>
          </a:xfrm>
        </p:grpSpPr>
        <p:sp>
          <p:nvSpPr>
            <p:cNvPr id="44055" name="Freeform 36"/>
            <p:cNvSpPr>
              <a:spLocks noChangeAspect="1"/>
            </p:cNvSpPr>
            <p:nvPr/>
          </p:nvSpPr>
          <p:spPr bwMode="auto">
            <a:xfrm>
              <a:off x="2992" y="2943"/>
              <a:ext cx="2748" cy="744"/>
            </a:xfrm>
            <a:custGeom>
              <a:avLst/>
              <a:gdLst>
                <a:gd name="T0" fmla="*/ 108 w 2748"/>
                <a:gd name="T1" fmla="*/ 72 h 744"/>
                <a:gd name="T2" fmla="*/ 0 w 2748"/>
                <a:gd name="T3" fmla="*/ 450 h 744"/>
                <a:gd name="T4" fmla="*/ 144 w 2748"/>
                <a:gd name="T5" fmla="*/ 540 h 744"/>
                <a:gd name="T6" fmla="*/ 2118 w 2748"/>
                <a:gd name="T7" fmla="*/ 540 h 744"/>
                <a:gd name="T8" fmla="*/ 2118 w 2748"/>
                <a:gd name="T9" fmla="*/ 744 h 744"/>
                <a:gd name="T10" fmla="*/ 2748 w 2748"/>
                <a:gd name="T11" fmla="*/ 744 h 744"/>
                <a:gd name="T12" fmla="*/ 2748 w 2748"/>
                <a:gd name="T13" fmla="*/ 252 h 744"/>
                <a:gd name="T14" fmla="*/ 2088 w 2748"/>
                <a:gd name="T15" fmla="*/ 252 h 744"/>
                <a:gd name="T16" fmla="*/ 1943 w 2748"/>
                <a:gd name="T17" fmla="*/ 0 h 744"/>
                <a:gd name="T18" fmla="*/ 126 w 2748"/>
                <a:gd name="T19" fmla="*/ 0 h 744"/>
                <a:gd name="T20" fmla="*/ 108 w 2748"/>
                <a:gd name="T21" fmla="*/ 72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8" h="744">
                  <a:moveTo>
                    <a:pt x="108" y="72"/>
                  </a:moveTo>
                  <a:lnTo>
                    <a:pt x="0" y="450"/>
                  </a:lnTo>
                  <a:lnTo>
                    <a:pt x="144" y="540"/>
                  </a:lnTo>
                  <a:lnTo>
                    <a:pt x="2118" y="540"/>
                  </a:lnTo>
                  <a:lnTo>
                    <a:pt x="2118" y="744"/>
                  </a:lnTo>
                  <a:lnTo>
                    <a:pt x="2748" y="744"/>
                  </a:lnTo>
                  <a:lnTo>
                    <a:pt x="2748" y="252"/>
                  </a:lnTo>
                  <a:lnTo>
                    <a:pt x="2088" y="252"/>
                  </a:lnTo>
                  <a:lnTo>
                    <a:pt x="1943" y="0"/>
                  </a:lnTo>
                  <a:lnTo>
                    <a:pt x="126" y="0"/>
                  </a:lnTo>
                  <a:lnTo>
                    <a:pt x="108" y="7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4056" name="Picture 37" descr="D:\Oxford\PPT\Shared\ExtraEg7.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8" y="2514"/>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1252" name="Group 116"/>
          <p:cNvGrpSpPr>
            <a:grpSpLocks/>
          </p:cNvGrpSpPr>
          <p:nvPr/>
        </p:nvGrpSpPr>
        <p:grpSpPr bwMode="auto">
          <a:xfrm>
            <a:off x="2743200" y="2578100"/>
            <a:ext cx="1003300" cy="1968500"/>
            <a:chOff x="1728" y="1624"/>
            <a:chExt cx="632" cy="1240"/>
          </a:xfrm>
        </p:grpSpPr>
        <p:sp>
          <p:nvSpPr>
            <p:cNvPr id="44053" name="AutoShape 99"/>
            <p:cNvSpPr>
              <a:spLocks noChangeArrowheads="1"/>
            </p:cNvSpPr>
            <p:nvPr/>
          </p:nvSpPr>
          <p:spPr bwMode="auto">
            <a:xfrm>
              <a:off x="1728" y="1624"/>
              <a:ext cx="600" cy="1216"/>
            </a:xfrm>
            <a:prstGeom prst="rtTriangle">
              <a:avLst/>
            </a:prstGeom>
            <a:solidFill>
              <a:srgbClr val="FF0000">
                <a:alpha val="50195"/>
              </a:srgbClr>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4054" name="Oval 102"/>
            <p:cNvSpPr>
              <a:spLocks noChangeArrowheads="1"/>
            </p:cNvSpPr>
            <p:nvPr/>
          </p:nvSpPr>
          <p:spPr bwMode="auto">
            <a:xfrm>
              <a:off x="2304" y="2808"/>
              <a:ext cx="56" cy="5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91241" name="Group 105"/>
          <p:cNvGrpSpPr>
            <a:grpSpLocks/>
          </p:cNvGrpSpPr>
          <p:nvPr/>
        </p:nvGrpSpPr>
        <p:grpSpPr bwMode="auto">
          <a:xfrm>
            <a:off x="2743200" y="4660900"/>
            <a:ext cx="1004888" cy="549275"/>
            <a:chOff x="1728" y="2936"/>
            <a:chExt cx="633" cy="346"/>
          </a:xfrm>
        </p:grpSpPr>
        <p:sp>
          <p:nvSpPr>
            <p:cNvPr id="44051" name="Line 103"/>
            <p:cNvSpPr>
              <a:spLocks noChangeShapeType="1"/>
            </p:cNvSpPr>
            <p:nvPr/>
          </p:nvSpPr>
          <p:spPr bwMode="auto">
            <a:xfrm>
              <a:off x="1728" y="2936"/>
              <a:ext cx="608" cy="0"/>
            </a:xfrm>
            <a:prstGeom prst="line">
              <a:avLst/>
            </a:prstGeom>
            <a:noFill/>
            <a:ln w="19050">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52" name="Text Box 104"/>
            <p:cNvSpPr txBox="1">
              <a:spLocks noChangeArrowheads="1"/>
            </p:cNvSpPr>
            <p:nvPr/>
          </p:nvSpPr>
          <p:spPr bwMode="auto">
            <a:xfrm>
              <a:off x="1766" y="2936"/>
              <a:ext cx="595" cy="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500">
                  <a:solidFill>
                    <a:srgbClr val="0000FF"/>
                  </a:solidFill>
                </a:rPr>
                <a:t>4 small squares</a:t>
              </a:r>
            </a:p>
          </p:txBody>
        </p:sp>
      </p:grpSp>
      <p:grpSp>
        <p:nvGrpSpPr>
          <p:cNvPr id="91253" name="Group 117"/>
          <p:cNvGrpSpPr>
            <a:grpSpLocks/>
          </p:cNvGrpSpPr>
          <p:nvPr/>
        </p:nvGrpSpPr>
        <p:grpSpPr bwMode="auto">
          <a:xfrm>
            <a:off x="5372100" y="2781300"/>
            <a:ext cx="971550" cy="1981200"/>
            <a:chOff x="3384" y="1752"/>
            <a:chExt cx="624" cy="1248"/>
          </a:xfrm>
        </p:grpSpPr>
        <p:sp>
          <p:nvSpPr>
            <p:cNvPr id="44049" name="AutoShape 109"/>
            <p:cNvSpPr>
              <a:spLocks noChangeArrowheads="1"/>
            </p:cNvSpPr>
            <p:nvPr/>
          </p:nvSpPr>
          <p:spPr bwMode="auto">
            <a:xfrm>
              <a:off x="3384" y="1776"/>
              <a:ext cx="624" cy="1224"/>
            </a:xfrm>
            <a:prstGeom prst="diamond">
              <a:avLst/>
            </a:prstGeom>
            <a:solidFill>
              <a:srgbClr val="FF0000">
                <a:alpha val="50195"/>
              </a:srgbClr>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4050" name="Oval 110"/>
            <p:cNvSpPr>
              <a:spLocks noChangeArrowheads="1"/>
            </p:cNvSpPr>
            <p:nvPr/>
          </p:nvSpPr>
          <p:spPr bwMode="auto">
            <a:xfrm>
              <a:off x="3672" y="1752"/>
              <a:ext cx="56" cy="5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91250" name="Group 114"/>
          <p:cNvGrpSpPr>
            <a:grpSpLocks/>
          </p:cNvGrpSpPr>
          <p:nvPr/>
        </p:nvGrpSpPr>
        <p:grpSpPr bwMode="auto">
          <a:xfrm>
            <a:off x="5930900" y="2400300"/>
            <a:ext cx="1401763" cy="419100"/>
            <a:chOff x="3736" y="1512"/>
            <a:chExt cx="883" cy="264"/>
          </a:xfrm>
        </p:grpSpPr>
        <p:sp>
          <p:nvSpPr>
            <p:cNvPr id="44047" name="Line 112"/>
            <p:cNvSpPr>
              <a:spLocks noChangeShapeType="1"/>
            </p:cNvSpPr>
            <p:nvPr/>
          </p:nvSpPr>
          <p:spPr bwMode="auto">
            <a:xfrm flipH="1">
              <a:off x="3776" y="1776"/>
              <a:ext cx="752" cy="0"/>
            </a:xfrm>
            <a:prstGeom prst="line">
              <a:avLst/>
            </a:prstGeom>
            <a:noFill/>
            <a:ln w="19050">
              <a:solidFill>
                <a:srgbClr val="000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48" name="Rectangle 113"/>
            <p:cNvSpPr>
              <a:spLocks noChangeArrowheads="1"/>
            </p:cNvSpPr>
            <p:nvPr/>
          </p:nvSpPr>
          <p:spPr bwMode="auto">
            <a:xfrm>
              <a:off x="3736" y="1512"/>
              <a:ext cx="883"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500">
                  <a:solidFill>
                    <a:srgbClr val="0000FF"/>
                  </a:solidFill>
                </a:rPr>
                <a:t>6 small squares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91252"/>
                                        </p:tgtEl>
                                        <p:attrNameLst>
                                          <p:attrName>style.visibility</p:attrName>
                                        </p:attrNameLst>
                                      </p:cBhvr>
                                      <p:to>
                                        <p:strVal val="visible"/>
                                      </p:to>
                                    </p:set>
                                    <p:anim calcmode="lin" valueType="num">
                                      <p:cBhvr additive="base">
                                        <p:cTn id="7" dur="500"/>
                                        <p:tgtEl>
                                          <p:spTgt spid="91252"/>
                                        </p:tgtEl>
                                        <p:attrNameLst>
                                          <p:attrName>ppt_x</p:attrName>
                                        </p:attrNameLst>
                                      </p:cBhvr>
                                      <p:tavLst>
                                        <p:tav tm="0">
                                          <p:val>
                                            <p:strVal val="#ppt_x-#ppt_w*1.125000"/>
                                          </p:val>
                                        </p:tav>
                                        <p:tav tm="100000">
                                          <p:val>
                                            <p:strVal val="#ppt_x"/>
                                          </p:val>
                                        </p:tav>
                                      </p:tavLst>
                                    </p:anim>
                                    <p:animEffect transition="in" filter="wipe(right)">
                                      <p:cBhvr>
                                        <p:cTn id="8" dur="500"/>
                                        <p:tgtEl>
                                          <p:spTgt spid="91252"/>
                                        </p:tgtEl>
                                      </p:cBhvr>
                                    </p:animEffect>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91241"/>
                                        </p:tgtEl>
                                        <p:attrNameLst>
                                          <p:attrName>style.visibility</p:attrName>
                                        </p:attrNameLst>
                                      </p:cBhvr>
                                      <p:to>
                                        <p:strVal val="visible"/>
                                      </p:to>
                                    </p:set>
                                    <p:anim calcmode="lin" valueType="num">
                                      <p:cBhvr additive="base">
                                        <p:cTn id="12" dur="500"/>
                                        <p:tgtEl>
                                          <p:spTgt spid="91241"/>
                                        </p:tgtEl>
                                        <p:attrNameLst>
                                          <p:attrName>ppt_x</p:attrName>
                                        </p:attrNameLst>
                                      </p:cBhvr>
                                      <p:tavLst>
                                        <p:tav tm="0">
                                          <p:val>
                                            <p:strVal val="#ppt_x-#ppt_w*1.125000"/>
                                          </p:val>
                                        </p:tav>
                                        <p:tav tm="100000">
                                          <p:val>
                                            <p:strVal val="#ppt_x"/>
                                          </p:val>
                                        </p:tav>
                                      </p:tavLst>
                                    </p:anim>
                                    <p:animEffect transition="in" filter="wipe(right)">
                                      <p:cBhvr>
                                        <p:cTn id="13" dur="500"/>
                                        <p:tgtEl>
                                          <p:spTgt spid="912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2" fill="hold" nodeType="clickEffect">
                                  <p:stCondLst>
                                    <p:cond delay="0"/>
                                  </p:stCondLst>
                                  <p:childTnLst>
                                    <p:set>
                                      <p:cBhvr>
                                        <p:cTn id="17" dur="1" fill="hold">
                                          <p:stCondLst>
                                            <p:cond delay="0"/>
                                          </p:stCondLst>
                                        </p:cTn>
                                        <p:tgtEl>
                                          <p:spTgt spid="91253"/>
                                        </p:tgtEl>
                                        <p:attrNameLst>
                                          <p:attrName>style.visibility</p:attrName>
                                        </p:attrNameLst>
                                      </p:cBhvr>
                                      <p:to>
                                        <p:strVal val="visible"/>
                                      </p:to>
                                    </p:set>
                                    <p:anim calcmode="lin" valueType="num">
                                      <p:cBhvr additive="base">
                                        <p:cTn id="18" dur="500"/>
                                        <p:tgtEl>
                                          <p:spTgt spid="91253"/>
                                        </p:tgtEl>
                                        <p:attrNameLst>
                                          <p:attrName>ppt_x</p:attrName>
                                        </p:attrNameLst>
                                      </p:cBhvr>
                                      <p:tavLst>
                                        <p:tav tm="0">
                                          <p:val>
                                            <p:strVal val="#ppt_x+#ppt_w*1.125000"/>
                                          </p:val>
                                        </p:tav>
                                        <p:tav tm="100000">
                                          <p:val>
                                            <p:strVal val="#ppt_x"/>
                                          </p:val>
                                        </p:tav>
                                      </p:tavLst>
                                    </p:anim>
                                    <p:animEffect transition="in" filter="wipe(left)">
                                      <p:cBhvr>
                                        <p:cTn id="19" dur="500"/>
                                        <p:tgtEl>
                                          <p:spTgt spid="91253"/>
                                        </p:tgtEl>
                                      </p:cBhvr>
                                    </p:animEffect>
                                  </p:childTnLst>
                                </p:cTn>
                              </p:par>
                            </p:childTnLst>
                          </p:cTn>
                        </p:par>
                        <p:par>
                          <p:cTn id="20" fill="hold" nodeType="afterGroup">
                            <p:stCondLst>
                              <p:cond delay="500"/>
                            </p:stCondLst>
                            <p:childTnLst>
                              <p:par>
                                <p:cTn id="21" presetID="12" presetClass="entr" presetSubtype="2" fill="hold" nodeType="afterEffect">
                                  <p:stCondLst>
                                    <p:cond delay="0"/>
                                  </p:stCondLst>
                                  <p:childTnLst>
                                    <p:set>
                                      <p:cBhvr>
                                        <p:cTn id="22" dur="1" fill="hold">
                                          <p:stCondLst>
                                            <p:cond delay="0"/>
                                          </p:stCondLst>
                                        </p:cTn>
                                        <p:tgtEl>
                                          <p:spTgt spid="91250"/>
                                        </p:tgtEl>
                                        <p:attrNameLst>
                                          <p:attrName>style.visibility</p:attrName>
                                        </p:attrNameLst>
                                      </p:cBhvr>
                                      <p:to>
                                        <p:strVal val="visible"/>
                                      </p:to>
                                    </p:set>
                                    <p:anim calcmode="lin" valueType="num">
                                      <p:cBhvr additive="base">
                                        <p:cTn id="23" dur="500"/>
                                        <p:tgtEl>
                                          <p:spTgt spid="91250"/>
                                        </p:tgtEl>
                                        <p:attrNameLst>
                                          <p:attrName>ppt_x</p:attrName>
                                        </p:attrNameLst>
                                      </p:cBhvr>
                                      <p:tavLst>
                                        <p:tav tm="0">
                                          <p:val>
                                            <p:strVal val="#ppt_x+#ppt_w*1.125000"/>
                                          </p:val>
                                        </p:tav>
                                        <p:tav tm="100000">
                                          <p:val>
                                            <p:strVal val="#ppt_x"/>
                                          </p:val>
                                        </p:tav>
                                      </p:tavLst>
                                    </p:anim>
                                    <p:animEffect transition="in" filter="wipe(left)">
                                      <p:cBhvr>
                                        <p:cTn id="24" dur="500"/>
                                        <p:tgtEl>
                                          <p:spTgt spid="91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45059"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0"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1"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grpSp>
        <p:nvGrpSpPr>
          <p:cNvPr id="45062" name="Group 7"/>
          <p:cNvGrpSpPr>
            <a:grpSpLocks noChangeAspect="1"/>
          </p:cNvGrpSpPr>
          <p:nvPr/>
        </p:nvGrpSpPr>
        <p:grpSpPr bwMode="auto">
          <a:xfrm>
            <a:off x="403225" y="1431925"/>
            <a:ext cx="900113" cy="266700"/>
            <a:chOff x="1200" y="768"/>
            <a:chExt cx="2148" cy="636"/>
          </a:xfrm>
        </p:grpSpPr>
        <p:sp>
          <p:nvSpPr>
            <p:cNvPr id="45076" name="Freeform 8"/>
            <p:cNvSpPr>
              <a:spLocks noChangeAspect="1"/>
            </p:cNvSpPr>
            <p:nvPr/>
          </p:nvSpPr>
          <p:spPr bwMode="auto">
            <a:xfrm>
              <a:off x="1296" y="816"/>
              <a:ext cx="2016" cy="528"/>
            </a:xfrm>
            <a:custGeom>
              <a:avLst/>
              <a:gdLst>
                <a:gd name="T0" fmla="*/ 0 w 2016"/>
                <a:gd name="T1" fmla="*/ 480 h 528"/>
                <a:gd name="T2" fmla="*/ 1392 w 2016"/>
                <a:gd name="T3" fmla="*/ 480 h 528"/>
                <a:gd name="T4" fmla="*/ 1420 w 2016"/>
                <a:gd name="T5" fmla="*/ 528 h 528"/>
                <a:gd name="T6" fmla="*/ 2016 w 2016"/>
                <a:gd name="T7" fmla="*/ 528 h 528"/>
                <a:gd name="T8" fmla="*/ 2016 w 2016"/>
                <a:gd name="T9" fmla="*/ 0 h 528"/>
                <a:gd name="T10" fmla="*/ 1200 w 2016"/>
                <a:gd name="T11" fmla="*/ 0 h 528"/>
                <a:gd name="T12" fmla="*/ 1008 w 2016"/>
                <a:gd name="T13" fmla="*/ 111 h 528"/>
                <a:gd name="T14" fmla="*/ 0 w 2016"/>
                <a:gd name="T15" fmla="*/ 111 h 528"/>
                <a:gd name="T16" fmla="*/ 0 w 2016"/>
                <a:gd name="T17" fmla="*/ 480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6" h="528">
                  <a:moveTo>
                    <a:pt x="0" y="480"/>
                  </a:moveTo>
                  <a:lnTo>
                    <a:pt x="1392" y="480"/>
                  </a:lnTo>
                  <a:lnTo>
                    <a:pt x="1420" y="528"/>
                  </a:lnTo>
                  <a:lnTo>
                    <a:pt x="2016" y="528"/>
                  </a:lnTo>
                  <a:lnTo>
                    <a:pt x="2016" y="0"/>
                  </a:lnTo>
                  <a:lnTo>
                    <a:pt x="1200" y="0"/>
                  </a:lnTo>
                  <a:lnTo>
                    <a:pt x="1008" y="111"/>
                  </a:lnTo>
                  <a:lnTo>
                    <a:pt x="0" y="111"/>
                  </a:lnTo>
                  <a:lnTo>
                    <a:pt x="0" y="48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5077" name="Picture 9" descr="D:\Oxford\PPT\Shared\level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0" y="768"/>
              <a:ext cx="21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3" name="Rectangle 10"/>
          <p:cNvSpPr>
            <a:spLocks noChangeArrowheads="1"/>
          </p:cNvSpPr>
          <p:nvPr/>
        </p:nvSpPr>
        <p:spPr bwMode="auto">
          <a:xfrm>
            <a:off x="1346200" y="1225550"/>
            <a:ext cx="44069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chemeClr val="tx1"/>
                </a:solidFill>
              </a:rPr>
              <a:t>On the graph paper below, draw the image of the figure </a:t>
            </a:r>
            <a:r>
              <a:rPr lang="en-US" altLang="zh-TW" sz="2400" b="0">
                <a:solidFill>
                  <a:schemeClr val="tx1"/>
                </a:solidFill>
              </a:rPr>
              <a:t>ABC</a:t>
            </a:r>
            <a:r>
              <a:rPr lang="en-US" altLang="zh-TW" sz="2400" b="0" i="0">
                <a:solidFill>
                  <a:schemeClr val="tx1"/>
                </a:solidFill>
              </a:rPr>
              <a:t> after </a:t>
            </a:r>
            <a:r>
              <a:rPr lang="en-US" altLang="zh-TW" sz="2400" b="0">
                <a:solidFill>
                  <a:schemeClr val="tx1"/>
                </a:solidFill>
              </a:rPr>
              <a:t>ABC</a:t>
            </a:r>
            <a:r>
              <a:rPr lang="en-US" altLang="zh-TW" sz="2400" b="0" i="0">
                <a:solidFill>
                  <a:schemeClr val="tx1"/>
                </a:solidFill>
              </a:rPr>
              <a:t> has translated 3 small squares to the left.</a:t>
            </a:r>
          </a:p>
        </p:txBody>
      </p:sp>
      <p:pic>
        <p:nvPicPr>
          <p:cNvPr id="45064" name="Picture 16"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88" y="34909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89" name="Group 29"/>
          <p:cNvGrpSpPr>
            <a:grpSpLocks/>
          </p:cNvGrpSpPr>
          <p:nvPr/>
        </p:nvGrpSpPr>
        <p:grpSpPr bwMode="auto">
          <a:xfrm>
            <a:off x="4927600" y="4459288"/>
            <a:ext cx="3743325" cy="1446212"/>
            <a:chOff x="3104" y="2809"/>
            <a:chExt cx="2358" cy="911"/>
          </a:xfrm>
        </p:grpSpPr>
        <p:sp>
          <p:nvSpPr>
            <p:cNvPr id="45071" name="AutoShape 18"/>
            <p:cNvSpPr>
              <a:spLocks noChangeArrowheads="1"/>
            </p:cNvSpPr>
            <p:nvPr/>
          </p:nvSpPr>
          <p:spPr bwMode="auto">
            <a:xfrm>
              <a:off x="3104" y="2809"/>
              <a:ext cx="1854" cy="335"/>
            </a:xfrm>
            <a:prstGeom prst="roundRect">
              <a:avLst>
                <a:gd name="adj" fmla="val 22870"/>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2" name="Rectangle 19"/>
            <p:cNvSpPr>
              <a:spLocks noChangeArrowheads="1"/>
            </p:cNvSpPr>
            <p:nvPr/>
          </p:nvSpPr>
          <p:spPr bwMode="auto">
            <a:xfrm>
              <a:off x="3104" y="3083"/>
              <a:ext cx="2208" cy="55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3" name="Rectangle 20"/>
            <p:cNvSpPr>
              <a:spLocks noChangeArrowheads="1"/>
            </p:cNvSpPr>
            <p:nvPr/>
          </p:nvSpPr>
          <p:spPr bwMode="auto">
            <a:xfrm>
              <a:off x="3104" y="3624"/>
              <a:ext cx="2208" cy="96"/>
            </a:xfrm>
            <a:prstGeom prst="rect">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4" name="Text Box 21"/>
            <p:cNvSpPr txBox="1">
              <a:spLocks noChangeArrowheads="1"/>
            </p:cNvSpPr>
            <p:nvPr/>
          </p:nvSpPr>
          <p:spPr bwMode="auto">
            <a:xfrm>
              <a:off x="3182" y="2841"/>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b="0" i="0">
                  <a:solidFill>
                    <a:srgbClr val="006699"/>
                  </a:solidFill>
                  <a:latin typeface="Arial" pitchFamily="34" charset="0"/>
                </a:rPr>
                <a:t>Fulfill Exercise Objective</a:t>
              </a:r>
            </a:p>
          </p:txBody>
        </p:sp>
        <p:sp>
          <p:nvSpPr>
            <p:cNvPr id="45075" name="Text Box 22"/>
            <p:cNvSpPr txBox="1">
              <a:spLocks noChangeArrowheads="1"/>
            </p:cNvSpPr>
            <p:nvPr/>
          </p:nvSpPr>
          <p:spPr bwMode="auto">
            <a:xfrm>
              <a:off x="3182" y="3075"/>
              <a:ext cx="2280"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Wingdings" pitchFamily="2" charset="2"/>
                <a:buChar char="v"/>
              </a:pPr>
              <a:r>
                <a:rPr lang="en-US" altLang="zh-TW" b="0" i="0">
                  <a:solidFill>
                    <a:srgbClr val="CC6600"/>
                  </a:solidFill>
                  <a:latin typeface="Arial" pitchFamily="34" charset="0"/>
                </a:rPr>
                <a:t>Problems on translational transformation.</a:t>
              </a:r>
            </a:p>
          </p:txBody>
        </p:sp>
      </p:grpSp>
      <p:grpSp>
        <p:nvGrpSpPr>
          <p:cNvPr id="45066" name="Group 24"/>
          <p:cNvGrpSpPr>
            <a:grpSpLocks noChangeAspect="1"/>
          </p:cNvGrpSpPr>
          <p:nvPr/>
        </p:nvGrpSpPr>
        <p:grpSpPr bwMode="auto">
          <a:xfrm>
            <a:off x="279400" y="595313"/>
            <a:ext cx="2011363" cy="676275"/>
            <a:chOff x="6149" y="1794"/>
            <a:chExt cx="3174" cy="1068"/>
          </a:xfrm>
        </p:grpSpPr>
        <p:sp>
          <p:nvSpPr>
            <p:cNvPr id="45069" name="Freeform 25"/>
            <p:cNvSpPr>
              <a:spLocks noChangeAspect="1"/>
            </p:cNvSpPr>
            <p:nvPr/>
          </p:nvSpPr>
          <p:spPr bwMode="auto">
            <a:xfrm>
              <a:off x="6362" y="2064"/>
              <a:ext cx="2818" cy="718"/>
            </a:xfrm>
            <a:custGeom>
              <a:avLst/>
              <a:gdLst>
                <a:gd name="T0" fmla="*/ 107 w 2818"/>
                <a:gd name="T1" fmla="*/ 35 h 718"/>
                <a:gd name="T2" fmla="*/ 0 w 2818"/>
                <a:gd name="T3" fmla="*/ 407 h 718"/>
                <a:gd name="T4" fmla="*/ 151 w 2818"/>
                <a:gd name="T5" fmla="*/ 505 h 718"/>
                <a:gd name="T6" fmla="*/ 2162 w 2818"/>
                <a:gd name="T7" fmla="*/ 540 h 718"/>
                <a:gd name="T8" fmla="*/ 2162 w 2818"/>
                <a:gd name="T9" fmla="*/ 718 h 718"/>
                <a:gd name="T10" fmla="*/ 2818 w 2818"/>
                <a:gd name="T11" fmla="*/ 718 h 718"/>
                <a:gd name="T12" fmla="*/ 2818 w 2818"/>
                <a:gd name="T13" fmla="*/ 204 h 718"/>
                <a:gd name="T14" fmla="*/ 2154 w 2818"/>
                <a:gd name="T15" fmla="*/ 204 h 718"/>
                <a:gd name="T16" fmla="*/ 2036 w 2818"/>
                <a:gd name="T17" fmla="*/ 0 h 718"/>
                <a:gd name="T18" fmla="*/ 107 w 2818"/>
                <a:gd name="T19" fmla="*/ 35 h 7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8" h="718">
                  <a:moveTo>
                    <a:pt x="107" y="35"/>
                  </a:moveTo>
                  <a:lnTo>
                    <a:pt x="0" y="407"/>
                  </a:lnTo>
                  <a:lnTo>
                    <a:pt x="151" y="505"/>
                  </a:lnTo>
                  <a:lnTo>
                    <a:pt x="2162" y="540"/>
                  </a:lnTo>
                  <a:lnTo>
                    <a:pt x="2162" y="718"/>
                  </a:lnTo>
                  <a:lnTo>
                    <a:pt x="2818" y="718"/>
                  </a:lnTo>
                  <a:lnTo>
                    <a:pt x="2818" y="204"/>
                  </a:lnTo>
                  <a:lnTo>
                    <a:pt x="2154" y="204"/>
                  </a:lnTo>
                  <a:lnTo>
                    <a:pt x="2036" y="0"/>
                  </a:lnTo>
                  <a:lnTo>
                    <a:pt x="107" y="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5070" name="Picture 26" descr="D:\Oxford\PPT\Shared\example_6.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49" y="1794"/>
              <a:ext cx="317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67" name="Picture 27" descr="D:\Oxford\PPT\S1_ch09\1B_p96fig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1355725"/>
            <a:ext cx="2817813" cy="2381250"/>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8" name="Picture 28" descr="D:\Oxford\PPT\S1_ch09\1B_p96fig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013" y="3906838"/>
            <a:ext cx="2822575" cy="2395537"/>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2188"/>
                                        </p:tgtEl>
                                        <p:attrNameLst>
                                          <p:attrName>style.visibility</p:attrName>
                                        </p:attrNameLst>
                                      </p:cBhvr>
                                      <p:to>
                                        <p:strVal val="visible"/>
                                      </p:to>
                                    </p:set>
                                    <p:animEffect transition="in" filter="box(out)">
                                      <p:cBhvr>
                                        <p:cTn id="7" dur="500"/>
                                        <p:tgtEl>
                                          <p:spTgt spid="92188"/>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92189"/>
                                        </p:tgtEl>
                                        <p:attrNameLst>
                                          <p:attrName>style.visibility</p:attrName>
                                        </p:attrNameLst>
                                      </p:cBhvr>
                                      <p:to>
                                        <p:strVal val="visible"/>
                                      </p:to>
                                    </p:set>
                                    <p:anim calcmode="lin" valueType="num">
                                      <p:cBhvr additive="base">
                                        <p:cTn id="11" dur="500" fill="hold"/>
                                        <p:tgtEl>
                                          <p:spTgt spid="92189"/>
                                        </p:tgtEl>
                                        <p:attrNameLst>
                                          <p:attrName>ppt_x</p:attrName>
                                        </p:attrNameLst>
                                      </p:cBhvr>
                                      <p:tavLst>
                                        <p:tav tm="0">
                                          <p:val>
                                            <p:strVal val="1+#ppt_w/2"/>
                                          </p:val>
                                        </p:tav>
                                        <p:tav tm="100000">
                                          <p:val>
                                            <p:strVal val="#ppt_x"/>
                                          </p:val>
                                        </p:tav>
                                      </p:tavLst>
                                    </p:anim>
                                    <p:anim calcmode="lin" valueType="num">
                                      <p:cBhvr additive="base">
                                        <p:cTn id="12" dur="500" fill="hold"/>
                                        <p:tgtEl>
                                          <p:spTgt spid="92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28663" y="1212850"/>
            <a:ext cx="8056562" cy="45513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3" name="Text Box 3"/>
          <p:cNvSpPr txBox="1">
            <a:spLocks noChangeArrowheads="1"/>
          </p:cNvSpPr>
          <p:nvPr/>
        </p:nvSpPr>
        <p:spPr bwMode="auto">
          <a:xfrm>
            <a:off x="819150" y="1211263"/>
            <a:ext cx="721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Enlargement (Reduction) Transformation</a:t>
            </a:r>
          </a:p>
        </p:txBody>
      </p:sp>
      <p:sp>
        <p:nvSpPr>
          <p:cNvPr id="46084" name="Rectangle 4"/>
          <p:cNvSpPr>
            <a:spLocks noChangeArrowheads="1"/>
          </p:cNvSpPr>
          <p:nvPr/>
        </p:nvSpPr>
        <p:spPr bwMode="auto">
          <a:xfrm>
            <a:off x="728663" y="5678488"/>
            <a:ext cx="80565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9" name="Text Box 5"/>
          <p:cNvSpPr txBox="1">
            <a:spLocks noChangeArrowheads="1"/>
          </p:cNvSpPr>
          <p:nvPr/>
        </p:nvSpPr>
        <p:spPr bwMode="auto">
          <a:xfrm>
            <a:off x="819150" y="1852613"/>
            <a:ext cx="7688263" cy="151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buFontTx/>
              <a:buAutoNum type="arabicPeriod"/>
            </a:pPr>
            <a:r>
              <a:rPr lang="en-US" altLang="zh-TW" sz="2400" b="0" i="0">
                <a:solidFill>
                  <a:schemeClr val="tx1"/>
                </a:solidFill>
              </a:rPr>
              <a:t>Increasing (decreasing) the size of a figure but retaining its shape can produce a new figure. This process of transformation is called </a:t>
            </a:r>
            <a:r>
              <a:rPr lang="en-US" altLang="zh-TW" sz="2400" i="0">
                <a:solidFill>
                  <a:srgbClr val="FF6600"/>
                </a:solidFill>
              </a:rPr>
              <a:t>enlargement</a:t>
            </a:r>
            <a:r>
              <a:rPr lang="en-US" altLang="zh-TW" sz="2400" b="0" i="0">
                <a:solidFill>
                  <a:schemeClr val="tx1"/>
                </a:solidFill>
              </a:rPr>
              <a:t> (</a:t>
            </a:r>
            <a:r>
              <a:rPr lang="en-US" altLang="zh-TW" sz="2400" i="0">
                <a:solidFill>
                  <a:srgbClr val="FF6600"/>
                </a:solidFill>
              </a:rPr>
              <a:t>reduction</a:t>
            </a:r>
            <a:r>
              <a:rPr lang="en-US" altLang="zh-TW" sz="2400" b="0" i="0">
                <a:solidFill>
                  <a:schemeClr val="tx1"/>
                </a:solidFill>
              </a:rPr>
              <a:t>).</a:t>
            </a:r>
          </a:p>
        </p:txBody>
      </p:sp>
      <p:sp>
        <p:nvSpPr>
          <p:cNvPr id="46086"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46087" name="AutoShape 7">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46088" name="AutoShape 8">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AutoShape 9">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Text Box 11"/>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D)</a:t>
            </a:r>
          </a:p>
        </p:txBody>
      </p:sp>
      <p:pic>
        <p:nvPicPr>
          <p:cNvPr id="46091" name="Picture 27" descr="D:\Oxford\PPT\Shared\keyconcept5.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37" name="Group 53"/>
          <p:cNvGrpSpPr>
            <a:grpSpLocks/>
          </p:cNvGrpSpPr>
          <p:nvPr/>
        </p:nvGrpSpPr>
        <p:grpSpPr bwMode="auto">
          <a:xfrm>
            <a:off x="1622425" y="3548063"/>
            <a:ext cx="5962650" cy="1717675"/>
            <a:chOff x="1022" y="2235"/>
            <a:chExt cx="3756" cy="1082"/>
          </a:xfrm>
        </p:grpSpPr>
        <p:grpSp>
          <p:nvGrpSpPr>
            <p:cNvPr id="46100" name="Group 33"/>
            <p:cNvGrpSpPr>
              <a:grpSpLocks/>
            </p:cNvGrpSpPr>
            <p:nvPr/>
          </p:nvGrpSpPr>
          <p:grpSpPr bwMode="auto">
            <a:xfrm>
              <a:off x="1022" y="2235"/>
              <a:ext cx="1748" cy="1082"/>
              <a:chOff x="854" y="2235"/>
              <a:chExt cx="1748" cy="1082"/>
            </a:xfrm>
          </p:grpSpPr>
          <p:sp>
            <p:nvSpPr>
              <p:cNvPr id="46107" name="Rectangle 28"/>
              <p:cNvSpPr>
                <a:spLocks noChangeArrowheads="1"/>
              </p:cNvSpPr>
              <p:nvPr/>
            </p:nvSpPr>
            <p:spPr bwMode="auto">
              <a:xfrm>
                <a:off x="1024" y="2432"/>
                <a:ext cx="1410" cy="688"/>
              </a:xfrm>
              <a:prstGeom prst="rect">
                <a:avLst/>
              </a:prstGeom>
              <a:solidFill>
                <a:srgbClr val="FFFF99"/>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108" name="Rectangle 29"/>
              <p:cNvSpPr>
                <a:spLocks noChangeArrowheads="1"/>
              </p:cNvSpPr>
              <p:nvPr/>
            </p:nvSpPr>
            <p:spPr bwMode="auto">
              <a:xfrm>
                <a:off x="854" y="2235"/>
                <a:ext cx="212"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A</a:t>
                </a:r>
              </a:p>
            </p:txBody>
          </p:sp>
          <p:sp>
            <p:nvSpPr>
              <p:cNvPr id="46109" name="Rectangle 30"/>
              <p:cNvSpPr>
                <a:spLocks noChangeArrowheads="1"/>
              </p:cNvSpPr>
              <p:nvPr/>
            </p:nvSpPr>
            <p:spPr bwMode="auto">
              <a:xfrm>
                <a:off x="2390" y="2235"/>
                <a:ext cx="212"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B</a:t>
                </a:r>
              </a:p>
            </p:txBody>
          </p:sp>
          <p:sp>
            <p:nvSpPr>
              <p:cNvPr id="46110" name="Rectangle 31"/>
              <p:cNvSpPr>
                <a:spLocks noChangeArrowheads="1"/>
              </p:cNvSpPr>
              <p:nvPr/>
            </p:nvSpPr>
            <p:spPr bwMode="auto">
              <a:xfrm>
                <a:off x="854" y="3051"/>
                <a:ext cx="220"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D</a:t>
                </a:r>
              </a:p>
            </p:txBody>
          </p:sp>
          <p:sp>
            <p:nvSpPr>
              <p:cNvPr id="46111" name="Rectangle 32"/>
              <p:cNvSpPr>
                <a:spLocks noChangeArrowheads="1"/>
              </p:cNvSpPr>
              <p:nvPr/>
            </p:nvSpPr>
            <p:spPr bwMode="auto">
              <a:xfrm>
                <a:off x="2390" y="3051"/>
                <a:ext cx="212"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C</a:t>
                </a:r>
              </a:p>
            </p:txBody>
          </p:sp>
        </p:grpSp>
        <p:grpSp>
          <p:nvGrpSpPr>
            <p:cNvPr id="46101" name="Group 45"/>
            <p:cNvGrpSpPr>
              <a:grpSpLocks/>
            </p:cNvGrpSpPr>
            <p:nvPr/>
          </p:nvGrpSpPr>
          <p:grpSpPr bwMode="auto">
            <a:xfrm>
              <a:off x="3686" y="2443"/>
              <a:ext cx="1092" cy="666"/>
              <a:chOff x="3022" y="2235"/>
              <a:chExt cx="1092" cy="666"/>
            </a:xfrm>
          </p:grpSpPr>
          <p:sp>
            <p:nvSpPr>
              <p:cNvPr id="46102" name="Rectangle 35"/>
              <p:cNvSpPr>
                <a:spLocks noChangeArrowheads="1"/>
              </p:cNvSpPr>
              <p:nvPr/>
            </p:nvSpPr>
            <p:spPr bwMode="auto">
              <a:xfrm>
                <a:off x="3248" y="2432"/>
                <a:ext cx="626" cy="305"/>
              </a:xfrm>
              <a:prstGeom prst="rect">
                <a:avLst/>
              </a:prstGeom>
              <a:solidFill>
                <a:srgbClr val="FFFF99"/>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103" name="Rectangle 36"/>
              <p:cNvSpPr>
                <a:spLocks noChangeArrowheads="1"/>
              </p:cNvSpPr>
              <p:nvPr/>
            </p:nvSpPr>
            <p:spPr bwMode="auto">
              <a:xfrm>
                <a:off x="3046" y="2235"/>
                <a:ext cx="276"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t>A</a:t>
                </a:r>
                <a:r>
                  <a:rPr lang="en-US" altLang="zh-TW" i="0"/>
                  <a:t>’</a:t>
                </a:r>
                <a:endParaRPr lang="en-US" altLang="zh-TW"/>
              </a:p>
            </p:txBody>
          </p:sp>
          <p:sp>
            <p:nvSpPr>
              <p:cNvPr id="46104" name="Rectangle 41"/>
              <p:cNvSpPr>
                <a:spLocks noChangeArrowheads="1"/>
              </p:cNvSpPr>
              <p:nvPr/>
            </p:nvSpPr>
            <p:spPr bwMode="auto">
              <a:xfrm>
                <a:off x="3022" y="2635"/>
                <a:ext cx="276"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t>D</a:t>
                </a:r>
                <a:r>
                  <a:rPr lang="en-US" altLang="zh-TW" i="0"/>
                  <a:t>’</a:t>
                </a:r>
                <a:endParaRPr lang="en-US" altLang="zh-TW"/>
              </a:p>
            </p:txBody>
          </p:sp>
          <p:sp>
            <p:nvSpPr>
              <p:cNvPr id="46105" name="Rectangle 43"/>
              <p:cNvSpPr>
                <a:spLocks noChangeArrowheads="1"/>
              </p:cNvSpPr>
              <p:nvPr/>
            </p:nvSpPr>
            <p:spPr bwMode="auto">
              <a:xfrm>
                <a:off x="3838" y="2235"/>
                <a:ext cx="276"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t>B</a:t>
                </a:r>
                <a:r>
                  <a:rPr lang="en-US" altLang="zh-TW" i="0"/>
                  <a:t>’</a:t>
                </a:r>
                <a:endParaRPr lang="en-US" altLang="zh-TW"/>
              </a:p>
            </p:txBody>
          </p:sp>
          <p:sp>
            <p:nvSpPr>
              <p:cNvPr id="46106" name="Rectangle 44"/>
              <p:cNvSpPr>
                <a:spLocks noChangeArrowheads="1"/>
              </p:cNvSpPr>
              <p:nvPr/>
            </p:nvSpPr>
            <p:spPr bwMode="auto">
              <a:xfrm>
                <a:off x="3814" y="2635"/>
                <a:ext cx="276" cy="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t>C</a:t>
                </a:r>
                <a:r>
                  <a:rPr lang="en-US" altLang="zh-TW" i="0"/>
                  <a:t>’</a:t>
                </a:r>
                <a:endParaRPr lang="en-US" altLang="zh-TW"/>
              </a:p>
            </p:txBody>
          </p:sp>
        </p:grpSp>
      </p:grpSp>
      <p:grpSp>
        <p:nvGrpSpPr>
          <p:cNvPr id="93236" name="Group 52"/>
          <p:cNvGrpSpPr>
            <a:grpSpLocks/>
          </p:cNvGrpSpPr>
          <p:nvPr/>
        </p:nvGrpSpPr>
        <p:grpSpPr bwMode="auto">
          <a:xfrm>
            <a:off x="4470400" y="3708400"/>
            <a:ext cx="1241425" cy="1382713"/>
            <a:chOff x="2816" y="2336"/>
            <a:chExt cx="782" cy="871"/>
          </a:xfrm>
        </p:grpSpPr>
        <p:grpSp>
          <p:nvGrpSpPr>
            <p:cNvPr id="46094" name="Group 51"/>
            <p:cNvGrpSpPr>
              <a:grpSpLocks/>
            </p:cNvGrpSpPr>
            <p:nvPr/>
          </p:nvGrpSpPr>
          <p:grpSpPr bwMode="auto">
            <a:xfrm>
              <a:off x="2816" y="2502"/>
              <a:ext cx="782" cy="705"/>
              <a:chOff x="2784" y="2502"/>
              <a:chExt cx="782" cy="705"/>
            </a:xfrm>
          </p:grpSpPr>
          <p:sp>
            <p:nvSpPr>
              <p:cNvPr id="46098" name="Arc 47"/>
              <p:cNvSpPr>
                <a:spLocks/>
              </p:cNvSpPr>
              <p:nvPr/>
            </p:nvSpPr>
            <p:spPr bwMode="auto">
              <a:xfrm rot="2871356" flipV="1">
                <a:off x="2897" y="2493"/>
                <a:ext cx="621" cy="640"/>
              </a:xfrm>
              <a:custGeom>
                <a:avLst/>
                <a:gdLst>
                  <a:gd name="T0" fmla="*/ 0 w 21239"/>
                  <a:gd name="T1" fmla="*/ 0 h 21600"/>
                  <a:gd name="T2" fmla="*/ 18 w 21239"/>
                  <a:gd name="T3" fmla="*/ 15 h 21600"/>
                  <a:gd name="T4" fmla="*/ 0 w 21239"/>
                  <a:gd name="T5" fmla="*/ 19 h 21600"/>
                  <a:gd name="T6" fmla="*/ 0 60000 65536"/>
                  <a:gd name="T7" fmla="*/ 0 60000 65536"/>
                  <a:gd name="T8" fmla="*/ 0 60000 65536"/>
                </a:gdLst>
                <a:ahLst/>
                <a:cxnLst>
                  <a:cxn ang="T6">
                    <a:pos x="T0" y="T1"/>
                  </a:cxn>
                  <a:cxn ang="T7">
                    <a:pos x="T2" y="T3"/>
                  </a:cxn>
                  <a:cxn ang="T8">
                    <a:pos x="T4" y="T5"/>
                  </a:cxn>
                </a:cxnLst>
                <a:rect l="0" t="0" r="r" b="b"/>
                <a:pathLst>
                  <a:path w="21239" h="21600" fill="none" extrusionOk="0">
                    <a:moveTo>
                      <a:pt x="-1" y="0"/>
                    </a:moveTo>
                    <a:cubicBezTo>
                      <a:pt x="10412" y="0"/>
                      <a:pt x="19342" y="7428"/>
                      <a:pt x="21238" y="17667"/>
                    </a:cubicBezTo>
                  </a:path>
                  <a:path w="21239" h="21600" stroke="0" extrusionOk="0">
                    <a:moveTo>
                      <a:pt x="-1" y="0"/>
                    </a:moveTo>
                    <a:cubicBezTo>
                      <a:pt x="10412" y="0"/>
                      <a:pt x="19342" y="7428"/>
                      <a:pt x="21238" y="17667"/>
                    </a:cubicBezTo>
                    <a:lnTo>
                      <a:pt x="0" y="21600"/>
                    </a:lnTo>
                    <a:lnTo>
                      <a:pt x="-1" y="0"/>
                    </a:lnTo>
                    <a:close/>
                  </a:path>
                </a:pathLst>
              </a:custGeom>
              <a:noFill/>
              <a:ln w="19050">
                <a:solidFill>
                  <a:srgbClr val="0000FF"/>
                </a:solidFill>
                <a:round/>
                <a:headEnd type="stealth" w="med" len="me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99" name="Rectangle 48"/>
              <p:cNvSpPr>
                <a:spLocks noChangeArrowheads="1"/>
              </p:cNvSpPr>
              <p:nvPr/>
            </p:nvSpPr>
            <p:spPr bwMode="auto">
              <a:xfrm>
                <a:off x="2784" y="2976"/>
                <a:ext cx="78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500" i="0">
                    <a:solidFill>
                      <a:srgbClr val="0000FF"/>
                    </a:solidFill>
                  </a:rPr>
                  <a:t>Enlargement</a:t>
                </a:r>
              </a:p>
            </p:txBody>
          </p:sp>
        </p:grpSp>
        <p:grpSp>
          <p:nvGrpSpPr>
            <p:cNvPr id="46095" name="Group 50"/>
            <p:cNvGrpSpPr>
              <a:grpSpLocks/>
            </p:cNvGrpSpPr>
            <p:nvPr/>
          </p:nvGrpSpPr>
          <p:grpSpPr bwMode="auto">
            <a:xfrm>
              <a:off x="2896" y="2336"/>
              <a:ext cx="643" cy="736"/>
              <a:chOff x="2864" y="2336"/>
              <a:chExt cx="643" cy="736"/>
            </a:xfrm>
          </p:grpSpPr>
          <p:sp>
            <p:nvSpPr>
              <p:cNvPr id="46096" name="Arc 46"/>
              <p:cNvSpPr>
                <a:spLocks/>
              </p:cNvSpPr>
              <p:nvPr/>
            </p:nvSpPr>
            <p:spPr bwMode="auto">
              <a:xfrm rot="-2378716">
                <a:off x="2866" y="2437"/>
                <a:ext cx="632" cy="635"/>
              </a:xfrm>
              <a:custGeom>
                <a:avLst/>
                <a:gdLst>
                  <a:gd name="T0" fmla="*/ 2 w 21600"/>
                  <a:gd name="T1" fmla="*/ 0 h 21416"/>
                  <a:gd name="T2" fmla="*/ 18 w 21600"/>
                  <a:gd name="T3" fmla="*/ 19 h 21416"/>
                  <a:gd name="T4" fmla="*/ 0 w 21600"/>
                  <a:gd name="T5" fmla="*/ 19 h 21416"/>
                  <a:gd name="T6" fmla="*/ 0 60000 65536"/>
                  <a:gd name="T7" fmla="*/ 0 60000 65536"/>
                  <a:gd name="T8" fmla="*/ 0 60000 65536"/>
                </a:gdLst>
                <a:ahLst/>
                <a:cxnLst>
                  <a:cxn ang="T6">
                    <a:pos x="T0" y="T1"/>
                  </a:cxn>
                  <a:cxn ang="T7">
                    <a:pos x="T2" y="T3"/>
                  </a:cxn>
                  <a:cxn ang="T8">
                    <a:pos x="T4" y="T5"/>
                  </a:cxn>
                </a:cxnLst>
                <a:rect l="0" t="0" r="r" b="b"/>
                <a:pathLst>
                  <a:path w="21600" h="21416" fill="none" extrusionOk="0">
                    <a:moveTo>
                      <a:pt x="2812" y="-1"/>
                    </a:moveTo>
                    <a:cubicBezTo>
                      <a:pt x="13562" y="1411"/>
                      <a:pt x="21600" y="10573"/>
                      <a:pt x="21600" y="21416"/>
                    </a:cubicBezTo>
                  </a:path>
                  <a:path w="21600" h="21416" stroke="0" extrusionOk="0">
                    <a:moveTo>
                      <a:pt x="2812" y="-1"/>
                    </a:moveTo>
                    <a:cubicBezTo>
                      <a:pt x="13562" y="1411"/>
                      <a:pt x="21600" y="10573"/>
                      <a:pt x="21600" y="21416"/>
                    </a:cubicBezTo>
                    <a:lnTo>
                      <a:pt x="0" y="21416"/>
                    </a:lnTo>
                    <a:lnTo>
                      <a:pt x="2812" y="-1"/>
                    </a:lnTo>
                    <a:close/>
                  </a:path>
                </a:pathLst>
              </a:custGeom>
              <a:noFill/>
              <a:ln w="19050">
                <a:solidFill>
                  <a:srgbClr val="0000FF"/>
                </a:solidFill>
                <a:round/>
                <a:headEnd/>
                <a:tailEnd type="stealth"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097" name="Rectangle 49"/>
              <p:cNvSpPr>
                <a:spLocks noChangeArrowheads="1"/>
              </p:cNvSpPr>
              <p:nvPr/>
            </p:nvSpPr>
            <p:spPr bwMode="auto">
              <a:xfrm>
                <a:off x="2864" y="2336"/>
                <a:ext cx="643"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500" i="0">
                    <a:solidFill>
                      <a:srgbClr val="0000FF"/>
                    </a:solidFill>
                  </a:rPr>
                  <a:t>Reduction</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9">
                                            <p:txEl>
                                              <p:pRg st="0" end="0"/>
                                            </p:txEl>
                                          </p:spTgt>
                                        </p:tgtEl>
                                        <p:attrNameLst>
                                          <p:attrName>style.visibility</p:attrName>
                                        </p:attrNameLst>
                                      </p:cBhvr>
                                      <p:to>
                                        <p:strVal val="visible"/>
                                      </p:to>
                                    </p:set>
                                    <p:animEffect transition="in" filter="blinds(horizontal)">
                                      <p:cBhvr>
                                        <p:cTn id="7" dur="500"/>
                                        <p:tgtEl>
                                          <p:spTgt spid="931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3237"/>
                                        </p:tgtEl>
                                        <p:attrNameLst>
                                          <p:attrName>style.visibility</p:attrName>
                                        </p:attrNameLst>
                                      </p:cBhvr>
                                      <p:to>
                                        <p:strVal val="visible"/>
                                      </p:to>
                                    </p:set>
                                    <p:animEffect transition="in" filter="box(out)">
                                      <p:cBhvr>
                                        <p:cTn id="12" dur="500"/>
                                        <p:tgtEl>
                                          <p:spTgt spid="93237"/>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3236"/>
                                        </p:tgtEl>
                                        <p:attrNameLst>
                                          <p:attrName>style.visibility</p:attrName>
                                        </p:attrNameLst>
                                      </p:cBhvr>
                                      <p:to>
                                        <p:strVal val="visible"/>
                                      </p:to>
                                    </p:set>
                                    <p:animEffect transition="in" filter="dissolve">
                                      <p:cBhvr>
                                        <p:cTn id="16" dur="500"/>
                                        <p:tgtEl>
                                          <p:spTgt spid="93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28663" y="1212850"/>
            <a:ext cx="8056562" cy="49577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7" name="Text Box 3"/>
          <p:cNvSpPr txBox="1">
            <a:spLocks noChangeArrowheads="1"/>
          </p:cNvSpPr>
          <p:nvPr/>
        </p:nvSpPr>
        <p:spPr bwMode="auto">
          <a:xfrm>
            <a:off x="819150" y="1211263"/>
            <a:ext cx="73580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Enlargement (Reduction) Transformation</a:t>
            </a:r>
          </a:p>
        </p:txBody>
      </p:sp>
      <p:sp>
        <p:nvSpPr>
          <p:cNvPr id="47108" name="Rectangle 4"/>
          <p:cNvSpPr>
            <a:spLocks noChangeArrowheads="1"/>
          </p:cNvSpPr>
          <p:nvPr/>
        </p:nvSpPr>
        <p:spPr bwMode="auto">
          <a:xfrm>
            <a:off x="728663" y="6122988"/>
            <a:ext cx="80565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7" name="Text Box 5"/>
          <p:cNvSpPr txBox="1">
            <a:spLocks noChangeArrowheads="1"/>
          </p:cNvSpPr>
          <p:nvPr/>
        </p:nvSpPr>
        <p:spPr bwMode="auto">
          <a:xfrm>
            <a:off x="819150" y="1852613"/>
            <a:ext cx="7688263" cy="199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pPr>
            <a:r>
              <a:rPr lang="en-US" altLang="zh-TW" sz="2400" b="0" i="0">
                <a:solidFill>
                  <a:schemeClr val="tx1"/>
                </a:solidFill>
              </a:rPr>
              <a:t>2.	On the image of such transformation, the area of the original figure has been increased (decreased) after enlargement (reduction), and all the sides of the original figure have been changed by the same factor.</a:t>
            </a:r>
          </a:p>
        </p:txBody>
      </p:sp>
      <p:sp>
        <p:nvSpPr>
          <p:cNvPr id="47110"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sp>
        <p:nvSpPr>
          <p:cNvPr id="47111" name="AutoShape 7">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47112" name="AutoShape 8">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3" name="AutoShape 9">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Text Box 12"/>
          <p:cNvSpPr txBox="1">
            <a:spLocks noChangeArrowheads="1"/>
          </p:cNvSpPr>
          <p:nvPr/>
        </p:nvSpPr>
        <p:spPr bwMode="auto">
          <a:xfrm>
            <a:off x="301625" y="6667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2" action="ppaction://hlinksldjump"/>
              </a:rPr>
              <a:t>Example</a:t>
            </a:r>
            <a:endParaRPr lang="en-US" altLang="zh-TW" sz="1500">
              <a:solidFill>
                <a:schemeClr val="hlink"/>
              </a:solidFill>
            </a:endParaRPr>
          </a:p>
        </p:txBody>
      </p:sp>
      <p:sp>
        <p:nvSpPr>
          <p:cNvPr id="47115" name="Text Box 13"/>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D)</a:t>
            </a:r>
          </a:p>
        </p:txBody>
      </p:sp>
      <p:sp>
        <p:nvSpPr>
          <p:cNvPr id="95247" name="Text Box 15"/>
          <p:cNvSpPr txBox="1">
            <a:spLocks noChangeArrowheads="1"/>
          </p:cNvSpPr>
          <p:nvPr/>
        </p:nvSpPr>
        <p:spPr bwMode="auto">
          <a:xfrm>
            <a:off x="819150" y="3922713"/>
            <a:ext cx="7688263" cy="199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buFontTx/>
              <a:buAutoNum type="arabicPeriod" startAt="3"/>
            </a:pPr>
            <a:r>
              <a:rPr lang="en-US" altLang="zh-TW" sz="2400" b="0" i="0">
                <a:solidFill>
                  <a:schemeClr val="tx1"/>
                </a:solidFill>
              </a:rPr>
              <a:t>Each side of the enlarged (or reduced) figure will be enlarged (or reduced) by the same factor.The image so formed will retain the </a:t>
            </a:r>
            <a:r>
              <a:rPr lang="en-US" altLang="zh-TW" sz="2400">
                <a:solidFill>
                  <a:schemeClr val="tx1"/>
                </a:solidFill>
              </a:rPr>
              <a:t>shape</a:t>
            </a:r>
            <a:r>
              <a:rPr lang="en-US" altLang="zh-TW" sz="2400" b="0" i="0">
                <a:solidFill>
                  <a:schemeClr val="tx1"/>
                </a:solidFill>
              </a:rPr>
              <a:t> and the </a:t>
            </a:r>
            <a:r>
              <a:rPr lang="en-US" altLang="zh-TW" sz="2400">
                <a:solidFill>
                  <a:schemeClr val="tx1"/>
                </a:solidFill>
              </a:rPr>
              <a:t>direction</a:t>
            </a:r>
            <a:r>
              <a:rPr lang="en-US" altLang="zh-TW" sz="2400" b="0" i="0">
                <a:solidFill>
                  <a:schemeClr val="tx1"/>
                </a:solidFill>
              </a:rPr>
              <a:t> of the original figure.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7">
                                            <p:txEl>
                                              <p:pRg st="0" end="0"/>
                                            </p:txEl>
                                          </p:spTgt>
                                        </p:tgtEl>
                                        <p:attrNameLst>
                                          <p:attrName>style.visibility</p:attrName>
                                        </p:attrNameLst>
                                      </p:cBhvr>
                                      <p:to>
                                        <p:strVal val="visible"/>
                                      </p:to>
                                    </p:set>
                                    <p:animEffect transition="in" filter="blinds(horizontal)">
                                      <p:cBhvr>
                                        <p:cTn id="7" dur="500"/>
                                        <p:tgtEl>
                                          <p:spTgt spid="952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47">
                                            <p:txEl>
                                              <p:pRg st="0" end="0"/>
                                            </p:txEl>
                                          </p:spTgt>
                                        </p:tgtEl>
                                        <p:attrNameLst>
                                          <p:attrName>style.visibility</p:attrName>
                                        </p:attrNameLst>
                                      </p:cBhvr>
                                      <p:to>
                                        <p:strVal val="visible"/>
                                      </p:to>
                                    </p:set>
                                    <p:animEffect transition="in" filter="blinds(horizontal)">
                                      <p:cBhvr>
                                        <p:cTn id="12" dur="500"/>
                                        <p:tgtEl>
                                          <p:spTgt spid="952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utoUpdateAnimBg="0"/>
      <p:bldP spid="9524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130" name="Group 174"/>
          <p:cNvGrpSpPr>
            <a:grpSpLocks/>
          </p:cNvGrpSpPr>
          <p:nvPr/>
        </p:nvGrpSpPr>
        <p:grpSpPr bwMode="auto">
          <a:xfrm>
            <a:off x="654050" y="2273300"/>
            <a:ext cx="7799388" cy="3495675"/>
            <a:chOff x="412" y="1432"/>
            <a:chExt cx="4913" cy="2202"/>
          </a:xfrm>
        </p:grpSpPr>
        <p:grpSp>
          <p:nvGrpSpPr>
            <p:cNvPr id="48147" name="Group 170"/>
            <p:cNvGrpSpPr>
              <a:grpSpLocks/>
            </p:cNvGrpSpPr>
            <p:nvPr/>
          </p:nvGrpSpPr>
          <p:grpSpPr bwMode="auto">
            <a:xfrm>
              <a:off x="412" y="1504"/>
              <a:ext cx="4913" cy="2130"/>
              <a:chOff x="412" y="1504"/>
              <a:chExt cx="4913" cy="2130"/>
            </a:xfrm>
          </p:grpSpPr>
          <p:grpSp>
            <p:nvGrpSpPr>
              <p:cNvPr id="48155" name="Group 159"/>
              <p:cNvGrpSpPr>
                <a:grpSpLocks/>
              </p:cNvGrpSpPr>
              <p:nvPr/>
            </p:nvGrpSpPr>
            <p:grpSpPr bwMode="auto">
              <a:xfrm>
                <a:off x="412" y="1504"/>
                <a:ext cx="4913" cy="2130"/>
                <a:chOff x="412" y="1504"/>
                <a:chExt cx="4913" cy="2130"/>
              </a:xfrm>
            </p:grpSpPr>
            <p:grpSp>
              <p:nvGrpSpPr>
                <p:cNvPr id="48159" name="Group 156"/>
                <p:cNvGrpSpPr>
                  <a:grpSpLocks/>
                </p:cNvGrpSpPr>
                <p:nvPr/>
              </p:nvGrpSpPr>
              <p:grpSpPr bwMode="auto">
                <a:xfrm>
                  <a:off x="412" y="1504"/>
                  <a:ext cx="4913" cy="2130"/>
                  <a:chOff x="511" y="1504"/>
                  <a:chExt cx="4913" cy="2130"/>
                </a:xfrm>
              </p:grpSpPr>
              <p:sp>
                <p:nvSpPr>
                  <p:cNvPr id="48163" name="Rectangle 97"/>
                  <p:cNvSpPr>
                    <a:spLocks noChangeArrowheads="1"/>
                  </p:cNvSpPr>
                  <p:nvPr/>
                </p:nvSpPr>
                <p:spPr bwMode="auto">
                  <a:xfrm>
                    <a:off x="519" y="1512"/>
                    <a:ext cx="4900" cy="21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64" name="Group 99"/>
                  <p:cNvGrpSpPr>
                    <a:grpSpLocks/>
                  </p:cNvGrpSpPr>
                  <p:nvPr/>
                </p:nvGrpSpPr>
                <p:grpSpPr bwMode="auto">
                  <a:xfrm>
                    <a:off x="511" y="1506"/>
                    <a:ext cx="4913" cy="2126"/>
                    <a:chOff x="912" y="1440"/>
                    <a:chExt cx="2267" cy="1612"/>
                  </a:xfrm>
                </p:grpSpPr>
                <p:sp>
                  <p:nvSpPr>
                    <p:cNvPr id="48195" name="Line 100"/>
                    <p:cNvSpPr>
                      <a:spLocks noChangeShapeType="1"/>
                    </p:cNvSpPr>
                    <p:nvPr/>
                  </p:nvSpPr>
                  <p:spPr bwMode="auto">
                    <a:xfrm>
                      <a:off x="912" y="1440"/>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6" name="Line 101"/>
                    <p:cNvSpPr>
                      <a:spLocks noChangeShapeType="1"/>
                    </p:cNvSpPr>
                    <p:nvPr/>
                  </p:nvSpPr>
                  <p:spPr bwMode="auto">
                    <a:xfrm>
                      <a:off x="912" y="1574"/>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7" name="Line 102"/>
                    <p:cNvSpPr>
                      <a:spLocks noChangeShapeType="1"/>
                    </p:cNvSpPr>
                    <p:nvPr/>
                  </p:nvSpPr>
                  <p:spPr bwMode="auto">
                    <a:xfrm>
                      <a:off x="912" y="1708"/>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8" name="Line 103"/>
                    <p:cNvSpPr>
                      <a:spLocks noChangeShapeType="1"/>
                    </p:cNvSpPr>
                    <p:nvPr/>
                  </p:nvSpPr>
                  <p:spPr bwMode="auto">
                    <a:xfrm>
                      <a:off x="912" y="1843"/>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9" name="Line 104"/>
                    <p:cNvSpPr>
                      <a:spLocks noChangeShapeType="1"/>
                    </p:cNvSpPr>
                    <p:nvPr/>
                  </p:nvSpPr>
                  <p:spPr bwMode="auto">
                    <a:xfrm>
                      <a:off x="912" y="1977"/>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0" name="Line 105"/>
                    <p:cNvSpPr>
                      <a:spLocks noChangeShapeType="1"/>
                    </p:cNvSpPr>
                    <p:nvPr/>
                  </p:nvSpPr>
                  <p:spPr bwMode="auto">
                    <a:xfrm>
                      <a:off x="912" y="2111"/>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1" name="Line 106"/>
                    <p:cNvSpPr>
                      <a:spLocks noChangeShapeType="1"/>
                    </p:cNvSpPr>
                    <p:nvPr/>
                  </p:nvSpPr>
                  <p:spPr bwMode="auto">
                    <a:xfrm>
                      <a:off x="912" y="2246"/>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2" name="Line 107"/>
                    <p:cNvSpPr>
                      <a:spLocks noChangeShapeType="1"/>
                    </p:cNvSpPr>
                    <p:nvPr/>
                  </p:nvSpPr>
                  <p:spPr bwMode="auto">
                    <a:xfrm>
                      <a:off x="912" y="2380"/>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3" name="Line 108"/>
                    <p:cNvSpPr>
                      <a:spLocks noChangeShapeType="1"/>
                    </p:cNvSpPr>
                    <p:nvPr/>
                  </p:nvSpPr>
                  <p:spPr bwMode="auto">
                    <a:xfrm>
                      <a:off x="912" y="2514"/>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4" name="Line 109"/>
                    <p:cNvSpPr>
                      <a:spLocks noChangeShapeType="1"/>
                    </p:cNvSpPr>
                    <p:nvPr/>
                  </p:nvSpPr>
                  <p:spPr bwMode="auto">
                    <a:xfrm>
                      <a:off x="912" y="2649"/>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5" name="Line 110"/>
                    <p:cNvSpPr>
                      <a:spLocks noChangeShapeType="1"/>
                    </p:cNvSpPr>
                    <p:nvPr/>
                  </p:nvSpPr>
                  <p:spPr bwMode="auto">
                    <a:xfrm>
                      <a:off x="912" y="2783"/>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6" name="Line 111"/>
                    <p:cNvSpPr>
                      <a:spLocks noChangeShapeType="1"/>
                    </p:cNvSpPr>
                    <p:nvPr/>
                  </p:nvSpPr>
                  <p:spPr bwMode="auto">
                    <a:xfrm>
                      <a:off x="912" y="2917"/>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7" name="Line 112"/>
                    <p:cNvSpPr>
                      <a:spLocks noChangeShapeType="1"/>
                    </p:cNvSpPr>
                    <p:nvPr/>
                  </p:nvSpPr>
                  <p:spPr bwMode="auto">
                    <a:xfrm>
                      <a:off x="912" y="3052"/>
                      <a:ext cx="2267"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165" name="Group 155"/>
                  <p:cNvGrpSpPr>
                    <a:grpSpLocks/>
                  </p:cNvGrpSpPr>
                  <p:nvPr/>
                </p:nvGrpSpPr>
                <p:grpSpPr bwMode="auto">
                  <a:xfrm>
                    <a:off x="517" y="1504"/>
                    <a:ext cx="4906" cy="2126"/>
                    <a:chOff x="517" y="1504"/>
                    <a:chExt cx="4906" cy="2126"/>
                  </a:xfrm>
                </p:grpSpPr>
                <p:sp>
                  <p:nvSpPr>
                    <p:cNvPr id="48166" name="Line 113"/>
                    <p:cNvSpPr>
                      <a:spLocks noChangeShapeType="1"/>
                    </p:cNvSpPr>
                    <p:nvPr/>
                  </p:nvSpPr>
                  <p:spPr bwMode="auto">
                    <a:xfrm rot="5400000">
                      <a:off x="-546"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7" name="Line 114"/>
                    <p:cNvSpPr>
                      <a:spLocks noChangeShapeType="1"/>
                    </p:cNvSpPr>
                    <p:nvPr/>
                  </p:nvSpPr>
                  <p:spPr bwMode="auto">
                    <a:xfrm rot="5400000">
                      <a:off x="-371"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8" name="Line 115"/>
                    <p:cNvSpPr>
                      <a:spLocks noChangeShapeType="1"/>
                    </p:cNvSpPr>
                    <p:nvPr/>
                  </p:nvSpPr>
                  <p:spPr bwMode="auto">
                    <a:xfrm rot="5400000">
                      <a:off x="-196"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9" name="Line 116"/>
                    <p:cNvSpPr>
                      <a:spLocks noChangeShapeType="1"/>
                    </p:cNvSpPr>
                    <p:nvPr/>
                  </p:nvSpPr>
                  <p:spPr bwMode="auto">
                    <a:xfrm rot="5400000">
                      <a:off x="-21"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0" name="Line 117"/>
                    <p:cNvSpPr>
                      <a:spLocks noChangeShapeType="1"/>
                    </p:cNvSpPr>
                    <p:nvPr/>
                  </p:nvSpPr>
                  <p:spPr bwMode="auto">
                    <a:xfrm rot="5400000">
                      <a:off x="154"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1" name="Line 118"/>
                    <p:cNvSpPr>
                      <a:spLocks noChangeShapeType="1"/>
                    </p:cNvSpPr>
                    <p:nvPr/>
                  </p:nvSpPr>
                  <p:spPr bwMode="auto">
                    <a:xfrm rot="5400000">
                      <a:off x="330"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2" name="Line 119"/>
                    <p:cNvSpPr>
                      <a:spLocks noChangeShapeType="1"/>
                    </p:cNvSpPr>
                    <p:nvPr/>
                  </p:nvSpPr>
                  <p:spPr bwMode="auto">
                    <a:xfrm rot="5400000">
                      <a:off x="505"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3" name="Line 120"/>
                    <p:cNvSpPr>
                      <a:spLocks noChangeShapeType="1"/>
                    </p:cNvSpPr>
                    <p:nvPr/>
                  </p:nvSpPr>
                  <p:spPr bwMode="auto">
                    <a:xfrm rot="5400000">
                      <a:off x="680"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4" name="Line 121"/>
                    <p:cNvSpPr>
                      <a:spLocks noChangeShapeType="1"/>
                    </p:cNvSpPr>
                    <p:nvPr/>
                  </p:nvSpPr>
                  <p:spPr bwMode="auto">
                    <a:xfrm rot="5400000">
                      <a:off x="855"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5" name="Line 122"/>
                    <p:cNvSpPr>
                      <a:spLocks noChangeShapeType="1"/>
                    </p:cNvSpPr>
                    <p:nvPr/>
                  </p:nvSpPr>
                  <p:spPr bwMode="auto">
                    <a:xfrm rot="5400000">
                      <a:off x="1030"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6" name="Line 123"/>
                    <p:cNvSpPr>
                      <a:spLocks noChangeShapeType="1"/>
                    </p:cNvSpPr>
                    <p:nvPr/>
                  </p:nvSpPr>
                  <p:spPr bwMode="auto">
                    <a:xfrm rot="5400000">
                      <a:off x="1206"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7" name="Line 124"/>
                    <p:cNvSpPr>
                      <a:spLocks noChangeShapeType="1"/>
                    </p:cNvSpPr>
                    <p:nvPr/>
                  </p:nvSpPr>
                  <p:spPr bwMode="auto">
                    <a:xfrm rot="5400000">
                      <a:off x="1381"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8" name="Line 125"/>
                    <p:cNvSpPr>
                      <a:spLocks noChangeShapeType="1"/>
                    </p:cNvSpPr>
                    <p:nvPr/>
                  </p:nvSpPr>
                  <p:spPr bwMode="auto">
                    <a:xfrm rot="5400000">
                      <a:off x="1556"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9" name="Line 126"/>
                    <p:cNvSpPr>
                      <a:spLocks noChangeShapeType="1"/>
                    </p:cNvSpPr>
                    <p:nvPr/>
                  </p:nvSpPr>
                  <p:spPr bwMode="auto">
                    <a:xfrm rot="5400000">
                      <a:off x="1731"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0" name="Line 127"/>
                    <p:cNvSpPr>
                      <a:spLocks noChangeShapeType="1"/>
                    </p:cNvSpPr>
                    <p:nvPr/>
                  </p:nvSpPr>
                  <p:spPr bwMode="auto">
                    <a:xfrm rot="5400000">
                      <a:off x="1907"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1" name="Line 128"/>
                    <p:cNvSpPr>
                      <a:spLocks noChangeShapeType="1"/>
                    </p:cNvSpPr>
                    <p:nvPr/>
                  </p:nvSpPr>
                  <p:spPr bwMode="auto">
                    <a:xfrm rot="5400000">
                      <a:off x="2082"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2" name="Line 129"/>
                    <p:cNvSpPr>
                      <a:spLocks noChangeShapeType="1"/>
                    </p:cNvSpPr>
                    <p:nvPr/>
                  </p:nvSpPr>
                  <p:spPr bwMode="auto">
                    <a:xfrm rot="5400000">
                      <a:off x="2257"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3" name="Line 130"/>
                    <p:cNvSpPr>
                      <a:spLocks noChangeShapeType="1"/>
                    </p:cNvSpPr>
                    <p:nvPr/>
                  </p:nvSpPr>
                  <p:spPr bwMode="auto">
                    <a:xfrm rot="5400000">
                      <a:off x="2432"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4" name="Line 131"/>
                    <p:cNvSpPr>
                      <a:spLocks noChangeShapeType="1"/>
                    </p:cNvSpPr>
                    <p:nvPr/>
                  </p:nvSpPr>
                  <p:spPr bwMode="auto">
                    <a:xfrm rot="5400000">
                      <a:off x="2607"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5" name="Line 132"/>
                    <p:cNvSpPr>
                      <a:spLocks noChangeShapeType="1"/>
                    </p:cNvSpPr>
                    <p:nvPr/>
                  </p:nvSpPr>
                  <p:spPr bwMode="auto">
                    <a:xfrm rot="5400000">
                      <a:off x="2783"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6" name="Line 133"/>
                    <p:cNvSpPr>
                      <a:spLocks noChangeShapeType="1"/>
                    </p:cNvSpPr>
                    <p:nvPr/>
                  </p:nvSpPr>
                  <p:spPr bwMode="auto">
                    <a:xfrm rot="5400000">
                      <a:off x="2958"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7" name="Line 147"/>
                    <p:cNvSpPr>
                      <a:spLocks noChangeShapeType="1"/>
                    </p:cNvSpPr>
                    <p:nvPr/>
                  </p:nvSpPr>
                  <p:spPr bwMode="auto">
                    <a:xfrm rot="5400000">
                      <a:off x="3133"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8" name="Line 148"/>
                    <p:cNvSpPr>
                      <a:spLocks noChangeShapeType="1"/>
                    </p:cNvSpPr>
                    <p:nvPr/>
                  </p:nvSpPr>
                  <p:spPr bwMode="auto">
                    <a:xfrm rot="5400000">
                      <a:off x="3308"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9" name="Line 149"/>
                    <p:cNvSpPr>
                      <a:spLocks noChangeShapeType="1"/>
                    </p:cNvSpPr>
                    <p:nvPr/>
                  </p:nvSpPr>
                  <p:spPr bwMode="auto">
                    <a:xfrm rot="5400000">
                      <a:off x="3483"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0" name="Line 150"/>
                    <p:cNvSpPr>
                      <a:spLocks noChangeShapeType="1"/>
                    </p:cNvSpPr>
                    <p:nvPr/>
                  </p:nvSpPr>
                  <p:spPr bwMode="auto">
                    <a:xfrm rot="5400000">
                      <a:off x="3659"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1" name="Line 151"/>
                    <p:cNvSpPr>
                      <a:spLocks noChangeShapeType="1"/>
                    </p:cNvSpPr>
                    <p:nvPr/>
                  </p:nvSpPr>
                  <p:spPr bwMode="auto">
                    <a:xfrm rot="5400000">
                      <a:off x="3834"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2" name="Line 152"/>
                    <p:cNvSpPr>
                      <a:spLocks noChangeShapeType="1"/>
                    </p:cNvSpPr>
                    <p:nvPr/>
                  </p:nvSpPr>
                  <p:spPr bwMode="auto">
                    <a:xfrm rot="5400000">
                      <a:off x="4009"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3" name="Line 153"/>
                    <p:cNvSpPr>
                      <a:spLocks noChangeShapeType="1"/>
                    </p:cNvSpPr>
                    <p:nvPr/>
                  </p:nvSpPr>
                  <p:spPr bwMode="auto">
                    <a:xfrm rot="5400000">
                      <a:off x="4184"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4" name="Line 154"/>
                    <p:cNvSpPr>
                      <a:spLocks noChangeShapeType="1"/>
                    </p:cNvSpPr>
                    <p:nvPr/>
                  </p:nvSpPr>
                  <p:spPr bwMode="auto">
                    <a:xfrm rot="5400000">
                      <a:off x="4360" y="2567"/>
                      <a:ext cx="2126" cy="0"/>
                    </a:xfrm>
                    <a:prstGeom prst="line">
                      <a:avLst/>
                    </a:prstGeom>
                    <a:noFill/>
                    <a:ln w="19050">
                      <a:solidFill>
                        <a:srgbClr val="43DB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8160" name="Freeform 141"/>
                <p:cNvSpPr>
                  <a:spLocks/>
                </p:cNvSpPr>
                <p:nvPr/>
              </p:nvSpPr>
              <p:spPr bwMode="auto">
                <a:xfrm>
                  <a:off x="1818" y="2040"/>
                  <a:ext cx="1056" cy="1072"/>
                </a:xfrm>
                <a:custGeom>
                  <a:avLst/>
                  <a:gdLst>
                    <a:gd name="T0" fmla="*/ 0 w 1056"/>
                    <a:gd name="T1" fmla="*/ 0 h 1072"/>
                    <a:gd name="T2" fmla="*/ 0 w 1056"/>
                    <a:gd name="T3" fmla="*/ 1072 h 1072"/>
                    <a:gd name="T4" fmla="*/ 1056 w 1056"/>
                    <a:gd name="T5" fmla="*/ 1072 h 1072"/>
                    <a:gd name="T6" fmla="*/ 1056 w 1056"/>
                    <a:gd name="T7" fmla="*/ 352 h 1072"/>
                    <a:gd name="T8" fmla="*/ 0 w 1056"/>
                    <a:gd name="T9" fmla="*/ 0 h 10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072">
                      <a:moveTo>
                        <a:pt x="0" y="0"/>
                      </a:moveTo>
                      <a:lnTo>
                        <a:pt x="0" y="1072"/>
                      </a:lnTo>
                      <a:lnTo>
                        <a:pt x="1056" y="1072"/>
                      </a:lnTo>
                      <a:lnTo>
                        <a:pt x="1056" y="352"/>
                      </a:lnTo>
                      <a:lnTo>
                        <a:pt x="0" y="0"/>
                      </a:lnTo>
                      <a:close/>
                    </a:path>
                  </a:pathLst>
                </a:custGeom>
                <a:solidFill>
                  <a:srgbClr val="CCFFCC">
                    <a:alpha val="50195"/>
                  </a:srgbClr>
                </a:solidFill>
                <a:ln w="190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61" name="Line 157"/>
                <p:cNvSpPr>
                  <a:spLocks noChangeShapeType="1"/>
                </p:cNvSpPr>
                <p:nvPr/>
              </p:nvSpPr>
              <p:spPr bwMode="auto">
                <a:xfrm>
                  <a:off x="768" y="2392"/>
                  <a:ext cx="0" cy="52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62" name="Line 158"/>
                <p:cNvSpPr>
                  <a:spLocks noChangeShapeType="1"/>
                </p:cNvSpPr>
                <p:nvPr/>
              </p:nvSpPr>
              <p:spPr bwMode="auto">
                <a:xfrm>
                  <a:off x="3392" y="1680"/>
                  <a:ext cx="0" cy="160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48156" name="Rectangle 165"/>
              <p:cNvSpPr>
                <a:spLocks noChangeArrowheads="1"/>
              </p:cNvSpPr>
              <p:nvPr/>
            </p:nvSpPr>
            <p:spPr bwMode="auto">
              <a:xfrm>
                <a:off x="630" y="2179"/>
                <a:ext cx="260"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A</a:t>
                </a:r>
                <a:r>
                  <a:rPr lang="en-US" altLang="zh-TW" i="0"/>
                  <a:t>’</a:t>
                </a:r>
              </a:p>
            </p:txBody>
          </p:sp>
          <p:sp>
            <p:nvSpPr>
              <p:cNvPr id="48157" name="Rectangle 166"/>
              <p:cNvSpPr>
                <a:spLocks noChangeArrowheads="1"/>
              </p:cNvSpPr>
              <p:nvPr/>
            </p:nvSpPr>
            <p:spPr bwMode="auto">
              <a:xfrm>
                <a:off x="582" y="2851"/>
                <a:ext cx="268"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D</a:t>
                </a:r>
                <a:r>
                  <a:rPr lang="en-US" altLang="zh-TW" i="0"/>
                  <a:t>’</a:t>
                </a:r>
              </a:p>
            </p:txBody>
          </p:sp>
          <p:sp>
            <p:nvSpPr>
              <p:cNvPr id="48158" name="Line 169"/>
              <p:cNvSpPr>
                <a:spLocks noChangeShapeType="1"/>
              </p:cNvSpPr>
              <p:nvPr/>
            </p:nvSpPr>
            <p:spPr bwMode="auto">
              <a:xfrm>
                <a:off x="768" y="2392"/>
                <a:ext cx="0" cy="53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48148" name="Rectangle 161"/>
            <p:cNvSpPr>
              <a:spLocks noChangeArrowheads="1"/>
            </p:cNvSpPr>
            <p:nvPr/>
          </p:nvSpPr>
          <p:spPr bwMode="auto">
            <a:xfrm>
              <a:off x="1710" y="1819"/>
              <a:ext cx="212"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A</a:t>
              </a:r>
              <a:endParaRPr lang="en-US" altLang="zh-TW" i="0"/>
            </a:p>
          </p:txBody>
        </p:sp>
        <p:sp>
          <p:nvSpPr>
            <p:cNvPr id="48149" name="Rectangle 162"/>
            <p:cNvSpPr>
              <a:spLocks noChangeArrowheads="1"/>
            </p:cNvSpPr>
            <p:nvPr/>
          </p:nvSpPr>
          <p:spPr bwMode="auto">
            <a:xfrm>
              <a:off x="1662" y="3027"/>
              <a:ext cx="212"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t>D</a:t>
              </a:r>
            </a:p>
          </p:txBody>
        </p:sp>
        <p:sp>
          <p:nvSpPr>
            <p:cNvPr id="48150" name="Rectangle 163"/>
            <p:cNvSpPr>
              <a:spLocks noChangeArrowheads="1"/>
            </p:cNvSpPr>
            <p:nvPr/>
          </p:nvSpPr>
          <p:spPr bwMode="auto">
            <a:xfrm>
              <a:off x="2830" y="3003"/>
              <a:ext cx="212"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t>C</a:t>
              </a:r>
            </a:p>
          </p:txBody>
        </p:sp>
        <p:sp>
          <p:nvSpPr>
            <p:cNvPr id="48151" name="Rectangle 164"/>
            <p:cNvSpPr>
              <a:spLocks noChangeArrowheads="1"/>
            </p:cNvSpPr>
            <p:nvPr/>
          </p:nvSpPr>
          <p:spPr bwMode="auto">
            <a:xfrm>
              <a:off x="2854" y="2187"/>
              <a:ext cx="212"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t>B</a:t>
              </a:r>
            </a:p>
          </p:txBody>
        </p:sp>
        <p:sp>
          <p:nvSpPr>
            <p:cNvPr id="48152" name="Line 171"/>
            <p:cNvSpPr>
              <a:spLocks noChangeShapeType="1"/>
            </p:cNvSpPr>
            <p:nvPr/>
          </p:nvSpPr>
          <p:spPr bwMode="auto">
            <a:xfrm>
              <a:off x="3392" y="1680"/>
              <a:ext cx="0" cy="16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53" name="Rectangle 172"/>
            <p:cNvSpPr>
              <a:spLocks noChangeArrowheads="1"/>
            </p:cNvSpPr>
            <p:nvPr/>
          </p:nvSpPr>
          <p:spPr bwMode="auto">
            <a:xfrm>
              <a:off x="3288" y="1432"/>
              <a:ext cx="284"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A</a:t>
              </a:r>
              <a:r>
                <a:rPr lang="en-US" altLang="zh-TW" i="0"/>
                <a:t>”</a:t>
              </a:r>
            </a:p>
          </p:txBody>
        </p:sp>
        <p:sp>
          <p:nvSpPr>
            <p:cNvPr id="48154" name="Rectangle 173"/>
            <p:cNvSpPr>
              <a:spLocks noChangeArrowheads="1"/>
            </p:cNvSpPr>
            <p:nvPr/>
          </p:nvSpPr>
          <p:spPr bwMode="auto">
            <a:xfrm>
              <a:off x="3288" y="3248"/>
              <a:ext cx="292"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t>D</a:t>
              </a:r>
              <a:r>
                <a:rPr lang="en-US" altLang="zh-TW" i="0"/>
                <a:t>”</a:t>
              </a:r>
            </a:p>
          </p:txBody>
        </p:sp>
      </p:grpSp>
      <p:sp>
        <p:nvSpPr>
          <p:cNvPr id="48131" name="Text Box 68"/>
          <p:cNvSpPr txBox="1">
            <a:spLocks noChangeArrowheads="1"/>
          </p:cNvSpPr>
          <p:nvPr/>
        </p:nvSpPr>
        <p:spPr bwMode="auto">
          <a:xfrm>
            <a:off x="600075" y="1314450"/>
            <a:ext cx="7880350" cy="895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pPr>
            <a:r>
              <a:rPr lang="en-US" altLang="zh-TW" sz="2400" b="0" i="0">
                <a:solidFill>
                  <a:schemeClr val="tx1"/>
                </a:solidFill>
              </a:rPr>
              <a:t>Complete the reduced image </a:t>
            </a:r>
            <a:r>
              <a:rPr lang="en-US" altLang="zh-TW" sz="2400" b="0">
                <a:solidFill>
                  <a:schemeClr val="tx1"/>
                </a:solidFill>
              </a:rPr>
              <a:t>A</a:t>
            </a:r>
            <a:r>
              <a:rPr lang="en-US" altLang="zh-TW" sz="2400" b="0" i="0">
                <a:solidFill>
                  <a:schemeClr val="tx1"/>
                </a:solidFill>
              </a:rPr>
              <a:t>’</a:t>
            </a:r>
            <a:r>
              <a:rPr lang="en-US" altLang="zh-TW" sz="2400" b="0">
                <a:solidFill>
                  <a:schemeClr val="tx1"/>
                </a:solidFill>
              </a:rPr>
              <a:t>B</a:t>
            </a:r>
            <a:r>
              <a:rPr lang="en-US" altLang="zh-TW" sz="2400" b="0" i="0">
                <a:solidFill>
                  <a:schemeClr val="tx1"/>
                </a:solidFill>
              </a:rPr>
              <a:t>’</a:t>
            </a:r>
            <a:r>
              <a:rPr lang="en-US" altLang="zh-TW" sz="2400" b="0">
                <a:solidFill>
                  <a:schemeClr val="tx1"/>
                </a:solidFill>
              </a:rPr>
              <a:t>C</a:t>
            </a:r>
            <a:r>
              <a:rPr lang="en-US" altLang="zh-TW" sz="2400" b="0" i="0">
                <a:solidFill>
                  <a:schemeClr val="tx1"/>
                </a:solidFill>
              </a:rPr>
              <a:t>’</a:t>
            </a:r>
            <a:r>
              <a:rPr lang="en-US" altLang="zh-TW" sz="2400" b="0">
                <a:solidFill>
                  <a:schemeClr val="tx1"/>
                </a:solidFill>
              </a:rPr>
              <a:t>D</a:t>
            </a:r>
            <a:r>
              <a:rPr lang="en-US" altLang="zh-TW" sz="2400" b="0" i="0">
                <a:solidFill>
                  <a:schemeClr val="tx1"/>
                </a:solidFill>
              </a:rPr>
              <a:t>’ and the enlarged image </a:t>
            </a:r>
            <a:r>
              <a:rPr lang="en-US" altLang="zh-TW" sz="2400" b="0">
                <a:solidFill>
                  <a:schemeClr val="tx1"/>
                </a:solidFill>
              </a:rPr>
              <a:t>A</a:t>
            </a:r>
            <a:r>
              <a:rPr lang="en-US" altLang="zh-TW" sz="2400" b="0" i="0">
                <a:solidFill>
                  <a:schemeClr val="tx1"/>
                </a:solidFill>
              </a:rPr>
              <a:t>”</a:t>
            </a:r>
            <a:r>
              <a:rPr lang="en-US" altLang="zh-TW" sz="2400" b="0">
                <a:solidFill>
                  <a:schemeClr val="tx1"/>
                </a:solidFill>
              </a:rPr>
              <a:t>B</a:t>
            </a:r>
            <a:r>
              <a:rPr lang="en-US" altLang="zh-TW" sz="2400" b="0" i="0">
                <a:solidFill>
                  <a:schemeClr val="tx1"/>
                </a:solidFill>
              </a:rPr>
              <a:t>”</a:t>
            </a:r>
            <a:r>
              <a:rPr lang="en-US" altLang="zh-TW" sz="2400" b="0">
                <a:solidFill>
                  <a:schemeClr val="tx1"/>
                </a:solidFill>
              </a:rPr>
              <a:t>C</a:t>
            </a:r>
            <a:r>
              <a:rPr lang="en-US" altLang="zh-TW" sz="2400" b="0" i="0">
                <a:solidFill>
                  <a:schemeClr val="tx1"/>
                </a:solidFill>
              </a:rPr>
              <a:t>”</a:t>
            </a:r>
            <a:r>
              <a:rPr lang="en-US" altLang="zh-TW" sz="2400" b="0">
                <a:solidFill>
                  <a:schemeClr val="tx1"/>
                </a:solidFill>
              </a:rPr>
              <a:t>D</a:t>
            </a:r>
            <a:r>
              <a:rPr lang="en-US" altLang="zh-TW" sz="2400" b="0" i="0">
                <a:solidFill>
                  <a:schemeClr val="tx1"/>
                </a:solidFill>
              </a:rPr>
              <a:t>” of </a:t>
            </a:r>
            <a:r>
              <a:rPr lang="en-US" altLang="zh-TW" sz="2400" b="0">
                <a:solidFill>
                  <a:schemeClr val="tx1"/>
                </a:solidFill>
              </a:rPr>
              <a:t>ABCD</a:t>
            </a:r>
            <a:r>
              <a:rPr lang="en-US" altLang="zh-TW" sz="2400" b="0" i="0">
                <a:solidFill>
                  <a:schemeClr val="tx1"/>
                </a:solidFill>
              </a:rPr>
              <a:t> on the graph paper.</a:t>
            </a:r>
          </a:p>
        </p:txBody>
      </p:sp>
      <p:sp>
        <p:nvSpPr>
          <p:cNvPr id="48132" name="AutoShape 6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48133" name="AutoShape 7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AutoShape 7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5" name="Text Box 72"/>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grpSp>
        <p:nvGrpSpPr>
          <p:cNvPr id="48136" name="Group 93"/>
          <p:cNvGrpSpPr>
            <a:grpSpLocks noChangeAspect="1"/>
          </p:cNvGrpSpPr>
          <p:nvPr/>
        </p:nvGrpSpPr>
        <p:grpSpPr bwMode="auto">
          <a:xfrm>
            <a:off x="195263" y="541338"/>
            <a:ext cx="2357437" cy="828675"/>
            <a:chOff x="234" y="2489"/>
            <a:chExt cx="3704" cy="1302"/>
          </a:xfrm>
        </p:grpSpPr>
        <p:sp>
          <p:nvSpPr>
            <p:cNvPr id="48145" name="Freeform 94"/>
            <p:cNvSpPr>
              <a:spLocks noChangeAspect="1"/>
            </p:cNvSpPr>
            <p:nvPr/>
          </p:nvSpPr>
          <p:spPr bwMode="auto">
            <a:xfrm>
              <a:off x="1069" y="2916"/>
              <a:ext cx="2748" cy="744"/>
            </a:xfrm>
            <a:custGeom>
              <a:avLst/>
              <a:gdLst>
                <a:gd name="T0" fmla="*/ 108 w 2748"/>
                <a:gd name="T1" fmla="*/ 72 h 744"/>
                <a:gd name="T2" fmla="*/ 0 w 2748"/>
                <a:gd name="T3" fmla="*/ 450 h 744"/>
                <a:gd name="T4" fmla="*/ 144 w 2748"/>
                <a:gd name="T5" fmla="*/ 540 h 744"/>
                <a:gd name="T6" fmla="*/ 2118 w 2748"/>
                <a:gd name="T7" fmla="*/ 540 h 744"/>
                <a:gd name="T8" fmla="*/ 2118 w 2748"/>
                <a:gd name="T9" fmla="*/ 744 h 744"/>
                <a:gd name="T10" fmla="*/ 2748 w 2748"/>
                <a:gd name="T11" fmla="*/ 744 h 744"/>
                <a:gd name="T12" fmla="*/ 2748 w 2748"/>
                <a:gd name="T13" fmla="*/ 252 h 744"/>
                <a:gd name="T14" fmla="*/ 2088 w 2748"/>
                <a:gd name="T15" fmla="*/ 252 h 744"/>
                <a:gd name="T16" fmla="*/ 1943 w 2748"/>
                <a:gd name="T17" fmla="*/ 0 h 744"/>
                <a:gd name="T18" fmla="*/ 126 w 2748"/>
                <a:gd name="T19" fmla="*/ 0 h 744"/>
                <a:gd name="T20" fmla="*/ 108 w 2748"/>
                <a:gd name="T21" fmla="*/ 72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8" h="744">
                  <a:moveTo>
                    <a:pt x="108" y="72"/>
                  </a:moveTo>
                  <a:lnTo>
                    <a:pt x="0" y="450"/>
                  </a:lnTo>
                  <a:lnTo>
                    <a:pt x="144" y="540"/>
                  </a:lnTo>
                  <a:lnTo>
                    <a:pt x="2118" y="540"/>
                  </a:lnTo>
                  <a:lnTo>
                    <a:pt x="2118" y="744"/>
                  </a:lnTo>
                  <a:lnTo>
                    <a:pt x="2748" y="744"/>
                  </a:lnTo>
                  <a:lnTo>
                    <a:pt x="2748" y="252"/>
                  </a:lnTo>
                  <a:lnTo>
                    <a:pt x="2088" y="252"/>
                  </a:lnTo>
                  <a:lnTo>
                    <a:pt x="1943" y="0"/>
                  </a:lnTo>
                  <a:lnTo>
                    <a:pt x="126" y="0"/>
                  </a:lnTo>
                  <a:lnTo>
                    <a:pt x="108" y="7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8146" name="Picture 95" descr="D:\Oxford\PPT\Shared\ExtraEg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 y="2489"/>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34" name="Group 178"/>
          <p:cNvGrpSpPr>
            <a:grpSpLocks/>
          </p:cNvGrpSpPr>
          <p:nvPr/>
        </p:nvGrpSpPr>
        <p:grpSpPr bwMode="auto">
          <a:xfrm>
            <a:off x="1222375" y="3732213"/>
            <a:ext cx="1171575" cy="1171575"/>
            <a:chOff x="762" y="2355"/>
            <a:chExt cx="759" cy="738"/>
          </a:xfrm>
        </p:grpSpPr>
        <p:sp>
          <p:nvSpPr>
            <p:cNvPr id="48142" name="Freeform 142"/>
            <p:cNvSpPr>
              <a:spLocks noChangeAspect="1"/>
            </p:cNvSpPr>
            <p:nvPr/>
          </p:nvSpPr>
          <p:spPr bwMode="auto">
            <a:xfrm>
              <a:off x="762" y="2392"/>
              <a:ext cx="528" cy="536"/>
            </a:xfrm>
            <a:custGeom>
              <a:avLst/>
              <a:gdLst>
                <a:gd name="T0" fmla="*/ 0 w 1056"/>
                <a:gd name="T1" fmla="*/ 0 h 1072"/>
                <a:gd name="T2" fmla="*/ 0 w 1056"/>
                <a:gd name="T3" fmla="*/ 268 h 1072"/>
                <a:gd name="T4" fmla="*/ 264 w 1056"/>
                <a:gd name="T5" fmla="*/ 268 h 1072"/>
                <a:gd name="T6" fmla="*/ 264 w 1056"/>
                <a:gd name="T7" fmla="*/ 88 h 1072"/>
                <a:gd name="T8" fmla="*/ 0 w 1056"/>
                <a:gd name="T9" fmla="*/ 0 h 10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072">
                  <a:moveTo>
                    <a:pt x="0" y="0"/>
                  </a:moveTo>
                  <a:lnTo>
                    <a:pt x="0" y="1072"/>
                  </a:lnTo>
                  <a:lnTo>
                    <a:pt x="1056" y="1072"/>
                  </a:lnTo>
                  <a:lnTo>
                    <a:pt x="1056" y="352"/>
                  </a:lnTo>
                  <a:lnTo>
                    <a:pt x="0" y="0"/>
                  </a:lnTo>
                  <a:close/>
                </a:path>
              </a:pathLst>
            </a:custGeom>
            <a:solidFill>
              <a:srgbClr val="FF0000">
                <a:alpha val="50195"/>
              </a:srgbClr>
            </a:solidFill>
            <a:ln w="19050"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43" name="Rectangle 167"/>
            <p:cNvSpPr>
              <a:spLocks noChangeArrowheads="1"/>
            </p:cNvSpPr>
            <p:nvPr/>
          </p:nvSpPr>
          <p:spPr bwMode="auto">
            <a:xfrm>
              <a:off x="1230" y="2827"/>
              <a:ext cx="267"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rgbClr val="FF0000"/>
                  </a:solidFill>
                </a:rPr>
                <a:t>C</a:t>
              </a:r>
              <a:r>
                <a:rPr lang="en-US" altLang="zh-TW" i="0">
                  <a:solidFill>
                    <a:srgbClr val="FF0000"/>
                  </a:solidFill>
                </a:rPr>
                <a:t>’</a:t>
              </a:r>
            </a:p>
          </p:txBody>
        </p:sp>
        <p:sp>
          <p:nvSpPr>
            <p:cNvPr id="48144" name="Rectangle 168"/>
            <p:cNvSpPr>
              <a:spLocks noChangeArrowheads="1"/>
            </p:cNvSpPr>
            <p:nvPr/>
          </p:nvSpPr>
          <p:spPr bwMode="auto">
            <a:xfrm>
              <a:off x="1254" y="2355"/>
              <a:ext cx="267"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rgbClr val="FF0000"/>
                  </a:solidFill>
                </a:rPr>
                <a:t>B</a:t>
              </a:r>
              <a:r>
                <a:rPr lang="en-US" altLang="zh-TW" i="0">
                  <a:solidFill>
                    <a:srgbClr val="FF0000"/>
                  </a:solidFill>
                </a:rPr>
                <a:t>’</a:t>
              </a:r>
            </a:p>
          </p:txBody>
        </p:sp>
      </p:grpSp>
      <p:grpSp>
        <p:nvGrpSpPr>
          <p:cNvPr id="96433" name="Group 177"/>
          <p:cNvGrpSpPr>
            <a:grpSpLocks/>
          </p:cNvGrpSpPr>
          <p:nvPr/>
        </p:nvGrpSpPr>
        <p:grpSpPr bwMode="auto">
          <a:xfrm>
            <a:off x="5400675" y="2665413"/>
            <a:ext cx="2889250" cy="2814637"/>
            <a:chOff x="3394" y="1680"/>
            <a:chExt cx="1844" cy="1773"/>
          </a:xfrm>
        </p:grpSpPr>
        <p:sp>
          <p:nvSpPr>
            <p:cNvPr id="48139" name="Freeform 146"/>
            <p:cNvSpPr>
              <a:spLocks noChangeAspect="1"/>
            </p:cNvSpPr>
            <p:nvPr/>
          </p:nvSpPr>
          <p:spPr bwMode="auto">
            <a:xfrm>
              <a:off x="3394" y="1680"/>
              <a:ext cx="1585" cy="1609"/>
            </a:xfrm>
            <a:custGeom>
              <a:avLst/>
              <a:gdLst>
                <a:gd name="T0" fmla="*/ 0 w 1056"/>
                <a:gd name="T1" fmla="*/ 0 h 1072"/>
                <a:gd name="T2" fmla="*/ 0 w 1056"/>
                <a:gd name="T3" fmla="*/ 2415 h 1072"/>
                <a:gd name="T4" fmla="*/ 2379 w 1056"/>
                <a:gd name="T5" fmla="*/ 2415 h 1072"/>
                <a:gd name="T6" fmla="*/ 2379 w 1056"/>
                <a:gd name="T7" fmla="*/ 792 h 1072"/>
                <a:gd name="T8" fmla="*/ 0 w 1056"/>
                <a:gd name="T9" fmla="*/ 0 h 10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072">
                  <a:moveTo>
                    <a:pt x="0" y="0"/>
                  </a:moveTo>
                  <a:lnTo>
                    <a:pt x="0" y="1072"/>
                  </a:lnTo>
                  <a:lnTo>
                    <a:pt x="1056" y="1072"/>
                  </a:lnTo>
                  <a:lnTo>
                    <a:pt x="1056" y="352"/>
                  </a:lnTo>
                  <a:lnTo>
                    <a:pt x="0" y="0"/>
                  </a:lnTo>
                  <a:close/>
                </a:path>
              </a:pathLst>
            </a:custGeom>
            <a:solidFill>
              <a:srgbClr val="FF0000">
                <a:alpha val="50195"/>
              </a:srgbClr>
            </a:solidFill>
            <a:ln w="19050"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40" name="Rectangle 175"/>
            <p:cNvSpPr>
              <a:spLocks noChangeArrowheads="1"/>
            </p:cNvSpPr>
            <p:nvPr/>
          </p:nvSpPr>
          <p:spPr bwMode="auto">
            <a:xfrm>
              <a:off x="4950" y="2019"/>
              <a:ext cx="288"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rgbClr val="FF0000"/>
                  </a:solidFill>
                </a:rPr>
                <a:t>B</a:t>
              </a:r>
              <a:r>
                <a:rPr lang="en-US" altLang="zh-TW" i="0">
                  <a:solidFill>
                    <a:srgbClr val="FF0000"/>
                  </a:solidFill>
                </a:rPr>
                <a:t>”</a:t>
              </a:r>
            </a:p>
          </p:txBody>
        </p:sp>
        <p:sp>
          <p:nvSpPr>
            <p:cNvPr id="48141" name="Rectangle 176"/>
            <p:cNvSpPr>
              <a:spLocks noChangeArrowheads="1"/>
            </p:cNvSpPr>
            <p:nvPr/>
          </p:nvSpPr>
          <p:spPr bwMode="auto">
            <a:xfrm>
              <a:off x="4950" y="3187"/>
              <a:ext cx="288"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rgbClr val="FF0000"/>
                  </a:solidFill>
                </a:rPr>
                <a:t>C</a:t>
              </a:r>
              <a:r>
                <a:rPr lang="en-US" altLang="zh-TW" i="0">
                  <a:solidFill>
                    <a:srgbClr val="FF0000"/>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6434"/>
                                        </p:tgtEl>
                                        <p:attrNameLst>
                                          <p:attrName>style.visibility</p:attrName>
                                        </p:attrNameLst>
                                      </p:cBhvr>
                                      <p:to>
                                        <p:strVal val="visible"/>
                                      </p:to>
                                    </p:set>
                                    <p:animEffect transition="in" filter="box(out)">
                                      <p:cBhvr>
                                        <p:cTn id="7" dur="500"/>
                                        <p:tgtEl>
                                          <p:spTgt spid="96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6433"/>
                                        </p:tgtEl>
                                        <p:attrNameLst>
                                          <p:attrName>style.visibility</p:attrName>
                                        </p:attrNameLst>
                                      </p:cBhvr>
                                      <p:to>
                                        <p:strVal val="visible"/>
                                      </p:to>
                                    </p:set>
                                    <p:animEffect transition="in" filter="box(out)">
                                      <p:cBhvr>
                                        <p:cTn id="12" dur="500"/>
                                        <p:tgtEl>
                                          <p:spTgt spid="96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49155"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6"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7"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grpSp>
        <p:nvGrpSpPr>
          <p:cNvPr id="49158" name="Group 7"/>
          <p:cNvGrpSpPr>
            <a:grpSpLocks noChangeAspect="1"/>
          </p:cNvGrpSpPr>
          <p:nvPr/>
        </p:nvGrpSpPr>
        <p:grpSpPr bwMode="auto">
          <a:xfrm>
            <a:off x="403225" y="1431925"/>
            <a:ext cx="900113" cy="266700"/>
            <a:chOff x="1200" y="768"/>
            <a:chExt cx="2148" cy="636"/>
          </a:xfrm>
        </p:grpSpPr>
        <p:sp>
          <p:nvSpPr>
            <p:cNvPr id="49164" name="Freeform 8"/>
            <p:cNvSpPr>
              <a:spLocks noChangeAspect="1"/>
            </p:cNvSpPr>
            <p:nvPr/>
          </p:nvSpPr>
          <p:spPr bwMode="auto">
            <a:xfrm>
              <a:off x="1296" y="816"/>
              <a:ext cx="2016" cy="528"/>
            </a:xfrm>
            <a:custGeom>
              <a:avLst/>
              <a:gdLst>
                <a:gd name="T0" fmla="*/ 0 w 2016"/>
                <a:gd name="T1" fmla="*/ 480 h 528"/>
                <a:gd name="T2" fmla="*/ 1392 w 2016"/>
                <a:gd name="T3" fmla="*/ 480 h 528"/>
                <a:gd name="T4" fmla="*/ 1420 w 2016"/>
                <a:gd name="T5" fmla="*/ 528 h 528"/>
                <a:gd name="T6" fmla="*/ 2016 w 2016"/>
                <a:gd name="T7" fmla="*/ 528 h 528"/>
                <a:gd name="T8" fmla="*/ 2016 w 2016"/>
                <a:gd name="T9" fmla="*/ 0 h 528"/>
                <a:gd name="T10" fmla="*/ 1200 w 2016"/>
                <a:gd name="T11" fmla="*/ 0 h 528"/>
                <a:gd name="T12" fmla="*/ 1008 w 2016"/>
                <a:gd name="T13" fmla="*/ 111 h 528"/>
                <a:gd name="T14" fmla="*/ 0 w 2016"/>
                <a:gd name="T15" fmla="*/ 111 h 528"/>
                <a:gd name="T16" fmla="*/ 0 w 2016"/>
                <a:gd name="T17" fmla="*/ 480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6" h="528">
                  <a:moveTo>
                    <a:pt x="0" y="480"/>
                  </a:moveTo>
                  <a:lnTo>
                    <a:pt x="1392" y="480"/>
                  </a:lnTo>
                  <a:lnTo>
                    <a:pt x="1420" y="528"/>
                  </a:lnTo>
                  <a:lnTo>
                    <a:pt x="2016" y="528"/>
                  </a:lnTo>
                  <a:lnTo>
                    <a:pt x="2016" y="0"/>
                  </a:lnTo>
                  <a:lnTo>
                    <a:pt x="1200" y="0"/>
                  </a:lnTo>
                  <a:lnTo>
                    <a:pt x="1008" y="111"/>
                  </a:lnTo>
                  <a:lnTo>
                    <a:pt x="0" y="111"/>
                  </a:lnTo>
                  <a:lnTo>
                    <a:pt x="0" y="48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9165" name="Picture 9" descr="D:\Oxford\PPT\Shared\level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0" y="768"/>
              <a:ext cx="21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9" name="Rectangle 10"/>
          <p:cNvSpPr>
            <a:spLocks noChangeArrowheads="1"/>
          </p:cNvSpPr>
          <p:nvPr/>
        </p:nvSpPr>
        <p:spPr bwMode="auto">
          <a:xfrm>
            <a:off x="1346200" y="1225550"/>
            <a:ext cx="7366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chemeClr val="tx1"/>
                </a:solidFill>
              </a:rPr>
              <a:t>Complete the reduced image of the hexagon </a:t>
            </a:r>
            <a:r>
              <a:rPr lang="en-US" altLang="zh-TW" sz="2400" b="0">
                <a:solidFill>
                  <a:schemeClr val="tx1"/>
                </a:solidFill>
              </a:rPr>
              <a:t>PQRSTU</a:t>
            </a:r>
            <a:r>
              <a:rPr lang="en-US" altLang="zh-TW" sz="2400" b="0" i="0">
                <a:solidFill>
                  <a:schemeClr val="tx1"/>
                </a:solidFill>
              </a:rPr>
              <a:t> on the graph paper on the right. Part of the image is already given in the graph paper as shown.</a:t>
            </a:r>
          </a:p>
        </p:txBody>
      </p:sp>
      <p:grpSp>
        <p:nvGrpSpPr>
          <p:cNvPr id="49160" name="Group 24"/>
          <p:cNvGrpSpPr>
            <a:grpSpLocks noChangeAspect="1"/>
          </p:cNvGrpSpPr>
          <p:nvPr/>
        </p:nvGrpSpPr>
        <p:grpSpPr bwMode="auto">
          <a:xfrm>
            <a:off x="242888" y="608013"/>
            <a:ext cx="2011362" cy="676275"/>
            <a:chOff x="6070" y="2920"/>
            <a:chExt cx="3174" cy="1068"/>
          </a:xfrm>
        </p:grpSpPr>
        <p:sp>
          <p:nvSpPr>
            <p:cNvPr id="49162" name="Freeform 25"/>
            <p:cNvSpPr>
              <a:spLocks noChangeAspect="1"/>
            </p:cNvSpPr>
            <p:nvPr/>
          </p:nvSpPr>
          <p:spPr bwMode="auto">
            <a:xfrm>
              <a:off x="6283" y="3190"/>
              <a:ext cx="2818" cy="718"/>
            </a:xfrm>
            <a:custGeom>
              <a:avLst/>
              <a:gdLst>
                <a:gd name="T0" fmla="*/ 107 w 2818"/>
                <a:gd name="T1" fmla="*/ 35 h 718"/>
                <a:gd name="T2" fmla="*/ 0 w 2818"/>
                <a:gd name="T3" fmla="*/ 407 h 718"/>
                <a:gd name="T4" fmla="*/ 151 w 2818"/>
                <a:gd name="T5" fmla="*/ 505 h 718"/>
                <a:gd name="T6" fmla="*/ 2162 w 2818"/>
                <a:gd name="T7" fmla="*/ 540 h 718"/>
                <a:gd name="T8" fmla="*/ 2162 w 2818"/>
                <a:gd name="T9" fmla="*/ 718 h 718"/>
                <a:gd name="T10" fmla="*/ 2818 w 2818"/>
                <a:gd name="T11" fmla="*/ 718 h 718"/>
                <a:gd name="T12" fmla="*/ 2818 w 2818"/>
                <a:gd name="T13" fmla="*/ 204 h 718"/>
                <a:gd name="T14" fmla="*/ 2154 w 2818"/>
                <a:gd name="T15" fmla="*/ 204 h 718"/>
                <a:gd name="T16" fmla="*/ 2036 w 2818"/>
                <a:gd name="T17" fmla="*/ 0 h 718"/>
                <a:gd name="T18" fmla="*/ 107 w 2818"/>
                <a:gd name="T19" fmla="*/ 35 h 7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8" h="718">
                  <a:moveTo>
                    <a:pt x="107" y="35"/>
                  </a:moveTo>
                  <a:lnTo>
                    <a:pt x="0" y="407"/>
                  </a:lnTo>
                  <a:lnTo>
                    <a:pt x="151" y="505"/>
                  </a:lnTo>
                  <a:lnTo>
                    <a:pt x="2162" y="540"/>
                  </a:lnTo>
                  <a:lnTo>
                    <a:pt x="2162" y="718"/>
                  </a:lnTo>
                  <a:lnTo>
                    <a:pt x="2818" y="718"/>
                  </a:lnTo>
                  <a:lnTo>
                    <a:pt x="2818" y="204"/>
                  </a:lnTo>
                  <a:lnTo>
                    <a:pt x="2154" y="204"/>
                  </a:lnTo>
                  <a:lnTo>
                    <a:pt x="2036" y="0"/>
                  </a:lnTo>
                  <a:lnTo>
                    <a:pt x="107" y="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9163" name="Picture 26" descr="D:\Oxford\PPT\Shared\example_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0" y="2920"/>
              <a:ext cx="317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61" name="Picture 27" descr="D:\Oxford\PPT\S1_ch09\1B_p99fig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825" y="2832100"/>
            <a:ext cx="4676775" cy="3290888"/>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0179"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0"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1" name="Text Box 6"/>
          <p:cNvSpPr txBox="1">
            <a:spLocks noChangeArrowheads="1"/>
          </p:cNvSpPr>
          <p:nvPr/>
        </p:nvSpPr>
        <p:spPr bwMode="auto">
          <a:xfrm>
            <a:off x="63500" y="76200"/>
            <a:ext cx="226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Transformation</a:t>
            </a:r>
          </a:p>
        </p:txBody>
      </p:sp>
      <p:pic>
        <p:nvPicPr>
          <p:cNvPr id="99343" name="Picture 15" descr="D:\Oxford\PPT\S1_ch09\1B_p99fig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3" y="1100138"/>
            <a:ext cx="4684712"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6" descr="C:\JKL_Louis\JKP04_05 牛津初中數學\Solution.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988" y="633413"/>
            <a:ext cx="13763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46" name="Group 18"/>
          <p:cNvGrpSpPr>
            <a:grpSpLocks/>
          </p:cNvGrpSpPr>
          <p:nvPr/>
        </p:nvGrpSpPr>
        <p:grpSpPr bwMode="auto">
          <a:xfrm>
            <a:off x="635000" y="4445000"/>
            <a:ext cx="7569200" cy="904875"/>
            <a:chOff x="400" y="576"/>
            <a:chExt cx="4768" cy="570"/>
          </a:xfrm>
        </p:grpSpPr>
        <p:sp>
          <p:nvSpPr>
            <p:cNvPr id="50192" name="Rectangle 10"/>
            <p:cNvSpPr>
              <a:spLocks noChangeArrowheads="1"/>
            </p:cNvSpPr>
            <p:nvPr/>
          </p:nvSpPr>
          <p:spPr bwMode="auto">
            <a:xfrm>
              <a:off x="400" y="588"/>
              <a:ext cx="4768"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81000" indent="-381000" algn="l">
                <a:lnSpc>
                  <a:spcPct val="130000"/>
                </a:lnSpc>
              </a:pPr>
              <a:r>
                <a:rPr lang="en-US" altLang="zh-TW" sz="2000" b="0" i="0">
                  <a:solidFill>
                    <a:schemeClr val="tx1"/>
                  </a:solidFill>
                </a:rPr>
                <a:t>【 All the line segments on the reduced image </a:t>
              </a:r>
              <a:r>
                <a:rPr lang="en-US" altLang="zh-TW" sz="2000" b="0">
                  <a:solidFill>
                    <a:schemeClr val="tx1"/>
                  </a:solidFill>
                </a:rPr>
                <a:t>P</a:t>
              </a:r>
              <a:r>
                <a:rPr lang="en-US" altLang="zh-TW" sz="2000" b="0" i="0">
                  <a:solidFill>
                    <a:schemeClr val="tx1"/>
                  </a:solidFill>
                </a:rPr>
                <a:t>’</a:t>
              </a:r>
              <a:r>
                <a:rPr lang="en-US" altLang="zh-TW" sz="2000" b="0">
                  <a:solidFill>
                    <a:schemeClr val="tx1"/>
                  </a:solidFill>
                </a:rPr>
                <a:t>Q</a:t>
              </a:r>
              <a:r>
                <a:rPr lang="en-US" altLang="zh-TW" sz="2000" b="0" i="0">
                  <a:solidFill>
                    <a:schemeClr val="tx1"/>
                  </a:solidFill>
                </a:rPr>
                <a:t>’</a:t>
              </a:r>
              <a:r>
                <a:rPr lang="en-US" altLang="zh-TW" sz="2000" b="0">
                  <a:solidFill>
                    <a:schemeClr val="tx1"/>
                  </a:solidFill>
                </a:rPr>
                <a:t>R</a:t>
              </a:r>
              <a:r>
                <a:rPr lang="en-US" altLang="zh-TW" sz="2000" b="0" i="0">
                  <a:solidFill>
                    <a:schemeClr val="tx1"/>
                  </a:solidFill>
                </a:rPr>
                <a:t>’</a:t>
              </a:r>
              <a:r>
                <a:rPr lang="en-US" altLang="zh-TW" sz="2000" b="0">
                  <a:solidFill>
                    <a:schemeClr val="tx1"/>
                  </a:solidFill>
                </a:rPr>
                <a:t>S</a:t>
              </a:r>
              <a:r>
                <a:rPr lang="en-US" altLang="zh-TW" sz="2000" b="0" i="0">
                  <a:solidFill>
                    <a:schemeClr val="tx1"/>
                  </a:solidFill>
                </a:rPr>
                <a:t>’</a:t>
              </a:r>
              <a:r>
                <a:rPr lang="en-US" altLang="zh-TW" sz="2000" b="0">
                  <a:solidFill>
                    <a:schemeClr val="tx1"/>
                  </a:solidFill>
                </a:rPr>
                <a:t>T</a:t>
              </a:r>
              <a:r>
                <a:rPr lang="en-US" altLang="zh-TW" sz="2000" b="0" i="0">
                  <a:solidFill>
                    <a:schemeClr val="tx1"/>
                  </a:solidFill>
                </a:rPr>
                <a:t>’</a:t>
              </a:r>
              <a:r>
                <a:rPr lang="en-US" altLang="zh-TW" sz="2000" b="0">
                  <a:solidFill>
                    <a:schemeClr val="tx1"/>
                  </a:solidFill>
                </a:rPr>
                <a:t>U</a:t>
              </a:r>
              <a:r>
                <a:rPr lang="en-US" altLang="zh-TW" sz="2000" b="0" i="0">
                  <a:solidFill>
                    <a:schemeClr val="tx1"/>
                  </a:solidFill>
                </a:rPr>
                <a:t>’ are      of the corresponding ones on the original figure </a:t>
              </a:r>
              <a:r>
                <a:rPr lang="en-US" altLang="zh-TW" sz="2000" b="0">
                  <a:solidFill>
                    <a:schemeClr val="tx1"/>
                  </a:solidFill>
                </a:rPr>
                <a:t>PQRSTU</a:t>
              </a:r>
              <a:r>
                <a:rPr lang="en-US" altLang="zh-TW" sz="2000" b="0" i="0">
                  <a:solidFill>
                    <a:schemeClr val="tx1"/>
                  </a:solidFill>
                </a:rPr>
                <a:t>.】</a:t>
              </a:r>
            </a:p>
          </p:txBody>
        </p:sp>
        <p:graphicFrame>
          <p:nvGraphicFramePr>
            <p:cNvPr id="50193" name="Object 17"/>
            <p:cNvGraphicFramePr>
              <a:graphicFrameLocks noChangeAspect="1"/>
            </p:cNvGraphicFramePr>
            <p:nvPr/>
          </p:nvGraphicFramePr>
          <p:xfrm>
            <a:off x="4728" y="576"/>
            <a:ext cx="112" cy="384"/>
          </p:xfrm>
          <a:graphic>
            <a:graphicData uri="http://schemas.openxmlformats.org/presentationml/2006/ole">
              <mc:AlternateContent xmlns:mc="http://schemas.openxmlformats.org/markup-compatibility/2006">
                <mc:Choice xmlns:v="urn:schemas-microsoft-com:vml" Requires="v">
                  <p:oleObj spid="_x0000_s50194" name="Equation" r:id="rId5" imgW="177723" imgH="609336" progId="Equation.3">
                    <p:embed/>
                  </p:oleObj>
                </mc:Choice>
                <mc:Fallback>
                  <p:oleObj name="Equation" r:id="rId5" imgW="177723" imgH="609336"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 y="576"/>
                          <a:ext cx="11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9353" name="Group 25"/>
          <p:cNvGrpSpPr>
            <a:grpSpLocks/>
          </p:cNvGrpSpPr>
          <p:nvPr/>
        </p:nvGrpSpPr>
        <p:grpSpPr bwMode="auto">
          <a:xfrm>
            <a:off x="368300" y="5526088"/>
            <a:ext cx="6870700" cy="1039812"/>
            <a:chOff x="1432" y="3209"/>
            <a:chExt cx="4328" cy="655"/>
          </a:xfrm>
        </p:grpSpPr>
        <p:sp>
          <p:nvSpPr>
            <p:cNvPr id="50187" name="AutoShape 20"/>
            <p:cNvSpPr>
              <a:spLocks noChangeArrowheads="1"/>
            </p:cNvSpPr>
            <p:nvPr/>
          </p:nvSpPr>
          <p:spPr bwMode="auto">
            <a:xfrm>
              <a:off x="1432" y="3209"/>
              <a:ext cx="1854" cy="335"/>
            </a:xfrm>
            <a:prstGeom prst="roundRect">
              <a:avLst>
                <a:gd name="adj" fmla="val 22870"/>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8" name="Rectangle 21"/>
            <p:cNvSpPr>
              <a:spLocks noChangeArrowheads="1"/>
            </p:cNvSpPr>
            <p:nvPr/>
          </p:nvSpPr>
          <p:spPr bwMode="auto">
            <a:xfrm>
              <a:off x="1432" y="3483"/>
              <a:ext cx="4048" cy="30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9" name="Rectangle 22"/>
            <p:cNvSpPr>
              <a:spLocks noChangeArrowheads="1"/>
            </p:cNvSpPr>
            <p:nvPr/>
          </p:nvSpPr>
          <p:spPr bwMode="auto">
            <a:xfrm>
              <a:off x="1432" y="3768"/>
              <a:ext cx="4048" cy="96"/>
            </a:xfrm>
            <a:prstGeom prst="rect">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0" name="Text Box 23"/>
            <p:cNvSpPr txBox="1">
              <a:spLocks noChangeArrowheads="1"/>
            </p:cNvSpPr>
            <p:nvPr/>
          </p:nvSpPr>
          <p:spPr bwMode="auto">
            <a:xfrm>
              <a:off x="1510" y="3241"/>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b="0" i="0">
                  <a:solidFill>
                    <a:srgbClr val="006699"/>
                  </a:solidFill>
                  <a:latin typeface="Arial" pitchFamily="34" charset="0"/>
                </a:rPr>
                <a:t>Fulfill Exercise Objective</a:t>
              </a:r>
            </a:p>
          </p:txBody>
        </p:sp>
        <p:sp>
          <p:nvSpPr>
            <p:cNvPr id="50191" name="Text Box 24"/>
            <p:cNvSpPr txBox="1">
              <a:spLocks noChangeArrowheads="1"/>
            </p:cNvSpPr>
            <p:nvPr/>
          </p:nvSpPr>
          <p:spPr bwMode="auto">
            <a:xfrm>
              <a:off x="1510" y="3475"/>
              <a:ext cx="4250"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Wingdings" pitchFamily="2" charset="2"/>
                <a:buChar char="v"/>
              </a:pPr>
              <a:r>
                <a:rPr lang="en-US" altLang="zh-TW" b="0" i="0">
                  <a:solidFill>
                    <a:srgbClr val="CC6600"/>
                  </a:solidFill>
                  <a:latin typeface="Arial" pitchFamily="34" charset="0"/>
                </a:rPr>
                <a:t>Problems on enlargement (or reduction) transformation.</a:t>
              </a:r>
            </a:p>
          </p:txBody>
        </p:sp>
      </p:grpSp>
      <p:sp>
        <p:nvSpPr>
          <p:cNvPr id="50186" name="Text Box 27"/>
          <p:cNvSpPr txBox="1">
            <a:spLocks noChangeArrowheads="1"/>
          </p:cNvSpPr>
          <p:nvPr/>
        </p:nvSpPr>
        <p:spPr bwMode="auto">
          <a:xfrm>
            <a:off x="1749425" y="577850"/>
            <a:ext cx="17653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7" action="ppaction://hlinksldjump"/>
              </a:rPr>
              <a:t>Back to Question</a:t>
            </a:r>
            <a:endParaRPr lang="en-US" altLang="zh-TW" sz="15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9343"/>
                                        </p:tgtEl>
                                        <p:attrNameLst>
                                          <p:attrName>style.visibility</p:attrName>
                                        </p:attrNameLst>
                                      </p:cBhvr>
                                      <p:to>
                                        <p:strVal val="visible"/>
                                      </p:to>
                                    </p:set>
                                    <p:animEffect transition="in" filter="box(out)">
                                      <p:cBhvr>
                                        <p:cTn id="7" dur="500"/>
                                        <p:tgtEl>
                                          <p:spTgt spid="99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99346"/>
                                        </p:tgtEl>
                                        <p:attrNameLst>
                                          <p:attrName>style.visibility</p:attrName>
                                        </p:attrNameLst>
                                      </p:cBhvr>
                                      <p:to>
                                        <p:strVal val="visible"/>
                                      </p:to>
                                    </p:set>
                                    <p:animEffect transition="in" filter="barn(outHorizontal)">
                                      <p:cBhvr>
                                        <p:cTn id="12" dur="500"/>
                                        <p:tgtEl>
                                          <p:spTgt spid="99346"/>
                                        </p:tgtEl>
                                      </p:cBhvr>
                                    </p:animEffect>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99353"/>
                                        </p:tgtEl>
                                        <p:attrNameLst>
                                          <p:attrName>style.visibility</p:attrName>
                                        </p:attrNameLst>
                                      </p:cBhvr>
                                      <p:to>
                                        <p:strVal val="visible"/>
                                      </p:to>
                                    </p:set>
                                    <p:anim calcmode="lin" valueType="num">
                                      <p:cBhvr additive="base">
                                        <p:cTn id="16" dur="500" fill="hold"/>
                                        <p:tgtEl>
                                          <p:spTgt spid="99353"/>
                                        </p:tgtEl>
                                        <p:attrNameLst>
                                          <p:attrName>ppt_x</p:attrName>
                                        </p:attrNameLst>
                                      </p:cBhvr>
                                      <p:tavLst>
                                        <p:tav tm="0">
                                          <p:val>
                                            <p:strVal val="0-#ppt_w/2"/>
                                          </p:val>
                                        </p:tav>
                                        <p:tav tm="100000">
                                          <p:val>
                                            <p:strVal val="#ppt_x"/>
                                          </p:val>
                                        </p:tav>
                                      </p:tavLst>
                                    </p:anim>
                                    <p:anim calcmode="lin" valueType="num">
                                      <p:cBhvr additive="base">
                                        <p:cTn id="17" dur="500" fill="hold"/>
                                        <p:tgtEl>
                                          <p:spTgt spid="99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830263" y="1212850"/>
            <a:ext cx="7739062" cy="52498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3" name="Text Box 3"/>
          <p:cNvSpPr txBox="1">
            <a:spLocks noChangeArrowheads="1"/>
          </p:cNvSpPr>
          <p:nvPr/>
        </p:nvSpPr>
        <p:spPr bwMode="auto">
          <a:xfrm>
            <a:off x="1009650" y="1211263"/>
            <a:ext cx="213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Translation</a:t>
            </a:r>
          </a:p>
        </p:txBody>
      </p:sp>
      <p:sp>
        <p:nvSpPr>
          <p:cNvPr id="51204" name="Rectangle 4"/>
          <p:cNvSpPr>
            <a:spLocks noChangeArrowheads="1"/>
          </p:cNvSpPr>
          <p:nvPr/>
        </p:nvSpPr>
        <p:spPr bwMode="auto">
          <a:xfrm>
            <a:off x="830263" y="64150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7" name="Text Box 5"/>
          <p:cNvSpPr txBox="1">
            <a:spLocks noChangeArrowheads="1"/>
          </p:cNvSpPr>
          <p:nvPr/>
        </p:nvSpPr>
        <p:spPr bwMode="auto">
          <a:xfrm>
            <a:off x="1009650" y="1738313"/>
            <a:ext cx="7408863" cy="1406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spcBef>
                <a:spcPct val="20000"/>
              </a:spcBef>
              <a:buFontTx/>
              <a:buAutoNum type="arabicPeriod"/>
            </a:pPr>
            <a:r>
              <a:rPr lang="en-US" altLang="zh-TW" sz="2400" b="0" i="0">
                <a:solidFill>
                  <a:schemeClr val="tx1"/>
                </a:solidFill>
              </a:rPr>
              <a:t>If </a:t>
            </a:r>
            <a:r>
              <a:rPr lang="en-US" altLang="zh-TW" sz="2400" b="0">
                <a:solidFill>
                  <a:schemeClr val="tx1"/>
                </a:solidFill>
              </a:rPr>
              <a:t>P</a:t>
            </a:r>
            <a:r>
              <a:rPr lang="en-US" altLang="zh-TW" sz="2400" b="0" i="0">
                <a:solidFill>
                  <a:schemeClr val="tx1"/>
                </a:solidFill>
              </a:rPr>
              <a:t>(</a:t>
            </a:r>
            <a:r>
              <a:rPr lang="en-US" altLang="zh-TW" sz="2400" b="0">
                <a:solidFill>
                  <a:schemeClr val="tx1"/>
                </a:solidFill>
              </a:rPr>
              <a:t>x</a:t>
            </a:r>
            <a:r>
              <a:rPr lang="en-US" altLang="zh-TW" sz="2400" b="0" i="0">
                <a:solidFill>
                  <a:schemeClr val="tx1"/>
                </a:solidFill>
              </a:rPr>
              <a:t>, </a:t>
            </a:r>
            <a:r>
              <a:rPr lang="en-US" altLang="zh-TW" sz="2400" b="0">
                <a:solidFill>
                  <a:schemeClr val="tx1"/>
                </a:solidFill>
              </a:rPr>
              <a:t>y</a:t>
            </a:r>
            <a:r>
              <a:rPr lang="en-US" altLang="zh-TW" sz="2400" b="0" i="0">
                <a:solidFill>
                  <a:schemeClr val="tx1"/>
                </a:solidFill>
              </a:rPr>
              <a:t>) is translated to the right or left, the</a:t>
            </a:r>
            <a:br>
              <a:rPr lang="en-US" altLang="zh-TW" sz="2400" b="0" i="0">
                <a:solidFill>
                  <a:schemeClr val="tx1"/>
                </a:solidFill>
              </a:rPr>
            </a:br>
            <a:r>
              <a:rPr lang="en-US" altLang="zh-TW" sz="2400" b="0">
                <a:solidFill>
                  <a:schemeClr val="tx1"/>
                </a:solidFill>
              </a:rPr>
              <a:t>y</a:t>
            </a:r>
            <a:r>
              <a:rPr lang="en-US" altLang="zh-TW" sz="2400" b="0" i="0">
                <a:solidFill>
                  <a:schemeClr val="tx1"/>
                </a:solidFill>
              </a:rPr>
              <a:t>-coordinate stays the same. The table below shows the result after </a:t>
            </a:r>
            <a:r>
              <a:rPr lang="en-US" altLang="zh-TW" sz="2400" b="0">
                <a:solidFill>
                  <a:schemeClr val="tx1"/>
                </a:solidFill>
              </a:rPr>
              <a:t>P</a:t>
            </a:r>
            <a:r>
              <a:rPr lang="en-US" altLang="zh-TW" sz="2400" b="0" i="0">
                <a:solidFill>
                  <a:schemeClr val="tx1"/>
                </a:solidFill>
              </a:rPr>
              <a:t> has been translated by</a:t>
            </a:r>
            <a:r>
              <a:rPr lang="en-US" altLang="zh-TW" sz="2400" b="0">
                <a:solidFill>
                  <a:schemeClr val="tx1"/>
                </a:solidFill>
              </a:rPr>
              <a:t> m</a:t>
            </a:r>
            <a:r>
              <a:rPr lang="en-US" altLang="zh-TW" sz="2400" b="0" i="0">
                <a:solidFill>
                  <a:schemeClr val="tx1"/>
                </a:solidFill>
              </a:rPr>
              <a:t> units:</a:t>
            </a:r>
          </a:p>
        </p:txBody>
      </p:sp>
      <p:sp>
        <p:nvSpPr>
          <p:cNvPr id="51206" name="Text Box 6"/>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pic>
        <p:nvPicPr>
          <p:cNvPr id="51207" name="Picture 7" descr="D:\Oxford\PPT\Shared\keyconcept1.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30225"/>
            <a:ext cx="2817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8"/>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A)</a:t>
            </a:r>
          </a:p>
        </p:txBody>
      </p:sp>
      <p:sp>
        <p:nvSpPr>
          <p:cNvPr id="51209" name="AutoShape 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1210" name="AutoShape 1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AutoShape 1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0440" name="Group 88"/>
          <p:cNvGrpSpPr>
            <a:grpSpLocks/>
          </p:cNvGrpSpPr>
          <p:nvPr/>
        </p:nvGrpSpPr>
        <p:grpSpPr bwMode="auto">
          <a:xfrm>
            <a:off x="2254250" y="3219450"/>
            <a:ext cx="5041900" cy="615950"/>
            <a:chOff x="1420" y="2028"/>
            <a:chExt cx="3176" cy="388"/>
          </a:xfrm>
        </p:grpSpPr>
        <p:grpSp>
          <p:nvGrpSpPr>
            <p:cNvPr id="51238" name="Group 51"/>
            <p:cNvGrpSpPr>
              <a:grpSpLocks/>
            </p:cNvGrpSpPr>
            <p:nvPr/>
          </p:nvGrpSpPr>
          <p:grpSpPr bwMode="auto">
            <a:xfrm>
              <a:off x="1420" y="2280"/>
              <a:ext cx="136" cy="136"/>
              <a:chOff x="356" y="3016"/>
              <a:chExt cx="224" cy="224"/>
            </a:xfrm>
          </p:grpSpPr>
          <p:sp>
            <p:nvSpPr>
              <p:cNvPr id="51247" name="Line 49"/>
              <p:cNvSpPr>
                <a:spLocks noChangeShapeType="1"/>
              </p:cNvSpPr>
              <p:nvPr/>
            </p:nvSpPr>
            <p:spPr bwMode="auto">
              <a:xfrm>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48" name="Line 50"/>
              <p:cNvSpPr>
                <a:spLocks noChangeShapeType="1"/>
              </p:cNvSpPr>
              <p:nvPr/>
            </p:nvSpPr>
            <p:spPr bwMode="auto">
              <a:xfrm flipH="1">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239" name="Group 52"/>
            <p:cNvGrpSpPr>
              <a:grpSpLocks/>
            </p:cNvGrpSpPr>
            <p:nvPr/>
          </p:nvGrpSpPr>
          <p:grpSpPr bwMode="auto">
            <a:xfrm>
              <a:off x="2940" y="2280"/>
              <a:ext cx="136" cy="136"/>
              <a:chOff x="356" y="3016"/>
              <a:chExt cx="224" cy="224"/>
            </a:xfrm>
          </p:grpSpPr>
          <p:sp>
            <p:nvSpPr>
              <p:cNvPr id="51245" name="Line 53"/>
              <p:cNvSpPr>
                <a:spLocks noChangeShapeType="1"/>
              </p:cNvSpPr>
              <p:nvPr/>
            </p:nvSpPr>
            <p:spPr bwMode="auto">
              <a:xfrm>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46" name="Line 54"/>
              <p:cNvSpPr>
                <a:spLocks noChangeShapeType="1"/>
              </p:cNvSpPr>
              <p:nvPr/>
            </p:nvSpPr>
            <p:spPr bwMode="auto">
              <a:xfrm flipH="1">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240" name="Group 55"/>
            <p:cNvGrpSpPr>
              <a:grpSpLocks/>
            </p:cNvGrpSpPr>
            <p:nvPr/>
          </p:nvGrpSpPr>
          <p:grpSpPr bwMode="auto">
            <a:xfrm>
              <a:off x="4460" y="2280"/>
              <a:ext cx="136" cy="136"/>
              <a:chOff x="356" y="3016"/>
              <a:chExt cx="224" cy="224"/>
            </a:xfrm>
          </p:grpSpPr>
          <p:sp>
            <p:nvSpPr>
              <p:cNvPr id="51243" name="Line 56"/>
              <p:cNvSpPr>
                <a:spLocks noChangeShapeType="1"/>
              </p:cNvSpPr>
              <p:nvPr/>
            </p:nvSpPr>
            <p:spPr bwMode="auto">
              <a:xfrm>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44" name="Line 57"/>
              <p:cNvSpPr>
                <a:spLocks noChangeShapeType="1"/>
              </p:cNvSpPr>
              <p:nvPr/>
            </p:nvSpPr>
            <p:spPr bwMode="auto">
              <a:xfrm flipH="1">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1241" name="Line 48"/>
            <p:cNvSpPr>
              <a:spLocks noChangeShapeType="1"/>
            </p:cNvSpPr>
            <p:nvPr/>
          </p:nvSpPr>
          <p:spPr bwMode="auto">
            <a:xfrm>
              <a:off x="1456" y="2344"/>
              <a:ext cx="3080" cy="0"/>
            </a:xfrm>
            <a:prstGeom prst="line">
              <a:avLst/>
            </a:prstGeom>
            <a:noFill/>
            <a:ln w="25400">
              <a:solidFill>
                <a:srgbClr val="00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42" name="Text Box 58"/>
            <p:cNvSpPr txBox="1">
              <a:spLocks noChangeArrowheads="1"/>
            </p:cNvSpPr>
            <p:nvPr/>
          </p:nvSpPr>
          <p:spPr bwMode="auto">
            <a:xfrm>
              <a:off x="2782" y="2028"/>
              <a:ext cx="50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chemeClr val="tx1"/>
                  </a:solidFill>
                </a:rPr>
                <a:t>P</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a:t>
              </a:r>
              <a:r>
                <a:rPr lang="en-US" altLang="zh-TW" i="0">
                  <a:solidFill>
                    <a:schemeClr val="tx1"/>
                  </a:solidFill>
                </a:rPr>
                <a:t>)</a:t>
              </a:r>
            </a:p>
          </p:txBody>
        </p:sp>
      </p:grpSp>
      <p:sp>
        <p:nvSpPr>
          <p:cNvPr id="100411" name="Text Box 59"/>
          <p:cNvSpPr txBox="1">
            <a:spLocks noChangeArrowheads="1"/>
          </p:cNvSpPr>
          <p:nvPr/>
        </p:nvSpPr>
        <p:spPr bwMode="auto">
          <a:xfrm>
            <a:off x="1800225" y="3219450"/>
            <a:ext cx="123825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chemeClr val="tx1"/>
                </a:solidFill>
              </a:rPr>
              <a:t>Q</a:t>
            </a:r>
            <a:r>
              <a:rPr lang="en-US" altLang="zh-TW" i="0">
                <a:solidFill>
                  <a:schemeClr val="tx1"/>
                </a:solidFill>
              </a:rPr>
              <a:t>(</a:t>
            </a:r>
            <a:r>
              <a:rPr lang="en-US" altLang="zh-TW">
                <a:solidFill>
                  <a:schemeClr val="tx1"/>
                </a:solidFill>
              </a:rPr>
              <a:t>x </a:t>
            </a:r>
            <a:r>
              <a:rPr lang="en-US" altLang="zh-TW" i="0">
                <a:solidFill>
                  <a:srgbClr val="FF0000"/>
                </a:solidFill>
              </a:rPr>
              <a:t>– </a:t>
            </a:r>
            <a:r>
              <a:rPr lang="en-US" altLang="zh-TW">
                <a:solidFill>
                  <a:srgbClr val="FF0000"/>
                </a:solidFill>
              </a:rPr>
              <a:t>m</a:t>
            </a:r>
            <a:r>
              <a:rPr lang="en-US" altLang="zh-TW" i="0">
                <a:solidFill>
                  <a:schemeClr val="tx1"/>
                </a:solidFill>
              </a:rPr>
              <a:t>,</a:t>
            </a:r>
            <a:r>
              <a:rPr lang="en-US" altLang="zh-TW">
                <a:solidFill>
                  <a:schemeClr val="tx1"/>
                </a:solidFill>
              </a:rPr>
              <a:t> y</a:t>
            </a:r>
            <a:r>
              <a:rPr lang="en-US" altLang="zh-TW" i="0">
                <a:solidFill>
                  <a:schemeClr val="tx1"/>
                </a:solidFill>
              </a:rPr>
              <a:t>)</a:t>
            </a:r>
          </a:p>
        </p:txBody>
      </p:sp>
      <p:sp>
        <p:nvSpPr>
          <p:cNvPr id="100412" name="Text Box 60"/>
          <p:cNvSpPr txBox="1">
            <a:spLocks noChangeArrowheads="1"/>
          </p:cNvSpPr>
          <p:nvPr/>
        </p:nvSpPr>
        <p:spPr bwMode="auto">
          <a:xfrm>
            <a:off x="6600825" y="3219450"/>
            <a:ext cx="124142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chemeClr val="tx1"/>
                </a:solidFill>
              </a:rPr>
              <a:t>R</a:t>
            </a:r>
            <a:r>
              <a:rPr lang="en-US" altLang="zh-TW" i="0">
                <a:solidFill>
                  <a:schemeClr val="tx1"/>
                </a:solidFill>
              </a:rPr>
              <a:t>(</a:t>
            </a:r>
            <a:r>
              <a:rPr lang="en-US" altLang="zh-TW">
                <a:solidFill>
                  <a:schemeClr val="tx1"/>
                </a:solidFill>
              </a:rPr>
              <a:t>x </a:t>
            </a:r>
            <a:r>
              <a:rPr lang="en-US" altLang="zh-TW" i="0">
                <a:solidFill>
                  <a:srgbClr val="FF0000"/>
                </a:solidFill>
              </a:rPr>
              <a:t>+ </a:t>
            </a:r>
            <a:r>
              <a:rPr lang="en-US" altLang="zh-TW">
                <a:solidFill>
                  <a:srgbClr val="FF0000"/>
                </a:solidFill>
              </a:rPr>
              <a:t>m</a:t>
            </a:r>
            <a:r>
              <a:rPr lang="en-US" altLang="zh-TW" i="0">
                <a:solidFill>
                  <a:schemeClr val="tx1"/>
                </a:solidFill>
              </a:rPr>
              <a:t>,</a:t>
            </a:r>
            <a:r>
              <a:rPr lang="en-US" altLang="zh-TW">
                <a:solidFill>
                  <a:schemeClr val="tx1"/>
                </a:solidFill>
              </a:rPr>
              <a:t> y</a:t>
            </a:r>
            <a:r>
              <a:rPr lang="en-US" altLang="zh-TW" i="0">
                <a:solidFill>
                  <a:schemeClr val="tx1"/>
                </a:solidFill>
              </a:rPr>
              <a:t>)</a:t>
            </a:r>
          </a:p>
        </p:txBody>
      </p:sp>
      <p:grpSp>
        <p:nvGrpSpPr>
          <p:cNvPr id="100417" name="Group 65"/>
          <p:cNvGrpSpPr>
            <a:grpSpLocks/>
          </p:cNvGrpSpPr>
          <p:nvPr/>
        </p:nvGrpSpPr>
        <p:grpSpPr bwMode="auto">
          <a:xfrm>
            <a:off x="2368550" y="3829050"/>
            <a:ext cx="2413000" cy="447675"/>
            <a:chOff x="1492" y="2500"/>
            <a:chExt cx="1520" cy="282"/>
          </a:xfrm>
        </p:grpSpPr>
        <p:sp>
          <p:nvSpPr>
            <p:cNvPr id="51236" name="AutoShape 61"/>
            <p:cNvSpPr>
              <a:spLocks/>
            </p:cNvSpPr>
            <p:nvPr/>
          </p:nvSpPr>
          <p:spPr bwMode="auto">
            <a:xfrm rot="5400000">
              <a:off x="2196" y="1796"/>
              <a:ext cx="112" cy="1520"/>
            </a:xfrm>
            <a:prstGeom prst="rightBrace">
              <a:avLst>
                <a:gd name="adj1" fmla="val 113095"/>
                <a:gd name="adj2" fmla="val 50000"/>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237" name="Text Box 63"/>
            <p:cNvSpPr txBox="1">
              <a:spLocks noChangeArrowheads="1"/>
            </p:cNvSpPr>
            <p:nvPr/>
          </p:nvSpPr>
          <p:spPr bwMode="auto">
            <a:xfrm>
              <a:off x="1990" y="2516"/>
              <a:ext cx="560"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rgbClr val="FF0000"/>
                  </a:solidFill>
                </a:rPr>
                <a:t>m</a:t>
              </a:r>
              <a:r>
                <a:rPr lang="en-US" altLang="zh-TW">
                  <a:solidFill>
                    <a:srgbClr val="339966"/>
                  </a:solidFill>
                </a:rPr>
                <a:t> units</a:t>
              </a:r>
            </a:p>
          </p:txBody>
        </p:sp>
      </p:grpSp>
      <p:grpSp>
        <p:nvGrpSpPr>
          <p:cNvPr id="100418" name="Group 66"/>
          <p:cNvGrpSpPr>
            <a:grpSpLocks/>
          </p:cNvGrpSpPr>
          <p:nvPr/>
        </p:nvGrpSpPr>
        <p:grpSpPr bwMode="auto">
          <a:xfrm>
            <a:off x="4794250" y="3829050"/>
            <a:ext cx="2413000" cy="447675"/>
            <a:chOff x="3020" y="2500"/>
            <a:chExt cx="1520" cy="282"/>
          </a:xfrm>
        </p:grpSpPr>
        <p:sp>
          <p:nvSpPr>
            <p:cNvPr id="51234" name="AutoShape 62"/>
            <p:cNvSpPr>
              <a:spLocks/>
            </p:cNvSpPr>
            <p:nvPr/>
          </p:nvSpPr>
          <p:spPr bwMode="auto">
            <a:xfrm rot="5400000">
              <a:off x="3724" y="1796"/>
              <a:ext cx="112" cy="1520"/>
            </a:xfrm>
            <a:prstGeom prst="rightBrace">
              <a:avLst>
                <a:gd name="adj1" fmla="val 113095"/>
                <a:gd name="adj2" fmla="val 50000"/>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235" name="Text Box 64"/>
            <p:cNvSpPr txBox="1">
              <a:spLocks noChangeArrowheads="1"/>
            </p:cNvSpPr>
            <p:nvPr/>
          </p:nvSpPr>
          <p:spPr bwMode="auto">
            <a:xfrm>
              <a:off x="3518" y="2516"/>
              <a:ext cx="560"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rgbClr val="FF0000"/>
                  </a:solidFill>
                </a:rPr>
                <a:t>m</a:t>
              </a:r>
              <a:r>
                <a:rPr lang="en-US" altLang="zh-TW">
                  <a:solidFill>
                    <a:srgbClr val="339966"/>
                  </a:solidFill>
                </a:rPr>
                <a:t> units</a:t>
              </a:r>
            </a:p>
          </p:txBody>
        </p:sp>
      </p:grpSp>
      <p:grpSp>
        <p:nvGrpSpPr>
          <p:cNvPr id="100437" name="Group 85"/>
          <p:cNvGrpSpPr>
            <a:grpSpLocks/>
          </p:cNvGrpSpPr>
          <p:nvPr/>
        </p:nvGrpSpPr>
        <p:grpSpPr bwMode="auto">
          <a:xfrm>
            <a:off x="2457450" y="4400550"/>
            <a:ext cx="4833938" cy="1714500"/>
            <a:chOff x="-1998" y="2844"/>
            <a:chExt cx="3045" cy="1080"/>
          </a:xfrm>
        </p:grpSpPr>
        <p:sp>
          <p:nvSpPr>
            <p:cNvPr id="51220" name="Rectangle 67"/>
            <p:cNvSpPr>
              <a:spLocks noChangeArrowheads="1"/>
            </p:cNvSpPr>
            <p:nvPr/>
          </p:nvSpPr>
          <p:spPr bwMode="auto">
            <a:xfrm>
              <a:off x="-1983" y="2850"/>
              <a:ext cx="3030" cy="106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21" name="Rectangle 71"/>
            <p:cNvSpPr>
              <a:spLocks noChangeArrowheads="1"/>
            </p:cNvSpPr>
            <p:nvPr/>
          </p:nvSpPr>
          <p:spPr bwMode="auto">
            <a:xfrm>
              <a:off x="-478" y="3605"/>
              <a:ext cx="1514"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000" b="0" i="0">
                <a:solidFill>
                  <a:schemeClr val="tx1"/>
                </a:solidFill>
              </a:endParaRPr>
            </a:p>
          </p:txBody>
        </p:sp>
        <p:sp>
          <p:nvSpPr>
            <p:cNvPr id="51222" name="Rectangle 72"/>
            <p:cNvSpPr>
              <a:spLocks noChangeArrowheads="1"/>
            </p:cNvSpPr>
            <p:nvPr/>
          </p:nvSpPr>
          <p:spPr bwMode="auto">
            <a:xfrm>
              <a:off x="-1998" y="3605"/>
              <a:ext cx="152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000" b="0" i="0">
                  <a:solidFill>
                    <a:schemeClr val="tx1"/>
                  </a:solidFill>
                </a:rPr>
                <a:t>To the </a:t>
              </a:r>
              <a:r>
                <a:rPr lang="en-US" altLang="zh-TW" sz="2000" i="0">
                  <a:solidFill>
                    <a:srgbClr val="FF0000"/>
                  </a:solidFill>
                </a:rPr>
                <a:t>left</a:t>
              </a:r>
            </a:p>
          </p:txBody>
        </p:sp>
        <p:sp>
          <p:nvSpPr>
            <p:cNvPr id="51223" name="Rectangle 73"/>
            <p:cNvSpPr>
              <a:spLocks noChangeArrowheads="1"/>
            </p:cNvSpPr>
            <p:nvPr/>
          </p:nvSpPr>
          <p:spPr bwMode="auto">
            <a:xfrm>
              <a:off x="-478" y="3285"/>
              <a:ext cx="151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000" b="0" i="0">
                <a:solidFill>
                  <a:schemeClr val="tx1"/>
                </a:solidFill>
              </a:endParaRPr>
            </a:p>
          </p:txBody>
        </p:sp>
        <p:sp>
          <p:nvSpPr>
            <p:cNvPr id="51224" name="Rectangle 74"/>
            <p:cNvSpPr>
              <a:spLocks noChangeArrowheads="1"/>
            </p:cNvSpPr>
            <p:nvPr/>
          </p:nvSpPr>
          <p:spPr bwMode="auto">
            <a:xfrm>
              <a:off x="-1998" y="3285"/>
              <a:ext cx="152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000" b="0" i="0">
                  <a:solidFill>
                    <a:schemeClr val="tx1"/>
                  </a:solidFill>
                </a:rPr>
                <a:t>To the </a:t>
              </a:r>
              <a:r>
                <a:rPr lang="en-US" altLang="zh-TW" sz="2000" i="0">
                  <a:solidFill>
                    <a:srgbClr val="FF0000"/>
                  </a:solidFill>
                </a:rPr>
                <a:t>right</a:t>
              </a:r>
            </a:p>
          </p:txBody>
        </p:sp>
        <p:sp>
          <p:nvSpPr>
            <p:cNvPr id="51225" name="Rectangle 75"/>
            <p:cNvSpPr>
              <a:spLocks noChangeArrowheads="1"/>
            </p:cNvSpPr>
            <p:nvPr/>
          </p:nvSpPr>
          <p:spPr bwMode="auto">
            <a:xfrm>
              <a:off x="-478" y="2844"/>
              <a:ext cx="1514"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000">
                  <a:solidFill>
                    <a:schemeClr val="tx1"/>
                  </a:solidFill>
                </a:rPr>
                <a:t>Coordinates of</a:t>
              </a:r>
              <a:br>
                <a:rPr lang="en-US" altLang="zh-TW" sz="2000">
                  <a:solidFill>
                    <a:schemeClr val="tx1"/>
                  </a:solidFill>
                </a:rPr>
              </a:br>
              <a:r>
                <a:rPr lang="en-US" altLang="zh-TW" sz="2000">
                  <a:solidFill>
                    <a:schemeClr val="tx1"/>
                  </a:solidFill>
                </a:rPr>
                <a:t>new position</a:t>
              </a:r>
            </a:p>
          </p:txBody>
        </p:sp>
        <p:sp>
          <p:nvSpPr>
            <p:cNvPr id="51226" name="Rectangle 76"/>
            <p:cNvSpPr>
              <a:spLocks noChangeArrowheads="1"/>
            </p:cNvSpPr>
            <p:nvPr/>
          </p:nvSpPr>
          <p:spPr bwMode="auto">
            <a:xfrm>
              <a:off x="-1998" y="2844"/>
              <a:ext cx="152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000">
                  <a:solidFill>
                    <a:schemeClr val="tx1"/>
                  </a:solidFill>
                </a:rPr>
                <a:t>Direction of translation</a:t>
              </a:r>
            </a:p>
          </p:txBody>
        </p:sp>
        <p:sp>
          <p:nvSpPr>
            <p:cNvPr id="51227" name="Line 77"/>
            <p:cNvSpPr>
              <a:spLocks noChangeShapeType="1"/>
            </p:cNvSpPr>
            <p:nvPr/>
          </p:nvSpPr>
          <p:spPr bwMode="auto">
            <a:xfrm>
              <a:off x="-1998" y="2844"/>
              <a:ext cx="303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28" name="Line 78"/>
            <p:cNvSpPr>
              <a:spLocks noChangeShapeType="1"/>
            </p:cNvSpPr>
            <p:nvPr/>
          </p:nvSpPr>
          <p:spPr bwMode="auto">
            <a:xfrm>
              <a:off x="-1998" y="3285"/>
              <a:ext cx="30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29" name="Line 79"/>
            <p:cNvSpPr>
              <a:spLocks noChangeShapeType="1"/>
            </p:cNvSpPr>
            <p:nvPr/>
          </p:nvSpPr>
          <p:spPr bwMode="auto">
            <a:xfrm>
              <a:off x="-1998" y="3605"/>
              <a:ext cx="30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30" name="Line 80"/>
            <p:cNvSpPr>
              <a:spLocks noChangeShapeType="1"/>
            </p:cNvSpPr>
            <p:nvPr/>
          </p:nvSpPr>
          <p:spPr bwMode="auto">
            <a:xfrm>
              <a:off x="-1998" y="3924"/>
              <a:ext cx="303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31" name="Line 81"/>
            <p:cNvSpPr>
              <a:spLocks noChangeShapeType="1"/>
            </p:cNvSpPr>
            <p:nvPr/>
          </p:nvSpPr>
          <p:spPr bwMode="auto">
            <a:xfrm>
              <a:off x="-1998" y="2844"/>
              <a:ext cx="0" cy="10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32" name="Line 82"/>
            <p:cNvSpPr>
              <a:spLocks noChangeShapeType="1"/>
            </p:cNvSpPr>
            <p:nvPr/>
          </p:nvSpPr>
          <p:spPr bwMode="auto">
            <a:xfrm>
              <a:off x="-478" y="2844"/>
              <a:ext cx="0" cy="10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33" name="Line 83"/>
            <p:cNvSpPr>
              <a:spLocks noChangeShapeType="1"/>
            </p:cNvSpPr>
            <p:nvPr/>
          </p:nvSpPr>
          <p:spPr bwMode="auto">
            <a:xfrm>
              <a:off x="1036" y="2844"/>
              <a:ext cx="0" cy="10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00438" name="Text Box 86"/>
          <p:cNvSpPr txBox="1">
            <a:spLocks noChangeArrowheads="1"/>
          </p:cNvSpPr>
          <p:nvPr/>
        </p:nvSpPr>
        <p:spPr bwMode="auto">
          <a:xfrm>
            <a:off x="5356225" y="5037138"/>
            <a:ext cx="13890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i="0">
                <a:solidFill>
                  <a:srgbClr val="0000FF"/>
                </a:solidFill>
              </a:rPr>
              <a:t>(</a:t>
            </a:r>
            <a:r>
              <a:rPr lang="en-US" altLang="zh-TW" sz="2400">
                <a:solidFill>
                  <a:srgbClr val="0000FF"/>
                </a:solidFill>
              </a:rPr>
              <a:t>x </a:t>
            </a:r>
            <a:r>
              <a:rPr lang="en-US" altLang="zh-TW" sz="2400" i="0">
                <a:solidFill>
                  <a:srgbClr val="FF0000"/>
                </a:solidFill>
              </a:rPr>
              <a:t>+</a:t>
            </a:r>
            <a:r>
              <a:rPr lang="en-US" altLang="zh-TW" sz="2400">
                <a:solidFill>
                  <a:srgbClr val="FF0000"/>
                </a:solidFill>
              </a:rPr>
              <a:t> m</a:t>
            </a:r>
            <a:r>
              <a:rPr lang="en-US" altLang="zh-TW" sz="2400" i="0">
                <a:solidFill>
                  <a:srgbClr val="0000FF"/>
                </a:solidFill>
              </a:rPr>
              <a:t>,</a:t>
            </a:r>
            <a:r>
              <a:rPr lang="en-US" altLang="zh-TW" sz="2400">
                <a:solidFill>
                  <a:srgbClr val="0000FF"/>
                </a:solidFill>
              </a:rPr>
              <a:t> y</a:t>
            </a:r>
            <a:r>
              <a:rPr lang="en-US" altLang="zh-TW" sz="2400" i="0">
                <a:solidFill>
                  <a:srgbClr val="0000FF"/>
                </a:solidFill>
              </a:rPr>
              <a:t>)</a:t>
            </a:r>
          </a:p>
        </p:txBody>
      </p:sp>
      <p:sp>
        <p:nvSpPr>
          <p:cNvPr id="100439" name="Text Box 87"/>
          <p:cNvSpPr txBox="1">
            <a:spLocks noChangeArrowheads="1"/>
          </p:cNvSpPr>
          <p:nvPr/>
        </p:nvSpPr>
        <p:spPr bwMode="auto">
          <a:xfrm>
            <a:off x="5356225" y="5545138"/>
            <a:ext cx="13684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i="0">
                <a:solidFill>
                  <a:srgbClr val="0000FF"/>
                </a:solidFill>
              </a:rPr>
              <a:t>(</a:t>
            </a:r>
            <a:r>
              <a:rPr lang="en-US" altLang="zh-TW" sz="2400">
                <a:solidFill>
                  <a:srgbClr val="0000FF"/>
                </a:solidFill>
              </a:rPr>
              <a:t>x </a:t>
            </a:r>
            <a:r>
              <a:rPr lang="en-US" altLang="zh-TW" sz="2400" i="0">
                <a:solidFill>
                  <a:srgbClr val="FF0000"/>
                </a:solidFill>
              </a:rPr>
              <a:t>–</a:t>
            </a:r>
            <a:r>
              <a:rPr lang="en-US" altLang="zh-TW" sz="2400">
                <a:solidFill>
                  <a:srgbClr val="FF0000"/>
                </a:solidFill>
              </a:rPr>
              <a:t> m</a:t>
            </a:r>
            <a:r>
              <a:rPr lang="en-US" altLang="zh-TW" sz="2400" i="0">
                <a:solidFill>
                  <a:srgbClr val="0000FF"/>
                </a:solidFill>
              </a:rPr>
              <a:t>,</a:t>
            </a:r>
            <a:r>
              <a:rPr lang="en-US" altLang="zh-TW" sz="2400">
                <a:solidFill>
                  <a:srgbClr val="0000FF"/>
                </a:solidFill>
              </a:rPr>
              <a:t> y</a:t>
            </a:r>
            <a:r>
              <a:rPr lang="en-US" altLang="zh-TW" sz="2400" i="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linds(horizontal)">
                                      <p:cBhvr>
                                        <p:cTn id="7" dur="500"/>
                                        <p:tgtEl>
                                          <p:spTgt spid="100357"/>
                                        </p:tgtEl>
                                      </p:cBhvr>
                                    </p:animEffect>
                                  </p:childTnLst>
                                </p:cTn>
                              </p:par>
                            </p:childTnLst>
                          </p:cTn>
                        </p:par>
                        <p:par>
                          <p:cTn id="8" fill="hold" nodeType="afterGroup">
                            <p:stCondLst>
                              <p:cond delay="500"/>
                            </p:stCondLst>
                            <p:childTnLst>
                              <p:par>
                                <p:cTn id="9" presetID="16" presetClass="entr" presetSubtype="42" fill="hold" nodeType="afterEffect">
                                  <p:stCondLst>
                                    <p:cond delay="1000"/>
                                  </p:stCondLst>
                                  <p:childTnLst>
                                    <p:set>
                                      <p:cBhvr>
                                        <p:cTn id="10" dur="1" fill="hold">
                                          <p:stCondLst>
                                            <p:cond delay="0"/>
                                          </p:stCondLst>
                                        </p:cTn>
                                        <p:tgtEl>
                                          <p:spTgt spid="100440"/>
                                        </p:tgtEl>
                                        <p:attrNameLst>
                                          <p:attrName>style.visibility</p:attrName>
                                        </p:attrNameLst>
                                      </p:cBhvr>
                                      <p:to>
                                        <p:strVal val="visible"/>
                                      </p:to>
                                    </p:set>
                                    <p:animEffect transition="in" filter="barn(outHorizontal)">
                                      <p:cBhvr>
                                        <p:cTn id="11" dur="500"/>
                                        <p:tgtEl>
                                          <p:spTgt spid="1004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2" fill="hold" nodeType="clickEffect">
                                  <p:stCondLst>
                                    <p:cond delay="0"/>
                                  </p:stCondLst>
                                  <p:childTnLst>
                                    <p:set>
                                      <p:cBhvr>
                                        <p:cTn id="15" dur="1" fill="hold">
                                          <p:stCondLst>
                                            <p:cond delay="0"/>
                                          </p:stCondLst>
                                        </p:cTn>
                                        <p:tgtEl>
                                          <p:spTgt spid="100417"/>
                                        </p:tgtEl>
                                        <p:attrNameLst>
                                          <p:attrName>style.visibility</p:attrName>
                                        </p:attrNameLst>
                                      </p:cBhvr>
                                      <p:to>
                                        <p:strVal val="visible"/>
                                      </p:to>
                                    </p:set>
                                    <p:anim calcmode="lin" valueType="num">
                                      <p:cBhvr additive="base">
                                        <p:cTn id="16" dur="500"/>
                                        <p:tgtEl>
                                          <p:spTgt spid="100417"/>
                                        </p:tgtEl>
                                        <p:attrNameLst>
                                          <p:attrName>ppt_x</p:attrName>
                                        </p:attrNameLst>
                                      </p:cBhvr>
                                      <p:tavLst>
                                        <p:tav tm="0">
                                          <p:val>
                                            <p:strVal val="#ppt_x+#ppt_w*1.125000"/>
                                          </p:val>
                                        </p:tav>
                                        <p:tav tm="100000">
                                          <p:val>
                                            <p:strVal val="#ppt_x"/>
                                          </p:val>
                                        </p:tav>
                                      </p:tavLst>
                                    </p:anim>
                                    <p:animEffect transition="in" filter="wipe(left)">
                                      <p:cBhvr>
                                        <p:cTn id="17" dur="500"/>
                                        <p:tgtEl>
                                          <p:spTgt spid="100417"/>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00411"/>
                                        </p:tgtEl>
                                        <p:attrNameLst>
                                          <p:attrName>style.visibility</p:attrName>
                                        </p:attrNameLst>
                                      </p:cBhvr>
                                      <p:to>
                                        <p:strVal val="visible"/>
                                      </p:to>
                                    </p:set>
                                    <p:animEffect transition="in" filter="dissolve">
                                      <p:cBhvr>
                                        <p:cTn id="21" dur="500"/>
                                        <p:tgtEl>
                                          <p:spTgt spid="100411"/>
                                        </p:tgtEl>
                                      </p:cBhvr>
                                    </p:animEffect>
                                  </p:childTnLst>
                                </p:cTn>
                              </p:par>
                            </p:childTnLst>
                          </p:cTn>
                        </p:par>
                        <p:par>
                          <p:cTn id="22" fill="hold" nodeType="afterGroup">
                            <p:stCondLst>
                              <p:cond delay="1000"/>
                            </p:stCondLst>
                            <p:childTnLst>
                              <p:par>
                                <p:cTn id="23" presetID="12" presetClass="entr" presetSubtype="8" fill="hold" nodeType="afterEffect">
                                  <p:stCondLst>
                                    <p:cond delay="0"/>
                                  </p:stCondLst>
                                  <p:childTnLst>
                                    <p:set>
                                      <p:cBhvr>
                                        <p:cTn id="24" dur="1" fill="hold">
                                          <p:stCondLst>
                                            <p:cond delay="0"/>
                                          </p:stCondLst>
                                        </p:cTn>
                                        <p:tgtEl>
                                          <p:spTgt spid="100418"/>
                                        </p:tgtEl>
                                        <p:attrNameLst>
                                          <p:attrName>style.visibility</p:attrName>
                                        </p:attrNameLst>
                                      </p:cBhvr>
                                      <p:to>
                                        <p:strVal val="visible"/>
                                      </p:to>
                                    </p:set>
                                    <p:anim calcmode="lin" valueType="num">
                                      <p:cBhvr additive="base">
                                        <p:cTn id="25" dur="500"/>
                                        <p:tgtEl>
                                          <p:spTgt spid="100418"/>
                                        </p:tgtEl>
                                        <p:attrNameLst>
                                          <p:attrName>ppt_x</p:attrName>
                                        </p:attrNameLst>
                                      </p:cBhvr>
                                      <p:tavLst>
                                        <p:tav tm="0">
                                          <p:val>
                                            <p:strVal val="#ppt_x-#ppt_w*1.125000"/>
                                          </p:val>
                                        </p:tav>
                                        <p:tav tm="100000">
                                          <p:val>
                                            <p:strVal val="#ppt_x"/>
                                          </p:val>
                                        </p:tav>
                                      </p:tavLst>
                                    </p:anim>
                                    <p:animEffect transition="in" filter="wipe(right)">
                                      <p:cBhvr>
                                        <p:cTn id="26" dur="500"/>
                                        <p:tgtEl>
                                          <p:spTgt spid="100418"/>
                                        </p:tgtEl>
                                      </p:cBhvr>
                                    </p:animEffect>
                                  </p:childTnLst>
                                </p:cTn>
                              </p:par>
                            </p:childTnLst>
                          </p:cTn>
                        </p:par>
                        <p:par>
                          <p:cTn id="27" fill="hold" nodeType="afterGroup">
                            <p:stCondLst>
                              <p:cond delay="1500"/>
                            </p:stCondLst>
                            <p:childTnLst>
                              <p:par>
                                <p:cTn id="28" presetID="9" presetClass="entr" presetSubtype="0" fill="hold" grpId="0" nodeType="afterEffect">
                                  <p:stCondLst>
                                    <p:cond delay="0"/>
                                  </p:stCondLst>
                                  <p:childTnLst>
                                    <p:set>
                                      <p:cBhvr>
                                        <p:cTn id="29" dur="1" fill="hold">
                                          <p:stCondLst>
                                            <p:cond delay="0"/>
                                          </p:stCondLst>
                                        </p:cTn>
                                        <p:tgtEl>
                                          <p:spTgt spid="100412"/>
                                        </p:tgtEl>
                                        <p:attrNameLst>
                                          <p:attrName>style.visibility</p:attrName>
                                        </p:attrNameLst>
                                      </p:cBhvr>
                                      <p:to>
                                        <p:strVal val="visible"/>
                                      </p:to>
                                    </p:set>
                                    <p:animEffect transition="in" filter="dissolve">
                                      <p:cBhvr>
                                        <p:cTn id="30" dur="500"/>
                                        <p:tgtEl>
                                          <p:spTgt spid="1004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nodeType="clickEffect">
                                  <p:stCondLst>
                                    <p:cond delay="0"/>
                                  </p:stCondLst>
                                  <p:childTnLst>
                                    <p:set>
                                      <p:cBhvr>
                                        <p:cTn id="34" dur="1" fill="hold">
                                          <p:stCondLst>
                                            <p:cond delay="0"/>
                                          </p:stCondLst>
                                        </p:cTn>
                                        <p:tgtEl>
                                          <p:spTgt spid="100437"/>
                                        </p:tgtEl>
                                        <p:attrNameLst>
                                          <p:attrName>style.visibility</p:attrName>
                                        </p:attrNameLst>
                                      </p:cBhvr>
                                      <p:to>
                                        <p:strVal val="visible"/>
                                      </p:to>
                                    </p:set>
                                    <p:animEffect transition="in" filter="box(out)">
                                      <p:cBhvr>
                                        <p:cTn id="35" dur="500"/>
                                        <p:tgtEl>
                                          <p:spTgt spid="10043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0438"/>
                                        </p:tgtEl>
                                        <p:attrNameLst>
                                          <p:attrName>style.visibility</p:attrName>
                                        </p:attrNameLst>
                                      </p:cBhvr>
                                      <p:to>
                                        <p:strVal val="visible"/>
                                      </p:to>
                                    </p:set>
                                    <p:animEffect transition="in" filter="dissolve">
                                      <p:cBhvr>
                                        <p:cTn id="40" dur="500"/>
                                        <p:tgtEl>
                                          <p:spTgt spid="10043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0439"/>
                                        </p:tgtEl>
                                        <p:attrNameLst>
                                          <p:attrName>style.visibility</p:attrName>
                                        </p:attrNameLst>
                                      </p:cBhvr>
                                      <p:to>
                                        <p:strVal val="visible"/>
                                      </p:to>
                                    </p:set>
                                    <p:animEffect transition="in" filter="dissolve">
                                      <p:cBhvr>
                                        <p:cTn id="45" dur="500"/>
                                        <p:tgtEl>
                                          <p:spTgt spid="100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utoUpdateAnimBg="0"/>
      <p:bldP spid="100411" grpId="0" autoUpdateAnimBg="0"/>
      <p:bldP spid="100412" grpId="0" autoUpdateAnimBg="0"/>
      <p:bldP spid="100438" grpId="0" autoUpdateAnimBg="0"/>
      <p:bldP spid="10043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69"/>
          <p:cNvSpPr>
            <a:spLocks noChangeArrowheads="1"/>
          </p:cNvSpPr>
          <p:nvPr/>
        </p:nvSpPr>
        <p:spPr bwMode="auto">
          <a:xfrm>
            <a:off x="830263" y="1212850"/>
            <a:ext cx="7739062" cy="52498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7" name="Rectangle 71"/>
          <p:cNvSpPr>
            <a:spLocks noChangeArrowheads="1"/>
          </p:cNvSpPr>
          <p:nvPr/>
        </p:nvSpPr>
        <p:spPr bwMode="auto">
          <a:xfrm>
            <a:off x="830263" y="64150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28" name="Text Box 74"/>
          <p:cNvSpPr txBox="1">
            <a:spLocks noChangeArrowheads="1"/>
          </p:cNvSpPr>
          <p:nvPr/>
        </p:nvSpPr>
        <p:spPr bwMode="auto">
          <a:xfrm>
            <a:off x="3197225" y="6032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2" action="ppaction://hlinksldjump"/>
              </a:rPr>
              <a:t>Example</a:t>
            </a:r>
            <a:endParaRPr lang="en-US" altLang="zh-TW" sz="1500">
              <a:solidFill>
                <a:schemeClr val="hlink"/>
              </a:solidFill>
            </a:endParaRPr>
          </a:p>
        </p:txBody>
      </p:sp>
      <p:sp>
        <p:nvSpPr>
          <p:cNvPr id="52229" name="Text Box 3"/>
          <p:cNvSpPr txBox="1">
            <a:spLocks noChangeArrowheads="1"/>
          </p:cNvSpPr>
          <p:nvPr/>
        </p:nvSpPr>
        <p:spPr bwMode="auto">
          <a:xfrm>
            <a:off x="860425" y="1084263"/>
            <a:ext cx="213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Translation</a:t>
            </a:r>
          </a:p>
        </p:txBody>
      </p:sp>
      <p:sp>
        <p:nvSpPr>
          <p:cNvPr id="101381" name="Text Box 5"/>
          <p:cNvSpPr txBox="1">
            <a:spLocks noChangeArrowheads="1"/>
          </p:cNvSpPr>
          <p:nvPr/>
        </p:nvSpPr>
        <p:spPr bwMode="auto">
          <a:xfrm>
            <a:off x="860425" y="1636713"/>
            <a:ext cx="5427663" cy="2282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spcBef>
                <a:spcPct val="20000"/>
              </a:spcBef>
            </a:pPr>
            <a:r>
              <a:rPr lang="en-US" altLang="zh-TW" sz="2400" b="0" i="0">
                <a:solidFill>
                  <a:schemeClr val="tx1"/>
                </a:solidFill>
              </a:rPr>
              <a:t>2.	If </a:t>
            </a:r>
            <a:r>
              <a:rPr lang="en-US" altLang="zh-TW" sz="2400" b="0">
                <a:solidFill>
                  <a:schemeClr val="tx1"/>
                </a:solidFill>
              </a:rPr>
              <a:t>P</a:t>
            </a:r>
            <a:r>
              <a:rPr lang="en-US" altLang="zh-TW" sz="2400" b="0" i="0">
                <a:solidFill>
                  <a:schemeClr val="tx1"/>
                </a:solidFill>
              </a:rPr>
              <a:t>(</a:t>
            </a:r>
            <a:r>
              <a:rPr lang="en-US" altLang="zh-TW" sz="2400" b="0">
                <a:solidFill>
                  <a:schemeClr val="tx1"/>
                </a:solidFill>
              </a:rPr>
              <a:t>x</a:t>
            </a:r>
            <a:r>
              <a:rPr lang="en-US" altLang="zh-TW" sz="2400" b="0" i="0">
                <a:solidFill>
                  <a:schemeClr val="tx1"/>
                </a:solidFill>
              </a:rPr>
              <a:t>, </a:t>
            </a:r>
            <a:r>
              <a:rPr lang="en-US" altLang="zh-TW" sz="2400" b="0">
                <a:solidFill>
                  <a:schemeClr val="tx1"/>
                </a:solidFill>
              </a:rPr>
              <a:t>y</a:t>
            </a:r>
            <a:r>
              <a:rPr lang="en-US" altLang="zh-TW" sz="2400" b="0" i="0">
                <a:solidFill>
                  <a:schemeClr val="tx1"/>
                </a:solidFill>
              </a:rPr>
              <a:t>) is translated upward or downward, the </a:t>
            </a:r>
            <a:r>
              <a:rPr lang="en-US" altLang="zh-TW" sz="2400" b="0">
                <a:solidFill>
                  <a:schemeClr val="tx1"/>
                </a:solidFill>
              </a:rPr>
              <a:t>x</a:t>
            </a:r>
            <a:r>
              <a:rPr lang="en-US" altLang="zh-TW" sz="2400" b="0" i="0">
                <a:solidFill>
                  <a:schemeClr val="tx1"/>
                </a:solidFill>
              </a:rPr>
              <a:t>-coordinate stays the same. The table below shows the result after </a:t>
            </a:r>
            <a:r>
              <a:rPr lang="en-US" altLang="zh-TW" sz="2400" b="0">
                <a:solidFill>
                  <a:schemeClr val="tx1"/>
                </a:solidFill>
              </a:rPr>
              <a:t>P</a:t>
            </a:r>
            <a:r>
              <a:rPr lang="en-US" altLang="zh-TW" sz="2400" b="0" i="0">
                <a:solidFill>
                  <a:schemeClr val="tx1"/>
                </a:solidFill>
              </a:rPr>
              <a:t> has been translated by </a:t>
            </a:r>
            <a:r>
              <a:rPr lang="en-US" altLang="zh-TW" sz="2400" b="0">
                <a:solidFill>
                  <a:schemeClr val="tx1"/>
                </a:solidFill>
              </a:rPr>
              <a:t>n</a:t>
            </a:r>
            <a:r>
              <a:rPr lang="en-US" altLang="zh-TW" sz="2400" b="0" i="0">
                <a:solidFill>
                  <a:schemeClr val="tx1"/>
                </a:solidFill>
              </a:rPr>
              <a:t> units:</a:t>
            </a:r>
          </a:p>
        </p:txBody>
      </p:sp>
      <p:sp>
        <p:nvSpPr>
          <p:cNvPr id="52231" name="Text Box 6"/>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52232" name="Text Box 8"/>
          <p:cNvSpPr txBox="1">
            <a:spLocks noChangeArrowheads="1"/>
          </p:cNvSpPr>
          <p:nvPr/>
        </p:nvSpPr>
        <p:spPr bwMode="auto">
          <a:xfrm>
            <a:off x="241300" y="1201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A)</a:t>
            </a:r>
          </a:p>
        </p:txBody>
      </p:sp>
      <p:sp>
        <p:nvSpPr>
          <p:cNvPr id="52233" name="AutoShape 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2234" name="AutoShape 1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5" name="AutoShape 1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03" name="Text Box 27"/>
          <p:cNvSpPr txBox="1">
            <a:spLocks noChangeArrowheads="1"/>
          </p:cNvSpPr>
          <p:nvPr/>
        </p:nvSpPr>
        <p:spPr bwMode="auto">
          <a:xfrm>
            <a:off x="7315200" y="1238250"/>
            <a:ext cx="120332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chemeClr val="tx1"/>
                </a:solidFill>
              </a:rPr>
              <a:t>Q</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 </a:t>
            </a:r>
            <a:r>
              <a:rPr lang="en-US" altLang="zh-TW" i="0">
                <a:solidFill>
                  <a:srgbClr val="FF0000"/>
                </a:solidFill>
              </a:rPr>
              <a:t>+ </a:t>
            </a:r>
            <a:r>
              <a:rPr lang="en-US" altLang="zh-TW">
                <a:solidFill>
                  <a:srgbClr val="FF0000"/>
                </a:solidFill>
              </a:rPr>
              <a:t>n</a:t>
            </a:r>
            <a:r>
              <a:rPr lang="en-US" altLang="zh-TW" i="0">
                <a:solidFill>
                  <a:schemeClr val="tx1"/>
                </a:solidFill>
              </a:rPr>
              <a:t>)</a:t>
            </a:r>
          </a:p>
        </p:txBody>
      </p:sp>
      <p:grpSp>
        <p:nvGrpSpPr>
          <p:cNvPr id="101443" name="Group 67"/>
          <p:cNvGrpSpPr>
            <a:grpSpLocks/>
          </p:cNvGrpSpPr>
          <p:nvPr/>
        </p:nvGrpSpPr>
        <p:grpSpPr bwMode="auto">
          <a:xfrm>
            <a:off x="6273800" y="1746250"/>
            <a:ext cx="1063625" cy="1866900"/>
            <a:chOff x="3958" y="1180"/>
            <a:chExt cx="670" cy="1176"/>
          </a:xfrm>
        </p:grpSpPr>
        <p:sp>
          <p:nvSpPr>
            <p:cNvPr id="52272" name="AutoShape 30"/>
            <p:cNvSpPr>
              <a:spLocks/>
            </p:cNvSpPr>
            <p:nvPr/>
          </p:nvSpPr>
          <p:spPr bwMode="auto">
            <a:xfrm rot="10800000">
              <a:off x="4516" y="1180"/>
              <a:ext cx="112" cy="1176"/>
            </a:xfrm>
            <a:prstGeom prst="rightBrace">
              <a:avLst>
                <a:gd name="adj1" fmla="val 87500"/>
                <a:gd name="adj2" fmla="val 50000"/>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273" name="Text Box 31"/>
            <p:cNvSpPr txBox="1">
              <a:spLocks noChangeArrowheads="1"/>
            </p:cNvSpPr>
            <p:nvPr/>
          </p:nvSpPr>
          <p:spPr bwMode="auto">
            <a:xfrm>
              <a:off x="3958" y="162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a:solidFill>
                    <a:srgbClr val="FF0000"/>
                  </a:solidFill>
                </a:rPr>
                <a:t>n</a:t>
              </a:r>
              <a:r>
                <a:rPr lang="en-US" altLang="zh-TW">
                  <a:solidFill>
                    <a:srgbClr val="339966"/>
                  </a:solidFill>
                </a:rPr>
                <a:t> units</a:t>
              </a:r>
            </a:p>
          </p:txBody>
        </p:sp>
      </p:grpSp>
      <p:grpSp>
        <p:nvGrpSpPr>
          <p:cNvPr id="101411" name="Group 35"/>
          <p:cNvGrpSpPr>
            <a:grpSpLocks/>
          </p:cNvGrpSpPr>
          <p:nvPr/>
        </p:nvGrpSpPr>
        <p:grpSpPr bwMode="auto">
          <a:xfrm>
            <a:off x="1444625" y="4057650"/>
            <a:ext cx="4833938" cy="1714500"/>
            <a:chOff x="-1998" y="2844"/>
            <a:chExt cx="3045" cy="1080"/>
          </a:xfrm>
        </p:grpSpPr>
        <p:sp>
          <p:nvSpPr>
            <p:cNvPr id="52258" name="Rectangle 36"/>
            <p:cNvSpPr>
              <a:spLocks noChangeArrowheads="1"/>
            </p:cNvSpPr>
            <p:nvPr/>
          </p:nvSpPr>
          <p:spPr bwMode="auto">
            <a:xfrm>
              <a:off x="-1983" y="2850"/>
              <a:ext cx="3030" cy="106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259" name="Rectangle 37"/>
            <p:cNvSpPr>
              <a:spLocks noChangeArrowheads="1"/>
            </p:cNvSpPr>
            <p:nvPr/>
          </p:nvSpPr>
          <p:spPr bwMode="auto">
            <a:xfrm>
              <a:off x="-478" y="3605"/>
              <a:ext cx="1514"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000" b="0" i="0">
                <a:solidFill>
                  <a:schemeClr val="tx1"/>
                </a:solidFill>
              </a:endParaRPr>
            </a:p>
          </p:txBody>
        </p:sp>
        <p:sp>
          <p:nvSpPr>
            <p:cNvPr id="52260" name="Rectangle 38"/>
            <p:cNvSpPr>
              <a:spLocks noChangeArrowheads="1"/>
            </p:cNvSpPr>
            <p:nvPr/>
          </p:nvSpPr>
          <p:spPr bwMode="auto">
            <a:xfrm>
              <a:off x="-1998" y="3605"/>
              <a:ext cx="152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000" i="0">
                  <a:solidFill>
                    <a:srgbClr val="FF0000"/>
                  </a:solidFill>
                </a:rPr>
                <a:t>downward</a:t>
              </a:r>
            </a:p>
          </p:txBody>
        </p:sp>
        <p:sp>
          <p:nvSpPr>
            <p:cNvPr id="52261" name="Rectangle 39"/>
            <p:cNvSpPr>
              <a:spLocks noChangeArrowheads="1"/>
            </p:cNvSpPr>
            <p:nvPr/>
          </p:nvSpPr>
          <p:spPr bwMode="auto">
            <a:xfrm>
              <a:off x="-478" y="3285"/>
              <a:ext cx="151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000" b="0" i="0">
                <a:solidFill>
                  <a:schemeClr val="tx1"/>
                </a:solidFill>
              </a:endParaRPr>
            </a:p>
          </p:txBody>
        </p:sp>
        <p:sp>
          <p:nvSpPr>
            <p:cNvPr id="52262" name="Rectangle 40"/>
            <p:cNvSpPr>
              <a:spLocks noChangeArrowheads="1"/>
            </p:cNvSpPr>
            <p:nvPr/>
          </p:nvSpPr>
          <p:spPr bwMode="auto">
            <a:xfrm>
              <a:off x="-1998" y="3285"/>
              <a:ext cx="152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000" i="0">
                  <a:solidFill>
                    <a:srgbClr val="FF0000"/>
                  </a:solidFill>
                </a:rPr>
                <a:t>upward</a:t>
              </a:r>
            </a:p>
          </p:txBody>
        </p:sp>
        <p:sp>
          <p:nvSpPr>
            <p:cNvPr id="52263" name="Rectangle 41"/>
            <p:cNvSpPr>
              <a:spLocks noChangeArrowheads="1"/>
            </p:cNvSpPr>
            <p:nvPr/>
          </p:nvSpPr>
          <p:spPr bwMode="auto">
            <a:xfrm>
              <a:off x="-478" y="2844"/>
              <a:ext cx="1514"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000">
                  <a:solidFill>
                    <a:schemeClr val="tx1"/>
                  </a:solidFill>
                </a:rPr>
                <a:t>Coordinates of</a:t>
              </a:r>
              <a:br>
                <a:rPr lang="en-US" altLang="zh-TW" sz="2000">
                  <a:solidFill>
                    <a:schemeClr val="tx1"/>
                  </a:solidFill>
                </a:rPr>
              </a:br>
              <a:r>
                <a:rPr lang="en-US" altLang="zh-TW" sz="2000">
                  <a:solidFill>
                    <a:schemeClr val="tx1"/>
                  </a:solidFill>
                </a:rPr>
                <a:t>new position</a:t>
              </a:r>
            </a:p>
          </p:txBody>
        </p:sp>
        <p:sp>
          <p:nvSpPr>
            <p:cNvPr id="52264" name="Rectangle 42"/>
            <p:cNvSpPr>
              <a:spLocks noChangeArrowheads="1"/>
            </p:cNvSpPr>
            <p:nvPr/>
          </p:nvSpPr>
          <p:spPr bwMode="auto">
            <a:xfrm>
              <a:off x="-1998" y="2844"/>
              <a:ext cx="152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000">
                  <a:solidFill>
                    <a:schemeClr val="tx1"/>
                  </a:solidFill>
                </a:rPr>
                <a:t>Direction of translation</a:t>
              </a:r>
            </a:p>
          </p:txBody>
        </p:sp>
        <p:sp>
          <p:nvSpPr>
            <p:cNvPr id="52265" name="Line 43"/>
            <p:cNvSpPr>
              <a:spLocks noChangeShapeType="1"/>
            </p:cNvSpPr>
            <p:nvPr/>
          </p:nvSpPr>
          <p:spPr bwMode="auto">
            <a:xfrm>
              <a:off x="-1998" y="2844"/>
              <a:ext cx="303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6" name="Line 44"/>
            <p:cNvSpPr>
              <a:spLocks noChangeShapeType="1"/>
            </p:cNvSpPr>
            <p:nvPr/>
          </p:nvSpPr>
          <p:spPr bwMode="auto">
            <a:xfrm>
              <a:off x="-1998" y="3285"/>
              <a:ext cx="30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7" name="Line 45"/>
            <p:cNvSpPr>
              <a:spLocks noChangeShapeType="1"/>
            </p:cNvSpPr>
            <p:nvPr/>
          </p:nvSpPr>
          <p:spPr bwMode="auto">
            <a:xfrm>
              <a:off x="-1998" y="3605"/>
              <a:ext cx="303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8" name="Line 46"/>
            <p:cNvSpPr>
              <a:spLocks noChangeShapeType="1"/>
            </p:cNvSpPr>
            <p:nvPr/>
          </p:nvSpPr>
          <p:spPr bwMode="auto">
            <a:xfrm>
              <a:off x="-1998" y="3924"/>
              <a:ext cx="303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69" name="Line 47"/>
            <p:cNvSpPr>
              <a:spLocks noChangeShapeType="1"/>
            </p:cNvSpPr>
            <p:nvPr/>
          </p:nvSpPr>
          <p:spPr bwMode="auto">
            <a:xfrm>
              <a:off x="-1998" y="2844"/>
              <a:ext cx="0" cy="10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0" name="Line 48"/>
            <p:cNvSpPr>
              <a:spLocks noChangeShapeType="1"/>
            </p:cNvSpPr>
            <p:nvPr/>
          </p:nvSpPr>
          <p:spPr bwMode="auto">
            <a:xfrm>
              <a:off x="-478" y="2844"/>
              <a:ext cx="0" cy="10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71" name="Line 49"/>
            <p:cNvSpPr>
              <a:spLocks noChangeShapeType="1"/>
            </p:cNvSpPr>
            <p:nvPr/>
          </p:nvSpPr>
          <p:spPr bwMode="auto">
            <a:xfrm>
              <a:off x="1036" y="2844"/>
              <a:ext cx="0" cy="108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01426" name="Text Box 50"/>
          <p:cNvSpPr txBox="1">
            <a:spLocks noChangeArrowheads="1"/>
          </p:cNvSpPr>
          <p:nvPr/>
        </p:nvSpPr>
        <p:spPr bwMode="auto">
          <a:xfrm>
            <a:off x="4343400" y="4694238"/>
            <a:ext cx="13223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i="0">
                <a:solidFill>
                  <a:srgbClr val="0000FF"/>
                </a:solidFill>
              </a:rPr>
              <a:t>(</a:t>
            </a:r>
            <a:r>
              <a:rPr lang="en-US" altLang="zh-TW" sz="2400">
                <a:solidFill>
                  <a:srgbClr val="0000FF"/>
                </a:solidFill>
              </a:rPr>
              <a:t>x, y </a:t>
            </a:r>
            <a:r>
              <a:rPr lang="en-US" altLang="zh-TW" sz="2400" i="0">
                <a:solidFill>
                  <a:srgbClr val="FF0000"/>
                </a:solidFill>
              </a:rPr>
              <a:t>+</a:t>
            </a:r>
            <a:r>
              <a:rPr lang="en-US" altLang="zh-TW" sz="2400">
                <a:solidFill>
                  <a:srgbClr val="FF0000"/>
                </a:solidFill>
              </a:rPr>
              <a:t> n</a:t>
            </a:r>
            <a:r>
              <a:rPr lang="en-US" altLang="zh-TW" sz="2400" i="0">
                <a:solidFill>
                  <a:srgbClr val="0000FF"/>
                </a:solidFill>
              </a:rPr>
              <a:t>)</a:t>
            </a:r>
          </a:p>
        </p:txBody>
      </p:sp>
      <p:sp>
        <p:nvSpPr>
          <p:cNvPr id="101428" name="Text Box 52"/>
          <p:cNvSpPr txBox="1">
            <a:spLocks noChangeArrowheads="1"/>
          </p:cNvSpPr>
          <p:nvPr/>
        </p:nvSpPr>
        <p:spPr bwMode="auto">
          <a:xfrm>
            <a:off x="4343400" y="5189538"/>
            <a:ext cx="13017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i="0">
                <a:solidFill>
                  <a:srgbClr val="0000FF"/>
                </a:solidFill>
              </a:rPr>
              <a:t>(</a:t>
            </a:r>
            <a:r>
              <a:rPr lang="en-US" altLang="zh-TW" sz="2400">
                <a:solidFill>
                  <a:srgbClr val="0000FF"/>
                </a:solidFill>
              </a:rPr>
              <a:t>x, y </a:t>
            </a:r>
            <a:r>
              <a:rPr lang="en-US" altLang="zh-TW" sz="2400" i="0">
                <a:solidFill>
                  <a:srgbClr val="FF0000"/>
                </a:solidFill>
              </a:rPr>
              <a:t>–</a:t>
            </a:r>
            <a:r>
              <a:rPr lang="en-US" altLang="zh-TW" sz="2400">
                <a:solidFill>
                  <a:srgbClr val="FF0000"/>
                </a:solidFill>
              </a:rPr>
              <a:t> n</a:t>
            </a:r>
            <a:r>
              <a:rPr lang="en-US" altLang="zh-TW" sz="2400" i="0">
                <a:solidFill>
                  <a:srgbClr val="0000FF"/>
                </a:solidFill>
              </a:rPr>
              <a:t>)</a:t>
            </a:r>
          </a:p>
        </p:txBody>
      </p:sp>
      <p:grpSp>
        <p:nvGrpSpPr>
          <p:cNvPr id="101444" name="Group 68"/>
          <p:cNvGrpSpPr>
            <a:grpSpLocks/>
          </p:cNvGrpSpPr>
          <p:nvPr/>
        </p:nvGrpSpPr>
        <p:grpSpPr bwMode="auto">
          <a:xfrm>
            <a:off x="7375525" y="1625600"/>
            <a:ext cx="1012825" cy="3975100"/>
            <a:chOff x="4652" y="1104"/>
            <a:chExt cx="638" cy="2504"/>
          </a:xfrm>
        </p:grpSpPr>
        <p:sp>
          <p:nvSpPr>
            <p:cNvPr id="52247" name="Text Box 26"/>
            <p:cNvSpPr txBox="1">
              <a:spLocks noChangeArrowheads="1"/>
            </p:cNvSpPr>
            <p:nvPr/>
          </p:nvSpPr>
          <p:spPr bwMode="auto">
            <a:xfrm>
              <a:off x="4782" y="2204"/>
              <a:ext cx="50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chemeClr val="tx1"/>
                  </a:solidFill>
                </a:rPr>
                <a:t>P</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a:t>
              </a:r>
              <a:r>
                <a:rPr lang="en-US" altLang="zh-TW" i="0">
                  <a:solidFill>
                    <a:schemeClr val="tx1"/>
                  </a:solidFill>
                </a:rPr>
                <a:t>)</a:t>
              </a:r>
            </a:p>
          </p:txBody>
        </p:sp>
        <p:grpSp>
          <p:nvGrpSpPr>
            <p:cNvPr id="52248" name="Group 54"/>
            <p:cNvGrpSpPr>
              <a:grpSpLocks/>
            </p:cNvGrpSpPr>
            <p:nvPr/>
          </p:nvGrpSpPr>
          <p:grpSpPr bwMode="auto">
            <a:xfrm>
              <a:off x="4652" y="1104"/>
              <a:ext cx="136" cy="136"/>
              <a:chOff x="356" y="3016"/>
              <a:chExt cx="224" cy="224"/>
            </a:xfrm>
          </p:grpSpPr>
          <p:sp>
            <p:nvSpPr>
              <p:cNvPr id="52256" name="Line 55"/>
              <p:cNvSpPr>
                <a:spLocks noChangeShapeType="1"/>
              </p:cNvSpPr>
              <p:nvPr/>
            </p:nvSpPr>
            <p:spPr bwMode="auto">
              <a:xfrm>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7" name="Line 56"/>
              <p:cNvSpPr>
                <a:spLocks noChangeShapeType="1"/>
              </p:cNvSpPr>
              <p:nvPr/>
            </p:nvSpPr>
            <p:spPr bwMode="auto">
              <a:xfrm flipH="1">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2249" name="Group 57"/>
            <p:cNvGrpSpPr>
              <a:grpSpLocks/>
            </p:cNvGrpSpPr>
            <p:nvPr/>
          </p:nvGrpSpPr>
          <p:grpSpPr bwMode="auto">
            <a:xfrm>
              <a:off x="4652" y="2288"/>
              <a:ext cx="136" cy="136"/>
              <a:chOff x="356" y="3016"/>
              <a:chExt cx="224" cy="224"/>
            </a:xfrm>
          </p:grpSpPr>
          <p:sp>
            <p:nvSpPr>
              <p:cNvPr id="52254" name="Line 58"/>
              <p:cNvSpPr>
                <a:spLocks noChangeShapeType="1"/>
              </p:cNvSpPr>
              <p:nvPr/>
            </p:nvSpPr>
            <p:spPr bwMode="auto">
              <a:xfrm>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5" name="Line 59"/>
              <p:cNvSpPr>
                <a:spLocks noChangeShapeType="1"/>
              </p:cNvSpPr>
              <p:nvPr/>
            </p:nvSpPr>
            <p:spPr bwMode="auto">
              <a:xfrm flipH="1">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2250" name="Group 60"/>
            <p:cNvGrpSpPr>
              <a:grpSpLocks/>
            </p:cNvGrpSpPr>
            <p:nvPr/>
          </p:nvGrpSpPr>
          <p:grpSpPr bwMode="auto">
            <a:xfrm>
              <a:off x="4652" y="3472"/>
              <a:ext cx="136" cy="136"/>
              <a:chOff x="356" y="3016"/>
              <a:chExt cx="224" cy="224"/>
            </a:xfrm>
          </p:grpSpPr>
          <p:sp>
            <p:nvSpPr>
              <p:cNvPr id="52252" name="Line 61"/>
              <p:cNvSpPr>
                <a:spLocks noChangeShapeType="1"/>
              </p:cNvSpPr>
              <p:nvPr/>
            </p:nvSpPr>
            <p:spPr bwMode="auto">
              <a:xfrm>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53" name="Line 62"/>
              <p:cNvSpPr>
                <a:spLocks noChangeShapeType="1"/>
              </p:cNvSpPr>
              <p:nvPr/>
            </p:nvSpPr>
            <p:spPr bwMode="auto">
              <a:xfrm flipH="1">
                <a:off x="356" y="3016"/>
                <a:ext cx="224" cy="224"/>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52251" name="Line 53"/>
            <p:cNvSpPr>
              <a:spLocks noChangeShapeType="1"/>
            </p:cNvSpPr>
            <p:nvPr/>
          </p:nvSpPr>
          <p:spPr bwMode="auto">
            <a:xfrm flipV="1">
              <a:off x="4720" y="1144"/>
              <a:ext cx="0" cy="2400"/>
            </a:xfrm>
            <a:prstGeom prst="line">
              <a:avLst/>
            </a:prstGeom>
            <a:noFill/>
            <a:ln w="25400">
              <a:solidFill>
                <a:srgbClr val="00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01439" name="Text Box 63"/>
          <p:cNvSpPr txBox="1">
            <a:spLocks noChangeArrowheads="1"/>
          </p:cNvSpPr>
          <p:nvPr/>
        </p:nvSpPr>
        <p:spPr bwMode="auto">
          <a:xfrm>
            <a:off x="7327900" y="5480050"/>
            <a:ext cx="117475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chemeClr val="tx1"/>
                </a:solidFill>
              </a:rPr>
              <a:t>R</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 </a:t>
            </a:r>
            <a:r>
              <a:rPr lang="en-US" altLang="zh-TW" i="0">
                <a:solidFill>
                  <a:srgbClr val="FF0000"/>
                </a:solidFill>
              </a:rPr>
              <a:t>– </a:t>
            </a:r>
            <a:r>
              <a:rPr lang="en-US" altLang="zh-TW">
                <a:solidFill>
                  <a:srgbClr val="FF0000"/>
                </a:solidFill>
              </a:rPr>
              <a:t>n</a:t>
            </a:r>
            <a:r>
              <a:rPr lang="en-US" altLang="zh-TW" i="0">
                <a:solidFill>
                  <a:schemeClr val="tx1"/>
                </a:solidFill>
              </a:rPr>
              <a:t>)</a:t>
            </a:r>
          </a:p>
        </p:txBody>
      </p:sp>
      <p:grpSp>
        <p:nvGrpSpPr>
          <p:cNvPr id="101442" name="Group 66"/>
          <p:cNvGrpSpPr>
            <a:grpSpLocks/>
          </p:cNvGrpSpPr>
          <p:nvPr/>
        </p:nvGrpSpPr>
        <p:grpSpPr bwMode="auto">
          <a:xfrm>
            <a:off x="6273800" y="3613150"/>
            <a:ext cx="1063625" cy="1866900"/>
            <a:chOff x="3958" y="2356"/>
            <a:chExt cx="670" cy="1176"/>
          </a:xfrm>
        </p:grpSpPr>
        <p:sp>
          <p:nvSpPr>
            <p:cNvPr id="52245" name="AutoShape 64"/>
            <p:cNvSpPr>
              <a:spLocks/>
            </p:cNvSpPr>
            <p:nvPr/>
          </p:nvSpPr>
          <p:spPr bwMode="auto">
            <a:xfrm rot="10800000">
              <a:off x="4516" y="2356"/>
              <a:ext cx="112" cy="1176"/>
            </a:xfrm>
            <a:prstGeom prst="rightBrace">
              <a:avLst>
                <a:gd name="adj1" fmla="val 87500"/>
                <a:gd name="adj2" fmla="val 50000"/>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246" name="Text Box 65"/>
            <p:cNvSpPr txBox="1">
              <a:spLocks noChangeArrowheads="1"/>
            </p:cNvSpPr>
            <p:nvPr/>
          </p:nvSpPr>
          <p:spPr bwMode="auto">
            <a:xfrm>
              <a:off x="3958" y="2820"/>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a:solidFill>
                    <a:srgbClr val="FF0000"/>
                  </a:solidFill>
                </a:rPr>
                <a:t>n</a:t>
              </a:r>
              <a:r>
                <a:rPr lang="en-US" altLang="zh-TW">
                  <a:solidFill>
                    <a:srgbClr val="339966"/>
                  </a:solidFill>
                </a:rPr>
                <a:t> units</a:t>
              </a:r>
            </a:p>
          </p:txBody>
        </p:sp>
      </p:grpSp>
      <p:pic>
        <p:nvPicPr>
          <p:cNvPr id="52244" name="Picture 75" descr="D:\Oxford\PPT\Shared\keyconcept2.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blinds(horizontal)">
                                      <p:cBhvr>
                                        <p:cTn id="7" dur="500"/>
                                        <p:tgtEl>
                                          <p:spTgt spid="101381"/>
                                        </p:tgtEl>
                                      </p:cBhvr>
                                    </p:animEffect>
                                  </p:childTnLst>
                                </p:cTn>
                              </p:par>
                            </p:childTnLst>
                          </p:cTn>
                        </p:par>
                        <p:par>
                          <p:cTn id="8" fill="hold" nodeType="afterGroup">
                            <p:stCondLst>
                              <p:cond delay="500"/>
                            </p:stCondLst>
                            <p:childTnLst>
                              <p:par>
                                <p:cTn id="9" presetID="16" presetClass="entr" presetSubtype="42" fill="hold" nodeType="afterEffect">
                                  <p:stCondLst>
                                    <p:cond delay="1000"/>
                                  </p:stCondLst>
                                  <p:childTnLst>
                                    <p:set>
                                      <p:cBhvr>
                                        <p:cTn id="10" dur="1" fill="hold">
                                          <p:stCondLst>
                                            <p:cond delay="0"/>
                                          </p:stCondLst>
                                        </p:cTn>
                                        <p:tgtEl>
                                          <p:spTgt spid="101444"/>
                                        </p:tgtEl>
                                        <p:attrNameLst>
                                          <p:attrName>style.visibility</p:attrName>
                                        </p:attrNameLst>
                                      </p:cBhvr>
                                      <p:to>
                                        <p:strVal val="visible"/>
                                      </p:to>
                                    </p:set>
                                    <p:animEffect transition="in" filter="barn(outHorizontal)">
                                      <p:cBhvr>
                                        <p:cTn id="11" dur="500"/>
                                        <p:tgtEl>
                                          <p:spTgt spid="1014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101411"/>
                                        </p:tgtEl>
                                        <p:attrNameLst>
                                          <p:attrName>style.visibility</p:attrName>
                                        </p:attrNameLst>
                                      </p:cBhvr>
                                      <p:to>
                                        <p:strVal val="visible"/>
                                      </p:to>
                                    </p:set>
                                    <p:animEffect transition="in" filter="box(out)">
                                      <p:cBhvr>
                                        <p:cTn id="16" dur="500"/>
                                        <p:tgtEl>
                                          <p:spTgt spid="1014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01443"/>
                                        </p:tgtEl>
                                        <p:attrNameLst>
                                          <p:attrName>style.visibility</p:attrName>
                                        </p:attrNameLst>
                                      </p:cBhvr>
                                      <p:to>
                                        <p:strVal val="visible"/>
                                      </p:to>
                                    </p:set>
                                    <p:anim calcmode="lin" valueType="num">
                                      <p:cBhvr additive="base">
                                        <p:cTn id="21" dur="500"/>
                                        <p:tgtEl>
                                          <p:spTgt spid="101443"/>
                                        </p:tgtEl>
                                        <p:attrNameLst>
                                          <p:attrName>ppt_y</p:attrName>
                                        </p:attrNameLst>
                                      </p:cBhvr>
                                      <p:tavLst>
                                        <p:tav tm="0">
                                          <p:val>
                                            <p:strVal val="#ppt_y+#ppt_h*1.125000"/>
                                          </p:val>
                                        </p:tav>
                                        <p:tav tm="100000">
                                          <p:val>
                                            <p:strVal val="#ppt_y"/>
                                          </p:val>
                                        </p:tav>
                                      </p:tavLst>
                                    </p:anim>
                                    <p:animEffect transition="in" filter="wipe(up)">
                                      <p:cBhvr>
                                        <p:cTn id="22" dur="500"/>
                                        <p:tgtEl>
                                          <p:spTgt spid="101443"/>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01403"/>
                                        </p:tgtEl>
                                        <p:attrNameLst>
                                          <p:attrName>style.visibility</p:attrName>
                                        </p:attrNameLst>
                                      </p:cBhvr>
                                      <p:to>
                                        <p:strVal val="visible"/>
                                      </p:to>
                                    </p:set>
                                    <p:animEffect transition="in" filter="dissolve">
                                      <p:cBhvr>
                                        <p:cTn id="26" dur="500"/>
                                        <p:tgtEl>
                                          <p:spTgt spid="1014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1426"/>
                                        </p:tgtEl>
                                        <p:attrNameLst>
                                          <p:attrName>style.visibility</p:attrName>
                                        </p:attrNameLst>
                                      </p:cBhvr>
                                      <p:to>
                                        <p:strVal val="visible"/>
                                      </p:to>
                                    </p:set>
                                    <p:animEffect transition="in" filter="dissolve">
                                      <p:cBhvr>
                                        <p:cTn id="31" dur="500"/>
                                        <p:tgtEl>
                                          <p:spTgt spid="1014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1" fill="hold" nodeType="clickEffect">
                                  <p:stCondLst>
                                    <p:cond delay="0"/>
                                  </p:stCondLst>
                                  <p:childTnLst>
                                    <p:set>
                                      <p:cBhvr>
                                        <p:cTn id="35" dur="1" fill="hold">
                                          <p:stCondLst>
                                            <p:cond delay="0"/>
                                          </p:stCondLst>
                                        </p:cTn>
                                        <p:tgtEl>
                                          <p:spTgt spid="101442"/>
                                        </p:tgtEl>
                                        <p:attrNameLst>
                                          <p:attrName>style.visibility</p:attrName>
                                        </p:attrNameLst>
                                      </p:cBhvr>
                                      <p:to>
                                        <p:strVal val="visible"/>
                                      </p:to>
                                    </p:set>
                                    <p:anim calcmode="lin" valueType="num">
                                      <p:cBhvr additive="base">
                                        <p:cTn id="36" dur="500"/>
                                        <p:tgtEl>
                                          <p:spTgt spid="101442"/>
                                        </p:tgtEl>
                                        <p:attrNameLst>
                                          <p:attrName>ppt_y</p:attrName>
                                        </p:attrNameLst>
                                      </p:cBhvr>
                                      <p:tavLst>
                                        <p:tav tm="0">
                                          <p:val>
                                            <p:strVal val="#ppt_y-#ppt_h*1.125000"/>
                                          </p:val>
                                        </p:tav>
                                        <p:tav tm="100000">
                                          <p:val>
                                            <p:strVal val="#ppt_y"/>
                                          </p:val>
                                        </p:tav>
                                      </p:tavLst>
                                    </p:anim>
                                    <p:animEffect transition="in" filter="wipe(down)">
                                      <p:cBhvr>
                                        <p:cTn id="37" dur="500"/>
                                        <p:tgtEl>
                                          <p:spTgt spid="101442"/>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01439"/>
                                        </p:tgtEl>
                                        <p:attrNameLst>
                                          <p:attrName>style.visibility</p:attrName>
                                        </p:attrNameLst>
                                      </p:cBhvr>
                                      <p:to>
                                        <p:strVal val="visible"/>
                                      </p:to>
                                    </p:set>
                                    <p:animEffect transition="in" filter="dissolve">
                                      <p:cBhvr>
                                        <p:cTn id="41" dur="500"/>
                                        <p:tgtEl>
                                          <p:spTgt spid="1014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1428"/>
                                        </p:tgtEl>
                                        <p:attrNameLst>
                                          <p:attrName>style.visibility</p:attrName>
                                        </p:attrNameLst>
                                      </p:cBhvr>
                                      <p:to>
                                        <p:strVal val="visible"/>
                                      </p:to>
                                    </p:set>
                                    <p:animEffect transition="in" filter="dissolve">
                                      <p:cBhvr>
                                        <p:cTn id="46" dur="500"/>
                                        <p:tgtEl>
                                          <p:spTgt spid="101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utoUpdateAnimBg="0"/>
      <p:bldP spid="101403" grpId="0" autoUpdateAnimBg="0"/>
      <p:bldP spid="101426" grpId="0" autoUpdateAnimBg="0"/>
      <p:bldP spid="101428" grpId="0" autoUpdateAnimBg="0"/>
      <p:bldP spid="10143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1701800"/>
            <a:ext cx="8458200" cy="42863"/>
          </a:xfrm>
          <a:prstGeom prst="rect">
            <a:avLst/>
          </a:prstGeom>
          <a:gradFill rotWithShape="0">
            <a:gsLst>
              <a:gs pos="0">
                <a:srgbClr val="33CC33"/>
              </a:gs>
              <a:gs pos="100000">
                <a:srgbClr val="DFF7DF"/>
              </a:gs>
            </a:gsLst>
            <a:lin ang="0" scaled="1"/>
          </a:gradFill>
          <a:ln>
            <a:noFill/>
          </a:ln>
          <a:effectLst>
            <a:outerShdw dist="53882" dir="2700000" algn="ctr" rotWithShape="0">
              <a:srgbClr val="008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6387" name="Text Box 3"/>
          <p:cNvSpPr txBox="1">
            <a:spLocks noChangeArrowheads="1"/>
          </p:cNvSpPr>
          <p:nvPr/>
        </p:nvSpPr>
        <p:spPr bwMode="auto">
          <a:xfrm>
            <a:off x="279400" y="352425"/>
            <a:ext cx="836136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3500" b="0" i="0">
                <a:solidFill>
                  <a:srgbClr val="009900"/>
                </a:solidFill>
                <a:latin typeface="Arial Black" pitchFamily="34" charset="0"/>
              </a:rPr>
              <a:t>	Effects of Transformations on Coordinates</a:t>
            </a:r>
          </a:p>
        </p:txBody>
      </p:sp>
      <p:grpSp>
        <p:nvGrpSpPr>
          <p:cNvPr id="16388" name="Group 4"/>
          <p:cNvGrpSpPr>
            <a:grpSpLocks/>
          </p:cNvGrpSpPr>
          <p:nvPr/>
        </p:nvGrpSpPr>
        <p:grpSpPr bwMode="auto">
          <a:xfrm>
            <a:off x="2827338" y="2476500"/>
            <a:ext cx="4346575" cy="627063"/>
            <a:chOff x="1189" y="1112"/>
            <a:chExt cx="2738" cy="395"/>
          </a:xfrm>
        </p:grpSpPr>
        <p:grpSp>
          <p:nvGrpSpPr>
            <p:cNvPr id="16405" name="Group 5"/>
            <p:cNvGrpSpPr>
              <a:grpSpLocks/>
            </p:cNvGrpSpPr>
            <p:nvPr/>
          </p:nvGrpSpPr>
          <p:grpSpPr bwMode="auto">
            <a:xfrm>
              <a:off x="1189" y="1115"/>
              <a:ext cx="392" cy="392"/>
              <a:chOff x="637" y="987"/>
              <a:chExt cx="392" cy="392"/>
            </a:xfrm>
          </p:grpSpPr>
          <p:sp>
            <p:nvSpPr>
              <p:cNvPr id="16407" name="Oval 6"/>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8" name="Text Box 7"/>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A</a:t>
                </a:r>
              </a:p>
            </p:txBody>
          </p:sp>
        </p:grpSp>
        <p:sp>
          <p:nvSpPr>
            <p:cNvPr id="16406" name="Text Box 8"/>
            <p:cNvSpPr txBox="1">
              <a:spLocks noChangeArrowheads="1"/>
            </p:cNvSpPr>
            <p:nvPr/>
          </p:nvSpPr>
          <p:spPr bwMode="auto">
            <a:xfrm>
              <a:off x="1638" y="1112"/>
              <a:ext cx="2289"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5000"/>
                </a:lnSpc>
              </a:pPr>
              <a:r>
                <a:rPr lang="en-US" altLang="zh-TW" sz="3000" b="0">
                  <a:solidFill>
                    <a:srgbClr val="0066FF"/>
                  </a:solidFill>
                  <a:latin typeface="Arial Black" pitchFamily="34" charset="0"/>
                </a:rPr>
                <a:t>Translation</a:t>
              </a:r>
            </a:p>
          </p:txBody>
        </p:sp>
      </p:grpSp>
      <p:grpSp>
        <p:nvGrpSpPr>
          <p:cNvPr id="16389" name="Group 9"/>
          <p:cNvGrpSpPr>
            <a:grpSpLocks/>
          </p:cNvGrpSpPr>
          <p:nvPr/>
        </p:nvGrpSpPr>
        <p:grpSpPr bwMode="auto">
          <a:xfrm>
            <a:off x="2827338" y="3644900"/>
            <a:ext cx="4254500" cy="625475"/>
            <a:chOff x="1189" y="2054"/>
            <a:chExt cx="2680" cy="394"/>
          </a:xfrm>
        </p:grpSpPr>
        <p:grpSp>
          <p:nvGrpSpPr>
            <p:cNvPr id="16401" name="Group 10"/>
            <p:cNvGrpSpPr>
              <a:grpSpLocks/>
            </p:cNvGrpSpPr>
            <p:nvPr/>
          </p:nvGrpSpPr>
          <p:grpSpPr bwMode="auto">
            <a:xfrm>
              <a:off x="1189" y="2056"/>
              <a:ext cx="392" cy="392"/>
              <a:chOff x="637" y="987"/>
              <a:chExt cx="392" cy="392"/>
            </a:xfrm>
          </p:grpSpPr>
          <p:sp>
            <p:nvSpPr>
              <p:cNvPr id="16403" name="Oval 11"/>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Text Box 12"/>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B</a:t>
                </a:r>
              </a:p>
            </p:txBody>
          </p:sp>
        </p:grpSp>
        <p:sp>
          <p:nvSpPr>
            <p:cNvPr id="16402" name="Text Box 13"/>
            <p:cNvSpPr txBox="1">
              <a:spLocks noChangeArrowheads="1"/>
            </p:cNvSpPr>
            <p:nvPr/>
          </p:nvSpPr>
          <p:spPr bwMode="auto">
            <a:xfrm>
              <a:off x="1638" y="2054"/>
              <a:ext cx="2231"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5000"/>
                </a:lnSpc>
              </a:pPr>
              <a:r>
                <a:rPr lang="en-US" altLang="zh-TW" sz="3000" b="0">
                  <a:solidFill>
                    <a:srgbClr val="0066FF"/>
                  </a:solidFill>
                  <a:latin typeface="Arial Black" pitchFamily="34" charset="0"/>
                </a:rPr>
                <a:t>Reflection</a:t>
              </a:r>
            </a:p>
          </p:txBody>
        </p:sp>
      </p:grpSp>
      <p:grpSp>
        <p:nvGrpSpPr>
          <p:cNvPr id="16390" name="Group 14"/>
          <p:cNvGrpSpPr>
            <a:grpSpLocks/>
          </p:cNvGrpSpPr>
          <p:nvPr/>
        </p:nvGrpSpPr>
        <p:grpSpPr bwMode="auto">
          <a:xfrm>
            <a:off x="2827338" y="4813300"/>
            <a:ext cx="4121150" cy="627063"/>
            <a:chOff x="1189" y="2848"/>
            <a:chExt cx="2596" cy="395"/>
          </a:xfrm>
        </p:grpSpPr>
        <p:grpSp>
          <p:nvGrpSpPr>
            <p:cNvPr id="16397" name="Group 15"/>
            <p:cNvGrpSpPr>
              <a:grpSpLocks/>
            </p:cNvGrpSpPr>
            <p:nvPr/>
          </p:nvGrpSpPr>
          <p:grpSpPr bwMode="auto">
            <a:xfrm>
              <a:off x="1189" y="2851"/>
              <a:ext cx="392" cy="392"/>
              <a:chOff x="637" y="987"/>
              <a:chExt cx="392" cy="392"/>
            </a:xfrm>
          </p:grpSpPr>
          <p:sp>
            <p:nvSpPr>
              <p:cNvPr id="16399" name="Oval 16"/>
              <p:cNvSpPr>
                <a:spLocks noChangeArrowheads="1"/>
              </p:cNvSpPr>
              <p:nvPr/>
            </p:nvSpPr>
            <p:spPr bwMode="auto">
              <a:xfrm>
                <a:off x="637" y="987"/>
                <a:ext cx="392" cy="392"/>
              </a:xfrm>
              <a:prstGeom prst="ellipse">
                <a:avLst/>
              </a:prstGeom>
              <a:solidFill>
                <a:srgbClr val="00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Text Box 17"/>
              <p:cNvSpPr txBox="1">
                <a:spLocks noChangeArrowheads="1"/>
              </p:cNvSpPr>
              <p:nvPr/>
            </p:nvSpPr>
            <p:spPr bwMode="auto">
              <a:xfrm>
                <a:off x="674" y="1011"/>
                <a:ext cx="30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lnSpc>
                    <a:spcPct val="100000"/>
                  </a:lnSpc>
                </a:pPr>
                <a:r>
                  <a:rPr lang="en-US" altLang="zh-TW" sz="3000" b="0">
                    <a:solidFill>
                      <a:srgbClr val="FFFF99"/>
                    </a:solidFill>
                    <a:latin typeface="Arial Black" pitchFamily="34" charset="0"/>
                  </a:rPr>
                  <a:t>C</a:t>
                </a:r>
              </a:p>
            </p:txBody>
          </p:sp>
        </p:grpSp>
        <p:sp>
          <p:nvSpPr>
            <p:cNvPr id="16398" name="Text Box 18"/>
            <p:cNvSpPr txBox="1">
              <a:spLocks noChangeArrowheads="1"/>
            </p:cNvSpPr>
            <p:nvPr/>
          </p:nvSpPr>
          <p:spPr bwMode="auto">
            <a:xfrm>
              <a:off x="1638" y="2848"/>
              <a:ext cx="2147"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5000"/>
                </a:lnSpc>
              </a:pPr>
              <a:r>
                <a:rPr lang="en-US" altLang="zh-TW" sz="3000" b="0">
                  <a:solidFill>
                    <a:srgbClr val="0066FF"/>
                  </a:solidFill>
                  <a:latin typeface="Arial Black" pitchFamily="34" charset="0"/>
                </a:rPr>
                <a:t>Rotation</a:t>
              </a:r>
            </a:p>
          </p:txBody>
        </p:sp>
      </p:grpSp>
      <p:sp>
        <p:nvSpPr>
          <p:cNvPr id="16391" name="AutoShape 1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16392" name="AutoShape 2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AutoShape 2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23">
            <a:hlinkClick r:id="rId2" action="ppaction://hlinksldjump"/>
          </p:cNvPr>
          <p:cNvSpPr>
            <a:spLocks noChangeArrowheads="1"/>
          </p:cNvSpPr>
          <p:nvPr/>
        </p:nvSpPr>
        <p:spPr bwMode="auto">
          <a:xfrm>
            <a:off x="2755900" y="2476500"/>
            <a:ext cx="34798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Rectangle 24">
            <a:hlinkClick r:id="rId3" action="ppaction://hlinksldjump"/>
          </p:cNvPr>
          <p:cNvSpPr>
            <a:spLocks noChangeArrowheads="1"/>
          </p:cNvSpPr>
          <p:nvPr/>
        </p:nvSpPr>
        <p:spPr bwMode="auto">
          <a:xfrm>
            <a:off x="2755900" y="3606800"/>
            <a:ext cx="34798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Rectangle 25">
            <a:hlinkClick r:id="rId4" action="ppaction://hlinksldjump"/>
          </p:cNvPr>
          <p:cNvSpPr>
            <a:spLocks noChangeArrowheads="1"/>
          </p:cNvSpPr>
          <p:nvPr/>
        </p:nvSpPr>
        <p:spPr bwMode="auto">
          <a:xfrm>
            <a:off x="2755900" y="4787900"/>
            <a:ext cx="34798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92150" y="1187450"/>
            <a:ext cx="7916863"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rPr>
              <a:t>If the origin </a:t>
            </a:r>
            <a:r>
              <a:rPr lang="en-US" altLang="zh-TW" sz="2400" b="0">
                <a:solidFill>
                  <a:schemeClr val="tx1"/>
                </a:solidFill>
              </a:rPr>
              <a:t>O</a:t>
            </a:r>
            <a:r>
              <a:rPr lang="en-US" altLang="zh-TW" sz="2400" b="0" i="0">
                <a:solidFill>
                  <a:schemeClr val="tx1"/>
                </a:solidFill>
              </a:rPr>
              <a:t> is translated 15 units to the right to </a:t>
            </a:r>
            <a:r>
              <a:rPr lang="en-US" altLang="zh-TW" sz="2400" b="0">
                <a:solidFill>
                  <a:schemeClr val="tx1"/>
                </a:solidFill>
              </a:rPr>
              <a:t>M</a:t>
            </a:r>
            <a:r>
              <a:rPr lang="en-US" altLang="zh-TW" sz="2400" b="0" i="0">
                <a:solidFill>
                  <a:schemeClr val="tx1"/>
                </a:solidFill>
              </a:rPr>
              <a:t>, find the coordinates of </a:t>
            </a:r>
            <a:r>
              <a:rPr lang="en-US" altLang="zh-TW" sz="2400" b="0">
                <a:solidFill>
                  <a:schemeClr val="tx1"/>
                </a:solidFill>
              </a:rPr>
              <a:t>M</a:t>
            </a:r>
            <a:r>
              <a:rPr lang="en-US" altLang="zh-TW" sz="2400" b="0" i="0">
                <a:solidFill>
                  <a:schemeClr val="tx1"/>
                </a:solidFill>
              </a:rPr>
              <a:t> in the rectangular coordinate plane.</a:t>
            </a:r>
          </a:p>
        </p:txBody>
      </p:sp>
      <p:pic>
        <p:nvPicPr>
          <p:cNvPr id="53251"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27035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AutoShape 11">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3254" name="AutoShape 12">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AutoShape 13">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Text Box 15"/>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02417" name="Rectangle 17"/>
          <p:cNvSpPr>
            <a:spLocks noChangeArrowheads="1"/>
          </p:cNvSpPr>
          <p:nvPr/>
        </p:nvSpPr>
        <p:spPr bwMode="auto">
          <a:xfrm>
            <a:off x="692150" y="5143500"/>
            <a:ext cx="61849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required coordinates are (0 + 15, 0).</a:t>
            </a:r>
          </a:p>
          <a:p>
            <a:pPr algn="l">
              <a:lnSpc>
                <a:spcPct val="150000"/>
              </a:lnSpc>
            </a:pPr>
            <a:r>
              <a:rPr lang="en-US" altLang="zh-TW" sz="2400" b="0" i="0">
                <a:solidFill>
                  <a:schemeClr val="tx1"/>
                </a:solidFill>
              </a:rPr>
              <a:t> ∴ The coordinates of </a:t>
            </a:r>
            <a:r>
              <a:rPr lang="en-US" altLang="zh-TW" sz="2400" b="0">
                <a:solidFill>
                  <a:schemeClr val="tx1"/>
                </a:solidFill>
              </a:rPr>
              <a:t>M</a:t>
            </a:r>
            <a:r>
              <a:rPr lang="en-US" altLang="zh-TW" sz="2400" b="0" i="0">
                <a:solidFill>
                  <a:schemeClr val="tx1"/>
                </a:solidFill>
              </a:rPr>
              <a:t> are (15, 0).</a:t>
            </a:r>
          </a:p>
        </p:txBody>
      </p:sp>
      <p:pic>
        <p:nvPicPr>
          <p:cNvPr id="102418" name="Picture 18" descr="D:\Oxford\PPT\S1_ch09\1B_p104fig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855913"/>
            <a:ext cx="3527425" cy="2208212"/>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9" name="Line 19"/>
          <p:cNvSpPr>
            <a:spLocks noChangeShapeType="1"/>
          </p:cNvSpPr>
          <p:nvPr/>
        </p:nvSpPr>
        <p:spPr bwMode="auto">
          <a:xfrm>
            <a:off x="3771900" y="4432300"/>
            <a:ext cx="1485900" cy="0"/>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0" name="Line 20"/>
          <p:cNvSpPr>
            <a:spLocks noChangeShapeType="1"/>
          </p:cNvSpPr>
          <p:nvPr/>
        </p:nvSpPr>
        <p:spPr bwMode="auto">
          <a:xfrm>
            <a:off x="1244600" y="6273800"/>
            <a:ext cx="4089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2418"/>
                                        </p:tgtEl>
                                        <p:attrNameLst>
                                          <p:attrName>style.visibility</p:attrName>
                                        </p:attrNameLst>
                                      </p:cBhvr>
                                      <p:to>
                                        <p:strVal val="visible"/>
                                      </p:to>
                                    </p:set>
                                    <p:animEffect transition="in" filter="box(out)">
                                      <p:cBhvr>
                                        <p:cTn id="7" dur="500"/>
                                        <p:tgtEl>
                                          <p:spTgt spid="102418"/>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2419"/>
                                        </p:tgtEl>
                                        <p:attrNameLst>
                                          <p:attrName>style.visibility</p:attrName>
                                        </p:attrNameLst>
                                      </p:cBhvr>
                                      <p:to>
                                        <p:strVal val="visible"/>
                                      </p:to>
                                    </p:set>
                                    <p:anim calcmode="lin" valueType="num">
                                      <p:cBhvr additive="base">
                                        <p:cTn id="11" dur="500"/>
                                        <p:tgtEl>
                                          <p:spTgt spid="102419"/>
                                        </p:tgtEl>
                                        <p:attrNameLst>
                                          <p:attrName>ppt_x</p:attrName>
                                        </p:attrNameLst>
                                      </p:cBhvr>
                                      <p:tavLst>
                                        <p:tav tm="0">
                                          <p:val>
                                            <p:strVal val="#ppt_x-#ppt_w*1.125000"/>
                                          </p:val>
                                        </p:tav>
                                        <p:tav tm="100000">
                                          <p:val>
                                            <p:strVal val="#ppt_x"/>
                                          </p:val>
                                        </p:tav>
                                      </p:tavLst>
                                    </p:anim>
                                    <p:animEffect transition="in" filter="wipe(right)">
                                      <p:cBhvr>
                                        <p:cTn id="12" dur="500"/>
                                        <p:tgtEl>
                                          <p:spTgt spid="102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17">
                                            <p:txEl>
                                              <p:pRg st="0" end="0"/>
                                            </p:txEl>
                                          </p:spTgt>
                                        </p:tgtEl>
                                        <p:attrNameLst>
                                          <p:attrName>style.visibility</p:attrName>
                                        </p:attrNameLst>
                                      </p:cBhvr>
                                      <p:to>
                                        <p:strVal val="visible"/>
                                      </p:to>
                                    </p:set>
                                    <p:animEffect transition="in" filter="blinds(horizontal)">
                                      <p:cBhvr>
                                        <p:cTn id="17" dur="500"/>
                                        <p:tgtEl>
                                          <p:spTgt spid="10241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17">
                                            <p:txEl>
                                              <p:pRg st="1" end="1"/>
                                            </p:txEl>
                                          </p:spTgt>
                                        </p:tgtEl>
                                        <p:attrNameLst>
                                          <p:attrName>style.visibility</p:attrName>
                                        </p:attrNameLst>
                                      </p:cBhvr>
                                      <p:to>
                                        <p:strVal val="visible"/>
                                      </p:to>
                                    </p:set>
                                    <p:animEffect transition="in" filter="blinds(horizontal)">
                                      <p:cBhvr>
                                        <p:cTn id="22" dur="500"/>
                                        <p:tgtEl>
                                          <p:spTgt spid="102417">
                                            <p:txEl>
                                              <p:pRg st="1" end="1"/>
                                            </p:txEl>
                                          </p:spTgt>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02420"/>
                                        </p:tgtEl>
                                        <p:attrNameLst>
                                          <p:attrName>style.visibility</p:attrName>
                                        </p:attrNameLst>
                                      </p:cBhvr>
                                      <p:to>
                                        <p:strVal val="visible"/>
                                      </p:to>
                                    </p:set>
                                    <p:animEffect transition="in" filter="blinds(horizontal)">
                                      <p:cBhvr>
                                        <p:cTn id="26" dur="500"/>
                                        <p:tgtEl>
                                          <p:spTgt spid="102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7" grpId="0" build="p" autoUpdateAnimBg="0"/>
      <p:bldP spid="102419" grpId="0" animBg="1"/>
      <p:bldP spid="10242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92150" y="1187450"/>
            <a:ext cx="7916863"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rPr>
              <a:t>If a point </a:t>
            </a:r>
            <a:r>
              <a:rPr lang="en-US" altLang="zh-TW" sz="2400" b="0">
                <a:solidFill>
                  <a:schemeClr val="tx1"/>
                </a:solidFill>
              </a:rPr>
              <a:t>A</a:t>
            </a:r>
            <a:r>
              <a:rPr lang="en-US" altLang="zh-TW" sz="2400" b="0" i="0">
                <a:solidFill>
                  <a:schemeClr val="tx1"/>
                </a:solidFill>
              </a:rPr>
              <a:t>(6, –1) is translated 8 units to the left to </a:t>
            </a:r>
            <a:r>
              <a:rPr lang="en-US" altLang="zh-TW" sz="2400" b="0">
                <a:solidFill>
                  <a:schemeClr val="tx1"/>
                </a:solidFill>
              </a:rPr>
              <a:t>B</a:t>
            </a:r>
            <a:r>
              <a:rPr lang="en-US" altLang="zh-TW" sz="2400" b="0" i="0">
                <a:solidFill>
                  <a:schemeClr val="tx1"/>
                </a:solidFill>
              </a:rPr>
              <a:t>, find the coordinates of</a:t>
            </a:r>
            <a:r>
              <a:rPr lang="en-US" altLang="zh-TW" sz="2400" b="0">
                <a:solidFill>
                  <a:schemeClr val="tx1"/>
                </a:solidFill>
              </a:rPr>
              <a:t> B</a:t>
            </a:r>
            <a:r>
              <a:rPr lang="en-US" altLang="zh-TW" sz="2400" b="0" i="0">
                <a:solidFill>
                  <a:schemeClr val="tx1"/>
                </a:solidFill>
              </a:rPr>
              <a:t> in the rectangular coordinate plane.</a:t>
            </a:r>
          </a:p>
        </p:txBody>
      </p:sp>
      <p:pic>
        <p:nvPicPr>
          <p:cNvPr id="54275"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27035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4278"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AutoShape 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04458" name="Rectangle 10"/>
          <p:cNvSpPr>
            <a:spLocks noChangeArrowheads="1"/>
          </p:cNvSpPr>
          <p:nvPr/>
        </p:nvSpPr>
        <p:spPr bwMode="auto">
          <a:xfrm>
            <a:off x="692150" y="5143500"/>
            <a:ext cx="61849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required coordinates are (6 – 8, –1).</a:t>
            </a:r>
          </a:p>
          <a:p>
            <a:pPr algn="l">
              <a:lnSpc>
                <a:spcPct val="150000"/>
              </a:lnSpc>
            </a:pPr>
            <a:r>
              <a:rPr lang="en-US" altLang="zh-TW" sz="2400" b="0" i="0">
                <a:solidFill>
                  <a:schemeClr val="tx1"/>
                </a:solidFill>
              </a:rPr>
              <a:t> ∴ The coordinates of </a:t>
            </a:r>
            <a:r>
              <a:rPr lang="en-US" altLang="zh-TW" sz="2400" b="0">
                <a:solidFill>
                  <a:schemeClr val="tx1"/>
                </a:solidFill>
              </a:rPr>
              <a:t>B</a:t>
            </a:r>
            <a:r>
              <a:rPr lang="en-US" altLang="zh-TW" sz="2400" b="0" i="0">
                <a:solidFill>
                  <a:schemeClr val="tx1"/>
                </a:solidFill>
              </a:rPr>
              <a:t> are (–2, –1).</a:t>
            </a:r>
          </a:p>
        </p:txBody>
      </p:sp>
      <p:sp>
        <p:nvSpPr>
          <p:cNvPr id="104461" name="Line 13"/>
          <p:cNvSpPr>
            <a:spLocks noChangeShapeType="1"/>
          </p:cNvSpPr>
          <p:nvPr/>
        </p:nvSpPr>
        <p:spPr bwMode="auto">
          <a:xfrm>
            <a:off x="1244600" y="6273800"/>
            <a:ext cx="4089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4462" name="Picture 14" descr="D:\Oxford\PPT\S1_ch09\1B_p104fig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25" y="2906713"/>
            <a:ext cx="3508375" cy="2154237"/>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0" name="Line 12"/>
          <p:cNvSpPr>
            <a:spLocks noChangeShapeType="1"/>
          </p:cNvSpPr>
          <p:nvPr/>
        </p:nvSpPr>
        <p:spPr bwMode="auto">
          <a:xfrm flipH="1">
            <a:off x="3454400" y="3911600"/>
            <a:ext cx="2336800" cy="0"/>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4462"/>
                                        </p:tgtEl>
                                        <p:attrNameLst>
                                          <p:attrName>style.visibility</p:attrName>
                                        </p:attrNameLst>
                                      </p:cBhvr>
                                      <p:to>
                                        <p:strVal val="visible"/>
                                      </p:to>
                                    </p:set>
                                    <p:animEffect transition="in" filter="box(out)">
                                      <p:cBhvr>
                                        <p:cTn id="7" dur="500"/>
                                        <p:tgtEl>
                                          <p:spTgt spid="104462"/>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4460"/>
                                        </p:tgtEl>
                                        <p:attrNameLst>
                                          <p:attrName>style.visibility</p:attrName>
                                        </p:attrNameLst>
                                      </p:cBhvr>
                                      <p:to>
                                        <p:strVal val="visible"/>
                                      </p:to>
                                    </p:set>
                                    <p:anim calcmode="lin" valueType="num">
                                      <p:cBhvr additive="base">
                                        <p:cTn id="11" dur="500"/>
                                        <p:tgtEl>
                                          <p:spTgt spid="104460"/>
                                        </p:tgtEl>
                                        <p:attrNameLst>
                                          <p:attrName>ppt_x</p:attrName>
                                        </p:attrNameLst>
                                      </p:cBhvr>
                                      <p:tavLst>
                                        <p:tav tm="0">
                                          <p:val>
                                            <p:strVal val="#ppt_x+#ppt_w*1.125000"/>
                                          </p:val>
                                        </p:tav>
                                        <p:tav tm="100000">
                                          <p:val>
                                            <p:strVal val="#ppt_x"/>
                                          </p:val>
                                        </p:tav>
                                      </p:tavLst>
                                    </p:anim>
                                    <p:animEffect transition="in" filter="wipe(left)">
                                      <p:cBhvr>
                                        <p:cTn id="12" dur="500"/>
                                        <p:tgtEl>
                                          <p:spTgt spid="104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458">
                                            <p:txEl>
                                              <p:pRg st="0" end="0"/>
                                            </p:txEl>
                                          </p:spTgt>
                                        </p:tgtEl>
                                        <p:attrNameLst>
                                          <p:attrName>style.visibility</p:attrName>
                                        </p:attrNameLst>
                                      </p:cBhvr>
                                      <p:to>
                                        <p:strVal val="visible"/>
                                      </p:to>
                                    </p:set>
                                    <p:animEffect transition="in" filter="blinds(horizontal)">
                                      <p:cBhvr>
                                        <p:cTn id="17" dur="500"/>
                                        <p:tgtEl>
                                          <p:spTgt spid="10445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458">
                                            <p:txEl>
                                              <p:pRg st="1" end="1"/>
                                            </p:txEl>
                                          </p:spTgt>
                                        </p:tgtEl>
                                        <p:attrNameLst>
                                          <p:attrName>style.visibility</p:attrName>
                                        </p:attrNameLst>
                                      </p:cBhvr>
                                      <p:to>
                                        <p:strVal val="visible"/>
                                      </p:to>
                                    </p:set>
                                    <p:animEffect transition="in" filter="blinds(horizontal)">
                                      <p:cBhvr>
                                        <p:cTn id="22" dur="500"/>
                                        <p:tgtEl>
                                          <p:spTgt spid="104458">
                                            <p:txEl>
                                              <p:pRg st="1" end="1"/>
                                            </p:txEl>
                                          </p:spTgt>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04461"/>
                                        </p:tgtEl>
                                        <p:attrNameLst>
                                          <p:attrName>style.visibility</p:attrName>
                                        </p:attrNameLst>
                                      </p:cBhvr>
                                      <p:to>
                                        <p:strVal val="visible"/>
                                      </p:to>
                                    </p:set>
                                    <p:animEffect transition="in" filter="blinds(horizontal)">
                                      <p:cBhvr>
                                        <p:cTn id="26" dur="5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8" grpId="0" build="p" autoUpdateAnimBg="0"/>
      <p:bldP spid="104461" grpId="0" animBg="1"/>
      <p:bldP spid="10446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64"/>
          <p:cNvSpPr txBox="1">
            <a:spLocks noChangeArrowheads="1"/>
          </p:cNvSpPr>
          <p:nvPr/>
        </p:nvSpPr>
        <p:spPr bwMode="auto">
          <a:xfrm>
            <a:off x="600075" y="1352550"/>
            <a:ext cx="7994650" cy="162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400" b="0" i="0">
                <a:solidFill>
                  <a:schemeClr val="tx1"/>
                </a:solidFill>
              </a:rPr>
              <a:t>If a point </a:t>
            </a:r>
            <a:r>
              <a:rPr lang="en-US" altLang="zh-TW" sz="2400" b="0">
                <a:solidFill>
                  <a:schemeClr val="tx1"/>
                </a:solidFill>
              </a:rPr>
              <a:t>A</a:t>
            </a:r>
            <a:r>
              <a:rPr lang="en-US" altLang="zh-TW" sz="2400" b="0" i="0">
                <a:solidFill>
                  <a:schemeClr val="tx1"/>
                </a:solidFill>
              </a:rPr>
              <a:t>(5, –3) is translated 6 units to the left to </a:t>
            </a:r>
            <a:r>
              <a:rPr lang="en-US" altLang="zh-TW" sz="2400" b="0">
                <a:solidFill>
                  <a:schemeClr val="tx1"/>
                </a:solidFill>
              </a:rPr>
              <a:t>B</a:t>
            </a:r>
            <a:r>
              <a:rPr lang="en-US" altLang="zh-TW" sz="2400" b="0" i="0">
                <a:solidFill>
                  <a:schemeClr val="tx1"/>
                </a:solidFill>
              </a:rPr>
              <a:t>, then </a:t>
            </a:r>
            <a:r>
              <a:rPr lang="en-US" altLang="zh-TW" sz="2400" b="0">
                <a:solidFill>
                  <a:schemeClr val="tx1"/>
                </a:solidFill>
              </a:rPr>
              <a:t>B</a:t>
            </a:r>
            <a:r>
              <a:rPr lang="en-US" altLang="zh-TW" sz="2400" b="0" i="0">
                <a:solidFill>
                  <a:schemeClr val="tx1"/>
                </a:solidFill>
              </a:rPr>
              <a:t> is translated 3 units to right to </a:t>
            </a:r>
            <a:r>
              <a:rPr lang="en-US" altLang="zh-TW" sz="2400" b="0">
                <a:solidFill>
                  <a:schemeClr val="tx1"/>
                </a:solidFill>
              </a:rPr>
              <a:t>C</a:t>
            </a:r>
            <a:r>
              <a:rPr lang="en-US" altLang="zh-TW" sz="2400" b="0" i="0">
                <a:solidFill>
                  <a:schemeClr val="tx1"/>
                </a:solidFill>
              </a:rPr>
              <a:t>, find the coordinates of</a:t>
            </a:r>
            <a:r>
              <a:rPr lang="en-US" altLang="zh-TW" sz="2400" b="0">
                <a:solidFill>
                  <a:schemeClr val="tx1"/>
                </a:solidFill>
              </a:rPr>
              <a:t> C</a:t>
            </a:r>
            <a:r>
              <a:rPr lang="en-US" altLang="zh-TW" sz="2400" b="0" i="0">
                <a:solidFill>
                  <a:schemeClr val="tx1"/>
                </a:solidFill>
              </a:rPr>
              <a:t> in the rectangular coordinate plane.</a:t>
            </a:r>
          </a:p>
        </p:txBody>
      </p:sp>
      <p:sp>
        <p:nvSpPr>
          <p:cNvPr id="55299" name="AutoShape 6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5300" name="AutoShape 6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AutoShape 6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Text Box 81"/>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grpSp>
        <p:nvGrpSpPr>
          <p:cNvPr id="55303" name="Group 82"/>
          <p:cNvGrpSpPr>
            <a:grpSpLocks noChangeAspect="1"/>
          </p:cNvGrpSpPr>
          <p:nvPr/>
        </p:nvGrpSpPr>
        <p:grpSpPr bwMode="auto">
          <a:xfrm>
            <a:off x="241300" y="593725"/>
            <a:ext cx="2357438" cy="828675"/>
            <a:chOff x="5072" y="-298"/>
            <a:chExt cx="3704" cy="1302"/>
          </a:xfrm>
        </p:grpSpPr>
        <p:sp>
          <p:nvSpPr>
            <p:cNvPr id="55311" name="Freeform 83"/>
            <p:cNvSpPr>
              <a:spLocks noChangeAspect="1"/>
            </p:cNvSpPr>
            <p:nvPr/>
          </p:nvSpPr>
          <p:spPr bwMode="auto">
            <a:xfrm>
              <a:off x="5916" y="132"/>
              <a:ext cx="2748" cy="744"/>
            </a:xfrm>
            <a:custGeom>
              <a:avLst/>
              <a:gdLst>
                <a:gd name="T0" fmla="*/ 108 w 2748"/>
                <a:gd name="T1" fmla="*/ 72 h 744"/>
                <a:gd name="T2" fmla="*/ 0 w 2748"/>
                <a:gd name="T3" fmla="*/ 450 h 744"/>
                <a:gd name="T4" fmla="*/ 144 w 2748"/>
                <a:gd name="T5" fmla="*/ 540 h 744"/>
                <a:gd name="T6" fmla="*/ 2118 w 2748"/>
                <a:gd name="T7" fmla="*/ 540 h 744"/>
                <a:gd name="T8" fmla="*/ 2118 w 2748"/>
                <a:gd name="T9" fmla="*/ 744 h 744"/>
                <a:gd name="T10" fmla="*/ 2748 w 2748"/>
                <a:gd name="T11" fmla="*/ 744 h 744"/>
                <a:gd name="T12" fmla="*/ 2748 w 2748"/>
                <a:gd name="T13" fmla="*/ 252 h 744"/>
                <a:gd name="T14" fmla="*/ 2088 w 2748"/>
                <a:gd name="T15" fmla="*/ 252 h 744"/>
                <a:gd name="T16" fmla="*/ 1943 w 2748"/>
                <a:gd name="T17" fmla="*/ 0 h 744"/>
                <a:gd name="T18" fmla="*/ 126 w 2748"/>
                <a:gd name="T19" fmla="*/ 0 h 744"/>
                <a:gd name="T20" fmla="*/ 108 w 2748"/>
                <a:gd name="T21" fmla="*/ 72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8" h="744">
                  <a:moveTo>
                    <a:pt x="108" y="72"/>
                  </a:moveTo>
                  <a:lnTo>
                    <a:pt x="0" y="450"/>
                  </a:lnTo>
                  <a:lnTo>
                    <a:pt x="144" y="540"/>
                  </a:lnTo>
                  <a:lnTo>
                    <a:pt x="2118" y="540"/>
                  </a:lnTo>
                  <a:lnTo>
                    <a:pt x="2118" y="744"/>
                  </a:lnTo>
                  <a:lnTo>
                    <a:pt x="2748" y="744"/>
                  </a:lnTo>
                  <a:lnTo>
                    <a:pt x="2748" y="252"/>
                  </a:lnTo>
                  <a:lnTo>
                    <a:pt x="2088" y="252"/>
                  </a:lnTo>
                  <a:lnTo>
                    <a:pt x="1943" y="0"/>
                  </a:lnTo>
                  <a:lnTo>
                    <a:pt x="126" y="0"/>
                  </a:lnTo>
                  <a:lnTo>
                    <a:pt x="108" y="7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5312" name="Picture 84" descr="D:\Oxford\PPT\Shared\ExtraEg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2" y="-298"/>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4" name="Picture 172"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400" y="32877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45" name="Rectangle 173"/>
          <p:cNvSpPr>
            <a:spLocks noChangeArrowheads="1"/>
          </p:cNvSpPr>
          <p:nvPr/>
        </p:nvSpPr>
        <p:spPr bwMode="auto">
          <a:xfrm>
            <a:off x="692150" y="3606800"/>
            <a:ext cx="6184900"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coordinates of </a:t>
            </a:r>
            <a:r>
              <a:rPr lang="en-US" altLang="zh-TW" sz="2400" b="0">
                <a:solidFill>
                  <a:schemeClr val="tx1"/>
                </a:solidFill>
              </a:rPr>
              <a:t>B</a:t>
            </a:r>
            <a:r>
              <a:rPr lang="en-US" altLang="zh-TW" sz="2400" b="0" i="0">
                <a:solidFill>
                  <a:schemeClr val="tx1"/>
                </a:solidFill>
              </a:rPr>
              <a:t> are (5 – 6, –3), i.e. (–1, –3)</a:t>
            </a:r>
          </a:p>
          <a:p>
            <a:pPr algn="l">
              <a:lnSpc>
                <a:spcPct val="150000"/>
              </a:lnSpc>
            </a:pPr>
            <a:r>
              <a:rPr lang="en-US" altLang="zh-TW" sz="2400" b="0" i="0">
                <a:solidFill>
                  <a:schemeClr val="tx1"/>
                </a:solidFill>
              </a:rPr>
              <a:t>The coordinates of </a:t>
            </a:r>
            <a:r>
              <a:rPr lang="en-US" altLang="zh-TW" sz="2400" b="0">
                <a:solidFill>
                  <a:schemeClr val="tx1"/>
                </a:solidFill>
              </a:rPr>
              <a:t>C</a:t>
            </a:r>
            <a:r>
              <a:rPr lang="en-US" altLang="zh-TW" sz="2400" b="0" i="0">
                <a:solidFill>
                  <a:schemeClr val="tx1"/>
                </a:solidFill>
              </a:rPr>
              <a:t> are (–1 + 3, –3).</a:t>
            </a:r>
          </a:p>
          <a:p>
            <a:pPr algn="l">
              <a:lnSpc>
                <a:spcPct val="150000"/>
              </a:lnSpc>
            </a:pPr>
            <a:r>
              <a:rPr lang="en-US" altLang="zh-TW" sz="2400" b="0" i="0">
                <a:solidFill>
                  <a:schemeClr val="tx1"/>
                </a:solidFill>
              </a:rPr>
              <a:t>∴ The coordinates of </a:t>
            </a:r>
            <a:r>
              <a:rPr lang="en-US" altLang="zh-TW" sz="2400" b="0">
                <a:solidFill>
                  <a:schemeClr val="tx1"/>
                </a:solidFill>
              </a:rPr>
              <a:t>C</a:t>
            </a:r>
            <a:r>
              <a:rPr lang="en-US" altLang="zh-TW" sz="2400" b="0" i="0">
                <a:solidFill>
                  <a:schemeClr val="tx1"/>
                </a:solidFill>
              </a:rPr>
              <a:t> are (2, –3).</a:t>
            </a:r>
          </a:p>
        </p:txBody>
      </p:sp>
      <p:sp>
        <p:nvSpPr>
          <p:cNvPr id="105646" name="Line 174"/>
          <p:cNvSpPr>
            <a:spLocks noChangeShapeType="1"/>
          </p:cNvSpPr>
          <p:nvPr/>
        </p:nvSpPr>
        <p:spPr bwMode="auto">
          <a:xfrm>
            <a:off x="1155700" y="5321300"/>
            <a:ext cx="40259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07" name="Group 178"/>
          <p:cNvGrpSpPr>
            <a:grpSpLocks/>
          </p:cNvGrpSpPr>
          <p:nvPr/>
        </p:nvGrpSpPr>
        <p:grpSpPr bwMode="auto">
          <a:xfrm>
            <a:off x="5764213" y="3027363"/>
            <a:ext cx="3113087" cy="2895600"/>
            <a:chOff x="3671" y="1907"/>
            <a:chExt cx="1961" cy="1824"/>
          </a:xfrm>
        </p:grpSpPr>
        <p:pic>
          <p:nvPicPr>
            <p:cNvPr id="55308"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 y="2452"/>
              <a:ext cx="1705" cy="1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9" name="Text Box 176"/>
            <p:cNvSpPr txBox="1">
              <a:spLocks noChangeArrowheads="1"/>
            </p:cNvSpPr>
            <p:nvPr/>
          </p:nvSpPr>
          <p:spPr bwMode="auto">
            <a:xfrm rot="-616673">
              <a:off x="4966" y="1907"/>
              <a:ext cx="38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3000" i="0">
                  <a:solidFill>
                    <a:srgbClr val="B2B2B2"/>
                  </a:solidFill>
                  <a:latin typeface="Arial" pitchFamily="34" charset="0"/>
                </a:rPr>
                <a:t>–6</a:t>
              </a:r>
            </a:p>
          </p:txBody>
        </p:sp>
        <p:sp>
          <p:nvSpPr>
            <p:cNvPr id="55310" name="Text Box 177"/>
            <p:cNvSpPr txBox="1">
              <a:spLocks noChangeArrowheads="1"/>
            </p:cNvSpPr>
            <p:nvPr/>
          </p:nvSpPr>
          <p:spPr bwMode="auto">
            <a:xfrm rot="1543885">
              <a:off x="5196" y="2193"/>
              <a:ext cx="436"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3500" i="0">
                  <a:solidFill>
                    <a:srgbClr val="B2B2B2"/>
                  </a:solidFill>
                  <a:latin typeface="Arial" pitchFamily="34"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645">
                                            <p:txEl>
                                              <p:pRg st="0" end="0"/>
                                            </p:txEl>
                                          </p:spTgt>
                                        </p:tgtEl>
                                        <p:attrNameLst>
                                          <p:attrName>style.visibility</p:attrName>
                                        </p:attrNameLst>
                                      </p:cBhvr>
                                      <p:to>
                                        <p:strVal val="visible"/>
                                      </p:to>
                                    </p:set>
                                    <p:animEffect transition="in" filter="blinds(horizontal)">
                                      <p:cBhvr>
                                        <p:cTn id="7" dur="500"/>
                                        <p:tgtEl>
                                          <p:spTgt spid="1056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5645">
                                            <p:txEl>
                                              <p:pRg st="1" end="1"/>
                                            </p:txEl>
                                          </p:spTgt>
                                        </p:tgtEl>
                                        <p:attrNameLst>
                                          <p:attrName>style.visibility</p:attrName>
                                        </p:attrNameLst>
                                      </p:cBhvr>
                                      <p:to>
                                        <p:strVal val="visible"/>
                                      </p:to>
                                    </p:set>
                                    <p:animEffect transition="in" filter="blinds(horizontal)">
                                      <p:cBhvr>
                                        <p:cTn id="12" dur="500"/>
                                        <p:tgtEl>
                                          <p:spTgt spid="1056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5645">
                                            <p:txEl>
                                              <p:pRg st="2" end="2"/>
                                            </p:txEl>
                                          </p:spTgt>
                                        </p:tgtEl>
                                        <p:attrNameLst>
                                          <p:attrName>style.visibility</p:attrName>
                                        </p:attrNameLst>
                                      </p:cBhvr>
                                      <p:to>
                                        <p:strVal val="visible"/>
                                      </p:to>
                                    </p:set>
                                    <p:animEffect transition="in" filter="blinds(horizontal)">
                                      <p:cBhvr>
                                        <p:cTn id="17" dur="500"/>
                                        <p:tgtEl>
                                          <p:spTgt spid="105645">
                                            <p:txEl>
                                              <p:pRg st="2" end="2"/>
                                            </p:txEl>
                                          </p:spTgt>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05646"/>
                                        </p:tgtEl>
                                        <p:attrNameLst>
                                          <p:attrName>style.visibility</p:attrName>
                                        </p:attrNameLst>
                                      </p:cBhvr>
                                      <p:to>
                                        <p:strVal val="visible"/>
                                      </p:to>
                                    </p:set>
                                    <p:animEffect transition="in" filter="blinds(horizontal)">
                                      <p:cBhvr>
                                        <p:cTn id="21" dur="500"/>
                                        <p:tgtEl>
                                          <p:spTgt spid="105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45" grpId="0" build="p" autoUpdateAnimBg="0"/>
      <p:bldP spid="10564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92150" y="1111250"/>
            <a:ext cx="7916863"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rPr>
              <a:t>If a point </a:t>
            </a:r>
            <a:r>
              <a:rPr lang="en-US" altLang="zh-TW" sz="2400" b="0">
                <a:solidFill>
                  <a:schemeClr val="tx1"/>
                </a:solidFill>
              </a:rPr>
              <a:t>P</a:t>
            </a:r>
            <a:r>
              <a:rPr lang="en-US" altLang="zh-TW" sz="2400" b="0" i="0">
                <a:solidFill>
                  <a:schemeClr val="tx1"/>
                </a:solidFill>
              </a:rPr>
              <a:t>(4, –8) is translated 6 units upward to </a:t>
            </a:r>
            <a:r>
              <a:rPr lang="en-US" altLang="zh-TW" sz="2400" b="0">
                <a:solidFill>
                  <a:schemeClr val="tx1"/>
                </a:solidFill>
              </a:rPr>
              <a:t>Q</a:t>
            </a:r>
            <a:r>
              <a:rPr lang="en-US" altLang="zh-TW" sz="2400" b="0" i="0">
                <a:solidFill>
                  <a:schemeClr val="tx1"/>
                </a:solidFill>
              </a:rPr>
              <a:t>, find the coordinates of </a:t>
            </a:r>
            <a:r>
              <a:rPr lang="en-US" altLang="zh-TW" sz="2400" b="0">
                <a:solidFill>
                  <a:schemeClr val="tx1"/>
                </a:solidFill>
              </a:rPr>
              <a:t>Q</a:t>
            </a:r>
            <a:r>
              <a:rPr lang="en-US" altLang="zh-TW" sz="2400" b="0" i="0">
                <a:solidFill>
                  <a:schemeClr val="tx1"/>
                </a:solidFill>
              </a:rPr>
              <a:t> in the rectangular coordinate plane.</a:t>
            </a:r>
          </a:p>
        </p:txBody>
      </p:sp>
      <p:pic>
        <p:nvPicPr>
          <p:cNvPr id="56323"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24241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6326"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AutoShape 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06506" name="Rectangle 10"/>
          <p:cNvSpPr>
            <a:spLocks noChangeArrowheads="1"/>
          </p:cNvSpPr>
          <p:nvPr/>
        </p:nvSpPr>
        <p:spPr bwMode="auto">
          <a:xfrm>
            <a:off x="692150" y="5295900"/>
            <a:ext cx="61849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required coordinates are (4, –8 + 6).</a:t>
            </a:r>
          </a:p>
          <a:p>
            <a:pPr algn="l">
              <a:lnSpc>
                <a:spcPct val="150000"/>
              </a:lnSpc>
            </a:pPr>
            <a:r>
              <a:rPr lang="en-US" altLang="zh-TW" sz="2400" b="0" i="0">
                <a:solidFill>
                  <a:schemeClr val="tx1"/>
                </a:solidFill>
              </a:rPr>
              <a:t> ∴ The coordinates of </a:t>
            </a:r>
            <a:r>
              <a:rPr lang="en-US" altLang="zh-TW" sz="2400" b="0">
                <a:solidFill>
                  <a:schemeClr val="tx1"/>
                </a:solidFill>
              </a:rPr>
              <a:t>Q</a:t>
            </a:r>
            <a:r>
              <a:rPr lang="en-US" altLang="zh-TW" sz="2400" b="0" i="0">
                <a:solidFill>
                  <a:schemeClr val="tx1"/>
                </a:solidFill>
              </a:rPr>
              <a:t> are (4, –2).</a:t>
            </a:r>
          </a:p>
        </p:txBody>
      </p:sp>
      <p:sp>
        <p:nvSpPr>
          <p:cNvPr id="106509" name="Line 13"/>
          <p:cNvSpPr>
            <a:spLocks noChangeShapeType="1"/>
          </p:cNvSpPr>
          <p:nvPr/>
        </p:nvSpPr>
        <p:spPr bwMode="auto">
          <a:xfrm>
            <a:off x="1244600" y="6426200"/>
            <a:ext cx="4089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6510" name="Picture 14" descr="D:\Oxford\PPT\S1_ch09\1B_p104fig2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2535238"/>
            <a:ext cx="3257550" cy="2701925"/>
          </a:xfrm>
          <a:prstGeom prst="rect">
            <a:avLst/>
          </a:prstGeom>
          <a:noFill/>
          <a:ln>
            <a:noFill/>
          </a:ln>
          <a:effectLst>
            <a:outerShdw dist="7184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1" name="Line 15"/>
          <p:cNvSpPr>
            <a:spLocks noChangeShapeType="1"/>
          </p:cNvSpPr>
          <p:nvPr/>
        </p:nvSpPr>
        <p:spPr bwMode="auto">
          <a:xfrm flipV="1">
            <a:off x="5130800" y="3746500"/>
            <a:ext cx="0" cy="965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6510"/>
                                        </p:tgtEl>
                                        <p:attrNameLst>
                                          <p:attrName>style.visibility</p:attrName>
                                        </p:attrNameLst>
                                      </p:cBhvr>
                                      <p:to>
                                        <p:strVal val="visible"/>
                                      </p:to>
                                    </p:set>
                                    <p:animEffect transition="in" filter="box(out)">
                                      <p:cBhvr>
                                        <p:cTn id="7" dur="500"/>
                                        <p:tgtEl>
                                          <p:spTgt spid="106510"/>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6511"/>
                                        </p:tgtEl>
                                        <p:attrNameLst>
                                          <p:attrName>style.visibility</p:attrName>
                                        </p:attrNameLst>
                                      </p:cBhvr>
                                      <p:to>
                                        <p:strVal val="visible"/>
                                      </p:to>
                                    </p:set>
                                    <p:anim calcmode="lin" valueType="num">
                                      <p:cBhvr additive="base">
                                        <p:cTn id="11" dur="500"/>
                                        <p:tgtEl>
                                          <p:spTgt spid="106511"/>
                                        </p:tgtEl>
                                        <p:attrNameLst>
                                          <p:attrName>ppt_y</p:attrName>
                                        </p:attrNameLst>
                                      </p:cBhvr>
                                      <p:tavLst>
                                        <p:tav tm="0">
                                          <p:val>
                                            <p:strVal val="#ppt_y+#ppt_h*1.125000"/>
                                          </p:val>
                                        </p:tav>
                                        <p:tav tm="100000">
                                          <p:val>
                                            <p:strVal val="#ppt_y"/>
                                          </p:val>
                                        </p:tav>
                                      </p:tavLst>
                                    </p:anim>
                                    <p:animEffect transition="in" filter="wipe(up)">
                                      <p:cBhvr>
                                        <p:cTn id="12" dur="500"/>
                                        <p:tgtEl>
                                          <p:spTgt spid="106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506">
                                            <p:txEl>
                                              <p:pRg st="0" end="0"/>
                                            </p:txEl>
                                          </p:spTgt>
                                        </p:tgtEl>
                                        <p:attrNameLst>
                                          <p:attrName>style.visibility</p:attrName>
                                        </p:attrNameLst>
                                      </p:cBhvr>
                                      <p:to>
                                        <p:strVal val="visible"/>
                                      </p:to>
                                    </p:set>
                                    <p:animEffect transition="in" filter="blinds(horizontal)">
                                      <p:cBhvr>
                                        <p:cTn id="17" dur="500"/>
                                        <p:tgtEl>
                                          <p:spTgt spid="10650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6506">
                                            <p:txEl>
                                              <p:pRg st="1" end="1"/>
                                            </p:txEl>
                                          </p:spTgt>
                                        </p:tgtEl>
                                        <p:attrNameLst>
                                          <p:attrName>style.visibility</p:attrName>
                                        </p:attrNameLst>
                                      </p:cBhvr>
                                      <p:to>
                                        <p:strVal val="visible"/>
                                      </p:to>
                                    </p:set>
                                    <p:animEffect transition="in" filter="blinds(horizontal)">
                                      <p:cBhvr>
                                        <p:cTn id="22" dur="500"/>
                                        <p:tgtEl>
                                          <p:spTgt spid="106506">
                                            <p:txEl>
                                              <p:pRg st="1" end="1"/>
                                            </p:txEl>
                                          </p:spTgt>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06509"/>
                                        </p:tgtEl>
                                        <p:attrNameLst>
                                          <p:attrName>style.visibility</p:attrName>
                                        </p:attrNameLst>
                                      </p:cBhvr>
                                      <p:to>
                                        <p:strVal val="visible"/>
                                      </p:to>
                                    </p:set>
                                    <p:animEffect transition="in" filter="blinds(horizontal)">
                                      <p:cBhvr>
                                        <p:cTn id="26" dur="500"/>
                                        <p:tgtEl>
                                          <p:spTgt spid="106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6" grpId="0" build="p" autoUpdateAnimBg="0"/>
      <p:bldP spid="106509" grpId="0" animBg="1"/>
      <p:bldP spid="1065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92150" y="1111250"/>
            <a:ext cx="7916863"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rPr>
              <a:t>If the origin </a:t>
            </a:r>
            <a:r>
              <a:rPr lang="en-US" altLang="zh-TW" sz="2400" b="0">
                <a:solidFill>
                  <a:schemeClr val="tx1"/>
                </a:solidFill>
              </a:rPr>
              <a:t>O</a:t>
            </a:r>
            <a:r>
              <a:rPr lang="en-US" altLang="zh-TW" sz="2400" b="0" i="0">
                <a:solidFill>
                  <a:schemeClr val="tx1"/>
                </a:solidFill>
              </a:rPr>
              <a:t> is translated 14 units downward to </a:t>
            </a:r>
            <a:r>
              <a:rPr lang="en-US" altLang="zh-TW" sz="2400" b="0">
                <a:solidFill>
                  <a:schemeClr val="tx1"/>
                </a:solidFill>
              </a:rPr>
              <a:t>M</a:t>
            </a:r>
            <a:r>
              <a:rPr lang="en-US" altLang="zh-TW" sz="2400" b="0" i="0">
                <a:solidFill>
                  <a:schemeClr val="tx1"/>
                </a:solidFill>
              </a:rPr>
              <a:t>, find the coordinates of </a:t>
            </a:r>
            <a:r>
              <a:rPr lang="en-US" altLang="zh-TW" sz="2400" b="0">
                <a:solidFill>
                  <a:schemeClr val="tx1"/>
                </a:solidFill>
              </a:rPr>
              <a:t>M</a:t>
            </a:r>
            <a:r>
              <a:rPr lang="en-US" altLang="zh-TW" sz="2400" b="0" i="0">
                <a:solidFill>
                  <a:schemeClr val="tx1"/>
                </a:solidFill>
              </a:rPr>
              <a:t> in the rectangular coordinate plane.</a:t>
            </a:r>
          </a:p>
        </p:txBody>
      </p:sp>
      <p:pic>
        <p:nvPicPr>
          <p:cNvPr id="57347"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24241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7350"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AutoShape 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07530" name="Rectangle 10"/>
          <p:cNvSpPr>
            <a:spLocks noChangeArrowheads="1"/>
          </p:cNvSpPr>
          <p:nvPr/>
        </p:nvSpPr>
        <p:spPr bwMode="auto">
          <a:xfrm>
            <a:off x="692150" y="5295900"/>
            <a:ext cx="61849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required coordinates are (0, 0 – 14).</a:t>
            </a:r>
          </a:p>
          <a:p>
            <a:pPr algn="l">
              <a:lnSpc>
                <a:spcPct val="150000"/>
              </a:lnSpc>
            </a:pPr>
            <a:r>
              <a:rPr lang="en-US" altLang="zh-TW" sz="2400" b="0" i="0">
                <a:solidFill>
                  <a:schemeClr val="tx1"/>
                </a:solidFill>
              </a:rPr>
              <a:t> ∴ The coordinates of </a:t>
            </a:r>
            <a:r>
              <a:rPr lang="en-US" altLang="zh-TW" sz="2400" b="0">
                <a:solidFill>
                  <a:schemeClr val="tx1"/>
                </a:solidFill>
              </a:rPr>
              <a:t>M</a:t>
            </a:r>
            <a:r>
              <a:rPr lang="en-US" altLang="zh-TW" sz="2400" b="0" i="0">
                <a:solidFill>
                  <a:schemeClr val="tx1"/>
                </a:solidFill>
              </a:rPr>
              <a:t> are (0, –14).</a:t>
            </a:r>
          </a:p>
        </p:txBody>
      </p:sp>
      <p:sp>
        <p:nvSpPr>
          <p:cNvPr id="107531" name="Line 11"/>
          <p:cNvSpPr>
            <a:spLocks noChangeShapeType="1"/>
          </p:cNvSpPr>
          <p:nvPr/>
        </p:nvSpPr>
        <p:spPr bwMode="auto">
          <a:xfrm>
            <a:off x="1244600" y="6426200"/>
            <a:ext cx="4089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534" name="Picture 14" descr="D:\Oxford\PPT\S1_ch09\1B_p104fig25a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775" y="2552700"/>
            <a:ext cx="3027363" cy="2695575"/>
          </a:xfrm>
          <a:prstGeom prst="rect">
            <a:avLst/>
          </a:prstGeom>
          <a:noFill/>
          <a:ln>
            <a:noFill/>
          </a:ln>
          <a:effectLst>
            <a:outerShdw dist="7184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3" name="Line 13"/>
          <p:cNvSpPr>
            <a:spLocks noChangeShapeType="1"/>
          </p:cNvSpPr>
          <p:nvPr/>
        </p:nvSpPr>
        <p:spPr bwMode="auto">
          <a:xfrm>
            <a:off x="4381500" y="3505200"/>
            <a:ext cx="0" cy="1447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7534"/>
                                        </p:tgtEl>
                                        <p:attrNameLst>
                                          <p:attrName>style.visibility</p:attrName>
                                        </p:attrNameLst>
                                      </p:cBhvr>
                                      <p:to>
                                        <p:strVal val="visible"/>
                                      </p:to>
                                    </p:set>
                                    <p:animEffect transition="in" filter="box(out)">
                                      <p:cBhvr>
                                        <p:cTn id="7" dur="500"/>
                                        <p:tgtEl>
                                          <p:spTgt spid="107534"/>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07533"/>
                                        </p:tgtEl>
                                        <p:attrNameLst>
                                          <p:attrName>style.visibility</p:attrName>
                                        </p:attrNameLst>
                                      </p:cBhvr>
                                      <p:to>
                                        <p:strVal val="visible"/>
                                      </p:to>
                                    </p:set>
                                    <p:anim calcmode="lin" valueType="num">
                                      <p:cBhvr additive="base">
                                        <p:cTn id="11" dur="500"/>
                                        <p:tgtEl>
                                          <p:spTgt spid="107533"/>
                                        </p:tgtEl>
                                        <p:attrNameLst>
                                          <p:attrName>ppt_y</p:attrName>
                                        </p:attrNameLst>
                                      </p:cBhvr>
                                      <p:tavLst>
                                        <p:tav tm="0">
                                          <p:val>
                                            <p:strVal val="#ppt_y-#ppt_h*1.125000"/>
                                          </p:val>
                                        </p:tav>
                                        <p:tav tm="100000">
                                          <p:val>
                                            <p:strVal val="#ppt_y"/>
                                          </p:val>
                                        </p:tav>
                                      </p:tavLst>
                                    </p:anim>
                                    <p:animEffect transition="in" filter="wipe(down)">
                                      <p:cBhvr>
                                        <p:cTn id="12" dur="500"/>
                                        <p:tgtEl>
                                          <p:spTgt spid="107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7530">
                                            <p:txEl>
                                              <p:pRg st="0" end="0"/>
                                            </p:txEl>
                                          </p:spTgt>
                                        </p:tgtEl>
                                        <p:attrNameLst>
                                          <p:attrName>style.visibility</p:attrName>
                                        </p:attrNameLst>
                                      </p:cBhvr>
                                      <p:to>
                                        <p:strVal val="visible"/>
                                      </p:to>
                                    </p:set>
                                    <p:animEffect transition="in" filter="blinds(horizontal)">
                                      <p:cBhvr>
                                        <p:cTn id="17" dur="500"/>
                                        <p:tgtEl>
                                          <p:spTgt spid="1075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7530">
                                            <p:txEl>
                                              <p:pRg st="1" end="1"/>
                                            </p:txEl>
                                          </p:spTgt>
                                        </p:tgtEl>
                                        <p:attrNameLst>
                                          <p:attrName>style.visibility</p:attrName>
                                        </p:attrNameLst>
                                      </p:cBhvr>
                                      <p:to>
                                        <p:strVal val="visible"/>
                                      </p:to>
                                    </p:set>
                                    <p:animEffect transition="in" filter="blinds(horizontal)">
                                      <p:cBhvr>
                                        <p:cTn id="22" dur="500"/>
                                        <p:tgtEl>
                                          <p:spTgt spid="107530">
                                            <p:txEl>
                                              <p:pRg st="1" end="1"/>
                                            </p:txEl>
                                          </p:spTgt>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07531"/>
                                        </p:tgtEl>
                                        <p:attrNameLst>
                                          <p:attrName>style.visibility</p:attrName>
                                        </p:attrNameLst>
                                      </p:cBhvr>
                                      <p:to>
                                        <p:strVal val="visible"/>
                                      </p:to>
                                    </p:set>
                                    <p:animEffect transition="in" filter="blinds(horizontal)">
                                      <p:cBhvr>
                                        <p:cTn id="26" dur="500"/>
                                        <p:tgtEl>
                                          <p:spTgt spid="107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0" grpId="0" build="p" autoUpdateAnimBg="0"/>
      <p:bldP spid="107531" grpId="0" animBg="1"/>
      <p:bldP spid="10753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0075" y="1352550"/>
            <a:ext cx="7994650" cy="162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400" b="0" i="0">
                <a:solidFill>
                  <a:schemeClr val="tx1"/>
                </a:solidFill>
              </a:rPr>
              <a:t>If a point </a:t>
            </a:r>
            <a:r>
              <a:rPr lang="en-US" altLang="zh-TW" sz="2400" b="0">
                <a:solidFill>
                  <a:schemeClr val="tx1"/>
                </a:solidFill>
              </a:rPr>
              <a:t>A</a:t>
            </a:r>
            <a:r>
              <a:rPr lang="en-US" altLang="zh-TW" sz="2400" b="0" i="0">
                <a:solidFill>
                  <a:schemeClr val="tx1"/>
                </a:solidFill>
              </a:rPr>
              <a:t>(–7, –2) is translated 4 units upwards to </a:t>
            </a:r>
            <a:r>
              <a:rPr lang="en-US" altLang="zh-TW" sz="2400" b="0">
                <a:solidFill>
                  <a:schemeClr val="tx1"/>
                </a:solidFill>
              </a:rPr>
              <a:t>B</a:t>
            </a:r>
            <a:r>
              <a:rPr lang="en-US" altLang="zh-TW" sz="2400" b="0" i="0">
                <a:solidFill>
                  <a:schemeClr val="tx1"/>
                </a:solidFill>
              </a:rPr>
              <a:t>, then </a:t>
            </a:r>
            <a:r>
              <a:rPr lang="en-US" altLang="zh-TW" sz="2400" b="0">
                <a:solidFill>
                  <a:schemeClr val="tx1"/>
                </a:solidFill>
              </a:rPr>
              <a:t>B</a:t>
            </a:r>
            <a:r>
              <a:rPr lang="en-US" altLang="zh-TW" sz="2400" b="0" i="0">
                <a:solidFill>
                  <a:schemeClr val="tx1"/>
                </a:solidFill>
              </a:rPr>
              <a:t> is translated 8 downwards to </a:t>
            </a:r>
            <a:r>
              <a:rPr lang="en-US" altLang="zh-TW" sz="2400" b="0">
                <a:solidFill>
                  <a:schemeClr val="tx1"/>
                </a:solidFill>
              </a:rPr>
              <a:t>C</a:t>
            </a:r>
            <a:r>
              <a:rPr lang="en-US" altLang="zh-TW" sz="2400" b="0" i="0">
                <a:solidFill>
                  <a:schemeClr val="tx1"/>
                </a:solidFill>
              </a:rPr>
              <a:t>, find the coordinates of</a:t>
            </a:r>
            <a:r>
              <a:rPr lang="en-US" altLang="zh-TW" sz="2400" b="0">
                <a:solidFill>
                  <a:schemeClr val="tx1"/>
                </a:solidFill>
              </a:rPr>
              <a:t> C</a:t>
            </a:r>
            <a:r>
              <a:rPr lang="en-US" altLang="zh-TW" sz="2400" b="0" i="0">
                <a:solidFill>
                  <a:schemeClr val="tx1"/>
                </a:solidFill>
              </a:rPr>
              <a:t> in the rectangular coordinate plane.</a:t>
            </a:r>
          </a:p>
        </p:txBody>
      </p:sp>
      <p:sp>
        <p:nvSpPr>
          <p:cNvPr id="58371"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8372"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4" name="Text Box 7"/>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pic>
        <p:nvPicPr>
          <p:cNvPr id="58375" name="Picture 11"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400" y="32877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6" name="Rectangle 12"/>
          <p:cNvSpPr>
            <a:spLocks noChangeArrowheads="1"/>
          </p:cNvSpPr>
          <p:nvPr/>
        </p:nvSpPr>
        <p:spPr bwMode="auto">
          <a:xfrm>
            <a:off x="692150" y="3606800"/>
            <a:ext cx="6589713"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coordinates of </a:t>
            </a:r>
            <a:r>
              <a:rPr lang="en-US" altLang="zh-TW" sz="2400" b="0">
                <a:solidFill>
                  <a:schemeClr val="tx1"/>
                </a:solidFill>
              </a:rPr>
              <a:t>B</a:t>
            </a:r>
            <a:r>
              <a:rPr lang="en-US" altLang="zh-TW" sz="2400" b="0" i="0">
                <a:solidFill>
                  <a:schemeClr val="tx1"/>
                </a:solidFill>
              </a:rPr>
              <a:t> are (–7, –2 + 4), i.e. (–7, 2)</a:t>
            </a:r>
          </a:p>
          <a:p>
            <a:pPr algn="l">
              <a:lnSpc>
                <a:spcPct val="150000"/>
              </a:lnSpc>
            </a:pPr>
            <a:r>
              <a:rPr lang="en-US" altLang="zh-TW" sz="2400" b="0" i="0">
                <a:solidFill>
                  <a:schemeClr val="tx1"/>
                </a:solidFill>
              </a:rPr>
              <a:t>The coordinates of </a:t>
            </a:r>
            <a:r>
              <a:rPr lang="en-US" altLang="zh-TW" sz="2400" b="0">
                <a:solidFill>
                  <a:schemeClr val="tx1"/>
                </a:solidFill>
              </a:rPr>
              <a:t>C</a:t>
            </a:r>
            <a:r>
              <a:rPr lang="en-US" altLang="zh-TW" sz="2400" b="0" i="0">
                <a:solidFill>
                  <a:schemeClr val="tx1"/>
                </a:solidFill>
              </a:rPr>
              <a:t> are (–7, 2 – 8).</a:t>
            </a:r>
          </a:p>
          <a:p>
            <a:pPr algn="l">
              <a:lnSpc>
                <a:spcPct val="150000"/>
              </a:lnSpc>
            </a:pPr>
            <a:r>
              <a:rPr lang="en-US" altLang="zh-TW" sz="2400" b="0" i="0">
                <a:solidFill>
                  <a:schemeClr val="tx1"/>
                </a:solidFill>
              </a:rPr>
              <a:t>∴ The coordinates of </a:t>
            </a:r>
            <a:r>
              <a:rPr lang="en-US" altLang="zh-TW" sz="2400" b="0">
                <a:solidFill>
                  <a:schemeClr val="tx1"/>
                </a:solidFill>
              </a:rPr>
              <a:t>C</a:t>
            </a:r>
            <a:r>
              <a:rPr lang="en-US" altLang="zh-TW" sz="2400" b="0" i="0">
                <a:solidFill>
                  <a:schemeClr val="tx1"/>
                </a:solidFill>
              </a:rPr>
              <a:t> are (–7, –6).</a:t>
            </a:r>
          </a:p>
        </p:txBody>
      </p:sp>
      <p:sp>
        <p:nvSpPr>
          <p:cNvPr id="108557" name="Line 13"/>
          <p:cNvSpPr>
            <a:spLocks noChangeShapeType="1"/>
          </p:cNvSpPr>
          <p:nvPr/>
        </p:nvSpPr>
        <p:spPr bwMode="auto">
          <a:xfrm>
            <a:off x="1155700" y="5321300"/>
            <a:ext cx="4203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378" name="Group 18"/>
          <p:cNvGrpSpPr>
            <a:grpSpLocks noChangeAspect="1"/>
          </p:cNvGrpSpPr>
          <p:nvPr/>
        </p:nvGrpSpPr>
        <p:grpSpPr bwMode="auto">
          <a:xfrm>
            <a:off x="223838" y="646113"/>
            <a:ext cx="2357437" cy="828675"/>
            <a:chOff x="4638" y="877"/>
            <a:chExt cx="3704" cy="1302"/>
          </a:xfrm>
        </p:grpSpPr>
        <p:sp>
          <p:nvSpPr>
            <p:cNvPr id="58428" name="Freeform 19"/>
            <p:cNvSpPr>
              <a:spLocks noChangeAspect="1"/>
            </p:cNvSpPr>
            <p:nvPr/>
          </p:nvSpPr>
          <p:spPr bwMode="auto">
            <a:xfrm>
              <a:off x="5490" y="1302"/>
              <a:ext cx="2748" cy="744"/>
            </a:xfrm>
            <a:custGeom>
              <a:avLst/>
              <a:gdLst>
                <a:gd name="T0" fmla="*/ 108 w 2748"/>
                <a:gd name="T1" fmla="*/ 72 h 744"/>
                <a:gd name="T2" fmla="*/ 0 w 2748"/>
                <a:gd name="T3" fmla="*/ 450 h 744"/>
                <a:gd name="T4" fmla="*/ 144 w 2748"/>
                <a:gd name="T5" fmla="*/ 540 h 744"/>
                <a:gd name="T6" fmla="*/ 2118 w 2748"/>
                <a:gd name="T7" fmla="*/ 540 h 744"/>
                <a:gd name="T8" fmla="*/ 2118 w 2748"/>
                <a:gd name="T9" fmla="*/ 744 h 744"/>
                <a:gd name="T10" fmla="*/ 2748 w 2748"/>
                <a:gd name="T11" fmla="*/ 744 h 744"/>
                <a:gd name="T12" fmla="*/ 2748 w 2748"/>
                <a:gd name="T13" fmla="*/ 252 h 744"/>
                <a:gd name="T14" fmla="*/ 2088 w 2748"/>
                <a:gd name="T15" fmla="*/ 252 h 744"/>
                <a:gd name="T16" fmla="*/ 1943 w 2748"/>
                <a:gd name="T17" fmla="*/ 0 h 744"/>
                <a:gd name="T18" fmla="*/ 126 w 2748"/>
                <a:gd name="T19" fmla="*/ 0 h 744"/>
                <a:gd name="T20" fmla="*/ 108 w 2748"/>
                <a:gd name="T21" fmla="*/ 72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8" h="744">
                  <a:moveTo>
                    <a:pt x="108" y="72"/>
                  </a:moveTo>
                  <a:lnTo>
                    <a:pt x="0" y="450"/>
                  </a:lnTo>
                  <a:lnTo>
                    <a:pt x="144" y="540"/>
                  </a:lnTo>
                  <a:lnTo>
                    <a:pt x="2118" y="540"/>
                  </a:lnTo>
                  <a:lnTo>
                    <a:pt x="2118" y="744"/>
                  </a:lnTo>
                  <a:lnTo>
                    <a:pt x="2748" y="744"/>
                  </a:lnTo>
                  <a:lnTo>
                    <a:pt x="2748" y="252"/>
                  </a:lnTo>
                  <a:lnTo>
                    <a:pt x="2088" y="252"/>
                  </a:lnTo>
                  <a:lnTo>
                    <a:pt x="1943" y="0"/>
                  </a:lnTo>
                  <a:lnTo>
                    <a:pt x="126" y="0"/>
                  </a:lnTo>
                  <a:lnTo>
                    <a:pt x="108" y="7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8429" name="Picture 20" descr="D:\Oxford\PPT\Shared\ExtraEg1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8" y="877"/>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379" name="Group 69"/>
          <p:cNvGrpSpPr>
            <a:grpSpLocks/>
          </p:cNvGrpSpPr>
          <p:nvPr/>
        </p:nvGrpSpPr>
        <p:grpSpPr bwMode="auto">
          <a:xfrm>
            <a:off x="5737225" y="3328988"/>
            <a:ext cx="3089275" cy="2687637"/>
            <a:chOff x="3614" y="2180"/>
            <a:chExt cx="1946" cy="1693"/>
          </a:xfrm>
        </p:grpSpPr>
        <p:sp>
          <p:nvSpPr>
            <p:cNvPr id="58380" name="Text Box 16"/>
            <p:cNvSpPr txBox="1">
              <a:spLocks noChangeArrowheads="1"/>
            </p:cNvSpPr>
            <p:nvPr/>
          </p:nvSpPr>
          <p:spPr bwMode="auto">
            <a:xfrm rot="-616673">
              <a:off x="4894" y="2180"/>
              <a:ext cx="38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3000" i="0">
                  <a:solidFill>
                    <a:srgbClr val="FF99CC"/>
                  </a:solidFill>
                  <a:latin typeface="Arial" pitchFamily="34" charset="0"/>
                </a:rPr>
                <a:t>–8</a:t>
              </a:r>
            </a:p>
          </p:txBody>
        </p:sp>
        <p:sp>
          <p:nvSpPr>
            <p:cNvPr id="58381" name="Text Box 17"/>
            <p:cNvSpPr txBox="1">
              <a:spLocks noChangeArrowheads="1"/>
            </p:cNvSpPr>
            <p:nvPr/>
          </p:nvSpPr>
          <p:spPr bwMode="auto">
            <a:xfrm rot="1543885">
              <a:off x="5124" y="2466"/>
              <a:ext cx="436"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3500" i="0">
                  <a:solidFill>
                    <a:srgbClr val="FF99CC"/>
                  </a:solidFill>
                  <a:latin typeface="Arial" pitchFamily="34" charset="0"/>
                </a:rPr>
                <a:t>+4</a:t>
              </a:r>
            </a:p>
          </p:txBody>
        </p:sp>
        <p:grpSp>
          <p:nvGrpSpPr>
            <p:cNvPr id="58382" name="Group 68"/>
            <p:cNvGrpSpPr>
              <a:grpSpLocks/>
            </p:cNvGrpSpPr>
            <p:nvPr/>
          </p:nvGrpSpPr>
          <p:grpSpPr bwMode="auto">
            <a:xfrm flipH="1">
              <a:off x="3614" y="2722"/>
              <a:ext cx="1537" cy="1151"/>
              <a:chOff x="6350" y="2716"/>
              <a:chExt cx="1567" cy="1173"/>
            </a:xfrm>
          </p:grpSpPr>
          <p:sp>
            <p:nvSpPr>
              <p:cNvPr id="58383" name="Freeform 23"/>
              <p:cNvSpPr>
                <a:spLocks/>
              </p:cNvSpPr>
              <p:nvPr/>
            </p:nvSpPr>
            <p:spPr bwMode="auto">
              <a:xfrm>
                <a:off x="6433" y="2883"/>
                <a:ext cx="89" cy="374"/>
              </a:xfrm>
              <a:custGeom>
                <a:avLst/>
                <a:gdLst>
                  <a:gd name="T0" fmla="*/ 27 w 180"/>
                  <a:gd name="T1" fmla="*/ 17 h 748"/>
                  <a:gd name="T2" fmla="*/ 25 w 180"/>
                  <a:gd name="T3" fmla="*/ 19 h 748"/>
                  <a:gd name="T4" fmla="*/ 21 w 180"/>
                  <a:gd name="T5" fmla="*/ 24 h 748"/>
                  <a:gd name="T6" fmla="*/ 19 w 180"/>
                  <a:gd name="T7" fmla="*/ 33 h 748"/>
                  <a:gd name="T8" fmla="*/ 25 w 180"/>
                  <a:gd name="T9" fmla="*/ 43 h 748"/>
                  <a:gd name="T10" fmla="*/ 28 w 180"/>
                  <a:gd name="T11" fmla="*/ 45 h 748"/>
                  <a:gd name="T12" fmla="*/ 33 w 180"/>
                  <a:gd name="T13" fmla="*/ 50 h 748"/>
                  <a:gd name="T14" fmla="*/ 35 w 180"/>
                  <a:gd name="T15" fmla="*/ 59 h 748"/>
                  <a:gd name="T16" fmla="*/ 28 w 180"/>
                  <a:gd name="T17" fmla="*/ 69 h 748"/>
                  <a:gd name="T18" fmla="*/ 23 w 180"/>
                  <a:gd name="T19" fmla="*/ 71 h 748"/>
                  <a:gd name="T20" fmla="*/ 14 w 180"/>
                  <a:gd name="T21" fmla="*/ 77 h 748"/>
                  <a:gd name="T22" fmla="*/ 8 w 180"/>
                  <a:gd name="T23" fmla="*/ 86 h 748"/>
                  <a:gd name="T24" fmla="*/ 14 w 180"/>
                  <a:gd name="T25" fmla="*/ 97 h 748"/>
                  <a:gd name="T26" fmla="*/ 18 w 180"/>
                  <a:gd name="T27" fmla="*/ 99 h 748"/>
                  <a:gd name="T28" fmla="*/ 27 w 180"/>
                  <a:gd name="T29" fmla="*/ 106 h 748"/>
                  <a:gd name="T30" fmla="*/ 34 w 180"/>
                  <a:gd name="T31" fmla="*/ 115 h 748"/>
                  <a:gd name="T32" fmla="*/ 32 w 180"/>
                  <a:gd name="T33" fmla="*/ 127 h 748"/>
                  <a:gd name="T34" fmla="*/ 29 w 180"/>
                  <a:gd name="T35" fmla="*/ 129 h 748"/>
                  <a:gd name="T36" fmla="*/ 26 w 180"/>
                  <a:gd name="T37" fmla="*/ 135 h 748"/>
                  <a:gd name="T38" fmla="*/ 23 w 180"/>
                  <a:gd name="T39" fmla="*/ 143 h 748"/>
                  <a:gd name="T40" fmla="*/ 26 w 180"/>
                  <a:gd name="T41" fmla="*/ 151 h 748"/>
                  <a:gd name="T42" fmla="*/ 29 w 180"/>
                  <a:gd name="T43" fmla="*/ 154 h 748"/>
                  <a:gd name="T44" fmla="*/ 33 w 180"/>
                  <a:gd name="T45" fmla="*/ 163 h 748"/>
                  <a:gd name="T46" fmla="*/ 32 w 180"/>
                  <a:gd name="T47" fmla="*/ 175 h 748"/>
                  <a:gd name="T48" fmla="*/ 20 w 180"/>
                  <a:gd name="T49" fmla="*/ 187 h 748"/>
                  <a:gd name="T50" fmla="*/ 14 w 180"/>
                  <a:gd name="T51" fmla="*/ 186 h 748"/>
                  <a:gd name="T52" fmla="*/ 20 w 180"/>
                  <a:gd name="T53" fmla="*/ 180 h 748"/>
                  <a:gd name="T54" fmla="*/ 25 w 180"/>
                  <a:gd name="T55" fmla="*/ 171 h 748"/>
                  <a:gd name="T56" fmla="*/ 22 w 180"/>
                  <a:gd name="T57" fmla="*/ 158 h 748"/>
                  <a:gd name="T58" fmla="*/ 16 w 180"/>
                  <a:gd name="T59" fmla="*/ 150 h 748"/>
                  <a:gd name="T60" fmla="*/ 15 w 180"/>
                  <a:gd name="T61" fmla="*/ 146 h 748"/>
                  <a:gd name="T62" fmla="*/ 15 w 180"/>
                  <a:gd name="T63" fmla="*/ 140 h 748"/>
                  <a:gd name="T64" fmla="*/ 19 w 180"/>
                  <a:gd name="T65" fmla="*/ 131 h 748"/>
                  <a:gd name="T66" fmla="*/ 23 w 180"/>
                  <a:gd name="T67" fmla="*/ 126 h 748"/>
                  <a:gd name="T68" fmla="*/ 25 w 180"/>
                  <a:gd name="T69" fmla="*/ 123 h 748"/>
                  <a:gd name="T70" fmla="*/ 23 w 180"/>
                  <a:gd name="T71" fmla="*/ 117 h 748"/>
                  <a:gd name="T72" fmla="*/ 16 w 180"/>
                  <a:gd name="T73" fmla="*/ 108 h 748"/>
                  <a:gd name="T74" fmla="*/ 8 w 180"/>
                  <a:gd name="T75" fmla="*/ 103 h 748"/>
                  <a:gd name="T76" fmla="*/ 3 w 180"/>
                  <a:gd name="T77" fmla="*/ 97 h 748"/>
                  <a:gd name="T78" fmla="*/ 0 w 180"/>
                  <a:gd name="T79" fmla="*/ 86 h 748"/>
                  <a:gd name="T80" fmla="*/ 8 w 180"/>
                  <a:gd name="T81" fmla="*/ 73 h 748"/>
                  <a:gd name="T82" fmla="*/ 19 w 180"/>
                  <a:gd name="T83" fmla="*/ 66 h 748"/>
                  <a:gd name="T84" fmla="*/ 23 w 180"/>
                  <a:gd name="T85" fmla="*/ 63 h 748"/>
                  <a:gd name="T86" fmla="*/ 26 w 180"/>
                  <a:gd name="T87" fmla="*/ 58 h 748"/>
                  <a:gd name="T88" fmla="*/ 22 w 180"/>
                  <a:gd name="T89" fmla="*/ 50 h 748"/>
                  <a:gd name="T90" fmla="*/ 16 w 180"/>
                  <a:gd name="T91" fmla="*/ 44 h 748"/>
                  <a:gd name="T92" fmla="*/ 13 w 180"/>
                  <a:gd name="T93" fmla="*/ 40 h 748"/>
                  <a:gd name="T94" fmla="*/ 10 w 180"/>
                  <a:gd name="T95" fmla="*/ 32 h 748"/>
                  <a:gd name="T96" fmla="*/ 14 w 180"/>
                  <a:gd name="T97" fmla="*/ 21 h 748"/>
                  <a:gd name="T98" fmla="*/ 37 w 180"/>
                  <a:gd name="T99" fmla="*/ 0 h 7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0" h="748">
                    <a:moveTo>
                      <a:pt x="180" y="21"/>
                    </a:moveTo>
                    <a:lnTo>
                      <a:pt x="109" y="67"/>
                    </a:lnTo>
                    <a:lnTo>
                      <a:pt x="106" y="68"/>
                    </a:lnTo>
                    <a:lnTo>
                      <a:pt x="101" y="75"/>
                    </a:lnTo>
                    <a:lnTo>
                      <a:pt x="92" y="84"/>
                    </a:lnTo>
                    <a:lnTo>
                      <a:pt x="84" y="95"/>
                    </a:lnTo>
                    <a:lnTo>
                      <a:pt x="78" y="110"/>
                    </a:lnTo>
                    <a:lnTo>
                      <a:pt x="78" y="129"/>
                    </a:lnTo>
                    <a:lnTo>
                      <a:pt x="86" y="148"/>
                    </a:lnTo>
                    <a:lnTo>
                      <a:pt x="102" y="170"/>
                    </a:lnTo>
                    <a:lnTo>
                      <a:pt x="105" y="172"/>
                    </a:lnTo>
                    <a:lnTo>
                      <a:pt x="114" y="178"/>
                    </a:lnTo>
                    <a:lnTo>
                      <a:pt x="124" y="187"/>
                    </a:lnTo>
                    <a:lnTo>
                      <a:pt x="135" y="200"/>
                    </a:lnTo>
                    <a:lnTo>
                      <a:pt x="141" y="216"/>
                    </a:lnTo>
                    <a:lnTo>
                      <a:pt x="141" y="235"/>
                    </a:lnTo>
                    <a:lnTo>
                      <a:pt x="133" y="254"/>
                    </a:lnTo>
                    <a:lnTo>
                      <a:pt x="114" y="275"/>
                    </a:lnTo>
                    <a:lnTo>
                      <a:pt x="108" y="278"/>
                    </a:lnTo>
                    <a:lnTo>
                      <a:pt x="95" y="284"/>
                    </a:lnTo>
                    <a:lnTo>
                      <a:pt x="77" y="296"/>
                    </a:lnTo>
                    <a:lnTo>
                      <a:pt x="57" y="308"/>
                    </a:lnTo>
                    <a:lnTo>
                      <a:pt x="43" y="325"/>
                    </a:lnTo>
                    <a:lnTo>
                      <a:pt x="34" y="344"/>
                    </a:lnTo>
                    <a:lnTo>
                      <a:pt x="38" y="365"/>
                    </a:lnTo>
                    <a:lnTo>
                      <a:pt x="57" y="385"/>
                    </a:lnTo>
                    <a:lnTo>
                      <a:pt x="62" y="388"/>
                    </a:lnTo>
                    <a:lnTo>
                      <a:pt x="75" y="396"/>
                    </a:lnTo>
                    <a:lnTo>
                      <a:pt x="92" y="406"/>
                    </a:lnTo>
                    <a:lnTo>
                      <a:pt x="111" y="422"/>
                    </a:lnTo>
                    <a:lnTo>
                      <a:pt x="127" y="440"/>
                    </a:lnTo>
                    <a:lnTo>
                      <a:pt x="137" y="460"/>
                    </a:lnTo>
                    <a:lnTo>
                      <a:pt x="140" y="483"/>
                    </a:lnTo>
                    <a:lnTo>
                      <a:pt x="129" y="505"/>
                    </a:lnTo>
                    <a:lnTo>
                      <a:pt x="127" y="507"/>
                    </a:lnTo>
                    <a:lnTo>
                      <a:pt x="120" y="514"/>
                    </a:lnTo>
                    <a:lnTo>
                      <a:pt x="114" y="526"/>
                    </a:lnTo>
                    <a:lnTo>
                      <a:pt x="105" y="539"/>
                    </a:lnTo>
                    <a:lnTo>
                      <a:pt x="98" y="553"/>
                    </a:lnTo>
                    <a:lnTo>
                      <a:pt x="95" y="569"/>
                    </a:lnTo>
                    <a:lnTo>
                      <a:pt x="97" y="585"/>
                    </a:lnTo>
                    <a:lnTo>
                      <a:pt x="106" y="602"/>
                    </a:lnTo>
                    <a:lnTo>
                      <a:pt x="109" y="606"/>
                    </a:lnTo>
                    <a:lnTo>
                      <a:pt x="117" y="614"/>
                    </a:lnTo>
                    <a:lnTo>
                      <a:pt x="127" y="630"/>
                    </a:lnTo>
                    <a:lnTo>
                      <a:pt x="135" y="650"/>
                    </a:lnTo>
                    <a:lnTo>
                      <a:pt x="136" y="673"/>
                    </a:lnTo>
                    <a:lnTo>
                      <a:pt x="129" y="698"/>
                    </a:lnTo>
                    <a:lnTo>
                      <a:pt x="114" y="722"/>
                    </a:lnTo>
                    <a:lnTo>
                      <a:pt x="83" y="748"/>
                    </a:lnTo>
                    <a:lnTo>
                      <a:pt x="52" y="744"/>
                    </a:lnTo>
                    <a:lnTo>
                      <a:pt x="56" y="742"/>
                    </a:lnTo>
                    <a:lnTo>
                      <a:pt x="66" y="733"/>
                    </a:lnTo>
                    <a:lnTo>
                      <a:pt x="80" y="720"/>
                    </a:lnTo>
                    <a:lnTo>
                      <a:pt x="93" y="703"/>
                    </a:lnTo>
                    <a:lnTo>
                      <a:pt x="101" y="682"/>
                    </a:lnTo>
                    <a:lnTo>
                      <a:pt x="102" y="657"/>
                    </a:lnTo>
                    <a:lnTo>
                      <a:pt x="92" y="630"/>
                    </a:lnTo>
                    <a:lnTo>
                      <a:pt x="66" y="602"/>
                    </a:lnTo>
                    <a:lnTo>
                      <a:pt x="65" y="599"/>
                    </a:lnTo>
                    <a:lnTo>
                      <a:pt x="62" y="594"/>
                    </a:lnTo>
                    <a:lnTo>
                      <a:pt x="60" y="584"/>
                    </a:lnTo>
                    <a:lnTo>
                      <a:pt x="60" y="572"/>
                    </a:lnTo>
                    <a:lnTo>
                      <a:pt x="60" y="557"/>
                    </a:lnTo>
                    <a:lnTo>
                      <a:pt x="66" y="543"/>
                    </a:lnTo>
                    <a:lnTo>
                      <a:pt x="77" y="524"/>
                    </a:lnTo>
                    <a:lnTo>
                      <a:pt x="95" y="505"/>
                    </a:lnTo>
                    <a:lnTo>
                      <a:pt x="96" y="504"/>
                    </a:lnTo>
                    <a:lnTo>
                      <a:pt x="98" y="498"/>
                    </a:lnTo>
                    <a:lnTo>
                      <a:pt x="102" y="489"/>
                    </a:lnTo>
                    <a:lnTo>
                      <a:pt x="102" y="478"/>
                    </a:lnTo>
                    <a:lnTo>
                      <a:pt x="96" y="465"/>
                    </a:lnTo>
                    <a:lnTo>
                      <a:pt x="86" y="449"/>
                    </a:lnTo>
                    <a:lnTo>
                      <a:pt x="66" y="431"/>
                    </a:lnTo>
                    <a:lnTo>
                      <a:pt x="36" y="412"/>
                    </a:lnTo>
                    <a:lnTo>
                      <a:pt x="33" y="409"/>
                    </a:lnTo>
                    <a:lnTo>
                      <a:pt x="24" y="400"/>
                    </a:lnTo>
                    <a:lnTo>
                      <a:pt x="12" y="385"/>
                    </a:lnTo>
                    <a:lnTo>
                      <a:pt x="3" y="366"/>
                    </a:lnTo>
                    <a:lnTo>
                      <a:pt x="0" y="344"/>
                    </a:lnTo>
                    <a:lnTo>
                      <a:pt x="9" y="320"/>
                    </a:lnTo>
                    <a:lnTo>
                      <a:pt x="33" y="292"/>
                    </a:lnTo>
                    <a:lnTo>
                      <a:pt x="74" y="264"/>
                    </a:lnTo>
                    <a:lnTo>
                      <a:pt x="77" y="263"/>
                    </a:lnTo>
                    <a:lnTo>
                      <a:pt x="84" y="260"/>
                    </a:lnTo>
                    <a:lnTo>
                      <a:pt x="93" y="252"/>
                    </a:lnTo>
                    <a:lnTo>
                      <a:pt x="102" y="243"/>
                    </a:lnTo>
                    <a:lnTo>
                      <a:pt x="106" y="230"/>
                    </a:lnTo>
                    <a:lnTo>
                      <a:pt x="104" y="215"/>
                    </a:lnTo>
                    <a:lnTo>
                      <a:pt x="92" y="198"/>
                    </a:lnTo>
                    <a:lnTo>
                      <a:pt x="66" y="178"/>
                    </a:lnTo>
                    <a:lnTo>
                      <a:pt x="64" y="176"/>
                    </a:lnTo>
                    <a:lnTo>
                      <a:pt x="60" y="169"/>
                    </a:lnTo>
                    <a:lnTo>
                      <a:pt x="52" y="159"/>
                    </a:lnTo>
                    <a:lnTo>
                      <a:pt x="46" y="142"/>
                    </a:lnTo>
                    <a:lnTo>
                      <a:pt x="43" y="125"/>
                    </a:lnTo>
                    <a:lnTo>
                      <a:pt x="47" y="105"/>
                    </a:lnTo>
                    <a:lnTo>
                      <a:pt x="57" y="81"/>
                    </a:lnTo>
                    <a:lnTo>
                      <a:pt x="78" y="56"/>
                    </a:lnTo>
                    <a:lnTo>
                      <a:pt x="149" y="0"/>
                    </a:lnTo>
                    <a:lnTo>
                      <a:pt x="180" y="21"/>
                    </a:lnTo>
                    <a:close/>
                  </a:path>
                </a:pathLst>
              </a:custGeom>
              <a:solidFill>
                <a:srgbClr val="40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4" name="Freeform 24"/>
              <p:cNvSpPr>
                <a:spLocks/>
              </p:cNvSpPr>
              <p:nvPr/>
            </p:nvSpPr>
            <p:spPr bwMode="auto">
              <a:xfrm>
                <a:off x="6350" y="2879"/>
                <a:ext cx="161" cy="301"/>
              </a:xfrm>
              <a:custGeom>
                <a:avLst/>
                <a:gdLst>
                  <a:gd name="T0" fmla="*/ 63 w 322"/>
                  <a:gd name="T1" fmla="*/ 12 h 602"/>
                  <a:gd name="T2" fmla="*/ 60 w 322"/>
                  <a:gd name="T3" fmla="*/ 13 h 602"/>
                  <a:gd name="T4" fmla="*/ 55 w 322"/>
                  <a:gd name="T5" fmla="*/ 16 h 602"/>
                  <a:gd name="T6" fmla="*/ 52 w 322"/>
                  <a:gd name="T7" fmla="*/ 23 h 602"/>
                  <a:gd name="T8" fmla="*/ 53 w 322"/>
                  <a:gd name="T9" fmla="*/ 33 h 602"/>
                  <a:gd name="T10" fmla="*/ 55 w 322"/>
                  <a:gd name="T11" fmla="*/ 35 h 602"/>
                  <a:gd name="T12" fmla="*/ 58 w 322"/>
                  <a:gd name="T13" fmla="*/ 41 h 602"/>
                  <a:gd name="T14" fmla="*/ 57 w 322"/>
                  <a:gd name="T15" fmla="*/ 48 h 602"/>
                  <a:gd name="T16" fmla="*/ 48 w 322"/>
                  <a:gd name="T17" fmla="*/ 55 h 602"/>
                  <a:gd name="T18" fmla="*/ 43 w 322"/>
                  <a:gd name="T19" fmla="*/ 56 h 602"/>
                  <a:gd name="T20" fmla="*/ 34 w 322"/>
                  <a:gd name="T21" fmla="*/ 59 h 602"/>
                  <a:gd name="T22" fmla="*/ 27 w 322"/>
                  <a:gd name="T23" fmla="*/ 65 h 602"/>
                  <a:gd name="T24" fmla="*/ 28 w 322"/>
                  <a:gd name="T25" fmla="*/ 75 h 602"/>
                  <a:gd name="T26" fmla="*/ 31 w 322"/>
                  <a:gd name="T27" fmla="*/ 77 h 602"/>
                  <a:gd name="T28" fmla="*/ 37 w 322"/>
                  <a:gd name="T29" fmla="*/ 85 h 602"/>
                  <a:gd name="T30" fmla="*/ 39 w 322"/>
                  <a:gd name="T31" fmla="*/ 95 h 602"/>
                  <a:gd name="T32" fmla="*/ 34 w 322"/>
                  <a:gd name="T33" fmla="*/ 104 h 602"/>
                  <a:gd name="T34" fmla="*/ 32 w 322"/>
                  <a:gd name="T35" fmla="*/ 105 h 602"/>
                  <a:gd name="T36" fmla="*/ 27 w 322"/>
                  <a:gd name="T37" fmla="*/ 109 h 602"/>
                  <a:gd name="T38" fmla="*/ 22 w 322"/>
                  <a:gd name="T39" fmla="*/ 115 h 602"/>
                  <a:gd name="T40" fmla="*/ 22 w 322"/>
                  <a:gd name="T41" fmla="*/ 122 h 602"/>
                  <a:gd name="T42" fmla="*/ 24 w 322"/>
                  <a:gd name="T43" fmla="*/ 126 h 602"/>
                  <a:gd name="T44" fmla="*/ 24 w 322"/>
                  <a:gd name="T45" fmla="*/ 134 h 602"/>
                  <a:gd name="T46" fmla="*/ 20 w 322"/>
                  <a:gd name="T47" fmla="*/ 143 h 602"/>
                  <a:gd name="T48" fmla="*/ 7 w 322"/>
                  <a:gd name="T49" fmla="*/ 151 h 602"/>
                  <a:gd name="T50" fmla="*/ 1 w 322"/>
                  <a:gd name="T51" fmla="*/ 148 h 602"/>
                  <a:gd name="T52" fmla="*/ 8 w 322"/>
                  <a:gd name="T53" fmla="*/ 145 h 602"/>
                  <a:gd name="T54" fmla="*/ 15 w 322"/>
                  <a:gd name="T55" fmla="*/ 138 h 602"/>
                  <a:gd name="T56" fmla="*/ 17 w 322"/>
                  <a:gd name="T57" fmla="*/ 127 h 602"/>
                  <a:gd name="T58" fmla="*/ 14 w 322"/>
                  <a:gd name="T59" fmla="*/ 119 h 602"/>
                  <a:gd name="T60" fmla="*/ 14 w 322"/>
                  <a:gd name="T61" fmla="*/ 116 h 602"/>
                  <a:gd name="T62" fmla="*/ 16 w 322"/>
                  <a:gd name="T63" fmla="*/ 110 h 602"/>
                  <a:gd name="T64" fmla="*/ 22 w 322"/>
                  <a:gd name="T65" fmla="*/ 104 h 602"/>
                  <a:gd name="T66" fmla="*/ 27 w 322"/>
                  <a:gd name="T67" fmla="*/ 101 h 602"/>
                  <a:gd name="T68" fmla="*/ 29 w 322"/>
                  <a:gd name="T69" fmla="*/ 99 h 602"/>
                  <a:gd name="T70" fmla="*/ 31 w 322"/>
                  <a:gd name="T71" fmla="*/ 93 h 602"/>
                  <a:gd name="T72" fmla="*/ 27 w 322"/>
                  <a:gd name="T73" fmla="*/ 85 h 602"/>
                  <a:gd name="T74" fmla="*/ 21 w 322"/>
                  <a:gd name="T75" fmla="*/ 78 h 602"/>
                  <a:gd name="T76" fmla="*/ 19 w 322"/>
                  <a:gd name="T77" fmla="*/ 72 h 602"/>
                  <a:gd name="T78" fmla="*/ 20 w 322"/>
                  <a:gd name="T79" fmla="*/ 63 h 602"/>
                  <a:gd name="T80" fmla="*/ 30 w 322"/>
                  <a:gd name="T81" fmla="*/ 54 h 602"/>
                  <a:gd name="T82" fmla="*/ 42 w 322"/>
                  <a:gd name="T83" fmla="*/ 51 h 602"/>
                  <a:gd name="T84" fmla="*/ 46 w 322"/>
                  <a:gd name="T85" fmla="*/ 49 h 602"/>
                  <a:gd name="T86" fmla="*/ 50 w 322"/>
                  <a:gd name="T87" fmla="*/ 45 h 602"/>
                  <a:gd name="T88" fmla="*/ 49 w 322"/>
                  <a:gd name="T89" fmla="*/ 38 h 602"/>
                  <a:gd name="T90" fmla="*/ 45 w 322"/>
                  <a:gd name="T91" fmla="*/ 31 h 602"/>
                  <a:gd name="T92" fmla="*/ 44 w 322"/>
                  <a:gd name="T93" fmla="*/ 27 h 602"/>
                  <a:gd name="T94" fmla="*/ 45 w 322"/>
                  <a:gd name="T95" fmla="*/ 20 h 602"/>
                  <a:gd name="T96" fmla="*/ 51 w 322"/>
                  <a:gd name="T97" fmla="*/ 12 h 602"/>
                  <a:gd name="T98" fmla="*/ 76 w 322"/>
                  <a:gd name="T99" fmla="*/ 0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2" h="602">
                    <a:moveTo>
                      <a:pt x="322" y="25"/>
                    </a:moveTo>
                    <a:lnTo>
                      <a:pt x="249" y="46"/>
                    </a:lnTo>
                    <a:lnTo>
                      <a:pt x="247" y="47"/>
                    </a:lnTo>
                    <a:lnTo>
                      <a:pt x="239" y="50"/>
                    </a:lnTo>
                    <a:lnTo>
                      <a:pt x="230" y="55"/>
                    </a:lnTo>
                    <a:lnTo>
                      <a:pt x="220" y="63"/>
                    </a:lnTo>
                    <a:lnTo>
                      <a:pt x="211" y="75"/>
                    </a:lnTo>
                    <a:lnTo>
                      <a:pt x="205" y="89"/>
                    </a:lnTo>
                    <a:lnTo>
                      <a:pt x="205" y="108"/>
                    </a:lnTo>
                    <a:lnTo>
                      <a:pt x="212" y="130"/>
                    </a:lnTo>
                    <a:lnTo>
                      <a:pt x="214" y="132"/>
                    </a:lnTo>
                    <a:lnTo>
                      <a:pt x="220" y="139"/>
                    </a:lnTo>
                    <a:lnTo>
                      <a:pt x="225" y="149"/>
                    </a:lnTo>
                    <a:lnTo>
                      <a:pt x="230" y="162"/>
                    </a:lnTo>
                    <a:lnTo>
                      <a:pt x="231" y="176"/>
                    </a:lnTo>
                    <a:lnTo>
                      <a:pt x="225" y="191"/>
                    </a:lnTo>
                    <a:lnTo>
                      <a:pt x="214" y="206"/>
                    </a:lnTo>
                    <a:lnTo>
                      <a:pt x="190" y="220"/>
                    </a:lnTo>
                    <a:lnTo>
                      <a:pt x="185" y="220"/>
                    </a:lnTo>
                    <a:lnTo>
                      <a:pt x="170" y="222"/>
                    </a:lnTo>
                    <a:lnTo>
                      <a:pt x="154" y="226"/>
                    </a:lnTo>
                    <a:lnTo>
                      <a:pt x="134" y="233"/>
                    </a:lnTo>
                    <a:lnTo>
                      <a:pt x="116" y="244"/>
                    </a:lnTo>
                    <a:lnTo>
                      <a:pt x="105" y="257"/>
                    </a:lnTo>
                    <a:lnTo>
                      <a:pt x="102" y="275"/>
                    </a:lnTo>
                    <a:lnTo>
                      <a:pt x="112" y="297"/>
                    </a:lnTo>
                    <a:lnTo>
                      <a:pt x="115" y="300"/>
                    </a:lnTo>
                    <a:lnTo>
                      <a:pt x="124" y="308"/>
                    </a:lnTo>
                    <a:lnTo>
                      <a:pt x="134" y="323"/>
                    </a:lnTo>
                    <a:lnTo>
                      <a:pt x="145" y="338"/>
                    </a:lnTo>
                    <a:lnTo>
                      <a:pt x="154" y="358"/>
                    </a:lnTo>
                    <a:lnTo>
                      <a:pt x="156" y="377"/>
                    </a:lnTo>
                    <a:lnTo>
                      <a:pt x="150" y="396"/>
                    </a:lnTo>
                    <a:lnTo>
                      <a:pt x="136" y="413"/>
                    </a:lnTo>
                    <a:lnTo>
                      <a:pt x="133" y="414"/>
                    </a:lnTo>
                    <a:lnTo>
                      <a:pt x="125" y="419"/>
                    </a:lnTo>
                    <a:lnTo>
                      <a:pt x="115" y="425"/>
                    </a:lnTo>
                    <a:lnTo>
                      <a:pt x="105" y="434"/>
                    </a:lnTo>
                    <a:lnTo>
                      <a:pt x="94" y="446"/>
                    </a:lnTo>
                    <a:lnTo>
                      <a:pt x="87" y="459"/>
                    </a:lnTo>
                    <a:lnTo>
                      <a:pt x="84" y="473"/>
                    </a:lnTo>
                    <a:lnTo>
                      <a:pt x="87" y="488"/>
                    </a:lnTo>
                    <a:lnTo>
                      <a:pt x="89" y="492"/>
                    </a:lnTo>
                    <a:lnTo>
                      <a:pt x="93" y="503"/>
                    </a:lnTo>
                    <a:lnTo>
                      <a:pt x="96" y="516"/>
                    </a:lnTo>
                    <a:lnTo>
                      <a:pt x="96" y="534"/>
                    </a:lnTo>
                    <a:lnTo>
                      <a:pt x="92" y="552"/>
                    </a:lnTo>
                    <a:lnTo>
                      <a:pt x="80" y="572"/>
                    </a:lnTo>
                    <a:lnTo>
                      <a:pt x="58" y="589"/>
                    </a:lnTo>
                    <a:lnTo>
                      <a:pt x="26" y="602"/>
                    </a:lnTo>
                    <a:lnTo>
                      <a:pt x="0" y="591"/>
                    </a:lnTo>
                    <a:lnTo>
                      <a:pt x="4" y="590"/>
                    </a:lnTo>
                    <a:lnTo>
                      <a:pt x="15" y="587"/>
                    </a:lnTo>
                    <a:lnTo>
                      <a:pt x="31" y="578"/>
                    </a:lnTo>
                    <a:lnTo>
                      <a:pt x="46" y="567"/>
                    </a:lnTo>
                    <a:lnTo>
                      <a:pt x="58" y="551"/>
                    </a:lnTo>
                    <a:lnTo>
                      <a:pt x="68" y="532"/>
                    </a:lnTo>
                    <a:lnTo>
                      <a:pt x="67" y="507"/>
                    </a:lnTo>
                    <a:lnTo>
                      <a:pt x="54" y="478"/>
                    </a:lnTo>
                    <a:lnTo>
                      <a:pt x="54" y="476"/>
                    </a:lnTo>
                    <a:lnTo>
                      <a:pt x="54" y="471"/>
                    </a:lnTo>
                    <a:lnTo>
                      <a:pt x="54" y="463"/>
                    </a:lnTo>
                    <a:lnTo>
                      <a:pt x="58" y="453"/>
                    </a:lnTo>
                    <a:lnTo>
                      <a:pt x="62" y="440"/>
                    </a:lnTo>
                    <a:lnTo>
                      <a:pt x="72" y="429"/>
                    </a:lnTo>
                    <a:lnTo>
                      <a:pt x="85" y="415"/>
                    </a:lnTo>
                    <a:lnTo>
                      <a:pt x="106" y="404"/>
                    </a:lnTo>
                    <a:lnTo>
                      <a:pt x="107" y="402"/>
                    </a:lnTo>
                    <a:lnTo>
                      <a:pt x="112" y="399"/>
                    </a:lnTo>
                    <a:lnTo>
                      <a:pt x="116" y="393"/>
                    </a:lnTo>
                    <a:lnTo>
                      <a:pt x="120" y="384"/>
                    </a:lnTo>
                    <a:lnTo>
                      <a:pt x="121" y="371"/>
                    </a:lnTo>
                    <a:lnTo>
                      <a:pt x="116" y="355"/>
                    </a:lnTo>
                    <a:lnTo>
                      <a:pt x="106" y="337"/>
                    </a:lnTo>
                    <a:lnTo>
                      <a:pt x="87" y="314"/>
                    </a:lnTo>
                    <a:lnTo>
                      <a:pt x="84" y="309"/>
                    </a:lnTo>
                    <a:lnTo>
                      <a:pt x="80" y="300"/>
                    </a:lnTo>
                    <a:lnTo>
                      <a:pt x="74" y="286"/>
                    </a:lnTo>
                    <a:lnTo>
                      <a:pt x="72" y="268"/>
                    </a:lnTo>
                    <a:lnTo>
                      <a:pt x="79" y="249"/>
                    </a:lnTo>
                    <a:lnTo>
                      <a:pt x="92" y="231"/>
                    </a:lnTo>
                    <a:lnTo>
                      <a:pt x="120" y="215"/>
                    </a:lnTo>
                    <a:lnTo>
                      <a:pt x="163" y="202"/>
                    </a:lnTo>
                    <a:lnTo>
                      <a:pt x="165" y="202"/>
                    </a:lnTo>
                    <a:lnTo>
                      <a:pt x="172" y="199"/>
                    </a:lnTo>
                    <a:lnTo>
                      <a:pt x="182" y="195"/>
                    </a:lnTo>
                    <a:lnTo>
                      <a:pt x="191" y="188"/>
                    </a:lnTo>
                    <a:lnTo>
                      <a:pt x="199" y="179"/>
                    </a:lnTo>
                    <a:lnTo>
                      <a:pt x="200" y="167"/>
                    </a:lnTo>
                    <a:lnTo>
                      <a:pt x="196" y="149"/>
                    </a:lnTo>
                    <a:lnTo>
                      <a:pt x="181" y="127"/>
                    </a:lnTo>
                    <a:lnTo>
                      <a:pt x="180" y="124"/>
                    </a:lnTo>
                    <a:lnTo>
                      <a:pt x="177" y="118"/>
                    </a:lnTo>
                    <a:lnTo>
                      <a:pt x="176" y="108"/>
                    </a:lnTo>
                    <a:lnTo>
                      <a:pt x="174" y="94"/>
                    </a:lnTo>
                    <a:lnTo>
                      <a:pt x="177" y="79"/>
                    </a:lnTo>
                    <a:lnTo>
                      <a:pt x="186" y="63"/>
                    </a:lnTo>
                    <a:lnTo>
                      <a:pt x="201" y="46"/>
                    </a:lnTo>
                    <a:lnTo>
                      <a:pt x="227" y="31"/>
                    </a:lnTo>
                    <a:lnTo>
                      <a:pt x="301" y="0"/>
                    </a:lnTo>
                    <a:lnTo>
                      <a:pt x="322" y="25"/>
                    </a:lnTo>
                    <a:close/>
                  </a:path>
                </a:pathLst>
              </a:custGeom>
              <a:solidFill>
                <a:srgbClr val="40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5" name="Freeform 25"/>
              <p:cNvSpPr>
                <a:spLocks/>
              </p:cNvSpPr>
              <p:nvPr/>
            </p:nvSpPr>
            <p:spPr bwMode="auto">
              <a:xfrm>
                <a:off x="6391" y="2716"/>
                <a:ext cx="1193" cy="1173"/>
              </a:xfrm>
              <a:custGeom>
                <a:avLst/>
                <a:gdLst>
                  <a:gd name="T0" fmla="*/ 343 w 2385"/>
                  <a:gd name="T1" fmla="*/ 59 h 2346"/>
                  <a:gd name="T2" fmla="*/ 389 w 2385"/>
                  <a:gd name="T3" fmla="*/ 48 h 2346"/>
                  <a:gd name="T4" fmla="*/ 422 w 2385"/>
                  <a:gd name="T5" fmla="*/ 63 h 2346"/>
                  <a:gd name="T6" fmla="*/ 390 w 2385"/>
                  <a:gd name="T7" fmla="*/ 116 h 2346"/>
                  <a:gd name="T8" fmla="*/ 346 w 2385"/>
                  <a:gd name="T9" fmla="*/ 149 h 2346"/>
                  <a:gd name="T10" fmla="*/ 321 w 2385"/>
                  <a:gd name="T11" fmla="*/ 141 h 2346"/>
                  <a:gd name="T12" fmla="*/ 322 w 2385"/>
                  <a:gd name="T13" fmla="*/ 76 h 2346"/>
                  <a:gd name="T14" fmla="*/ 343 w 2385"/>
                  <a:gd name="T15" fmla="*/ 173 h 2346"/>
                  <a:gd name="T16" fmla="*/ 372 w 2385"/>
                  <a:gd name="T17" fmla="*/ 208 h 2346"/>
                  <a:gd name="T18" fmla="*/ 412 w 2385"/>
                  <a:gd name="T19" fmla="*/ 266 h 2346"/>
                  <a:gd name="T20" fmla="*/ 482 w 2385"/>
                  <a:gd name="T21" fmla="*/ 286 h 2346"/>
                  <a:gd name="T22" fmla="*/ 578 w 2385"/>
                  <a:gd name="T23" fmla="*/ 359 h 2346"/>
                  <a:gd name="T24" fmla="*/ 596 w 2385"/>
                  <a:gd name="T25" fmla="*/ 412 h 2346"/>
                  <a:gd name="T26" fmla="*/ 544 w 2385"/>
                  <a:gd name="T27" fmla="*/ 560 h 2346"/>
                  <a:gd name="T28" fmla="*/ 462 w 2385"/>
                  <a:gd name="T29" fmla="*/ 587 h 2346"/>
                  <a:gd name="T30" fmla="*/ 367 w 2385"/>
                  <a:gd name="T31" fmla="*/ 568 h 2346"/>
                  <a:gd name="T32" fmla="*/ 308 w 2385"/>
                  <a:gd name="T33" fmla="*/ 513 h 2346"/>
                  <a:gd name="T34" fmla="*/ 289 w 2385"/>
                  <a:gd name="T35" fmla="*/ 492 h 2346"/>
                  <a:gd name="T36" fmla="*/ 267 w 2385"/>
                  <a:gd name="T37" fmla="*/ 487 h 2346"/>
                  <a:gd name="T38" fmla="*/ 196 w 2385"/>
                  <a:gd name="T39" fmla="*/ 495 h 2346"/>
                  <a:gd name="T40" fmla="*/ 157 w 2385"/>
                  <a:gd name="T41" fmla="*/ 495 h 2346"/>
                  <a:gd name="T42" fmla="*/ 112 w 2385"/>
                  <a:gd name="T43" fmla="*/ 487 h 2346"/>
                  <a:gd name="T44" fmla="*/ 79 w 2385"/>
                  <a:gd name="T45" fmla="*/ 527 h 2346"/>
                  <a:gd name="T46" fmla="*/ 47 w 2385"/>
                  <a:gd name="T47" fmla="*/ 534 h 2346"/>
                  <a:gd name="T48" fmla="*/ 3 w 2385"/>
                  <a:gd name="T49" fmla="*/ 477 h 2346"/>
                  <a:gd name="T50" fmla="*/ 12 w 2385"/>
                  <a:gd name="T51" fmla="*/ 392 h 2346"/>
                  <a:gd name="T52" fmla="*/ 50 w 2385"/>
                  <a:gd name="T53" fmla="*/ 354 h 2346"/>
                  <a:gd name="T54" fmla="*/ 81 w 2385"/>
                  <a:gd name="T55" fmla="*/ 354 h 2346"/>
                  <a:gd name="T56" fmla="*/ 116 w 2385"/>
                  <a:gd name="T57" fmla="*/ 401 h 2346"/>
                  <a:gd name="T58" fmla="*/ 168 w 2385"/>
                  <a:gd name="T59" fmla="*/ 403 h 2346"/>
                  <a:gd name="T60" fmla="*/ 191 w 2385"/>
                  <a:gd name="T61" fmla="*/ 400 h 2346"/>
                  <a:gd name="T62" fmla="*/ 213 w 2385"/>
                  <a:gd name="T63" fmla="*/ 336 h 2346"/>
                  <a:gd name="T64" fmla="*/ 212 w 2385"/>
                  <a:gd name="T65" fmla="*/ 269 h 2346"/>
                  <a:gd name="T66" fmla="*/ 162 w 2385"/>
                  <a:gd name="T67" fmla="*/ 270 h 2346"/>
                  <a:gd name="T68" fmla="*/ 134 w 2385"/>
                  <a:gd name="T69" fmla="*/ 267 h 2346"/>
                  <a:gd name="T70" fmla="*/ 128 w 2385"/>
                  <a:gd name="T71" fmla="*/ 244 h 2346"/>
                  <a:gd name="T72" fmla="*/ 144 w 2385"/>
                  <a:gd name="T73" fmla="*/ 208 h 2346"/>
                  <a:gd name="T74" fmla="*/ 174 w 2385"/>
                  <a:gd name="T75" fmla="*/ 201 h 2346"/>
                  <a:gd name="T76" fmla="*/ 205 w 2385"/>
                  <a:gd name="T77" fmla="*/ 197 h 2346"/>
                  <a:gd name="T78" fmla="*/ 238 w 2385"/>
                  <a:gd name="T79" fmla="*/ 184 h 2346"/>
                  <a:gd name="T80" fmla="*/ 264 w 2385"/>
                  <a:gd name="T81" fmla="*/ 176 h 2346"/>
                  <a:gd name="T82" fmla="*/ 276 w 2385"/>
                  <a:gd name="T83" fmla="*/ 136 h 2346"/>
                  <a:gd name="T84" fmla="*/ 279 w 2385"/>
                  <a:gd name="T85" fmla="*/ 101 h 2346"/>
                  <a:gd name="T86" fmla="*/ 231 w 2385"/>
                  <a:gd name="T87" fmla="*/ 63 h 2346"/>
                  <a:gd name="T88" fmla="*/ 177 w 2385"/>
                  <a:gd name="T89" fmla="*/ 58 h 2346"/>
                  <a:gd name="T90" fmla="*/ 163 w 2385"/>
                  <a:gd name="T91" fmla="*/ 68 h 2346"/>
                  <a:gd name="T92" fmla="*/ 132 w 2385"/>
                  <a:gd name="T93" fmla="*/ 80 h 2346"/>
                  <a:gd name="T94" fmla="*/ 116 w 2385"/>
                  <a:gd name="T95" fmla="*/ 91 h 2346"/>
                  <a:gd name="T96" fmla="*/ 92 w 2385"/>
                  <a:gd name="T97" fmla="*/ 102 h 2346"/>
                  <a:gd name="T98" fmla="*/ 76 w 2385"/>
                  <a:gd name="T99" fmla="*/ 104 h 2346"/>
                  <a:gd name="T100" fmla="*/ 49 w 2385"/>
                  <a:gd name="T101" fmla="*/ 80 h 2346"/>
                  <a:gd name="T102" fmla="*/ 64 w 2385"/>
                  <a:gd name="T103" fmla="*/ 49 h 2346"/>
                  <a:gd name="T104" fmla="*/ 107 w 2385"/>
                  <a:gd name="T105" fmla="*/ 30 h 2346"/>
                  <a:gd name="T106" fmla="*/ 149 w 2385"/>
                  <a:gd name="T107" fmla="*/ 14 h 2346"/>
                  <a:gd name="T108" fmla="*/ 215 w 2385"/>
                  <a:gd name="T109" fmla="*/ 0 h 2346"/>
                  <a:gd name="T110" fmla="*/ 262 w 2385"/>
                  <a:gd name="T111" fmla="*/ 17 h 2346"/>
                  <a:gd name="T112" fmla="*/ 276 w 2385"/>
                  <a:gd name="T113" fmla="*/ 23 h 2346"/>
                  <a:gd name="T114" fmla="*/ 302 w 2385"/>
                  <a:gd name="T115" fmla="*/ 31 h 2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85" h="2346">
                    <a:moveTo>
                      <a:pt x="1242" y="215"/>
                    </a:moveTo>
                    <a:lnTo>
                      <a:pt x="1264" y="216"/>
                    </a:lnTo>
                    <a:lnTo>
                      <a:pt x="1287" y="220"/>
                    </a:lnTo>
                    <a:lnTo>
                      <a:pt x="1311" y="222"/>
                    </a:lnTo>
                    <a:lnTo>
                      <a:pt x="1335" y="226"/>
                    </a:lnTo>
                    <a:lnTo>
                      <a:pt x="1353" y="231"/>
                    </a:lnTo>
                    <a:lnTo>
                      <a:pt x="1371" y="234"/>
                    </a:lnTo>
                    <a:lnTo>
                      <a:pt x="1382" y="236"/>
                    </a:lnTo>
                    <a:lnTo>
                      <a:pt x="1386" y="238"/>
                    </a:lnTo>
                    <a:lnTo>
                      <a:pt x="1414" y="224"/>
                    </a:lnTo>
                    <a:lnTo>
                      <a:pt x="1448" y="214"/>
                    </a:lnTo>
                    <a:lnTo>
                      <a:pt x="1485" y="205"/>
                    </a:lnTo>
                    <a:lnTo>
                      <a:pt x="1524" y="196"/>
                    </a:lnTo>
                    <a:lnTo>
                      <a:pt x="1556" y="190"/>
                    </a:lnTo>
                    <a:lnTo>
                      <a:pt x="1587" y="185"/>
                    </a:lnTo>
                    <a:lnTo>
                      <a:pt x="1605" y="182"/>
                    </a:lnTo>
                    <a:lnTo>
                      <a:pt x="1613" y="182"/>
                    </a:lnTo>
                    <a:lnTo>
                      <a:pt x="1653" y="184"/>
                    </a:lnTo>
                    <a:lnTo>
                      <a:pt x="1676" y="200"/>
                    </a:lnTo>
                    <a:lnTo>
                      <a:pt x="1688" y="223"/>
                    </a:lnTo>
                    <a:lnTo>
                      <a:pt x="1688" y="250"/>
                    </a:lnTo>
                    <a:lnTo>
                      <a:pt x="1684" y="278"/>
                    </a:lnTo>
                    <a:lnTo>
                      <a:pt x="1676" y="303"/>
                    </a:lnTo>
                    <a:lnTo>
                      <a:pt x="1668" y="320"/>
                    </a:lnTo>
                    <a:lnTo>
                      <a:pt x="1666" y="327"/>
                    </a:lnTo>
                    <a:lnTo>
                      <a:pt x="1632" y="377"/>
                    </a:lnTo>
                    <a:lnTo>
                      <a:pt x="1597" y="422"/>
                    </a:lnTo>
                    <a:lnTo>
                      <a:pt x="1560" y="464"/>
                    </a:lnTo>
                    <a:lnTo>
                      <a:pt x="1526" y="497"/>
                    </a:lnTo>
                    <a:lnTo>
                      <a:pt x="1495" y="525"/>
                    </a:lnTo>
                    <a:lnTo>
                      <a:pt x="1470" y="544"/>
                    </a:lnTo>
                    <a:lnTo>
                      <a:pt x="1454" y="558"/>
                    </a:lnTo>
                    <a:lnTo>
                      <a:pt x="1448" y="561"/>
                    </a:lnTo>
                    <a:lnTo>
                      <a:pt x="1413" y="581"/>
                    </a:lnTo>
                    <a:lnTo>
                      <a:pt x="1382" y="593"/>
                    </a:lnTo>
                    <a:lnTo>
                      <a:pt x="1356" y="597"/>
                    </a:lnTo>
                    <a:lnTo>
                      <a:pt x="1335" y="597"/>
                    </a:lnTo>
                    <a:lnTo>
                      <a:pt x="1317" y="596"/>
                    </a:lnTo>
                    <a:lnTo>
                      <a:pt x="1304" y="593"/>
                    </a:lnTo>
                    <a:lnTo>
                      <a:pt x="1299" y="588"/>
                    </a:lnTo>
                    <a:lnTo>
                      <a:pt x="1296" y="587"/>
                    </a:lnTo>
                    <a:lnTo>
                      <a:pt x="1281" y="561"/>
                    </a:lnTo>
                    <a:lnTo>
                      <a:pt x="1274" y="524"/>
                    </a:lnTo>
                    <a:lnTo>
                      <a:pt x="1271" y="477"/>
                    </a:lnTo>
                    <a:lnTo>
                      <a:pt x="1272" y="428"/>
                    </a:lnTo>
                    <a:lnTo>
                      <a:pt x="1276" y="381"/>
                    </a:lnTo>
                    <a:lnTo>
                      <a:pt x="1280" y="339"/>
                    </a:lnTo>
                    <a:lnTo>
                      <a:pt x="1282" y="312"/>
                    </a:lnTo>
                    <a:lnTo>
                      <a:pt x="1285" y="301"/>
                    </a:lnTo>
                    <a:lnTo>
                      <a:pt x="1346" y="345"/>
                    </a:lnTo>
                    <a:lnTo>
                      <a:pt x="1322" y="426"/>
                    </a:lnTo>
                    <a:lnTo>
                      <a:pt x="1315" y="497"/>
                    </a:lnTo>
                    <a:lnTo>
                      <a:pt x="1321" y="560"/>
                    </a:lnTo>
                    <a:lnTo>
                      <a:pt x="1335" y="614"/>
                    </a:lnTo>
                    <a:lnTo>
                      <a:pt x="1352" y="657"/>
                    </a:lnTo>
                    <a:lnTo>
                      <a:pt x="1369" y="689"/>
                    </a:lnTo>
                    <a:lnTo>
                      <a:pt x="1382" y="709"/>
                    </a:lnTo>
                    <a:lnTo>
                      <a:pt x="1388" y="714"/>
                    </a:lnTo>
                    <a:lnTo>
                      <a:pt x="1433" y="731"/>
                    </a:lnTo>
                    <a:lnTo>
                      <a:pt x="1463" y="752"/>
                    </a:lnTo>
                    <a:lnTo>
                      <a:pt x="1479" y="780"/>
                    </a:lnTo>
                    <a:lnTo>
                      <a:pt x="1485" y="805"/>
                    </a:lnTo>
                    <a:lnTo>
                      <a:pt x="1485" y="831"/>
                    </a:lnTo>
                    <a:lnTo>
                      <a:pt x="1480" y="853"/>
                    </a:lnTo>
                    <a:lnTo>
                      <a:pt x="1476" y="868"/>
                    </a:lnTo>
                    <a:lnTo>
                      <a:pt x="1473" y="872"/>
                    </a:lnTo>
                    <a:lnTo>
                      <a:pt x="1556" y="1053"/>
                    </a:lnTo>
                    <a:lnTo>
                      <a:pt x="1590" y="1048"/>
                    </a:lnTo>
                    <a:lnTo>
                      <a:pt x="1621" y="1050"/>
                    </a:lnTo>
                    <a:lnTo>
                      <a:pt x="1648" y="1062"/>
                    </a:lnTo>
                    <a:lnTo>
                      <a:pt x="1675" y="1075"/>
                    </a:lnTo>
                    <a:lnTo>
                      <a:pt x="1697" y="1088"/>
                    </a:lnTo>
                    <a:lnTo>
                      <a:pt x="1712" y="1102"/>
                    </a:lnTo>
                    <a:lnTo>
                      <a:pt x="1723" y="1111"/>
                    </a:lnTo>
                    <a:lnTo>
                      <a:pt x="1728" y="1115"/>
                    </a:lnTo>
                    <a:lnTo>
                      <a:pt x="1834" y="1124"/>
                    </a:lnTo>
                    <a:lnTo>
                      <a:pt x="1928" y="1143"/>
                    </a:lnTo>
                    <a:lnTo>
                      <a:pt x="2011" y="1170"/>
                    </a:lnTo>
                    <a:lnTo>
                      <a:pt x="2084" y="1205"/>
                    </a:lnTo>
                    <a:lnTo>
                      <a:pt x="2146" y="1245"/>
                    </a:lnTo>
                    <a:lnTo>
                      <a:pt x="2199" y="1290"/>
                    </a:lnTo>
                    <a:lnTo>
                      <a:pt x="2243" y="1337"/>
                    </a:lnTo>
                    <a:lnTo>
                      <a:pt x="2281" y="1385"/>
                    </a:lnTo>
                    <a:lnTo>
                      <a:pt x="2309" y="1435"/>
                    </a:lnTo>
                    <a:lnTo>
                      <a:pt x="2334" y="1481"/>
                    </a:lnTo>
                    <a:lnTo>
                      <a:pt x="2352" y="1526"/>
                    </a:lnTo>
                    <a:lnTo>
                      <a:pt x="2363" y="1565"/>
                    </a:lnTo>
                    <a:lnTo>
                      <a:pt x="2374" y="1598"/>
                    </a:lnTo>
                    <a:lnTo>
                      <a:pt x="2379" y="1622"/>
                    </a:lnTo>
                    <a:lnTo>
                      <a:pt x="2380" y="1640"/>
                    </a:lnTo>
                    <a:lnTo>
                      <a:pt x="2381" y="1645"/>
                    </a:lnTo>
                    <a:lnTo>
                      <a:pt x="2385" y="1776"/>
                    </a:lnTo>
                    <a:lnTo>
                      <a:pt x="2374" y="1889"/>
                    </a:lnTo>
                    <a:lnTo>
                      <a:pt x="2352" y="1987"/>
                    </a:lnTo>
                    <a:lnTo>
                      <a:pt x="2317" y="2069"/>
                    </a:lnTo>
                    <a:lnTo>
                      <a:pt x="2275" y="2138"/>
                    </a:lnTo>
                    <a:lnTo>
                      <a:pt x="2229" y="2194"/>
                    </a:lnTo>
                    <a:lnTo>
                      <a:pt x="2176" y="2239"/>
                    </a:lnTo>
                    <a:lnTo>
                      <a:pt x="2120" y="2275"/>
                    </a:lnTo>
                    <a:lnTo>
                      <a:pt x="2066" y="2302"/>
                    </a:lnTo>
                    <a:lnTo>
                      <a:pt x="2012" y="2321"/>
                    </a:lnTo>
                    <a:lnTo>
                      <a:pt x="1960" y="2333"/>
                    </a:lnTo>
                    <a:lnTo>
                      <a:pt x="1915" y="2341"/>
                    </a:lnTo>
                    <a:lnTo>
                      <a:pt x="1876" y="2344"/>
                    </a:lnTo>
                    <a:lnTo>
                      <a:pt x="1845" y="2346"/>
                    </a:lnTo>
                    <a:lnTo>
                      <a:pt x="1826" y="2346"/>
                    </a:lnTo>
                    <a:lnTo>
                      <a:pt x="1820" y="2346"/>
                    </a:lnTo>
                    <a:lnTo>
                      <a:pt x="1734" y="2344"/>
                    </a:lnTo>
                    <a:lnTo>
                      <a:pt x="1658" y="2334"/>
                    </a:lnTo>
                    <a:lnTo>
                      <a:pt x="1588" y="2320"/>
                    </a:lnTo>
                    <a:lnTo>
                      <a:pt x="1524" y="2299"/>
                    </a:lnTo>
                    <a:lnTo>
                      <a:pt x="1467" y="2272"/>
                    </a:lnTo>
                    <a:lnTo>
                      <a:pt x="1417" y="2241"/>
                    </a:lnTo>
                    <a:lnTo>
                      <a:pt x="1373" y="2209"/>
                    </a:lnTo>
                    <a:lnTo>
                      <a:pt x="1333" y="2175"/>
                    </a:lnTo>
                    <a:lnTo>
                      <a:pt x="1300" y="2141"/>
                    </a:lnTo>
                    <a:lnTo>
                      <a:pt x="1271" y="2108"/>
                    </a:lnTo>
                    <a:lnTo>
                      <a:pt x="1249" y="2077"/>
                    </a:lnTo>
                    <a:lnTo>
                      <a:pt x="1229" y="2049"/>
                    </a:lnTo>
                    <a:lnTo>
                      <a:pt x="1216" y="2025"/>
                    </a:lnTo>
                    <a:lnTo>
                      <a:pt x="1206" y="2007"/>
                    </a:lnTo>
                    <a:lnTo>
                      <a:pt x="1201" y="1995"/>
                    </a:lnTo>
                    <a:lnTo>
                      <a:pt x="1200" y="1992"/>
                    </a:lnTo>
                    <a:lnTo>
                      <a:pt x="1181" y="1986"/>
                    </a:lnTo>
                    <a:lnTo>
                      <a:pt x="1165" y="1977"/>
                    </a:lnTo>
                    <a:lnTo>
                      <a:pt x="1153" y="1967"/>
                    </a:lnTo>
                    <a:lnTo>
                      <a:pt x="1144" y="1957"/>
                    </a:lnTo>
                    <a:lnTo>
                      <a:pt x="1136" y="1947"/>
                    </a:lnTo>
                    <a:lnTo>
                      <a:pt x="1131" y="1939"/>
                    </a:lnTo>
                    <a:lnTo>
                      <a:pt x="1130" y="1934"/>
                    </a:lnTo>
                    <a:lnTo>
                      <a:pt x="1129" y="1931"/>
                    </a:lnTo>
                    <a:lnTo>
                      <a:pt x="1099" y="1940"/>
                    </a:lnTo>
                    <a:lnTo>
                      <a:pt x="1067" y="1948"/>
                    </a:lnTo>
                    <a:lnTo>
                      <a:pt x="1029" y="1955"/>
                    </a:lnTo>
                    <a:lnTo>
                      <a:pt x="990" y="1962"/>
                    </a:lnTo>
                    <a:lnTo>
                      <a:pt x="949" y="1965"/>
                    </a:lnTo>
                    <a:lnTo>
                      <a:pt x="906" y="1969"/>
                    </a:lnTo>
                    <a:lnTo>
                      <a:pt x="864" y="1973"/>
                    </a:lnTo>
                    <a:lnTo>
                      <a:pt x="824" y="1974"/>
                    </a:lnTo>
                    <a:lnTo>
                      <a:pt x="784" y="1977"/>
                    </a:lnTo>
                    <a:lnTo>
                      <a:pt x="746" y="1978"/>
                    </a:lnTo>
                    <a:lnTo>
                      <a:pt x="713" y="1978"/>
                    </a:lnTo>
                    <a:lnTo>
                      <a:pt x="683" y="1979"/>
                    </a:lnTo>
                    <a:lnTo>
                      <a:pt x="658" y="1979"/>
                    </a:lnTo>
                    <a:lnTo>
                      <a:pt x="640" y="1979"/>
                    </a:lnTo>
                    <a:lnTo>
                      <a:pt x="629" y="1979"/>
                    </a:lnTo>
                    <a:lnTo>
                      <a:pt x="625" y="1979"/>
                    </a:lnTo>
                    <a:lnTo>
                      <a:pt x="567" y="1976"/>
                    </a:lnTo>
                    <a:lnTo>
                      <a:pt x="525" y="1972"/>
                    </a:lnTo>
                    <a:lnTo>
                      <a:pt x="494" y="1966"/>
                    </a:lnTo>
                    <a:lnTo>
                      <a:pt x="472" y="1962"/>
                    </a:lnTo>
                    <a:lnTo>
                      <a:pt x="459" y="1956"/>
                    </a:lnTo>
                    <a:lnTo>
                      <a:pt x="452" y="1950"/>
                    </a:lnTo>
                    <a:lnTo>
                      <a:pt x="448" y="1948"/>
                    </a:lnTo>
                    <a:lnTo>
                      <a:pt x="448" y="1947"/>
                    </a:lnTo>
                    <a:lnTo>
                      <a:pt x="428" y="1987"/>
                    </a:lnTo>
                    <a:lnTo>
                      <a:pt x="408" y="2023"/>
                    </a:lnTo>
                    <a:lnTo>
                      <a:pt x="386" y="2051"/>
                    </a:lnTo>
                    <a:lnTo>
                      <a:pt x="363" y="2076"/>
                    </a:lnTo>
                    <a:lnTo>
                      <a:pt x="341" y="2094"/>
                    </a:lnTo>
                    <a:lnTo>
                      <a:pt x="316" y="2108"/>
                    </a:lnTo>
                    <a:lnTo>
                      <a:pt x="293" y="2120"/>
                    </a:lnTo>
                    <a:lnTo>
                      <a:pt x="271" y="2126"/>
                    </a:lnTo>
                    <a:lnTo>
                      <a:pt x="250" y="2132"/>
                    </a:lnTo>
                    <a:lnTo>
                      <a:pt x="231" y="2134"/>
                    </a:lnTo>
                    <a:lnTo>
                      <a:pt x="213" y="2135"/>
                    </a:lnTo>
                    <a:lnTo>
                      <a:pt x="197" y="2134"/>
                    </a:lnTo>
                    <a:lnTo>
                      <a:pt x="186" y="2134"/>
                    </a:lnTo>
                    <a:lnTo>
                      <a:pt x="175" y="2132"/>
                    </a:lnTo>
                    <a:lnTo>
                      <a:pt x="169" y="2131"/>
                    </a:lnTo>
                    <a:lnTo>
                      <a:pt x="168" y="2131"/>
                    </a:lnTo>
                    <a:lnTo>
                      <a:pt x="103" y="2096"/>
                    </a:lnTo>
                    <a:lnTo>
                      <a:pt x="56" y="2042"/>
                    </a:lnTo>
                    <a:lnTo>
                      <a:pt x="28" y="1976"/>
                    </a:lnTo>
                    <a:lnTo>
                      <a:pt x="10" y="1906"/>
                    </a:lnTo>
                    <a:lnTo>
                      <a:pt x="2" y="1837"/>
                    </a:lnTo>
                    <a:lnTo>
                      <a:pt x="0" y="1780"/>
                    </a:lnTo>
                    <a:lnTo>
                      <a:pt x="1" y="1740"/>
                    </a:lnTo>
                    <a:lnTo>
                      <a:pt x="2" y="1725"/>
                    </a:lnTo>
                    <a:lnTo>
                      <a:pt x="14" y="1665"/>
                    </a:lnTo>
                    <a:lnTo>
                      <a:pt x="29" y="1611"/>
                    </a:lnTo>
                    <a:lnTo>
                      <a:pt x="46" y="1566"/>
                    </a:lnTo>
                    <a:lnTo>
                      <a:pt x="67" y="1528"/>
                    </a:lnTo>
                    <a:lnTo>
                      <a:pt x="87" y="1497"/>
                    </a:lnTo>
                    <a:lnTo>
                      <a:pt x="112" y="1470"/>
                    </a:lnTo>
                    <a:lnTo>
                      <a:pt x="134" y="1450"/>
                    </a:lnTo>
                    <a:lnTo>
                      <a:pt x="156" y="1434"/>
                    </a:lnTo>
                    <a:lnTo>
                      <a:pt x="178" y="1421"/>
                    </a:lnTo>
                    <a:lnTo>
                      <a:pt x="199" y="1413"/>
                    </a:lnTo>
                    <a:lnTo>
                      <a:pt x="218" y="1407"/>
                    </a:lnTo>
                    <a:lnTo>
                      <a:pt x="236" y="1404"/>
                    </a:lnTo>
                    <a:lnTo>
                      <a:pt x="249" y="1403"/>
                    </a:lnTo>
                    <a:lnTo>
                      <a:pt x="261" y="1403"/>
                    </a:lnTo>
                    <a:lnTo>
                      <a:pt x="266" y="1403"/>
                    </a:lnTo>
                    <a:lnTo>
                      <a:pt x="270" y="1403"/>
                    </a:lnTo>
                    <a:lnTo>
                      <a:pt x="323" y="1413"/>
                    </a:lnTo>
                    <a:lnTo>
                      <a:pt x="365" y="1438"/>
                    </a:lnTo>
                    <a:lnTo>
                      <a:pt x="397" y="1469"/>
                    </a:lnTo>
                    <a:lnTo>
                      <a:pt x="422" y="1506"/>
                    </a:lnTo>
                    <a:lnTo>
                      <a:pt x="441" y="1543"/>
                    </a:lnTo>
                    <a:lnTo>
                      <a:pt x="452" y="1574"/>
                    </a:lnTo>
                    <a:lnTo>
                      <a:pt x="459" y="1596"/>
                    </a:lnTo>
                    <a:lnTo>
                      <a:pt x="461" y="1604"/>
                    </a:lnTo>
                    <a:lnTo>
                      <a:pt x="497" y="1608"/>
                    </a:lnTo>
                    <a:lnTo>
                      <a:pt x="532" y="1611"/>
                    </a:lnTo>
                    <a:lnTo>
                      <a:pt x="562" y="1612"/>
                    </a:lnTo>
                    <a:lnTo>
                      <a:pt x="593" y="1613"/>
                    </a:lnTo>
                    <a:lnTo>
                      <a:pt x="620" y="1613"/>
                    </a:lnTo>
                    <a:lnTo>
                      <a:pt x="645" y="1613"/>
                    </a:lnTo>
                    <a:lnTo>
                      <a:pt x="669" y="1612"/>
                    </a:lnTo>
                    <a:lnTo>
                      <a:pt x="689" y="1611"/>
                    </a:lnTo>
                    <a:lnTo>
                      <a:pt x="709" y="1608"/>
                    </a:lnTo>
                    <a:lnTo>
                      <a:pt x="724" y="1607"/>
                    </a:lnTo>
                    <a:lnTo>
                      <a:pt x="738" y="1605"/>
                    </a:lnTo>
                    <a:lnTo>
                      <a:pt x="750" y="1603"/>
                    </a:lnTo>
                    <a:lnTo>
                      <a:pt x="759" y="1602"/>
                    </a:lnTo>
                    <a:lnTo>
                      <a:pt x="764" y="1600"/>
                    </a:lnTo>
                    <a:lnTo>
                      <a:pt x="769" y="1599"/>
                    </a:lnTo>
                    <a:lnTo>
                      <a:pt x="771" y="1599"/>
                    </a:lnTo>
                    <a:lnTo>
                      <a:pt x="775" y="1584"/>
                    </a:lnTo>
                    <a:lnTo>
                      <a:pt x="785" y="1545"/>
                    </a:lnTo>
                    <a:lnTo>
                      <a:pt x="803" y="1488"/>
                    </a:lnTo>
                    <a:lnTo>
                      <a:pt x="825" y="1419"/>
                    </a:lnTo>
                    <a:lnTo>
                      <a:pt x="852" y="1344"/>
                    </a:lnTo>
                    <a:lnTo>
                      <a:pt x="883" y="1271"/>
                    </a:lnTo>
                    <a:lnTo>
                      <a:pt x="917" y="1207"/>
                    </a:lnTo>
                    <a:lnTo>
                      <a:pt x="954" y="1159"/>
                    </a:lnTo>
                    <a:lnTo>
                      <a:pt x="910" y="1071"/>
                    </a:lnTo>
                    <a:lnTo>
                      <a:pt x="892" y="1072"/>
                    </a:lnTo>
                    <a:lnTo>
                      <a:pt x="870" y="1073"/>
                    </a:lnTo>
                    <a:lnTo>
                      <a:pt x="846" y="1075"/>
                    </a:lnTo>
                    <a:lnTo>
                      <a:pt x="819" y="1075"/>
                    </a:lnTo>
                    <a:lnTo>
                      <a:pt x="789" y="1076"/>
                    </a:lnTo>
                    <a:lnTo>
                      <a:pt x="760" y="1076"/>
                    </a:lnTo>
                    <a:lnTo>
                      <a:pt x="731" y="1077"/>
                    </a:lnTo>
                    <a:lnTo>
                      <a:pt x="701" y="1077"/>
                    </a:lnTo>
                    <a:lnTo>
                      <a:pt x="673" y="1077"/>
                    </a:lnTo>
                    <a:lnTo>
                      <a:pt x="647" y="1077"/>
                    </a:lnTo>
                    <a:lnTo>
                      <a:pt x="624" y="1077"/>
                    </a:lnTo>
                    <a:lnTo>
                      <a:pt x="600" y="1077"/>
                    </a:lnTo>
                    <a:lnTo>
                      <a:pt x="583" y="1077"/>
                    </a:lnTo>
                    <a:lnTo>
                      <a:pt x="571" y="1077"/>
                    </a:lnTo>
                    <a:lnTo>
                      <a:pt x="562" y="1077"/>
                    </a:lnTo>
                    <a:lnTo>
                      <a:pt x="558" y="1077"/>
                    </a:lnTo>
                    <a:lnTo>
                      <a:pt x="536" y="1068"/>
                    </a:lnTo>
                    <a:lnTo>
                      <a:pt x="519" y="1055"/>
                    </a:lnTo>
                    <a:lnTo>
                      <a:pt x="511" y="1038"/>
                    </a:lnTo>
                    <a:lnTo>
                      <a:pt x="506" y="1019"/>
                    </a:lnTo>
                    <a:lnTo>
                      <a:pt x="506" y="1002"/>
                    </a:lnTo>
                    <a:lnTo>
                      <a:pt x="507" y="988"/>
                    </a:lnTo>
                    <a:lnTo>
                      <a:pt x="510" y="978"/>
                    </a:lnTo>
                    <a:lnTo>
                      <a:pt x="511" y="973"/>
                    </a:lnTo>
                    <a:lnTo>
                      <a:pt x="506" y="942"/>
                    </a:lnTo>
                    <a:lnTo>
                      <a:pt x="507" y="915"/>
                    </a:lnTo>
                    <a:lnTo>
                      <a:pt x="514" y="891"/>
                    </a:lnTo>
                    <a:lnTo>
                      <a:pt x="525" y="871"/>
                    </a:lnTo>
                    <a:lnTo>
                      <a:pt x="540" y="854"/>
                    </a:lnTo>
                    <a:lnTo>
                      <a:pt x="555" y="841"/>
                    </a:lnTo>
                    <a:lnTo>
                      <a:pt x="573" y="830"/>
                    </a:lnTo>
                    <a:lnTo>
                      <a:pt x="594" y="820"/>
                    </a:lnTo>
                    <a:lnTo>
                      <a:pt x="614" y="813"/>
                    </a:lnTo>
                    <a:lnTo>
                      <a:pt x="633" y="809"/>
                    </a:lnTo>
                    <a:lnTo>
                      <a:pt x="652" y="804"/>
                    </a:lnTo>
                    <a:lnTo>
                      <a:pt x="670" y="803"/>
                    </a:lnTo>
                    <a:lnTo>
                      <a:pt x="684" y="802"/>
                    </a:lnTo>
                    <a:lnTo>
                      <a:pt x="696" y="801"/>
                    </a:lnTo>
                    <a:lnTo>
                      <a:pt x="704" y="801"/>
                    </a:lnTo>
                    <a:lnTo>
                      <a:pt x="706" y="801"/>
                    </a:lnTo>
                    <a:lnTo>
                      <a:pt x="728" y="801"/>
                    </a:lnTo>
                    <a:lnTo>
                      <a:pt x="750" y="800"/>
                    </a:lnTo>
                    <a:lnTo>
                      <a:pt x="772" y="796"/>
                    </a:lnTo>
                    <a:lnTo>
                      <a:pt x="795" y="792"/>
                    </a:lnTo>
                    <a:lnTo>
                      <a:pt x="817" y="786"/>
                    </a:lnTo>
                    <a:lnTo>
                      <a:pt x="839" y="780"/>
                    </a:lnTo>
                    <a:lnTo>
                      <a:pt x="861" y="772"/>
                    </a:lnTo>
                    <a:lnTo>
                      <a:pt x="882" y="765"/>
                    </a:lnTo>
                    <a:lnTo>
                      <a:pt x="901" y="757"/>
                    </a:lnTo>
                    <a:lnTo>
                      <a:pt x="919" y="749"/>
                    </a:lnTo>
                    <a:lnTo>
                      <a:pt x="935" y="742"/>
                    </a:lnTo>
                    <a:lnTo>
                      <a:pt x="949" y="736"/>
                    </a:lnTo>
                    <a:lnTo>
                      <a:pt x="959" y="731"/>
                    </a:lnTo>
                    <a:lnTo>
                      <a:pt x="968" y="727"/>
                    </a:lnTo>
                    <a:lnTo>
                      <a:pt x="974" y="724"/>
                    </a:lnTo>
                    <a:lnTo>
                      <a:pt x="975" y="723"/>
                    </a:lnTo>
                    <a:lnTo>
                      <a:pt x="1005" y="714"/>
                    </a:lnTo>
                    <a:lnTo>
                      <a:pt x="1033" y="708"/>
                    </a:lnTo>
                    <a:lnTo>
                      <a:pt x="1056" y="701"/>
                    </a:lnTo>
                    <a:lnTo>
                      <a:pt x="1077" y="695"/>
                    </a:lnTo>
                    <a:lnTo>
                      <a:pt x="1094" y="690"/>
                    </a:lnTo>
                    <a:lnTo>
                      <a:pt x="1105" y="688"/>
                    </a:lnTo>
                    <a:lnTo>
                      <a:pt x="1114" y="686"/>
                    </a:lnTo>
                    <a:lnTo>
                      <a:pt x="1116" y="685"/>
                    </a:lnTo>
                    <a:lnTo>
                      <a:pt x="1108" y="605"/>
                    </a:lnTo>
                    <a:lnTo>
                      <a:pt x="1104" y="541"/>
                    </a:lnTo>
                    <a:lnTo>
                      <a:pt x="1105" y="494"/>
                    </a:lnTo>
                    <a:lnTo>
                      <a:pt x="1110" y="458"/>
                    </a:lnTo>
                    <a:lnTo>
                      <a:pt x="1118" y="434"/>
                    </a:lnTo>
                    <a:lnTo>
                      <a:pt x="1125" y="419"/>
                    </a:lnTo>
                    <a:lnTo>
                      <a:pt x="1130" y="412"/>
                    </a:lnTo>
                    <a:lnTo>
                      <a:pt x="1131" y="410"/>
                    </a:lnTo>
                    <a:lnTo>
                      <a:pt x="1116" y="402"/>
                    </a:lnTo>
                    <a:lnTo>
                      <a:pt x="1091" y="383"/>
                    </a:lnTo>
                    <a:lnTo>
                      <a:pt x="1057" y="359"/>
                    </a:lnTo>
                    <a:lnTo>
                      <a:pt x="1020" y="329"/>
                    </a:lnTo>
                    <a:lnTo>
                      <a:pt x="984" y="300"/>
                    </a:lnTo>
                    <a:lnTo>
                      <a:pt x="953" y="276"/>
                    </a:lnTo>
                    <a:lnTo>
                      <a:pt x="931" y="259"/>
                    </a:lnTo>
                    <a:lnTo>
                      <a:pt x="922" y="252"/>
                    </a:lnTo>
                    <a:lnTo>
                      <a:pt x="874" y="216"/>
                    </a:lnTo>
                    <a:lnTo>
                      <a:pt x="831" y="198"/>
                    </a:lnTo>
                    <a:lnTo>
                      <a:pt x="794" y="194"/>
                    </a:lnTo>
                    <a:lnTo>
                      <a:pt x="760" y="198"/>
                    </a:lnTo>
                    <a:lnTo>
                      <a:pt x="737" y="207"/>
                    </a:lnTo>
                    <a:lnTo>
                      <a:pt x="716" y="220"/>
                    </a:lnTo>
                    <a:lnTo>
                      <a:pt x="705" y="230"/>
                    </a:lnTo>
                    <a:lnTo>
                      <a:pt x="701" y="234"/>
                    </a:lnTo>
                    <a:lnTo>
                      <a:pt x="700" y="236"/>
                    </a:lnTo>
                    <a:lnTo>
                      <a:pt x="695" y="242"/>
                    </a:lnTo>
                    <a:lnTo>
                      <a:pt x="689" y="250"/>
                    </a:lnTo>
                    <a:lnTo>
                      <a:pt x="679" y="258"/>
                    </a:lnTo>
                    <a:lnTo>
                      <a:pt x="666" y="266"/>
                    </a:lnTo>
                    <a:lnTo>
                      <a:pt x="649" y="270"/>
                    </a:lnTo>
                    <a:lnTo>
                      <a:pt x="630" y="273"/>
                    </a:lnTo>
                    <a:lnTo>
                      <a:pt x="607" y="269"/>
                    </a:lnTo>
                    <a:lnTo>
                      <a:pt x="590" y="290"/>
                    </a:lnTo>
                    <a:lnTo>
                      <a:pt x="574" y="305"/>
                    </a:lnTo>
                    <a:lnTo>
                      <a:pt x="556" y="314"/>
                    </a:lnTo>
                    <a:lnTo>
                      <a:pt x="540" y="316"/>
                    </a:lnTo>
                    <a:lnTo>
                      <a:pt x="527" y="318"/>
                    </a:lnTo>
                    <a:lnTo>
                      <a:pt x="514" y="316"/>
                    </a:lnTo>
                    <a:lnTo>
                      <a:pt x="506" y="315"/>
                    </a:lnTo>
                    <a:lnTo>
                      <a:pt x="503" y="314"/>
                    </a:lnTo>
                    <a:lnTo>
                      <a:pt x="503" y="334"/>
                    </a:lnTo>
                    <a:lnTo>
                      <a:pt x="493" y="346"/>
                    </a:lnTo>
                    <a:lnTo>
                      <a:pt x="479" y="356"/>
                    </a:lnTo>
                    <a:lnTo>
                      <a:pt x="461" y="361"/>
                    </a:lnTo>
                    <a:lnTo>
                      <a:pt x="441" y="364"/>
                    </a:lnTo>
                    <a:lnTo>
                      <a:pt x="426" y="365"/>
                    </a:lnTo>
                    <a:lnTo>
                      <a:pt x="414" y="364"/>
                    </a:lnTo>
                    <a:lnTo>
                      <a:pt x="409" y="364"/>
                    </a:lnTo>
                    <a:lnTo>
                      <a:pt x="399" y="383"/>
                    </a:lnTo>
                    <a:lnTo>
                      <a:pt x="385" y="398"/>
                    </a:lnTo>
                    <a:lnTo>
                      <a:pt x="368" y="407"/>
                    </a:lnTo>
                    <a:lnTo>
                      <a:pt x="351" y="412"/>
                    </a:lnTo>
                    <a:lnTo>
                      <a:pt x="335" y="415"/>
                    </a:lnTo>
                    <a:lnTo>
                      <a:pt x="323" y="416"/>
                    </a:lnTo>
                    <a:lnTo>
                      <a:pt x="314" y="415"/>
                    </a:lnTo>
                    <a:lnTo>
                      <a:pt x="311" y="415"/>
                    </a:lnTo>
                    <a:lnTo>
                      <a:pt x="308" y="415"/>
                    </a:lnTo>
                    <a:lnTo>
                      <a:pt x="303" y="415"/>
                    </a:lnTo>
                    <a:lnTo>
                      <a:pt x="294" y="412"/>
                    </a:lnTo>
                    <a:lnTo>
                      <a:pt x="283" y="408"/>
                    </a:lnTo>
                    <a:lnTo>
                      <a:pt x="268" y="402"/>
                    </a:lnTo>
                    <a:lnTo>
                      <a:pt x="253" y="390"/>
                    </a:lnTo>
                    <a:lnTo>
                      <a:pt x="237" y="375"/>
                    </a:lnTo>
                    <a:lnTo>
                      <a:pt x="219" y="354"/>
                    </a:lnTo>
                    <a:lnTo>
                      <a:pt x="195" y="318"/>
                    </a:lnTo>
                    <a:lnTo>
                      <a:pt x="187" y="285"/>
                    </a:lnTo>
                    <a:lnTo>
                      <a:pt x="190" y="259"/>
                    </a:lnTo>
                    <a:lnTo>
                      <a:pt x="202" y="235"/>
                    </a:lnTo>
                    <a:lnTo>
                      <a:pt x="219" y="219"/>
                    </a:lnTo>
                    <a:lnTo>
                      <a:pt x="236" y="206"/>
                    </a:lnTo>
                    <a:lnTo>
                      <a:pt x="249" y="198"/>
                    </a:lnTo>
                    <a:lnTo>
                      <a:pt x="253" y="196"/>
                    </a:lnTo>
                    <a:lnTo>
                      <a:pt x="270" y="186"/>
                    </a:lnTo>
                    <a:lnTo>
                      <a:pt x="290" y="177"/>
                    </a:lnTo>
                    <a:lnTo>
                      <a:pt x="314" y="166"/>
                    </a:lnTo>
                    <a:lnTo>
                      <a:pt x="341" y="155"/>
                    </a:lnTo>
                    <a:lnTo>
                      <a:pt x="368" y="143"/>
                    </a:lnTo>
                    <a:lnTo>
                      <a:pt x="397" y="131"/>
                    </a:lnTo>
                    <a:lnTo>
                      <a:pt x="427" y="120"/>
                    </a:lnTo>
                    <a:lnTo>
                      <a:pt x="458" y="108"/>
                    </a:lnTo>
                    <a:lnTo>
                      <a:pt x="485" y="95"/>
                    </a:lnTo>
                    <a:lnTo>
                      <a:pt x="514" y="86"/>
                    </a:lnTo>
                    <a:lnTo>
                      <a:pt x="540" y="76"/>
                    </a:lnTo>
                    <a:lnTo>
                      <a:pt x="560" y="68"/>
                    </a:lnTo>
                    <a:lnTo>
                      <a:pt x="577" y="62"/>
                    </a:lnTo>
                    <a:lnTo>
                      <a:pt x="593" y="56"/>
                    </a:lnTo>
                    <a:lnTo>
                      <a:pt x="600" y="54"/>
                    </a:lnTo>
                    <a:lnTo>
                      <a:pt x="604" y="53"/>
                    </a:lnTo>
                    <a:lnTo>
                      <a:pt x="662" y="30"/>
                    </a:lnTo>
                    <a:lnTo>
                      <a:pt x="716" y="15"/>
                    </a:lnTo>
                    <a:lnTo>
                      <a:pt x="767" y="5"/>
                    </a:lnTo>
                    <a:lnTo>
                      <a:pt x="815" y="0"/>
                    </a:lnTo>
                    <a:lnTo>
                      <a:pt x="857" y="0"/>
                    </a:lnTo>
                    <a:lnTo>
                      <a:pt x="895" y="5"/>
                    </a:lnTo>
                    <a:lnTo>
                      <a:pt x="931" y="10"/>
                    </a:lnTo>
                    <a:lnTo>
                      <a:pt x="962" y="20"/>
                    </a:lnTo>
                    <a:lnTo>
                      <a:pt x="988" y="30"/>
                    </a:lnTo>
                    <a:lnTo>
                      <a:pt x="1012" y="43"/>
                    </a:lnTo>
                    <a:lnTo>
                      <a:pt x="1030" y="54"/>
                    </a:lnTo>
                    <a:lnTo>
                      <a:pt x="1047" y="66"/>
                    </a:lnTo>
                    <a:lnTo>
                      <a:pt x="1059" y="75"/>
                    </a:lnTo>
                    <a:lnTo>
                      <a:pt x="1068" y="83"/>
                    </a:lnTo>
                    <a:lnTo>
                      <a:pt x="1073" y="90"/>
                    </a:lnTo>
                    <a:lnTo>
                      <a:pt x="1076" y="91"/>
                    </a:lnTo>
                    <a:lnTo>
                      <a:pt x="1078" y="91"/>
                    </a:lnTo>
                    <a:lnTo>
                      <a:pt x="1087" y="90"/>
                    </a:lnTo>
                    <a:lnTo>
                      <a:pt x="1101" y="91"/>
                    </a:lnTo>
                    <a:lnTo>
                      <a:pt x="1119" y="91"/>
                    </a:lnTo>
                    <a:lnTo>
                      <a:pt x="1139" y="93"/>
                    </a:lnTo>
                    <a:lnTo>
                      <a:pt x="1158" y="99"/>
                    </a:lnTo>
                    <a:lnTo>
                      <a:pt x="1179" y="106"/>
                    </a:lnTo>
                    <a:lnTo>
                      <a:pt x="1197" y="119"/>
                    </a:lnTo>
                    <a:lnTo>
                      <a:pt x="1200" y="120"/>
                    </a:lnTo>
                    <a:lnTo>
                      <a:pt x="1205" y="124"/>
                    </a:lnTo>
                    <a:lnTo>
                      <a:pt x="1212" y="133"/>
                    </a:lnTo>
                    <a:lnTo>
                      <a:pt x="1219" y="144"/>
                    </a:lnTo>
                    <a:lnTo>
                      <a:pt x="1228" y="159"/>
                    </a:lnTo>
                    <a:lnTo>
                      <a:pt x="1236" y="175"/>
                    </a:lnTo>
                    <a:lnTo>
                      <a:pt x="1240" y="194"/>
                    </a:lnTo>
                    <a:lnTo>
                      <a:pt x="1242" y="215"/>
                    </a:lnTo>
                    <a:close/>
                  </a:path>
                </a:pathLst>
              </a:custGeom>
              <a:solidFill>
                <a:srgbClr val="C2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6" name="Freeform 26"/>
              <p:cNvSpPr>
                <a:spLocks/>
              </p:cNvSpPr>
              <p:nvPr/>
            </p:nvSpPr>
            <p:spPr bwMode="auto">
              <a:xfrm>
                <a:off x="6427" y="2733"/>
                <a:ext cx="1118" cy="1123"/>
              </a:xfrm>
              <a:custGeom>
                <a:avLst/>
                <a:gdLst>
                  <a:gd name="T0" fmla="*/ 289 w 2234"/>
                  <a:gd name="T1" fmla="*/ 471 h 2244"/>
                  <a:gd name="T2" fmla="*/ 317 w 2234"/>
                  <a:gd name="T3" fmla="*/ 509 h 2244"/>
                  <a:gd name="T4" fmla="*/ 414 w 2234"/>
                  <a:gd name="T5" fmla="*/ 561 h 2244"/>
                  <a:gd name="T6" fmla="*/ 490 w 2234"/>
                  <a:gd name="T7" fmla="*/ 550 h 2244"/>
                  <a:gd name="T8" fmla="*/ 560 w 2234"/>
                  <a:gd name="T9" fmla="*/ 430 h 2244"/>
                  <a:gd name="T10" fmla="*/ 540 w 2234"/>
                  <a:gd name="T11" fmla="*/ 356 h 2244"/>
                  <a:gd name="T12" fmla="*/ 438 w 2234"/>
                  <a:gd name="T13" fmla="*/ 288 h 2244"/>
                  <a:gd name="T14" fmla="*/ 391 w 2234"/>
                  <a:gd name="T15" fmla="*/ 269 h 2244"/>
                  <a:gd name="T16" fmla="*/ 367 w 2234"/>
                  <a:gd name="T17" fmla="*/ 270 h 2244"/>
                  <a:gd name="T18" fmla="*/ 336 w 2234"/>
                  <a:gd name="T19" fmla="*/ 185 h 2244"/>
                  <a:gd name="T20" fmla="*/ 304 w 2234"/>
                  <a:gd name="T21" fmla="*/ 129 h 2244"/>
                  <a:gd name="T22" fmla="*/ 323 w 2234"/>
                  <a:gd name="T23" fmla="*/ 89 h 2244"/>
                  <a:gd name="T24" fmla="*/ 334 w 2234"/>
                  <a:gd name="T25" fmla="*/ 85 h 2244"/>
                  <a:gd name="T26" fmla="*/ 313 w 2234"/>
                  <a:gd name="T27" fmla="*/ 117 h 2244"/>
                  <a:gd name="T28" fmla="*/ 330 w 2234"/>
                  <a:gd name="T29" fmla="*/ 125 h 2244"/>
                  <a:gd name="T30" fmla="*/ 377 w 2234"/>
                  <a:gd name="T31" fmla="*/ 81 h 2244"/>
                  <a:gd name="T32" fmla="*/ 376 w 2234"/>
                  <a:gd name="T33" fmla="*/ 50 h 2244"/>
                  <a:gd name="T34" fmla="*/ 350 w 2234"/>
                  <a:gd name="T35" fmla="*/ 57 h 2244"/>
                  <a:gd name="T36" fmla="*/ 320 w 2234"/>
                  <a:gd name="T37" fmla="*/ 62 h 2244"/>
                  <a:gd name="T38" fmla="*/ 289 w 2234"/>
                  <a:gd name="T39" fmla="*/ 57 h 2244"/>
                  <a:gd name="T40" fmla="*/ 262 w 2234"/>
                  <a:gd name="T41" fmla="*/ 38 h 2244"/>
                  <a:gd name="T42" fmla="*/ 225 w 2234"/>
                  <a:gd name="T43" fmla="*/ 11 h 2244"/>
                  <a:gd name="T44" fmla="*/ 183 w 2234"/>
                  <a:gd name="T45" fmla="*/ 1 h 2244"/>
                  <a:gd name="T46" fmla="*/ 134 w 2234"/>
                  <a:gd name="T47" fmla="*/ 13 h 2244"/>
                  <a:gd name="T48" fmla="*/ 45 w 2234"/>
                  <a:gd name="T49" fmla="*/ 52 h 2244"/>
                  <a:gd name="T50" fmla="*/ 48 w 2234"/>
                  <a:gd name="T51" fmla="*/ 76 h 2244"/>
                  <a:gd name="T52" fmla="*/ 71 w 2234"/>
                  <a:gd name="T53" fmla="*/ 79 h 2244"/>
                  <a:gd name="T54" fmla="*/ 85 w 2234"/>
                  <a:gd name="T55" fmla="*/ 72 h 2244"/>
                  <a:gd name="T56" fmla="*/ 98 w 2234"/>
                  <a:gd name="T57" fmla="*/ 64 h 2244"/>
                  <a:gd name="T58" fmla="*/ 110 w 2234"/>
                  <a:gd name="T59" fmla="*/ 60 h 2244"/>
                  <a:gd name="T60" fmla="*/ 123 w 2234"/>
                  <a:gd name="T61" fmla="*/ 51 h 2244"/>
                  <a:gd name="T62" fmla="*/ 138 w 2234"/>
                  <a:gd name="T63" fmla="*/ 46 h 2244"/>
                  <a:gd name="T64" fmla="*/ 154 w 2234"/>
                  <a:gd name="T65" fmla="*/ 33 h 2244"/>
                  <a:gd name="T66" fmla="*/ 192 w 2234"/>
                  <a:gd name="T67" fmla="*/ 26 h 2244"/>
                  <a:gd name="T68" fmla="*/ 237 w 2234"/>
                  <a:gd name="T69" fmla="*/ 58 h 2244"/>
                  <a:gd name="T70" fmla="*/ 282 w 2234"/>
                  <a:gd name="T71" fmla="*/ 85 h 2244"/>
                  <a:gd name="T72" fmla="*/ 272 w 2234"/>
                  <a:gd name="T73" fmla="*/ 132 h 2244"/>
                  <a:gd name="T74" fmla="*/ 258 w 2234"/>
                  <a:gd name="T75" fmla="*/ 177 h 2244"/>
                  <a:gd name="T76" fmla="*/ 233 w 2234"/>
                  <a:gd name="T77" fmla="*/ 186 h 2244"/>
                  <a:gd name="T78" fmla="*/ 189 w 2234"/>
                  <a:gd name="T79" fmla="*/ 199 h 2244"/>
                  <a:gd name="T80" fmla="*/ 155 w 2234"/>
                  <a:gd name="T81" fmla="*/ 203 h 2244"/>
                  <a:gd name="T82" fmla="*/ 122 w 2234"/>
                  <a:gd name="T83" fmla="*/ 225 h 2244"/>
                  <a:gd name="T84" fmla="*/ 122 w 2234"/>
                  <a:gd name="T85" fmla="*/ 248 h 2244"/>
                  <a:gd name="T86" fmla="*/ 152 w 2234"/>
                  <a:gd name="T87" fmla="*/ 251 h 2244"/>
                  <a:gd name="T88" fmla="*/ 208 w 2234"/>
                  <a:gd name="T89" fmla="*/ 248 h 2244"/>
                  <a:gd name="T90" fmla="*/ 234 w 2234"/>
                  <a:gd name="T91" fmla="*/ 246 h 2244"/>
                  <a:gd name="T92" fmla="*/ 275 w 2234"/>
                  <a:gd name="T93" fmla="*/ 240 h 2244"/>
                  <a:gd name="T94" fmla="*/ 297 w 2234"/>
                  <a:gd name="T95" fmla="*/ 319 h 2244"/>
                  <a:gd name="T96" fmla="*/ 265 w 2234"/>
                  <a:gd name="T97" fmla="*/ 385 h 2244"/>
                  <a:gd name="T98" fmla="*/ 200 w 2234"/>
                  <a:gd name="T99" fmla="*/ 399 h 2244"/>
                  <a:gd name="T100" fmla="*/ 87 w 2234"/>
                  <a:gd name="T101" fmla="*/ 402 h 2244"/>
                  <a:gd name="T102" fmla="*/ 42 w 2234"/>
                  <a:gd name="T103" fmla="*/ 360 h 2244"/>
                  <a:gd name="T104" fmla="*/ 0 w 2234"/>
                  <a:gd name="T105" fmla="*/ 439 h 2244"/>
                  <a:gd name="T106" fmla="*/ 35 w 2234"/>
                  <a:gd name="T107" fmla="*/ 506 h 2244"/>
                  <a:gd name="T108" fmla="*/ 84 w 2234"/>
                  <a:gd name="T109" fmla="*/ 458 h 2244"/>
                  <a:gd name="T110" fmla="*/ 97 w 2234"/>
                  <a:gd name="T111" fmla="*/ 466 h 2244"/>
                  <a:gd name="T112" fmla="*/ 170 w 2234"/>
                  <a:gd name="T113" fmla="*/ 471 h 2244"/>
                  <a:gd name="T114" fmla="*/ 222 w 2234"/>
                  <a:gd name="T115" fmla="*/ 467 h 2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34" h="2244">
                    <a:moveTo>
                      <a:pt x="1095" y="1821"/>
                    </a:moveTo>
                    <a:lnTo>
                      <a:pt x="1097" y="1823"/>
                    </a:lnTo>
                    <a:lnTo>
                      <a:pt x="1099" y="1830"/>
                    </a:lnTo>
                    <a:lnTo>
                      <a:pt x="1104" y="1839"/>
                    </a:lnTo>
                    <a:lnTo>
                      <a:pt x="1113" y="1852"/>
                    </a:lnTo>
                    <a:lnTo>
                      <a:pt x="1124" y="1863"/>
                    </a:lnTo>
                    <a:lnTo>
                      <a:pt x="1139" y="1874"/>
                    </a:lnTo>
                    <a:lnTo>
                      <a:pt x="1155" y="1883"/>
                    </a:lnTo>
                    <a:lnTo>
                      <a:pt x="1175" y="1890"/>
                    </a:lnTo>
                    <a:lnTo>
                      <a:pt x="1177" y="1893"/>
                    </a:lnTo>
                    <a:lnTo>
                      <a:pt x="1183" y="1905"/>
                    </a:lnTo>
                    <a:lnTo>
                      <a:pt x="1192" y="1922"/>
                    </a:lnTo>
                    <a:lnTo>
                      <a:pt x="1204" y="1946"/>
                    </a:lnTo>
                    <a:lnTo>
                      <a:pt x="1221" y="1972"/>
                    </a:lnTo>
                    <a:lnTo>
                      <a:pt x="1241" y="2004"/>
                    </a:lnTo>
                    <a:lnTo>
                      <a:pt x="1267" y="2035"/>
                    </a:lnTo>
                    <a:lnTo>
                      <a:pt x="1298" y="2069"/>
                    </a:lnTo>
                    <a:lnTo>
                      <a:pt x="1332" y="2102"/>
                    </a:lnTo>
                    <a:lnTo>
                      <a:pt x="1372" y="2135"/>
                    </a:lnTo>
                    <a:lnTo>
                      <a:pt x="1417" y="2164"/>
                    </a:lnTo>
                    <a:lnTo>
                      <a:pt x="1467" y="2191"/>
                    </a:lnTo>
                    <a:lnTo>
                      <a:pt x="1523" y="2213"/>
                    </a:lnTo>
                    <a:lnTo>
                      <a:pt x="1585" y="2230"/>
                    </a:lnTo>
                    <a:lnTo>
                      <a:pt x="1652" y="2241"/>
                    </a:lnTo>
                    <a:lnTo>
                      <a:pt x="1727" y="2244"/>
                    </a:lnTo>
                    <a:lnTo>
                      <a:pt x="1732" y="2244"/>
                    </a:lnTo>
                    <a:lnTo>
                      <a:pt x="1751" y="2244"/>
                    </a:lnTo>
                    <a:lnTo>
                      <a:pt x="1780" y="2242"/>
                    </a:lnTo>
                    <a:lnTo>
                      <a:pt x="1816" y="2237"/>
                    </a:lnTo>
                    <a:lnTo>
                      <a:pt x="1860" y="2229"/>
                    </a:lnTo>
                    <a:lnTo>
                      <a:pt x="1906" y="2216"/>
                    </a:lnTo>
                    <a:lnTo>
                      <a:pt x="1957" y="2196"/>
                    </a:lnTo>
                    <a:lnTo>
                      <a:pt x="2006" y="2169"/>
                    </a:lnTo>
                    <a:lnTo>
                      <a:pt x="2056" y="2137"/>
                    </a:lnTo>
                    <a:lnTo>
                      <a:pt x="2104" y="2096"/>
                    </a:lnTo>
                    <a:lnTo>
                      <a:pt x="2147" y="2043"/>
                    </a:lnTo>
                    <a:lnTo>
                      <a:pt x="2183" y="1980"/>
                    </a:lnTo>
                    <a:lnTo>
                      <a:pt x="2211" y="1905"/>
                    </a:lnTo>
                    <a:lnTo>
                      <a:pt x="2229" y="1819"/>
                    </a:lnTo>
                    <a:lnTo>
                      <a:pt x="2234" y="1717"/>
                    </a:lnTo>
                    <a:lnTo>
                      <a:pt x="2227" y="1601"/>
                    </a:lnTo>
                    <a:lnTo>
                      <a:pt x="2225" y="1595"/>
                    </a:lnTo>
                    <a:lnTo>
                      <a:pt x="2223" y="1583"/>
                    </a:lnTo>
                    <a:lnTo>
                      <a:pt x="2219" y="1560"/>
                    </a:lnTo>
                    <a:lnTo>
                      <a:pt x="2210" y="1532"/>
                    </a:lnTo>
                    <a:lnTo>
                      <a:pt x="2196" y="1499"/>
                    </a:lnTo>
                    <a:lnTo>
                      <a:pt x="2180" y="1462"/>
                    </a:lnTo>
                    <a:lnTo>
                      <a:pt x="2158" y="1422"/>
                    </a:lnTo>
                    <a:lnTo>
                      <a:pt x="2131" y="1380"/>
                    </a:lnTo>
                    <a:lnTo>
                      <a:pt x="2099" y="1339"/>
                    </a:lnTo>
                    <a:lnTo>
                      <a:pt x="2059" y="1296"/>
                    </a:lnTo>
                    <a:lnTo>
                      <a:pt x="2014" y="1258"/>
                    </a:lnTo>
                    <a:lnTo>
                      <a:pt x="1961" y="1224"/>
                    </a:lnTo>
                    <a:lnTo>
                      <a:pt x="1899" y="1191"/>
                    </a:lnTo>
                    <a:lnTo>
                      <a:pt x="1828" y="1168"/>
                    </a:lnTo>
                    <a:lnTo>
                      <a:pt x="1749" y="1150"/>
                    </a:lnTo>
                    <a:lnTo>
                      <a:pt x="1661" y="1141"/>
                    </a:lnTo>
                    <a:lnTo>
                      <a:pt x="1657" y="1137"/>
                    </a:lnTo>
                    <a:lnTo>
                      <a:pt x="1648" y="1128"/>
                    </a:lnTo>
                    <a:lnTo>
                      <a:pt x="1636" y="1118"/>
                    </a:lnTo>
                    <a:lnTo>
                      <a:pt x="1620" y="1105"/>
                    </a:lnTo>
                    <a:lnTo>
                      <a:pt x="1603" y="1091"/>
                    </a:lnTo>
                    <a:lnTo>
                      <a:pt x="1583" y="1081"/>
                    </a:lnTo>
                    <a:lnTo>
                      <a:pt x="1563" y="1074"/>
                    </a:lnTo>
                    <a:lnTo>
                      <a:pt x="1543" y="1072"/>
                    </a:lnTo>
                    <a:lnTo>
                      <a:pt x="1541" y="1072"/>
                    </a:lnTo>
                    <a:lnTo>
                      <a:pt x="1534" y="1071"/>
                    </a:lnTo>
                    <a:lnTo>
                      <a:pt x="1525" y="1071"/>
                    </a:lnTo>
                    <a:lnTo>
                      <a:pt x="1512" y="1071"/>
                    </a:lnTo>
                    <a:lnTo>
                      <a:pt x="1498" y="1072"/>
                    </a:lnTo>
                    <a:lnTo>
                      <a:pt x="1483" y="1074"/>
                    </a:lnTo>
                    <a:lnTo>
                      <a:pt x="1466" y="1078"/>
                    </a:lnTo>
                    <a:lnTo>
                      <a:pt x="1449" y="1082"/>
                    </a:lnTo>
                    <a:lnTo>
                      <a:pt x="1343" y="830"/>
                    </a:lnTo>
                    <a:lnTo>
                      <a:pt x="1346" y="826"/>
                    </a:lnTo>
                    <a:lnTo>
                      <a:pt x="1351" y="814"/>
                    </a:lnTo>
                    <a:lnTo>
                      <a:pt x="1356" y="797"/>
                    </a:lnTo>
                    <a:lnTo>
                      <a:pt x="1359" y="777"/>
                    </a:lnTo>
                    <a:lnTo>
                      <a:pt x="1355" y="758"/>
                    </a:lnTo>
                    <a:lnTo>
                      <a:pt x="1342" y="739"/>
                    </a:lnTo>
                    <a:lnTo>
                      <a:pt x="1319" y="723"/>
                    </a:lnTo>
                    <a:lnTo>
                      <a:pt x="1279" y="714"/>
                    </a:lnTo>
                    <a:lnTo>
                      <a:pt x="1274" y="707"/>
                    </a:lnTo>
                    <a:lnTo>
                      <a:pt x="1261" y="691"/>
                    </a:lnTo>
                    <a:lnTo>
                      <a:pt x="1243" y="662"/>
                    </a:lnTo>
                    <a:lnTo>
                      <a:pt x="1227" y="622"/>
                    </a:lnTo>
                    <a:lnTo>
                      <a:pt x="1215" y="572"/>
                    </a:lnTo>
                    <a:lnTo>
                      <a:pt x="1213" y="516"/>
                    </a:lnTo>
                    <a:lnTo>
                      <a:pt x="1221" y="451"/>
                    </a:lnTo>
                    <a:lnTo>
                      <a:pt x="1246" y="377"/>
                    </a:lnTo>
                    <a:lnTo>
                      <a:pt x="1248" y="377"/>
                    </a:lnTo>
                    <a:lnTo>
                      <a:pt x="1253" y="375"/>
                    </a:lnTo>
                    <a:lnTo>
                      <a:pt x="1263" y="372"/>
                    </a:lnTo>
                    <a:lnTo>
                      <a:pt x="1271" y="368"/>
                    </a:lnTo>
                    <a:lnTo>
                      <a:pt x="1281" y="362"/>
                    </a:lnTo>
                    <a:lnTo>
                      <a:pt x="1290" y="354"/>
                    </a:lnTo>
                    <a:lnTo>
                      <a:pt x="1297" y="344"/>
                    </a:lnTo>
                    <a:lnTo>
                      <a:pt x="1299" y="333"/>
                    </a:lnTo>
                    <a:lnTo>
                      <a:pt x="1303" y="334"/>
                    </a:lnTo>
                    <a:lnTo>
                      <a:pt x="1314" y="335"/>
                    </a:lnTo>
                    <a:lnTo>
                      <a:pt x="1326" y="337"/>
                    </a:lnTo>
                    <a:lnTo>
                      <a:pt x="1336" y="335"/>
                    </a:lnTo>
                    <a:lnTo>
                      <a:pt x="1336" y="337"/>
                    </a:lnTo>
                    <a:lnTo>
                      <a:pt x="1334" y="339"/>
                    </a:lnTo>
                    <a:lnTo>
                      <a:pt x="1330" y="344"/>
                    </a:lnTo>
                    <a:lnTo>
                      <a:pt x="1321" y="354"/>
                    </a:lnTo>
                    <a:lnTo>
                      <a:pt x="1310" y="369"/>
                    </a:lnTo>
                    <a:lnTo>
                      <a:pt x="1290" y="391"/>
                    </a:lnTo>
                    <a:lnTo>
                      <a:pt x="1264" y="419"/>
                    </a:lnTo>
                    <a:lnTo>
                      <a:pt x="1259" y="425"/>
                    </a:lnTo>
                    <a:lnTo>
                      <a:pt x="1252" y="444"/>
                    </a:lnTo>
                    <a:lnTo>
                      <a:pt x="1250" y="468"/>
                    </a:lnTo>
                    <a:lnTo>
                      <a:pt x="1270" y="491"/>
                    </a:lnTo>
                    <a:lnTo>
                      <a:pt x="1271" y="492"/>
                    </a:lnTo>
                    <a:lnTo>
                      <a:pt x="1275" y="494"/>
                    </a:lnTo>
                    <a:lnTo>
                      <a:pt x="1279" y="497"/>
                    </a:lnTo>
                    <a:lnTo>
                      <a:pt x="1285" y="498"/>
                    </a:lnTo>
                    <a:lnTo>
                      <a:pt x="1295" y="499"/>
                    </a:lnTo>
                    <a:lnTo>
                      <a:pt x="1306" y="499"/>
                    </a:lnTo>
                    <a:lnTo>
                      <a:pt x="1319" y="497"/>
                    </a:lnTo>
                    <a:lnTo>
                      <a:pt x="1332" y="491"/>
                    </a:lnTo>
                    <a:lnTo>
                      <a:pt x="1338" y="487"/>
                    </a:lnTo>
                    <a:lnTo>
                      <a:pt x="1354" y="476"/>
                    </a:lnTo>
                    <a:lnTo>
                      <a:pt x="1376" y="457"/>
                    </a:lnTo>
                    <a:lnTo>
                      <a:pt x="1405" y="432"/>
                    </a:lnTo>
                    <a:lnTo>
                      <a:pt x="1438" y="401"/>
                    </a:lnTo>
                    <a:lnTo>
                      <a:pt x="1472" y="365"/>
                    </a:lnTo>
                    <a:lnTo>
                      <a:pt x="1506" y="324"/>
                    </a:lnTo>
                    <a:lnTo>
                      <a:pt x="1534" y="279"/>
                    </a:lnTo>
                    <a:lnTo>
                      <a:pt x="1538" y="270"/>
                    </a:lnTo>
                    <a:lnTo>
                      <a:pt x="1541" y="246"/>
                    </a:lnTo>
                    <a:lnTo>
                      <a:pt x="1537" y="223"/>
                    </a:lnTo>
                    <a:lnTo>
                      <a:pt x="1516" y="207"/>
                    </a:lnTo>
                    <a:lnTo>
                      <a:pt x="1515" y="205"/>
                    </a:lnTo>
                    <a:lnTo>
                      <a:pt x="1510" y="203"/>
                    </a:lnTo>
                    <a:lnTo>
                      <a:pt x="1501" y="200"/>
                    </a:lnTo>
                    <a:lnTo>
                      <a:pt x="1490" y="197"/>
                    </a:lnTo>
                    <a:lnTo>
                      <a:pt x="1479" y="197"/>
                    </a:lnTo>
                    <a:lnTo>
                      <a:pt x="1462" y="199"/>
                    </a:lnTo>
                    <a:lnTo>
                      <a:pt x="1445" y="204"/>
                    </a:lnTo>
                    <a:lnTo>
                      <a:pt x="1426" y="214"/>
                    </a:lnTo>
                    <a:lnTo>
                      <a:pt x="1423" y="215"/>
                    </a:lnTo>
                    <a:lnTo>
                      <a:pt x="1413" y="219"/>
                    </a:lnTo>
                    <a:lnTo>
                      <a:pt x="1398" y="226"/>
                    </a:lnTo>
                    <a:lnTo>
                      <a:pt x="1378" y="234"/>
                    </a:lnTo>
                    <a:lnTo>
                      <a:pt x="1359" y="242"/>
                    </a:lnTo>
                    <a:lnTo>
                      <a:pt x="1336" y="248"/>
                    </a:lnTo>
                    <a:lnTo>
                      <a:pt x="1316" y="254"/>
                    </a:lnTo>
                    <a:lnTo>
                      <a:pt x="1297" y="255"/>
                    </a:lnTo>
                    <a:lnTo>
                      <a:pt x="1295" y="254"/>
                    </a:lnTo>
                    <a:lnTo>
                      <a:pt x="1288" y="250"/>
                    </a:lnTo>
                    <a:lnTo>
                      <a:pt x="1277" y="245"/>
                    </a:lnTo>
                    <a:lnTo>
                      <a:pt x="1263" y="238"/>
                    </a:lnTo>
                    <a:lnTo>
                      <a:pt x="1246" y="234"/>
                    </a:lnTo>
                    <a:lnTo>
                      <a:pt x="1226" y="232"/>
                    </a:lnTo>
                    <a:lnTo>
                      <a:pt x="1202" y="232"/>
                    </a:lnTo>
                    <a:lnTo>
                      <a:pt x="1175" y="237"/>
                    </a:lnTo>
                    <a:lnTo>
                      <a:pt x="1173" y="235"/>
                    </a:lnTo>
                    <a:lnTo>
                      <a:pt x="1164" y="232"/>
                    </a:lnTo>
                    <a:lnTo>
                      <a:pt x="1152" y="226"/>
                    </a:lnTo>
                    <a:lnTo>
                      <a:pt x="1138" y="218"/>
                    </a:lnTo>
                    <a:lnTo>
                      <a:pt x="1119" y="208"/>
                    </a:lnTo>
                    <a:lnTo>
                      <a:pt x="1100" y="196"/>
                    </a:lnTo>
                    <a:lnTo>
                      <a:pt x="1080" y="181"/>
                    </a:lnTo>
                    <a:lnTo>
                      <a:pt x="1062" y="165"/>
                    </a:lnTo>
                    <a:lnTo>
                      <a:pt x="1060" y="163"/>
                    </a:lnTo>
                    <a:lnTo>
                      <a:pt x="1054" y="158"/>
                    </a:lnTo>
                    <a:lnTo>
                      <a:pt x="1046" y="150"/>
                    </a:lnTo>
                    <a:lnTo>
                      <a:pt x="1036" y="140"/>
                    </a:lnTo>
                    <a:lnTo>
                      <a:pt x="1020" y="127"/>
                    </a:lnTo>
                    <a:lnTo>
                      <a:pt x="1005" y="115"/>
                    </a:lnTo>
                    <a:lnTo>
                      <a:pt x="987" y="98"/>
                    </a:lnTo>
                    <a:lnTo>
                      <a:pt x="966" y="85"/>
                    </a:lnTo>
                    <a:lnTo>
                      <a:pt x="944" y="70"/>
                    </a:lnTo>
                    <a:lnTo>
                      <a:pt x="921" y="55"/>
                    </a:lnTo>
                    <a:lnTo>
                      <a:pt x="898" y="41"/>
                    </a:lnTo>
                    <a:lnTo>
                      <a:pt x="872" y="28"/>
                    </a:lnTo>
                    <a:lnTo>
                      <a:pt x="847" y="18"/>
                    </a:lnTo>
                    <a:lnTo>
                      <a:pt x="820" y="10"/>
                    </a:lnTo>
                    <a:lnTo>
                      <a:pt x="796" y="3"/>
                    </a:lnTo>
                    <a:lnTo>
                      <a:pt x="770" y="1"/>
                    </a:lnTo>
                    <a:lnTo>
                      <a:pt x="766" y="1"/>
                    </a:lnTo>
                    <a:lnTo>
                      <a:pt x="753" y="0"/>
                    </a:lnTo>
                    <a:lnTo>
                      <a:pt x="732" y="1"/>
                    </a:lnTo>
                    <a:lnTo>
                      <a:pt x="705" y="3"/>
                    </a:lnTo>
                    <a:lnTo>
                      <a:pt x="672" y="9"/>
                    </a:lnTo>
                    <a:lnTo>
                      <a:pt x="633" y="18"/>
                    </a:lnTo>
                    <a:lnTo>
                      <a:pt x="590" y="32"/>
                    </a:lnTo>
                    <a:lnTo>
                      <a:pt x="544" y="54"/>
                    </a:lnTo>
                    <a:lnTo>
                      <a:pt x="542" y="54"/>
                    </a:lnTo>
                    <a:lnTo>
                      <a:pt x="541" y="51"/>
                    </a:lnTo>
                    <a:lnTo>
                      <a:pt x="536" y="51"/>
                    </a:lnTo>
                    <a:lnTo>
                      <a:pt x="532" y="51"/>
                    </a:lnTo>
                    <a:lnTo>
                      <a:pt x="524" y="51"/>
                    </a:lnTo>
                    <a:lnTo>
                      <a:pt x="515" y="55"/>
                    </a:lnTo>
                    <a:lnTo>
                      <a:pt x="504" y="58"/>
                    </a:lnTo>
                    <a:lnTo>
                      <a:pt x="492" y="64"/>
                    </a:lnTo>
                    <a:lnTo>
                      <a:pt x="189" y="203"/>
                    </a:lnTo>
                    <a:lnTo>
                      <a:pt x="186" y="204"/>
                    </a:lnTo>
                    <a:lnTo>
                      <a:pt x="180" y="208"/>
                    </a:lnTo>
                    <a:lnTo>
                      <a:pt x="170" y="214"/>
                    </a:lnTo>
                    <a:lnTo>
                      <a:pt x="164" y="223"/>
                    </a:lnTo>
                    <a:lnTo>
                      <a:pt x="159" y="234"/>
                    </a:lnTo>
                    <a:lnTo>
                      <a:pt x="159" y="250"/>
                    </a:lnTo>
                    <a:lnTo>
                      <a:pt x="165" y="268"/>
                    </a:lnTo>
                    <a:lnTo>
                      <a:pt x="181" y="289"/>
                    </a:lnTo>
                    <a:lnTo>
                      <a:pt x="183" y="293"/>
                    </a:lnTo>
                    <a:lnTo>
                      <a:pt x="191" y="301"/>
                    </a:lnTo>
                    <a:lnTo>
                      <a:pt x="201" y="311"/>
                    </a:lnTo>
                    <a:lnTo>
                      <a:pt x="214" y="324"/>
                    </a:lnTo>
                    <a:lnTo>
                      <a:pt x="231" y="331"/>
                    </a:lnTo>
                    <a:lnTo>
                      <a:pt x="249" y="335"/>
                    </a:lnTo>
                    <a:lnTo>
                      <a:pt x="265" y="331"/>
                    </a:lnTo>
                    <a:lnTo>
                      <a:pt x="283" y="318"/>
                    </a:lnTo>
                    <a:lnTo>
                      <a:pt x="283" y="317"/>
                    </a:lnTo>
                    <a:lnTo>
                      <a:pt x="284" y="314"/>
                    </a:lnTo>
                    <a:lnTo>
                      <a:pt x="287" y="308"/>
                    </a:lnTo>
                    <a:lnTo>
                      <a:pt x="291" y="302"/>
                    </a:lnTo>
                    <a:lnTo>
                      <a:pt x="296" y="298"/>
                    </a:lnTo>
                    <a:lnTo>
                      <a:pt x="305" y="292"/>
                    </a:lnTo>
                    <a:lnTo>
                      <a:pt x="315" y="288"/>
                    </a:lnTo>
                    <a:lnTo>
                      <a:pt x="328" y="286"/>
                    </a:lnTo>
                    <a:lnTo>
                      <a:pt x="332" y="286"/>
                    </a:lnTo>
                    <a:lnTo>
                      <a:pt x="337" y="288"/>
                    </a:lnTo>
                    <a:lnTo>
                      <a:pt x="345" y="288"/>
                    </a:lnTo>
                    <a:lnTo>
                      <a:pt x="355" y="288"/>
                    </a:lnTo>
                    <a:lnTo>
                      <a:pt x="366" y="285"/>
                    </a:lnTo>
                    <a:lnTo>
                      <a:pt x="376" y="280"/>
                    </a:lnTo>
                    <a:lnTo>
                      <a:pt x="382" y="271"/>
                    </a:lnTo>
                    <a:lnTo>
                      <a:pt x="387" y="257"/>
                    </a:lnTo>
                    <a:lnTo>
                      <a:pt x="387" y="256"/>
                    </a:lnTo>
                    <a:lnTo>
                      <a:pt x="389" y="253"/>
                    </a:lnTo>
                    <a:lnTo>
                      <a:pt x="391" y="248"/>
                    </a:lnTo>
                    <a:lnTo>
                      <a:pt x="395" y="243"/>
                    </a:lnTo>
                    <a:lnTo>
                      <a:pt x="400" y="238"/>
                    </a:lnTo>
                    <a:lnTo>
                      <a:pt x="408" y="234"/>
                    </a:lnTo>
                    <a:lnTo>
                      <a:pt x="418" y="233"/>
                    </a:lnTo>
                    <a:lnTo>
                      <a:pt x="431" y="234"/>
                    </a:lnTo>
                    <a:lnTo>
                      <a:pt x="434" y="235"/>
                    </a:lnTo>
                    <a:lnTo>
                      <a:pt x="440" y="237"/>
                    </a:lnTo>
                    <a:lnTo>
                      <a:pt x="449" y="238"/>
                    </a:lnTo>
                    <a:lnTo>
                      <a:pt x="460" y="239"/>
                    </a:lnTo>
                    <a:lnTo>
                      <a:pt x="468" y="238"/>
                    </a:lnTo>
                    <a:lnTo>
                      <a:pt x="478" y="233"/>
                    </a:lnTo>
                    <a:lnTo>
                      <a:pt x="484" y="224"/>
                    </a:lnTo>
                    <a:lnTo>
                      <a:pt x="488" y="209"/>
                    </a:lnTo>
                    <a:lnTo>
                      <a:pt x="488" y="208"/>
                    </a:lnTo>
                    <a:lnTo>
                      <a:pt x="490" y="204"/>
                    </a:lnTo>
                    <a:lnTo>
                      <a:pt x="492" y="199"/>
                    </a:lnTo>
                    <a:lnTo>
                      <a:pt x="496" y="193"/>
                    </a:lnTo>
                    <a:lnTo>
                      <a:pt x="502" y="187"/>
                    </a:lnTo>
                    <a:lnTo>
                      <a:pt x="511" y="184"/>
                    </a:lnTo>
                    <a:lnTo>
                      <a:pt x="523" y="180"/>
                    </a:lnTo>
                    <a:lnTo>
                      <a:pt x="537" y="181"/>
                    </a:lnTo>
                    <a:lnTo>
                      <a:pt x="541" y="181"/>
                    </a:lnTo>
                    <a:lnTo>
                      <a:pt x="549" y="184"/>
                    </a:lnTo>
                    <a:lnTo>
                      <a:pt x="559" y="185"/>
                    </a:lnTo>
                    <a:lnTo>
                      <a:pt x="573" y="184"/>
                    </a:lnTo>
                    <a:lnTo>
                      <a:pt x="585" y="179"/>
                    </a:lnTo>
                    <a:lnTo>
                      <a:pt x="595" y="171"/>
                    </a:lnTo>
                    <a:lnTo>
                      <a:pt x="601" y="158"/>
                    </a:lnTo>
                    <a:lnTo>
                      <a:pt x="601" y="140"/>
                    </a:lnTo>
                    <a:lnTo>
                      <a:pt x="603" y="136"/>
                    </a:lnTo>
                    <a:lnTo>
                      <a:pt x="614" y="132"/>
                    </a:lnTo>
                    <a:lnTo>
                      <a:pt x="630" y="125"/>
                    </a:lnTo>
                    <a:lnTo>
                      <a:pt x="650" y="117"/>
                    </a:lnTo>
                    <a:lnTo>
                      <a:pt x="673" y="109"/>
                    </a:lnTo>
                    <a:lnTo>
                      <a:pt x="700" y="103"/>
                    </a:lnTo>
                    <a:lnTo>
                      <a:pt x="726" y="101"/>
                    </a:lnTo>
                    <a:lnTo>
                      <a:pt x="754" y="102"/>
                    </a:lnTo>
                    <a:lnTo>
                      <a:pt x="757" y="102"/>
                    </a:lnTo>
                    <a:lnTo>
                      <a:pt x="767" y="103"/>
                    </a:lnTo>
                    <a:lnTo>
                      <a:pt x="783" y="105"/>
                    </a:lnTo>
                    <a:lnTo>
                      <a:pt x="805" y="113"/>
                    </a:lnTo>
                    <a:lnTo>
                      <a:pt x="829" y="127"/>
                    </a:lnTo>
                    <a:lnTo>
                      <a:pt x="860" y="147"/>
                    </a:lnTo>
                    <a:lnTo>
                      <a:pt x="894" y="178"/>
                    </a:lnTo>
                    <a:lnTo>
                      <a:pt x="933" y="217"/>
                    </a:lnTo>
                    <a:lnTo>
                      <a:pt x="936" y="222"/>
                    </a:lnTo>
                    <a:lnTo>
                      <a:pt x="948" y="231"/>
                    </a:lnTo>
                    <a:lnTo>
                      <a:pt x="966" y="246"/>
                    </a:lnTo>
                    <a:lnTo>
                      <a:pt x="989" y="263"/>
                    </a:lnTo>
                    <a:lnTo>
                      <a:pt x="1019" y="283"/>
                    </a:lnTo>
                    <a:lnTo>
                      <a:pt x="1053" y="301"/>
                    </a:lnTo>
                    <a:lnTo>
                      <a:pt x="1086" y="318"/>
                    </a:lnTo>
                    <a:lnTo>
                      <a:pt x="1124" y="331"/>
                    </a:lnTo>
                    <a:lnTo>
                      <a:pt x="1124" y="334"/>
                    </a:lnTo>
                    <a:lnTo>
                      <a:pt x="1125" y="338"/>
                    </a:lnTo>
                    <a:lnTo>
                      <a:pt x="1130" y="344"/>
                    </a:lnTo>
                    <a:lnTo>
                      <a:pt x="1139" y="347"/>
                    </a:lnTo>
                    <a:lnTo>
                      <a:pt x="1134" y="352"/>
                    </a:lnTo>
                    <a:lnTo>
                      <a:pt x="1124" y="362"/>
                    </a:lnTo>
                    <a:lnTo>
                      <a:pt x="1111" y="383"/>
                    </a:lnTo>
                    <a:lnTo>
                      <a:pt x="1099" y="416"/>
                    </a:lnTo>
                    <a:lnTo>
                      <a:pt x="1089" y="463"/>
                    </a:lnTo>
                    <a:lnTo>
                      <a:pt x="1086" y="528"/>
                    </a:lnTo>
                    <a:lnTo>
                      <a:pt x="1093" y="610"/>
                    </a:lnTo>
                    <a:lnTo>
                      <a:pt x="1112" y="713"/>
                    </a:lnTo>
                    <a:lnTo>
                      <a:pt x="1109" y="712"/>
                    </a:lnTo>
                    <a:lnTo>
                      <a:pt x="1102" y="711"/>
                    </a:lnTo>
                    <a:lnTo>
                      <a:pt x="1089" y="707"/>
                    </a:lnTo>
                    <a:lnTo>
                      <a:pt x="1072" y="706"/>
                    </a:lnTo>
                    <a:lnTo>
                      <a:pt x="1053" y="706"/>
                    </a:lnTo>
                    <a:lnTo>
                      <a:pt x="1029" y="707"/>
                    </a:lnTo>
                    <a:lnTo>
                      <a:pt x="1006" y="712"/>
                    </a:lnTo>
                    <a:lnTo>
                      <a:pt x="982" y="720"/>
                    </a:lnTo>
                    <a:lnTo>
                      <a:pt x="979" y="721"/>
                    </a:lnTo>
                    <a:lnTo>
                      <a:pt x="975" y="722"/>
                    </a:lnTo>
                    <a:lnTo>
                      <a:pt x="967" y="726"/>
                    </a:lnTo>
                    <a:lnTo>
                      <a:pt x="957" y="730"/>
                    </a:lnTo>
                    <a:lnTo>
                      <a:pt x="944" y="736"/>
                    </a:lnTo>
                    <a:lnTo>
                      <a:pt x="930" y="742"/>
                    </a:lnTo>
                    <a:lnTo>
                      <a:pt x="912" y="749"/>
                    </a:lnTo>
                    <a:lnTo>
                      <a:pt x="894" y="755"/>
                    </a:lnTo>
                    <a:lnTo>
                      <a:pt x="873" y="763"/>
                    </a:lnTo>
                    <a:lnTo>
                      <a:pt x="851" y="769"/>
                    </a:lnTo>
                    <a:lnTo>
                      <a:pt x="828" y="776"/>
                    </a:lnTo>
                    <a:lnTo>
                      <a:pt x="805" y="784"/>
                    </a:lnTo>
                    <a:lnTo>
                      <a:pt x="779" y="789"/>
                    </a:lnTo>
                    <a:lnTo>
                      <a:pt x="753" y="796"/>
                    </a:lnTo>
                    <a:lnTo>
                      <a:pt x="727" y="799"/>
                    </a:lnTo>
                    <a:lnTo>
                      <a:pt x="701" y="804"/>
                    </a:lnTo>
                    <a:lnTo>
                      <a:pt x="699" y="804"/>
                    </a:lnTo>
                    <a:lnTo>
                      <a:pt x="688" y="804"/>
                    </a:lnTo>
                    <a:lnTo>
                      <a:pt x="677" y="805"/>
                    </a:lnTo>
                    <a:lnTo>
                      <a:pt x="660" y="806"/>
                    </a:lnTo>
                    <a:lnTo>
                      <a:pt x="641" y="807"/>
                    </a:lnTo>
                    <a:lnTo>
                      <a:pt x="619" y="812"/>
                    </a:lnTo>
                    <a:lnTo>
                      <a:pt x="597" y="815"/>
                    </a:lnTo>
                    <a:lnTo>
                      <a:pt x="575" y="822"/>
                    </a:lnTo>
                    <a:lnTo>
                      <a:pt x="553" y="830"/>
                    </a:lnTo>
                    <a:lnTo>
                      <a:pt x="533" y="839"/>
                    </a:lnTo>
                    <a:lnTo>
                      <a:pt x="515" y="850"/>
                    </a:lnTo>
                    <a:lnTo>
                      <a:pt x="502" y="864"/>
                    </a:lnTo>
                    <a:lnTo>
                      <a:pt x="492" y="881"/>
                    </a:lnTo>
                    <a:lnTo>
                      <a:pt x="488" y="900"/>
                    </a:lnTo>
                    <a:lnTo>
                      <a:pt x="490" y="923"/>
                    </a:lnTo>
                    <a:lnTo>
                      <a:pt x="500" y="950"/>
                    </a:lnTo>
                    <a:lnTo>
                      <a:pt x="499" y="952"/>
                    </a:lnTo>
                    <a:lnTo>
                      <a:pt x="493" y="957"/>
                    </a:lnTo>
                    <a:lnTo>
                      <a:pt x="488" y="964"/>
                    </a:lnTo>
                    <a:lnTo>
                      <a:pt x="484" y="972"/>
                    </a:lnTo>
                    <a:lnTo>
                      <a:pt x="483" y="981"/>
                    </a:lnTo>
                    <a:lnTo>
                      <a:pt x="488" y="989"/>
                    </a:lnTo>
                    <a:lnTo>
                      <a:pt x="500" y="996"/>
                    </a:lnTo>
                    <a:lnTo>
                      <a:pt x="521" y="1003"/>
                    </a:lnTo>
                    <a:lnTo>
                      <a:pt x="523" y="1003"/>
                    </a:lnTo>
                    <a:lnTo>
                      <a:pt x="532" y="1003"/>
                    </a:lnTo>
                    <a:lnTo>
                      <a:pt x="545" y="1002"/>
                    </a:lnTo>
                    <a:lnTo>
                      <a:pt x="563" y="1002"/>
                    </a:lnTo>
                    <a:lnTo>
                      <a:pt x="585" y="1002"/>
                    </a:lnTo>
                    <a:lnTo>
                      <a:pt x="608" y="1001"/>
                    </a:lnTo>
                    <a:lnTo>
                      <a:pt x="634" y="999"/>
                    </a:lnTo>
                    <a:lnTo>
                      <a:pt x="665" y="999"/>
                    </a:lnTo>
                    <a:lnTo>
                      <a:pt x="692" y="998"/>
                    </a:lnTo>
                    <a:lnTo>
                      <a:pt x="722" y="996"/>
                    </a:lnTo>
                    <a:lnTo>
                      <a:pt x="752" y="995"/>
                    </a:lnTo>
                    <a:lnTo>
                      <a:pt x="779" y="994"/>
                    </a:lnTo>
                    <a:lnTo>
                      <a:pt x="806" y="992"/>
                    </a:lnTo>
                    <a:lnTo>
                      <a:pt x="829" y="991"/>
                    </a:lnTo>
                    <a:lnTo>
                      <a:pt x="850" y="990"/>
                    </a:lnTo>
                    <a:lnTo>
                      <a:pt x="865" y="989"/>
                    </a:lnTo>
                    <a:lnTo>
                      <a:pt x="869" y="989"/>
                    </a:lnTo>
                    <a:lnTo>
                      <a:pt x="876" y="987"/>
                    </a:lnTo>
                    <a:lnTo>
                      <a:pt x="887" y="986"/>
                    </a:lnTo>
                    <a:lnTo>
                      <a:pt x="900" y="984"/>
                    </a:lnTo>
                    <a:lnTo>
                      <a:pt x="918" y="983"/>
                    </a:lnTo>
                    <a:lnTo>
                      <a:pt x="936" y="981"/>
                    </a:lnTo>
                    <a:lnTo>
                      <a:pt x="957" y="980"/>
                    </a:lnTo>
                    <a:lnTo>
                      <a:pt x="979" y="976"/>
                    </a:lnTo>
                    <a:lnTo>
                      <a:pt x="1001" y="974"/>
                    </a:lnTo>
                    <a:lnTo>
                      <a:pt x="1024" y="972"/>
                    </a:lnTo>
                    <a:lnTo>
                      <a:pt x="1046" y="967"/>
                    </a:lnTo>
                    <a:lnTo>
                      <a:pt x="1064" y="965"/>
                    </a:lnTo>
                    <a:lnTo>
                      <a:pt x="1085" y="963"/>
                    </a:lnTo>
                    <a:lnTo>
                      <a:pt x="1100" y="959"/>
                    </a:lnTo>
                    <a:lnTo>
                      <a:pt x="1113" y="957"/>
                    </a:lnTo>
                    <a:lnTo>
                      <a:pt x="1124" y="954"/>
                    </a:lnTo>
                    <a:lnTo>
                      <a:pt x="1187" y="1129"/>
                    </a:lnTo>
                    <a:lnTo>
                      <a:pt x="1186" y="1137"/>
                    </a:lnTo>
                    <a:lnTo>
                      <a:pt x="1183" y="1164"/>
                    </a:lnTo>
                    <a:lnTo>
                      <a:pt x="1184" y="1208"/>
                    </a:lnTo>
                    <a:lnTo>
                      <a:pt x="1192" y="1269"/>
                    </a:lnTo>
                    <a:lnTo>
                      <a:pt x="1187" y="1272"/>
                    </a:lnTo>
                    <a:lnTo>
                      <a:pt x="1177" y="1282"/>
                    </a:lnTo>
                    <a:lnTo>
                      <a:pt x="1162" y="1300"/>
                    </a:lnTo>
                    <a:lnTo>
                      <a:pt x="1143" y="1325"/>
                    </a:lnTo>
                    <a:lnTo>
                      <a:pt x="1122" y="1361"/>
                    </a:lnTo>
                    <a:lnTo>
                      <a:pt x="1100" y="1408"/>
                    </a:lnTo>
                    <a:lnTo>
                      <a:pt x="1080" y="1468"/>
                    </a:lnTo>
                    <a:lnTo>
                      <a:pt x="1062" y="1538"/>
                    </a:lnTo>
                    <a:lnTo>
                      <a:pt x="1058" y="1539"/>
                    </a:lnTo>
                    <a:lnTo>
                      <a:pt x="1047" y="1541"/>
                    </a:lnTo>
                    <a:lnTo>
                      <a:pt x="1029" y="1547"/>
                    </a:lnTo>
                    <a:lnTo>
                      <a:pt x="1005" y="1554"/>
                    </a:lnTo>
                    <a:lnTo>
                      <a:pt x="974" y="1561"/>
                    </a:lnTo>
                    <a:lnTo>
                      <a:pt x="936" y="1570"/>
                    </a:lnTo>
                    <a:lnTo>
                      <a:pt x="896" y="1578"/>
                    </a:lnTo>
                    <a:lnTo>
                      <a:pt x="849" y="1587"/>
                    </a:lnTo>
                    <a:lnTo>
                      <a:pt x="797" y="1595"/>
                    </a:lnTo>
                    <a:lnTo>
                      <a:pt x="743" y="1603"/>
                    </a:lnTo>
                    <a:lnTo>
                      <a:pt x="682" y="1610"/>
                    </a:lnTo>
                    <a:lnTo>
                      <a:pt x="620" y="1615"/>
                    </a:lnTo>
                    <a:lnTo>
                      <a:pt x="555" y="1620"/>
                    </a:lnTo>
                    <a:lnTo>
                      <a:pt x="486" y="1620"/>
                    </a:lnTo>
                    <a:lnTo>
                      <a:pt x="418" y="1618"/>
                    </a:lnTo>
                    <a:lnTo>
                      <a:pt x="346" y="1614"/>
                    </a:lnTo>
                    <a:lnTo>
                      <a:pt x="345" y="1606"/>
                    </a:lnTo>
                    <a:lnTo>
                      <a:pt x="338" y="1585"/>
                    </a:lnTo>
                    <a:lnTo>
                      <a:pt x="327" y="1555"/>
                    </a:lnTo>
                    <a:lnTo>
                      <a:pt x="311" y="1521"/>
                    </a:lnTo>
                    <a:lnTo>
                      <a:pt x="287" y="1488"/>
                    </a:lnTo>
                    <a:lnTo>
                      <a:pt x="257" y="1461"/>
                    </a:lnTo>
                    <a:lnTo>
                      <a:pt x="220" y="1442"/>
                    </a:lnTo>
                    <a:lnTo>
                      <a:pt x="172" y="1437"/>
                    </a:lnTo>
                    <a:lnTo>
                      <a:pt x="167" y="1439"/>
                    </a:lnTo>
                    <a:lnTo>
                      <a:pt x="149" y="1442"/>
                    </a:lnTo>
                    <a:lnTo>
                      <a:pt x="124" y="1454"/>
                    </a:lnTo>
                    <a:lnTo>
                      <a:pt x="94" y="1478"/>
                    </a:lnTo>
                    <a:lnTo>
                      <a:pt x="63" y="1515"/>
                    </a:lnTo>
                    <a:lnTo>
                      <a:pt x="35" y="1568"/>
                    </a:lnTo>
                    <a:lnTo>
                      <a:pt x="13" y="1641"/>
                    </a:lnTo>
                    <a:lnTo>
                      <a:pt x="0" y="1740"/>
                    </a:lnTo>
                    <a:lnTo>
                      <a:pt x="0" y="1752"/>
                    </a:lnTo>
                    <a:lnTo>
                      <a:pt x="0" y="1782"/>
                    </a:lnTo>
                    <a:lnTo>
                      <a:pt x="3" y="1825"/>
                    </a:lnTo>
                    <a:lnTo>
                      <a:pt x="12" y="1876"/>
                    </a:lnTo>
                    <a:lnTo>
                      <a:pt x="26" y="1928"/>
                    </a:lnTo>
                    <a:lnTo>
                      <a:pt x="50" y="1972"/>
                    </a:lnTo>
                    <a:lnTo>
                      <a:pt x="85" y="2006"/>
                    </a:lnTo>
                    <a:lnTo>
                      <a:pt x="134" y="2022"/>
                    </a:lnTo>
                    <a:lnTo>
                      <a:pt x="139" y="2023"/>
                    </a:lnTo>
                    <a:lnTo>
                      <a:pt x="156" y="2025"/>
                    </a:lnTo>
                    <a:lnTo>
                      <a:pt x="181" y="2023"/>
                    </a:lnTo>
                    <a:lnTo>
                      <a:pt x="212" y="2013"/>
                    </a:lnTo>
                    <a:lnTo>
                      <a:pt x="244" y="1993"/>
                    </a:lnTo>
                    <a:lnTo>
                      <a:pt x="278" y="1958"/>
                    </a:lnTo>
                    <a:lnTo>
                      <a:pt x="307" y="1903"/>
                    </a:lnTo>
                    <a:lnTo>
                      <a:pt x="333" y="1827"/>
                    </a:lnTo>
                    <a:lnTo>
                      <a:pt x="333" y="1828"/>
                    </a:lnTo>
                    <a:lnTo>
                      <a:pt x="333" y="1829"/>
                    </a:lnTo>
                    <a:lnTo>
                      <a:pt x="333" y="1832"/>
                    </a:lnTo>
                    <a:lnTo>
                      <a:pt x="336" y="1837"/>
                    </a:lnTo>
                    <a:lnTo>
                      <a:pt x="338" y="1840"/>
                    </a:lnTo>
                    <a:lnTo>
                      <a:pt x="346" y="1847"/>
                    </a:lnTo>
                    <a:lnTo>
                      <a:pt x="355" y="1853"/>
                    </a:lnTo>
                    <a:lnTo>
                      <a:pt x="368" y="1858"/>
                    </a:lnTo>
                    <a:lnTo>
                      <a:pt x="386" y="1863"/>
                    </a:lnTo>
                    <a:lnTo>
                      <a:pt x="408" y="1868"/>
                    </a:lnTo>
                    <a:lnTo>
                      <a:pt x="434" y="1874"/>
                    </a:lnTo>
                    <a:lnTo>
                      <a:pt x="468" y="1876"/>
                    </a:lnTo>
                    <a:lnTo>
                      <a:pt x="506" y="1880"/>
                    </a:lnTo>
                    <a:lnTo>
                      <a:pt x="554" y="1881"/>
                    </a:lnTo>
                    <a:lnTo>
                      <a:pt x="608" y="1881"/>
                    </a:lnTo>
                    <a:lnTo>
                      <a:pt x="672" y="1880"/>
                    </a:lnTo>
                    <a:lnTo>
                      <a:pt x="677" y="1880"/>
                    </a:lnTo>
                    <a:lnTo>
                      <a:pt x="687" y="1880"/>
                    </a:lnTo>
                    <a:lnTo>
                      <a:pt x="704" y="1877"/>
                    </a:lnTo>
                    <a:lnTo>
                      <a:pt x="726" y="1877"/>
                    </a:lnTo>
                    <a:lnTo>
                      <a:pt x="753" y="1876"/>
                    </a:lnTo>
                    <a:lnTo>
                      <a:pt x="784" y="1874"/>
                    </a:lnTo>
                    <a:lnTo>
                      <a:pt x="816" y="1873"/>
                    </a:lnTo>
                    <a:lnTo>
                      <a:pt x="851" y="1870"/>
                    </a:lnTo>
                    <a:lnTo>
                      <a:pt x="887" y="1866"/>
                    </a:lnTo>
                    <a:lnTo>
                      <a:pt x="923" y="1862"/>
                    </a:lnTo>
                    <a:lnTo>
                      <a:pt x="958" y="1857"/>
                    </a:lnTo>
                    <a:lnTo>
                      <a:pt x="993" y="1852"/>
                    </a:lnTo>
                    <a:lnTo>
                      <a:pt x="1024" y="1846"/>
                    </a:lnTo>
                    <a:lnTo>
                      <a:pt x="1053" y="1838"/>
                    </a:lnTo>
                    <a:lnTo>
                      <a:pt x="1076" y="1830"/>
                    </a:lnTo>
                    <a:lnTo>
                      <a:pt x="1095" y="18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7" name="Freeform 27"/>
              <p:cNvSpPr>
                <a:spLocks/>
              </p:cNvSpPr>
              <p:nvPr/>
            </p:nvSpPr>
            <p:spPr bwMode="auto">
              <a:xfrm>
                <a:off x="7042" y="3358"/>
                <a:ext cx="426" cy="442"/>
              </a:xfrm>
              <a:custGeom>
                <a:avLst/>
                <a:gdLst>
                  <a:gd name="T0" fmla="*/ 43 w 851"/>
                  <a:gd name="T1" fmla="*/ 20 h 885"/>
                  <a:gd name="T2" fmla="*/ 45 w 851"/>
                  <a:gd name="T3" fmla="*/ 18 h 885"/>
                  <a:gd name="T4" fmla="*/ 48 w 851"/>
                  <a:gd name="T5" fmla="*/ 15 h 885"/>
                  <a:gd name="T6" fmla="*/ 54 w 851"/>
                  <a:gd name="T7" fmla="*/ 11 h 885"/>
                  <a:gd name="T8" fmla="*/ 62 w 851"/>
                  <a:gd name="T9" fmla="*/ 7 h 885"/>
                  <a:gd name="T10" fmla="*/ 72 w 851"/>
                  <a:gd name="T11" fmla="*/ 3 h 885"/>
                  <a:gd name="T12" fmla="*/ 84 w 851"/>
                  <a:gd name="T13" fmla="*/ 0 h 885"/>
                  <a:gd name="T14" fmla="*/ 97 w 851"/>
                  <a:gd name="T15" fmla="*/ 0 h 885"/>
                  <a:gd name="T16" fmla="*/ 107 w 851"/>
                  <a:gd name="T17" fmla="*/ 0 h 885"/>
                  <a:gd name="T18" fmla="*/ 116 w 851"/>
                  <a:gd name="T19" fmla="*/ 2 h 885"/>
                  <a:gd name="T20" fmla="*/ 132 w 851"/>
                  <a:gd name="T21" fmla="*/ 6 h 885"/>
                  <a:gd name="T22" fmla="*/ 152 w 851"/>
                  <a:gd name="T23" fmla="*/ 14 h 885"/>
                  <a:gd name="T24" fmla="*/ 173 w 851"/>
                  <a:gd name="T25" fmla="*/ 27 h 885"/>
                  <a:gd name="T26" fmla="*/ 192 w 851"/>
                  <a:gd name="T27" fmla="*/ 46 h 885"/>
                  <a:gd name="T28" fmla="*/ 206 w 851"/>
                  <a:gd name="T29" fmla="*/ 74 h 885"/>
                  <a:gd name="T30" fmla="*/ 213 w 851"/>
                  <a:gd name="T31" fmla="*/ 110 h 885"/>
                  <a:gd name="T32" fmla="*/ 212 w 851"/>
                  <a:gd name="T33" fmla="*/ 132 h 885"/>
                  <a:gd name="T34" fmla="*/ 211 w 851"/>
                  <a:gd name="T35" fmla="*/ 140 h 885"/>
                  <a:gd name="T36" fmla="*/ 208 w 851"/>
                  <a:gd name="T37" fmla="*/ 154 h 885"/>
                  <a:gd name="T38" fmla="*/ 202 w 851"/>
                  <a:gd name="T39" fmla="*/ 171 h 885"/>
                  <a:gd name="T40" fmla="*/ 191 w 851"/>
                  <a:gd name="T41" fmla="*/ 189 h 885"/>
                  <a:gd name="T42" fmla="*/ 175 w 851"/>
                  <a:gd name="T43" fmla="*/ 205 h 885"/>
                  <a:gd name="T44" fmla="*/ 153 w 851"/>
                  <a:gd name="T45" fmla="*/ 216 h 885"/>
                  <a:gd name="T46" fmla="*/ 122 w 851"/>
                  <a:gd name="T47" fmla="*/ 221 h 885"/>
                  <a:gd name="T48" fmla="*/ 104 w 851"/>
                  <a:gd name="T49" fmla="*/ 220 h 885"/>
                  <a:gd name="T50" fmla="*/ 96 w 851"/>
                  <a:gd name="T51" fmla="*/ 219 h 885"/>
                  <a:gd name="T52" fmla="*/ 85 w 851"/>
                  <a:gd name="T53" fmla="*/ 217 h 885"/>
                  <a:gd name="T54" fmla="*/ 69 w 851"/>
                  <a:gd name="T55" fmla="*/ 210 h 885"/>
                  <a:gd name="T56" fmla="*/ 52 w 851"/>
                  <a:gd name="T57" fmla="*/ 200 h 885"/>
                  <a:gd name="T58" fmla="*/ 34 w 851"/>
                  <a:gd name="T59" fmla="*/ 185 h 885"/>
                  <a:gd name="T60" fmla="*/ 18 w 851"/>
                  <a:gd name="T61" fmla="*/ 163 h 885"/>
                  <a:gd name="T62" fmla="*/ 5 w 851"/>
                  <a:gd name="T63" fmla="*/ 133 h 885"/>
                  <a:gd name="T64" fmla="*/ 15 w 851"/>
                  <a:gd name="T65" fmla="*/ 105 h 885"/>
                  <a:gd name="T66" fmla="*/ 69 w 851"/>
                  <a:gd name="T67" fmla="*/ 123 h 885"/>
                  <a:gd name="T68" fmla="*/ 73 w 851"/>
                  <a:gd name="T69" fmla="*/ 126 h 885"/>
                  <a:gd name="T70" fmla="*/ 78 w 851"/>
                  <a:gd name="T71" fmla="*/ 130 h 885"/>
                  <a:gd name="T72" fmla="*/ 87 w 851"/>
                  <a:gd name="T73" fmla="*/ 131 h 885"/>
                  <a:gd name="T74" fmla="*/ 93 w 851"/>
                  <a:gd name="T75" fmla="*/ 131 h 885"/>
                  <a:gd name="T76" fmla="*/ 97 w 851"/>
                  <a:gd name="T77" fmla="*/ 130 h 885"/>
                  <a:gd name="T78" fmla="*/ 104 w 851"/>
                  <a:gd name="T79" fmla="*/ 126 h 885"/>
                  <a:gd name="T80" fmla="*/ 107 w 851"/>
                  <a:gd name="T81" fmla="*/ 120 h 885"/>
                  <a:gd name="T82" fmla="*/ 108 w 851"/>
                  <a:gd name="T83" fmla="*/ 114 h 885"/>
                  <a:gd name="T84" fmla="*/ 107 w 851"/>
                  <a:gd name="T85" fmla="*/ 110 h 885"/>
                  <a:gd name="T86" fmla="*/ 105 w 851"/>
                  <a:gd name="T87" fmla="*/ 103 h 885"/>
                  <a:gd name="T88" fmla="*/ 97 w 851"/>
                  <a:gd name="T89" fmla="*/ 98 h 885"/>
                  <a:gd name="T90" fmla="*/ 88 w 851"/>
                  <a:gd name="T91" fmla="*/ 95 h 885"/>
                  <a:gd name="T92" fmla="*/ 76 w 851"/>
                  <a:gd name="T93" fmla="*/ 84 h 885"/>
                  <a:gd name="T94" fmla="*/ 60 w 851"/>
                  <a:gd name="T95" fmla="*/ 65 h 885"/>
                  <a:gd name="T96" fmla="*/ 46 w 851"/>
                  <a:gd name="T97" fmla="*/ 37 h 8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51" h="885">
                    <a:moveTo>
                      <a:pt x="168" y="83"/>
                    </a:moveTo>
                    <a:lnTo>
                      <a:pt x="169" y="82"/>
                    </a:lnTo>
                    <a:lnTo>
                      <a:pt x="173" y="79"/>
                    </a:lnTo>
                    <a:lnTo>
                      <a:pt x="177" y="74"/>
                    </a:lnTo>
                    <a:lnTo>
                      <a:pt x="184" y="67"/>
                    </a:lnTo>
                    <a:lnTo>
                      <a:pt x="191" y="61"/>
                    </a:lnTo>
                    <a:lnTo>
                      <a:pt x="204" y="53"/>
                    </a:lnTo>
                    <a:lnTo>
                      <a:pt x="215" y="45"/>
                    </a:lnTo>
                    <a:lnTo>
                      <a:pt x="229" y="36"/>
                    </a:lnTo>
                    <a:lnTo>
                      <a:pt x="248" y="28"/>
                    </a:lnTo>
                    <a:lnTo>
                      <a:pt x="266" y="20"/>
                    </a:lnTo>
                    <a:lnTo>
                      <a:pt x="286" y="14"/>
                    </a:lnTo>
                    <a:lnTo>
                      <a:pt x="308" y="8"/>
                    </a:lnTo>
                    <a:lnTo>
                      <a:pt x="333" y="3"/>
                    </a:lnTo>
                    <a:lnTo>
                      <a:pt x="360" y="1"/>
                    </a:lnTo>
                    <a:lnTo>
                      <a:pt x="387" y="0"/>
                    </a:lnTo>
                    <a:lnTo>
                      <a:pt x="418" y="3"/>
                    </a:lnTo>
                    <a:lnTo>
                      <a:pt x="425" y="3"/>
                    </a:lnTo>
                    <a:lnTo>
                      <a:pt x="439" y="6"/>
                    </a:lnTo>
                    <a:lnTo>
                      <a:pt x="461" y="9"/>
                    </a:lnTo>
                    <a:lnTo>
                      <a:pt x="490" y="16"/>
                    </a:lnTo>
                    <a:lnTo>
                      <a:pt x="527" y="25"/>
                    </a:lnTo>
                    <a:lnTo>
                      <a:pt x="565" y="38"/>
                    </a:lnTo>
                    <a:lnTo>
                      <a:pt x="605" y="56"/>
                    </a:lnTo>
                    <a:lnTo>
                      <a:pt x="648" y="81"/>
                    </a:lnTo>
                    <a:lnTo>
                      <a:pt x="689" y="109"/>
                    </a:lnTo>
                    <a:lnTo>
                      <a:pt x="729" y="145"/>
                    </a:lnTo>
                    <a:lnTo>
                      <a:pt x="766" y="186"/>
                    </a:lnTo>
                    <a:lnTo>
                      <a:pt x="798" y="236"/>
                    </a:lnTo>
                    <a:lnTo>
                      <a:pt x="824" y="296"/>
                    </a:lnTo>
                    <a:lnTo>
                      <a:pt x="840" y="362"/>
                    </a:lnTo>
                    <a:lnTo>
                      <a:pt x="851" y="440"/>
                    </a:lnTo>
                    <a:lnTo>
                      <a:pt x="848" y="526"/>
                    </a:lnTo>
                    <a:lnTo>
                      <a:pt x="848" y="530"/>
                    </a:lnTo>
                    <a:lnTo>
                      <a:pt x="847" y="543"/>
                    </a:lnTo>
                    <a:lnTo>
                      <a:pt x="844" y="563"/>
                    </a:lnTo>
                    <a:lnTo>
                      <a:pt x="838" y="589"/>
                    </a:lnTo>
                    <a:lnTo>
                      <a:pt x="830" y="618"/>
                    </a:lnTo>
                    <a:lnTo>
                      <a:pt x="820" y="651"/>
                    </a:lnTo>
                    <a:lnTo>
                      <a:pt x="806" y="686"/>
                    </a:lnTo>
                    <a:lnTo>
                      <a:pt x="786" y="721"/>
                    </a:lnTo>
                    <a:lnTo>
                      <a:pt x="762" y="757"/>
                    </a:lnTo>
                    <a:lnTo>
                      <a:pt x="733" y="789"/>
                    </a:lnTo>
                    <a:lnTo>
                      <a:pt x="698" y="820"/>
                    </a:lnTo>
                    <a:lnTo>
                      <a:pt x="657" y="847"/>
                    </a:lnTo>
                    <a:lnTo>
                      <a:pt x="609" y="866"/>
                    </a:lnTo>
                    <a:lnTo>
                      <a:pt x="552" y="879"/>
                    </a:lnTo>
                    <a:lnTo>
                      <a:pt x="488" y="885"/>
                    </a:lnTo>
                    <a:lnTo>
                      <a:pt x="415" y="880"/>
                    </a:lnTo>
                    <a:lnTo>
                      <a:pt x="413" y="880"/>
                    </a:lnTo>
                    <a:lnTo>
                      <a:pt x="400" y="879"/>
                    </a:lnTo>
                    <a:lnTo>
                      <a:pt x="384" y="878"/>
                    </a:lnTo>
                    <a:lnTo>
                      <a:pt x="364" y="874"/>
                    </a:lnTo>
                    <a:lnTo>
                      <a:pt x="338" y="868"/>
                    </a:lnTo>
                    <a:lnTo>
                      <a:pt x="308" y="857"/>
                    </a:lnTo>
                    <a:lnTo>
                      <a:pt x="276" y="843"/>
                    </a:lnTo>
                    <a:lnTo>
                      <a:pt x="242" y="827"/>
                    </a:lnTo>
                    <a:lnTo>
                      <a:pt x="206" y="803"/>
                    </a:lnTo>
                    <a:lnTo>
                      <a:pt x="171" y="776"/>
                    </a:lnTo>
                    <a:lnTo>
                      <a:pt x="135" y="741"/>
                    </a:lnTo>
                    <a:lnTo>
                      <a:pt x="103" y="701"/>
                    </a:lnTo>
                    <a:lnTo>
                      <a:pt x="72" y="652"/>
                    </a:lnTo>
                    <a:lnTo>
                      <a:pt x="45" y="596"/>
                    </a:lnTo>
                    <a:lnTo>
                      <a:pt x="19" y="532"/>
                    </a:lnTo>
                    <a:lnTo>
                      <a:pt x="0" y="458"/>
                    </a:lnTo>
                    <a:lnTo>
                      <a:pt x="59" y="422"/>
                    </a:lnTo>
                    <a:lnTo>
                      <a:pt x="276" y="489"/>
                    </a:lnTo>
                    <a:lnTo>
                      <a:pt x="276" y="492"/>
                    </a:lnTo>
                    <a:lnTo>
                      <a:pt x="281" y="496"/>
                    </a:lnTo>
                    <a:lnTo>
                      <a:pt x="289" y="504"/>
                    </a:lnTo>
                    <a:lnTo>
                      <a:pt x="298" y="512"/>
                    </a:lnTo>
                    <a:lnTo>
                      <a:pt x="311" y="520"/>
                    </a:lnTo>
                    <a:lnTo>
                      <a:pt x="328" y="525"/>
                    </a:lnTo>
                    <a:lnTo>
                      <a:pt x="346" y="527"/>
                    </a:lnTo>
                    <a:lnTo>
                      <a:pt x="368" y="526"/>
                    </a:lnTo>
                    <a:lnTo>
                      <a:pt x="372" y="526"/>
                    </a:lnTo>
                    <a:lnTo>
                      <a:pt x="378" y="525"/>
                    </a:lnTo>
                    <a:lnTo>
                      <a:pt x="388" y="521"/>
                    </a:lnTo>
                    <a:lnTo>
                      <a:pt x="400" y="515"/>
                    </a:lnTo>
                    <a:lnTo>
                      <a:pt x="413" y="507"/>
                    </a:lnTo>
                    <a:lnTo>
                      <a:pt x="422" y="496"/>
                    </a:lnTo>
                    <a:lnTo>
                      <a:pt x="428" y="480"/>
                    </a:lnTo>
                    <a:lnTo>
                      <a:pt x="431" y="459"/>
                    </a:lnTo>
                    <a:lnTo>
                      <a:pt x="431" y="457"/>
                    </a:lnTo>
                    <a:lnTo>
                      <a:pt x="431" y="450"/>
                    </a:lnTo>
                    <a:lnTo>
                      <a:pt x="428" y="440"/>
                    </a:lnTo>
                    <a:lnTo>
                      <a:pt x="425" y="428"/>
                    </a:lnTo>
                    <a:lnTo>
                      <a:pt x="417" y="415"/>
                    </a:lnTo>
                    <a:lnTo>
                      <a:pt x="404" y="403"/>
                    </a:lnTo>
                    <a:lnTo>
                      <a:pt x="386" y="392"/>
                    </a:lnTo>
                    <a:lnTo>
                      <a:pt x="360" y="385"/>
                    </a:lnTo>
                    <a:lnTo>
                      <a:pt x="352" y="381"/>
                    </a:lnTo>
                    <a:lnTo>
                      <a:pt x="333" y="365"/>
                    </a:lnTo>
                    <a:lnTo>
                      <a:pt x="304" y="339"/>
                    </a:lnTo>
                    <a:lnTo>
                      <a:pt x="271" y="306"/>
                    </a:lnTo>
                    <a:lnTo>
                      <a:pt x="237" y="262"/>
                    </a:lnTo>
                    <a:lnTo>
                      <a:pt x="206" y="212"/>
                    </a:lnTo>
                    <a:lnTo>
                      <a:pt x="183" y="151"/>
                    </a:lnTo>
                    <a:lnTo>
                      <a:pt x="168" y="83"/>
                    </a:lnTo>
                    <a:close/>
                  </a:path>
                </a:pathLst>
              </a:custGeom>
              <a:solidFill>
                <a:srgbClr val="1A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8" name="Freeform 28"/>
              <p:cNvSpPr>
                <a:spLocks/>
              </p:cNvSpPr>
              <p:nvPr/>
            </p:nvSpPr>
            <p:spPr bwMode="auto">
              <a:xfrm>
                <a:off x="6602" y="3539"/>
                <a:ext cx="354" cy="74"/>
              </a:xfrm>
              <a:custGeom>
                <a:avLst/>
                <a:gdLst>
                  <a:gd name="T0" fmla="*/ 165 w 709"/>
                  <a:gd name="T1" fmla="*/ 0 h 148"/>
                  <a:gd name="T2" fmla="*/ 164 w 709"/>
                  <a:gd name="T3" fmla="*/ 1 h 148"/>
                  <a:gd name="T4" fmla="*/ 162 w 709"/>
                  <a:gd name="T5" fmla="*/ 4 h 148"/>
                  <a:gd name="T6" fmla="*/ 159 w 709"/>
                  <a:gd name="T7" fmla="*/ 7 h 148"/>
                  <a:gd name="T8" fmla="*/ 157 w 709"/>
                  <a:gd name="T9" fmla="*/ 11 h 148"/>
                  <a:gd name="T10" fmla="*/ 157 w 709"/>
                  <a:gd name="T11" fmla="*/ 15 h 148"/>
                  <a:gd name="T12" fmla="*/ 160 w 709"/>
                  <a:gd name="T13" fmla="*/ 18 h 148"/>
                  <a:gd name="T14" fmla="*/ 166 w 709"/>
                  <a:gd name="T15" fmla="*/ 21 h 148"/>
                  <a:gd name="T16" fmla="*/ 177 w 709"/>
                  <a:gd name="T17" fmla="*/ 22 h 148"/>
                  <a:gd name="T18" fmla="*/ 177 w 709"/>
                  <a:gd name="T19" fmla="*/ 22 h 148"/>
                  <a:gd name="T20" fmla="*/ 176 w 709"/>
                  <a:gd name="T21" fmla="*/ 23 h 148"/>
                  <a:gd name="T22" fmla="*/ 174 w 709"/>
                  <a:gd name="T23" fmla="*/ 24 h 148"/>
                  <a:gd name="T24" fmla="*/ 171 w 709"/>
                  <a:gd name="T25" fmla="*/ 24 h 148"/>
                  <a:gd name="T26" fmla="*/ 168 w 709"/>
                  <a:gd name="T27" fmla="*/ 26 h 148"/>
                  <a:gd name="T28" fmla="*/ 164 w 709"/>
                  <a:gd name="T29" fmla="*/ 26 h 148"/>
                  <a:gd name="T30" fmla="*/ 158 w 709"/>
                  <a:gd name="T31" fmla="*/ 28 h 148"/>
                  <a:gd name="T32" fmla="*/ 151 w 709"/>
                  <a:gd name="T33" fmla="*/ 29 h 148"/>
                  <a:gd name="T34" fmla="*/ 143 w 709"/>
                  <a:gd name="T35" fmla="*/ 30 h 148"/>
                  <a:gd name="T36" fmla="*/ 134 w 709"/>
                  <a:gd name="T37" fmla="*/ 32 h 148"/>
                  <a:gd name="T38" fmla="*/ 123 w 709"/>
                  <a:gd name="T39" fmla="*/ 33 h 148"/>
                  <a:gd name="T40" fmla="*/ 110 w 709"/>
                  <a:gd name="T41" fmla="*/ 34 h 148"/>
                  <a:gd name="T42" fmla="*/ 96 w 709"/>
                  <a:gd name="T43" fmla="*/ 35 h 148"/>
                  <a:gd name="T44" fmla="*/ 80 w 709"/>
                  <a:gd name="T45" fmla="*/ 36 h 148"/>
                  <a:gd name="T46" fmla="*/ 62 w 709"/>
                  <a:gd name="T47" fmla="*/ 36 h 148"/>
                  <a:gd name="T48" fmla="*/ 43 w 709"/>
                  <a:gd name="T49" fmla="*/ 37 h 148"/>
                  <a:gd name="T50" fmla="*/ 41 w 709"/>
                  <a:gd name="T51" fmla="*/ 37 h 148"/>
                  <a:gd name="T52" fmla="*/ 36 w 709"/>
                  <a:gd name="T53" fmla="*/ 37 h 148"/>
                  <a:gd name="T54" fmla="*/ 31 w 709"/>
                  <a:gd name="T55" fmla="*/ 37 h 148"/>
                  <a:gd name="T56" fmla="*/ 23 w 709"/>
                  <a:gd name="T57" fmla="*/ 37 h 148"/>
                  <a:gd name="T58" fmla="*/ 16 w 709"/>
                  <a:gd name="T59" fmla="*/ 36 h 148"/>
                  <a:gd name="T60" fmla="*/ 9 w 709"/>
                  <a:gd name="T61" fmla="*/ 35 h 148"/>
                  <a:gd name="T62" fmla="*/ 3 w 709"/>
                  <a:gd name="T63" fmla="*/ 33 h 148"/>
                  <a:gd name="T64" fmla="*/ 0 w 709"/>
                  <a:gd name="T65" fmla="*/ 30 h 148"/>
                  <a:gd name="T66" fmla="*/ 0 w 709"/>
                  <a:gd name="T67" fmla="*/ 29 h 148"/>
                  <a:gd name="T68" fmla="*/ 0 w 709"/>
                  <a:gd name="T69" fmla="*/ 27 h 148"/>
                  <a:gd name="T70" fmla="*/ 1 w 709"/>
                  <a:gd name="T71" fmla="*/ 22 h 148"/>
                  <a:gd name="T72" fmla="*/ 1 w 709"/>
                  <a:gd name="T73" fmla="*/ 15 h 148"/>
                  <a:gd name="T74" fmla="*/ 1 w 709"/>
                  <a:gd name="T75" fmla="*/ 15 h 148"/>
                  <a:gd name="T76" fmla="*/ 4 w 709"/>
                  <a:gd name="T77" fmla="*/ 16 h 148"/>
                  <a:gd name="T78" fmla="*/ 7 w 709"/>
                  <a:gd name="T79" fmla="*/ 17 h 148"/>
                  <a:gd name="T80" fmla="*/ 13 w 709"/>
                  <a:gd name="T81" fmla="*/ 17 h 148"/>
                  <a:gd name="T82" fmla="*/ 20 w 709"/>
                  <a:gd name="T83" fmla="*/ 18 h 148"/>
                  <a:gd name="T84" fmla="*/ 27 w 709"/>
                  <a:gd name="T85" fmla="*/ 18 h 148"/>
                  <a:gd name="T86" fmla="*/ 36 w 709"/>
                  <a:gd name="T87" fmla="*/ 19 h 148"/>
                  <a:gd name="T88" fmla="*/ 47 w 709"/>
                  <a:gd name="T89" fmla="*/ 19 h 148"/>
                  <a:gd name="T90" fmla="*/ 58 w 709"/>
                  <a:gd name="T91" fmla="*/ 19 h 148"/>
                  <a:gd name="T92" fmla="*/ 71 w 709"/>
                  <a:gd name="T93" fmla="*/ 18 h 148"/>
                  <a:gd name="T94" fmla="*/ 84 w 709"/>
                  <a:gd name="T95" fmla="*/ 17 h 148"/>
                  <a:gd name="T96" fmla="*/ 99 w 709"/>
                  <a:gd name="T97" fmla="*/ 15 h 148"/>
                  <a:gd name="T98" fmla="*/ 114 w 709"/>
                  <a:gd name="T99" fmla="*/ 13 h 148"/>
                  <a:gd name="T100" fmla="*/ 130 w 709"/>
                  <a:gd name="T101" fmla="*/ 9 h 148"/>
                  <a:gd name="T102" fmla="*/ 147 w 709"/>
                  <a:gd name="T103" fmla="*/ 5 h 148"/>
                  <a:gd name="T104" fmla="*/ 165 w 709"/>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9" h="148">
                    <a:moveTo>
                      <a:pt x="661" y="0"/>
                    </a:moveTo>
                    <a:lnTo>
                      <a:pt x="657" y="4"/>
                    </a:lnTo>
                    <a:lnTo>
                      <a:pt x="648" y="13"/>
                    </a:lnTo>
                    <a:lnTo>
                      <a:pt x="638" y="27"/>
                    </a:lnTo>
                    <a:lnTo>
                      <a:pt x="630" y="41"/>
                    </a:lnTo>
                    <a:lnTo>
                      <a:pt x="630" y="57"/>
                    </a:lnTo>
                    <a:lnTo>
                      <a:pt x="640" y="72"/>
                    </a:lnTo>
                    <a:lnTo>
                      <a:pt x="665" y="82"/>
                    </a:lnTo>
                    <a:lnTo>
                      <a:pt x="709" y="87"/>
                    </a:lnTo>
                    <a:lnTo>
                      <a:pt x="708" y="87"/>
                    </a:lnTo>
                    <a:lnTo>
                      <a:pt x="705" y="89"/>
                    </a:lnTo>
                    <a:lnTo>
                      <a:pt x="697" y="93"/>
                    </a:lnTo>
                    <a:lnTo>
                      <a:pt x="687" y="95"/>
                    </a:lnTo>
                    <a:lnTo>
                      <a:pt x="673" y="101"/>
                    </a:lnTo>
                    <a:lnTo>
                      <a:pt x="656" y="104"/>
                    </a:lnTo>
                    <a:lnTo>
                      <a:pt x="634" y="110"/>
                    </a:lnTo>
                    <a:lnTo>
                      <a:pt x="605" y="114"/>
                    </a:lnTo>
                    <a:lnTo>
                      <a:pt x="573" y="120"/>
                    </a:lnTo>
                    <a:lnTo>
                      <a:pt x="537" y="125"/>
                    </a:lnTo>
                    <a:lnTo>
                      <a:pt x="492" y="130"/>
                    </a:lnTo>
                    <a:lnTo>
                      <a:pt x="441" y="134"/>
                    </a:lnTo>
                    <a:lnTo>
                      <a:pt x="385" y="139"/>
                    </a:lnTo>
                    <a:lnTo>
                      <a:pt x="321" y="142"/>
                    </a:lnTo>
                    <a:lnTo>
                      <a:pt x="250" y="144"/>
                    </a:lnTo>
                    <a:lnTo>
                      <a:pt x="172" y="145"/>
                    </a:lnTo>
                    <a:lnTo>
                      <a:pt x="165" y="145"/>
                    </a:lnTo>
                    <a:lnTo>
                      <a:pt x="147" y="148"/>
                    </a:lnTo>
                    <a:lnTo>
                      <a:pt x="124" y="148"/>
                    </a:lnTo>
                    <a:lnTo>
                      <a:pt x="95" y="145"/>
                    </a:lnTo>
                    <a:lnTo>
                      <a:pt x="66" y="143"/>
                    </a:lnTo>
                    <a:lnTo>
                      <a:pt x="38" y="139"/>
                    </a:lnTo>
                    <a:lnTo>
                      <a:pt x="15" y="130"/>
                    </a:lnTo>
                    <a:lnTo>
                      <a:pt x="0" y="120"/>
                    </a:lnTo>
                    <a:lnTo>
                      <a:pt x="0" y="116"/>
                    </a:lnTo>
                    <a:lnTo>
                      <a:pt x="1" y="105"/>
                    </a:lnTo>
                    <a:lnTo>
                      <a:pt x="4" y="88"/>
                    </a:lnTo>
                    <a:lnTo>
                      <a:pt x="4" y="60"/>
                    </a:lnTo>
                    <a:lnTo>
                      <a:pt x="6" y="60"/>
                    </a:lnTo>
                    <a:lnTo>
                      <a:pt x="17" y="64"/>
                    </a:lnTo>
                    <a:lnTo>
                      <a:pt x="31" y="65"/>
                    </a:lnTo>
                    <a:lnTo>
                      <a:pt x="53" y="67"/>
                    </a:lnTo>
                    <a:lnTo>
                      <a:pt x="80" y="69"/>
                    </a:lnTo>
                    <a:lnTo>
                      <a:pt x="111" y="72"/>
                    </a:lnTo>
                    <a:lnTo>
                      <a:pt x="147" y="73"/>
                    </a:lnTo>
                    <a:lnTo>
                      <a:pt x="188" y="74"/>
                    </a:lnTo>
                    <a:lnTo>
                      <a:pt x="235" y="73"/>
                    </a:lnTo>
                    <a:lnTo>
                      <a:pt x="284" y="69"/>
                    </a:lnTo>
                    <a:lnTo>
                      <a:pt x="339" y="65"/>
                    </a:lnTo>
                    <a:lnTo>
                      <a:pt x="398" y="58"/>
                    </a:lnTo>
                    <a:lnTo>
                      <a:pt x="458" y="49"/>
                    </a:lnTo>
                    <a:lnTo>
                      <a:pt x="523" y="36"/>
                    </a:lnTo>
                    <a:lnTo>
                      <a:pt x="591" y="20"/>
                    </a:lnTo>
                    <a:lnTo>
                      <a:pt x="661" y="0"/>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9" name="Freeform 29"/>
              <p:cNvSpPr>
                <a:spLocks/>
              </p:cNvSpPr>
              <p:nvPr/>
            </p:nvSpPr>
            <p:spPr bwMode="auto">
              <a:xfrm>
                <a:off x="7121" y="3292"/>
                <a:ext cx="50" cy="57"/>
              </a:xfrm>
              <a:custGeom>
                <a:avLst/>
                <a:gdLst>
                  <a:gd name="T0" fmla="*/ 25 w 101"/>
                  <a:gd name="T1" fmla="*/ 0 h 113"/>
                  <a:gd name="T2" fmla="*/ 24 w 101"/>
                  <a:gd name="T3" fmla="*/ 1 h 113"/>
                  <a:gd name="T4" fmla="*/ 22 w 101"/>
                  <a:gd name="T5" fmla="*/ 4 h 113"/>
                  <a:gd name="T6" fmla="*/ 20 w 101"/>
                  <a:gd name="T7" fmla="*/ 10 h 113"/>
                  <a:gd name="T8" fmla="*/ 19 w 101"/>
                  <a:gd name="T9" fmla="*/ 19 h 113"/>
                  <a:gd name="T10" fmla="*/ 18 w 101"/>
                  <a:gd name="T11" fmla="*/ 20 h 113"/>
                  <a:gd name="T12" fmla="*/ 16 w 101"/>
                  <a:gd name="T13" fmla="*/ 20 h 113"/>
                  <a:gd name="T14" fmla="*/ 14 w 101"/>
                  <a:gd name="T15" fmla="*/ 21 h 113"/>
                  <a:gd name="T16" fmla="*/ 11 w 101"/>
                  <a:gd name="T17" fmla="*/ 22 h 113"/>
                  <a:gd name="T18" fmla="*/ 7 w 101"/>
                  <a:gd name="T19" fmla="*/ 23 h 113"/>
                  <a:gd name="T20" fmla="*/ 5 w 101"/>
                  <a:gd name="T21" fmla="*/ 25 h 113"/>
                  <a:gd name="T22" fmla="*/ 2 w 101"/>
                  <a:gd name="T23" fmla="*/ 27 h 113"/>
                  <a:gd name="T24" fmla="*/ 1 w 101"/>
                  <a:gd name="T25" fmla="*/ 29 h 113"/>
                  <a:gd name="T26" fmla="*/ 0 w 101"/>
                  <a:gd name="T27" fmla="*/ 28 h 113"/>
                  <a:gd name="T28" fmla="*/ 0 w 101"/>
                  <a:gd name="T29" fmla="*/ 25 h 113"/>
                  <a:gd name="T30" fmla="*/ 0 w 101"/>
                  <a:gd name="T31" fmla="*/ 21 h 113"/>
                  <a:gd name="T32" fmla="*/ 1 w 101"/>
                  <a:gd name="T33" fmla="*/ 16 h 113"/>
                  <a:gd name="T34" fmla="*/ 4 w 101"/>
                  <a:gd name="T35" fmla="*/ 12 h 113"/>
                  <a:gd name="T36" fmla="*/ 8 w 101"/>
                  <a:gd name="T37" fmla="*/ 7 h 113"/>
                  <a:gd name="T38" fmla="*/ 15 w 101"/>
                  <a:gd name="T39" fmla="*/ 3 h 113"/>
                  <a:gd name="T40" fmla="*/ 25 w 101"/>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1" h="113">
                    <a:moveTo>
                      <a:pt x="101" y="0"/>
                    </a:moveTo>
                    <a:lnTo>
                      <a:pt x="97" y="2"/>
                    </a:lnTo>
                    <a:lnTo>
                      <a:pt x="91" y="14"/>
                    </a:lnTo>
                    <a:lnTo>
                      <a:pt x="83" y="37"/>
                    </a:lnTo>
                    <a:lnTo>
                      <a:pt x="76" y="75"/>
                    </a:lnTo>
                    <a:lnTo>
                      <a:pt x="75" y="77"/>
                    </a:lnTo>
                    <a:lnTo>
                      <a:pt x="67" y="78"/>
                    </a:lnTo>
                    <a:lnTo>
                      <a:pt x="57" y="82"/>
                    </a:lnTo>
                    <a:lnTo>
                      <a:pt x="44" y="86"/>
                    </a:lnTo>
                    <a:lnTo>
                      <a:pt x="31" y="92"/>
                    </a:lnTo>
                    <a:lnTo>
                      <a:pt x="20" y="99"/>
                    </a:lnTo>
                    <a:lnTo>
                      <a:pt x="9" y="106"/>
                    </a:lnTo>
                    <a:lnTo>
                      <a:pt x="4" y="113"/>
                    </a:lnTo>
                    <a:lnTo>
                      <a:pt x="1" y="109"/>
                    </a:lnTo>
                    <a:lnTo>
                      <a:pt x="0" y="99"/>
                    </a:lnTo>
                    <a:lnTo>
                      <a:pt x="0" y="83"/>
                    </a:lnTo>
                    <a:lnTo>
                      <a:pt x="5" y="64"/>
                    </a:lnTo>
                    <a:lnTo>
                      <a:pt x="16" y="45"/>
                    </a:lnTo>
                    <a:lnTo>
                      <a:pt x="32" y="26"/>
                    </a:lnTo>
                    <a:lnTo>
                      <a:pt x="61" y="10"/>
                    </a:lnTo>
                    <a:lnTo>
                      <a:pt x="101" y="0"/>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0" name="Freeform 30"/>
              <p:cNvSpPr>
                <a:spLocks/>
              </p:cNvSpPr>
              <p:nvPr/>
            </p:nvSpPr>
            <p:spPr bwMode="auto">
              <a:xfrm>
                <a:off x="6995" y="3108"/>
                <a:ext cx="83" cy="46"/>
              </a:xfrm>
              <a:custGeom>
                <a:avLst/>
                <a:gdLst>
                  <a:gd name="T0" fmla="*/ 41 w 167"/>
                  <a:gd name="T1" fmla="*/ 11 h 93"/>
                  <a:gd name="T2" fmla="*/ 40 w 167"/>
                  <a:gd name="T3" fmla="*/ 11 h 93"/>
                  <a:gd name="T4" fmla="*/ 37 w 167"/>
                  <a:gd name="T5" fmla="*/ 12 h 93"/>
                  <a:gd name="T6" fmla="*/ 33 w 167"/>
                  <a:gd name="T7" fmla="*/ 13 h 93"/>
                  <a:gd name="T8" fmla="*/ 28 w 167"/>
                  <a:gd name="T9" fmla="*/ 14 h 93"/>
                  <a:gd name="T10" fmla="*/ 22 w 167"/>
                  <a:gd name="T11" fmla="*/ 16 h 93"/>
                  <a:gd name="T12" fmla="*/ 15 w 167"/>
                  <a:gd name="T13" fmla="*/ 18 h 93"/>
                  <a:gd name="T14" fmla="*/ 9 w 167"/>
                  <a:gd name="T15" fmla="*/ 20 h 93"/>
                  <a:gd name="T16" fmla="*/ 2 w 167"/>
                  <a:gd name="T17" fmla="*/ 23 h 93"/>
                  <a:gd name="T18" fmla="*/ 2 w 167"/>
                  <a:gd name="T19" fmla="*/ 22 h 93"/>
                  <a:gd name="T20" fmla="*/ 1 w 167"/>
                  <a:gd name="T21" fmla="*/ 21 h 93"/>
                  <a:gd name="T22" fmla="*/ 0 w 167"/>
                  <a:gd name="T23" fmla="*/ 18 h 93"/>
                  <a:gd name="T24" fmla="*/ 0 w 167"/>
                  <a:gd name="T25" fmla="*/ 15 h 93"/>
                  <a:gd name="T26" fmla="*/ 1 w 167"/>
                  <a:gd name="T27" fmla="*/ 11 h 93"/>
                  <a:gd name="T28" fmla="*/ 3 w 167"/>
                  <a:gd name="T29" fmla="*/ 8 h 93"/>
                  <a:gd name="T30" fmla="*/ 7 w 167"/>
                  <a:gd name="T31" fmla="*/ 5 h 93"/>
                  <a:gd name="T32" fmla="*/ 15 w 167"/>
                  <a:gd name="T33" fmla="*/ 2 h 93"/>
                  <a:gd name="T34" fmla="*/ 16 w 167"/>
                  <a:gd name="T35" fmla="*/ 2 h 93"/>
                  <a:gd name="T36" fmla="*/ 19 w 167"/>
                  <a:gd name="T37" fmla="*/ 1 h 93"/>
                  <a:gd name="T38" fmla="*/ 23 w 167"/>
                  <a:gd name="T39" fmla="*/ 0 h 93"/>
                  <a:gd name="T40" fmla="*/ 27 w 167"/>
                  <a:gd name="T41" fmla="*/ 0 h 93"/>
                  <a:gd name="T42" fmla="*/ 32 w 167"/>
                  <a:gd name="T43" fmla="*/ 0 h 93"/>
                  <a:gd name="T44" fmla="*/ 36 w 167"/>
                  <a:gd name="T45" fmla="*/ 2 h 93"/>
                  <a:gd name="T46" fmla="*/ 39 w 167"/>
                  <a:gd name="T47" fmla="*/ 5 h 93"/>
                  <a:gd name="T48" fmla="*/ 41 w 167"/>
                  <a:gd name="T49" fmla="*/ 11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7" h="93">
                    <a:moveTo>
                      <a:pt x="167" y="46"/>
                    </a:moveTo>
                    <a:lnTo>
                      <a:pt x="163" y="47"/>
                    </a:lnTo>
                    <a:lnTo>
                      <a:pt x="151" y="49"/>
                    </a:lnTo>
                    <a:lnTo>
                      <a:pt x="134" y="54"/>
                    </a:lnTo>
                    <a:lnTo>
                      <a:pt x="112" y="58"/>
                    </a:lnTo>
                    <a:lnTo>
                      <a:pt x="88" y="65"/>
                    </a:lnTo>
                    <a:lnTo>
                      <a:pt x="62" y="73"/>
                    </a:lnTo>
                    <a:lnTo>
                      <a:pt x="36" y="82"/>
                    </a:lnTo>
                    <a:lnTo>
                      <a:pt x="9" y="93"/>
                    </a:lnTo>
                    <a:lnTo>
                      <a:pt x="8" y="90"/>
                    </a:lnTo>
                    <a:lnTo>
                      <a:pt x="4" y="84"/>
                    </a:lnTo>
                    <a:lnTo>
                      <a:pt x="0" y="73"/>
                    </a:lnTo>
                    <a:lnTo>
                      <a:pt x="0" y="61"/>
                    </a:lnTo>
                    <a:lnTo>
                      <a:pt x="4" y="47"/>
                    </a:lnTo>
                    <a:lnTo>
                      <a:pt x="13" y="34"/>
                    </a:lnTo>
                    <a:lnTo>
                      <a:pt x="31" y="20"/>
                    </a:lnTo>
                    <a:lnTo>
                      <a:pt x="61" y="9"/>
                    </a:lnTo>
                    <a:lnTo>
                      <a:pt x="65" y="8"/>
                    </a:lnTo>
                    <a:lnTo>
                      <a:pt x="76" y="5"/>
                    </a:lnTo>
                    <a:lnTo>
                      <a:pt x="92" y="1"/>
                    </a:lnTo>
                    <a:lnTo>
                      <a:pt x="111" y="0"/>
                    </a:lnTo>
                    <a:lnTo>
                      <a:pt x="129" y="2"/>
                    </a:lnTo>
                    <a:lnTo>
                      <a:pt x="147" y="9"/>
                    </a:lnTo>
                    <a:lnTo>
                      <a:pt x="159" y="23"/>
                    </a:lnTo>
                    <a:lnTo>
                      <a:pt x="167" y="46"/>
                    </a:lnTo>
                    <a:close/>
                  </a:path>
                </a:pathLst>
              </a:custGeom>
              <a:solidFill>
                <a:srgbClr val="7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1" name="Freeform 31"/>
              <p:cNvSpPr>
                <a:spLocks/>
              </p:cNvSpPr>
              <p:nvPr/>
            </p:nvSpPr>
            <p:spPr bwMode="auto">
              <a:xfrm>
                <a:off x="7224" y="3481"/>
                <a:ext cx="13" cy="69"/>
              </a:xfrm>
              <a:custGeom>
                <a:avLst/>
                <a:gdLst>
                  <a:gd name="T0" fmla="*/ 7 w 24"/>
                  <a:gd name="T1" fmla="*/ 34 h 139"/>
                  <a:gd name="T2" fmla="*/ 0 w 24"/>
                  <a:gd name="T3" fmla="*/ 32 h 139"/>
                  <a:gd name="T4" fmla="*/ 5 w 24"/>
                  <a:gd name="T5" fmla="*/ 0 h 139"/>
                  <a:gd name="T6" fmla="*/ 7 w 24"/>
                  <a:gd name="T7" fmla="*/ 34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39">
                    <a:moveTo>
                      <a:pt x="24" y="139"/>
                    </a:moveTo>
                    <a:lnTo>
                      <a:pt x="0" y="130"/>
                    </a:lnTo>
                    <a:lnTo>
                      <a:pt x="17" y="0"/>
                    </a:lnTo>
                    <a:lnTo>
                      <a:pt x="24" y="139"/>
                    </a:lnTo>
                    <a:close/>
                  </a:path>
                </a:pathLst>
              </a:custGeom>
              <a:solidFill>
                <a:srgbClr val="A6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2" name="Freeform 32"/>
              <p:cNvSpPr>
                <a:spLocks/>
              </p:cNvSpPr>
              <p:nvPr/>
            </p:nvSpPr>
            <p:spPr bwMode="auto">
              <a:xfrm>
                <a:off x="7314" y="3719"/>
                <a:ext cx="68" cy="64"/>
              </a:xfrm>
              <a:custGeom>
                <a:avLst/>
                <a:gdLst>
                  <a:gd name="T0" fmla="*/ 0 w 136"/>
                  <a:gd name="T1" fmla="*/ 25 h 128"/>
                  <a:gd name="T2" fmla="*/ 7 w 136"/>
                  <a:gd name="T3" fmla="*/ 32 h 128"/>
                  <a:gd name="T4" fmla="*/ 34 w 136"/>
                  <a:gd name="T5" fmla="*/ 0 h 128"/>
                  <a:gd name="T6" fmla="*/ 0 w 136"/>
                  <a:gd name="T7" fmla="*/ 25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128">
                    <a:moveTo>
                      <a:pt x="0" y="98"/>
                    </a:moveTo>
                    <a:lnTo>
                      <a:pt x="26" y="128"/>
                    </a:lnTo>
                    <a:lnTo>
                      <a:pt x="136" y="0"/>
                    </a:lnTo>
                    <a:lnTo>
                      <a:pt x="0" y="98"/>
                    </a:lnTo>
                    <a:close/>
                  </a:path>
                </a:pathLst>
              </a:custGeom>
              <a:solidFill>
                <a:srgbClr val="A6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3" name="Freeform 33"/>
              <p:cNvSpPr>
                <a:spLocks/>
              </p:cNvSpPr>
              <p:nvPr/>
            </p:nvSpPr>
            <p:spPr bwMode="auto">
              <a:xfrm>
                <a:off x="6458" y="3510"/>
                <a:ext cx="77" cy="183"/>
              </a:xfrm>
              <a:custGeom>
                <a:avLst/>
                <a:gdLst>
                  <a:gd name="T0" fmla="*/ 16 w 154"/>
                  <a:gd name="T1" fmla="*/ 92 h 365"/>
                  <a:gd name="T2" fmla="*/ 12 w 154"/>
                  <a:gd name="T3" fmla="*/ 90 h 365"/>
                  <a:gd name="T4" fmla="*/ 9 w 154"/>
                  <a:gd name="T5" fmla="*/ 87 h 365"/>
                  <a:gd name="T6" fmla="*/ 6 w 154"/>
                  <a:gd name="T7" fmla="*/ 83 h 365"/>
                  <a:gd name="T8" fmla="*/ 3 w 154"/>
                  <a:gd name="T9" fmla="*/ 77 h 365"/>
                  <a:gd name="T10" fmla="*/ 2 w 154"/>
                  <a:gd name="T11" fmla="*/ 70 h 365"/>
                  <a:gd name="T12" fmla="*/ 1 w 154"/>
                  <a:gd name="T13" fmla="*/ 62 h 365"/>
                  <a:gd name="T14" fmla="*/ 0 w 154"/>
                  <a:gd name="T15" fmla="*/ 53 h 365"/>
                  <a:gd name="T16" fmla="*/ 1 w 154"/>
                  <a:gd name="T17" fmla="*/ 44 h 365"/>
                  <a:gd name="T18" fmla="*/ 2 w 154"/>
                  <a:gd name="T19" fmla="*/ 35 h 365"/>
                  <a:gd name="T20" fmla="*/ 4 w 154"/>
                  <a:gd name="T21" fmla="*/ 27 h 365"/>
                  <a:gd name="T22" fmla="*/ 6 w 154"/>
                  <a:gd name="T23" fmla="*/ 19 h 365"/>
                  <a:gd name="T24" fmla="*/ 9 w 154"/>
                  <a:gd name="T25" fmla="*/ 12 h 365"/>
                  <a:gd name="T26" fmla="*/ 13 w 154"/>
                  <a:gd name="T27" fmla="*/ 7 h 365"/>
                  <a:gd name="T28" fmla="*/ 16 w 154"/>
                  <a:gd name="T29" fmla="*/ 3 h 365"/>
                  <a:gd name="T30" fmla="*/ 20 w 154"/>
                  <a:gd name="T31" fmla="*/ 1 h 365"/>
                  <a:gd name="T32" fmla="*/ 24 w 154"/>
                  <a:gd name="T33" fmla="*/ 0 h 365"/>
                  <a:gd name="T34" fmla="*/ 27 w 154"/>
                  <a:gd name="T35" fmla="*/ 2 h 365"/>
                  <a:gd name="T36" fmla="*/ 31 w 154"/>
                  <a:gd name="T37" fmla="*/ 4 h 365"/>
                  <a:gd name="T38" fmla="*/ 34 w 154"/>
                  <a:gd name="T39" fmla="*/ 9 h 365"/>
                  <a:gd name="T40" fmla="*/ 36 w 154"/>
                  <a:gd name="T41" fmla="*/ 15 h 365"/>
                  <a:gd name="T42" fmla="*/ 38 w 154"/>
                  <a:gd name="T43" fmla="*/ 22 h 365"/>
                  <a:gd name="T44" fmla="*/ 38 w 154"/>
                  <a:gd name="T45" fmla="*/ 29 h 365"/>
                  <a:gd name="T46" fmla="*/ 39 w 154"/>
                  <a:gd name="T47" fmla="*/ 38 h 365"/>
                  <a:gd name="T48" fmla="*/ 38 w 154"/>
                  <a:gd name="T49" fmla="*/ 48 h 365"/>
                  <a:gd name="T50" fmla="*/ 38 w 154"/>
                  <a:gd name="T51" fmla="*/ 57 h 365"/>
                  <a:gd name="T52" fmla="*/ 36 w 154"/>
                  <a:gd name="T53" fmla="*/ 65 h 365"/>
                  <a:gd name="T54" fmla="*/ 33 w 154"/>
                  <a:gd name="T55" fmla="*/ 73 h 365"/>
                  <a:gd name="T56" fmla="*/ 30 w 154"/>
                  <a:gd name="T57" fmla="*/ 79 h 365"/>
                  <a:gd name="T58" fmla="*/ 27 w 154"/>
                  <a:gd name="T59" fmla="*/ 85 h 365"/>
                  <a:gd name="T60" fmla="*/ 24 w 154"/>
                  <a:gd name="T61" fmla="*/ 88 h 365"/>
                  <a:gd name="T62" fmla="*/ 19 w 154"/>
                  <a:gd name="T63" fmla="*/ 91 h 365"/>
                  <a:gd name="T64" fmla="*/ 16 w 154"/>
                  <a:gd name="T65" fmla="*/ 92 h 3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4" h="365">
                    <a:moveTo>
                      <a:pt x="62" y="365"/>
                    </a:moveTo>
                    <a:lnTo>
                      <a:pt x="46" y="359"/>
                    </a:lnTo>
                    <a:lnTo>
                      <a:pt x="34" y="347"/>
                    </a:lnTo>
                    <a:lnTo>
                      <a:pt x="22" y="329"/>
                    </a:lnTo>
                    <a:lnTo>
                      <a:pt x="12" y="307"/>
                    </a:lnTo>
                    <a:lnTo>
                      <a:pt x="5" y="278"/>
                    </a:lnTo>
                    <a:lnTo>
                      <a:pt x="1" y="247"/>
                    </a:lnTo>
                    <a:lnTo>
                      <a:pt x="0" y="212"/>
                    </a:lnTo>
                    <a:lnTo>
                      <a:pt x="1" y="175"/>
                    </a:lnTo>
                    <a:lnTo>
                      <a:pt x="5" y="139"/>
                    </a:lnTo>
                    <a:lnTo>
                      <a:pt x="13" y="105"/>
                    </a:lnTo>
                    <a:lnTo>
                      <a:pt x="23" y="75"/>
                    </a:lnTo>
                    <a:lnTo>
                      <a:pt x="35" y="48"/>
                    </a:lnTo>
                    <a:lnTo>
                      <a:pt x="49" y="28"/>
                    </a:lnTo>
                    <a:lnTo>
                      <a:pt x="63" y="11"/>
                    </a:lnTo>
                    <a:lnTo>
                      <a:pt x="77" y="2"/>
                    </a:lnTo>
                    <a:lnTo>
                      <a:pt x="94" y="0"/>
                    </a:lnTo>
                    <a:lnTo>
                      <a:pt x="108" y="5"/>
                    </a:lnTo>
                    <a:lnTo>
                      <a:pt x="121" y="16"/>
                    </a:lnTo>
                    <a:lnTo>
                      <a:pt x="134" y="33"/>
                    </a:lnTo>
                    <a:lnTo>
                      <a:pt x="142" y="57"/>
                    </a:lnTo>
                    <a:lnTo>
                      <a:pt x="149" y="85"/>
                    </a:lnTo>
                    <a:lnTo>
                      <a:pt x="152" y="116"/>
                    </a:lnTo>
                    <a:lnTo>
                      <a:pt x="154" y="152"/>
                    </a:lnTo>
                    <a:lnTo>
                      <a:pt x="152" y="189"/>
                    </a:lnTo>
                    <a:lnTo>
                      <a:pt x="149" y="225"/>
                    </a:lnTo>
                    <a:lnTo>
                      <a:pt x="141" y="259"/>
                    </a:lnTo>
                    <a:lnTo>
                      <a:pt x="130" y="290"/>
                    </a:lnTo>
                    <a:lnTo>
                      <a:pt x="119" y="316"/>
                    </a:lnTo>
                    <a:lnTo>
                      <a:pt x="106" y="337"/>
                    </a:lnTo>
                    <a:lnTo>
                      <a:pt x="93" y="352"/>
                    </a:lnTo>
                    <a:lnTo>
                      <a:pt x="76" y="361"/>
                    </a:lnTo>
                    <a:lnTo>
                      <a:pt x="62" y="365"/>
                    </a:lnTo>
                    <a:close/>
                  </a:path>
                </a:pathLst>
              </a:custGeom>
              <a:solidFill>
                <a:srgbClr val="1A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4" name="Freeform 34"/>
              <p:cNvSpPr>
                <a:spLocks/>
              </p:cNvSpPr>
              <p:nvPr/>
            </p:nvSpPr>
            <p:spPr bwMode="auto">
              <a:xfrm>
                <a:off x="7338" y="3408"/>
                <a:ext cx="114" cy="356"/>
              </a:xfrm>
              <a:custGeom>
                <a:avLst/>
                <a:gdLst>
                  <a:gd name="T0" fmla="*/ 0 w 227"/>
                  <a:gd name="T1" fmla="*/ 0 h 711"/>
                  <a:gd name="T2" fmla="*/ 2 w 227"/>
                  <a:gd name="T3" fmla="*/ 1 h 711"/>
                  <a:gd name="T4" fmla="*/ 9 w 227"/>
                  <a:gd name="T5" fmla="*/ 4 h 711"/>
                  <a:gd name="T6" fmla="*/ 17 w 227"/>
                  <a:gd name="T7" fmla="*/ 10 h 711"/>
                  <a:gd name="T8" fmla="*/ 27 w 227"/>
                  <a:gd name="T9" fmla="*/ 19 h 711"/>
                  <a:gd name="T10" fmla="*/ 38 w 227"/>
                  <a:gd name="T11" fmla="*/ 31 h 711"/>
                  <a:gd name="T12" fmla="*/ 47 w 227"/>
                  <a:gd name="T13" fmla="*/ 47 h 711"/>
                  <a:gd name="T14" fmla="*/ 54 w 227"/>
                  <a:gd name="T15" fmla="*/ 67 h 711"/>
                  <a:gd name="T16" fmla="*/ 57 w 227"/>
                  <a:gd name="T17" fmla="*/ 92 h 711"/>
                  <a:gd name="T18" fmla="*/ 57 w 227"/>
                  <a:gd name="T19" fmla="*/ 95 h 711"/>
                  <a:gd name="T20" fmla="*/ 56 w 227"/>
                  <a:gd name="T21" fmla="*/ 104 h 711"/>
                  <a:gd name="T22" fmla="*/ 55 w 227"/>
                  <a:gd name="T23" fmla="*/ 116 h 711"/>
                  <a:gd name="T24" fmla="*/ 52 w 227"/>
                  <a:gd name="T25" fmla="*/ 130 h 711"/>
                  <a:gd name="T26" fmla="*/ 46 w 227"/>
                  <a:gd name="T27" fmla="*/ 145 h 711"/>
                  <a:gd name="T28" fmla="*/ 38 w 227"/>
                  <a:gd name="T29" fmla="*/ 159 h 711"/>
                  <a:gd name="T30" fmla="*/ 27 w 227"/>
                  <a:gd name="T31" fmla="*/ 171 h 711"/>
                  <a:gd name="T32" fmla="*/ 12 w 227"/>
                  <a:gd name="T33" fmla="*/ 178 h 711"/>
                  <a:gd name="T34" fmla="*/ 13 w 227"/>
                  <a:gd name="T35" fmla="*/ 177 h 711"/>
                  <a:gd name="T36" fmla="*/ 16 w 227"/>
                  <a:gd name="T37" fmla="*/ 174 h 711"/>
                  <a:gd name="T38" fmla="*/ 19 w 227"/>
                  <a:gd name="T39" fmla="*/ 170 h 711"/>
                  <a:gd name="T40" fmla="*/ 24 w 227"/>
                  <a:gd name="T41" fmla="*/ 163 h 711"/>
                  <a:gd name="T42" fmla="*/ 28 w 227"/>
                  <a:gd name="T43" fmla="*/ 155 h 711"/>
                  <a:gd name="T44" fmla="*/ 33 w 227"/>
                  <a:gd name="T45" fmla="*/ 146 h 711"/>
                  <a:gd name="T46" fmla="*/ 38 w 227"/>
                  <a:gd name="T47" fmla="*/ 136 h 711"/>
                  <a:gd name="T48" fmla="*/ 41 w 227"/>
                  <a:gd name="T49" fmla="*/ 124 h 711"/>
                  <a:gd name="T50" fmla="*/ 44 w 227"/>
                  <a:gd name="T51" fmla="*/ 111 h 711"/>
                  <a:gd name="T52" fmla="*/ 45 w 227"/>
                  <a:gd name="T53" fmla="*/ 97 h 711"/>
                  <a:gd name="T54" fmla="*/ 45 w 227"/>
                  <a:gd name="T55" fmla="*/ 83 h 711"/>
                  <a:gd name="T56" fmla="*/ 42 w 227"/>
                  <a:gd name="T57" fmla="*/ 67 h 711"/>
                  <a:gd name="T58" fmla="*/ 36 w 227"/>
                  <a:gd name="T59" fmla="*/ 51 h 711"/>
                  <a:gd name="T60" fmla="*/ 28 w 227"/>
                  <a:gd name="T61" fmla="*/ 34 h 711"/>
                  <a:gd name="T62" fmla="*/ 16 w 227"/>
                  <a:gd name="T63" fmla="*/ 18 h 711"/>
                  <a:gd name="T64" fmla="*/ 0 w 227"/>
                  <a:gd name="T65" fmla="*/ 0 h 7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7" h="711">
                    <a:moveTo>
                      <a:pt x="0" y="0"/>
                    </a:moveTo>
                    <a:lnTo>
                      <a:pt x="8" y="4"/>
                    </a:lnTo>
                    <a:lnTo>
                      <a:pt x="34" y="15"/>
                    </a:lnTo>
                    <a:lnTo>
                      <a:pt x="67" y="38"/>
                    </a:lnTo>
                    <a:lnTo>
                      <a:pt x="107" y="74"/>
                    </a:lnTo>
                    <a:lnTo>
                      <a:pt x="149" y="122"/>
                    </a:lnTo>
                    <a:lnTo>
                      <a:pt x="185" y="185"/>
                    </a:lnTo>
                    <a:lnTo>
                      <a:pt x="213" y="266"/>
                    </a:lnTo>
                    <a:lnTo>
                      <a:pt x="227" y="366"/>
                    </a:lnTo>
                    <a:lnTo>
                      <a:pt x="227" y="379"/>
                    </a:lnTo>
                    <a:lnTo>
                      <a:pt x="224" y="413"/>
                    </a:lnTo>
                    <a:lnTo>
                      <a:pt x="217" y="462"/>
                    </a:lnTo>
                    <a:lnTo>
                      <a:pt x="206" y="519"/>
                    </a:lnTo>
                    <a:lnTo>
                      <a:pt x="182" y="580"/>
                    </a:lnTo>
                    <a:lnTo>
                      <a:pt x="151" y="635"/>
                    </a:lnTo>
                    <a:lnTo>
                      <a:pt x="106" y="682"/>
                    </a:lnTo>
                    <a:lnTo>
                      <a:pt x="47" y="711"/>
                    </a:lnTo>
                    <a:lnTo>
                      <a:pt x="51" y="708"/>
                    </a:lnTo>
                    <a:lnTo>
                      <a:pt x="61" y="695"/>
                    </a:lnTo>
                    <a:lnTo>
                      <a:pt x="75" y="677"/>
                    </a:lnTo>
                    <a:lnTo>
                      <a:pt x="93" y="651"/>
                    </a:lnTo>
                    <a:lnTo>
                      <a:pt x="111" y="620"/>
                    </a:lnTo>
                    <a:lnTo>
                      <a:pt x="131" y="583"/>
                    </a:lnTo>
                    <a:lnTo>
                      <a:pt x="149" y="542"/>
                    </a:lnTo>
                    <a:lnTo>
                      <a:pt x="164" y="495"/>
                    </a:lnTo>
                    <a:lnTo>
                      <a:pt x="175" y="443"/>
                    </a:lnTo>
                    <a:lnTo>
                      <a:pt x="180" y="387"/>
                    </a:lnTo>
                    <a:lnTo>
                      <a:pt x="177" y="329"/>
                    </a:lnTo>
                    <a:lnTo>
                      <a:pt x="167" y="267"/>
                    </a:lnTo>
                    <a:lnTo>
                      <a:pt x="144" y="204"/>
                    </a:lnTo>
                    <a:lnTo>
                      <a:pt x="110" y="136"/>
                    </a:lnTo>
                    <a:lnTo>
                      <a:pt x="62" y="69"/>
                    </a:lnTo>
                    <a:lnTo>
                      <a:pt x="0" y="0"/>
                    </a:lnTo>
                    <a:close/>
                  </a:path>
                </a:pathLst>
              </a:custGeom>
              <a:solidFill>
                <a:srgbClr val="00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5" name="Freeform 35"/>
              <p:cNvSpPr>
                <a:spLocks/>
              </p:cNvSpPr>
              <p:nvPr/>
            </p:nvSpPr>
            <p:spPr bwMode="auto">
              <a:xfrm>
                <a:off x="6527" y="2776"/>
                <a:ext cx="186" cy="103"/>
              </a:xfrm>
              <a:custGeom>
                <a:avLst/>
                <a:gdLst>
                  <a:gd name="T0" fmla="*/ 81 w 372"/>
                  <a:gd name="T1" fmla="*/ 0 h 207"/>
                  <a:gd name="T2" fmla="*/ 4 w 372"/>
                  <a:gd name="T3" fmla="*/ 35 h 207"/>
                  <a:gd name="T4" fmla="*/ 3 w 372"/>
                  <a:gd name="T5" fmla="*/ 36 h 207"/>
                  <a:gd name="T6" fmla="*/ 1 w 372"/>
                  <a:gd name="T7" fmla="*/ 38 h 207"/>
                  <a:gd name="T8" fmla="*/ 0 w 372"/>
                  <a:gd name="T9" fmla="*/ 42 h 207"/>
                  <a:gd name="T10" fmla="*/ 4 w 372"/>
                  <a:gd name="T11" fmla="*/ 47 h 207"/>
                  <a:gd name="T12" fmla="*/ 4 w 372"/>
                  <a:gd name="T13" fmla="*/ 48 h 207"/>
                  <a:gd name="T14" fmla="*/ 5 w 372"/>
                  <a:gd name="T15" fmla="*/ 49 h 207"/>
                  <a:gd name="T16" fmla="*/ 6 w 372"/>
                  <a:gd name="T17" fmla="*/ 50 h 207"/>
                  <a:gd name="T18" fmla="*/ 8 w 372"/>
                  <a:gd name="T19" fmla="*/ 51 h 207"/>
                  <a:gd name="T20" fmla="*/ 10 w 372"/>
                  <a:gd name="T21" fmla="*/ 51 h 207"/>
                  <a:gd name="T22" fmla="*/ 13 w 372"/>
                  <a:gd name="T23" fmla="*/ 50 h 207"/>
                  <a:gd name="T24" fmla="*/ 16 w 372"/>
                  <a:gd name="T25" fmla="*/ 48 h 207"/>
                  <a:gd name="T26" fmla="*/ 20 w 372"/>
                  <a:gd name="T27" fmla="*/ 43 h 207"/>
                  <a:gd name="T28" fmla="*/ 21 w 372"/>
                  <a:gd name="T29" fmla="*/ 43 h 207"/>
                  <a:gd name="T30" fmla="*/ 24 w 372"/>
                  <a:gd name="T31" fmla="*/ 43 h 207"/>
                  <a:gd name="T32" fmla="*/ 27 w 372"/>
                  <a:gd name="T33" fmla="*/ 43 h 207"/>
                  <a:gd name="T34" fmla="*/ 31 w 372"/>
                  <a:gd name="T35" fmla="*/ 43 h 207"/>
                  <a:gd name="T36" fmla="*/ 35 w 372"/>
                  <a:gd name="T37" fmla="*/ 42 h 207"/>
                  <a:gd name="T38" fmla="*/ 39 w 372"/>
                  <a:gd name="T39" fmla="*/ 39 h 207"/>
                  <a:gd name="T40" fmla="*/ 43 w 372"/>
                  <a:gd name="T41" fmla="*/ 35 h 207"/>
                  <a:gd name="T42" fmla="*/ 46 w 372"/>
                  <a:gd name="T43" fmla="*/ 30 h 207"/>
                  <a:gd name="T44" fmla="*/ 47 w 372"/>
                  <a:gd name="T45" fmla="*/ 30 h 207"/>
                  <a:gd name="T46" fmla="*/ 49 w 372"/>
                  <a:gd name="T47" fmla="*/ 30 h 207"/>
                  <a:gd name="T48" fmla="*/ 53 w 372"/>
                  <a:gd name="T49" fmla="*/ 29 h 207"/>
                  <a:gd name="T50" fmla="*/ 58 w 372"/>
                  <a:gd name="T51" fmla="*/ 28 h 207"/>
                  <a:gd name="T52" fmla="*/ 63 w 372"/>
                  <a:gd name="T53" fmla="*/ 27 h 207"/>
                  <a:gd name="T54" fmla="*/ 68 w 372"/>
                  <a:gd name="T55" fmla="*/ 25 h 207"/>
                  <a:gd name="T56" fmla="*/ 71 w 372"/>
                  <a:gd name="T57" fmla="*/ 22 h 207"/>
                  <a:gd name="T58" fmla="*/ 73 w 372"/>
                  <a:gd name="T59" fmla="*/ 17 h 207"/>
                  <a:gd name="T60" fmla="*/ 74 w 372"/>
                  <a:gd name="T61" fmla="*/ 17 h 207"/>
                  <a:gd name="T62" fmla="*/ 76 w 372"/>
                  <a:gd name="T63" fmla="*/ 17 h 207"/>
                  <a:gd name="T64" fmla="*/ 79 w 372"/>
                  <a:gd name="T65" fmla="*/ 17 h 207"/>
                  <a:gd name="T66" fmla="*/ 83 w 372"/>
                  <a:gd name="T67" fmla="*/ 17 h 207"/>
                  <a:gd name="T68" fmla="*/ 87 w 372"/>
                  <a:gd name="T69" fmla="*/ 17 h 207"/>
                  <a:gd name="T70" fmla="*/ 90 w 372"/>
                  <a:gd name="T71" fmla="*/ 16 h 207"/>
                  <a:gd name="T72" fmla="*/ 93 w 372"/>
                  <a:gd name="T73" fmla="*/ 14 h 207"/>
                  <a:gd name="T74" fmla="*/ 93 w 372"/>
                  <a:gd name="T75" fmla="*/ 12 h 207"/>
                  <a:gd name="T76" fmla="*/ 93 w 372"/>
                  <a:gd name="T77" fmla="*/ 12 h 207"/>
                  <a:gd name="T78" fmla="*/ 92 w 372"/>
                  <a:gd name="T79" fmla="*/ 11 h 207"/>
                  <a:gd name="T80" fmla="*/ 90 w 372"/>
                  <a:gd name="T81" fmla="*/ 10 h 207"/>
                  <a:gd name="T82" fmla="*/ 89 w 372"/>
                  <a:gd name="T83" fmla="*/ 8 h 207"/>
                  <a:gd name="T84" fmla="*/ 87 w 372"/>
                  <a:gd name="T85" fmla="*/ 6 h 207"/>
                  <a:gd name="T86" fmla="*/ 84 w 372"/>
                  <a:gd name="T87" fmla="*/ 4 h 207"/>
                  <a:gd name="T88" fmla="*/ 82 w 372"/>
                  <a:gd name="T89" fmla="*/ 2 h 207"/>
                  <a:gd name="T90" fmla="*/ 81 w 372"/>
                  <a:gd name="T91" fmla="*/ 0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2" h="207">
                    <a:moveTo>
                      <a:pt x="324" y="0"/>
                    </a:moveTo>
                    <a:lnTo>
                      <a:pt x="13" y="143"/>
                    </a:lnTo>
                    <a:lnTo>
                      <a:pt x="9" y="146"/>
                    </a:lnTo>
                    <a:lnTo>
                      <a:pt x="1" y="153"/>
                    </a:lnTo>
                    <a:lnTo>
                      <a:pt x="0" y="168"/>
                    </a:lnTo>
                    <a:lnTo>
                      <a:pt x="14" y="191"/>
                    </a:lnTo>
                    <a:lnTo>
                      <a:pt x="15" y="192"/>
                    </a:lnTo>
                    <a:lnTo>
                      <a:pt x="19" y="198"/>
                    </a:lnTo>
                    <a:lnTo>
                      <a:pt x="23" y="203"/>
                    </a:lnTo>
                    <a:lnTo>
                      <a:pt x="31" y="207"/>
                    </a:lnTo>
                    <a:lnTo>
                      <a:pt x="40" y="207"/>
                    </a:lnTo>
                    <a:lnTo>
                      <a:pt x="50" y="203"/>
                    </a:lnTo>
                    <a:lnTo>
                      <a:pt x="64" y="192"/>
                    </a:lnTo>
                    <a:lnTo>
                      <a:pt x="80" y="172"/>
                    </a:lnTo>
                    <a:lnTo>
                      <a:pt x="84" y="172"/>
                    </a:lnTo>
                    <a:lnTo>
                      <a:pt x="94" y="175"/>
                    </a:lnTo>
                    <a:lnTo>
                      <a:pt x="107" y="175"/>
                    </a:lnTo>
                    <a:lnTo>
                      <a:pt x="123" y="172"/>
                    </a:lnTo>
                    <a:lnTo>
                      <a:pt x="139" y="168"/>
                    </a:lnTo>
                    <a:lnTo>
                      <a:pt x="156" y="158"/>
                    </a:lnTo>
                    <a:lnTo>
                      <a:pt x="170" y="142"/>
                    </a:lnTo>
                    <a:lnTo>
                      <a:pt x="181" y="122"/>
                    </a:lnTo>
                    <a:lnTo>
                      <a:pt x="186" y="122"/>
                    </a:lnTo>
                    <a:lnTo>
                      <a:pt x="196" y="120"/>
                    </a:lnTo>
                    <a:lnTo>
                      <a:pt x="212" y="119"/>
                    </a:lnTo>
                    <a:lnTo>
                      <a:pt x="231" y="115"/>
                    </a:lnTo>
                    <a:lnTo>
                      <a:pt x="250" y="110"/>
                    </a:lnTo>
                    <a:lnTo>
                      <a:pt x="269" y="101"/>
                    </a:lnTo>
                    <a:lnTo>
                      <a:pt x="281" y="89"/>
                    </a:lnTo>
                    <a:lnTo>
                      <a:pt x="289" y="71"/>
                    </a:lnTo>
                    <a:lnTo>
                      <a:pt x="293" y="71"/>
                    </a:lnTo>
                    <a:lnTo>
                      <a:pt x="302" y="71"/>
                    </a:lnTo>
                    <a:lnTo>
                      <a:pt x="316" y="71"/>
                    </a:lnTo>
                    <a:lnTo>
                      <a:pt x="332" y="71"/>
                    </a:lnTo>
                    <a:lnTo>
                      <a:pt x="347" y="70"/>
                    </a:lnTo>
                    <a:lnTo>
                      <a:pt x="360" y="65"/>
                    </a:lnTo>
                    <a:lnTo>
                      <a:pt x="369" y="58"/>
                    </a:lnTo>
                    <a:lnTo>
                      <a:pt x="372" y="49"/>
                    </a:lnTo>
                    <a:lnTo>
                      <a:pt x="371" y="48"/>
                    </a:lnTo>
                    <a:lnTo>
                      <a:pt x="367" y="46"/>
                    </a:lnTo>
                    <a:lnTo>
                      <a:pt x="359" y="40"/>
                    </a:lnTo>
                    <a:lnTo>
                      <a:pt x="353" y="33"/>
                    </a:lnTo>
                    <a:lnTo>
                      <a:pt x="345" y="27"/>
                    </a:lnTo>
                    <a:lnTo>
                      <a:pt x="336" y="18"/>
                    </a:lnTo>
                    <a:lnTo>
                      <a:pt x="328" y="9"/>
                    </a:lnTo>
                    <a:lnTo>
                      <a:pt x="3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6" name="Freeform 36"/>
              <p:cNvSpPr>
                <a:spLocks/>
              </p:cNvSpPr>
              <p:nvPr/>
            </p:nvSpPr>
            <p:spPr bwMode="auto">
              <a:xfrm>
                <a:off x="7266" y="3583"/>
                <a:ext cx="72" cy="14"/>
              </a:xfrm>
              <a:custGeom>
                <a:avLst/>
                <a:gdLst>
                  <a:gd name="T0" fmla="*/ 1 w 143"/>
                  <a:gd name="T1" fmla="*/ 0 h 29"/>
                  <a:gd name="T2" fmla="*/ 0 w 143"/>
                  <a:gd name="T3" fmla="*/ 7 h 29"/>
                  <a:gd name="T4" fmla="*/ 36 w 143"/>
                  <a:gd name="T5" fmla="*/ 3 h 29"/>
                  <a:gd name="T6" fmla="*/ 1 w 143"/>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29">
                    <a:moveTo>
                      <a:pt x="2" y="0"/>
                    </a:moveTo>
                    <a:lnTo>
                      <a:pt x="0" y="29"/>
                    </a:lnTo>
                    <a:lnTo>
                      <a:pt x="143" y="15"/>
                    </a:lnTo>
                    <a:lnTo>
                      <a:pt x="2" y="0"/>
                    </a:lnTo>
                    <a:close/>
                  </a:path>
                </a:pathLst>
              </a:custGeom>
              <a:solidFill>
                <a:srgbClr val="A6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7" name="Freeform 37"/>
              <p:cNvSpPr>
                <a:spLocks/>
              </p:cNvSpPr>
              <p:nvPr/>
            </p:nvSpPr>
            <p:spPr bwMode="auto">
              <a:xfrm>
                <a:off x="7251" y="3613"/>
                <a:ext cx="42" cy="46"/>
              </a:xfrm>
              <a:custGeom>
                <a:avLst/>
                <a:gdLst>
                  <a:gd name="T0" fmla="*/ 6 w 84"/>
                  <a:gd name="T1" fmla="*/ 0 h 92"/>
                  <a:gd name="T2" fmla="*/ 0 w 84"/>
                  <a:gd name="T3" fmla="*/ 4 h 92"/>
                  <a:gd name="T4" fmla="*/ 21 w 84"/>
                  <a:gd name="T5" fmla="*/ 23 h 92"/>
                  <a:gd name="T6" fmla="*/ 6 w 84"/>
                  <a:gd name="T7" fmla="*/ 0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92">
                    <a:moveTo>
                      <a:pt x="24" y="0"/>
                    </a:moveTo>
                    <a:lnTo>
                      <a:pt x="0" y="15"/>
                    </a:lnTo>
                    <a:lnTo>
                      <a:pt x="84" y="92"/>
                    </a:lnTo>
                    <a:lnTo>
                      <a:pt x="24" y="0"/>
                    </a:lnTo>
                    <a:close/>
                  </a:path>
                </a:pathLst>
              </a:custGeom>
              <a:solidFill>
                <a:srgbClr val="A6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8" name="Freeform 38"/>
              <p:cNvSpPr>
                <a:spLocks/>
              </p:cNvSpPr>
              <p:nvPr/>
            </p:nvSpPr>
            <p:spPr bwMode="auto">
              <a:xfrm>
                <a:off x="7221" y="3627"/>
                <a:ext cx="15" cy="58"/>
              </a:xfrm>
              <a:custGeom>
                <a:avLst/>
                <a:gdLst>
                  <a:gd name="T0" fmla="*/ 8 w 30"/>
                  <a:gd name="T1" fmla="*/ 0 h 117"/>
                  <a:gd name="T2" fmla="*/ 0 w 30"/>
                  <a:gd name="T3" fmla="*/ 1 h 117"/>
                  <a:gd name="T4" fmla="*/ 5 w 30"/>
                  <a:gd name="T5" fmla="*/ 29 h 117"/>
                  <a:gd name="T6" fmla="*/ 8 w 30"/>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17">
                    <a:moveTo>
                      <a:pt x="30" y="0"/>
                    </a:moveTo>
                    <a:lnTo>
                      <a:pt x="0" y="5"/>
                    </a:lnTo>
                    <a:lnTo>
                      <a:pt x="17" y="117"/>
                    </a:lnTo>
                    <a:lnTo>
                      <a:pt x="30" y="0"/>
                    </a:lnTo>
                    <a:close/>
                  </a:path>
                </a:pathLst>
              </a:custGeom>
              <a:solidFill>
                <a:srgbClr val="A6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9" name="Freeform 39"/>
              <p:cNvSpPr>
                <a:spLocks/>
              </p:cNvSpPr>
              <p:nvPr/>
            </p:nvSpPr>
            <p:spPr bwMode="auto">
              <a:xfrm>
                <a:off x="6963" y="3512"/>
                <a:ext cx="105" cy="48"/>
              </a:xfrm>
              <a:custGeom>
                <a:avLst/>
                <a:gdLst>
                  <a:gd name="T0" fmla="*/ 53 w 210"/>
                  <a:gd name="T1" fmla="*/ 4 h 96"/>
                  <a:gd name="T2" fmla="*/ 52 w 210"/>
                  <a:gd name="T3" fmla="*/ 6 h 96"/>
                  <a:gd name="T4" fmla="*/ 49 w 210"/>
                  <a:gd name="T5" fmla="*/ 9 h 96"/>
                  <a:gd name="T6" fmla="*/ 45 w 210"/>
                  <a:gd name="T7" fmla="*/ 13 h 96"/>
                  <a:gd name="T8" fmla="*/ 39 w 210"/>
                  <a:gd name="T9" fmla="*/ 17 h 96"/>
                  <a:gd name="T10" fmla="*/ 32 w 210"/>
                  <a:gd name="T11" fmla="*/ 21 h 96"/>
                  <a:gd name="T12" fmla="*/ 24 w 210"/>
                  <a:gd name="T13" fmla="*/ 24 h 96"/>
                  <a:gd name="T14" fmla="*/ 15 w 210"/>
                  <a:gd name="T15" fmla="*/ 24 h 96"/>
                  <a:gd name="T16" fmla="*/ 5 w 210"/>
                  <a:gd name="T17" fmla="*/ 23 h 96"/>
                  <a:gd name="T18" fmla="*/ 4 w 210"/>
                  <a:gd name="T19" fmla="*/ 23 h 96"/>
                  <a:gd name="T20" fmla="*/ 2 w 210"/>
                  <a:gd name="T21" fmla="*/ 21 h 96"/>
                  <a:gd name="T22" fmla="*/ 0 w 210"/>
                  <a:gd name="T23" fmla="*/ 19 h 96"/>
                  <a:gd name="T24" fmla="*/ 3 w 210"/>
                  <a:gd name="T25" fmla="*/ 16 h 96"/>
                  <a:gd name="T26" fmla="*/ 4 w 210"/>
                  <a:gd name="T27" fmla="*/ 15 h 96"/>
                  <a:gd name="T28" fmla="*/ 7 w 210"/>
                  <a:gd name="T29" fmla="*/ 12 h 96"/>
                  <a:gd name="T30" fmla="*/ 11 w 210"/>
                  <a:gd name="T31" fmla="*/ 9 h 96"/>
                  <a:gd name="T32" fmla="*/ 18 w 210"/>
                  <a:gd name="T33" fmla="*/ 5 h 96"/>
                  <a:gd name="T34" fmla="*/ 25 w 210"/>
                  <a:gd name="T35" fmla="*/ 2 h 96"/>
                  <a:gd name="T36" fmla="*/ 34 w 210"/>
                  <a:gd name="T37" fmla="*/ 0 h 96"/>
                  <a:gd name="T38" fmla="*/ 43 w 210"/>
                  <a:gd name="T39" fmla="*/ 1 h 96"/>
                  <a:gd name="T40" fmla="*/ 53 w 210"/>
                  <a:gd name="T41" fmla="*/ 4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 h="96">
                    <a:moveTo>
                      <a:pt x="210" y="16"/>
                    </a:moveTo>
                    <a:lnTo>
                      <a:pt x="206" y="21"/>
                    </a:lnTo>
                    <a:lnTo>
                      <a:pt x="196" y="34"/>
                    </a:lnTo>
                    <a:lnTo>
                      <a:pt x="178" y="49"/>
                    </a:lnTo>
                    <a:lnTo>
                      <a:pt x="155" y="67"/>
                    </a:lnTo>
                    <a:lnTo>
                      <a:pt x="125" y="83"/>
                    </a:lnTo>
                    <a:lnTo>
                      <a:pt x="93" y="94"/>
                    </a:lnTo>
                    <a:lnTo>
                      <a:pt x="58" y="96"/>
                    </a:lnTo>
                    <a:lnTo>
                      <a:pt x="19" y="89"/>
                    </a:lnTo>
                    <a:lnTo>
                      <a:pt x="15" y="89"/>
                    </a:lnTo>
                    <a:lnTo>
                      <a:pt x="5" y="84"/>
                    </a:lnTo>
                    <a:lnTo>
                      <a:pt x="0" y="76"/>
                    </a:lnTo>
                    <a:lnTo>
                      <a:pt x="9" y="61"/>
                    </a:lnTo>
                    <a:lnTo>
                      <a:pt x="14" y="57"/>
                    </a:lnTo>
                    <a:lnTo>
                      <a:pt x="26" y="46"/>
                    </a:lnTo>
                    <a:lnTo>
                      <a:pt x="44" y="34"/>
                    </a:lnTo>
                    <a:lnTo>
                      <a:pt x="71" y="19"/>
                    </a:lnTo>
                    <a:lnTo>
                      <a:pt x="100" y="7"/>
                    </a:lnTo>
                    <a:lnTo>
                      <a:pt x="134" y="0"/>
                    </a:lnTo>
                    <a:lnTo>
                      <a:pt x="170" y="3"/>
                    </a:lnTo>
                    <a:lnTo>
                      <a:pt x="21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0" name="Freeform 40"/>
              <p:cNvSpPr>
                <a:spLocks/>
              </p:cNvSpPr>
              <p:nvPr/>
            </p:nvSpPr>
            <p:spPr bwMode="auto">
              <a:xfrm>
                <a:off x="6478" y="3558"/>
                <a:ext cx="28" cy="96"/>
              </a:xfrm>
              <a:custGeom>
                <a:avLst/>
                <a:gdLst>
                  <a:gd name="T0" fmla="*/ 12 w 55"/>
                  <a:gd name="T1" fmla="*/ 0 h 191"/>
                  <a:gd name="T2" fmla="*/ 12 w 55"/>
                  <a:gd name="T3" fmla="*/ 1 h 191"/>
                  <a:gd name="T4" fmla="*/ 13 w 55"/>
                  <a:gd name="T5" fmla="*/ 5 h 191"/>
                  <a:gd name="T6" fmla="*/ 14 w 55"/>
                  <a:gd name="T7" fmla="*/ 9 h 191"/>
                  <a:gd name="T8" fmla="*/ 14 w 55"/>
                  <a:gd name="T9" fmla="*/ 15 h 191"/>
                  <a:gd name="T10" fmla="*/ 14 w 55"/>
                  <a:gd name="T11" fmla="*/ 22 h 191"/>
                  <a:gd name="T12" fmla="*/ 13 w 55"/>
                  <a:gd name="T13" fmla="*/ 31 h 191"/>
                  <a:gd name="T14" fmla="*/ 11 w 55"/>
                  <a:gd name="T15" fmla="*/ 39 h 191"/>
                  <a:gd name="T16" fmla="*/ 7 w 55"/>
                  <a:gd name="T17" fmla="*/ 48 h 191"/>
                  <a:gd name="T18" fmla="*/ 7 w 55"/>
                  <a:gd name="T19" fmla="*/ 47 h 191"/>
                  <a:gd name="T20" fmla="*/ 5 w 55"/>
                  <a:gd name="T21" fmla="*/ 43 h 191"/>
                  <a:gd name="T22" fmla="*/ 3 w 55"/>
                  <a:gd name="T23" fmla="*/ 38 h 191"/>
                  <a:gd name="T24" fmla="*/ 1 w 55"/>
                  <a:gd name="T25" fmla="*/ 32 h 191"/>
                  <a:gd name="T26" fmla="*/ 0 w 55"/>
                  <a:gd name="T27" fmla="*/ 24 h 191"/>
                  <a:gd name="T28" fmla="*/ 1 w 55"/>
                  <a:gd name="T29" fmla="*/ 16 h 191"/>
                  <a:gd name="T30" fmla="*/ 5 w 55"/>
                  <a:gd name="T31" fmla="*/ 8 h 191"/>
                  <a:gd name="T32" fmla="*/ 12 w 55"/>
                  <a:gd name="T33" fmla="*/ 0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91">
                    <a:moveTo>
                      <a:pt x="46" y="0"/>
                    </a:moveTo>
                    <a:lnTo>
                      <a:pt x="48" y="4"/>
                    </a:lnTo>
                    <a:lnTo>
                      <a:pt x="50" y="17"/>
                    </a:lnTo>
                    <a:lnTo>
                      <a:pt x="54" y="36"/>
                    </a:lnTo>
                    <a:lnTo>
                      <a:pt x="55" y="59"/>
                    </a:lnTo>
                    <a:lnTo>
                      <a:pt x="55" y="88"/>
                    </a:lnTo>
                    <a:lnTo>
                      <a:pt x="50" y="121"/>
                    </a:lnTo>
                    <a:lnTo>
                      <a:pt x="44" y="155"/>
                    </a:lnTo>
                    <a:lnTo>
                      <a:pt x="28" y="191"/>
                    </a:lnTo>
                    <a:lnTo>
                      <a:pt x="26" y="187"/>
                    </a:lnTo>
                    <a:lnTo>
                      <a:pt x="18" y="172"/>
                    </a:lnTo>
                    <a:lnTo>
                      <a:pt x="10" y="151"/>
                    </a:lnTo>
                    <a:lnTo>
                      <a:pt x="2" y="125"/>
                    </a:lnTo>
                    <a:lnTo>
                      <a:pt x="0" y="95"/>
                    </a:lnTo>
                    <a:lnTo>
                      <a:pt x="4" y="63"/>
                    </a:lnTo>
                    <a:lnTo>
                      <a:pt x="18" y="30"/>
                    </a:lnTo>
                    <a:lnTo>
                      <a:pt x="46"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1" name="Freeform 41"/>
              <p:cNvSpPr>
                <a:spLocks/>
              </p:cNvSpPr>
              <p:nvPr/>
            </p:nvSpPr>
            <p:spPr bwMode="auto">
              <a:xfrm>
                <a:off x="7006" y="3169"/>
                <a:ext cx="228" cy="435"/>
              </a:xfrm>
              <a:custGeom>
                <a:avLst/>
                <a:gdLst>
                  <a:gd name="T0" fmla="*/ 62 w 456"/>
                  <a:gd name="T1" fmla="*/ 57 h 868"/>
                  <a:gd name="T2" fmla="*/ 60 w 456"/>
                  <a:gd name="T3" fmla="*/ 58 h 868"/>
                  <a:gd name="T4" fmla="*/ 54 w 456"/>
                  <a:gd name="T5" fmla="*/ 62 h 868"/>
                  <a:gd name="T6" fmla="*/ 49 w 456"/>
                  <a:gd name="T7" fmla="*/ 67 h 868"/>
                  <a:gd name="T8" fmla="*/ 45 w 456"/>
                  <a:gd name="T9" fmla="*/ 71 h 868"/>
                  <a:gd name="T10" fmla="*/ 44 w 456"/>
                  <a:gd name="T11" fmla="*/ 75 h 868"/>
                  <a:gd name="T12" fmla="*/ 43 w 456"/>
                  <a:gd name="T13" fmla="*/ 85 h 868"/>
                  <a:gd name="T14" fmla="*/ 43 w 456"/>
                  <a:gd name="T15" fmla="*/ 100 h 868"/>
                  <a:gd name="T16" fmla="*/ 45 w 456"/>
                  <a:gd name="T17" fmla="*/ 118 h 868"/>
                  <a:gd name="T18" fmla="*/ 50 w 456"/>
                  <a:gd name="T19" fmla="*/ 139 h 868"/>
                  <a:gd name="T20" fmla="*/ 60 w 456"/>
                  <a:gd name="T21" fmla="*/ 160 h 868"/>
                  <a:gd name="T22" fmla="*/ 77 w 456"/>
                  <a:gd name="T23" fmla="*/ 181 h 868"/>
                  <a:gd name="T24" fmla="*/ 100 w 456"/>
                  <a:gd name="T25" fmla="*/ 199 h 868"/>
                  <a:gd name="T26" fmla="*/ 102 w 456"/>
                  <a:gd name="T27" fmla="*/ 200 h 868"/>
                  <a:gd name="T28" fmla="*/ 107 w 456"/>
                  <a:gd name="T29" fmla="*/ 201 h 868"/>
                  <a:gd name="T30" fmla="*/ 112 w 456"/>
                  <a:gd name="T31" fmla="*/ 204 h 868"/>
                  <a:gd name="T32" fmla="*/ 114 w 456"/>
                  <a:gd name="T33" fmla="*/ 210 h 868"/>
                  <a:gd name="T34" fmla="*/ 114 w 456"/>
                  <a:gd name="T35" fmla="*/ 212 h 868"/>
                  <a:gd name="T36" fmla="*/ 111 w 456"/>
                  <a:gd name="T37" fmla="*/ 216 h 868"/>
                  <a:gd name="T38" fmla="*/ 107 w 456"/>
                  <a:gd name="T39" fmla="*/ 218 h 868"/>
                  <a:gd name="T40" fmla="*/ 100 w 456"/>
                  <a:gd name="T41" fmla="*/ 214 h 868"/>
                  <a:gd name="T42" fmla="*/ 104 w 456"/>
                  <a:gd name="T43" fmla="*/ 212 h 868"/>
                  <a:gd name="T44" fmla="*/ 103 w 456"/>
                  <a:gd name="T45" fmla="*/ 204 h 868"/>
                  <a:gd name="T46" fmla="*/ 99 w 456"/>
                  <a:gd name="T47" fmla="*/ 203 h 868"/>
                  <a:gd name="T48" fmla="*/ 90 w 456"/>
                  <a:gd name="T49" fmla="*/ 198 h 868"/>
                  <a:gd name="T50" fmla="*/ 77 w 456"/>
                  <a:gd name="T51" fmla="*/ 189 h 868"/>
                  <a:gd name="T52" fmla="*/ 62 w 456"/>
                  <a:gd name="T53" fmla="*/ 176 h 868"/>
                  <a:gd name="T54" fmla="*/ 47 w 456"/>
                  <a:gd name="T55" fmla="*/ 157 h 868"/>
                  <a:gd name="T56" fmla="*/ 33 w 456"/>
                  <a:gd name="T57" fmla="*/ 133 h 868"/>
                  <a:gd name="T58" fmla="*/ 24 w 456"/>
                  <a:gd name="T59" fmla="*/ 103 h 868"/>
                  <a:gd name="T60" fmla="*/ 20 w 456"/>
                  <a:gd name="T61" fmla="*/ 66 h 868"/>
                  <a:gd name="T62" fmla="*/ 9 w 456"/>
                  <a:gd name="T63" fmla="*/ 0 h 868"/>
                  <a:gd name="T64" fmla="*/ 10 w 456"/>
                  <a:gd name="T65" fmla="*/ 5 h 868"/>
                  <a:gd name="T66" fmla="*/ 15 w 456"/>
                  <a:gd name="T67" fmla="*/ 16 h 868"/>
                  <a:gd name="T68" fmla="*/ 26 w 456"/>
                  <a:gd name="T69" fmla="*/ 29 h 868"/>
                  <a:gd name="T70" fmla="*/ 44 w 456"/>
                  <a:gd name="T71" fmla="*/ 41 h 868"/>
                  <a:gd name="T72" fmla="*/ 47 w 456"/>
                  <a:gd name="T73" fmla="*/ 38 h 868"/>
                  <a:gd name="T74" fmla="*/ 51 w 456"/>
                  <a:gd name="T75" fmla="*/ 32 h 8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6" h="868">
                    <a:moveTo>
                      <a:pt x="203" y="127"/>
                    </a:moveTo>
                    <a:lnTo>
                      <a:pt x="246" y="226"/>
                    </a:lnTo>
                    <a:lnTo>
                      <a:pt x="242" y="227"/>
                    </a:lnTo>
                    <a:lnTo>
                      <a:pt x="237" y="232"/>
                    </a:lnTo>
                    <a:lnTo>
                      <a:pt x="226" y="238"/>
                    </a:lnTo>
                    <a:lnTo>
                      <a:pt x="215" y="246"/>
                    </a:lnTo>
                    <a:lnTo>
                      <a:pt x="203" y="255"/>
                    </a:lnTo>
                    <a:lnTo>
                      <a:pt x="193" y="265"/>
                    </a:lnTo>
                    <a:lnTo>
                      <a:pt x="184" y="275"/>
                    </a:lnTo>
                    <a:lnTo>
                      <a:pt x="179" y="283"/>
                    </a:lnTo>
                    <a:lnTo>
                      <a:pt x="177" y="287"/>
                    </a:lnTo>
                    <a:lnTo>
                      <a:pt x="176" y="298"/>
                    </a:lnTo>
                    <a:lnTo>
                      <a:pt x="175" y="315"/>
                    </a:lnTo>
                    <a:lnTo>
                      <a:pt x="172" y="338"/>
                    </a:lnTo>
                    <a:lnTo>
                      <a:pt x="171" y="366"/>
                    </a:lnTo>
                    <a:lnTo>
                      <a:pt x="171" y="399"/>
                    </a:lnTo>
                    <a:lnTo>
                      <a:pt x="173" y="433"/>
                    </a:lnTo>
                    <a:lnTo>
                      <a:pt x="179" y="471"/>
                    </a:lnTo>
                    <a:lnTo>
                      <a:pt x="186" y="513"/>
                    </a:lnTo>
                    <a:lnTo>
                      <a:pt x="199" y="554"/>
                    </a:lnTo>
                    <a:lnTo>
                      <a:pt x="217" y="598"/>
                    </a:lnTo>
                    <a:lnTo>
                      <a:pt x="239" y="639"/>
                    </a:lnTo>
                    <a:lnTo>
                      <a:pt x="269" y="682"/>
                    </a:lnTo>
                    <a:lnTo>
                      <a:pt x="305" y="721"/>
                    </a:lnTo>
                    <a:lnTo>
                      <a:pt x="348" y="759"/>
                    </a:lnTo>
                    <a:lnTo>
                      <a:pt x="398" y="795"/>
                    </a:lnTo>
                    <a:lnTo>
                      <a:pt x="402" y="795"/>
                    </a:lnTo>
                    <a:lnTo>
                      <a:pt x="407" y="796"/>
                    </a:lnTo>
                    <a:lnTo>
                      <a:pt x="416" y="798"/>
                    </a:lnTo>
                    <a:lnTo>
                      <a:pt x="428" y="803"/>
                    </a:lnTo>
                    <a:lnTo>
                      <a:pt x="438" y="807"/>
                    </a:lnTo>
                    <a:lnTo>
                      <a:pt x="447" y="815"/>
                    </a:lnTo>
                    <a:lnTo>
                      <a:pt x="454" y="825"/>
                    </a:lnTo>
                    <a:lnTo>
                      <a:pt x="456" y="836"/>
                    </a:lnTo>
                    <a:lnTo>
                      <a:pt x="456" y="840"/>
                    </a:lnTo>
                    <a:lnTo>
                      <a:pt x="454" y="845"/>
                    </a:lnTo>
                    <a:lnTo>
                      <a:pt x="448" y="853"/>
                    </a:lnTo>
                    <a:lnTo>
                      <a:pt x="443" y="860"/>
                    </a:lnTo>
                    <a:lnTo>
                      <a:pt x="436" y="866"/>
                    </a:lnTo>
                    <a:lnTo>
                      <a:pt x="425" y="868"/>
                    </a:lnTo>
                    <a:lnTo>
                      <a:pt x="414" y="865"/>
                    </a:lnTo>
                    <a:lnTo>
                      <a:pt x="398" y="853"/>
                    </a:lnTo>
                    <a:lnTo>
                      <a:pt x="403" y="851"/>
                    </a:lnTo>
                    <a:lnTo>
                      <a:pt x="414" y="844"/>
                    </a:lnTo>
                    <a:lnTo>
                      <a:pt x="417" y="833"/>
                    </a:lnTo>
                    <a:lnTo>
                      <a:pt x="411" y="815"/>
                    </a:lnTo>
                    <a:lnTo>
                      <a:pt x="406" y="814"/>
                    </a:lnTo>
                    <a:lnTo>
                      <a:pt x="395" y="808"/>
                    </a:lnTo>
                    <a:lnTo>
                      <a:pt x="380" y="802"/>
                    </a:lnTo>
                    <a:lnTo>
                      <a:pt x="359" y="789"/>
                    </a:lnTo>
                    <a:lnTo>
                      <a:pt x="333" y="774"/>
                    </a:lnTo>
                    <a:lnTo>
                      <a:pt x="305" y="753"/>
                    </a:lnTo>
                    <a:lnTo>
                      <a:pt x="277" y="729"/>
                    </a:lnTo>
                    <a:lnTo>
                      <a:pt x="246" y="700"/>
                    </a:lnTo>
                    <a:lnTo>
                      <a:pt x="216" y="666"/>
                    </a:lnTo>
                    <a:lnTo>
                      <a:pt x="185" y="627"/>
                    </a:lnTo>
                    <a:lnTo>
                      <a:pt x="157" y="581"/>
                    </a:lnTo>
                    <a:lnTo>
                      <a:pt x="132" y="531"/>
                    </a:lnTo>
                    <a:lnTo>
                      <a:pt x="111" y="473"/>
                    </a:lnTo>
                    <a:lnTo>
                      <a:pt x="95" y="410"/>
                    </a:lnTo>
                    <a:lnTo>
                      <a:pt x="84" y="340"/>
                    </a:lnTo>
                    <a:lnTo>
                      <a:pt x="80" y="264"/>
                    </a:lnTo>
                    <a:lnTo>
                      <a:pt x="0" y="9"/>
                    </a:lnTo>
                    <a:lnTo>
                      <a:pt x="36" y="0"/>
                    </a:lnTo>
                    <a:lnTo>
                      <a:pt x="38" y="4"/>
                    </a:lnTo>
                    <a:lnTo>
                      <a:pt x="40" y="18"/>
                    </a:lnTo>
                    <a:lnTo>
                      <a:pt x="48" y="38"/>
                    </a:lnTo>
                    <a:lnTo>
                      <a:pt x="60" y="62"/>
                    </a:lnTo>
                    <a:lnTo>
                      <a:pt x="78" y="87"/>
                    </a:lnTo>
                    <a:lnTo>
                      <a:pt x="102" y="115"/>
                    </a:lnTo>
                    <a:lnTo>
                      <a:pt x="133" y="140"/>
                    </a:lnTo>
                    <a:lnTo>
                      <a:pt x="175" y="162"/>
                    </a:lnTo>
                    <a:lnTo>
                      <a:pt x="179" y="160"/>
                    </a:lnTo>
                    <a:lnTo>
                      <a:pt x="186" y="150"/>
                    </a:lnTo>
                    <a:lnTo>
                      <a:pt x="197" y="140"/>
                    </a:lnTo>
                    <a:lnTo>
                      <a:pt x="203" y="127"/>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2" name="Freeform 42"/>
              <p:cNvSpPr>
                <a:spLocks/>
              </p:cNvSpPr>
              <p:nvPr/>
            </p:nvSpPr>
            <p:spPr bwMode="auto">
              <a:xfrm>
                <a:off x="7046" y="3238"/>
                <a:ext cx="56" cy="160"/>
              </a:xfrm>
              <a:custGeom>
                <a:avLst/>
                <a:gdLst>
                  <a:gd name="T0" fmla="*/ 28 w 111"/>
                  <a:gd name="T1" fmla="*/ 17 h 320"/>
                  <a:gd name="T2" fmla="*/ 27 w 111"/>
                  <a:gd name="T3" fmla="*/ 18 h 320"/>
                  <a:gd name="T4" fmla="*/ 25 w 111"/>
                  <a:gd name="T5" fmla="*/ 19 h 320"/>
                  <a:gd name="T6" fmla="*/ 23 w 111"/>
                  <a:gd name="T7" fmla="*/ 23 h 320"/>
                  <a:gd name="T8" fmla="*/ 20 w 111"/>
                  <a:gd name="T9" fmla="*/ 28 h 320"/>
                  <a:gd name="T10" fmla="*/ 18 w 111"/>
                  <a:gd name="T11" fmla="*/ 36 h 320"/>
                  <a:gd name="T12" fmla="*/ 16 w 111"/>
                  <a:gd name="T13" fmla="*/ 47 h 320"/>
                  <a:gd name="T14" fmla="*/ 16 w 111"/>
                  <a:gd name="T15" fmla="*/ 62 h 320"/>
                  <a:gd name="T16" fmla="*/ 18 w 111"/>
                  <a:gd name="T17" fmla="*/ 80 h 320"/>
                  <a:gd name="T18" fmla="*/ 16 w 111"/>
                  <a:gd name="T19" fmla="*/ 76 h 320"/>
                  <a:gd name="T20" fmla="*/ 13 w 111"/>
                  <a:gd name="T21" fmla="*/ 65 h 320"/>
                  <a:gd name="T22" fmla="*/ 10 w 111"/>
                  <a:gd name="T23" fmla="*/ 47 h 320"/>
                  <a:gd name="T24" fmla="*/ 10 w 111"/>
                  <a:gd name="T25" fmla="*/ 24 h 320"/>
                  <a:gd name="T26" fmla="*/ 0 w 111"/>
                  <a:gd name="T27" fmla="*/ 0 h 320"/>
                  <a:gd name="T28" fmla="*/ 1 w 111"/>
                  <a:gd name="T29" fmla="*/ 1 h 320"/>
                  <a:gd name="T30" fmla="*/ 3 w 111"/>
                  <a:gd name="T31" fmla="*/ 3 h 320"/>
                  <a:gd name="T32" fmla="*/ 6 w 111"/>
                  <a:gd name="T33" fmla="*/ 6 h 320"/>
                  <a:gd name="T34" fmla="*/ 10 w 111"/>
                  <a:gd name="T35" fmla="*/ 10 h 320"/>
                  <a:gd name="T36" fmla="*/ 14 w 111"/>
                  <a:gd name="T37" fmla="*/ 13 h 320"/>
                  <a:gd name="T38" fmla="*/ 19 w 111"/>
                  <a:gd name="T39" fmla="*/ 16 h 320"/>
                  <a:gd name="T40" fmla="*/ 23 w 111"/>
                  <a:gd name="T41" fmla="*/ 17 h 320"/>
                  <a:gd name="T42" fmla="*/ 28 w 111"/>
                  <a:gd name="T43" fmla="*/ 17 h 3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1" h="320">
                    <a:moveTo>
                      <a:pt x="111" y="66"/>
                    </a:moveTo>
                    <a:lnTo>
                      <a:pt x="108" y="69"/>
                    </a:lnTo>
                    <a:lnTo>
                      <a:pt x="99" y="76"/>
                    </a:lnTo>
                    <a:lnTo>
                      <a:pt x="89" y="89"/>
                    </a:lnTo>
                    <a:lnTo>
                      <a:pt x="77" y="112"/>
                    </a:lnTo>
                    <a:lnTo>
                      <a:pt x="69" y="144"/>
                    </a:lnTo>
                    <a:lnTo>
                      <a:pt x="61" y="188"/>
                    </a:lnTo>
                    <a:lnTo>
                      <a:pt x="61" y="246"/>
                    </a:lnTo>
                    <a:lnTo>
                      <a:pt x="69" y="320"/>
                    </a:lnTo>
                    <a:lnTo>
                      <a:pt x="62" y="303"/>
                    </a:lnTo>
                    <a:lnTo>
                      <a:pt x="51" y="259"/>
                    </a:lnTo>
                    <a:lnTo>
                      <a:pt x="40" y="188"/>
                    </a:lnTo>
                    <a:lnTo>
                      <a:pt x="40" y="93"/>
                    </a:lnTo>
                    <a:lnTo>
                      <a:pt x="0" y="0"/>
                    </a:lnTo>
                    <a:lnTo>
                      <a:pt x="4" y="3"/>
                    </a:lnTo>
                    <a:lnTo>
                      <a:pt x="11" y="12"/>
                    </a:lnTo>
                    <a:lnTo>
                      <a:pt x="22" y="24"/>
                    </a:lnTo>
                    <a:lnTo>
                      <a:pt x="37" y="39"/>
                    </a:lnTo>
                    <a:lnTo>
                      <a:pt x="53" y="51"/>
                    </a:lnTo>
                    <a:lnTo>
                      <a:pt x="73" y="62"/>
                    </a:lnTo>
                    <a:lnTo>
                      <a:pt x="92" y="68"/>
                    </a:lnTo>
                    <a:lnTo>
                      <a:pt x="111" y="66"/>
                    </a:lnTo>
                    <a:close/>
                  </a:path>
                </a:pathLst>
              </a:custGeom>
              <a:solidFill>
                <a:srgbClr val="F0F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3" name="Freeform 43"/>
              <p:cNvSpPr>
                <a:spLocks/>
              </p:cNvSpPr>
              <p:nvPr/>
            </p:nvSpPr>
            <p:spPr bwMode="auto">
              <a:xfrm>
                <a:off x="7064" y="3582"/>
                <a:ext cx="164" cy="191"/>
              </a:xfrm>
              <a:custGeom>
                <a:avLst/>
                <a:gdLst>
                  <a:gd name="T0" fmla="*/ 82 w 328"/>
                  <a:gd name="T1" fmla="*/ 96 h 381"/>
                  <a:gd name="T2" fmla="*/ 81 w 328"/>
                  <a:gd name="T3" fmla="*/ 96 h 381"/>
                  <a:gd name="T4" fmla="*/ 80 w 328"/>
                  <a:gd name="T5" fmla="*/ 95 h 381"/>
                  <a:gd name="T6" fmla="*/ 76 w 328"/>
                  <a:gd name="T7" fmla="*/ 94 h 381"/>
                  <a:gd name="T8" fmla="*/ 72 w 328"/>
                  <a:gd name="T9" fmla="*/ 93 h 381"/>
                  <a:gd name="T10" fmla="*/ 67 w 328"/>
                  <a:gd name="T11" fmla="*/ 91 h 381"/>
                  <a:gd name="T12" fmla="*/ 62 w 328"/>
                  <a:gd name="T13" fmla="*/ 88 h 381"/>
                  <a:gd name="T14" fmla="*/ 55 w 328"/>
                  <a:gd name="T15" fmla="*/ 85 h 381"/>
                  <a:gd name="T16" fmla="*/ 49 w 328"/>
                  <a:gd name="T17" fmla="*/ 80 h 381"/>
                  <a:gd name="T18" fmla="*/ 42 w 328"/>
                  <a:gd name="T19" fmla="*/ 75 h 381"/>
                  <a:gd name="T20" fmla="*/ 35 w 328"/>
                  <a:gd name="T21" fmla="*/ 69 h 381"/>
                  <a:gd name="T22" fmla="*/ 28 w 328"/>
                  <a:gd name="T23" fmla="*/ 62 h 381"/>
                  <a:gd name="T24" fmla="*/ 22 w 328"/>
                  <a:gd name="T25" fmla="*/ 54 h 381"/>
                  <a:gd name="T26" fmla="*/ 15 w 328"/>
                  <a:gd name="T27" fmla="*/ 44 h 381"/>
                  <a:gd name="T28" fmla="*/ 10 w 328"/>
                  <a:gd name="T29" fmla="*/ 33 h 381"/>
                  <a:gd name="T30" fmla="*/ 4 w 328"/>
                  <a:gd name="T31" fmla="*/ 21 h 381"/>
                  <a:gd name="T32" fmla="*/ 0 w 328"/>
                  <a:gd name="T33" fmla="*/ 7 h 381"/>
                  <a:gd name="T34" fmla="*/ 10 w 328"/>
                  <a:gd name="T35" fmla="*/ 0 h 381"/>
                  <a:gd name="T36" fmla="*/ 10 w 328"/>
                  <a:gd name="T37" fmla="*/ 1 h 381"/>
                  <a:gd name="T38" fmla="*/ 11 w 328"/>
                  <a:gd name="T39" fmla="*/ 3 h 381"/>
                  <a:gd name="T40" fmla="*/ 12 w 328"/>
                  <a:gd name="T41" fmla="*/ 7 h 381"/>
                  <a:gd name="T42" fmla="*/ 13 w 328"/>
                  <a:gd name="T43" fmla="*/ 11 h 381"/>
                  <a:gd name="T44" fmla="*/ 14 w 328"/>
                  <a:gd name="T45" fmla="*/ 17 h 381"/>
                  <a:gd name="T46" fmla="*/ 17 w 328"/>
                  <a:gd name="T47" fmla="*/ 23 h 381"/>
                  <a:gd name="T48" fmla="*/ 20 w 328"/>
                  <a:gd name="T49" fmla="*/ 30 h 381"/>
                  <a:gd name="T50" fmla="*/ 23 w 328"/>
                  <a:gd name="T51" fmla="*/ 37 h 381"/>
                  <a:gd name="T52" fmla="*/ 27 w 328"/>
                  <a:gd name="T53" fmla="*/ 45 h 381"/>
                  <a:gd name="T54" fmla="*/ 33 w 328"/>
                  <a:gd name="T55" fmla="*/ 53 h 381"/>
                  <a:gd name="T56" fmla="*/ 38 w 328"/>
                  <a:gd name="T57" fmla="*/ 61 h 381"/>
                  <a:gd name="T58" fmla="*/ 45 w 328"/>
                  <a:gd name="T59" fmla="*/ 68 h 381"/>
                  <a:gd name="T60" fmla="*/ 53 w 328"/>
                  <a:gd name="T61" fmla="*/ 76 h 381"/>
                  <a:gd name="T62" fmla="*/ 62 w 328"/>
                  <a:gd name="T63" fmla="*/ 83 h 381"/>
                  <a:gd name="T64" fmla="*/ 71 w 328"/>
                  <a:gd name="T65" fmla="*/ 89 h 381"/>
                  <a:gd name="T66" fmla="*/ 82 w 328"/>
                  <a:gd name="T67" fmla="*/ 96 h 3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8" h="381">
                    <a:moveTo>
                      <a:pt x="328" y="381"/>
                    </a:moveTo>
                    <a:lnTo>
                      <a:pt x="324" y="381"/>
                    </a:lnTo>
                    <a:lnTo>
                      <a:pt x="317" y="378"/>
                    </a:lnTo>
                    <a:lnTo>
                      <a:pt x="303" y="374"/>
                    </a:lnTo>
                    <a:lnTo>
                      <a:pt x="288" y="369"/>
                    </a:lnTo>
                    <a:lnTo>
                      <a:pt x="268" y="361"/>
                    </a:lnTo>
                    <a:lnTo>
                      <a:pt x="245" y="350"/>
                    </a:lnTo>
                    <a:lnTo>
                      <a:pt x="220" y="337"/>
                    </a:lnTo>
                    <a:lnTo>
                      <a:pt x="195" y="320"/>
                    </a:lnTo>
                    <a:lnTo>
                      <a:pt x="166" y="300"/>
                    </a:lnTo>
                    <a:lnTo>
                      <a:pt x="139" y="275"/>
                    </a:lnTo>
                    <a:lnTo>
                      <a:pt x="112" y="246"/>
                    </a:lnTo>
                    <a:lnTo>
                      <a:pt x="85" y="214"/>
                    </a:lnTo>
                    <a:lnTo>
                      <a:pt x="59" y="176"/>
                    </a:lnTo>
                    <a:lnTo>
                      <a:pt x="37" y="132"/>
                    </a:lnTo>
                    <a:lnTo>
                      <a:pt x="16" y="83"/>
                    </a:lnTo>
                    <a:lnTo>
                      <a:pt x="0" y="27"/>
                    </a:lnTo>
                    <a:lnTo>
                      <a:pt x="38" y="0"/>
                    </a:lnTo>
                    <a:lnTo>
                      <a:pt x="38" y="2"/>
                    </a:lnTo>
                    <a:lnTo>
                      <a:pt x="42" y="11"/>
                    </a:lnTo>
                    <a:lnTo>
                      <a:pt x="45" y="25"/>
                    </a:lnTo>
                    <a:lnTo>
                      <a:pt x="49" y="43"/>
                    </a:lnTo>
                    <a:lnTo>
                      <a:pt x="56" y="65"/>
                    </a:lnTo>
                    <a:lnTo>
                      <a:pt x="65" y="91"/>
                    </a:lnTo>
                    <a:lnTo>
                      <a:pt x="77" y="118"/>
                    </a:lnTo>
                    <a:lnTo>
                      <a:pt x="90" y="147"/>
                    </a:lnTo>
                    <a:lnTo>
                      <a:pt x="108" y="178"/>
                    </a:lnTo>
                    <a:lnTo>
                      <a:pt x="129" y="210"/>
                    </a:lnTo>
                    <a:lnTo>
                      <a:pt x="152" y="241"/>
                    </a:lnTo>
                    <a:lnTo>
                      <a:pt x="178" y="272"/>
                    </a:lnTo>
                    <a:lnTo>
                      <a:pt x="210" y="302"/>
                    </a:lnTo>
                    <a:lnTo>
                      <a:pt x="245" y="330"/>
                    </a:lnTo>
                    <a:lnTo>
                      <a:pt x="284" y="356"/>
                    </a:lnTo>
                    <a:lnTo>
                      <a:pt x="328" y="381"/>
                    </a:lnTo>
                    <a:close/>
                  </a:path>
                </a:pathLst>
              </a:custGeom>
              <a:solidFill>
                <a:srgbClr val="83F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4" name="Freeform 44"/>
              <p:cNvSpPr>
                <a:spLocks/>
              </p:cNvSpPr>
              <p:nvPr/>
            </p:nvSpPr>
            <p:spPr bwMode="auto">
              <a:xfrm>
                <a:off x="6700" y="3114"/>
                <a:ext cx="271" cy="92"/>
              </a:xfrm>
              <a:custGeom>
                <a:avLst/>
                <a:gdLst>
                  <a:gd name="T0" fmla="*/ 136 w 541"/>
                  <a:gd name="T1" fmla="*/ 1 h 184"/>
                  <a:gd name="T2" fmla="*/ 134 w 541"/>
                  <a:gd name="T3" fmla="*/ 3 h 184"/>
                  <a:gd name="T4" fmla="*/ 132 w 541"/>
                  <a:gd name="T5" fmla="*/ 7 h 184"/>
                  <a:gd name="T6" fmla="*/ 130 w 541"/>
                  <a:gd name="T7" fmla="*/ 12 h 184"/>
                  <a:gd name="T8" fmla="*/ 133 w 541"/>
                  <a:gd name="T9" fmla="*/ 19 h 184"/>
                  <a:gd name="T10" fmla="*/ 132 w 541"/>
                  <a:gd name="T11" fmla="*/ 20 h 184"/>
                  <a:gd name="T12" fmla="*/ 131 w 541"/>
                  <a:gd name="T13" fmla="*/ 20 h 184"/>
                  <a:gd name="T14" fmla="*/ 129 w 541"/>
                  <a:gd name="T15" fmla="*/ 21 h 184"/>
                  <a:gd name="T16" fmla="*/ 126 w 541"/>
                  <a:gd name="T17" fmla="*/ 22 h 184"/>
                  <a:gd name="T18" fmla="*/ 121 w 541"/>
                  <a:gd name="T19" fmla="*/ 23 h 184"/>
                  <a:gd name="T20" fmla="*/ 116 w 541"/>
                  <a:gd name="T21" fmla="*/ 25 h 184"/>
                  <a:gd name="T22" fmla="*/ 110 w 541"/>
                  <a:gd name="T23" fmla="*/ 26 h 184"/>
                  <a:gd name="T24" fmla="*/ 103 w 541"/>
                  <a:gd name="T25" fmla="*/ 28 h 184"/>
                  <a:gd name="T26" fmla="*/ 94 w 541"/>
                  <a:gd name="T27" fmla="*/ 30 h 184"/>
                  <a:gd name="T28" fmla="*/ 85 w 541"/>
                  <a:gd name="T29" fmla="*/ 32 h 184"/>
                  <a:gd name="T30" fmla="*/ 74 w 541"/>
                  <a:gd name="T31" fmla="*/ 35 h 184"/>
                  <a:gd name="T32" fmla="*/ 62 w 541"/>
                  <a:gd name="T33" fmla="*/ 37 h 184"/>
                  <a:gd name="T34" fmla="*/ 48 w 541"/>
                  <a:gd name="T35" fmla="*/ 40 h 184"/>
                  <a:gd name="T36" fmla="*/ 34 w 541"/>
                  <a:gd name="T37" fmla="*/ 42 h 184"/>
                  <a:gd name="T38" fmla="*/ 18 w 541"/>
                  <a:gd name="T39" fmla="*/ 44 h 184"/>
                  <a:gd name="T40" fmla="*/ 1 w 541"/>
                  <a:gd name="T41" fmla="*/ 46 h 184"/>
                  <a:gd name="T42" fmla="*/ 0 w 541"/>
                  <a:gd name="T43" fmla="*/ 45 h 184"/>
                  <a:gd name="T44" fmla="*/ 0 w 541"/>
                  <a:gd name="T45" fmla="*/ 43 h 184"/>
                  <a:gd name="T46" fmla="*/ 0 w 541"/>
                  <a:gd name="T47" fmla="*/ 40 h 184"/>
                  <a:gd name="T48" fmla="*/ 2 w 541"/>
                  <a:gd name="T49" fmla="*/ 35 h 184"/>
                  <a:gd name="T50" fmla="*/ 4 w 541"/>
                  <a:gd name="T51" fmla="*/ 31 h 184"/>
                  <a:gd name="T52" fmla="*/ 9 w 541"/>
                  <a:gd name="T53" fmla="*/ 27 h 184"/>
                  <a:gd name="T54" fmla="*/ 17 w 541"/>
                  <a:gd name="T55" fmla="*/ 24 h 184"/>
                  <a:gd name="T56" fmla="*/ 28 w 541"/>
                  <a:gd name="T57" fmla="*/ 23 h 184"/>
                  <a:gd name="T58" fmla="*/ 29 w 541"/>
                  <a:gd name="T59" fmla="*/ 23 h 184"/>
                  <a:gd name="T60" fmla="*/ 30 w 541"/>
                  <a:gd name="T61" fmla="*/ 23 h 184"/>
                  <a:gd name="T62" fmla="*/ 32 w 541"/>
                  <a:gd name="T63" fmla="*/ 22 h 184"/>
                  <a:gd name="T64" fmla="*/ 35 w 541"/>
                  <a:gd name="T65" fmla="*/ 22 h 184"/>
                  <a:gd name="T66" fmla="*/ 38 w 541"/>
                  <a:gd name="T67" fmla="*/ 22 h 184"/>
                  <a:gd name="T68" fmla="*/ 42 w 541"/>
                  <a:gd name="T69" fmla="*/ 22 h 184"/>
                  <a:gd name="T70" fmla="*/ 46 w 541"/>
                  <a:gd name="T71" fmla="*/ 21 h 184"/>
                  <a:gd name="T72" fmla="*/ 50 w 541"/>
                  <a:gd name="T73" fmla="*/ 21 h 184"/>
                  <a:gd name="T74" fmla="*/ 55 w 541"/>
                  <a:gd name="T75" fmla="*/ 20 h 184"/>
                  <a:gd name="T76" fmla="*/ 61 w 541"/>
                  <a:gd name="T77" fmla="*/ 19 h 184"/>
                  <a:gd name="T78" fmla="*/ 66 w 541"/>
                  <a:gd name="T79" fmla="*/ 18 h 184"/>
                  <a:gd name="T80" fmla="*/ 72 w 541"/>
                  <a:gd name="T81" fmla="*/ 16 h 184"/>
                  <a:gd name="T82" fmla="*/ 78 w 541"/>
                  <a:gd name="T83" fmla="*/ 15 h 184"/>
                  <a:gd name="T84" fmla="*/ 83 w 541"/>
                  <a:gd name="T85" fmla="*/ 13 h 184"/>
                  <a:gd name="T86" fmla="*/ 89 w 541"/>
                  <a:gd name="T87" fmla="*/ 11 h 184"/>
                  <a:gd name="T88" fmla="*/ 94 w 541"/>
                  <a:gd name="T89" fmla="*/ 9 h 184"/>
                  <a:gd name="T90" fmla="*/ 95 w 541"/>
                  <a:gd name="T91" fmla="*/ 9 h 184"/>
                  <a:gd name="T92" fmla="*/ 98 w 541"/>
                  <a:gd name="T93" fmla="*/ 7 h 184"/>
                  <a:gd name="T94" fmla="*/ 103 w 541"/>
                  <a:gd name="T95" fmla="*/ 6 h 184"/>
                  <a:gd name="T96" fmla="*/ 108 w 541"/>
                  <a:gd name="T97" fmla="*/ 4 h 184"/>
                  <a:gd name="T98" fmla="*/ 115 w 541"/>
                  <a:gd name="T99" fmla="*/ 2 h 184"/>
                  <a:gd name="T100" fmla="*/ 122 w 541"/>
                  <a:gd name="T101" fmla="*/ 1 h 184"/>
                  <a:gd name="T102" fmla="*/ 129 w 541"/>
                  <a:gd name="T103" fmla="*/ 0 h 184"/>
                  <a:gd name="T104" fmla="*/ 136 w 541"/>
                  <a:gd name="T105" fmla="*/ 1 h 1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1" h="184">
                    <a:moveTo>
                      <a:pt x="541" y="3"/>
                    </a:moveTo>
                    <a:lnTo>
                      <a:pt x="535" y="9"/>
                    </a:lnTo>
                    <a:lnTo>
                      <a:pt x="526" y="25"/>
                    </a:lnTo>
                    <a:lnTo>
                      <a:pt x="519" y="48"/>
                    </a:lnTo>
                    <a:lnTo>
                      <a:pt x="530" y="76"/>
                    </a:lnTo>
                    <a:lnTo>
                      <a:pt x="527" y="77"/>
                    </a:lnTo>
                    <a:lnTo>
                      <a:pt x="522" y="79"/>
                    </a:lnTo>
                    <a:lnTo>
                      <a:pt x="513" y="82"/>
                    </a:lnTo>
                    <a:lnTo>
                      <a:pt x="501" y="85"/>
                    </a:lnTo>
                    <a:lnTo>
                      <a:pt x="484" y="91"/>
                    </a:lnTo>
                    <a:lnTo>
                      <a:pt x="464" y="97"/>
                    </a:lnTo>
                    <a:lnTo>
                      <a:pt x="439" y="104"/>
                    </a:lnTo>
                    <a:lnTo>
                      <a:pt x="409" y="112"/>
                    </a:lnTo>
                    <a:lnTo>
                      <a:pt x="376" y="120"/>
                    </a:lnTo>
                    <a:lnTo>
                      <a:pt x="337" y="128"/>
                    </a:lnTo>
                    <a:lnTo>
                      <a:pt x="295" y="137"/>
                    </a:lnTo>
                    <a:lnTo>
                      <a:pt x="245" y="146"/>
                    </a:lnTo>
                    <a:lnTo>
                      <a:pt x="192" y="157"/>
                    </a:lnTo>
                    <a:lnTo>
                      <a:pt x="136" y="166"/>
                    </a:lnTo>
                    <a:lnTo>
                      <a:pt x="71" y="175"/>
                    </a:lnTo>
                    <a:lnTo>
                      <a:pt x="1" y="184"/>
                    </a:lnTo>
                    <a:lnTo>
                      <a:pt x="0" y="180"/>
                    </a:lnTo>
                    <a:lnTo>
                      <a:pt x="0" y="169"/>
                    </a:lnTo>
                    <a:lnTo>
                      <a:pt x="0" y="157"/>
                    </a:lnTo>
                    <a:lnTo>
                      <a:pt x="7" y="139"/>
                    </a:lnTo>
                    <a:lnTo>
                      <a:pt x="16" y="122"/>
                    </a:lnTo>
                    <a:lnTo>
                      <a:pt x="36" y="106"/>
                    </a:lnTo>
                    <a:lnTo>
                      <a:pt x="67" y="96"/>
                    </a:lnTo>
                    <a:lnTo>
                      <a:pt x="111" y="90"/>
                    </a:lnTo>
                    <a:lnTo>
                      <a:pt x="114" y="90"/>
                    </a:lnTo>
                    <a:lnTo>
                      <a:pt x="118" y="90"/>
                    </a:lnTo>
                    <a:lnTo>
                      <a:pt x="127" y="87"/>
                    </a:lnTo>
                    <a:lnTo>
                      <a:pt x="137" y="87"/>
                    </a:lnTo>
                    <a:lnTo>
                      <a:pt x="150" y="86"/>
                    </a:lnTo>
                    <a:lnTo>
                      <a:pt x="165" y="85"/>
                    </a:lnTo>
                    <a:lnTo>
                      <a:pt x="181" y="83"/>
                    </a:lnTo>
                    <a:lnTo>
                      <a:pt x="200" y="82"/>
                    </a:lnTo>
                    <a:lnTo>
                      <a:pt x="220" y="79"/>
                    </a:lnTo>
                    <a:lnTo>
                      <a:pt x="242" y="75"/>
                    </a:lnTo>
                    <a:lnTo>
                      <a:pt x="262" y="70"/>
                    </a:lnTo>
                    <a:lnTo>
                      <a:pt x="285" y="64"/>
                    </a:lnTo>
                    <a:lnTo>
                      <a:pt x="309" y="58"/>
                    </a:lnTo>
                    <a:lnTo>
                      <a:pt x="332" y="52"/>
                    </a:lnTo>
                    <a:lnTo>
                      <a:pt x="354" y="44"/>
                    </a:lnTo>
                    <a:lnTo>
                      <a:pt x="376" y="35"/>
                    </a:lnTo>
                    <a:lnTo>
                      <a:pt x="380" y="33"/>
                    </a:lnTo>
                    <a:lnTo>
                      <a:pt x="391" y="28"/>
                    </a:lnTo>
                    <a:lnTo>
                      <a:pt x="409" y="21"/>
                    </a:lnTo>
                    <a:lnTo>
                      <a:pt x="431" y="15"/>
                    </a:lnTo>
                    <a:lnTo>
                      <a:pt x="459" y="8"/>
                    </a:lnTo>
                    <a:lnTo>
                      <a:pt x="487" y="3"/>
                    </a:lnTo>
                    <a:lnTo>
                      <a:pt x="514" y="0"/>
                    </a:lnTo>
                    <a:lnTo>
                      <a:pt x="54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5" name="Freeform 45"/>
              <p:cNvSpPr>
                <a:spLocks/>
              </p:cNvSpPr>
              <p:nvPr/>
            </p:nvSpPr>
            <p:spPr bwMode="auto">
              <a:xfrm>
                <a:off x="6712" y="2754"/>
                <a:ext cx="293" cy="129"/>
              </a:xfrm>
              <a:custGeom>
                <a:avLst/>
                <a:gdLst>
                  <a:gd name="T0" fmla="*/ 147 w 586"/>
                  <a:gd name="T1" fmla="*/ 60 h 258"/>
                  <a:gd name="T2" fmla="*/ 146 w 586"/>
                  <a:gd name="T3" fmla="*/ 62 h 258"/>
                  <a:gd name="T4" fmla="*/ 144 w 586"/>
                  <a:gd name="T5" fmla="*/ 64 h 258"/>
                  <a:gd name="T6" fmla="*/ 143 w 586"/>
                  <a:gd name="T7" fmla="*/ 65 h 258"/>
                  <a:gd name="T8" fmla="*/ 139 w 586"/>
                  <a:gd name="T9" fmla="*/ 65 h 258"/>
                  <a:gd name="T10" fmla="*/ 133 w 586"/>
                  <a:gd name="T11" fmla="*/ 63 h 258"/>
                  <a:gd name="T12" fmla="*/ 129 w 586"/>
                  <a:gd name="T13" fmla="*/ 60 h 258"/>
                  <a:gd name="T14" fmla="*/ 121 w 586"/>
                  <a:gd name="T15" fmla="*/ 56 h 258"/>
                  <a:gd name="T16" fmla="*/ 109 w 586"/>
                  <a:gd name="T17" fmla="*/ 47 h 258"/>
                  <a:gd name="T18" fmla="*/ 93 w 586"/>
                  <a:gd name="T19" fmla="*/ 33 h 258"/>
                  <a:gd name="T20" fmla="*/ 84 w 586"/>
                  <a:gd name="T21" fmla="*/ 25 h 258"/>
                  <a:gd name="T22" fmla="*/ 81 w 586"/>
                  <a:gd name="T23" fmla="*/ 22 h 258"/>
                  <a:gd name="T24" fmla="*/ 76 w 586"/>
                  <a:gd name="T25" fmla="*/ 18 h 258"/>
                  <a:gd name="T26" fmla="*/ 68 w 586"/>
                  <a:gd name="T27" fmla="*/ 14 h 258"/>
                  <a:gd name="T28" fmla="*/ 57 w 586"/>
                  <a:gd name="T29" fmla="*/ 10 h 258"/>
                  <a:gd name="T30" fmla="*/ 45 w 586"/>
                  <a:gd name="T31" fmla="*/ 8 h 258"/>
                  <a:gd name="T32" fmla="*/ 31 w 586"/>
                  <a:gd name="T33" fmla="*/ 8 h 258"/>
                  <a:gd name="T34" fmla="*/ 15 w 586"/>
                  <a:gd name="T35" fmla="*/ 11 h 258"/>
                  <a:gd name="T36" fmla="*/ 5 w 586"/>
                  <a:gd name="T37" fmla="*/ 14 h 258"/>
                  <a:gd name="T38" fmla="*/ 3 w 586"/>
                  <a:gd name="T39" fmla="*/ 12 h 258"/>
                  <a:gd name="T40" fmla="*/ 1 w 586"/>
                  <a:gd name="T41" fmla="*/ 9 h 258"/>
                  <a:gd name="T42" fmla="*/ 5 w 586"/>
                  <a:gd name="T43" fmla="*/ 7 h 258"/>
                  <a:gd name="T44" fmla="*/ 12 w 586"/>
                  <a:gd name="T45" fmla="*/ 4 h 258"/>
                  <a:gd name="T46" fmla="*/ 23 w 586"/>
                  <a:gd name="T47" fmla="*/ 2 h 258"/>
                  <a:gd name="T48" fmla="*/ 35 w 586"/>
                  <a:gd name="T49" fmla="*/ 0 h 258"/>
                  <a:gd name="T50" fmla="*/ 50 w 586"/>
                  <a:gd name="T51" fmla="*/ 2 h 258"/>
                  <a:gd name="T52" fmla="*/ 65 w 586"/>
                  <a:gd name="T53" fmla="*/ 6 h 258"/>
                  <a:gd name="T54" fmla="*/ 82 w 586"/>
                  <a:gd name="T55" fmla="*/ 14 h 258"/>
                  <a:gd name="T56" fmla="*/ 92 w 586"/>
                  <a:gd name="T57" fmla="*/ 22 h 258"/>
                  <a:gd name="T58" fmla="*/ 101 w 586"/>
                  <a:gd name="T59" fmla="*/ 31 h 258"/>
                  <a:gd name="T60" fmla="*/ 116 w 586"/>
                  <a:gd name="T61" fmla="*/ 44 h 258"/>
                  <a:gd name="T62" fmla="*/ 136 w 586"/>
                  <a:gd name="T63" fmla="*/ 55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6" h="258">
                    <a:moveTo>
                      <a:pt x="586" y="236"/>
                    </a:moveTo>
                    <a:lnTo>
                      <a:pt x="586" y="238"/>
                    </a:lnTo>
                    <a:lnTo>
                      <a:pt x="585" y="243"/>
                    </a:lnTo>
                    <a:lnTo>
                      <a:pt x="582" y="248"/>
                    </a:lnTo>
                    <a:lnTo>
                      <a:pt x="577" y="253"/>
                    </a:lnTo>
                    <a:lnTo>
                      <a:pt x="576" y="253"/>
                    </a:lnTo>
                    <a:lnTo>
                      <a:pt x="574" y="254"/>
                    </a:lnTo>
                    <a:lnTo>
                      <a:pt x="569" y="257"/>
                    </a:lnTo>
                    <a:lnTo>
                      <a:pt x="563" y="258"/>
                    </a:lnTo>
                    <a:lnTo>
                      <a:pt x="555" y="257"/>
                    </a:lnTo>
                    <a:lnTo>
                      <a:pt x="545" y="253"/>
                    </a:lnTo>
                    <a:lnTo>
                      <a:pt x="532" y="250"/>
                    </a:lnTo>
                    <a:lnTo>
                      <a:pt x="519" y="242"/>
                    </a:lnTo>
                    <a:lnTo>
                      <a:pt x="515" y="239"/>
                    </a:lnTo>
                    <a:lnTo>
                      <a:pt x="502" y="232"/>
                    </a:lnTo>
                    <a:lnTo>
                      <a:pt x="484" y="221"/>
                    </a:lnTo>
                    <a:lnTo>
                      <a:pt x="462" y="205"/>
                    </a:lnTo>
                    <a:lnTo>
                      <a:pt x="434" y="185"/>
                    </a:lnTo>
                    <a:lnTo>
                      <a:pt x="404" y="160"/>
                    </a:lnTo>
                    <a:lnTo>
                      <a:pt x="370" y="131"/>
                    </a:lnTo>
                    <a:lnTo>
                      <a:pt x="335" y="99"/>
                    </a:lnTo>
                    <a:lnTo>
                      <a:pt x="334" y="97"/>
                    </a:lnTo>
                    <a:lnTo>
                      <a:pt x="330" y="93"/>
                    </a:lnTo>
                    <a:lnTo>
                      <a:pt x="322" y="86"/>
                    </a:lnTo>
                    <a:lnTo>
                      <a:pt x="313" y="80"/>
                    </a:lnTo>
                    <a:lnTo>
                      <a:pt x="302" y="71"/>
                    </a:lnTo>
                    <a:lnTo>
                      <a:pt x="288" y="63"/>
                    </a:lnTo>
                    <a:lnTo>
                      <a:pt x="270" y="54"/>
                    </a:lnTo>
                    <a:lnTo>
                      <a:pt x="250" y="47"/>
                    </a:lnTo>
                    <a:lnTo>
                      <a:pt x="228" y="38"/>
                    </a:lnTo>
                    <a:lnTo>
                      <a:pt x="205" y="33"/>
                    </a:lnTo>
                    <a:lnTo>
                      <a:pt x="179" y="29"/>
                    </a:lnTo>
                    <a:lnTo>
                      <a:pt x="152" y="28"/>
                    </a:lnTo>
                    <a:lnTo>
                      <a:pt x="122" y="29"/>
                    </a:lnTo>
                    <a:lnTo>
                      <a:pt x="90" y="34"/>
                    </a:lnTo>
                    <a:lnTo>
                      <a:pt x="58" y="44"/>
                    </a:lnTo>
                    <a:lnTo>
                      <a:pt x="22" y="56"/>
                    </a:lnTo>
                    <a:lnTo>
                      <a:pt x="20" y="55"/>
                    </a:lnTo>
                    <a:lnTo>
                      <a:pt x="16" y="52"/>
                    </a:lnTo>
                    <a:lnTo>
                      <a:pt x="9" y="45"/>
                    </a:lnTo>
                    <a:lnTo>
                      <a:pt x="0" y="36"/>
                    </a:lnTo>
                    <a:lnTo>
                      <a:pt x="1" y="34"/>
                    </a:lnTo>
                    <a:lnTo>
                      <a:pt x="7" y="32"/>
                    </a:lnTo>
                    <a:lnTo>
                      <a:pt x="18" y="26"/>
                    </a:lnTo>
                    <a:lnTo>
                      <a:pt x="31" y="22"/>
                    </a:lnTo>
                    <a:lnTo>
                      <a:pt x="47" y="16"/>
                    </a:lnTo>
                    <a:lnTo>
                      <a:pt x="67" y="10"/>
                    </a:lnTo>
                    <a:lnTo>
                      <a:pt x="89" y="6"/>
                    </a:lnTo>
                    <a:lnTo>
                      <a:pt x="112" y="3"/>
                    </a:lnTo>
                    <a:lnTo>
                      <a:pt x="139" y="0"/>
                    </a:lnTo>
                    <a:lnTo>
                      <a:pt x="166" y="1"/>
                    </a:lnTo>
                    <a:lnTo>
                      <a:pt x="197" y="5"/>
                    </a:lnTo>
                    <a:lnTo>
                      <a:pt x="228" y="10"/>
                    </a:lnTo>
                    <a:lnTo>
                      <a:pt x="260" y="22"/>
                    </a:lnTo>
                    <a:lnTo>
                      <a:pt x="293" y="37"/>
                    </a:lnTo>
                    <a:lnTo>
                      <a:pt x="328" y="56"/>
                    </a:lnTo>
                    <a:lnTo>
                      <a:pt x="361" y="82"/>
                    </a:lnTo>
                    <a:lnTo>
                      <a:pt x="365" y="86"/>
                    </a:lnTo>
                    <a:lnTo>
                      <a:pt x="381" y="101"/>
                    </a:lnTo>
                    <a:lnTo>
                      <a:pt x="403" y="121"/>
                    </a:lnTo>
                    <a:lnTo>
                      <a:pt x="430" y="146"/>
                    </a:lnTo>
                    <a:lnTo>
                      <a:pt x="463" y="173"/>
                    </a:lnTo>
                    <a:lnTo>
                      <a:pt x="502" y="197"/>
                    </a:lnTo>
                    <a:lnTo>
                      <a:pt x="543" y="220"/>
                    </a:lnTo>
                    <a:lnTo>
                      <a:pt x="586" y="236"/>
                    </a:lnTo>
                    <a:close/>
                  </a:path>
                </a:pathLst>
              </a:custGeom>
              <a:solidFill>
                <a:srgbClr val="1A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6" name="Freeform 46"/>
              <p:cNvSpPr>
                <a:spLocks/>
              </p:cNvSpPr>
              <p:nvPr/>
            </p:nvSpPr>
            <p:spPr bwMode="auto">
              <a:xfrm>
                <a:off x="6801" y="3200"/>
                <a:ext cx="223" cy="385"/>
              </a:xfrm>
              <a:custGeom>
                <a:avLst/>
                <a:gdLst>
                  <a:gd name="T0" fmla="*/ 112 w 445"/>
                  <a:gd name="T1" fmla="*/ 31 h 768"/>
                  <a:gd name="T2" fmla="*/ 111 w 445"/>
                  <a:gd name="T3" fmla="*/ 32 h 768"/>
                  <a:gd name="T4" fmla="*/ 109 w 445"/>
                  <a:gd name="T5" fmla="*/ 34 h 768"/>
                  <a:gd name="T6" fmla="*/ 106 w 445"/>
                  <a:gd name="T7" fmla="*/ 37 h 768"/>
                  <a:gd name="T8" fmla="*/ 102 w 445"/>
                  <a:gd name="T9" fmla="*/ 43 h 768"/>
                  <a:gd name="T10" fmla="*/ 97 w 445"/>
                  <a:gd name="T11" fmla="*/ 48 h 768"/>
                  <a:gd name="T12" fmla="*/ 92 w 445"/>
                  <a:gd name="T13" fmla="*/ 56 h 768"/>
                  <a:gd name="T14" fmla="*/ 87 w 445"/>
                  <a:gd name="T15" fmla="*/ 64 h 768"/>
                  <a:gd name="T16" fmla="*/ 81 w 445"/>
                  <a:gd name="T17" fmla="*/ 73 h 768"/>
                  <a:gd name="T18" fmla="*/ 75 w 445"/>
                  <a:gd name="T19" fmla="*/ 84 h 768"/>
                  <a:gd name="T20" fmla="*/ 69 w 445"/>
                  <a:gd name="T21" fmla="*/ 96 h 768"/>
                  <a:gd name="T22" fmla="*/ 63 w 445"/>
                  <a:gd name="T23" fmla="*/ 108 h 768"/>
                  <a:gd name="T24" fmla="*/ 58 w 445"/>
                  <a:gd name="T25" fmla="*/ 122 h 768"/>
                  <a:gd name="T26" fmla="*/ 53 w 445"/>
                  <a:gd name="T27" fmla="*/ 136 h 768"/>
                  <a:gd name="T28" fmla="*/ 49 w 445"/>
                  <a:gd name="T29" fmla="*/ 151 h 768"/>
                  <a:gd name="T30" fmla="*/ 46 w 445"/>
                  <a:gd name="T31" fmla="*/ 167 h 768"/>
                  <a:gd name="T32" fmla="*/ 44 w 445"/>
                  <a:gd name="T33" fmla="*/ 184 h 768"/>
                  <a:gd name="T34" fmla="*/ 43 w 445"/>
                  <a:gd name="T35" fmla="*/ 184 h 768"/>
                  <a:gd name="T36" fmla="*/ 41 w 445"/>
                  <a:gd name="T37" fmla="*/ 186 h 768"/>
                  <a:gd name="T38" fmla="*/ 37 w 445"/>
                  <a:gd name="T39" fmla="*/ 187 h 768"/>
                  <a:gd name="T40" fmla="*/ 32 w 445"/>
                  <a:gd name="T41" fmla="*/ 189 h 768"/>
                  <a:gd name="T42" fmla="*/ 26 w 445"/>
                  <a:gd name="T43" fmla="*/ 191 h 768"/>
                  <a:gd name="T44" fmla="*/ 18 w 445"/>
                  <a:gd name="T45" fmla="*/ 192 h 768"/>
                  <a:gd name="T46" fmla="*/ 10 w 445"/>
                  <a:gd name="T47" fmla="*/ 193 h 768"/>
                  <a:gd name="T48" fmla="*/ 0 w 445"/>
                  <a:gd name="T49" fmla="*/ 193 h 768"/>
                  <a:gd name="T50" fmla="*/ 0 w 445"/>
                  <a:gd name="T51" fmla="*/ 191 h 768"/>
                  <a:gd name="T52" fmla="*/ 1 w 445"/>
                  <a:gd name="T53" fmla="*/ 187 h 768"/>
                  <a:gd name="T54" fmla="*/ 2 w 445"/>
                  <a:gd name="T55" fmla="*/ 179 h 768"/>
                  <a:gd name="T56" fmla="*/ 3 w 445"/>
                  <a:gd name="T57" fmla="*/ 170 h 768"/>
                  <a:gd name="T58" fmla="*/ 4 w 445"/>
                  <a:gd name="T59" fmla="*/ 159 h 768"/>
                  <a:gd name="T60" fmla="*/ 7 w 445"/>
                  <a:gd name="T61" fmla="*/ 146 h 768"/>
                  <a:gd name="T62" fmla="*/ 10 w 445"/>
                  <a:gd name="T63" fmla="*/ 132 h 768"/>
                  <a:gd name="T64" fmla="*/ 15 w 445"/>
                  <a:gd name="T65" fmla="*/ 116 h 768"/>
                  <a:gd name="T66" fmla="*/ 20 w 445"/>
                  <a:gd name="T67" fmla="*/ 101 h 768"/>
                  <a:gd name="T68" fmla="*/ 27 w 445"/>
                  <a:gd name="T69" fmla="*/ 85 h 768"/>
                  <a:gd name="T70" fmla="*/ 34 w 445"/>
                  <a:gd name="T71" fmla="*/ 68 h 768"/>
                  <a:gd name="T72" fmla="*/ 44 w 445"/>
                  <a:gd name="T73" fmla="*/ 53 h 768"/>
                  <a:gd name="T74" fmla="*/ 55 w 445"/>
                  <a:gd name="T75" fmla="*/ 38 h 768"/>
                  <a:gd name="T76" fmla="*/ 68 w 445"/>
                  <a:gd name="T77" fmla="*/ 24 h 768"/>
                  <a:gd name="T78" fmla="*/ 83 w 445"/>
                  <a:gd name="T79" fmla="*/ 11 h 768"/>
                  <a:gd name="T80" fmla="*/ 100 w 445"/>
                  <a:gd name="T81" fmla="*/ 0 h 768"/>
                  <a:gd name="T82" fmla="*/ 112 w 445"/>
                  <a:gd name="T83" fmla="*/ 31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5" h="768">
                    <a:moveTo>
                      <a:pt x="445" y="124"/>
                    </a:moveTo>
                    <a:lnTo>
                      <a:pt x="441" y="126"/>
                    </a:lnTo>
                    <a:lnTo>
                      <a:pt x="435" y="136"/>
                    </a:lnTo>
                    <a:lnTo>
                      <a:pt x="423" y="148"/>
                    </a:lnTo>
                    <a:lnTo>
                      <a:pt x="408" y="169"/>
                    </a:lnTo>
                    <a:lnTo>
                      <a:pt x="388" y="192"/>
                    </a:lnTo>
                    <a:lnTo>
                      <a:pt x="368" y="221"/>
                    </a:lnTo>
                    <a:lnTo>
                      <a:pt x="346" y="255"/>
                    </a:lnTo>
                    <a:lnTo>
                      <a:pt x="322" y="292"/>
                    </a:lnTo>
                    <a:lnTo>
                      <a:pt x="299" y="335"/>
                    </a:lnTo>
                    <a:lnTo>
                      <a:pt x="275" y="381"/>
                    </a:lnTo>
                    <a:lnTo>
                      <a:pt x="251" y="430"/>
                    </a:lnTo>
                    <a:lnTo>
                      <a:pt x="231" y="484"/>
                    </a:lnTo>
                    <a:lnTo>
                      <a:pt x="211" y="543"/>
                    </a:lnTo>
                    <a:lnTo>
                      <a:pt x="196" y="603"/>
                    </a:lnTo>
                    <a:lnTo>
                      <a:pt x="183" y="666"/>
                    </a:lnTo>
                    <a:lnTo>
                      <a:pt x="174" y="733"/>
                    </a:lnTo>
                    <a:lnTo>
                      <a:pt x="171" y="734"/>
                    </a:lnTo>
                    <a:lnTo>
                      <a:pt x="162" y="740"/>
                    </a:lnTo>
                    <a:lnTo>
                      <a:pt x="147" y="745"/>
                    </a:lnTo>
                    <a:lnTo>
                      <a:pt x="126" y="752"/>
                    </a:lnTo>
                    <a:lnTo>
                      <a:pt x="102" y="760"/>
                    </a:lnTo>
                    <a:lnTo>
                      <a:pt x="72" y="765"/>
                    </a:lnTo>
                    <a:lnTo>
                      <a:pt x="38" y="768"/>
                    </a:lnTo>
                    <a:lnTo>
                      <a:pt x="0" y="768"/>
                    </a:lnTo>
                    <a:lnTo>
                      <a:pt x="0" y="761"/>
                    </a:lnTo>
                    <a:lnTo>
                      <a:pt x="1" y="744"/>
                    </a:lnTo>
                    <a:lnTo>
                      <a:pt x="5" y="715"/>
                    </a:lnTo>
                    <a:lnTo>
                      <a:pt x="9" y="677"/>
                    </a:lnTo>
                    <a:lnTo>
                      <a:pt x="16" y="633"/>
                    </a:lnTo>
                    <a:lnTo>
                      <a:pt x="27" y="582"/>
                    </a:lnTo>
                    <a:lnTo>
                      <a:pt x="40" y="524"/>
                    </a:lnTo>
                    <a:lnTo>
                      <a:pt x="58" y="463"/>
                    </a:lnTo>
                    <a:lnTo>
                      <a:pt x="78" y="400"/>
                    </a:lnTo>
                    <a:lnTo>
                      <a:pt x="107" y="337"/>
                    </a:lnTo>
                    <a:lnTo>
                      <a:pt x="136" y="272"/>
                    </a:lnTo>
                    <a:lnTo>
                      <a:pt x="175" y="209"/>
                    </a:lnTo>
                    <a:lnTo>
                      <a:pt x="220" y="150"/>
                    </a:lnTo>
                    <a:lnTo>
                      <a:pt x="272" y="94"/>
                    </a:lnTo>
                    <a:lnTo>
                      <a:pt x="331" y="42"/>
                    </a:lnTo>
                    <a:lnTo>
                      <a:pt x="397" y="0"/>
                    </a:lnTo>
                    <a:lnTo>
                      <a:pt x="44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7" name="Freeform 47"/>
              <p:cNvSpPr>
                <a:spLocks/>
              </p:cNvSpPr>
              <p:nvPr/>
            </p:nvSpPr>
            <p:spPr bwMode="auto">
              <a:xfrm>
                <a:off x="6837" y="3233"/>
                <a:ext cx="161" cy="323"/>
              </a:xfrm>
              <a:custGeom>
                <a:avLst/>
                <a:gdLst>
                  <a:gd name="T0" fmla="*/ 80 w 323"/>
                  <a:gd name="T1" fmla="*/ 9 h 646"/>
                  <a:gd name="T2" fmla="*/ 77 w 323"/>
                  <a:gd name="T3" fmla="*/ 0 h 646"/>
                  <a:gd name="T4" fmla="*/ 77 w 323"/>
                  <a:gd name="T5" fmla="*/ 1 h 646"/>
                  <a:gd name="T6" fmla="*/ 75 w 323"/>
                  <a:gd name="T7" fmla="*/ 3 h 646"/>
                  <a:gd name="T8" fmla="*/ 72 w 323"/>
                  <a:gd name="T9" fmla="*/ 6 h 646"/>
                  <a:gd name="T10" fmla="*/ 67 w 323"/>
                  <a:gd name="T11" fmla="*/ 10 h 646"/>
                  <a:gd name="T12" fmla="*/ 62 w 323"/>
                  <a:gd name="T13" fmla="*/ 15 h 646"/>
                  <a:gd name="T14" fmla="*/ 56 w 323"/>
                  <a:gd name="T15" fmla="*/ 22 h 646"/>
                  <a:gd name="T16" fmla="*/ 50 w 323"/>
                  <a:gd name="T17" fmla="*/ 30 h 646"/>
                  <a:gd name="T18" fmla="*/ 44 w 323"/>
                  <a:gd name="T19" fmla="*/ 39 h 646"/>
                  <a:gd name="T20" fmla="*/ 37 w 323"/>
                  <a:gd name="T21" fmla="*/ 50 h 646"/>
                  <a:gd name="T22" fmla="*/ 30 w 323"/>
                  <a:gd name="T23" fmla="*/ 61 h 646"/>
                  <a:gd name="T24" fmla="*/ 23 w 323"/>
                  <a:gd name="T25" fmla="*/ 74 h 646"/>
                  <a:gd name="T26" fmla="*/ 18 w 323"/>
                  <a:gd name="T27" fmla="*/ 89 h 646"/>
                  <a:gd name="T28" fmla="*/ 12 w 323"/>
                  <a:gd name="T29" fmla="*/ 105 h 646"/>
                  <a:gd name="T30" fmla="*/ 7 w 323"/>
                  <a:gd name="T31" fmla="*/ 122 h 646"/>
                  <a:gd name="T32" fmla="*/ 2 w 323"/>
                  <a:gd name="T33" fmla="*/ 141 h 646"/>
                  <a:gd name="T34" fmla="*/ 0 w 323"/>
                  <a:gd name="T35" fmla="*/ 161 h 646"/>
                  <a:gd name="T36" fmla="*/ 0 w 323"/>
                  <a:gd name="T37" fmla="*/ 161 h 646"/>
                  <a:gd name="T38" fmla="*/ 1 w 323"/>
                  <a:gd name="T39" fmla="*/ 162 h 646"/>
                  <a:gd name="T40" fmla="*/ 2 w 323"/>
                  <a:gd name="T41" fmla="*/ 162 h 646"/>
                  <a:gd name="T42" fmla="*/ 4 w 323"/>
                  <a:gd name="T43" fmla="*/ 162 h 646"/>
                  <a:gd name="T44" fmla="*/ 6 w 323"/>
                  <a:gd name="T45" fmla="*/ 162 h 646"/>
                  <a:gd name="T46" fmla="*/ 8 w 323"/>
                  <a:gd name="T47" fmla="*/ 161 h 646"/>
                  <a:gd name="T48" fmla="*/ 10 w 323"/>
                  <a:gd name="T49" fmla="*/ 160 h 646"/>
                  <a:gd name="T50" fmla="*/ 13 w 323"/>
                  <a:gd name="T51" fmla="*/ 159 h 646"/>
                  <a:gd name="T52" fmla="*/ 13 w 323"/>
                  <a:gd name="T53" fmla="*/ 158 h 646"/>
                  <a:gd name="T54" fmla="*/ 13 w 323"/>
                  <a:gd name="T55" fmla="*/ 156 h 646"/>
                  <a:gd name="T56" fmla="*/ 13 w 323"/>
                  <a:gd name="T57" fmla="*/ 151 h 646"/>
                  <a:gd name="T58" fmla="*/ 14 w 323"/>
                  <a:gd name="T59" fmla="*/ 145 h 646"/>
                  <a:gd name="T60" fmla="*/ 15 w 323"/>
                  <a:gd name="T61" fmla="*/ 137 h 646"/>
                  <a:gd name="T62" fmla="*/ 17 w 323"/>
                  <a:gd name="T63" fmla="*/ 128 h 646"/>
                  <a:gd name="T64" fmla="*/ 20 w 323"/>
                  <a:gd name="T65" fmla="*/ 118 h 646"/>
                  <a:gd name="T66" fmla="*/ 23 w 323"/>
                  <a:gd name="T67" fmla="*/ 107 h 646"/>
                  <a:gd name="T68" fmla="*/ 27 w 323"/>
                  <a:gd name="T69" fmla="*/ 96 h 646"/>
                  <a:gd name="T70" fmla="*/ 31 w 323"/>
                  <a:gd name="T71" fmla="*/ 84 h 646"/>
                  <a:gd name="T72" fmla="*/ 37 w 323"/>
                  <a:gd name="T73" fmla="*/ 71 h 646"/>
                  <a:gd name="T74" fmla="*/ 44 w 323"/>
                  <a:gd name="T75" fmla="*/ 58 h 646"/>
                  <a:gd name="T76" fmla="*/ 51 w 323"/>
                  <a:gd name="T77" fmla="*/ 46 h 646"/>
                  <a:gd name="T78" fmla="*/ 59 w 323"/>
                  <a:gd name="T79" fmla="*/ 33 h 646"/>
                  <a:gd name="T80" fmla="*/ 69 w 323"/>
                  <a:gd name="T81" fmla="*/ 21 h 646"/>
                  <a:gd name="T82" fmla="*/ 80 w 323"/>
                  <a:gd name="T83" fmla="*/ 9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3" h="646">
                    <a:moveTo>
                      <a:pt x="323" y="35"/>
                    </a:moveTo>
                    <a:lnTo>
                      <a:pt x="311" y="0"/>
                    </a:lnTo>
                    <a:lnTo>
                      <a:pt x="309" y="3"/>
                    </a:lnTo>
                    <a:lnTo>
                      <a:pt x="300" y="10"/>
                    </a:lnTo>
                    <a:lnTo>
                      <a:pt x="288" y="21"/>
                    </a:lnTo>
                    <a:lnTo>
                      <a:pt x="270" y="38"/>
                    </a:lnTo>
                    <a:lnTo>
                      <a:pt x="250" y="59"/>
                    </a:lnTo>
                    <a:lnTo>
                      <a:pt x="227" y="87"/>
                    </a:lnTo>
                    <a:lnTo>
                      <a:pt x="201" y="118"/>
                    </a:lnTo>
                    <a:lnTo>
                      <a:pt x="176" y="155"/>
                    </a:lnTo>
                    <a:lnTo>
                      <a:pt x="148" y="197"/>
                    </a:lnTo>
                    <a:lnTo>
                      <a:pt x="123" y="244"/>
                    </a:lnTo>
                    <a:lnTo>
                      <a:pt x="95" y="296"/>
                    </a:lnTo>
                    <a:lnTo>
                      <a:pt x="72" y="355"/>
                    </a:lnTo>
                    <a:lnTo>
                      <a:pt x="49" y="418"/>
                    </a:lnTo>
                    <a:lnTo>
                      <a:pt x="30" y="488"/>
                    </a:lnTo>
                    <a:lnTo>
                      <a:pt x="11" y="562"/>
                    </a:lnTo>
                    <a:lnTo>
                      <a:pt x="0" y="644"/>
                    </a:lnTo>
                    <a:lnTo>
                      <a:pt x="1" y="644"/>
                    </a:lnTo>
                    <a:lnTo>
                      <a:pt x="4" y="646"/>
                    </a:lnTo>
                    <a:lnTo>
                      <a:pt x="10" y="646"/>
                    </a:lnTo>
                    <a:lnTo>
                      <a:pt x="18" y="646"/>
                    </a:lnTo>
                    <a:lnTo>
                      <a:pt x="24" y="646"/>
                    </a:lnTo>
                    <a:lnTo>
                      <a:pt x="35" y="644"/>
                    </a:lnTo>
                    <a:lnTo>
                      <a:pt x="42" y="640"/>
                    </a:lnTo>
                    <a:lnTo>
                      <a:pt x="52" y="635"/>
                    </a:lnTo>
                    <a:lnTo>
                      <a:pt x="52" y="632"/>
                    </a:lnTo>
                    <a:lnTo>
                      <a:pt x="53" y="621"/>
                    </a:lnTo>
                    <a:lnTo>
                      <a:pt x="54" y="602"/>
                    </a:lnTo>
                    <a:lnTo>
                      <a:pt x="58" y="577"/>
                    </a:lnTo>
                    <a:lnTo>
                      <a:pt x="63" y="546"/>
                    </a:lnTo>
                    <a:lnTo>
                      <a:pt x="71" y="510"/>
                    </a:lnTo>
                    <a:lnTo>
                      <a:pt x="81" y="471"/>
                    </a:lnTo>
                    <a:lnTo>
                      <a:pt x="93" y="427"/>
                    </a:lnTo>
                    <a:lnTo>
                      <a:pt x="110" y="381"/>
                    </a:lnTo>
                    <a:lnTo>
                      <a:pt x="126" y="333"/>
                    </a:lnTo>
                    <a:lnTo>
                      <a:pt x="148" y="283"/>
                    </a:lnTo>
                    <a:lnTo>
                      <a:pt x="176" y="232"/>
                    </a:lnTo>
                    <a:lnTo>
                      <a:pt x="205" y="182"/>
                    </a:lnTo>
                    <a:lnTo>
                      <a:pt x="239" y="130"/>
                    </a:lnTo>
                    <a:lnTo>
                      <a:pt x="279" y="82"/>
                    </a:lnTo>
                    <a:lnTo>
                      <a:pt x="323" y="35"/>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8" name="Freeform 48"/>
              <p:cNvSpPr>
                <a:spLocks/>
              </p:cNvSpPr>
              <p:nvPr/>
            </p:nvSpPr>
            <p:spPr bwMode="auto">
              <a:xfrm>
                <a:off x="6851" y="3206"/>
                <a:ext cx="80" cy="94"/>
              </a:xfrm>
              <a:custGeom>
                <a:avLst/>
                <a:gdLst>
                  <a:gd name="T0" fmla="*/ 40 w 160"/>
                  <a:gd name="T1" fmla="*/ 30 h 189"/>
                  <a:gd name="T2" fmla="*/ 20 w 160"/>
                  <a:gd name="T3" fmla="*/ 0 h 189"/>
                  <a:gd name="T4" fmla="*/ 0 w 160"/>
                  <a:gd name="T5" fmla="*/ 2 h 189"/>
                  <a:gd name="T6" fmla="*/ 26 w 160"/>
                  <a:gd name="T7" fmla="*/ 47 h 189"/>
                  <a:gd name="T8" fmla="*/ 40 w 160"/>
                  <a:gd name="T9" fmla="*/ 3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89">
                    <a:moveTo>
                      <a:pt x="160" y="123"/>
                    </a:moveTo>
                    <a:lnTo>
                      <a:pt x="79" y="0"/>
                    </a:lnTo>
                    <a:lnTo>
                      <a:pt x="0" y="9"/>
                    </a:lnTo>
                    <a:lnTo>
                      <a:pt x="104" y="189"/>
                    </a:lnTo>
                    <a:lnTo>
                      <a:pt x="16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9" name="Freeform 49"/>
              <p:cNvSpPr>
                <a:spLocks/>
              </p:cNvSpPr>
              <p:nvPr/>
            </p:nvSpPr>
            <p:spPr bwMode="auto">
              <a:xfrm>
                <a:off x="7078" y="2851"/>
                <a:ext cx="95" cy="38"/>
              </a:xfrm>
              <a:custGeom>
                <a:avLst/>
                <a:gdLst>
                  <a:gd name="T0" fmla="*/ 36 w 191"/>
                  <a:gd name="T1" fmla="*/ 3 h 77"/>
                  <a:gd name="T2" fmla="*/ 36 w 191"/>
                  <a:gd name="T3" fmla="*/ 3 h 77"/>
                  <a:gd name="T4" fmla="*/ 34 w 191"/>
                  <a:gd name="T5" fmla="*/ 4 h 77"/>
                  <a:gd name="T6" fmla="*/ 32 w 191"/>
                  <a:gd name="T7" fmla="*/ 5 h 77"/>
                  <a:gd name="T8" fmla="*/ 28 w 191"/>
                  <a:gd name="T9" fmla="*/ 7 h 77"/>
                  <a:gd name="T10" fmla="*/ 23 w 191"/>
                  <a:gd name="T11" fmla="*/ 9 h 77"/>
                  <a:gd name="T12" fmla="*/ 17 w 191"/>
                  <a:gd name="T13" fmla="*/ 11 h 77"/>
                  <a:gd name="T14" fmla="*/ 9 w 191"/>
                  <a:gd name="T15" fmla="*/ 12 h 77"/>
                  <a:gd name="T16" fmla="*/ 0 w 191"/>
                  <a:gd name="T17" fmla="*/ 13 h 77"/>
                  <a:gd name="T18" fmla="*/ 0 w 191"/>
                  <a:gd name="T19" fmla="*/ 13 h 77"/>
                  <a:gd name="T20" fmla="*/ 0 w 191"/>
                  <a:gd name="T21" fmla="*/ 14 h 77"/>
                  <a:gd name="T22" fmla="*/ 0 w 191"/>
                  <a:gd name="T23" fmla="*/ 16 h 77"/>
                  <a:gd name="T24" fmla="*/ 0 w 191"/>
                  <a:gd name="T25" fmla="*/ 19 h 77"/>
                  <a:gd name="T26" fmla="*/ 1 w 191"/>
                  <a:gd name="T27" fmla="*/ 19 h 77"/>
                  <a:gd name="T28" fmla="*/ 5 w 191"/>
                  <a:gd name="T29" fmla="*/ 19 h 77"/>
                  <a:gd name="T30" fmla="*/ 10 w 191"/>
                  <a:gd name="T31" fmla="*/ 19 h 77"/>
                  <a:gd name="T32" fmla="*/ 17 w 191"/>
                  <a:gd name="T33" fmla="*/ 18 h 77"/>
                  <a:gd name="T34" fmla="*/ 25 w 191"/>
                  <a:gd name="T35" fmla="*/ 17 h 77"/>
                  <a:gd name="T36" fmla="*/ 32 w 191"/>
                  <a:gd name="T37" fmla="*/ 15 h 77"/>
                  <a:gd name="T38" fmla="*/ 40 w 191"/>
                  <a:gd name="T39" fmla="*/ 12 h 77"/>
                  <a:gd name="T40" fmla="*/ 46 w 191"/>
                  <a:gd name="T41" fmla="*/ 7 h 77"/>
                  <a:gd name="T42" fmla="*/ 47 w 191"/>
                  <a:gd name="T43" fmla="*/ 7 h 77"/>
                  <a:gd name="T44" fmla="*/ 47 w 191"/>
                  <a:gd name="T45" fmla="*/ 5 h 77"/>
                  <a:gd name="T46" fmla="*/ 47 w 191"/>
                  <a:gd name="T47" fmla="*/ 2 h 77"/>
                  <a:gd name="T48" fmla="*/ 45 w 191"/>
                  <a:gd name="T49" fmla="*/ 0 h 77"/>
                  <a:gd name="T50" fmla="*/ 45 w 191"/>
                  <a:gd name="T51" fmla="*/ 0 h 77"/>
                  <a:gd name="T52" fmla="*/ 43 w 191"/>
                  <a:gd name="T53" fmla="*/ 0 h 77"/>
                  <a:gd name="T54" fmla="*/ 40 w 191"/>
                  <a:gd name="T55" fmla="*/ 0 h 77"/>
                  <a:gd name="T56" fmla="*/ 36 w 191"/>
                  <a:gd name="T57" fmla="*/ 3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1" h="77">
                    <a:moveTo>
                      <a:pt x="146" y="12"/>
                    </a:moveTo>
                    <a:lnTo>
                      <a:pt x="144" y="13"/>
                    </a:lnTo>
                    <a:lnTo>
                      <a:pt x="139" y="19"/>
                    </a:lnTo>
                    <a:lnTo>
                      <a:pt x="129" y="23"/>
                    </a:lnTo>
                    <a:lnTo>
                      <a:pt x="113" y="31"/>
                    </a:lnTo>
                    <a:lnTo>
                      <a:pt x="94" y="38"/>
                    </a:lnTo>
                    <a:lnTo>
                      <a:pt x="69" y="45"/>
                    </a:lnTo>
                    <a:lnTo>
                      <a:pt x="38" y="50"/>
                    </a:lnTo>
                    <a:lnTo>
                      <a:pt x="0" y="52"/>
                    </a:lnTo>
                    <a:lnTo>
                      <a:pt x="0" y="54"/>
                    </a:lnTo>
                    <a:lnTo>
                      <a:pt x="1" y="59"/>
                    </a:lnTo>
                    <a:lnTo>
                      <a:pt x="1" y="67"/>
                    </a:lnTo>
                    <a:lnTo>
                      <a:pt x="0" y="76"/>
                    </a:lnTo>
                    <a:lnTo>
                      <a:pt x="6" y="76"/>
                    </a:lnTo>
                    <a:lnTo>
                      <a:pt x="20" y="77"/>
                    </a:lnTo>
                    <a:lnTo>
                      <a:pt x="42" y="76"/>
                    </a:lnTo>
                    <a:lnTo>
                      <a:pt x="71" y="75"/>
                    </a:lnTo>
                    <a:lnTo>
                      <a:pt x="100" y="70"/>
                    </a:lnTo>
                    <a:lnTo>
                      <a:pt x="130" y="61"/>
                    </a:lnTo>
                    <a:lnTo>
                      <a:pt x="161" y="50"/>
                    </a:lnTo>
                    <a:lnTo>
                      <a:pt x="187" y="31"/>
                    </a:lnTo>
                    <a:lnTo>
                      <a:pt x="188" y="29"/>
                    </a:lnTo>
                    <a:lnTo>
                      <a:pt x="191" y="21"/>
                    </a:lnTo>
                    <a:lnTo>
                      <a:pt x="191" y="11"/>
                    </a:lnTo>
                    <a:lnTo>
                      <a:pt x="183" y="3"/>
                    </a:lnTo>
                    <a:lnTo>
                      <a:pt x="182" y="1"/>
                    </a:lnTo>
                    <a:lnTo>
                      <a:pt x="173" y="0"/>
                    </a:lnTo>
                    <a:lnTo>
                      <a:pt x="161" y="3"/>
                    </a:lnTo>
                    <a:lnTo>
                      <a:pt x="146" y="12"/>
                    </a:lnTo>
                    <a:close/>
                  </a:path>
                </a:pathLst>
              </a:custGeom>
              <a:solidFill>
                <a:srgbClr val="1A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0" name="Freeform 50"/>
              <p:cNvSpPr>
                <a:spLocks/>
              </p:cNvSpPr>
              <p:nvPr/>
            </p:nvSpPr>
            <p:spPr bwMode="auto">
              <a:xfrm>
                <a:off x="6992" y="2916"/>
                <a:ext cx="35" cy="179"/>
              </a:xfrm>
              <a:custGeom>
                <a:avLst/>
                <a:gdLst>
                  <a:gd name="T0" fmla="*/ 17 w 70"/>
                  <a:gd name="T1" fmla="*/ 3 h 358"/>
                  <a:gd name="T2" fmla="*/ 16 w 70"/>
                  <a:gd name="T3" fmla="*/ 3 h 358"/>
                  <a:gd name="T4" fmla="*/ 15 w 70"/>
                  <a:gd name="T5" fmla="*/ 2 h 358"/>
                  <a:gd name="T6" fmla="*/ 12 w 70"/>
                  <a:gd name="T7" fmla="*/ 2 h 358"/>
                  <a:gd name="T8" fmla="*/ 9 w 70"/>
                  <a:gd name="T9" fmla="*/ 0 h 358"/>
                  <a:gd name="T10" fmla="*/ 8 w 70"/>
                  <a:gd name="T11" fmla="*/ 2 h 358"/>
                  <a:gd name="T12" fmla="*/ 6 w 70"/>
                  <a:gd name="T13" fmla="*/ 6 h 358"/>
                  <a:gd name="T14" fmla="*/ 4 w 70"/>
                  <a:gd name="T15" fmla="*/ 13 h 358"/>
                  <a:gd name="T16" fmla="*/ 2 w 70"/>
                  <a:gd name="T17" fmla="*/ 22 h 358"/>
                  <a:gd name="T18" fmla="*/ 0 w 70"/>
                  <a:gd name="T19" fmla="*/ 34 h 358"/>
                  <a:gd name="T20" fmla="*/ 1 w 70"/>
                  <a:gd name="T21" fmla="*/ 50 h 358"/>
                  <a:gd name="T22" fmla="*/ 4 w 70"/>
                  <a:gd name="T23" fmla="*/ 68 h 358"/>
                  <a:gd name="T24" fmla="*/ 9 w 70"/>
                  <a:gd name="T25" fmla="*/ 90 h 358"/>
                  <a:gd name="T26" fmla="*/ 10 w 70"/>
                  <a:gd name="T27" fmla="*/ 90 h 358"/>
                  <a:gd name="T28" fmla="*/ 12 w 70"/>
                  <a:gd name="T29" fmla="*/ 89 h 358"/>
                  <a:gd name="T30" fmla="*/ 15 w 70"/>
                  <a:gd name="T31" fmla="*/ 88 h 358"/>
                  <a:gd name="T32" fmla="*/ 18 w 70"/>
                  <a:gd name="T33" fmla="*/ 88 h 358"/>
                  <a:gd name="T34" fmla="*/ 17 w 70"/>
                  <a:gd name="T35" fmla="*/ 85 h 358"/>
                  <a:gd name="T36" fmla="*/ 15 w 70"/>
                  <a:gd name="T37" fmla="*/ 78 h 358"/>
                  <a:gd name="T38" fmla="*/ 12 w 70"/>
                  <a:gd name="T39" fmla="*/ 68 h 358"/>
                  <a:gd name="T40" fmla="*/ 9 w 70"/>
                  <a:gd name="T41" fmla="*/ 56 h 358"/>
                  <a:gd name="T42" fmla="*/ 8 w 70"/>
                  <a:gd name="T43" fmla="*/ 42 h 358"/>
                  <a:gd name="T44" fmla="*/ 8 w 70"/>
                  <a:gd name="T45" fmla="*/ 27 h 358"/>
                  <a:gd name="T46" fmla="*/ 11 w 70"/>
                  <a:gd name="T47" fmla="*/ 15 h 358"/>
                  <a:gd name="T48" fmla="*/ 17 w 70"/>
                  <a:gd name="T49" fmla="*/ 3 h 3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358">
                    <a:moveTo>
                      <a:pt x="66" y="9"/>
                    </a:moveTo>
                    <a:lnTo>
                      <a:pt x="63" y="9"/>
                    </a:lnTo>
                    <a:lnTo>
                      <a:pt x="57" y="8"/>
                    </a:lnTo>
                    <a:lnTo>
                      <a:pt x="46" y="5"/>
                    </a:lnTo>
                    <a:lnTo>
                      <a:pt x="33" y="0"/>
                    </a:lnTo>
                    <a:lnTo>
                      <a:pt x="31" y="5"/>
                    </a:lnTo>
                    <a:lnTo>
                      <a:pt x="23" y="21"/>
                    </a:lnTo>
                    <a:lnTo>
                      <a:pt x="13" y="49"/>
                    </a:lnTo>
                    <a:lnTo>
                      <a:pt x="5" y="87"/>
                    </a:lnTo>
                    <a:lnTo>
                      <a:pt x="0" y="136"/>
                    </a:lnTo>
                    <a:lnTo>
                      <a:pt x="1" y="198"/>
                    </a:lnTo>
                    <a:lnTo>
                      <a:pt x="13" y="272"/>
                    </a:lnTo>
                    <a:lnTo>
                      <a:pt x="35" y="358"/>
                    </a:lnTo>
                    <a:lnTo>
                      <a:pt x="37" y="357"/>
                    </a:lnTo>
                    <a:lnTo>
                      <a:pt x="45" y="353"/>
                    </a:lnTo>
                    <a:lnTo>
                      <a:pt x="57" y="351"/>
                    </a:lnTo>
                    <a:lnTo>
                      <a:pt x="70" y="350"/>
                    </a:lnTo>
                    <a:lnTo>
                      <a:pt x="67" y="340"/>
                    </a:lnTo>
                    <a:lnTo>
                      <a:pt x="58" y="312"/>
                    </a:lnTo>
                    <a:lnTo>
                      <a:pt x="46" y="272"/>
                    </a:lnTo>
                    <a:lnTo>
                      <a:pt x="36" y="222"/>
                    </a:lnTo>
                    <a:lnTo>
                      <a:pt x="31" y="167"/>
                    </a:lnTo>
                    <a:lnTo>
                      <a:pt x="31" y="108"/>
                    </a:lnTo>
                    <a:lnTo>
                      <a:pt x="42" y="57"/>
                    </a:lnTo>
                    <a:lnTo>
                      <a:pt x="66" y="9"/>
                    </a:lnTo>
                    <a:close/>
                  </a:path>
                </a:pathLst>
              </a:custGeom>
              <a:solidFill>
                <a:srgbClr val="1A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1" name="Freeform 51"/>
              <p:cNvSpPr>
                <a:spLocks/>
              </p:cNvSpPr>
              <p:nvPr/>
            </p:nvSpPr>
            <p:spPr bwMode="auto">
              <a:xfrm>
                <a:off x="7188" y="3292"/>
                <a:ext cx="33" cy="22"/>
              </a:xfrm>
              <a:custGeom>
                <a:avLst/>
                <a:gdLst>
                  <a:gd name="T0" fmla="*/ 0 w 65"/>
                  <a:gd name="T1" fmla="*/ 11 h 43"/>
                  <a:gd name="T2" fmla="*/ 0 w 65"/>
                  <a:gd name="T3" fmla="*/ 10 h 43"/>
                  <a:gd name="T4" fmla="*/ 1 w 65"/>
                  <a:gd name="T5" fmla="*/ 8 h 43"/>
                  <a:gd name="T6" fmla="*/ 2 w 65"/>
                  <a:gd name="T7" fmla="*/ 5 h 43"/>
                  <a:gd name="T8" fmla="*/ 3 w 65"/>
                  <a:gd name="T9" fmla="*/ 3 h 43"/>
                  <a:gd name="T10" fmla="*/ 5 w 65"/>
                  <a:gd name="T11" fmla="*/ 1 h 43"/>
                  <a:gd name="T12" fmla="*/ 8 w 65"/>
                  <a:gd name="T13" fmla="*/ 0 h 43"/>
                  <a:gd name="T14" fmla="*/ 11 w 65"/>
                  <a:gd name="T15" fmla="*/ 2 h 43"/>
                  <a:gd name="T16" fmla="*/ 17 w 65"/>
                  <a:gd name="T17" fmla="*/ 7 h 43"/>
                  <a:gd name="T18" fmla="*/ 16 w 65"/>
                  <a:gd name="T19" fmla="*/ 7 h 43"/>
                  <a:gd name="T20" fmla="*/ 15 w 65"/>
                  <a:gd name="T21" fmla="*/ 7 h 43"/>
                  <a:gd name="T22" fmla="*/ 14 w 65"/>
                  <a:gd name="T23" fmla="*/ 7 h 43"/>
                  <a:gd name="T24" fmla="*/ 12 w 65"/>
                  <a:gd name="T25" fmla="*/ 8 h 43"/>
                  <a:gd name="T26" fmla="*/ 10 w 65"/>
                  <a:gd name="T27" fmla="*/ 9 h 43"/>
                  <a:gd name="T28" fmla="*/ 7 w 65"/>
                  <a:gd name="T29" fmla="*/ 9 h 43"/>
                  <a:gd name="T30" fmla="*/ 3 w 65"/>
                  <a:gd name="T31" fmla="*/ 10 h 43"/>
                  <a:gd name="T32" fmla="*/ 0 w 65"/>
                  <a:gd name="T33" fmla="*/ 11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43">
                    <a:moveTo>
                      <a:pt x="0" y="43"/>
                    </a:moveTo>
                    <a:lnTo>
                      <a:pt x="0" y="39"/>
                    </a:lnTo>
                    <a:lnTo>
                      <a:pt x="2" y="31"/>
                    </a:lnTo>
                    <a:lnTo>
                      <a:pt x="6" y="19"/>
                    </a:lnTo>
                    <a:lnTo>
                      <a:pt x="11" y="9"/>
                    </a:lnTo>
                    <a:lnTo>
                      <a:pt x="19" y="1"/>
                    </a:lnTo>
                    <a:lnTo>
                      <a:pt x="30" y="0"/>
                    </a:lnTo>
                    <a:lnTo>
                      <a:pt x="44" y="8"/>
                    </a:lnTo>
                    <a:lnTo>
                      <a:pt x="65" y="27"/>
                    </a:lnTo>
                    <a:lnTo>
                      <a:pt x="64" y="27"/>
                    </a:lnTo>
                    <a:lnTo>
                      <a:pt x="60" y="27"/>
                    </a:lnTo>
                    <a:lnTo>
                      <a:pt x="53" y="28"/>
                    </a:lnTo>
                    <a:lnTo>
                      <a:pt x="47" y="30"/>
                    </a:lnTo>
                    <a:lnTo>
                      <a:pt x="37" y="33"/>
                    </a:lnTo>
                    <a:lnTo>
                      <a:pt x="26" y="35"/>
                    </a:lnTo>
                    <a:lnTo>
                      <a:pt x="12" y="39"/>
                    </a:lnTo>
                    <a:lnTo>
                      <a:pt x="0" y="43"/>
                    </a:lnTo>
                    <a:close/>
                  </a:path>
                </a:pathLst>
              </a:custGeom>
              <a:solidFill>
                <a:srgbClr val="0183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2" name="Freeform 52"/>
              <p:cNvSpPr>
                <a:spLocks/>
              </p:cNvSpPr>
              <p:nvPr/>
            </p:nvSpPr>
            <p:spPr bwMode="auto">
              <a:xfrm>
                <a:off x="7013" y="2880"/>
                <a:ext cx="49" cy="27"/>
              </a:xfrm>
              <a:custGeom>
                <a:avLst/>
                <a:gdLst>
                  <a:gd name="T0" fmla="*/ 24 w 97"/>
                  <a:gd name="T1" fmla="*/ 5 h 54"/>
                  <a:gd name="T2" fmla="*/ 24 w 97"/>
                  <a:gd name="T3" fmla="*/ 5 h 54"/>
                  <a:gd name="T4" fmla="*/ 25 w 97"/>
                  <a:gd name="T5" fmla="*/ 6 h 54"/>
                  <a:gd name="T6" fmla="*/ 25 w 97"/>
                  <a:gd name="T7" fmla="*/ 7 h 54"/>
                  <a:gd name="T8" fmla="*/ 25 w 97"/>
                  <a:gd name="T9" fmla="*/ 9 h 54"/>
                  <a:gd name="T10" fmla="*/ 24 w 97"/>
                  <a:gd name="T11" fmla="*/ 10 h 54"/>
                  <a:gd name="T12" fmla="*/ 22 w 97"/>
                  <a:gd name="T13" fmla="*/ 12 h 54"/>
                  <a:gd name="T14" fmla="*/ 20 w 97"/>
                  <a:gd name="T15" fmla="*/ 13 h 54"/>
                  <a:gd name="T16" fmla="*/ 16 w 97"/>
                  <a:gd name="T17" fmla="*/ 14 h 54"/>
                  <a:gd name="T18" fmla="*/ 15 w 97"/>
                  <a:gd name="T19" fmla="*/ 14 h 54"/>
                  <a:gd name="T20" fmla="*/ 14 w 97"/>
                  <a:gd name="T21" fmla="*/ 14 h 54"/>
                  <a:gd name="T22" fmla="*/ 13 w 97"/>
                  <a:gd name="T23" fmla="*/ 14 h 54"/>
                  <a:gd name="T24" fmla="*/ 11 w 97"/>
                  <a:gd name="T25" fmla="*/ 13 h 54"/>
                  <a:gd name="T26" fmla="*/ 9 w 97"/>
                  <a:gd name="T27" fmla="*/ 13 h 54"/>
                  <a:gd name="T28" fmla="*/ 6 w 97"/>
                  <a:gd name="T29" fmla="*/ 12 h 54"/>
                  <a:gd name="T30" fmla="*/ 3 w 97"/>
                  <a:gd name="T31" fmla="*/ 10 h 54"/>
                  <a:gd name="T32" fmla="*/ 0 w 97"/>
                  <a:gd name="T33" fmla="*/ 9 h 54"/>
                  <a:gd name="T34" fmla="*/ 1 w 97"/>
                  <a:gd name="T35" fmla="*/ 8 h 54"/>
                  <a:gd name="T36" fmla="*/ 2 w 97"/>
                  <a:gd name="T37" fmla="*/ 6 h 54"/>
                  <a:gd name="T38" fmla="*/ 4 w 97"/>
                  <a:gd name="T39" fmla="*/ 4 h 54"/>
                  <a:gd name="T40" fmla="*/ 4 w 97"/>
                  <a:gd name="T41" fmla="*/ 0 h 54"/>
                  <a:gd name="T42" fmla="*/ 5 w 97"/>
                  <a:gd name="T43" fmla="*/ 1 h 54"/>
                  <a:gd name="T44" fmla="*/ 6 w 97"/>
                  <a:gd name="T45" fmla="*/ 1 h 54"/>
                  <a:gd name="T46" fmla="*/ 8 w 97"/>
                  <a:gd name="T47" fmla="*/ 2 h 54"/>
                  <a:gd name="T48" fmla="*/ 11 w 97"/>
                  <a:gd name="T49" fmla="*/ 3 h 54"/>
                  <a:gd name="T50" fmla="*/ 14 w 97"/>
                  <a:gd name="T51" fmla="*/ 4 h 54"/>
                  <a:gd name="T52" fmla="*/ 17 w 97"/>
                  <a:gd name="T53" fmla="*/ 4 h 54"/>
                  <a:gd name="T54" fmla="*/ 21 w 97"/>
                  <a:gd name="T55" fmla="*/ 5 h 54"/>
                  <a:gd name="T56" fmla="*/ 24 w 97"/>
                  <a:gd name="T57" fmla="*/ 5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7" h="54">
                    <a:moveTo>
                      <a:pt x="96" y="17"/>
                    </a:moveTo>
                    <a:lnTo>
                      <a:pt x="96" y="18"/>
                    </a:lnTo>
                    <a:lnTo>
                      <a:pt x="97" y="22"/>
                    </a:lnTo>
                    <a:lnTo>
                      <a:pt x="97" y="28"/>
                    </a:lnTo>
                    <a:lnTo>
                      <a:pt x="97" y="33"/>
                    </a:lnTo>
                    <a:lnTo>
                      <a:pt x="93" y="40"/>
                    </a:lnTo>
                    <a:lnTo>
                      <a:pt x="88" y="46"/>
                    </a:lnTo>
                    <a:lnTo>
                      <a:pt x="77" y="51"/>
                    </a:lnTo>
                    <a:lnTo>
                      <a:pt x="61" y="54"/>
                    </a:lnTo>
                    <a:lnTo>
                      <a:pt x="60" y="54"/>
                    </a:lnTo>
                    <a:lnTo>
                      <a:pt x="56" y="54"/>
                    </a:lnTo>
                    <a:lnTo>
                      <a:pt x="50" y="53"/>
                    </a:lnTo>
                    <a:lnTo>
                      <a:pt x="42" y="51"/>
                    </a:lnTo>
                    <a:lnTo>
                      <a:pt x="33" y="49"/>
                    </a:lnTo>
                    <a:lnTo>
                      <a:pt x="22" y="45"/>
                    </a:lnTo>
                    <a:lnTo>
                      <a:pt x="11" y="40"/>
                    </a:lnTo>
                    <a:lnTo>
                      <a:pt x="0" y="33"/>
                    </a:lnTo>
                    <a:lnTo>
                      <a:pt x="3" y="31"/>
                    </a:lnTo>
                    <a:lnTo>
                      <a:pt x="7" y="24"/>
                    </a:lnTo>
                    <a:lnTo>
                      <a:pt x="13" y="13"/>
                    </a:lnTo>
                    <a:lnTo>
                      <a:pt x="16" y="0"/>
                    </a:lnTo>
                    <a:lnTo>
                      <a:pt x="17" y="1"/>
                    </a:lnTo>
                    <a:lnTo>
                      <a:pt x="24" y="2"/>
                    </a:lnTo>
                    <a:lnTo>
                      <a:pt x="31" y="7"/>
                    </a:lnTo>
                    <a:lnTo>
                      <a:pt x="42" y="11"/>
                    </a:lnTo>
                    <a:lnTo>
                      <a:pt x="53" y="13"/>
                    </a:lnTo>
                    <a:lnTo>
                      <a:pt x="66" y="16"/>
                    </a:lnTo>
                    <a:lnTo>
                      <a:pt x="81" y="17"/>
                    </a:lnTo>
                    <a:lnTo>
                      <a:pt x="9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3" name="Freeform 53"/>
              <p:cNvSpPr>
                <a:spLocks/>
              </p:cNvSpPr>
              <p:nvPr/>
            </p:nvSpPr>
            <p:spPr bwMode="auto">
              <a:xfrm>
                <a:off x="7398" y="2996"/>
                <a:ext cx="144" cy="258"/>
              </a:xfrm>
              <a:custGeom>
                <a:avLst/>
                <a:gdLst>
                  <a:gd name="T0" fmla="*/ 0 w 288"/>
                  <a:gd name="T1" fmla="*/ 121 h 516"/>
                  <a:gd name="T2" fmla="*/ 24 w 288"/>
                  <a:gd name="T3" fmla="*/ 129 h 516"/>
                  <a:gd name="T4" fmla="*/ 72 w 288"/>
                  <a:gd name="T5" fmla="*/ 0 h 516"/>
                  <a:gd name="T6" fmla="*/ 0 w 288"/>
                  <a:gd name="T7" fmla="*/ 121 h 5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516">
                    <a:moveTo>
                      <a:pt x="0" y="482"/>
                    </a:moveTo>
                    <a:lnTo>
                      <a:pt x="96" y="516"/>
                    </a:lnTo>
                    <a:lnTo>
                      <a:pt x="288" y="0"/>
                    </a:lnTo>
                    <a:lnTo>
                      <a:pt x="0" y="482"/>
                    </a:lnTo>
                    <a:close/>
                  </a:path>
                </a:pathLst>
              </a:custGeom>
              <a:solidFill>
                <a:srgbClr val="FFB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4" name="Freeform 54"/>
              <p:cNvSpPr>
                <a:spLocks/>
              </p:cNvSpPr>
              <p:nvPr/>
            </p:nvSpPr>
            <p:spPr bwMode="auto">
              <a:xfrm>
                <a:off x="7511" y="3099"/>
                <a:ext cx="226" cy="220"/>
              </a:xfrm>
              <a:custGeom>
                <a:avLst/>
                <a:gdLst>
                  <a:gd name="T0" fmla="*/ 0 w 453"/>
                  <a:gd name="T1" fmla="*/ 93 h 442"/>
                  <a:gd name="T2" fmla="*/ 20 w 453"/>
                  <a:gd name="T3" fmla="*/ 110 h 442"/>
                  <a:gd name="T4" fmla="*/ 113 w 453"/>
                  <a:gd name="T5" fmla="*/ 0 h 442"/>
                  <a:gd name="T6" fmla="*/ 0 w 453"/>
                  <a:gd name="T7" fmla="*/ 93 h 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3" h="442">
                    <a:moveTo>
                      <a:pt x="0" y="374"/>
                    </a:moveTo>
                    <a:lnTo>
                      <a:pt x="81" y="442"/>
                    </a:lnTo>
                    <a:lnTo>
                      <a:pt x="453" y="0"/>
                    </a:lnTo>
                    <a:lnTo>
                      <a:pt x="0" y="374"/>
                    </a:lnTo>
                    <a:close/>
                  </a:path>
                </a:pathLst>
              </a:custGeom>
              <a:solidFill>
                <a:srgbClr val="FFB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5" name="Freeform 55"/>
              <p:cNvSpPr>
                <a:spLocks/>
              </p:cNvSpPr>
              <p:nvPr/>
            </p:nvSpPr>
            <p:spPr bwMode="auto">
              <a:xfrm>
                <a:off x="7601" y="3288"/>
                <a:ext cx="261" cy="138"/>
              </a:xfrm>
              <a:custGeom>
                <a:avLst/>
                <a:gdLst>
                  <a:gd name="T0" fmla="*/ 0 w 523"/>
                  <a:gd name="T1" fmla="*/ 46 h 276"/>
                  <a:gd name="T2" fmla="*/ 10 w 523"/>
                  <a:gd name="T3" fmla="*/ 69 h 276"/>
                  <a:gd name="T4" fmla="*/ 130 w 523"/>
                  <a:gd name="T5" fmla="*/ 0 h 276"/>
                  <a:gd name="T6" fmla="*/ 0 w 523"/>
                  <a:gd name="T7" fmla="*/ 46 h 2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3" h="276">
                    <a:moveTo>
                      <a:pt x="0" y="183"/>
                    </a:moveTo>
                    <a:lnTo>
                      <a:pt x="41" y="276"/>
                    </a:lnTo>
                    <a:lnTo>
                      <a:pt x="523" y="0"/>
                    </a:lnTo>
                    <a:lnTo>
                      <a:pt x="0" y="183"/>
                    </a:lnTo>
                    <a:close/>
                  </a:path>
                </a:pathLst>
              </a:custGeom>
              <a:solidFill>
                <a:srgbClr val="FFB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6" name="Freeform 56"/>
              <p:cNvSpPr>
                <a:spLocks/>
              </p:cNvSpPr>
              <p:nvPr/>
            </p:nvSpPr>
            <p:spPr bwMode="auto">
              <a:xfrm>
                <a:off x="7644" y="3509"/>
                <a:ext cx="273" cy="58"/>
              </a:xfrm>
              <a:custGeom>
                <a:avLst/>
                <a:gdLst>
                  <a:gd name="T0" fmla="*/ 0 w 545"/>
                  <a:gd name="T1" fmla="*/ 0 h 117"/>
                  <a:gd name="T2" fmla="*/ 1 w 545"/>
                  <a:gd name="T3" fmla="*/ 29 h 117"/>
                  <a:gd name="T4" fmla="*/ 137 w 545"/>
                  <a:gd name="T5" fmla="*/ 5 h 117"/>
                  <a:gd name="T6" fmla="*/ 0 w 545"/>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5" h="117">
                    <a:moveTo>
                      <a:pt x="0" y="0"/>
                    </a:moveTo>
                    <a:lnTo>
                      <a:pt x="2" y="117"/>
                    </a:lnTo>
                    <a:lnTo>
                      <a:pt x="545" y="20"/>
                    </a:lnTo>
                    <a:lnTo>
                      <a:pt x="0" y="0"/>
                    </a:lnTo>
                    <a:close/>
                  </a:path>
                </a:pathLst>
              </a:custGeom>
              <a:solidFill>
                <a:srgbClr val="FFB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7" name="Freeform 57"/>
              <p:cNvSpPr>
                <a:spLocks/>
              </p:cNvSpPr>
              <p:nvPr/>
            </p:nvSpPr>
            <p:spPr bwMode="auto">
              <a:xfrm>
                <a:off x="6991" y="3396"/>
                <a:ext cx="43" cy="91"/>
              </a:xfrm>
              <a:custGeom>
                <a:avLst/>
                <a:gdLst>
                  <a:gd name="T0" fmla="*/ 22 w 85"/>
                  <a:gd name="T1" fmla="*/ 11 h 182"/>
                  <a:gd name="T2" fmla="*/ 21 w 85"/>
                  <a:gd name="T3" fmla="*/ 10 h 182"/>
                  <a:gd name="T4" fmla="*/ 20 w 85"/>
                  <a:gd name="T5" fmla="*/ 7 h 182"/>
                  <a:gd name="T6" fmla="*/ 20 w 85"/>
                  <a:gd name="T7" fmla="*/ 4 h 182"/>
                  <a:gd name="T8" fmla="*/ 18 w 85"/>
                  <a:gd name="T9" fmla="*/ 0 h 182"/>
                  <a:gd name="T10" fmla="*/ 17 w 85"/>
                  <a:gd name="T11" fmla="*/ 2 h 182"/>
                  <a:gd name="T12" fmla="*/ 15 w 85"/>
                  <a:gd name="T13" fmla="*/ 4 h 182"/>
                  <a:gd name="T14" fmla="*/ 13 w 85"/>
                  <a:gd name="T15" fmla="*/ 8 h 182"/>
                  <a:gd name="T16" fmla="*/ 10 w 85"/>
                  <a:gd name="T17" fmla="*/ 14 h 182"/>
                  <a:gd name="T18" fmla="*/ 7 w 85"/>
                  <a:gd name="T19" fmla="*/ 21 h 182"/>
                  <a:gd name="T20" fmla="*/ 4 w 85"/>
                  <a:gd name="T21" fmla="*/ 28 h 182"/>
                  <a:gd name="T22" fmla="*/ 2 w 85"/>
                  <a:gd name="T23" fmla="*/ 37 h 182"/>
                  <a:gd name="T24" fmla="*/ 0 w 85"/>
                  <a:gd name="T25" fmla="*/ 46 h 182"/>
                  <a:gd name="T26" fmla="*/ 1 w 85"/>
                  <a:gd name="T27" fmla="*/ 46 h 182"/>
                  <a:gd name="T28" fmla="*/ 4 w 85"/>
                  <a:gd name="T29" fmla="*/ 44 h 182"/>
                  <a:gd name="T30" fmla="*/ 7 w 85"/>
                  <a:gd name="T31" fmla="*/ 44 h 182"/>
                  <a:gd name="T32" fmla="*/ 10 w 85"/>
                  <a:gd name="T33" fmla="*/ 44 h 182"/>
                  <a:gd name="T34" fmla="*/ 10 w 85"/>
                  <a:gd name="T35" fmla="*/ 43 h 182"/>
                  <a:gd name="T36" fmla="*/ 10 w 85"/>
                  <a:gd name="T37" fmla="*/ 42 h 182"/>
                  <a:gd name="T38" fmla="*/ 10 w 85"/>
                  <a:gd name="T39" fmla="*/ 39 h 182"/>
                  <a:gd name="T40" fmla="*/ 11 w 85"/>
                  <a:gd name="T41" fmla="*/ 36 h 182"/>
                  <a:gd name="T42" fmla="*/ 13 w 85"/>
                  <a:gd name="T43" fmla="*/ 32 h 182"/>
                  <a:gd name="T44" fmla="*/ 15 w 85"/>
                  <a:gd name="T45" fmla="*/ 27 h 182"/>
                  <a:gd name="T46" fmla="*/ 17 w 85"/>
                  <a:gd name="T47" fmla="*/ 19 h 182"/>
                  <a:gd name="T48" fmla="*/ 22 w 85"/>
                  <a:gd name="T49" fmla="*/ 11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82">
                    <a:moveTo>
                      <a:pt x="85" y="43"/>
                    </a:moveTo>
                    <a:lnTo>
                      <a:pt x="82" y="38"/>
                    </a:lnTo>
                    <a:lnTo>
                      <a:pt x="80" y="28"/>
                    </a:lnTo>
                    <a:lnTo>
                      <a:pt x="77" y="14"/>
                    </a:lnTo>
                    <a:lnTo>
                      <a:pt x="71" y="0"/>
                    </a:lnTo>
                    <a:lnTo>
                      <a:pt x="68" y="5"/>
                    </a:lnTo>
                    <a:lnTo>
                      <a:pt x="60" y="15"/>
                    </a:lnTo>
                    <a:lnTo>
                      <a:pt x="50" y="32"/>
                    </a:lnTo>
                    <a:lnTo>
                      <a:pt x="37" y="54"/>
                    </a:lnTo>
                    <a:lnTo>
                      <a:pt x="25" y="82"/>
                    </a:lnTo>
                    <a:lnTo>
                      <a:pt x="14" y="112"/>
                    </a:lnTo>
                    <a:lnTo>
                      <a:pt x="5" y="146"/>
                    </a:lnTo>
                    <a:lnTo>
                      <a:pt x="0" y="182"/>
                    </a:lnTo>
                    <a:lnTo>
                      <a:pt x="3" y="181"/>
                    </a:lnTo>
                    <a:lnTo>
                      <a:pt x="14" y="176"/>
                    </a:lnTo>
                    <a:lnTo>
                      <a:pt x="27" y="174"/>
                    </a:lnTo>
                    <a:lnTo>
                      <a:pt x="37" y="173"/>
                    </a:lnTo>
                    <a:lnTo>
                      <a:pt x="37" y="171"/>
                    </a:lnTo>
                    <a:lnTo>
                      <a:pt x="38" y="166"/>
                    </a:lnTo>
                    <a:lnTo>
                      <a:pt x="40" y="156"/>
                    </a:lnTo>
                    <a:lnTo>
                      <a:pt x="43" y="144"/>
                    </a:lnTo>
                    <a:lnTo>
                      <a:pt x="49" y="127"/>
                    </a:lnTo>
                    <a:lnTo>
                      <a:pt x="58" y="105"/>
                    </a:lnTo>
                    <a:lnTo>
                      <a:pt x="68" y="75"/>
                    </a:lnTo>
                    <a:lnTo>
                      <a:pt x="85" y="43"/>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8" name="Freeform 58"/>
              <p:cNvSpPr>
                <a:spLocks/>
              </p:cNvSpPr>
              <p:nvPr/>
            </p:nvSpPr>
            <p:spPr bwMode="auto">
              <a:xfrm>
                <a:off x="6980" y="3588"/>
                <a:ext cx="27" cy="61"/>
              </a:xfrm>
              <a:custGeom>
                <a:avLst/>
                <a:gdLst>
                  <a:gd name="T0" fmla="*/ 7 w 56"/>
                  <a:gd name="T1" fmla="*/ 0 h 122"/>
                  <a:gd name="T2" fmla="*/ 6 w 56"/>
                  <a:gd name="T3" fmla="*/ 0 h 122"/>
                  <a:gd name="T4" fmla="*/ 6 w 56"/>
                  <a:gd name="T5" fmla="*/ 1 h 122"/>
                  <a:gd name="T6" fmla="*/ 3 w 56"/>
                  <a:gd name="T7" fmla="*/ 1 h 122"/>
                  <a:gd name="T8" fmla="*/ 0 w 56"/>
                  <a:gd name="T9" fmla="*/ 0 h 122"/>
                  <a:gd name="T10" fmla="*/ 0 w 56"/>
                  <a:gd name="T11" fmla="*/ 2 h 122"/>
                  <a:gd name="T12" fmla="*/ 1 w 56"/>
                  <a:gd name="T13" fmla="*/ 6 h 122"/>
                  <a:gd name="T14" fmla="*/ 2 w 56"/>
                  <a:gd name="T15" fmla="*/ 11 h 122"/>
                  <a:gd name="T16" fmla="*/ 4 w 56"/>
                  <a:gd name="T17" fmla="*/ 17 h 122"/>
                  <a:gd name="T18" fmla="*/ 6 w 56"/>
                  <a:gd name="T19" fmla="*/ 22 h 122"/>
                  <a:gd name="T20" fmla="*/ 7 w 56"/>
                  <a:gd name="T21" fmla="*/ 27 h 122"/>
                  <a:gd name="T22" fmla="*/ 10 w 56"/>
                  <a:gd name="T23" fmla="*/ 30 h 122"/>
                  <a:gd name="T24" fmla="*/ 13 w 56"/>
                  <a:gd name="T25" fmla="*/ 31 h 122"/>
                  <a:gd name="T26" fmla="*/ 12 w 56"/>
                  <a:gd name="T27" fmla="*/ 28 h 122"/>
                  <a:gd name="T28" fmla="*/ 9 w 56"/>
                  <a:gd name="T29" fmla="*/ 22 h 122"/>
                  <a:gd name="T30" fmla="*/ 7 w 56"/>
                  <a:gd name="T31" fmla="*/ 12 h 122"/>
                  <a:gd name="T32" fmla="*/ 7 w 56"/>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22">
                    <a:moveTo>
                      <a:pt x="29" y="0"/>
                    </a:moveTo>
                    <a:lnTo>
                      <a:pt x="27" y="0"/>
                    </a:lnTo>
                    <a:lnTo>
                      <a:pt x="24" y="1"/>
                    </a:lnTo>
                    <a:lnTo>
                      <a:pt x="15" y="1"/>
                    </a:lnTo>
                    <a:lnTo>
                      <a:pt x="0" y="0"/>
                    </a:lnTo>
                    <a:lnTo>
                      <a:pt x="3" y="6"/>
                    </a:lnTo>
                    <a:lnTo>
                      <a:pt x="4" y="21"/>
                    </a:lnTo>
                    <a:lnTo>
                      <a:pt x="8" y="42"/>
                    </a:lnTo>
                    <a:lnTo>
                      <a:pt x="16" y="65"/>
                    </a:lnTo>
                    <a:lnTo>
                      <a:pt x="24" y="88"/>
                    </a:lnTo>
                    <a:lnTo>
                      <a:pt x="31" y="106"/>
                    </a:lnTo>
                    <a:lnTo>
                      <a:pt x="43" y="120"/>
                    </a:lnTo>
                    <a:lnTo>
                      <a:pt x="56" y="122"/>
                    </a:lnTo>
                    <a:lnTo>
                      <a:pt x="51" y="112"/>
                    </a:lnTo>
                    <a:lnTo>
                      <a:pt x="40" y="85"/>
                    </a:lnTo>
                    <a:lnTo>
                      <a:pt x="31" y="46"/>
                    </a:lnTo>
                    <a:lnTo>
                      <a:pt x="29" y="0"/>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9" name="Freeform 59"/>
              <p:cNvSpPr>
                <a:spLocks/>
              </p:cNvSpPr>
              <p:nvPr/>
            </p:nvSpPr>
            <p:spPr bwMode="auto">
              <a:xfrm>
                <a:off x="7637" y="3659"/>
                <a:ext cx="277" cy="56"/>
              </a:xfrm>
              <a:custGeom>
                <a:avLst/>
                <a:gdLst>
                  <a:gd name="T0" fmla="*/ 5 w 554"/>
                  <a:gd name="T1" fmla="*/ 0 h 112"/>
                  <a:gd name="T2" fmla="*/ 0 w 554"/>
                  <a:gd name="T3" fmla="*/ 28 h 112"/>
                  <a:gd name="T4" fmla="*/ 139 w 554"/>
                  <a:gd name="T5" fmla="*/ 24 h 112"/>
                  <a:gd name="T6" fmla="*/ 5 w 554"/>
                  <a:gd name="T7" fmla="*/ 0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4" h="112">
                    <a:moveTo>
                      <a:pt x="18" y="0"/>
                    </a:moveTo>
                    <a:lnTo>
                      <a:pt x="0" y="112"/>
                    </a:lnTo>
                    <a:lnTo>
                      <a:pt x="554" y="95"/>
                    </a:lnTo>
                    <a:lnTo>
                      <a:pt x="18" y="0"/>
                    </a:lnTo>
                    <a:close/>
                  </a:path>
                </a:pathLst>
              </a:custGeom>
              <a:solidFill>
                <a:srgbClr val="FFB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0" name="Freeform 60"/>
              <p:cNvSpPr>
                <a:spLocks/>
              </p:cNvSpPr>
              <p:nvPr/>
            </p:nvSpPr>
            <p:spPr bwMode="auto">
              <a:xfrm>
                <a:off x="7049" y="3154"/>
                <a:ext cx="48" cy="68"/>
              </a:xfrm>
              <a:custGeom>
                <a:avLst/>
                <a:gdLst>
                  <a:gd name="T0" fmla="*/ 24 w 95"/>
                  <a:gd name="T1" fmla="*/ 27 h 135"/>
                  <a:gd name="T2" fmla="*/ 24 w 95"/>
                  <a:gd name="T3" fmla="*/ 28 h 135"/>
                  <a:gd name="T4" fmla="*/ 23 w 95"/>
                  <a:gd name="T5" fmla="*/ 30 h 135"/>
                  <a:gd name="T6" fmla="*/ 22 w 95"/>
                  <a:gd name="T7" fmla="*/ 33 h 135"/>
                  <a:gd name="T8" fmla="*/ 20 w 95"/>
                  <a:gd name="T9" fmla="*/ 34 h 135"/>
                  <a:gd name="T10" fmla="*/ 20 w 95"/>
                  <a:gd name="T11" fmla="*/ 34 h 135"/>
                  <a:gd name="T12" fmla="*/ 18 w 95"/>
                  <a:gd name="T13" fmla="*/ 33 h 135"/>
                  <a:gd name="T14" fmla="*/ 16 w 95"/>
                  <a:gd name="T15" fmla="*/ 31 h 135"/>
                  <a:gd name="T16" fmla="*/ 13 w 95"/>
                  <a:gd name="T17" fmla="*/ 28 h 135"/>
                  <a:gd name="T18" fmla="*/ 10 w 95"/>
                  <a:gd name="T19" fmla="*/ 24 h 135"/>
                  <a:gd name="T20" fmla="*/ 7 w 95"/>
                  <a:gd name="T21" fmla="*/ 18 h 135"/>
                  <a:gd name="T22" fmla="*/ 3 w 95"/>
                  <a:gd name="T23" fmla="*/ 12 h 135"/>
                  <a:gd name="T24" fmla="*/ 0 w 95"/>
                  <a:gd name="T25" fmla="*/ 5 h 135"/>
                  <a:gd name="T26" fmla="*/ 14 w 95"/>
                  <a:gd name="T27" fmla="*/ 0 h 135"/>
                  <a:gd name="T28" fmla="*/ 24 w 95"/>
                  <a:gd name="T29" fmla="*/ 27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135">
                    <a:moveTo>
                      <a:pt x="95" y="107"/>
                    </a:moveTo>
                    <a:lnTo>
                      <a:pt x="93" y="111"/>
                    </a:lnTo>
                    <a:lnTo>
                      <a:pt x="90" y="119"/>
                    </a:lnTo>
                    <a:lnTo>
                      <a:pt x="86" y="129"/>
                    </a:lnTo>
                    <a:lnTo>
                      <a:pt x="78" y="135"/>
                    </a:lnTo>
                    <a:lnTo>
                      <a:pt x="77" y="134"/>
                    </a:lnTo>
                    <a:lnTo>
                      <a:pt x="71" y="130"/>
                    </a:lnTo>
                    <a:lnTo>
                      <a:pt x="63" y="122"/>
                    </a:lnTo>
                    <a:lnTo>
                      <a:pt x="50" y="110"/>
                    </a:lnTo>
                    <a:lnTo>
                      <a:pt x="38" y="94"/>
                    </a:lnTo>
                    <a:lnTo>
                      <a:pt x="25" y="72"/>
                    </a:lnTo>
                    <a:lnTo>
                      <a:pt x="12" y="48"/>
                    </a:lnTo>
                    <a:lnTo>
                      <a:pt x="0" y="17"/>
                    </a:lnTo>
                    <a:lnTo>
                      <a:pt x="54" y="0"/>
                    </a:lnTo>
                    <a:lnTo>
                      <a:pt x="95" y="107"/>
                    </a:lnTo>
                    <a:close/>
                  </a:path>
                </a:pathLst>
              </a:custGeom>
              <a:solidFill>
                <a:srgbClr val="A6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1" name="Freeform 61"/>
              <p:cNvSpPr>
                <a:spLocks/>
              </p:cNvSpPr>
              <p:nvPr/>
            </p:nvSpPr>
            <p:spPr bwMode="auto">
              <a:xfrm>
                <a:off x="6629" y="3616"/>
                <a:ext cx="314" cy="40"/>
              </a:xfrm>
              <a:custGeom>
                <a:avLst/>
                <a:gdLst>
                  <a:gd name="T0" fmla="*/ 154 w 629"/>
                  <a:gd name="T1" fmla="*/ 0 h 79"/>
                  <a:gd name="T2" fmla="*/ 154 w 629"/>
                  <a:gd name="T3" fmla="*/ 1 h 79"/>
                  <a:gd name="T4" fmla="*/ 154 w 629"/>
                  <a:gd name="T5" fmla="*/ 4 h 79"/>
                  <a:gd name="T6" fmla="*/ 155 w 629"/>
                  <a:gd name="T7" fmla="*/ 7 h 79"/>
                  <a:gd name="T8" fmla="*/ 157 w 629"/>
                  <a:gd name="T9" fmla="*/ 9 h 79"/>
                  <a:gd name="T10" fmla="*/ 155 w 629"/>
                  <a:gd name="T11" fmla="*/ 10 h 79"/>
                  <a:gd name="T12" fmla="*/ 151 w 629"/>
                  <a:gd name="T13" fmla="*/ 11 h 79"/>
                  <a:gd name="T14" fmla="*/ 145 w 629"/>
                  <a:gd name="T15" fmla="*/ 12 h 79"/>
                  <a:gd name="T16" fmla="*/ 137 w 629"/>
                  <a:gd name="T17" fmla="*/ 12 h 79"/>
                  <a:gd name="T18" fmla="*/ 127 w 629"/>
                  <a:gd name="T19" fmla="*/ 14 h 79"/>
                  <a:gd name="T20" fmla="*/ 115 w 629"/>
                  <a:gd name="T21" fmla="*/ 15 h 79"/>
                  <a:gd name="T22" fmla="*/ 103 w 629"/>
                  <a:gd name="T23" fmla="*/ 17 h 79"/>
                  <a:gd name="T24" fmla="*/ 90 w 629"/>
                  <a:gd name="T25" fmla="*/ 18 h 79"/>
                  <a:gd name="T26" fmla="*/ 77 w 629"/>
                  <a:gd name="T27" fmla="*/ 19 h 79"/>
                  <a:gd name="T28" fmla="*/ 64 w 629"/>
                  <a:gd name="T29" fmla="*/ 20 h 79"/>
                  <a:gd name="T30" fmla="*/ 50 w 629"/>
                  <a:gd name="T31" fmla="*/ 20 h 79"/>
                  <a:gd name="T32" fmla="*/ 38 w 629"/>
                  <a:gd name="T33" fmla="*/ 20 h 79"/>
                  <a:gd name="T34" fmla="*/ 26 w 629"/>
                  <a:gd name="T35" fmla="*/ 19 h 79"/>
                  <a:gd name="T36" fmla="*/ 16 w 629"/>
                  <a:gd name="T37" fmla="*/ 18 h 79"/>
                  <a:gd name="T38" fmla="*/ 7 w 629"/>
                  <a:gd name="T39" fmla="*/ 16 h 79"/>
                  <a:gd name="T40" fmla="*/ 0 w 629"/>
                  <a:gd name="T41" fmla="*/ 13 h 79"/>
                  <a:gd name="T42" fmla="*/ 0 w 629"/>
                  <a:gd name="T43" fmla="*/ 12 h 79"/>
                  <a:gd name="T44" fmla="*/ 0 w 629"/>
                  <a:gd name="T45" fmla="*/ 11 h 79"/>
                  <a:gd name="T46" fmla="*/ 0 w 629"/>
                  <a:gd name="T47" fmla="*/ 9 h 79"/>
                  <a:gd name="T48" fmla="*/ 0 w 629"/>
                  <a:gd name="T49" fmla="*/ 6 h 79"/>
                  <a:gd name="T50" fmla="*/ 0 w 629"/>
                  <a:gd name="T51" fmla="*/ 6 h 79"/>
                  <a:gd name="T52" fmla="*/ 1 w 629"/>
                  <a:gd name="T53" fmla="*/ 6 h 79"/>
                  <a:gd name="T54" fmla="*/ 2 w 629"/>
                  <a:gd name="T55" fmla="*/ 7 h 79"/>
                  <a:gd name="T56" fmla="*/ 4 w 629"/>
                  <a:gd name="T57" fmla="*/ 7 h 79"/>
                  <a:gd name="T58" fmla="*/ 7 w 629"/>
                  <a:gd name="T59" fmla="*/ 8 h 79"/>
                  <a:gd name="T60" fmla="*/ 12 w 629"/>
                  <a:gd name="T61" fmla="*/ 9 h 79"/>
                  <a:gd name="T62" fmla="*/ 17 w 629"/>
                  <a:gd name="T63" fmla="*/ 9 h 79"/>
                  <a:gd name="T64" fmla="*/ 24 w 629"/>
                  <a:gd name="T65" fmla="*/ 9 h 79"/>
                  <a:gd name="T66" fmla="*/ 33 w 629"/>
                  <a:gd name="T67" fmla="*/ 9 h 79"/>
                  <a:gd name="T68" fmla="*/ 44 w 629"/>
                  <a:gd name="T69" fmla="*/ 9 h 79"/>
                  <a:gd name="T70" fmla="*/ 56 w 629"/>
                  <a:gd name="T71" fmla="*/ 9 h 79"/>
                  <a:gd name="T72" fmla="*/ 71 w 629"/>
                  <a:gd name="T73" fmla="*/ 8 h 79"/>
                  <a:gd name="T74" fmla="*/ 88 w 629"/>
                  <a:gd name="T75" fmla="*/ 7 h 79"/>
                  <a:gd name="T76" fmla="*/ 107 w 629"/>
                  <a:gd name="T77" fmla="*/ 5 h 79"/>
                  <a:gd name="T78" fmla="*/ 129 w 629"/>
                  <a:gd name="T79" fmla="*/ 3 h 79"/>
                  <a:gd name="T80" fmla="*/ 154 w 629"/>
                  <a:gd name="T81" fmla="*/ 0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9" h="79">
                    <a:moveTo>
                      <a:pt x="616" y="0"/>
                    </a:moveTo>
                    <a:lnTo>
                      <a:pt x="616" y="4"/>
                    </a:lnTo>
                    <a:lnTo>
                      <a:pt x="617" y="13"/>
                    </a:lnTo>
                    <a:lnTo>
                      <a:pt x="621" y="25"/>
                    </a:lnTo>
                    <a:lnTo>
                      <a:pt x="629" y="36"/>
                    </a:lnTo>
                    <a:lnTo>
                      <a:pt x="623" y="38"/>
                    </a:lnTo>
                    <a:lnTo>
                      <a:pt x="606" y="41"/>
                    </a:lnTo>
                    <a:lnTo>
                      <a:pt x="581" y="45"/>
                    </a:lnTo>
                    <a:lnTo>
                      <a:pt x="549" y="48"/>
                    </a:lnTo>
                    <a:lnTo>
                      <a:pt x="509" y="54"/>
                    </a:lnTo>
                    <a:lnTo>
                      <a:pt x="462" y="59"/>
                    </a:lnTo>
                    <a:lnTo>
                      <a:pt x="415" y="65"/>
                    </a:lnTo>
                    <a:lnTo>
                      <a:pt x="363" y="70"/>
                    </a:lnTo>
                    <a:lnTo>
                      <a:pt x="309" y="73"/>
                    </a:lnTo>
                    <a:lnTo>
                      <a:pt x="256" y="78"/>
                    </a:lnTo>
                    <a:lnTo>
                      <a:pt x="203" y="79"/>
                    </a:lnTo>
                    <a:lnTo>
                      <a:pt x="152" y="78"/>
                    </a:lnTo>
                    <a:lnTo>
                      <a:pt x="106" y="74"/>
                    </a:lnTo>
                    <a:lnTo>
                      <a:pt x="65" y="70"/>
                    </a:lnTo>
                    <a:lnTo>
                      <a:pt x="28" y="62"/>
                    </a:lnTo>
                    <a:lnTo>
                      <a:pt x="0" y="50"/>
                    </a:lnTo>
                    <a:lnTo>
                      <a:pt x="0" y="47"/>
                    </a:lnTo>
                    <a:lnTo>
                      <a:pt x="0" y="42"/>
                    </a:lnTo>
                    <a:lnTo>
                      <a:pt x="0" y="33"/>
                    </a:lnTo>
                    <a:lnTo>
                      <a:pt x="0" y="23"/>
                    </a:lnTo>
                    <a:lnTo>
                      <a:pt x="1" y="23"/>
                    </a:lnTo>
                    <a:lnTo>
                      <a:pt x="4" y="24"/>
                    </a:lnTo>
                    <a:lnTo>
                      <a:pt x="9" y="26"/>
                    </a:lnTo>
                    <a:lnTo>
                      <a:pt x="18" y="27"/>
                    </a:lnTo>
                    <a:lnTo>
                      <a:pt x="31" y="30"/>
                    </a:lnTo>
                    <a:lnTo>
                      <a:pt x="49" y="33"/>
                    </a:lnTo>
                    <a:lnTo>
                      <a:pt x="70" y="34"/>
                    </a:lnTo>
                    <a:lnTo>
                      <a:pt x="98" y="35"/>
                    </a:lnTo>
                    <a:lnTo>
                      <a:pt x="133" y="36"/>
                    </a:lnTo>
                    <a:lnTo>
                      <a:pt x="176" y="35"/>
                    </a:lnTo>
                    <a:lnTo>
                      <a:pt x="226" y="34"/>
                    </a:lnTo>
                    <a:lnTo>
                      <a:pt x="285" y="32"/>
                    </a:lnTo>
                    <a:lnTo>
                      <a:pt x="353" y="26"/>
                    </a:lnTo>
                    <a:lnTo>
                      <a:pt x="429" y="19"/>
                    </a:lnTo>
                    <a:lnTo>
                      <a:pt x="518" y="10"/>
                    </a:lnTo>
                    <a:lnTo>
                      <a:pt x="616" y="0"/>
                    </a:lnTo>
                    <a:close/>
                  </a:path>
                </a:pathLst>
              </a:custGeom>
              <a:solidFill>
                <a:srgbClr val="0173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2" name="Freeform 62"/>
              <p:cNvSpPr>
                <a:spLocks/>
              </p:cNvSpPr>
              <p:nvPr/>
            </p:nvSpPr>
            <p:spPr bwMode="auto">
              <a:xfrm>
                <a:off x="6916" y="2776"/>
                <a:ext cx="72" cy="60"/>
              </a:xfrm>
              <a:custGeom>
                <a:avLst/>
                <a:gdLst>
                  <a:gd name="T0" fmla="*/ 33 w 145"/>
                  <a:gd name="T1" fmla="*/ 30 h 120"/>
                  <a:gd name="T2" fmla="*/ 35 w 145"/>
                  <a:gd name="T3" fmla="*/ 26 h 120"/>
                  <a:gd name="T4" fmla="*/ 36 w 145"/>
                  <a:gd name="T5" fmla="*/ 21 h 120"/>
                  <a:gd name="T6" fmla="*/ 36 w 145"/>
                  <a:gd name="T7" fmla="*/ 17 h 120"/>
                  <a:gd name="T8" fmla="*/ 35 w 145"/>
                  <a:gd name="T9" fmla="*/ 14 h 120"/>
                  <a:gd name="T10" fmla="*/ 33 w 145"/>
                  <a:gd name="T11" fmla="*/ 11 h 120"/>
                  <a:gd name="T12" fmla="*/ 32 w 145"/>
                  <a:gd name="T13" fmla="*/ 8 h 120"/>
                  <a:gd name="T14" fmla="*/ 31 w 145"/>
                  <a:gd name="T15" fmla="*/ 7 h 120"/>
                  <a:gd name="T16" fmla="*/ 30 w 145"/>
                  <a:gd name="T17" fmla="*/ 6 h 120"/>
                  <a:gd name="T18" fmla="*/ 25 w 145"/>
                  <a:gd name="T19" fmla="*/ 3 h 120"/>
                  <a:gd name="T20" fmla="*/ 20 w 145"/>
                  <a:gd name="T21" fmla="*/ 1 h 120"/>
                  <a:gd name="T22" fmla="*/ 15 w 145"/>
                  <a:gd name="T23" fmla="*/ 0 h 120"/>
                  <a:gd name="T24" fmla="*/ 10 w 145"/>
                  <a:gd name="T25" fmla="*/ 0 h 120"/>
                  <a:gd name="T26" fmla="*/ 6 w 145"/>
                  <a:gd name="T27" fmla="*/ 1 h 120"/>
                  <a:gd name="T28" fmla="*/ 2 w 145"/>
                  <a:gd name="T29" fmla="*/ 2 h 120"/>
                  <a:gd name="T30" fmla="*/ 0 w 145"/>
                  <a:gd name="T31" fmla="*/ 3 h 120"/>
                  <a:gd name="T32" fmla="*/ 0 w 145"/>
                  <a:gd name="T33" fmla="*/ 3 h 120"/>
                  <a:gd name="T34" fmla="*/ 0 w 145"/>
                  <a:gd name="T35" fmla="*/ 4 h 120"/>
                  <a:gd name="T36" fmla="*/ 2 w 145"/>
                  <a:gd name="T37" fmla="*/ 6 h 120"/>
                  <a:gd name="T38" fmla="*/ 5 w 145"/>
                  <a:gd name="T39" fmla="*/ 10 h 120"/>
                  <a:gd name="T40" fmla="*/ 8 w 145"/>
                  <a:gd name="T41" fmla="*/ 14 h 120"/>
                  <a:gd name="T42" fmla="*/ 13 w 145"/>
                  <a:gd name="T43" fmla="*/ 19 h 120"/>
                  <a:gd name="T44" fmla="*/ 19 w 145"/>
                  <a:gd name="T45" fmla="*/ 23 h 120"/>
                  <a:gd name="T46" fmla="*/ 25 w 145"/>
                  <a:gd name="T47" fmla="*/ 27 h 120"/>
                  <a:gd name="T48" fmla="*/ 33 w 145"/>
                  <a:gd name="T49" fmla="*/ 3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5" h="120">
                    <a:moveTo>
                      <a:pt x="132" y="120"/>
                    </a:moveTo>
                    <a:lnTo>
                      <a:pt x="143" y="102"/>
                    </a:lnTo>
                    <a:lnTo>
                      <a:pt x="145" y="84"/>
                    </a:lnTo>
                    <a:lnTo>
                      <a:pt x="145" y="68"/>
                    </a:lnTo>
                    <a:lnTo>
                      <a:pt x="141" y="53"/>
                    </a:lnTo>
                    <a:lnTo>
                      <a:pt x="135" y="42"/>
                    </a:lnTo>
                    <a:lnTo>
                      <a:pt x="128" y="32"/>
                    </a:lnTo>
                    <a:lnTo>
                      <a:pt x="124" y="27"/>
                    </a:lnTo>
                    <a:lnTo>
                      <a:pt x="123" y="24"/>
                    </a:lnTo>
                    <a:lnTo>
                      <a:pt x="100" y="10"/>
                    </a:lnTo>
                    <a:lnTo>
                      <a:pt x="81" y="3"/>
                    </a:lnTo>
                    <a:lnTo>
                      <a:pt x="60" y="0"/>
                    </a:lnTo>
                    <a:lnTo>
                      <a:pt x="40" y="0"/>
                    </a:lnTo>
                    <a:lnTo>
                      <a:pt x="24" y="3"/>
                    </a:lnTo>
                    <a:lnTo>
                      <a:pt x="11" y="7"/>
                    </a:lnTo>
                    <a:lnTo>
                      <a:pt x="3" y="9"/>
                    </a:lnTo>
                    <a:lnTo>
                      <a:pt x="0" y="10"/>
                    </a:lnTo>
                    <a:lnTo>
                      <a:pt x="3" y="13"/>
                    </a:lnTo>
                    <a:lnTo>
                      <a:pt x="9" y="23"/>
                    </a:lnTo>
                    <a:lnTo>
                      <a:pt x="20" y="38"/>
                    </a:lnTo>
                    <a:lnTo>
                      <a:pt x="35" y="55"/>
                    </a:lnTo>
                    <a:lnTo>
                      <a:pt x="53" y="73"/>
                    </a:lnTo>
                    <a:lnTo>
                      <a:pt x="77" y="91"/>
                    </a:lnTo>
                    <a:lnTo>
                      <a:pt x="102" y="108"/>
                    </a:lnTo>
                    <a:lnTo>
                      <a:pt x="132"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3" name="Freeform 63"/>
              <p:cNvSpPr>
                <a:spLocks/>
              </p:cNvSpPr>
              <p:nvPr/>
            </p:nvSpPr>
            <p:spPr bwMode="auto">
              <a:xfrm>
                <a:off x="6937" y="2790"/>
                <a:ext cx="34" cy="31"/>
              </a:xfrm>
              <a:custGeom>
                <a:avLst/>
                <a:gdLst>
                  <a:gd name="T0" fmla="*/ 0 w 67"/>
                  <a:gd name="T1" fmla="*/ 0 h 63"/>
                  <a:gd name="T2" fmla="*/ 1 w 67"/>
                  <a:gd name="T3" fmla="*/ 0 h 63"/>
                  <a:gd name="T4" fmla="*/ 3 w 67"/>
                  <a:gd name="T5" fmla="*/ 1 h 63"/>
                  <a:gd name="T6" fmla="*/ 5 w 67"/>
                  <a:gd name="T7" fmla="*/ 3 h 63"/>
                  <a:gd name="T8" fmla="*/ 7 w 67"/>
                  <a:gd name="T9" fmla="*/ 5 h 63"/>
                  <a:gd name="T10" fmla="*/ 10 w 67"/>
                  <a:gd name="T11" fmla="*/ 8 h 63"/>
                  <a:gd name="T12" fmla="*/ 13 w 67"/>
                  <a:gd name="T13" fmla="*/ 11 h 63"/>
                  <a:gd name="T14" fmla="*/ 15 w 67"/>
                  <a:gd name="T15" fmla="*/ 13 h 63"/>
                  <a:gd name="T16" fmla="*/ 17 w 67"/>
                  <a:gd name="T17" fmla="*/ 15 h 63"/>
                  <a:gd name="T18" fmla="*/ 17 w 67"/>
                  <a:gd name="T19" fmla="*/ 14 h 63"/>
                  <a:gd name="T20" fmla="*/ 17 w 67"/>
                  <a:gd name="T21" fmla="*/ 13 h 63"/>
                  <a:gd name="T22" fmla="*/ 17 w 67"/>
                  <a:gd name="T23" fmla="*/ 10 h 63"/>
                  <a:gd name="T24" fmla="*/ 16 w 67"/>
                  <a:gd name="T25" fmla="*/ 7 h 63"/>
                  <a:gd name="T26" fmla="*/ 14 w 67"/>
                  <a:gd name="T27" fmla="*/ 5 h 63"/>
                  <a:gd name="T28" fmla="*/ 11 w 67"/>
                  <a:gd name="T29" fmla="*/ 2 h 63"/>
                  <a:gd name="T30" fmla="*/ 6 w 67"/>
                  <a:gd name="T31" fmla="*/ 1 h 63"/>
                  <a:gd name="T32" fmla="*/ 0 w 67"/>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63">
                    <a:moveTo>
                      <a:pt x="0" y="0"/>
                    </a:moveTo>
                    <a:lnTo>
                      <a:pt x="3" y="2"/>
                    </a:lnTo>
                    <a:lnTo>
                      <a:pt x="9" y="7"/>
                    </a:lnTo>
                    <a:lnTo>
                      <a:pt x="18" y="14"/>
                    </a:lnTo>
                    <a:lnTo>
                      <a:pt x="28" y="23"/>
                    </a:lnTo>
                    <a:lnTo>
                      <a:pt x="40" y="34"/>
                    </a:lnTo>
                    <a:lnTo>
                      <a:pt x="50" y="45"/>
                    </a:lnTo>
                    <a:lnTo>
                      <a:pt x="59" y="54"/>
                    </a:lnTo>
                    <a:lnTo>
                      <a:pt x="67" y="63"/>
                    </a:lnTo>
                    <a:lnTo>
                      <a:pt x="67" y="59"/>
                    </a:lnTo>
                    <a:lnTo>
                      <a:pt x="67" y="53"/>
                    </a:lnTo>
                    <a:lnTo>
                      <a:pt x="66" y="43"/>
                    </a:lnTo>
                    <a:lnTo>
                      <a:pt x="61" y="30"/>
                    </a:lnTo>
                    <a:lnTo>
                      <a:pt x="53" y="20"/>
                    </a:lnTo>
                    <a:lnTo>
                      <a:pt x="41" y="10"/>
                    </a:lnTo>
                    <a:lnTo>
                      <a:pt x="23" y="4"/>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4" name="Freeform 64"/>
              <p:cNvSpPr>
                <a:spLocks/>
              </p:cNvSpPr>
              <p:nvPr/>
            </p:nvSpPr>
            <p:spPr bwMode="auto">
              <a:xfrm>
                <a:off x="7065" y="3540"/>
                <a:ext cx="4" cy="6"/>
              </a:xfrm>
              <a:custGeom>
                <a:avLst/>
                <a:gdLst>
                  <a:gd name="T0" fmla="*/ 2 w 9"/>
                  <a:gd name="T1" fmla="*/ 0 h 12"/>
                  <a:gd name="T2" fmla="*/ 0 w 9"/>
                  <a:gd name="T3" fmla="*/ 1 h 12"/>
                  <a:gd name="T4" fmla="*/ 0 w 9"/>
                  <a:gd name="T5" fmla="*/ 2 h 12"/>
                  <a:gd name="T6" fmla="*/ 0 w 9"/>
                  <a:gd name="T7" fmla="*/ 3 h 12"/>
                  <a:gd name="T8" fmla="*/ 1 w 9"/>
                  <a:gd name="T9" fmla="*/ 3 h 12"/>
                  <a:gd name="T10" fmla="*/ 2 w 9"/>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2">
                    <a:moveTo>
                      <a:pt x="9" y="0"/>
                    </a:moveTo>
                    <a:lnTo>
                      <a:pt x="2" y="1"/>
                    </a:lnTo>
                    <a:lnTo>
                      <a:pt x="0" y="5"/>
                    </a:lnTo>
                    <a:lnTo>
                      <a:pt x="0" y="10"/>
                    </a:lnTo>
                    <a:lnTo>
                      <a:pt x="5" y="12"/>
                    </a:lnTo>
                    <a:lnTo>
                      <a:pt x="9" y="0"/>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5" name="Freeform 65"/>
              <p:cNvSpPr>
                <a:spLocks/>
              </p:cNvSpPr>
              <p:nvPr/>
            </p:nvSpPr>
            <p:spPr bwMode="auto">
              <a:xfrm>
                <a:off x="7067" y="3540"/>
                <a:ext cx="124" cy="48"/>
              </a:xfrm>
              <a:custGeom>
                <a:avLst/>
                <a:gdLst>
                  <a:gd name="T0" fmla="*/ 62 w 248"/>
                  <a:gd name="T1" fmla="*/ 23 h 95"/>
                  <a:gd name="T2" fmla="*/ 62 w 248"/>
                  <a:gd name="T3" fmla="*/ 21 h 95"/>
                  <a:gd name="T4" fmla="*/ 1 w 248"/>
                  <a:gd name="T5" fmla="*/ 0 h 95"/>
                  <a:gd name="T6" fmla="*/ 0 w 248"/>
                  <a:gd name="T7" fmla="*/ 3 h 95"/>
                  <a:gd name="T8" fmla="*/ 62 w 248"/>
                  <a:gd name="T9" fmla="*/ 24 h 95"/>
                  <a:gd name="T10" fmla="*/ 62 w 248"/>
                  <a:gd name="T11" fmla="*/ 23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95">
                    <a:moveTo>
                      <a:pt x="247" y="89"/>
                    </a:moveTo>
                    <a:lnTo>
                      <a:pt x="248" y="82"/>
                    </a:lnTo>
                    <a:lnTo>
                      <a:pt x="4" y="0"/>
                    </a:lnTo>
                    <a:lnTo>
                      <a:pt x="0" y="12"/>
                    </a:lnTo>
                    <a:lnTo>
                      <a:pt x="245" y="95"/>
                    </a:lnTo>
                    <a:lnTo>
                      <a:pt x="247" y="89"/>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6" name="Freeform 66"/>
              <p:cNvSpPr>
                <a:spLocks/>
              </p:cNvSpPr>
              <p:nvPr/>
            </p:nvSpPr>
            <p:spPr bwMode="auto">
              <a:xfrm>
                <a:off x="7190" y="3581"/>
                <a:ext cx="4" cy="7"/>
              </a:xfrm>
              <a:custGeom>
                <a:avLst/>
                <a:gdLst>
                  <a:gd name="T0" fmla="*/ 0 w 8"/>
                  <a:gd name="T1" fmla="*/ 4 h 13"/>
                  <a:gd name="T2" fmla="*/ 2 w 8"/>
                  <a:gd name="T3" fmla="*/ 3 h 13"/>
                  <a:gd name="T4" fmla="*/ 2 w 8"/>
                  <a:gd name="T5" fmla="*/ 3 h 13"/>
                  <a:gd name="T6" fmla="*/ 2 w 8"/>
                  <a:gd name="T7" fmla="*/ 1 h 13"/>
                  <a:gd name="T8" fmla="*/ 1 w 8"/>
                  <a:gd name="T9" fmla="*/ 0 h 13"/>
                  <a:gd name="T10" fmla="*/ 0 w 8"/>
                  <a:gd name="T11" fmla="*/ 4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0" y="13"/>
                    </a:moveTo>
                    <a:lnTo>
                      <a:pt x="6" y="12"/>
                    </a:lnTo>
                    <a:lnTo>
                      <a:pt x="8" y="9"/>
                    </a:lnTo>
                    <a:lnTo>
                      <a:pt x="7" y="3"/>
                    </a:lnTo>
                    <a:lnTo>
                      <a:pt x="3" y="0"/>
                    </a:lnTo>
                    <a:lnTo>
                      <a:pt x="0" y="13"/>
                    </a:lnTo>
                    <a:close/>
                  </a:path>
                </a:pathLst>
              </a:custGeom>
              <a:solidFill>
                <a:srgbClr val="83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7" name="Freeform 67"/>
              <p:cNvSpPr>
                <a:spLocks/>
              </p:cNvSpPr>
              <p:nvPr/>
            </p:nvSpPr>
            <p:spPr bwMode="auto">
              <a:xfrm>
                <a:off x="7070" y="2905"/>
                <a:ext cx="55" cy="58"/>
              </a:xfrm>
              <a:custGeom>
                <a:avLst/>
                <a:gdLst>
                  <a:gd name="T0" fmla="*/ 21 w 110"/>
                  <a:gd name="T1" fmla="*/ 1 h 115"/>
                  <a:gd name="T2" fmla="*/ 5 w 110"/>
                  <a:gd name="T3" fmla="*/ 20 h 115"/>
                  <a:gd name="T4" fmla="*/ 4 w 110"/>
                  <a:gd name="T5" fmla="*/ 22 h 115"/>
                  <a:gd name="T6" fmla="*/ 2 w 110"/>
                  <a:gd name="T7" fmla="*/ 23 h 115"/>
                  <a:gd name="T8" fmla="*/ 0 w 110"/>
                  <a:gd name="T9" fmla="*/ 26 h 115"/>
                  <a:gd name="T10" fmla="*/ 2 w 110"/>
                  <a:gd name="T11" fmla="*/ 29 h 115"/>
                  <a:gd name="T12" fmla="*/ 3 w 110"/>
                  <a:gd name="T13" fmla="*/ 28 h 115"/>
                  <a:gd name="T14" fmla="*/ 5 w 110"/>
                  <a:gd name="T15" fmla="*/ 27 h 115"/>
                  <a:gd name="T16" fmla="*/ 8 w 110"/>
                  <a:gd name="T17" fmla="*/ 24 h 115"/>
                  <a:gd name="T18" fmla="*/ 12 w 110"/>
                  <a:gd name="T19" fmla="*/ 20 h 115"/>
                  <a:gd name="T20" fmla="*/ 16 w 110"/>
                  <a:gd name="T21" fmla="*/ 16 h 115"/>
                  <a:gd name="T22" fmla="*/ 20 w 110"/>
                  <a:gd name="T23" fmla="*/ 11 h 115"/>
                  <a:gd name="T24" fmla="*/ 24 w 110"/>
                  <a:gd name="T25" fmla="*/ 6 h 115"/>
                  <a:gd name="T26" fmla="*/ 28 w 110"/>
                  <a:gd name="T27" fmla="*/ 0 h 115"/>
                  <a:gd name="T28" fmla="*/ 27 w 110"/>
                  <a:gd name="T29" fmla="*/ 0 h 115"/>
                  <a:gd name="T30" fmla="*/ 26 w 110"/>
                  <a:gd name="T31" fmla="*/ 1 h 115"/>
                  <a:gd name="T32" fmla="*/ 23 w 110"/>
                  <a:gd name="T33" fmla="*/ 1 h 115"/>
                  <a:gd name="T34" fmla="*/ 21 w 110"/>
                  <a:gd name="T35" fmla="*/ 1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0" h="115">
                    <a:moveTo>
                      <a:pt x="84" y="4"/>
                    </a:moveTo>
                    <a:lnTo>
                      <a:pt x="17" y="80"/>
                    </a:lnTo>
                    <a:lnTo>
                      <a:pt x="13" y="85"/>
                    </a:lnTo>
                    <a:lnTo>
                      <a:pt x="5" y="92"/>
                    </a:lnTo>
                    <a:lnTo>
                      <a:pt x="0" y="104"/>
                    </a:lnTo>
                    <a:lnTo>
                      <a:pt x="8" y="115"/>
                    </a:lnTo>
                    <a:lnTo>
                      <a:pt x="12" y="112"/>
                    </a:lnTo>
                    <a:lnTo>
                      <a:pt x="18" y="105"/>
                    </a:lnTo>
                    <a:lnTo>
                      <a:pt x="31" y="95"/>
                    </a:lnTo>
                    <a:lnTo>
                      <a:pt x="45" y="80"/>
                    </a:lnTo>
                    <a:lnTo>
                      <a:pt x="61" y="63"/>
                    </a:lnTo>
                    <a:lnTo>
                      <a:pt x="79" y="43"/>
                    </a:lnTo>
                    <a:lnTo>
                      <a:pt x="96" y="23"/>
                    </a:lnTo>
                    <a:lnTo>
                      <a:pt x="110" y="0"/>
                    </a:lnTo>
                    <a:lnTo>
                      <a:pt x="107" y="0"/>
                    </a:lnTo>
                    <a:lnTo>
                      <a:pt x="101" y="2"/>
                    </a:lnTo>
                    <a:lnTo>
                      <a:pt x="92" y="4"/>
                    </a:lnTo>
                    <a:lnTo>
                      <a:pt x="8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56">
                                            <p:txEl>
                                              <p:pRg st="0" end="0"/>
                                            </p:txEl>
                                          </p:spTgt>
                                        </p:tgtEl>
                                        <p:attrNameLst>
                                          <p:attrName>style.visibility</p:attrName>
                                        </p:attrNameLst>
                                      </p:cBhvr>
                                      <p:to>
                                        <p:strVal val="visible"/>
                                      </p:to>
                                    </p:set>
                                    <p:animEffect transition="in" filter="blinds(horizontal)">
                                      <p:cBhvr>
                                        <p:cTn id="7" dur="500"/>
                                        <p:tgtEl>
                                          <p:spTgt spid="108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56">
                                            <p:txEl>
                                              <p:pRg st="1" end="1"/>
                                            </p:txEl>
                                          </p:spTgt>
                                        </p:tgtEl>
                                        <p:attrNameLst>
                                          <p:attrName>style.visibility</p:attrName>
                                        </p:attrNameLst>
                                      </p:cBhvr>
                                      <p:to>
                                        <p:strVal val="visible"/>
                                      </p:to>
                                    </p:set>
                                    <p:animEffect transition="in" filter="blinds(horizontal)">
                                      <p:cBhvr>
                                        <p:cTn id="12" dur="500"/>
                                        <p:tgtEl>
                                          <p:spTgt spid="1085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56">
                                            <p:txEl>
                                              <p:pRg st="2" end="2"/>
                                            </p:txEl>
                                          </p:spTgt>
                                        </p:tgtEl>
                                        <p:attrNameLst>
                                          <p:attrName>style.visibility</p:attrName>
                                        </p:attrNameLst>
                                      </p:cBhvr>
                                      <p:to>
                                        <p:strVal val="visible"/>
                                      </p:to>
                                    </p:set>
                                    <p:animEffect transition="in" filter="blinds(horizontal)">
                                      <p:cBhvr>
                                        <p:cTn id="17" dur="500"/>
                                        <p:tgtEl>
                                          <p:spTgt spid="108556">
                                            <p:txEl>
                                              <p:pRg st="2" end="2"/>
                                            </p:txEl>
                                          </p:spTgt>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08557"/>
                                        </p:tgtEl>
                                        <p:attrNameLst>
                                          <p:attrName>style.visibility</p:attrName>
                                        </p:attrNameLst>
                                      </p:cBhvr>
                                      <p:to>
                                        <p:strVal val="visible"/>
                                      </p:to>
                                    </p:set>
                                    <p:animEffect transition="in" filter="blinds(horizontal)">
                                      <p:cBhvr>
                                        <p:cTn id="21" dur="500"/>
                                        <p:tgtEl>
                                          <p:spTgt spid="108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6" grpId="0" build="p" autoUpdateAnimBg="0"/>
      <p:bldP spid="10855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830263" y="1212850"/>
            <a:ext cx="7739062" cy="39671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5" name="Text Box 3"/>
          <p:cNvSpPr txBox="1">
            <a:spLocks noChangeArrowheads="1"/>
          </p:cNvSpPr>
          <p:nvPr/>
        </p:nvSpPr>
        <p:spPr bwMode="auto">
          <a:xfrm>
            <a:off x="1009650" y="1211263"/>
            <a:ext cx="213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Reflection</a:t>
            </a:r>
          </a:p>
        </p:txBody>
      </p:sp>
      <p:sp>
        <p:nvSpPr>
          <p:cNvPr id="59396" name="Rectangle 4"/>
          <p:cNvSpPr>
            <a:spLocks noChangeArrowheads="1"/>
          </p:cNvSpPr>
          <p:nvPr/>
        </p:nvSpPr>
        <p:spPr bwMode="auto">
          <a:xfrm>
            <a:off x="830263" y="51323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3" name="Text Box 5"/>
          <p:cNvSpPr txBox="1">
            <a:spLocks noChangeArrowheads="1"/>
          </p:cNvSpPr>
          <p:nvPr/>
        </p:nvSpPr>
        <p:spPr bwMode="auto">
          <a:xfrm>
            <a:off x="1009650" y="1827213"/>
            <a:ext cx="3598863"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spcBef>
                <a:spcPct val="20000"/>
              </a:spcBef>
            </a:pPr>
            <a:r>
              <a:rPr lang="en-US" altLang="zh-TW" sz="2400" b="0" i="0">
                <a:solidFill>
                  <a:schemeClr val="tx1"/>
                </a:solidFill>
              </a:rPr>
              <a:t>1.	Reflection in the Axes</a:t>
            </a:r>
          </a:p>
        </p:txBody>
      </p:sp>
      <p:sp>
        <p:nvSpPr>
          <p:cNvPr id="59398" name="Text Box 6"/>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59399" name="Text Box 8"/>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B)</a:t>
            </a:r>
          </a:p>
        </p:txBody>
      </p:sp>
      <p:sp>
        <p:nvSpPr>
          <p:cNvPr id="59400" name="AutoShape 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59401" name="AutoShape 1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2" name="AutoShape 1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9403" name="Picture 52" descr="D:\Oxford\PPT\Shared\keyconcept3.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21" name="Text Box 53"/>
          <p:cNvSpPr txBox="1">
            <a:spLocks noChangeArrowheads="1"/>
          </p:cNvSpPr>
          <p:nvPr/>
        </p:nvSpPr>
        <p:spPr bwMode="auto">
          <a:xfrm>
            <a:off x="1543050" y="2386013"/>
            <a:ext cx="6824663" cy="2392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spcBef>
                <a:spcPct val="30000"/>
              </a:spcBef>
              <a:buFontTx/>
              <a:buAutoNum type="romanLcPeriod"/>
            </a:pPr>
            <a:r>
              <a:rPr lang="en-US" altLang="zh-TW" sz="2400" b="0" i="0">
                <a:solidFill>
                  <a:schemeClr val="tx1"/>
                </a:solidFill>
              </a:rPr>
              <a:t>If </a:t>
            </a:r>
            <a:r>
              <a:rPr lang="en-US" altLang="zh-TW" sz="2400" b="0">
                <a:solidFill>
                  <a:schemeClr val="tx1"/>
                </a:solidFill>
              </a:rPr>
              <a:t>P</a:t>
            </a:r>
            <a:r>
              <a:rPr lang="en-US" altLang="zh-TW" sz="2400" b="0" i="0">
                <a:solidFill>
                  <a:schemeClr val="tx1"/>
                </a:solidFill>
              </a:rPr>
              <a:t>(</a:t>
            </a:r>
            <a:r>
              <a:rPr lang="en-US" altLang="zh-TW" sz="2400" b="0">
                <a:solidFill>
                  <a:schemeClr val="tx1"/>
                </a:solidFill>
              </a:rPr>
              <a:t>x</a:t>
            </a:r>
            <a:r>
              <a:rPr lang="en-US" altLang="zh-TW" sz="2400" b="0" i="0">
                <a:solidFill>
                  <a:schemeClr val="tx1"/>
                </a:solidFill>
              </a:rPr>
              <a:t>, </a:t>
            </a:r>
            <a:r>
              <a:rPr lang="en-US" altLang="zh-TW" sz="2400" b="0">
                <a:solidFill>
                  <a:schemeClr val="tx1"/>
                </a:solidFill>
              </a:rPr>
              <a:t>y</a:t>
            </a:r>
            <a:r>
              <a:rPr lang="en-US" altLang="zh-TW" sz="2400" b="0" i="0">
                <a:solidFill>
                  <a:schemeClr val="tx1"/>
                </a:solidFill>
              </a:rPr>
              <a:t>) is reflected in a horizontal line, the</a:t>
            </a:r>
            <a:br>
              <a:rPr lang="en-US" altLang="zh-TW" sz="2400" b="0" i="0">
                <a:solidFill>
                  <a:schemeClr val="tx1"/>
                </a:solidFill>
              </a:rPr>
            </a:br>
            <a:r>
              <a:rPr lang="en-US" altLang="zh-TW" sz="2400" b="0">
                <a:solidFill>
                  <a:schemeClr val="tx1"/>
                </a:solidFill>
              </a:rPr>
              <a:t>x</a:t>
            </a:r>
            <a:r>
              <a:rPr lang="en-US" altLang="zh-TW" sz="2400" b="0" i="0">
                <a:solidFill>
                  <a:schemeClr val="tx1"/>
                </a:solidFill>
              </a:rPr>
              <a:t>-coordinate stays the same.</a:t>
            </a:r>
          </a:p>
          <a:p>
            <a:pPr algn="l" eaLnBrk="1" hangingPunct="1">
              <a:lnSpc>
                <a:spcPct val="150000"/>
              </a:lnSpc>
              <a:spcBef>
                <a:spcPct val="30000"/>
              </a:spcBef>
              <a:buFontTx/>
              <a:buAutoNum type="romanLcPeriod"/>
            </a:pPr>
            <a:r>
              <a:rPr lang="en-US" altLang="zh-TW" sz="2400" b="0" i="0">
                <a:solidFill>
                  <a:schemeClr val="tx1"/>
                </a:solidFill>
              </a:rPr>
              <a:t>If </a:t>
            </a:r>
            <a:r>
              <a:rPr lang="en-US" altLang="zh-TW" sz="2400" b="0">
                <a:solidFill>
                  <a:schemeClr val="tx1"/>
                </a:solidFill>
              </a:rPr>
              <a:t>P</a:t>
            </a:r>
            <a:r>
              <a:rPr lang="en-US" altLang="zh-TW" sz="2400" b="0" i="0">
                <a:solidFill>
                  <a:schemeClr val="tx1"/>
                </a:solidFill>
              </a:rPr>
              <a:t>(</a:t>
            </a:r>
            <a:r>
              <a:rPr lang="en-US" altLang="zh-TW" sz="2400" b="0">
                <a:solidFill>
                  <a:schemeClr val="tx1"/>
                </a:solidFill>
              </a:rPr>
              <a:t>x</a:t>
            </a:r>
            <a:r>
              <a:rPr lang="en-US" altLang="zh-TW" sz="2400" b="0" i="0">
                <a:solidFill>
                  <a:schemeClr val="tx1"/>
                </a:solidFill>
              </a:rPr>
              <a:t>, </a:t>
            </a:r>
            <a:r>
              <a:rPr lang="en-US" altLang="zh-TW" sz="2400" b="0">
                <a:solidFill>
                  <a:schemeClr val="tx1"/>
                </a:solidFill>
              </a:rPr>
              <a:t>y</a:t>
            </a:r>
            <a:r>
              <a:rPr lang="en-US" altLang="zh-TW" sz="2400" b="0" i="0">
                <a:solidFill>
                  <a:schemeClr val="tx1"/>
                </a:solidFill>
              </a:rPr>
              <a:t>) is reflected in a vertical line, the </a:t>
            </a:r>
            <a:r>
              <a:rPr lang="en-US" altLang="zh-TW" sz="2400" b="0">
                <a:solidFill>
                  <a:schemeClr val="tx1"/>
                </a:solidFill>
              </a:rPr>
              <a:t>y</a:t>
            </a:r>
            <a:r>
              <a:rPr lang="en-US" altLang="zh-TW" sz="2400" b="0" i="0">
                <a:solidFill>
                  <a:schemeClr val="tx1"/>
                </a:solidFill>
              </a:rPr>
              <a:t>-coordinate stays the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blinds(horizontal)">
                                      <p:cBhvr>
                                        <p:cTn id="7" dur="500"/>
                                        <p:tgtEl>
                                          <p:spTgt spid="109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621">
                                            <p:txEl>
                                              <p:pRg st="0" end="0"/>
                                            </p:txEl>
                                          </p:spTgt>
                                        </p:tgtEl>
                                        <p:attrNameLst>
                                          <p:attrName>style.visibility</p:attrName>
                                        </p:attrNameLst>
                                      </p:cBhvr>
                                      <p:to>
                                        <p:strVal val="visible"/>
                                      </p:to>
                                    </p:set>
                                    <p:animEffect transition="in" filter="blinds(horizontal)">
                                      <p:cBhvr>
                                        <p:cTn id="12" dur="500"/>
                                        <p:tgtEl>
                                          <p:spTgt spid="1096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621">
                                            <p:txEl>
                                              <p:pRg st="1" end="1"/>
                                            </p:txEl>
                                          </p:spTgt>
                                        </p:tgtEl>
                                        <p:attrNameLst>
                                          <p:attrName>style.visibility</p:attrName>
                                        </p:attrNameLst>
                                      </p:cBhvr>
                                      <p:to>
                                        <p:strVal val="visible"/>
                                      </p:to>
                                    </p:set>
                                    <p:animEffect transition="in" filter="blinds(horizontal)">
                                      <p:cBhvr>
                                        <p:cTn id="17" dur="500"/>
                                        <p:tgtEl>
                                          <p:spTgt spid="1096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utoUpdateAnimBg="0"/>
      <p:bldP spid="10962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830263" y="1212850"/>
            <a:ext cx="7739062" cy="47037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9" name="Text Box 3"/>
          <p:cNvSpPr txBox="1">
            <a:spLocks noChangeArrowheads="1"/>
          </p:cNvSpPr>
          <p:nvPr/>
        </p:nvSpPr>
        <p:spPr bwMode="auto">
          <a:xfrm>
            <a:off x="1009650" y="1109663"/>
            <a:ext cx="213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Reflection</a:t>
            </a:r>
          </a:p>
        </p:txBody>
      </p:sp>
      <p:sp>
        <p:nvSpPr>
          <p:cNvPr id="60420" name="Rectangle 4"/>
          <p:cNvSpPr>
            <a:spLocks noChangeArrowheads="1"/>
          </p:cNvSpPr>
          <p:nvPr/>
        </p:nvSpPr>
        <p:spPr bwMode="auto">
          <a:xfrm>
            <a:off x="830263" y="58562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 name="Text Box 5"/>
          <p:cNvSpPr txBox="1">
            <a:spLocks noChangeArrowheads="1"/>
          </p:cNvSpPr>
          <p:nvPr/>
        </p:nvSpPr>
        <p:spPr bwMode="auto">
          <a:xfrm>
            <a:off x="1009650" y="1712913"/>
            <a:ext cx="3598863"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spcBef>
                <a:spcPct val="20000"/>
              </a:spcBef>
            </a:pPr>
            <a:r>
              <a:rPr lang="en-US" altLang="zh-TW" sz="2400" b="0" i="0">
                <a:solidFill>
                  <a:schemeClr val="tx1"/>
                </a:solidFill>
              </a:rPr>
              <a:t>1.	Reflection in the Axes</a:t>
            </a:r>
          </a:p>
        </p:txBody>
      </p:sp>
      <p:sp>
        <p:nvSpPr>
          <p:cNvPr id="60422" name="Text Box 6"/>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60423" name="Text Box 7"/>
          <p:cNvSpPr txBox="1">
            <a:spLocks noChangeArrowheads="1"/>
          </p:cNvSpPr>
          <p:nvPr/>
        </p:nvSpPr>
        <p:spPr bwMode="auto">
          <a:xfrm>
            <a:off x="250825" y="12271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B)</a:t>
            </a:r>
          </a:p>
        </p:txBody>
      </p:sp>
      <p:sp>
        <p:nvSpPr>
          <p:cNvPr id="60424" name="AutoShape 8">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0425" name="AutoShape 9">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6" name="AutoShape 10">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6" name="Text Box 14"/>
          <p:cNvSpPr txBox="1">
            <a:spLocks noChangeArrowheads="1"/>
          </p:cNvSpPr>
          <p:nvPr/>
        </p:nvSpPr>
        <p:spPr bwMode="auto">
          <a:xfrm>
            <a:off x="1543050" y="2144713"/>
            <a:ext cx="68246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spcBef>
                <a:spcPct val="30000"/>
              </a:spcBef>
            </a:pPr>
            <a:r>
              <a:rPr lang="en-US" altLang="zh-TW" sz="2400" b="0" i="0">
                <a:solidFill>
                  <a:schemeClr val="tx1"/>
                </a:solidFill>
              </a:rPr>
              <a:t>iii.	The table below gives the result of reflection:</a:t>
            </a:r>
          </a:p>
        </p:txBody>
      </p:sp>
      <p:grpSp>
        <p:nvGrpSpPr>
          <p:cNvPr id="110649" name="Group 57"/>
          <p:cNvGrpSpPr>
            <a:grpSpLocks/>
          </p:cNvGrpSpPr>
          <p:nvPr/>
        </p:nvGrpSpPr>
        <p:grpSpPr bwMode="auto">
          <a:xfrm>
            <a:off x="1174750" y="3076575"/>
            <a:ext cx="4292600" cy="2311400"/>
            <a:chOff x="-3046" y="1888"/>
            <a:chExt cx="2704" cy="1456"/>
          </a:xfrm>
        </p:grpSpPr>
        <p:sp>
          <p:nvSpPr>
            <p:cNvPr id="60453" name="Rectangle 56"/>
            <p:cNvSpPr>
              <a:spLocks noChangeArrowheads="1"/>
            </p:cNvSpPr>
            <p:nvPr/>
          </p:nvSpPr>
          <p:spPr bwMode="auto">
            <a:xfrm>
              <a:off x="-3046" y="1888"/>
              <a:ext cx="2696" cy="144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Rectangle 21"/>
            <p:cNvSpPr>
              <a:spLocks noChangeArrowheads="1"/>
            </p:cNvSpPr>
            <p:nvPr/>
          </p:nvSpPr>
          <p:spPr bwMode="auto">
            <a:xfrm>
              <a:off x="-1694" y="2865"/>
              <a:ext cx="1352"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400" b="0" i="0">
                <a:solidFill>
                  <a:schemeClr val="tx1"/>
                </a:solidFill>
              </a:endParaRPr>
            </a:p>
          </p:txBody>
        </p:sp>
        <p:sp>
          <p:nvSpPr>
            <p:cNvPr id="60455" name="Rectangle 20"/>
            <p:cNvSpPr>
              <a:spLocks noChangeArrowheads="1"/>
            </p:cNvSpPr>
            <p:nvPr/>
          </p:nvSpPr>
          <p:spPr bwMode="auto">
            <a:xfrm>
              <a:off x="-3046" y="2865"/>
              <a:ext cx="1352"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400" b="0">
                  <a:solidFill>
                    <a:schemeClr val="tx1"/>
                  </a:solidFill>
                </a:rPr>
                <a:t>y</a:t>
              </a:r>
              <a:r>
                <a:rPr lang="en-US" altLang="zh-TW" sz="2400" b="0" i="0">
                  <a:solidFill>
                    <a:schemeClr val="tx1"/>
                  </a:solidFill>
                </a:rPr>
                <a:t>-axis</a:t>
              </a:r>
            </a:p>
          </p:txBody>
        </p:sp>
        <p:sp>
          <p:nvSpPr>
            <p:cNvPr id="60456" name="Rectangle 19"/>
            <p:cNvSpPr>
              <a:spLocks noChangeArrowheads="1"/>
            </p:cNvSpPr>
            <p:nvPr/>
          </p:nvSpPr>
          <p:spPr bwMode="auto">
            <a:xfrm>
              <a:off x="-1694" y="2405"/>
              <a:ext cx="1352" cy="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400" b="0" i="0">
                <a:solidFill>
                  <a:schemeClr val="tx1"/>
                </a:solidFill>
              </a:endParaRPr>
            </a:p>
          </p:txBody>
        </p:sp>
        <p:sp>
          <p:nvSpPr>
            <p:cNvPr id="60457" name="Rectangle 18"/>
            <p:cNvSpPr>
              <a:spLocks noChangeArrowheads="1"/>
            </p:cNvSpPr>
            <p:nvPr/>
          </p:nvSpPr>
          <p:spPr bwMode="auto">
            <a:xfrm>
              <a:off x="-3046" y="2405"/>
              <a:ext cx="1352" cy="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400" b="0">
                  <a:solidFill>
                    <a:schemeClr val="tx1"/>
                  </a:solidFill>
                </a:rPr>
                <a:t>x</a:t>
              </a:r>
              <a:r>
                <a:rPr lang="en-US" altLang="zh-TW" sz="2400" b="0" i="0">
                  <a:solidFill>
                    <a:schemeClr val="tx1"/>
                  </a:solidFill>
                </a:rPr>
                <a:t>-axis</a:t>
              </a:r>
            </a:p>
          </p:txBody>
        </p:sp>
        <p:sp>
          <p:nvSpPr>
            <p:cNvPr id="60458" name="Rectangle 17"/>
            <p:cNvSpPr>
              <a:spLocks noChangeArrowheads="1"/>
            </p:cNvSpPr>
            <p:nvPr/>
          </p:nvSpPr>
          <p:spPr bwMode="auto">
            <a:xfrm>
              <a:off x="-1694" y="1888"/>
              <a:ext cx="1352" cy="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400">
                  <a:solidFill>
                    <a:schemeClr val="tx1"/>
                  </a:solidFill>
                </a:rPr>
                <a:t>Coordinates of new position</a:t>
              </a:r>
            </a:p>
          </p:txBody>
        </p:sp>
        <p:sp>
          <p:nvSpPr>
            <p:cNvPr id="60459" name="Rectangle 16"/>
            <p:cNvSpPr>
              <a:spLocks noChangeArrowheads="1"/>
            </p:cNvSpPr>
            <p:nvPr/>
          </p:nvSpPr>
          <p:spPr bwMode="auto">
            <a:xfrm>
              <a:off x="-3046" y="1888"/>
              <a:ext cx="1352" cy="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400">
                  <a:solidFill>
                    <a:schemeClr val="tx1"/>
                  </a:solidFill>
                </a:rPr>
                <a:t>Axis of reflection</a:t>
              </a:r>
            </a:p>
          </p:txBody>
        </p:sp>
        <p:sp>
          <p:nvSpPr>
            <p:cNvPr id="60460" name="Line 22"/>
            <p:cNvSpPr>
              <a:spLocks noChangeShapeType="1"/>
            </p:cNvSpPr>
            <p:nvPr/>
          </p:nvSpPr>
          <p:spPr bwMode="auto">
            <a:xfrm>
              <a:off x="-3046" y="1888"/>
              <a:ext cx="270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1" name="Line 23"/>
            <p:cNvSpPr>
              <a:spLocks noChangeShapeType="1"/>
            </p:cNvSpPr>
            <p:nvPr/>
          </p:nvSpPr>
          <p:spPr bwMode="auto">
            <a:xfrm>
              <a:off x="-3046" y="2405"/>
              <a:ext cx="27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2" name="Line 24"/>
            <p:cNvSpPr>
              <a:spLocks noChangeShapeType="1"/>
            </p:cNvSpPr>
            <p:nvPr/>
          </p:nvSpPr>
          <p:spPr bwMode="auto">
            <a:xfrm>
              <a:off x="-3046" y="2865"/>
              <a:ext cx="27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3" name="Line 25"/>
            <p:cNvSpPr>
              <a:spLocks noChangeShapeType="1"/>
            </p:cNvSpPr>
            <p:nvPr/>
          </p:nvSpPr>
          <p:spPr bwMode="auto">
            <a:xfrm>
              <a:off x="-3046" y="3344"/>
              <a:ext cx="270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4" name="Line 26"/>
            <p:cNvSpPr>
              <a:spLocks noChangeShapeType="1"/>
            </p:cNvSpPr>
            <p:nvPr/>
          </p:nvSpPr>
          <p:spPr bwMode="auto">
            <a:xfrm>
              <a:off x="-3046" y="1888"/>
              <a:ext cx="0" cy="145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5" name="Line 27"/>
            <p:cNvSpPr>
              <a:spLocks noChangeShapeType="1"/>
            </p:cNvSpPr>
            <p:nvPr/>
          </p:nvSpPr>
          <p:spPr bwMode="auto">
            <a:xfrm>
              <a:off x="-1694" y="1888"/>
              <a:ext cx="0" cy="14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6" name="Line 28"/>
            <p:cNvSpPr>
              <a:spLocks noChangeShapeType="1"/>
            </p:cNvSpPr>
            <p:nvPr/>
          </p:nvSpPr>
          <p:spPr bwMode="auto">
            <a:xfrm>
              <a:off x="-342" y="1888"/>
              <a:ext cx="0" cy="145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0647" name="Group 55"/>
          <p:cNvGrpSpPr>
            <a:grpSpLocks/>
          </p:cNvGrpSpPr>
          <p:nvPr/>
        </p:nvGrpSpPr>
        <p:grpSpPr bwMode="auto">
          <a:xfrm>
            <a:off x="5778500" y="2695575"/>
            <a:ext cx="2632075" cy="2632075"/>
            <a:chOff x="3696" y="1642"/>
            <a:chExt cx="1658" cy="1658"/>
          </a:xfrm>
        </p:grpSpPr>
        <p:sp>
          <p:nvSpPr>
            <p:cNvPr id="60444" name="Line 36"/>
            <p:cNvSpPr>
              <a:spLocks noChangeShapeType="1"/>
            </p:cNvSpPr>
            <p:nvPr/>
          </p:nvSpPr>
          <p:spPr bwMode="auto">
            <a:xfrm>
              <a:off x="3696" y="2584"/>
              <a:ext cx="1480"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5" name="Line 37"/>
            <p:cNvSpPr>
              <a:spLocks noChangeShapeType="1"/>
            </p:cNvSpPr>
            <p:nvPr/>
          </p:nvSpPr>
          <p:spPr bwMode="auto">
            <a:xfrm rot="-5400000">
              <a:off x="3732" y="2604"/>
              <a:ext cx="1392"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6" name="Text Box 38"/>
            <p:cNvSpPr txBox="1">
              <a:spLocks noChangeArrowheads="1"/>
            </p:cNvSpPr>
            <p:nvPr/>
          </p:nvSpPr>
          <p:spPr bwMode="auto">
            <a:xfrm>
              <a:off x="5158" y="2410"/>
              <a:ext cx="19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x</a:t>
              </a:r>
            </a:p>
          </p:txBody>
        </p:sp>
        <p:sp>
          <p:nvSpPr>
            <p:cNvPr id="60447" name="Text Box 39"/>
            <p:cNvSpPr txBox="1">
              <a:spLocks noChangeArrowheads="1"/>
            </p:cNvSpPr>
            <p:nvPr/>
          </p:nvSpPr>
          <p:spPr bwMode="auto">
            <a:xfrm>
              <a:off x="4342" y="1642"/>
              <a:ext cx="21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y</a:t>
              </a:r>
            </a:p>
          </p:txBody>
        </p:sp>
        <p:sp>
          <p:nvSpPr>
            <p:cNvPr id="60448" name="Text Box 40"/>
            <p:cNvSpPr txBox="1">
              <a:spLocks noChangeArrowheads="1"/>
            </p:cNvSpPr>
            <p:nvPr/>
          </p:nvSpPr>
          <p:spPr bwMode="auto">
            <a:xfrm>
              <a:off x="4230" y="2498"/>
              <a:ext cx="21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O</a:t>
              </a:r>
            </a:p>
          </p:txBody>
        </p:sp>
        <p:grpSp>
          <p:nvGrpSpPr>
            <p:cNvPr id="60449" name="Group 43"/>
            <p:cNvGrpSpPr>
              <a:grpSpLocks/>
            </p:cNvGrpSpPr>
            <p:nvPr/>
          </p:nvGrpSpPr>
          <p:grpSpPr bwMode="auto">
            <a:xfrm>
              <a:off x="4696" y="2116"/>
              <a:ext cx="113" cy="113"/>
              <a:chOff x="1144" y="3940"/>
              <a:chExt cx="152" cy="152"/>
            </a:xfrm>
          </p:grpSpPr>
          <p:sp>
            <p:nvSpPr>
              <p:cNvPr id="60451" name="Line 41"/>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2" name="Line 42"/>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50" name="Rectangle 44"/>
            <p:cNvSpPr>
              <a:spLocks noChangeArrowheads="1"/>
            </p:cNvSpPr>
            <p:nvPr/>
          </p:nvSpPr>
          <p:spPr bwMode="auto">
            <a:xfrm>
              <a:off x="4802" y="2019"/>
              <a:ext cx="508"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P</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a:t>
              </a:r>
              <a:r>
                <a:rPr lang="en-US" altLang="zh-TW" i="0">
                  <a:solidFill>
                    <a:schemeClr val="tx1"/>
                  </a:solidFill>
                </a:rPr>
                <a:t>)</a:t>
              </a:r>
            </a:p>
          </p:txBody>
        </p:sp>
      </p:grpSp>
      <p:grpSp>
        <p:nvGrpSpPr>
          <p:cNvPr id="110654" name="Group 62"/>
          <p:cNvGrpSpPr>
            <a:grpSpLocks/>
          </p:cNvGrpSpPr>
          <p:nvPr/>
        </p:nvGrpSpPr>
        <p:grpSpPr bwMode="auto">
          <a:xfrm>
            <a:off x="6311900" y="3448050"/>
            <a:ext cx="1143000" cy="179388"/>
            <a:chOff x="3976" y="2172"/>
            <a:chExt cx="720" cy="113"/>
          </a:xfrm>
        </p:grpSpPr>
        <p:grpSp>
          <p:nvGrpSpPr>
            <p:cNvPr id="60440" name="Group 45"/>
            <p:cNvGrpSpPr>
              <a:grpSpLocks/>
            </p:cNvGrpSpPr>
            <p:nvPr/>
          </p:nvGrpSpPr>
          <p:grpSpPr bwMode="auto">
            <a:xfrm>
              <a:off x="3976" y="2172"/>
              <a:ext cx="113" cy="113"/>
              <a:chOff x="1144" y="3940"/>
              <a:chExt cx="152" cy="152"/>
            </a:xfrm>
          </p:grpSpPr>
          <p:sp>
            <p:nvSpPr>
              <p:cNvPr id="60442" name="Line 46"/>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3" name="Line 47"/>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41" name="Line 51"/>
            <p:cNvSpPr>
              <a:spLocks noChangeShapeType="1"/>
            </p:cNvSpPr>
            <p:nvPr/>
          </p:nvSpPr>
          <p:spPr bwMode="auto">
            <a:xfrm flipH="1">
              <a:off x="4048" y="2232"/>
              <a:ext cx="648" cy="0"/>
            </a:xfrm>
            <a:prstGeom prst="line">
              <a:avLst/>
            </a:prstGeom>
            <a:noFill/>
            <a:ln w="19050">
              <a:solidFill>
                <a:srgbClr val="FF0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0653" name="Group 61"/>
          <p:cNvGrpSpPr>
            <a:grpSpLocks/>
          </p:cNvGrpSpPr>
          <p:nvPr/>
        </p:nvGrpSpPr>
        <p:grpSpPr bwMode="auto">
          <a:xfrm>
            <a:off x="7366000" y="3549650"/>
            <a:ext cx="179388" cy="1360488"/>
            <a:chOff x="4640" y="2236"/>
            <a:chExt cx="113" cy="857"/>
          </a:xfrm>
        </p:grpSpPr>
        <p:grpSp>
          <p:nvGrpSpPr>
            <p:cNvPr id="60436" name="Group 48"/>
            <p:cNvGrpSpPr>
              <a:grpSpLocks/>
            </p:cNvGrpSpPr>
            <p:nvPr/>
          </p:nvGrpSpPr>
          <p:grpSpPr bwMode="auto">
            <a:xfrm>
              <a:off x="4640" y="2980"/>
              <a:ext cx="113" cy="113"/>
              <a:chOff x="1144" y="3940"/>
              <a:chExt cx="152" cy="152"/>
            </a:xfrm>
          </p:grpSpPr>
          <p:sp>
            <p:nvSpPr>
              <p:cNvPr id="60438" name="Line 49"/>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9" name="Line 50"/>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37" name="Line 52"/>
            <p:cNvSpPr>
              <a:spLocks noChangeShapeType="1"/>
            </p:cNvSpPr>
            <p:nvPr/>
          </p:nvSpPr>
          <p:spPr bwMode="auto">
            <a:xfrm rot="16200000" flipH="1">
              <a:off x="4292" y="2644"/>
              <a:ext cx="816" cy="0"/>
            </a:xfrm>
            <a:prstGeom prst="line">
              <a:avLst/>
            </a:prstGeom>
            <a:noFill/>
            <a:ln w="19050">
              <a:solidFill>
                <a:srgbClr val="FF0000"/>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0645" name="Rectangle 53"/>
          <p:cNvSpPr>
            <a:spLocks noChangeArrowheads="1"/>
          </p:cNvSpPr>
          <p:nvPr/>
        </p:nvSpPr>
        <p:spPr bwMode="auto">
          <a:xfrm>
            <a:off x="5921375" y="3052763"/>
            <a:ext cx="93345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R</a:t>
            </a:r>
            <a:r>
              <a:rPr lang="en-US" altLang="zh-TW" i="0">
                <a:solidFill>
                  <a:schemeClr val="tx1"/>
                </a:solidFill>
              </a:rPr>
              <a:t>(</a:t>
            </a:r>
            <a:r>
              <a:rPr lang="en-US" altLang="zh-TW" i="0">
                <a:solidFill>
                  <a:srgbClr val="FF0000"/>
                </a:solidFill>
              </a:rPr>
              <a:t>–</a:t>
            </a:r>
            <a:r>
              <a:rPr lang="en-US" altLang="zh-TW">
                <a:solidFill>
                  <a:srgbClr val="FF0000"/>
                </a:solidFill>
              </a:rPr>
              <a:t>x</a:t>
            </a:r>
            <a:r>
              <a:rPr lang="en-US" altLang="zh-TW" i="0">
                <a:solidFill>
                  <a:schemeClr val="tx1"/>
                </a:solidFill>
              </a:rPr>
              <a:t>,</a:t>
            </a:r>
            <a:r>
              <a:rPr lang="en-US" altLang="zh-TW">
                <a:solidFill>
                  <a:schemeClr val="tx1"/>
                </a:solidFill>
              </a:rPr>
              <a:t> y</a:t>
            </a:r>
            <a:r>
              <a:rPr lang="en-US" altLang="zh-TW" i="0">
                <a:solidFill>
                  <a:schemeClr val="tx1"/>
                </a:solidFill>
              </a:rPr>
              <a:t>)</a:t>
            </a:r>
          </a:p>
        </p:txBody>
      </p:sp>
      <p:sp>
        <p:nvSpPr>
          <p:cNvPr id="110646" name="Rectangle 54"/>
          <p:cNvSpPr>
            <a:spLocks noChangeArrowheads="1"/>
          </p:cNvSpPr>
          <p:nvPr/>
        </p:nvSpPr>
        <p:spPr bwMode="auto">
          <a:xfrm>
            <a:off x="7064375" y="4818063"/>
            <a:ext cx="94615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Q</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a:t>
            </a:r>
            <a:r>
              <a:rPr lang="en-US" altLang="zh-TW" i="0">
                <a:solidFill>
                  <a:srgbClr val="FF0000"/>
                </a:solidFill>
              </a:rPr>
              <a:t>–</a:t>
            </a:r>
            <a:r>
              <a:rPr lang="en-US" altLang="zh-TW">
                <a:solidFill>
                  <a:srgbClr val="FF0000"/>
                </a:solidFill>
              </a:rPr>
              <a:t>y</a:t>
            </a:r>
            <a:r>
              <a:rPr lang="en-US" altLang="zh-TW" i="0">
                <a:solidFill>
                  <a:schemeClr val="tx1"/>
                </a:solidFill>
              </a:rPr>
              <a:t>)</a:t>
            </a:r>
          </a:p>
        </p:txBody>
      </p:sp>
      <p:sp>
        <p:nvSpPr>
          <p:cNvPr id="110651" name="Text Box 59"/>
          <p:cNvSpPr txBox="1">
            <a:spLocks noChangeArrowheads="1"/>
          </p:cNvSpPr>
          <p:nvPr/>
        </p:nvSpPr>
        <p:spPr bwMode="auto">
          <a:xfrm>
            <a:off x="3911600" y="3983038"/>
            <a:ext cx="979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i="0">
                <a:solidFill>
                  <a:srgbClr val="0000FF"/>
                </a:solidFill>
              </a:rPr>
              <a:t>(</a:t>
            </a:r>
            <a:r>
              <a:rPr lang="en-US" altLang="zh-TW" sz="2400">
                <a:solidFill>
                  <a:srgbClr val="0000FF"/>
                </a:solidFill>
              </a:rPr>
              <a:t>x, </a:t>
            </a:r>
            <a:r>
              <a:rPr lang="en-US" altLang="zh-TW" sz="2400" i="0">
                <a:solidFill>
                  <a:srgbClr val="FF0000"/>
                </a:solidFill>
              </a:rPr>
              <a:t>–</a:t>
            </a:r>
            <a:r>
              <a:rPr lang="en-US" altLang="zh-TW" sz="2400">
                <a:solidFill>
                  <a:srgbClr val="FF0000"/>
                </a:solidFill>
              </a:rPr>
              <a:t>y</a:t>
            </a:r>
            <a:r>
              <a:rPr lang="en-US" altLang="zh-TW" sz="2400" i="0">
                <a:solidFill>
                  <a:srgbClr val="0000FF"/>
                </a:solidFill>
              </a:rPr>
              <a:t>)</a:t>
            </a:r>
          </a:p>
        </p:txBody>
      </p:sp>
      <p:sp>
        <p:nvSpPr>
          <p:cNvPr id="110652" name="Text Box 60"/>
          <p:cNvSpPr txBox="1">
            <a:spLocks noChangeArrowheads="1"/>
          </p:cNvSpPr>
          <p:nvPr/>
        </p:nvSpPr>
        <p:spPr bwMode="auto">
          <a:xfrm>
            <a:off x="3911600" y="4694238"/>
            <a:ext cx="979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i="0">
                <a:solidFill>
                  <a:srgbClr val="0000FF"/>
                </a:solidFill>
              </a:rPr>
              <a:t>(</a:t>
            </a:r>
            <a:r>
              <a:rPr lang="en-US" altLang="zh-TW" sz="2400" i="0">
                <a:solidFill>
                  <a:srgbClr val="FF0000"/>
                </a:solidFill>
              </a:rPr>
              <a:t>–</a:t>
            </a:r>
            <a:r>
              <a:rPr lang="en-US" altLang="zh-TW" sz="2400">
                <a:solidFill>
                  <a:srgbClr val="FF0000"/>
                </a:solidFill>
              </a:rPr>
              <a:t>x</a:t>
            </a:r>
            <a:r>
              <a:rPr lang="en-US" altLang="zh-TW" sz="2400">
                <a:solidFill>
                  <a:srgbClr val="0000FF"/>
                </a:solidFill>
              </a:rPr>
              <a:t>, y</a:t>
            </a:r>
            <a:r>
              <a:rPr lang="en-US" altLang="zh-TW" sz="2400" i="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blinds(horizontal)">
                                      <p:cBhvr>
                                        <p:cTn id="7" dur="500"/>
                                        <p:tgtEl>
                                          <p:spTgt spid="110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606"/>
                                        </p:tgtEl>
                                        <p:attrNameLst>
                                          <p:attrName>style.visibility</p:attrName>
                                        </p:attrNameLst>
                                      </p:cBhvr>
                                      <p:to>
                                        <p:strVal val="visible"/>
                                      </p:to>
                                    </p:set>
                                    <p:animEffect transition="in" filter="blinds(horizontal)">
                                      <p:cBhvr>
                                        <p:cTn id="12" dur="500"/>
                                        <p:tgtEl>
                                          <p:spTgt spid="110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10649"/>
                                        </p:tgtEl>
                                        <p:attrNameLst>
                                          <p:attrName>style.visibility</p:attrName>
                                        </p:attrNameLst>
                                      </p:cBhvr>
                                      <p:to>
                                        <p:strVal val="visible"/>
                                      </p:to>
                                    </p:set>
                                    <p:animEffect transition="in" filter="box(out)">
                                      <p:cBhvr>
                                        <p:cTn id="17" dur="500"/>
                                        <p:tgtEl>
                                          <p:spTgt spid="110649"/>
                                        </p:tgtEl>
                                      </p:cBhvr>
                                    </p:animEffect>
                                  </p:childTnLst>
                                </p:cTn>
                              </p:par>
                            </p:childTnLst>
                          </p:cTn>
                        </p:par>
                        <p:par>
                          <p:cTn id="18" fill="hold" nodeType="afterGroup">
                            <p:stCondLst>
                              <p:cond delay="500"/>
                            </p:stCondLst>
                            <p:childTnLst>
                              <p:par>
                                <p:cTn id="19" presetID="4" presetClass="entr" presetSubtype="32" fill="hold" nodeType="afterEffect">
                                  <p:stCondLst>
                                    <p:cond delay="0"/>
                                  </p:stCondLst>
                                  <p:childTnLst>
                                    <p:set>
                                      <p:cBhvr>
                                        <p:cTn id="20" dur="1" fill="hold">
                                          <p:stCondLst>
                                            <p:cond delay="0"/>
                                          </p:stCondLst>
                                        </p:cTn>
                                        <p:tgtEl>
                                          <p:spTgt spid="110647"/>
                                        </p:tgtEl>
                                        <p:attrNameLst>
                                          <p:attrName>style.visibility</p:attrName>
                                        </p:attrNameLst>
                                      </p:cBhvr>
                                      <p:to>
                                        <p:strVal val="visible"/>
                                      </p:to>
                                    </p:set>
                                    <p:animEffect transition="in" filter="box(out)">
                                      <p:cBhvr>
                                        <p:cTn id="21" dur="500"/>
                                        <p:tgtEl>
                                          <p:spTgt spid="1106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nodeType="clickEffect">
                                  <p:stCondLst>
                                    <p:cond delay="0"/>
                                  </p:stCondLst>
                                  <p:childTnLst>
                                    <p:set>
                                      <p:cBhvr>
                                        <p:cTn id="25" dur="1" fill="hold">
                                          <p:stCondLst>
                                            <p:cond delay="0"/>
                                          </p:stCondLst>
                                        </p:cTn>
                                        <p:tgtEl>
                                          <p:spTgt spid="110653"/>
                                        </p:tgtEl>
                                        <p:attrNameLst>
                                          <p:attrName>style.visibility</p:attrName>
                                        </p:attrNameLst>
                                      </p:cBhvr>
                                      <p:to>
                                        <p:strVal val="visible"/>
                                      </p:to>
                                    </p:set>
                                    <p:anim calcmode="lin" valueType="num">
                                      <p:cBhvr additive="base">
                                        <p:cTn id="26" dur="500"/>
                                        <p:tgtEl>
                                          <p:spTgt spid="110653"/>
                                        </p:tgtEl>
                                        <p:attrNameLst>
                                          <p:attrName>ppt_y</p:attrName>
                                        </p:attrNameLst>
                                      </p:cBhvr>
                                      <p:tavLst>
                                        <p:tav tm="0">
                                          <p:val>
                                            <p:strVal val="#ppt_y-#ppt_h*1.125000"/>
                                          </p:val>
                                        </p:tav>
                                        <p:tav tm="100000">
                                          <p:val>
                                            <p:strVal val="#ppt_y"/>
                                          </p:val>
                                        </p:tav>
                                      </p:tavLst>
                                    </p:anim>
                                    <p:animEffect transition="in" filter="wipe(down)">
                                      <p:cBhvr>
                                        <p:cTn id="27" dur="500"/>
                                        <p:tgtEl>
                                          <p:spTgt spid="110653"/>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10646"/>
                                        </p:tgtEl>
                                        <p:attrNameLst>
                                          <p:attrName>style.visibility</p:attrName>
                                        </p:attrNameLst>
                                      </p:cBhvr>
                                      <p:to>
                                        <p:strVal val="visible"/>
                                      </p:to>
                                    </p:set>
                                    <p:animEffect transition="in" filter="dissolve">
                                      <p:cBhvr>
                                        <p:cTn id="31" dur="500"/>
                                        <p:tgtEl>
                                          <p:spTgt spid="11064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0651"/>
                                        </p:tgtEl>
                                        <p:attrNameLst>
                                          <p:attrName>style.visibility</p:attrName>
                                        </p:attrNameLst>
                                      </p:cBhvr>
                                      <p:to>
                                        <p:strVal val="visible"/>
                                      </p:to>
                                    </p:set>
                                    <p:animEffect transition="in" filter="dissolve">
                                      <p:cBhvr>
                                        <p:cTn id="36" dur="500"/>
                                        <p:tgtEl>
                                          <p:spTgt spid="1106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2" fill="hold" nodeType="clickEffect">
                                  <p:stCondLst>
                                    <p:cond delay="0"/>
                                  </p:stCondLst>
                                  <p:childTnLst>
                                    <p:set>
                                      <p:cBhvr>
                                        <p:cTn id="40" dur="1" fill="hold">
                                          <p:stCondLst>
                                            <p:cond delay="0"/>
                                          </p:stCondLst>
                                        </p:cTn>
                                        <p:tgtEl>
                                          <p:spTgt spid="110654"/>
                                        </p:tgtEl>
                                        <p:attrNameLst>
                                          <p:attrName>style.visibility</p:attrName>
                                        </p:attrNameLst>
                                      </p:cBhvr>
                                      <p:to>
                                        <p:strVal val="visible"/>
                                      </p:to>
                                    </p:set>
                                    <p:anim calcmode="lin" valueType="num">
                                      <p:cBhvr additive="base">
                                        <p:cTn id="41" dur="500"/>
                                        <p:tgtEl>
                                          <p:spTgt spid="110654"/>
                                        </p:tgtEl>
                                        <p:attrNameLst>
                                          <p:attrName>ppt_x</p:attrName>
                                        </p:attrNameLst>
                                      </p:cBhvr>
                                      <p:tavLst>
                                        <p:tav tm="0">
                                          <p:val>
                                            <p:strVal val="#ppt_x+#ppt_w*1.125000"/>
                                          </p:val>
                                        </p:tav>
                                        <p:tav tm="100000">
                                          <p:val>
                                            <p:strVal val="#ppt_x"/>
                                          </p:val>
                                        </p:tav>
                                      </p:tavLst>
                                    </p:anim>
                                    <p:animEffect transition="in" filter="wipe(left)">
                                      <p:cBhvr>
                                        <p:cTn id="42" dur="500"/>
                                        <p:tgtEl>
                                          <p:spTgt spid="110654"/>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110645"/>
                                        </p:tgtEl>
                                        <p:attrNameLst>
                                          <p:attrName>style.visibility</p:attrName>
                                        </p:attrNameLst>
                                      </p:cBhvr>
                                      <p:to>
                                        <p:strVal val="visible"/>
                                      </p:to>
                                    </p:set>
                                    <p:animEffect transition="in" filter="dissolve">
                                      <p:cBhvr>
                                        <p:cTn id="46" dur="500"/>
                                        <p:tgtEl>
                                          <p:spTgt spid="1106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0652"/>
                                        </p:tgtEl>
                                        <p:attrNameLst>
                                          <p:attrName>style.visibility</p:attrName>
                                        </p:attrNameLst>
                                      </p:cBhvr>
                                      <p:to>
                                        <p:strVal val="visible"/>
                                      </p:to>
                                    </p:set>
                                    <p:animEffect transition="in" filter="dissolve">
                                      <p:cBhvr>
                                        <p:cTn id="51" dur="500"/>
                                        <p:tgtEl>
                                          <p:spTgt spid="110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utoUpdateAnimBg="0"/>
      <p:bldP spid="110606" grpId="0" autoUpdateAnimBg="0"/>
      <p:bldP spid="110645" grpId="0" autoUpdateAnimBg="0"/>
      <p:bldP spid="110646" grpId="0" autoUpdateAnimBg="0"/>
      <p:bldP spid="110651" grpId="0" autoUpdateAnimBg="0"/>
      <p:bldP spid="11065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766763" y="1238250"/>
            <a:ext cx="8043862" cy="47799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2" name="Text Box 14"/>
          <p:cNvSpPr txBox="1">
            <a:spLocks noChangeArrowheads="1"/>
          </p:cNvSpPr>
          <p:nvPr/>
        </p:nvSpPr>
        <p:spPr bwMode="auto">
          <a:xfrm>
            <a:off x="1365250" y="2157413"/>
            <a:ext cx="6926263" cy="968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i.	If a point </a:t>
            </a:r>
            <a:r>
              <a:rPr lang="en-US" altLang="zh-TW" sz="2400" b="0">
                <a:solidFill>
                  <a:schemeClr val="tx1"/>
                </a:solidFill>
              </a:rPr>
              <a:t>P</a:t>
            </a:r>
            <a:r>
              <a:rPr lang="en-US" altLang="zh-TW" sz="2400" b="0" i="0">
                <a:solidFill>
                  <a:schemeClr val="tx1"/>
                </a:solidFill>
              </a:rPr>
              <a:t> in the rectangular coordinate plane is reflected in a </a:t>
            </a:r>
            <a:r>
              <a:rPr lang="en-US" altLang="zh-TW" sz="2400">
                <a:solidFill>
                  <a:schemeClr val="tx1"/>
                </a:solidFill>
              </a:rPr>
              <a:t>horizontal line</a:t>
            </a:r>
            <a:r>
              <a:rPr lang="en-US" altLang="zh-TW" sz="2400" b="0" i="0">
                <a:solidFill>
                  <a:schemeClr val="tx1"/>
                </a:solidFill>
              </a:rPr>
              <a:t> </a:t>
            </a:r>
            <a:r>
              <a:rPr lang="en-US" altLang="zh-TW" sz="2400" b="0">
                <a:solidFill>
                  <a:schemeClr val="tx1"/>
                </a:solidFill>
              </a:rPr>
              <a:t>l</a:t>
            </a:r>
            <a:r>
              <a:rPr lang="en-US" altLang="zh-TW" sz="2400" b="0" i="0">
                <a:solidFill>
                  <a:schemeClr val="tx1"/>
                </a:solidFill>
              </a:rPr>
              <a:t> to the point </a:t>
            </a:r>
            <a:r>
              <a:rPr lang="en-US" altLang="zh-TW" sz="2400" b="0">
                <a:solidFill>
                  <a:schemeClr val="tx1"/>
                </a:solidFill>
              </a:rPr>
              <a:t>Q</a:t>
            </a:r>
            <a:r>
              <a:rPr lang="en-US" altLang="zh-TW" sz="2400" b="0" i="0">
                <a:solidFill>
                  <a:schemeClr val="tx1"/>
                </a:solidFill>
              </a:rPr>
              <a:t>, then</a:t>
            </a:r>
          </a:p>
        </p:txBody>
      </p:sp>
      <p:sp>
        <p:nvSpPr>
          <p:cNvPr id="61444" name="Text Box 3"/>
          <p:cNvSpPr txBox="1">
            <a:spLocks noChangeArrowheads="1"/>
          </p:cNvSpPr>
          <p:nvPr/>
        </p:nvSpPr>
        <p:spPr bwMode="auto">
          <a:xfrm>
            <a:off x="844550" y="1096963"/>
            <a:ext cx="213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Reflection</a:t>
            </a:r>
          </a:p>
        </p:txBody>
      </p:sp>
      <p:sp>
        <p:nvSpPr>
          <p:cNvPr id="61445" name="Rectangle 4"/>
          <p:cNvSpPr>
            <a:spLocks noChangeArrowheads="1"/>
          </p:cNvSpPr>
          <p:nvPr/>
        </p:nvSpPr>
        <p:spPr bwMode="auto">
          <a:xfrm>
            <a:off x="766763" y="5919788"/>
            <a:ext cx="80438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3" name="Text Box 5"/>
          <p:cNvSpPr txBox="1">
            <a:spLocks noChangeArrowheads="1"/>
          </p:cNvSpPr>
          <p:nvPr/>
        </p:nvSpPr>
        <p:spPr bwMode="auto">
          <a:xfrm>
            <a:off x="844550" y="1636713"/>
            <a:ext cx="6850063"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spcBef>
                <a:spcPct val="20000"/>
              </a:spcBef>
            </a:pPr>
            <a:r>
              <a:rPr lang="en-US" altLang="zh-TW" sz="2400" b="0" i="0">
                <a:solidFill>
                  <a:schemeClr val="tx1"/>
                </a:solidFill>
              </a:rPr>
              <a:t>2.	Reflection in a Horizontal or Vertical Line</a:t>
            </a:r>
          </a:p>
        </p:txBody>
      </p:sp>
      <p:sp>
        <p:nvSpPr>
          <p:cNvPr id="61447" name="Text Box 6"/>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61448" name="Text Box 7"/>
          <p:cNvSpPr txBox="1">
            <a:spLocks noChangeArrowheads="1"/>
          </p:cNvSpPr>
          <p:nvPr/>
        </p:nvSpPr>
        <p:spPr bwMode="auto">
          <a:xfrm>
            <a:off x="250825" y="12144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B)</a:t>
            </a:r>
          </a:p>
        </p:txBody>
      </p:sp>
      <p:sp>
        <p:nvSpPr>
          <p:cNvPr id="61449" name="AutoShape 8">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1450" name="AutoShape 9">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1" name="AutoShape 10">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452" name="Picture 15" descr="D:\Oxford\PPT\Shared\keyconcept4.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745" name="Group 57"/>
          <p:cNvGrpSpPr>
            <a:grpSpLocks/>
          </p:cNvGrpSpPr>
          <p:nvPr/>
        </p:nvGrpSpPr>
        <p:grpSpPr bwMode="auto">
          <a:xfrm>
            <a:off x="5895975" y="3254375"/>
            <a:ext cx="2643188" cy="2405063"/>
            <a:chOff x="3480" y="2002"/>
            <a:chExt cx="1752" cy="1658"/>
          </a:xfrm>
        </p:grpSpPr>
        <p:sp>
          <p:nvSpPr>
            <p:cNvPr id="61456" name="Line 17"/>
            <p:cNvSpPr>
              <a:spLocks noChangeShapeType="1"/>
            </p:cNvSpPr>
            <p:nvPr/>
          </p:nvSpPr>
          <p:spPr bwMode="auto">
            <a:xfrm>
              <a:off x="3480" y="3312"/>
              <a:ext cx="1480"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7" name="Line 18"/>
            <p:cNvSpPr>
              <a:spLocks noChangeShapeType="1"/>
            </p:cNvSpPr>
            <p:nvPr/>
          </p:nvSpPr>
          <p:spPr bwMode="auto">
            <a:xfrm rot="-5400000">
              <a:off x="3180" y="2964"/>
              <a:ext cx="1392"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8" name="Text Box 19"/>
            <p:cNvSpPr txBox="1">
              <a:spLocks noChangeArrowheads="1"/>
            </p:cNvSpPr>
            <p:nvPr/>
          </p:nvSpPr>
          <p:spPr bwMode="auto">
            <a:xfrm>
              <a:off x="4942" y="3138"/>
              <a:ext cx="206"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x</a:t>
              </a:r>
            </a:p>
          </p:txBody>
        </p:sp>
        <p:sp>
          <p:nvSpPr>
            <p:cNvPr id="61459" name="Text Box 20"/>
            <p:cNvSpPr txBox="1">
              <a:spLocks noChangeArrowheads="1"/>
            </p:cNvSpPr>
            <p:nvPr/>
          </p:nvSpPr>
          <p:spPr bwMode="auto">
            <a:xfrm>
              <a:off x="3790" y="2002"/>
              <a:ext cx="219"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y</a:t>
              </a:r>
            </a:p>
          </p:txBody>
        </p:sp>
        <p:sp>
          <p:nvSpPr>
            <p:cNvPr id="61460" name="Text Box 21"/>
            <p:cNvSpPr txBox="1">
              <a:spLocks noChangeArrowheads="1"/>
            </p:cNvSpPr>
            <p:nvPr/>
          </p:nvSpPr>
          <p:spPr bwMode="auto">
            <a:xfrm>
              <a:off x="3678" y="3242"/>
              <a:ext cx="220"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O</a:t>
              </a:r>
            </a:p>
          </p:txBody>
        </p:sp>
        <p:grpSp>
          <p:nvGrpSpPr>
            <p:cNvPr id="61461" name="Group 22"/>
            <p:cNvGrpSpPr>
              <a:grpSpLocks/>
            </p:cNvGrpSpPr>
            <p:nvPr/>
          </p:nvGrpSpPr>
          <p:grpSpPr bwMode="auto">
            <a:xfrm>
              <a:off x="4288" y="2332"/>
              <a:ext cx="113" cy="113"/>
              <a:chOff x="1144" y="3940"/>
              <a:chExt cx="152" cy="152"/>
            </a:xfrm>
          </p:grpSpPr>
          <p:sp>
            <p:nvSpPr>
              <p:cNvPr id="61482" name="Line 23"/>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3" name="Line 24"/>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62" name="Rectangle 25"/>
            <p:cNvSpPr>
              <a:spLocks noChangeArrowheads="1"/>
            </p:cNvSpPr>
            <p:nvPr/>
          </p:nvSpPr>
          <p:spPr bwMode="auto">
            <a:xfrm>
              <a:off x="4258" y="2084"/>
              <a:ext cx="534"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P</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a:t>
              </a:r>
              <a:r>
                <a:rPr lang="en-US" altLang="zh-TW" i="0">
                  <a:solidFill>
                    <a:schemeClr val="tx1"/>
                  </a:solidFill>
                </a:rPr>
                <a:t>)</a:t>
              </a:r>
            </a:p>
          </p:txBody>
        </p:sp>
        <p:grpSp>
          <p:nvGrpSpPr>
            <p:cNvPr id="61463" name="Group 40"/>
            <p:cNvGrpSpPr>
              <a:grpSpLocks/>
            </p:cNvGrpSpPr>
            <p:nvPr/>
          </p:nvGrpSpPr>
          <p:grpSpPr bwMode="auto">
            <a:xfrm>
              <a:off x="3504" y="2635"/>
              <a:ext cx="1608" cy="291"/>
              <a:chOff x="3504" y="2475"/>
              <a:chExt cx="1608" cy="291"/>
            </a:xfrm>
          </p:grpSpPr>
          <p:sp>
            <p:nvSpPr>
              <p:cNvPr id="61480" name="Line 38"/>
              <p:cNvSpPr>
                <a:spLocks noChangeShapeType="1"/>
              </p:cNvSpPr>
              <p:nvPr/>
            </p:nvSpPr>
            <p:spPr bwMode="auto">
              <a:xfrm>
                <a:off x="3504" y="2624"/>
                <a:ext cx="1440" cy="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1" name="Rectangle 39"/>
              <p:cNvSpPr>
                <a:spLocks noChangeArrowheads="1"/>
              </p:cNvSpPr>
              <p:nvPr/>
            </p:nvSpPr>
            <p:spPr bwMode="auto">
              <a:xfrm>
                <a:off x="4916" y="2475"/>
                <a:ext cx="196"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solidFill>
                      <a:srgbClr val="339966"/>
                    </a:solidFill>
                  </a:rPr>
                  <a:t>l</a:t>
                </a:r>
                <a:endParaRPr lang="en-US" altLang="zh-TW" i="0">
                  <a:solidFill>
                    <a:srgbClr val="339966"/>
                  </a:solidFill>
                </a:endParaRPr>
              </a:p>
            </p:txBody>
          </p:sp>
        </p:grpSp>
        <p:grpSp>
          <p:nvGrpSpPr>
            <p:cNvPr id="61464" name="Group 41"/>
            <p:cNvGrpSpPr>
              <a:grpSpLocks/>
            </p:cNvGrpSpPr>
            <p:nvPr/>
          </p:nvGrpSpPr>
          <p:grpSpPr bwMode="auto">
            <a:xfrm>
              <a:off x="4288" y="3124"/>
              <a:ext cx="113" cy="113"/>
              <a:chOff x="1144" y="3940"/>
              <a:chExt cx="152" cy="152"/>
            </a:xfrm>
          </p:grpSpPr>
          <p:sp>
            <p:nvSpPr>
              <p:cNvPr id="61478" name="Line 42"/>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Line 43"/>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65" name="Line 44"/>
            <p:cNvSpPr>
              <a:spLocks noChangeShapeType="1"/>
            </p:cNvSpPr>
            <p:nvPr/>
          </p:nvSpPr>
          <p:spPr bwMode="auto">
            <a:xfrm>
              <a:off x="4344" y="2392"/>
              <a:ext cx="0" cy="792"/>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6" name="Rectangle 45"/>
            <p:cNvSpPr>
              <a:spLocks noChangeArrowheads="1"/>
            </p:cNvSpPr>
            <p:nvPr/>
          </p:nvSpPr>
          <p:spPr bwMode="auto">
            <a:xfrm>
              <a:off x="4378" y="3010"/>
              <a:ext cx="854"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Q</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 </a:t>
              </a:r>
              <a:r>
                <a:rPr lang="en-US" altLang="zh-TW" i="0">
                  <a:solidFill>
                    <a:srgbClr val="FF0000"/>
                  </a:solidFill>
                </a:rPr>
                <a:t>– 2</a:t>
              </a:r>
              <a:r>
                <a:rPr lang="en-US" altLang="zh-TW">
                  <a:solidFill>
                    <a:srgbClr val="FF0000"/>
                  </a:solidFill>
                </a:rPr>
                <a:t>a</a:t>
              </a:r>
              <a:r>
                <a:rPr lang="en-US" altLang="zh-TW" i="0">
                  <a:solidFill>
                    <a:schemeClr val="tx1"/>
                  </a:solidFill>
                </a:rPr>
                <a:t>)</a:t>
              </a:r>
            </a:p>
          </p:txBody>
        </p:sp>
        <p:sp>
          <p:nvSpPr>
            <p:cNvPr id="61467" name="Rectangle 46"/>
            <p:cNvSpPr>
              <a:spLocks noChangeArrowheads="1"/>
            </p:cNvSpPr>
            <p:nvPr/>
          </p:nvSpPr>
          <p:spPr bwMode="auto">
            <a:xfrm>
              <a:off x="4344" y="2720"/>
              <a:ext cx="64" cy="64"/>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68" name="Group 49"/>
            <p:cNvGrpSpPr>
              <a:grpSpLocks/>
            </p:cNvGrpSpPr>
            <p:nvPr/>
          </p:nvGrpSpPr>
          <p:grpSpPr bwMode="auto">
            <a:xfrm>
              <a:off x="4308" y="2552"/>
              <a:ext cx="72" cy="28"/>
              <a:chOff x="4308" y="2552"/>
              <a:chExt cx="72" cy="28"/>
            </a:xfrm>
          </p:grpSpPr>
          <p:sp>
            <p:nvSpPr>
              <p:cNvPr id="61476" name="Line 47"/>
              <p:cNvSpPr>
                <a:spLocks noChangeShapeType="1"/>
              </p:cNvSpPr>
              <p:nvPr/>
            </p:nvSpPr>
            <p:spPr bwMode="auto">
              <a:xfrm>
                <a:off x="4308" y="2552"/>
                <a:ext cx="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7" name="Line 48"/>
              <p:cNvSpPr>
                <a:spLocks noChangeShapeType="1"/>
              </p:cNvSpPr>
              <p:nvPr/>
            </p:nvSpPr>
            <p:spPr bwMode="auto">
              <a:xfrm>
                <a:off x="4308" y="2580"/>
                <a:ext cx="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69" name="Group 50"/>
            <p:cNvGrpSpPr>
              <a:grpSpLocks/>
            </p:cNvGrpSpPr>
            <p:nvPr/>
          </p:nvGrpSpPr>
          <p:grpSpPr bwMode="auto">
            <a:xfrm>
              <a:off x="4308" y="2928"/>
              <a:ext cx="72" cy="28"/>
              <a:chOff x="4308" y="2552"/>
              <a:chExt cx="72" cy="28"/>
            </a:xfrm>
          </p:grpSpPr>
          <p:sp>
            <p:nvSpPr>
              <p:cNvPr id="61474" name="Line 51"/>
              <p:cNvSpPr>
                <a:spLocks noChangeShapeType="1"/>
              </p:cNvSpPr>
              <p:nvPr/>
            </p:nvSpPr>
            <p:spPr bwMode="auto">
              <a:xfrm>
                <a:off x="4308" y="2552"/>
                <a:ext cx="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5" name="Line 52"/>
              <p:cNvSpPr>
                <a:spLocks noChangeShapeType="1"/>
              </p:cNvSpPr>
              <p:nvPr/>
            </p:nvSpPr>
            <p:spPr bwMode="auto">
              <a:xfrm>
                <a:off x="4308" y="2580"/>
                <a:ext cx="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70" name="AutoShape 53"/>
            <p:cNvSpPr>
              <a:spLocks/>
            </p:cNvSpPr>
            <p:nvPr/>
          </p:nvSpPr>
          <p:spPr bwMode="auto">
            <a:xfrm>
              <a:off x="4172" y="2392"/>
              <a:ext cx="68" cy="384"/>
            </a:xfrm>
            <a:prstGeom prst="leftBrace">
              <a:avLst>
                <a:gd name="adj1" fmla="val 47059"/>
                <a:gd name="adj2" fmla="val 50000"/>
              </a:avLst>
            </a:prstGeom>
            <a:noFill/>
            <a:ln w="19050">
              <a:solidFill>
                <a:srgbClr val="3399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1" name="AutoShape 54"/>
            <p:cNvSpPr>
              <a:spLocks/>
            </p:cNvSpPr>
            <p:nvPr/>
          </p:nvSpPr>
          <p:spPr bwMode="auto">
            <a:xfrm>
              <a:off x="4172" y="2788"/>
              <a:ext cx="68" cy="384"/>
            </a:xfrm>
            <a:prstGeom prst="leftBrace">
              <a:avLst>
                <a:gd name="adj1" fmla="val 47059"/>
                <a:gd name="adj2" fmla="val 50000"/>
              </a:avLst>
            </a:prstGeom>
            <a:noFill/>
            <a:ln w="19050">
              <a:solidFill>
                <a:srgbClr val="3399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2" name="Text Box 55"/>
            <p:cNvSpPr txBox="1">
              <a:spLocks noChangeArrowheads="1"/>
            </p:cNvSpPr>
            <p:nvPr/>
          </p:nvSpPr>
          <p:spPr bwMode="auto">
            <a:xfrm>
              <a:off x="4018" y="2428"/>
              <a:ext cx="198"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rgbClr val="FF0000"/>
                  </a:solidFill>
                </a:rPr>
                <a:t>a</a:t>
              </a:r>
            </a:p>
          </p:txBody>
        </p:sp>
        <p:sp>
          <p:nvSpPr>
            <p:cNvPr id="61473" name="Text Box 56"/>
            <p:cNvSpPr txBox="1">
              <a:spLocks noChangeArrowheads="1"/>
            </p:cNvSpPr>
            <p:nvPr/>
          </p:nvSpPr>
          <p:spPr bwMode="auto">
            <a:xfrm>
              <a:off x="4018" y="2820"/>
              <a:ext cx="198"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rgbClr val="FF0000"/>
                  </a:solidFill>
                </a:rPr>
                <a:t>a</a:t>
              </a:r>
            </a:p>
          </p:txBody>
        </p:sp>
      </p:grpSp>
      <p:sp>
        <p:nvSpPr>
          <p:cNvPr id="114746" name="Text Box 58"/>
          <p:cNvSpPr txBox="1">
            <a:spLocks noChangeArrowheads="1"/>
          </p:cNvSpPr>
          <p:nvPr/>
        </p:nvSpPr>
        <p:spPr bwMode="auto">
          <a:xfrm>
            <a:off x="1682750" y="3119438"/>
            <a:ext cx="441007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000" b="0" i="0">
                <a:solidFill>
                  <a:schemeClr val="tx1"/>
                </a:solidFill>
              </a:rPr>
              <a:t>‧	</a:t>
            </a:r>
            <a:r>
              <a:rPr lang="en-US" altLang="zh-TW" sz="2000" b="0">
                <a:solidFill>
                  <a:schemeClr val="tx1"/>
                </a:solidFill>
              </a:rPr>
              <a:t>P</a:t>
            </a:r>
            <a:r>
              <a:rPr lang="en-US" altLang="zh-TW" sz="2000" b="0" i="0">
                <a:solidFill>
                  <a:schemeClr val="tx1"/>
                </a:solidFill>
              </a:rPr>
              <a:t> and </a:t>
            </a:r>
            <a:r>
              <a:rPr lang="en-US" altLang="zh-TW" sz="2000" b="0">
                <a:solidFill>
                  <a:schemeClr val="tx1"/>
                </a:solidFill>
              </a:rPr>
              <a:t>Q</a:t>
            </a:r>
            <a:r>
              <a:rPr lang="en-US" altLang="zh-TW" sz="2000" b="0" i="0">
                <a:solidFill>
                  <a:schemeClr val="tx1"/>
                </a:solidFill>
              </a:rPr>
              <a:t> have the </a:t>
            </a:r>
            <a:r>
              <a:rPr lang="en-US" altLang="zh-TW" sz="2000">
                <a:solidFill>
                  <a:schemeClr val="tx1"/>
                </a:solidFill>
              </a:rPr>
              <a:t>same x-coordinate</a:t>
            </a:r>
            <a:r>
              <a:rPr lang="en-US" altLang="zh-TW" sz="2000" b="0" i="0">
                <a:solidFill>
                  <a:schemeClr val="tx1"/>
                </a:solidFill>
              </a:rPr>
              <a:t>;</a:t>
            </a:r>
          </a:p>
          <a:p>
            <a:pPr algn="l" eaLnBrk="1" hangingPunct="1">
              <a:lnSpc>
                <a:spcPct val="140000"/>
              </a:lnSpc>
            </a:pPr>
            <a:r>
              <a:rPr lang="en-US" altLang="zh-TW" sz="2000" b="0" i="0">
                <a:solidFill>
                  <a:schemeClr val="tx1"/>
                </a:solidFill>
              </a:rPr>
              <a:t>‧	</a:t>
            </a:r>
            <a:r>
              <a:rPr lang="en-US" altLang="zh-TW" sz="2000" b="0">
                <a:solidFill>
                  <a:schemeClr val="tx1"/>
                </a:solidFill>
              </a:rPr>
              <a:t>P</a:t>
            </a:r>
            <a:r>
              <a:rPr lang="en-US" altLang="zh-TW" sz="2000" b="0" i="0">
                <a:solidFill>
                  <a:schemeClr val="tx1"/>
                </a:solidFill>
              </a:rPr>
              <a:t> and </a:t>
            </a:r>
            <a:r>
              <a:rPr lang="en-US" altLang="zh-TW" sz="2000" b="0">
                <a:solidFill>
                  <a:schemeClr val="tx1"/>
                </a:solidFill>
              </a:rPr>
              <a:t>Q</a:t>
            </a:r>
            <a:r>
              <a:rPr lang="en-US" altLang="zh-TW" sz="2000" b="0" i="0">
                <a:solidFill>
                  <a:schemeClr val="tx1"/>
                </a:solidFill>
              </a:rPr>
              <a:t> are equidistant from </a:t>
            </a:r>
            <a:r>
              <a:rPr lang="en-US" altLang="zh-TW" sz="2000" b="0">
                <a:solidFill>
                  <a:schemeClr val="tx1"/>
                </a:solidFill>
              </a:rPr>
              <a:t>l</a:t>
            </a:r>
            <a:r>
              <a:rPr lang="en-US" altLang="zh-TW" sz="2000" b="0" i="0">
                <a:solidFill>
                  <a:schemeClr val="tx1"/>
                </a:solidFill>
              </a:rPr>
              <a:t>.</a:t>
            </a:r>
          </a:p>
        </p:txBody>
      </p:sp>
      <p:sp>
        <p:nvSpPr>
          <p:cNvPr id="114747" name="Rectangle 59"/>
          <p:cNvSpPr>
            <a:spLocks noChangeArrowheads="1"/>
          </p:cNvSpPr>
          <p:nvPr/>
        </p:nvSpPr>
        <p:spPr bwMode="auto">
          <a:xfrm>
            <a:off x="1771650" y="4092575"/>
            <a:ext cx="4184650" cy="151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chemeClr val="tx1"/>
                </a:solidFill>
              </a:rPr>
              <a:t>If </a:t>
            </a:r>
            <a:r>
              <a:rPr lang="en-US" altLang="zh-TW" sz="2400" b="0">
                <a:solidFill>
                  <a:schemeClr val="tx1"/>
                </a:solidFill>
              </a:rPr>
              <a:t>P</a:t>
            </a:r>
            <a:r>
              <a:rPr lang="en-US" altLang="zh-TW" sz="2400" b="0" i="0">
                <a:solidFill>
                  <a:schemeClr val="tx1"/>
                </a:solidFill>
              </a:rPr>
              <a:t> and </a:t>
            </a:r>
            <a:r>
              <a:rPr lang="en-US" altLang="zh-TW" sz="2400" b="0">
                <a:solidFill>
                  <a:schemeClr val="tx1"/>
                </a:solidFill>
              </a:rPr>
              <a:t>Q</a:t>
            </a:r>
            <a:r>
              <a:rPr lang="en-US" altLang="zh-TW" sz="2400" b="0" i="0">
                <a:solidFill>
                  <a:schemeClr val="tx1"/>
                </a:solidFill>
              </a:rPr>
              <a:t> are separated by a distance of 2</a:t>
            </a:r>
            <a:r>
              <a:rPr lang="en-US" altLang="zh-TW" sz="2400" b="0">
                <a:solidFill>
                  <a:schemeClr val="tx1"/>
                </a:solidFill>
              </a:rPr>
              <a:t>a</a:t>
            </a:r>
            <a:r>
              <a:rPr lang="en-US" altLang="zh-TW" sz="2400" b="0" i="0">
                <a:solidFill>
                  <a:schemeClr val="tx1"/>
                </a:solidFill>
              </a:rPr>
              <a:t> units, the coordinates of </a:t>
            </a:r>
            <a:r>
              <a:rPr lang="en-US" altLang="zh-TW" sz="2400" b="0">
                <a:solidFill>
                  <a:schemeClr val="tx1"/>
                </a:solidFill>
              </a:rPr>
              <a:t>Q</a:t>
            </a:r>
            <a:r>
              <a:rPr lang="en-US" altLang="zh-TW" sz="2400" b="0" i="0">
                <a:solidFill>
                  <a:schemeClr val="tx1"/>
                </a:solidFill>
              </a:rPr>
              <a:t> are (</a:t>
            </a:r>
            <a:r>
              <a:rPr lang="en-US" altLang="zh-TW" sz="2400" b="0">
                <a:solidFill>
                  <a:schemeClr val="tx1"/>
                </a:solidFill>
              </a:rPr>
              <a:t>x</a:t>
            </a:r>
            <a:r>
              <a:rPr lang="en-US" altLang="zh-TW" sz="2400" b="0" i="0">
                <a:solidFill>
                  <a:schemeClr val="tx1"/>
                </a:solidFill>
              </a:rPr>
              <a:t>, </a:t>
            </a:r>
            <a:r>
              <a:rPr lang="en-US" altLang="zh-TW" sz="2400" b="0">
                <a:solidFill>
                  <a:schemeClr val="tx1"/>
                </a:solidFill>
              </a:rPr>
              <a:t>y</a:t>
            </a:r>
            <a:r>
              <a:rPr lang="en-US" altLang="zh-TW" sz="2400" b="0" i="0">
                <a:solidFill>
                  <a:schemeClr val="tx1"/>
                </a:solidFill>
              </a:rPr>
              <a:t> – 2</a:t>
            </a:r>
            <a:r>
              <a:rPr lang="en-US" altLang="zh-TW" sz="2400" b="0">
                <a:solidFill>
                  <a:schemeClr val="tx1"/>
                </a:solidFill>
              </a:rPr>
              <a:t>a</a:t>
            </a:r>
            <a:r>
              <a:rPr lang="en-US" altLang="zh-TW" sz="2400" b="0" i="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blinds(horizontal)">
                                      <p:cBhvr>
                                        <p:cTn id="7" dur="500"/>
                                        <p:tgtEl>
                                          <p:spTgt spid="114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702">
                                            <p:txEl>
                                              <p:pRg st="0" end="0"/>
                                            </p:txEl>
                                          </p:spTgt>
                                        </p:tgtEl>
                                        <p:attrNameLst>
                                          <p:attrName>style.visibility</p:attrName>
                                        </p:attrNameLst>
                                      </p:cBhvr>
                                      <p:to>
                                        <p:strVal val="visible"/>
                                      </p:to>
                                    </p:set>
                                    <p:animEffect transition="in" filter="blinds(horizontal)">
                                      <p:cBhvr>
                                        <p:cTn id="12" dur="500"/>
                                        <p:tgtEl>
                                          <p:spTgt spid="114702">
                                            <p:txEl>
                                              <p:pRg st="0" end="0"/>
                                            </p:txEl>
                                          </p:spTgt>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14745"/>
                                        </p:tgtEl>
                                        <p:attrNameLst>
                                          <p:attrName>style.visibility</p:attrName>
                                        </p:attrNameLst>
                                      </p:cBhvr>
                                      <p:to>
                                        <p:strVal val="visible"/>
                                      </p:to>
                                    </p:set>
                                    <p:animEffect transition="in" filter="box(out)">
                                      <p:cBhvr>
                                        <p:cTn id="16" dur="500"/>
                                        <p:tgtEl>
                                          <p:spTgt spid="1147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4746">
                                            <p:txEl>
                                              <p:pRg st="0" end="0"/>
                                            </p:txEl>
                                          </p:spTgt>
                                        </p:tgtEl>
                                        <p:attrNameLst>
                                          <p:attrName>style.visibility</p:attrName>
                                        </p:attrNameLst>
                                      </p:cBhvr>
                                      <p:to>
                                        <p:strVal val="visible"/>
                                      </p:to>
                                    </p:set>
                                    <p:animEffect transition="in" filter="blinds(horizontal)">
                                      <p:cBhvr>
                                        <p:cTn id="21" dur="500"/>
                                        <p:tgtEl>
                                          <p:spTgt spid="11474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4746">
                                            <p:txEl>
                                              <p:pRg st="1" end="1"/>
                                            </p:txEl>
                                          </p:spTgt>
                                        </p:tgtEl>
                                        <p:attrNameLst>
                                          <p:attrName>style.visibility</p:attrName>
                                        </p:attrNameLst>
                                      </p:cBhvr>
                                      <p:to>
                                        <p:strVal val="visible"/>
                                      </p:to>
                                    </p:set>
                                    <p:animEffect transition="in" filter="blinds(horizontal)">
                                      <p:cBhvr>
                                        <p:cTn id="26" dur="500"/>
                                        <p:tgtEl>
                                          <p:spTgt spid="11474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4747"/>
                                        </p:tgtEl>
                                        <p:attrNameLst>
                                          <p:attrName>style.visibility</p:attrName>
                                        </p:attrNameLst>
                                      </p:cBhvr>
                                      <p:to>
                                        <p:strVal val="visible"/>
                                      </p:to>
                                    </p:set>
                                    <p:animEffect transition="in" filter="blinds(horizontal)">
                                      <p:cBhvr>
                                        <p:cTn id="31" dur="500"/>
                                        <p:tgtEl>
                                          <p:spTgt spid="114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2" grpId="0" build="p" autoUpdateAnimBg="0"/>
      <p:bldP spid="114693" grpId="0" autoUpdateAnimBg="0"/>
      <p:bldP spid="114746" grpId="0" build="p" autoUpdateAnimBg="0"/>
      <p:bldP spid="11474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1079"/>
          <p:cNvSpPr>
            <a:spLocks noChangeArrowheads="1"/>
          </p:cNvSpPr>
          <p:nvPr/>
        </p:nvSpPr>
        <p:spPr bwMode="auto">
          <a:xfrm>
            <a:off x="766763" y="1238250"/>
            <a:ext cx="8043862" cy="47799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7" name="Rectangle 1080"/>
          <p:cNvSpPr>
            <a:spLocks noChangeArrowheads="1"/>
          </p:cNvSpPr>
          <p:nvPr/>
        </p:nvSpPr>
        <p:spPr bwMode="auto">
          <a:xfrm>
            <a:off x="766763" y="5919788"/>
            <a:ext cx="80438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8" name="Text Box 1027"/>
          <p:cNvSpPr txBox="1">
            <a:spLocks noChangeArrowheads="1"/>
          </p:cNvSpPr>
          <p:nvPr/>
        </p:nvSpPr>
        <p:spPr bwMode="auto">
          <a:xfrm>
            <a:off x="844550" y="1160463"/>
            <a:ext cx="213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Reflection</a:t>
            </a:r>
          </a:p>
        </p:txBody>
      </p:sp>
      <p:sp>
        <p:nvSpPr>
          <p:cNvPr id="115717" name="Text Box 1029"/>
          <p:cNvSpPr txBox="1">
            <a:spLocks noChangeArrowheads="1"/>
          </p:cNvSpPr>
          <p:nvPr/>
        </p:nvSpPr>
        <p:spPr bwMode="auto">
          <a:xfrm>
            <a:off x="844550" y="1700213"/>
            <a:ext cx="6850063"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spcBef>
                <a:spcPct val="20000"/>
              </a:spcBef>
            </a:pPr>
            <a:r>
              <a:rPr lang="en-US" altLang="zh-TW" sz="2400" b="0" i="0">
                <a:solidFill>
                  <a:schemeClr val="tx1"/>
                </a:solidFill>
              </a:rPr>
              <a:t>2.	Reflection in a Horizontal or Vertical Line</a:t>
            </a:r>
          </a:p>
        </p:txBody>
      </p:sp>
      <p:sp>
        <p:nvSpPr>
          <p:cNvPr id="62470" name="Text Box 1030"/>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62471" name="Text Box 1031"/>
          <p:cNvSpPr txBox="1">
            <a:spLocks noChangeArrowheads="1"/>
          </p:cNvSpPr>
          <p:nvPr/>
        </p:nvSpPr>
        <p:spPr bwMode="auto">
          <a:xfrm>
            <a:off x="250825" y="12779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B)</a:t>
            </a:r>
          </a:p>
        </p:txBody>
      </p:sp>
      <p:sp>
        <p:nvSpPr>
          <p:cNvPr id="62472" name="AutoShape 103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2473" name="AutoShape 103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4" name="AutoShape 103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5" name="Text Box 1037"/>
          <p:cNvSpPr txBox="1">
            <a:spLocks noChangeArrowheads="1"/>
          </p:cNvSpPr>
          <p:nvPr/>
        </p:nvSpPr>
        <p:spPr bwMode="auto">
          <a:xfrm>
            <a:off x="1238250" y="2208213"/>
            <a:ext cx="7281863" cy="968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400" b="0" i="0">
                <a:solidFill>
                  <a:schemeClr val="tx1"/>
                </a:solidFill>
              </a:rPr>
              <a:t>ii.	If a point </a:t>
            </a:r>
            <a:r>
              <a:rPr lang="en-US" altLang="zh-TW" sz="2400" b="0">
                <a:solidFill>
                  <a:schemeClr val="tx1"/>
                </a:solidFill>
              </a:rPr>
              <a:t>P</a:t>
            </a:r>
            <a:r>
              <a:rPr lang="en-US" altLang="zh-TW" sz="2400" b="0" i="0">
                <a:solidFill>
                  <a:schemeClr val="tx1"/>
                </a:solidFill>
              </a:rPr>
              <a:t> in the rectangular coordinate plane is reflected in a </a:t>
            </a:r>
            <a:r>
              <a:rPr lang="en-US" altLang="zh-TW" sz="2400">
                <a:solidFill>
                  <a:schemeClr val="tx1"/>
                </a:solidFill>
              </a:rPr>
              <a:t>vertical line</a:t>
            </a:r>
            <a:r>
              <a:rPr lang="en-US" altLang="zh-TW" sz="2400" b="0" i="0">
                <a:solidFill>
                  <a:schemeClr val="tx1"/>
                </a:solidFill>
              </a:rPr>
              <a:t> </a:t>
            </a:r>
            <a:r>
              <a:rPr lang="en-US" altLang="zh-TW" sz="2400" b="0">
                <a:solidFill>
                  <a:schemeClr val="tx1"/>
                </a:solidFill>
              </a:rPr>
              <a:t>l</a:t>
            </a:r>
            <a:r>
              <a:rPr lang="en-US" altLang="zh-TW" sz="2400" b="0" i="0">
                <a:solidFill>
                  <a:schemeClr val="tx1"/>
                </a:solidFill>
              </a:rPr>
              <a:t> to the point </a:t>
            </a:r>
            <a:r>
              <a:rPr lang="en-US" altLang="zh-TW" sz="2400" b="0">
                <a:solidFill>
                  <a:schemeClr val="tx1"/>
                </a:solidFill>
              </a:rPr>
              <a:t>Q</a:t>
            </a:r>
            <a:r>
              <a:rPr lang="en-US" altLang="zh-TW" sz="2400" b="0" i="0">
                <a:solidFill>
                  <a:schemeClr val="tx1"/>
                </a:solidFill>
              </a:rPr>
              <a:t>, then</a:t>
            </a:r>
          </a:p>
        </p:txBody>
      </p:sp>
      <p:sp>
        <p:nvSpPr>
          <p:cNvPr id="115756" name="Text Box 1068"/>
          <p:cNvSpPr txBox="1">
            <a:spLocks noChangeArrowheads="1"/>
          </p:cNvSpPr>
          <p:nvPr/>
        </p:nvSpPr>
        <p:spPr bwMode="auto">
          <a:xfrm>
            <a:off x="1543050" y="3119438"/>
            <a:ext cx="441007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000" b="0" i="0">
                <a:solidFill>
                  <a:schemeClr val="tx1"/>
                </a:solidFill>
              </a:rPr>
              <a:t>‧	</a:t>
            </a:r>
            <a:r>
              <a:rPr lang="en-US" altLang="zh-TW" sz="2000" b="0">
                <a:solidFill>
                  <a:schemeClr val="tx1"/>
                </a:solidFill>
              </a:rPr>
              <a:t>P</a:t>
            </a:r>
            <a:r>
              <a:rPr lang="en-US" altLang="zh-TW" sz="2000" b="0" i="0">
                <a:solidFill>
                  <a:schemeClr val="tx1"/>
                </a:solidFill>
              </a:rPr>
              <a:t> and </a:t>
            </a:r>
            <a:r>
              <a:rPr lang="en-US" altLang="zh-TW" sz="2000" b="0">
                <a:solidFill>
                  <a:schemeClr val="tx1"/>
                </a:solidFill>
              </a:rPr>
              <a:t>Q</a:t>
            </a:r>
            <a:r>
              <a:rPr lang="en-US" altLang="zh-TW" sz="2000" b="0" i="0">
                <a:solidFill>
                  <a:schemeClr val="tx1"/>
                </a:solidFill>
              </a:rPr>
              <a:t> have the </a:t>
            </a:r>
            <a:r>
              <a:rPr lang="en-US" altLang="zh-TW" sz="2000">
                <a:solidFill>
                  <a:schemeClr val="tx1"/>
                </a:solidFill>
              </a:rPr>
              <a:t>same y-coordinate</a:t>
            </a:r>
            <a:r>
              <a:rPr lang="en-US" altLang="zh-TW" sz="2000" b="0" i="0">
                <a:solidFill>
                  <a:schemeClr val="tx1"/>
                </a:solidFill>
              </a:rPr>
              <a:t>;</a:t>
            </a:r>
          </a:p>
          <a:p>
            <a:pPr algn="l" eaLnBrk="1" hangingPunct="1">
              <a:lnSpc>
                <a:spcPct val="140000"/>
              </a:lnSpc>
            </a:pPr>
            <a:r>
              <a:rPr lang="en-US" altLang="zh-TW" sz="2000" b="0" i="0">
                <a:solidFill>
                  <a:schemeClr val="tx1"/>
                </a:solidFill>
              </a:rPr>
              <a:t>‧	</a:t>
            </a:r>
            <a:r>
              <a:rPr lang="en-US" altLang="zh-TW" sz="2000" b="0">
                <a:solidFill>
                  <a:schemeClr val="tx1"/>
                </a:solidFill>
              </a:rPr>
              <a:t>P</a:t>
            </a:r>
            <a:r>
              <a:rPr lang="en-US" altLang="zh-TW" sz="2000" b="0" i="0">
                <a:solidFill>
                  <a:schemeClr val="tx1"/>
                </a:solidFill>
              </a:rPr>
              <a:t> and </a:t>
            </a:r>
            <a:r>
              <a:rPr lang="en-US" altLang="zh-TW" sz="2000" b="0">
                <a:solidFill>
                  <a:schemeClr val="tx1"/>
                </a:solidFill>
              </a:rPr>
              <a:t>Q</a:t>
            </a:r>
            <a:r>
              <a:rPr lang="en-US" altLang="zh-TW" sz="2000" b="0" i="0">
                <a:solidFill>
                  <a:schemeClr val="tx1"/>
                </a:solidFill>
              </a:rPr>
              <a:t> are equidistant from </a:t>
            </a:r>
            <a:r>
              <a:rPr lang="en-US" altLang="zh-TW" sz="2000" b="0">
                <a:solidFill>
                  <a:schemeClr val="tx1"/>
                </a:solidFill>
              </a:rPr>
              <a:t>l.</a:t>
            </a:r>
            <a:endParaRPr lang="en-US" altLang="zh-TW" sz="2000" b="0" i="0">
              <a:solidFill>
                <a:schemeClr val="tx1"/>
              </a:solidFill>
            </a:endParaRPr>
          </a:p>
        </p:txBody>
      </p:sp>
      <p:grpSp>
        <p:nvGrpSpPr>
          <p:cNvPr id="115765" name="Group 1077"/>
          <p:cNvGrpSpPr>
            <a:grpSpLocks/>
          </p:cNvGrpSpPr>
          <p:nvPr/>
        </p:nvGrpSpPr>
        <p:grpSpPr bwMode="auto">
          <a:xfrm>
            <a:off x="5946775" y="3190875"/>
            <a:ext cx="2836863" cy="2405063"/>
            <a:chOff x="3538" y="2010"/>
            <a:chExt cx="1787" cy="1515"/>
          </a:xfrm>
        </p:grpSpPr>
        <p:sp>
          <p:nvSpPr>
            <p:cNvPr id="62480" name="Line 1040"/>
            <p:cNvSpPr>
              <a:spLocks noChangeShapeType="1"/>
            </p:cNvSpPr>
            <p:nvPr/>
          </p:nvSpPr>
          <p:spPr bwMode="auto">
            <a:xfrm>
              <a:off x="3538" y="3207"/>
              <a:ext cx="1407"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1" name="Line 1041"/>
            <p:cNvSpPr>
              <a:spLocks noChangeShapeType="1"/>
            </p:cNvSpPr>
            <p:nvPr/>
          </p:nvSpPr>
          <p:spPr bwMode="auto">
            <a:xfrm rot="-5400000">
              <a:off x="3150" y="2889"/>
              <a:ext cx="1272"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2" name="Text Box 1042"/>
            <p:cNvSpPr txBox="1">
              <a:spLocks noChangeArrowheads="1"/>
            </p:cNvSpPr>
            <p:nvPr/>
          </p:nvSpPr>
          <p:spPr bwMode="auto">
            <a:xfrm>
              <a:off x="4927" y="3048"/>
              <a:ext cx="19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x</a:t>
              </a:r>
            </a:p>
          </p:txBody>
        </p:sp>
        <p:sp>
          <p:nvSpPr>
            <p:cNvPr id="62483" name="Text Box 1043"/>
            <p:cNvSpPr txBox="1">
              <a:spLocks noChangeArrowheads="1"/>
            </p:cNvSpPr>
            <p:nvPr/>
          </p:nvSpPr>
          <p:spPr bwMode="auto">
            <a:xfrm>
              <a:off x="3705" y="2010"/>
              <a:ext cx="2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y</a:t>
              </a:r>
            </a:p>
          </p:txBody>
        </p:sp>
        <p:sp>
          <p:nvSpPr>
            <p:cNvPr id="62484" name="Text Box 1044"/>
            <p:cNvSpPr txBox="1">
              <a:spLocks noChangeArrowheads="1"/>
            </p:cNvSpPr>
            <p:nvPr/>
          </p:nvSpPr>
          <p:spPr bwMode="auto">
            <a:xfrm>
              <a:off x="3598" y="3143"/>
              <a:ext cx="20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O</a:t>
              </a:r>
            </a:p>
          </p:txBody>
        </p:sp>
        <p:sp>
          <p:nvSpPr>
            <p:cNvPr id="62485" name="Rectangle 1048"/>
            <p:cNvSpPr>
              <a:spLocks noChangeArrowheads="1"/>
            </p:cNvSpPr>
            <p:nvPr/>
          </p:nvSpPr>
          <p:spPr bwMode="auto">
            <a:xfrm>
              <a:off x="3861" y="2365"/>
              <a:ext cx="508"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P</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a:t>
              </a:r>
              <a:r>
                <a:rPr lang="en-US" altLang="zh-TW" i="0">
                  <a:solidFill>
                    <a:schemeClr val="tx1"/>
                  </a:solidFill>
                </a:rPr>
                <a:t>)</a:t>
              </a:r>
            </a:p>
          </p:txBody>
        </p:sp>
        <p:grpSp>
          <p:nvGrpSpPr>
            <p:cNvPr id="62486" name="Group 1069"/>
            <p:cNvGrpSpPr>
              <a:grpSpLocks/>
            </p:cNvGrpSpPr>
            <p:nvPr/>
          </p:nvGrpSpPr>
          <p:grpSpPr bwMode="auto">
            <a:xfrm>
              <a:off x="4303" y="2036"/>
              <a:ext cx="186" cy="1488"/>
              <a:chOff x="4279" y="2036"/>
              <a:chExt cx="186" cy="1488"/>
            </a:xfrm>
          </p:grpSpPr>
          <p:sp>
            <p:nvSpPr>
              <p:cNvPr id="62507" name="Line 1050"/>
              <p:cNvSpPr>
                <a:spLocks noChangeShapeType="1"/>
              </p:cNvSpPr>
              <p:nvPr/>
            </p:nvSpPr>
            <p:spPr bwMode="auto">
              <a:xfrm rot="-5400000">
                <a:off x="3739" y="2904"/>
                <a:ext cx="1240" cy="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8" name="Rectangle 1051"/>
              <p:cNvSpPr>
                <a:spLocks noChangeArrowheads="1"/>
              </p:cNvSpPr>
              <p:nvPr/>
            </p:nvSpPr>
            <p:spPr bwMode="auto">
              <a:xfrm>
                <a:off x="4279" y="2036"/>
                <a:ext cx="186"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a:solidFill>
                      <a:srgbClr val="339966"/>
                    </a:solidFill>
                  </a:rPr>
                  <a:t>l</a:t>
                </a:r>
                <a:endParaRPr lang="en-US" altLang="zh-TW" i="0">
                  <a:solidFill>
                    <a:srgbClr val="339966"/>
                  </a:solidFill>
                </a:endParaRPr>
              </a:p>
            </p:txBody>
          </p:sp>
        </p:grpSp>
        <p:grpSp>
          <p:nvGrpSpPr>
            <p:cNvPr id="62487" name="Group 1052"/>
            <p:cNvGrpSpPr>
              <a:grpSpLocks/>
            </p:cNvGrpSpPr>
            <p:nvPr/>
          </p:nvGrpSpPr>
          <p:grpSpPr bwMode="auto">
            <a:xfrm>
              <a:off x="3978" y="2611"/>
              <a:ext cx="107" cy="103"/>
              <a:chOff x="1144" y="3940"/>
              <a:chExt cx="152" cy="152"/>
            </a:xfrm>
          </p:grpSpPr>
          <p:sp>
            <p:nvSpPr>
              <p:cNvPr id="62505" name="Line 1053"/>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6" name="Line 1054"/>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88" name="Rectangle 1056"/>
            <p:cNvSpPr>
              <a:spLocks noChangeArrowheads="1"/>
            </p:cNvSpPr>
            <p:nvPr/>
          </p:nvSpPr>
          <p:spPr bwMode="auto">
            <a:xfrm>
              <a:off x="4503" y="2355"/>
              <a:ext cx="822"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Q</a:t>
              </a:r>
              <a:r>
                <a:rPr lang="en-US" altLang="zh-TW" i="0">
                  <a:solidFill>
                    <a:schemeClr val="tx1"/>
                  </a:solidFill>
                </a:rPr>
                <a:t>(</a:t>
              </a:r>
              <a:r>
                <a:rPr lang="en-US" altLang="zh-TW">
                  <a:solidFill>
                    <a:schemeClr val="tx1"/>
                  </a:solidFill>
                </a:rPr>
                <a:t>x</a:t>
              </a:r>
              <a:r>
                <a:rPr lang="en-US" altLang="zh-TW">
                  <a:solidFill>
                    <a:srgbClr val="FF0000"/>
                  </a:solidFill>
                </a:rPr>
                <a:t> </a:t>
              </a:r>
              <a:r>
                <a:rPr lang="en-US" altLang="zh-TW" i="0">
                  <a:solidFill>
                    <a:srgbClr val="FF0000"/>
                  </a:solidFill>
                </a:rPr>
                <a:t>+ 2</a:t>
              </a:r>
              <a:r>
                <a:rPr lang="en-US" altLang="zh-TW">
                  <a:solidFill>
                    <a:srgbClr val="FF0000"/>
                  </a:solidFill>
                </a:rPr>
                <a:t>a</a:t>
              </a:r>
              <a:r>
                <a:rPr lang="en-US" altLang="zh-TW" i="0">
                  <a:solidFill>
                    <a:schemeClr val="tx1"/>
                  </a:solidFill>
                </a:rPr>
                <a:t>,</a:t>
              </a:r>
              <a:r>
                <a:rPr lang="en-US" altLang="zh-TW">
                  <a:solidFill>
                    <a:schemeClr val="tx1"/>
                  </a:solidFill>
                </a:rPr>
                <a:t> y</a:t>
              </a:r>
              <a:r>
                <a:rPr lang="en-US" altLang="zh-TW" i="0">
                  <a:solidFill>
                    <a:schemeClr val="tx1"/>
                  </a:solidFill>
                </a:rPr>
                <a:t>)</a:t>
              </a:r>
            </a:p>
          </p:txBody>
        </p:sp>
        <p:grpSp>
          <p:nvGrpSpPr>
            <p:cNvPr id="62489" name="Group 1074"/>
            <p:cNvGrpSpPr>
              <a:grpSpLocks/>
            </p:cNvGrpSpPr>
            <p:nvPr/>
          </p:nvGrpSpPr>
          <p:grpSpPr bwMode="auto">
            <a:xfrm rot="5400000">
              <a:off x="4333" y="2318"/>
              <a:ext cx="95" cy="724"/>
              <a:chOff x="5461" y="574"/>
              <a:chExt cx="95" cy="724"/>
            </a:xfrm>
          </p:grpSpPr>
          <p:sp>
            <p:nvSpPr>
              <p:cNvPr id="62497" name="Line 1055"/>
              <p:cNvSpPr>
                <a:spLocks noChangeShapeType="1"/>
              </p:cNvSpPr>
              <p:nvPr/>
            </p:nvSpPr>
            <p:spPr bwMode="auto">
              <a:xfrm>
                <a:off x="5495" y="574"/>
                <a:ext cx="0" cy="724"/>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8" name="Rectangle 1057"/>
              <p:cNvSpPr>
                <a:spLocks noChangeArrowheads="1"/>
              </p:cNvSpPr>
              <p:nvPr/>
            </p:nvSpPr>
            <p:spPr bwMode="auto">
              <a:xfrm>
                <a:off x="5495" y="874"/>
                <a:ext cx="61" cy="59"/>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99" name="Group 1058"/>
              <p:cNvGrpSpPr>
                <a:grpSpLocks/>
              </p:cNvGrpSpPr>
              <p:nvPr/>
            </p:nvGrpSpPr>
            <p:grpSpPr bwMode="auto">
              <a:xfrm>
                <a:off x="5461" y="721"/>
                <a:ext cx="68" cy="25"/>
                <a:chOff x="4308" y="2552"/>
                <a:chExt cx="72" cy="28"/>
              </a:xfrm>
            </p:grpSpPr>
            <p:sp>
              <p:nvSpPr>
                <p:cNvPr id="62503" name="Line 1059"/>
                <p:cNvSpPr>
                  <a:spLocks noChangeShapeType="1"/>
                </p:cNvSpPr>
                <p:nvPr/>
              </p:nvSpPr>
              <p:spPr bwMode="auto">
                <a:xfrm>
                  <a:off x="4308" y="2552"/>
                  <a:ext cx="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4" name="Line 1060"/>
                <p:cNvSpPr>
                  <a:spLocks noChangeShapeType="1"/>
                </p:cNvSpPr>
                <p:nvPr/>
              </p:nvSpPr>
              <p:spPr bwMode="auto">
                <a:xfrm>
                  <a:off x="4308" y="2580"/>
                  <a:ext cx="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500" name="Group 1061"/>
              <p:cNvGrpSpPr>
                <a:grpSpLocks/>
              </p:cNvGrpSpPr>
              <p:nvPr/>
            </p:nvGrpSpPr>
            <p:grpSpPr bwMode="auto">
              <a:xfrm>
                <a:off x="5461" y="1064"/>
                <a:ext cx="68" cy="26"/>
                <a:chOff x="4308" y="2552"/>
                <a:chExt cx="72" cy="28"/>
              </a:xfrm>
            </p:grpSpPr>
            <p:sp>
              <p:nvSpPr>
                <p:cNvPr id="62501" name="Line 1062"/>
                <p:cNvSpPr>
                  <a:spLocks noChangeShapeType="1"/>
                </p:cNvSpPr>
                <p:nvPr/>
              </p:nvSpPr>
              <p:spPr bwMode="auto">
                <a:xfrm>
                  <a:off x="4308" y="2552"/>
                  <a:ext cx="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02" name="Line 1063"/>
                <p:cNvSpPr>
                  <a:spLocks noChangeShapeType="1"/>
                </p:cNvSpPr>
                <p:nvPr/>
              </p:nvSpPr>
              <p:spPr bwMode="auto">
                <a:xfrm>
                  <a:off x="4308" y="2580"/>
                  <a:ext cx="7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2490" name="AutoShape 1065"/>
            <p:cNvSpPr>
              <a:spLocks/>
            </p:cNvSpPr>
            <p:nvPr/>
          </p:nvSpPr>
          <p:spPr bwMode="auto">
            <a:xfrm rot="-5400000">
              <a:off x="4156" y="2600"/>
              <a:ext cx="64" cy="351"/>
            </a:xfrm>
            <a:prstGeom prst="leftBrace">
              <a:avLst>
                <a:gd name="adj1" fmla="val 45703"/>
                <a:gd name="adj2" fmla="val 50000"/>
              </a:avLst>
            </a:prstGeom>
            <a:noFill/>
            <a:ln w="19050">
              <a:solidFill>
                <a:srgbClr val="3399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1" name="Text Box 1067"/>
            <p:cNvSpPr txBox="1">
              <a:spLocks noChangeArrowheads="1"/>
            </p:cNvSpPr>
            <p:nvPr/>
          </p:nvSpPr>
          <p:spPr bwMode="auto">
            <a:xfrm>
              <a:off x="4097" y="2717"/>
              <a:ext cx="188"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rgbClr val="FF0000"/>
                  </a:solidFill>
                </a:rPr>
                <a:t>a</a:t>
              </a:r>
            </a:p>
          </p:txBody>
        </p:sp>
        <p:grpSp>
          <p:nvGrpSpPr>
            <p:cNvPr id="62492" name="Group 1071"/>
            <p:cNvGrpSpPr>
              <a:grpSpLocks/>
            </p:cNvGrpSpPr>
            <p:nvPr/>
          </p:nvGrpSpPr>
          <p:grpSpPr bwMode="auto">
            <a:xfrm>
              <a:off x="4682" y="2611"/>
              <a:ext cx="107" cy="103"/>
              <a:chOff x="1144" y="3940"/>
              <a:chExt cx="152" cy="152"/>
            </a:xfrm>
          </p:grpSpPr>
          <p:sp>
            <p:nvSpPr>
              <p:cNvPr id="62495" name="Line 1072"/>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96" name="Line 1073"/>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93" name="AutoShape 1075"/>
            <p:cNvSpPr>
              <a:spLocks/>
            </p:cNvSpPr>
            <p:nvPr/>
          </p:nvSpPr>
          <p:spPr bwMode="auto">
            <a:xfrm rot="-5400000">
              <a:off x="4540" y="2600"/>
              <a:ext cx="64" cy="351"/>
            </a:xfrm>
            <a:prstGeom prst="leftBrace">
              <a:avLst>
                <a:gd name="adj1" fmla="val 45703"/>
                <a:gd name="adj2" fmla="val 50000"/>
              </a:avLst>
            </a:prstGeom>
            <a:noFill/>
            <a:ln w="19050">
              <a:solidFill>
                <a:srgbClr val="3399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4" name="Text Box 1076"/>
            <p:cNvSpPr txBox="1">
              <a:spLocks noChangeArrowheads="1"/>
            </p:cNvSpPr>
            <p:nvPr/>
          </p:nvSpPr>
          <p:spPr bwMode="auto">
            <a:xfrm>
              <a:off x="4481" y="2717"/>
              <a:ext cx="188"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a:solidFill>
                    <a:srgbClr val="FF0000"/>
                  </a:solidFill>
                </a:rPr>
                <a:t>a</a:t>
              </a:r>
            </a:p>
          </p:txBody>
        </p:sp>
      </p:grpSp>
      <p:sp>
        <p:nvSpPr>
          <p:cNvPr id="62478" name="Text Box 1078"/>
          <p:cNvSpPr txBox="1">
            <a:spLocks noChangeArrowheads="1"/>
          </p:cNvSpPr>
          <p:nvPr/>
        </p:nvSpPr>
        <p:spPr bwMode="auto">
          <a:xfrm>
            <a:off x="301625" y="6032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2" action="ppaction://hlinksldjump"/>
              </a:rPr>
              <a:t>Example</a:t>
            </a:r>
            <a:endParaRPr lang="en-US" altLang="zh-TW" sz="1500">
              <a:solidFill>
                <a:schemeClr val="hlink"/>
              </a:solidFill>
            </a:endParaRPr>
          </a:p>
        </p:txBody>
      </p:sp>
      <p:sp>
        <p:nvSpPr>
          <p:cNvPr id="115769" name="Rectangle 1081"/>
          <p:cNvSpPr>
            <a:spLocks noChangeArrowheads="1"/>
          </p:cNvSpPr>
          <p:nvPr/>
        </p:nvSpPr>
        <p:spPr bwMode="auto">
          <a:xfrm>
            <a:off x="1638300" y="4119563"/>
            <a:ext cx="4146550"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sz="2400" b="0" i="0">
                <a:solidFill>
                  <a:schemeClr val="tx1"/>
                </a:solidFill>
              </a:rPr>
              <a:t>If </a:t>
            </a:r>
            <a:r>
              <a:rPr lang="en-US" altLang="zh-TW" sz="2400" b="0">
                <a:solidFill>
                  <a:schemeClr val="tx1"/>
                </a:solidFill>
              </a:rPr>
              <a:t>P</a:t>
            </a:r>
            <a:r>
              <a:rPr lang="en-US" altLang="zh-TW" sz="2400" b="0" i="0">
                <a:solidFill>
                  <a:schemeClr val="tx1"/>
                </a:solidFill>
              </a:rPr>
              <a:t> and </a:t>
            </a:r>
            <a:r>
              <a:rPr lang="en-US" altLang="zh-TW" sz="2400" b="0">
                <a:solidFill>
                  <a:schemeClr val="tx1"/>
                </a:solidFill>
              </a:rPr>
              <a:t>Q</a:t>
            </a:r>
            <a:r>
              <a:rPr lang="en-US" altLang="zh-TW" sz="2400" b="0" i="0">
                <a:solidFill>
                  <a:schemeClr val="tx1"/>
                </a:solidFill>
              </a:rPr>
              <a:t> are separated by a distance of 2</a:t>
            </a:r>
            <a:r>
              <a:rPr lang="en-US" altLang="zh-TW" sz="2400" b="0">
                <a:solidFill>
                  <a:schemeClr val="tx1"/>
                </a:solidFill>
              </a:rPr>
              <a:t>a</a:t>
            </a:r>
            <a:r>
              <a:rPr lang="en-US" altLang="zh-TW" sz="2400" b="0" i="0">
                <a:solidFill>
                  <a:schemeClr val="tx1"/>
                </a:solidFill>
              </a:rPr>
              <a:t> units, the coordinates of </a:t>
            </a:r>
            <a:r>
              <a:rPr lang="en-US" altLang="zh-TW" sz="2400" b="0">
                <a:solidFill>
                  <a:schemeClr val="tx1"/>
                </a:solidFill>
              </a:rPr>
              <a:t>Q</a:t>
            </a:r>
            <a:r>
              <a:rPr lang="en-US" altLang="zh-TW" sz="2400" b="0" i="0">
                <a:solidFill>
                  <a:schemeClr val="tx1"/>
                </a:solidFill>
              </a:rPr>
              <a:t> are (</a:t>
            </a:r>
            <a:r>
              <a:rPr lang="en-US" altLang="zh-TW" sz="2400" b="0">
                <a:solidFill>
                  <a:schemeClr val="tx1"/>
                </a:solidFill>
              </a:rPr>
              <a:t>x</a:t>
            </a:r>
            <a:r>
              <a:rPr lang="en-US" altLang="zh-TW" sz="2400" b="0" i="0">
                <a:solidFill>
                  <a:schemeClr val="tx1"/>
                </a:solidFill>
              </a:rPr>
              <a:t> + 2</a:t>
            </a:r>
            <a:r>
              <a:rPr lang="en-US" altLang="zh-TW" sz="2400" b="0">
                <a:solidFill>
                  <a:schemeClr val="tx1"/>
                </a:solidFill>
              </a:rPr>
              <a:t>a</a:t>
            </a:r>
            <a:r>
              <a:rPr lang="en-US" altLang="zh-TW" sz="2400" b="0" i="0">
                <a:solidFill>
                  <a:schemeClr val="tx1"/>
                </a:solidFill>
              </a:rPr>
              <a:t>, </a:t>
            </a:r>
            <a:r>
              <a:rPr lang="en-US" altLang="zh-TW" sz="2400" b="0">
                <a:solidFill>
                  <a:schemeClr val="tx1"/>
                </a:solidFill>
              </a:rPr>
              <a:t>y</a:t>
            </a:r>
            <a:r>
              <a:rPr lang="en-US" altLang="zh-TW" sz="2400" b="0" i="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blinds(horizontal)">
                                      <p:cBhvr>
                                        <p:cTn id="7" dur="500"/>
                                        <p:tgtEl>
                                          <p:spTgt spid="115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25">
                                            <p:txEl>
                                              <p:pRg st="0" end="0"/>
                                            </p:txEl>
                                          </p:spTgt>
                                        </p:tgtEl>
                                        <p:attrNameLst>
                                          <p:attrName>style.visibility</p:attrName>
                                        </p:attrNameLst>
                                      </p:cBhvr>
                                      <p:to>
                                        <p:strVal val="visible"/>
                                      </p:to>
                                    </p:set>
                                    <p:animEffect transition="in" filter="blinds(horizontal)">
                                      <p:cBhvr>
                                        <p:cTn id="12" dur="500"/>
                                        <p:tgtEl>
                                          <p:spTgt spid="115725">
                                            <p:txEl>
                                              <p:pRg st="0" end="0"/>
                                            </p:txEl>
                                          </p:spTgt>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15765"/>
                                        </p:tgtEl>
                                        <p:attrNameLst>
                                          <p:attrName>style.visibility</p:attrName>
                                        </p:attrNameLst>
                                      </p:cBhvr>
                                      <p:to>
                                        <p:strVal val="visible"/>
                                      </p:to>
                                    </p:set>
                                    <p:animEffect transition="in" filter="box(out)">
                                      <p:cBhvr>
                                        <p:cTn id="16" dur="500"/>
                                        <p:tgtEl>
                                          <p:spTgt spid="1157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5756">
                                            <p:txEl>
                                              <p:pRg st="0" end="0"/>
                                            </p:txEl>
                                          </p:spTgt>
                                        </p:tgtEl>
                                        <p:attrNameLst>
                                          <p:attrName>style.visibility</p:attrName>
                                        </p:attrNameLst>
                                      </p:cBhvr>
                                      <p:to>
                                        <p:strVal val="visible"/>
                                      </p:to>
                                    </p:set>
                                    <p:animEffect transition="in" filter="blinds(horizontal)">
                                      <p:cBhvr>
                                        <p:cTn id="21" dur="500"/>
                                        <p:tgtEl>
                                          <p:spTgt spid="11575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5756">
                                            <p:txEl>
                                              <p:pRg st="1" end="1"/>
                                            </p:txEl>
                                          </p:spTgt>
                                        </p:tgtEl>
                                        <p:attrNameLst>
                                          <p:attrName>style.visibility</p:attrName>
                                        </p:attrNameLst>
                                      </p:cBhvr>
                                      <p:to>
                                        <p:strVal val="visible"/>
                                      </p:to>
                                    </p:set>
                                    <p:animEffect transition="in" filter="blinds(horizontal)">
                                      <p:cBhvr>
                                        <p:cTn id="26" dur="500"/>
                                        <p:tgtEl>
                                          <p:spTgt spid="11575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5769"/>
                                        </p:tgtEl>
                                        <p:attrNameLst>
                                          <p:attrName>style.visibility</p:attrName>
                                        </p:attrNameLst>
                                      </p:cBhvr>
                                      <p:to>
                                        <p:strVal val="visible"/>
                                      </p:to>
                                    </p:set>
                                    <p:animEffect transition="in" filter="blinds(horizontal)">
                                      <p:cBhvr>
                                        <p:cTn id="31" dur="500"/>
                                        <p:tgtEl>
                                          <p:spTgt spid="115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utoUpdateAnimBg="0"/>
      <p:bldP spid="115725" grpId="0" build="p" autoUpdateAnimBg="0"/>
      <p:bldP spid="115756" grpId="0" build="p" autoUpdateAnimBg="0"/>
      <p:bldP spid="11576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30263" y="1212850"/>
            <a:ext cx="7739062" cy="44624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Text Box 3"/>
          <p:cNvSpPr txBox="1">
            <a:spLocks noChangeArrowheads="1"/>
          </p:cNvSpPr>
          <p:nvPr/>
        </p:nvSpPr>
        <p:spPr bwMode="auto">
          <a:xfrm>
            <a:off x="1009650" y="1211263"/>
            <a:ext cx="213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Introduction</a:t>
            </a:r>
          </a:p>
        </p:txBody>
      </p:sp>
      <p:sp>
        <p:nvSpPr>
          <p:cNvPr id="17412" name="Rectangle 4"/>
          <p:cNvSpPr>
            <a:spLocks noChangeArrowheads="1"/>
          </p:cNvSpPr>
          <p:nvPr/>
        </p:nvSpPr>
        <p:spPr bwMode="auto">
          <a:xfrm>
            <a:off x="830263" y="56149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Text Box 5"/>
          <p:cNvSpPr txBox="1">
            <a:spLocks noChangeArrowheads="1"/>
          </p:cNvSpPr>
          <p:nvPr/>
        </p:nvSpPr>
        <p:spPr bwMode="auto">
          <a:xfrm>
            <a:off x="1009650" y="1852613"/>
            <a:ext cx="7396163" cy="199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buFontTx/>
              <a:buAutoNum type="arabicPeriod"/>
            </a:pPr>
            <a:r>
              <a:rPr lang="en-US" altLang="zh-TW" sz="2400" b="0" i="0">
                <a:solidFill>
                  <a:schemeClr val="tx1"/>
                </a:solidFill>
              </a:rPr>
              <a:t>In our everyday life, </a:t>
            </a:r>
            <a:r>
              <a:rPr lang="en-US" altLang="zh-TW" sz="2400" i="0">
                <a:solidFill>
                  <a:srgbClr val="FF6600"/>
                </a:solidFill>
              </a:rPr>
              <a:t>symmetry </a:t>
            </a:r>
            <a:r>
              <a:rPr lang="en-US" altLang="zh-TW" sz="2400" b="0" i="0">
                <a:solidFill>
                  <a:schemeClr val="tx1"/>
                </a:solidFill>
              </a:rPr>
              <a:t>is a common scene. Things that  are symmetrical  can easily be found in natural, art and architecture, the human body and geometrical figures.</a:t>
            </a:r>
          </a:p>
        </p:txBody>
      </p:sp>
      <p:sp>
        <p:nvSpPr>
          <p:cNvPr id="17414" name="Text Box 6"/>
          <p:cNvSpPr txBox="1">
            <a:spLocks noChangeArrowheads="1"/>
          </p:cNvSpPr>
          <p:nvPr/>
        </p:nvSpPr>
        <p:spPr bwMode="auto">
          <a:xfrm>
            <a:off x="63500" y="76200"/>
            <a:ext cx="1708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Symmetry</a:t>
            </a:r>
          </a:p>
        </p:txBody>
      </p:sp>
      <p:pic>
        <p:nvPicPr>
          <p:cNvPr id="17415" name="Picture 8" descr="D:\Oxford\PPT\Shared\keyconcept1.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30225"/>
            <a:ext cx="2817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9"/>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A)</a:t>
            </a:r>
          </a:p>
        </p:txBody>
      </p:sp>
      <p:sp>
        <p:nvSpPr>
          <p:cNvPr id="17417" name="AutoShape 10">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17418" name="AutoShape 11">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AutoShape 12">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Text Box 13"/>
          <p:cNvSpPr txBox="1">
            <a:spLocks noChangeArrowheads="1"/>
          </p:cNvSpPr>
          <p:nvPr/>
        </p:nvSpPr>
        <p:spPr bwMode="auto">
          <a:xfrm>
            <a:off x="3286125" y="6413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3" action="ppaction://hlinksldjump"/>
              </a:rPr>
              <a:t>Example</a:t>
            </a:r>
            <a:endParaRPr lang="en-US" altLang="zh-TW" sz="1500">
              <a:solidFill>
                <a:schemeClr val="hlink"/>
              </a:solidFill>
            </a:endParaRPr>
          </a:p>
        </p:txBody>
      </p:sp>
      <p:sp>
        <p:nvSpPr>
          <p:cNvPr id="17421" name="Text Box 14"/>
          <p:cNvSpPr txBox="1">
            <a:spLocks noChangeArrowheads="1"/>
          </p:cNvSpPr>
          <p:nvPr/>
        </p:nvSpPr>
        <p:spPr bwMode="auto">
          <a:xfrm>
            <a:off x="6029325" y="6292850"/>
            <a:ext cx="11525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a:solidFill>
                  <a:schemeClr val="hlink"/>
                </a:solidFill>
              </a:rPr>
              <a:t> </a:t>
            </a:r>
            <a:r>
              <a:rPr lang="en-US" altLang="zh-TW" sz="1500">
                <a:solidFill>
                  <a:schemeClr val="hlink"/>
                </a:solidFill>
                <a:hlinkClick r:id="rId4" action="ppaction://hlinksldjump"/>
              </a:rPr>
              <a:t>Index 9.1</a:t>
            </a:r>
            <a:endParaRPr lang="en-US" altLang="zh-TW" sz="1500">
              <a:solidFill>
                <a:schemeClr val="hlink"/>
              </a:solidFill>
            </a:endParaRPr>
          </a:p>
        </p:txBody>
      </p:sp>
      <p:sp>
        <p:nvSpPr>
          <p:cNvPr id="54288" name="Text Box 16"/>
          <p:cNvSpPr txBox="1">
            <a:spLocks noChangeArrowheads="1"/>
          </p:cNvSpPr>
          <p:nvPr/>
        </p:nvSpPr>
        <p:spPr bwMode="auto">
          <a:xfrm>
            <a:off x="1009650" y="3897313"/>
            <a:ext cx="7396163" cy="151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pPr>
            <a:r>
              <a:rPr lang="en-US" altLang="zh-TW" sz="2400" b="0" i="0">
                <a:solidFill>
                  <a:schemeClr val="tx1"/>
                </a:solidFill>
              </a:rPr>
              <a:t>2.	There are basically two kinds of symmetrical figures, namely </a:t>
            </a:r>
            <a:r>
              <a:rPr lang="en-US" altLang="zh-TW" sz="2400" i="0">
                <a:solidFill>
                  <a:srgbClr val="FF6600"/>
                </a:solidFill>
              </a:rPr>
              <a:t>reflectional symmetry</a:t>
            </a:r>
            <a:r>
              <a:rPr lang="en-US" altLang="zh-TW" sz="2400" b="0" i="0">
                <a:solidFill>
                  <a:schemeClr val="tx1"/>
                </a:solidFill>
              </a:rPr>
              <a:t> and </a:t>
            </a:r>
            <a:r>
              <a:rPr lang="en-US" altLang="zh-TW" sz="2400" i="0">
                <a:solidFill>
                  <a:srgbClr val="FF6600"/>
                </a:solidFill>
              </a:rPr>
              <a:t>rotational symmetry</a:t>
            </a:r>
            <a:r>
              <a:rPr lang="en-US" altLang="zh-TW" sz="2400" b="0" i="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linds(horizontal)">
                                      <p:cBhvr>
                                        <p:cTn id="7" dur="5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88"/>
                                        </p:tgtEl>
                                        <p:attrNameLst>
                                          <p:attrName>style.visibility</p:attrName>
                                        </p:attrNameLst>
                                      </p:cBhvr>
                                      <p:to>
                                        <p:strVal val="visible"/>
                                      </p:to>
                                    </p:set>
                                    <p:animEffect transition="in" filter="blinds(horizontal)">
                                      <p:cBhvr>
                                        <p:cTn id="12" dur="500"/>
                                        <p:tgtEl>
                                          <p:spTgt spid="54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utoUpdateAnimBg="0"/>
      <p:bldP spid="5428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692150" y="1111250"/>
            <a:ext cx="7916863"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rPr>
              <a:t>If a point</a:t>
            </a:r>
            <a:r>
              <a:rPr lang="en-US" altLang="zh-TW" sz="2400" b="0">
                <a:solidFill>
                  <a:schemeClr val="tx1"/>
                </a:solidFill>
              </a:rPr>
              <a:t> P</a:t>
            </a:r>
            <a:r>
              <a:rPr lang="en-US" altLang="zh-TW" sz="2400" b="0" i="0">
                <a:solidFill>
                  <a:schemeClr val="tx1"/>
                </a:solidFill>
              </a:rPr>
              <a:t>(–3, –6) is reflected in the </a:t>
            </a:r>
            <a:r>
              <a:rPr lang="en-US" altLang="zh-TW" sz="2400" b="0">
                <a:solidFill>
                  <a:schemeClr val="tx1"/>
                </a:solidFill>
              </a:rPr>
              <a:t>x</a:t>
            </a:r>
            <a:r>
              <a:rPr lang="en-US" altLang="zh-TW" sz="2400" b="0" i="0">
                <a:solidFill>
                  <a:schemeClr val="tx1"/>
                </a:solidFill>
              </a:rPr>
              <a:t>-axis to </a:t>
            </a:r>
            <a:r>
              <a:rPr lang="en-US" altLang="zh-TW" sz="2400" b="0">
                <a:solidFill>
                  <a:schemeClr val="tx1"/>
                </a:solidFill>
              </a:rPr>
              <a:t>Q</a:t>
            </a:r>
            <a:r>
              <a:rPr lang="en-US" altLang="zh-TW" sz="2400" b="0" i="0">
                <a:solidFill>
                  <a:schemeClr val="tx1"/>
                </a:solidFill>
              </a:rPr>
              <a:t>, find the coordinates of </a:t>
            </a:r>
            <a:r>
              <a:rPr lang="en-US" altLang="zh-TW" sz="2400" b="0">
                <a:solidFill>
                  <a:schemeClr val="tx1"/>
                </a:solidFill>
              </a:rPr>
              <a:t>Q</a:t>
            </a:r>
            <a:r>
              <a:rPr lang="en-US" altLang="zh-TW" sz="2400" b="0" i="0">
                <a:solidFill>
                  <a:schemeClr val="tx1"/>
                </a:solidFill>
              </a:rPr>
              <a:t> in the rectangular coordinate plane.</a:t>
            </a:r>
          </a:p>
        </p:txBody>
      </p:sp>
      <p:pic>
        <p:nvPicPr>
          <p:cNvPr id="63491"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25638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3494"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5" name="AutoShape 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11626" name="Rectangle 10"/>
          <p:cNvSpPr>
            <a:spLocks noChangeArrowheads="1"/>
          </p:cNvSpPr>
          <p:nvPr/>
        </p:nvSpPr>
        <p:spPr bwMode="auto">
          <a:xfrm>
            <a:off x="692150" y="5600700"/>
            <a:ext cx="61849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required coordinates of </a:t>
            </a:r>
            <a:r>
              <a:rPr lang="en-US" altLang="zh-TW" sz="2400" b="0">
                <a:solidFill>
                  <a:schemeClr val="tx1"/>
                </a:solidFill>
              </a:rPr>
              <a:t>Q</a:t>
            </a:r>
            <a:r>
              <a:rPr lang="en-US" altLang="zh-TW" sz="2400" b="0" i="0">
                <a:solidFill>
                  <a:schemeClr val="tx1"/>
                </a:solidFill>
              </a:rPr>
              <a:t> are (–3, 6).</a:t>
            </a:r>
          </a:p>
        </p:txBody>
      </p:sp>
      <p:sp>
        <p:nvSpPr>
          <p:cNvPr id="111627" name="Line 11"/>
          <p:cNvSpPr>
            <a:spLocks noChangeShapeType="1"/>
          </p:cNvSpPr>
          <p:nvPr/>
        </p:nvSpPr>
        <p:spPr bwMode="auto">
          <a:xfrm>
            <a:off x="787400" y="6235700"/>
            <a:ext cx="5207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1630" name="Picture 14" descr="D:\Oxford\PPT\S1_ch09\1B_p108fig26.jpg"/>
          <p:cNvPicPr>
            <a:picLocks noChangeAspect="1" noChangeArrowheads="1"/>
          </p:cNvPicPr>
          <p:nvPr/>
        </p:nvPicPr>
        <p:blipFill>
          <a:blip r:embed="rId4">
            <a:extLst>
              <a:ext uri="{28A0092B-C50C-407E-A947-70E740481C1C}">
                <a14:useLocalDpi xmlns:a14="http://schemas.microsoft.com/office/drawing/2010/main" val="0"/>
              </a:ext>
            </a:extLst>
          </a:blip>
          <a:srcRect b="4973"/>
          <a:stretch>
            <a:fillRect/>
          </a:stretch>
        </p:blipFill>
        <p:spPr bwMode="auto">
          <a:xfrm>
            <a:off x="3152775" y="2828925"/>
            <a:ext cx="3306763" cy="2686050"/>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9" name="Line 13"/>
          <p:cNvSpPr>
            <a:spLocks noChangeShapeType="1"/>
          </p:cNvSpPr>
          <p:nvPr/>
        </p:nvSpPr>
        <p:spPr bwMode="auto">
          <a:xfrm flipV="1">
            <a:off x="4406900" y="3644900"/>
            <a:ext cx="0" cy="1524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1630"/>
                                        </p:tgtEl>
                                        <p:attrNameLst>
                                          <p:attrName>style.visibility</p:attrName>
                                        </p:attrNameLst>
                                      </p:cBhvr>
                                      <p:to>
                                        <p:strVal val="visible"/>
                                      </p:to>
                                    </p:set>
                                    <p:animEffect transition="in" filter="box(out)">
                                      <p:cBhvr>
                                        <p:cTn id="7" dur="500"/>
                                        <p:tgtEl>
                                          <p:spTgt spid="111630"/>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1629"/>
                                        </p:tgtEl>
                                        <p:attrNameLst>
                                          <p:attrName>style.visibility</p:attrName>
                                        </p:attrNameLst>
                                      </p:cBhvr>
                                      <p:to>
                                        <p:strVal val="visible"/>
                                      </p:to>
                                    </p:set>
                                    <p:anim calcmode="lin" valueType="num">
                                      <p:cBhvr additive="base">
                                        <p:cTn id="11" dur="500"/>
                                        <p:tgtEl>
                                          <p:spTgt spid="111629"/>
                                        </p:tgtEl>
                                        <p:attrNameLst>
                                          <p:attrName>ppt_y</p:attrName>
                                        </p:attrNameLst>
                                      </p:cBhvr>
                                      <p:tavLst>
                                        <p:tav tm="0">
                                          <p:val>
                                            <p:strVal val="#ppt_y+#ppt_h*1.125000"/>
                                          </p:val>
                                        </p:tav>
                                        <p:tav tm="100000">
                                          <p:val>
                                            <p:strVal val="#ppt_y"/>
                                          </p:val>
                                        </p:tav>
                                      </p:tavLst>
                                    </p:anim>
                                    <p:animEffect transition="in" filter="wipe(up)">
                                      <p:cBhvr>
                                        <p:cTn id="12" dur="500"/>
                                        <p:tgtEl>
                                          <p:spTgt spid="1116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1626">
                                            <p:txEl>
                                              <p:pRg st="0" end="0"/>
                                            </p:txEl>
                                          </p:spTgt>
                                        </p:tgtEl>
                                        <p:attrNameLst>
                                          <p:attrName>style.visibility</p:attrName>
                                        </p:attrNameLst>
                                      </p:cBhvr>
                                      <p:to>
                                        <p:strVal val="visible"/>
                                      </p:to>
                                    </p:set>
                                    <p:animEffect transition="in" filter="blinds(horizontal)">
                                      <p:cBhvr>
                                        <p:cTn id="17" dur="500"/>
                                        <p:tgtEl>
                                          <p:spTgt spid="111626">
                                            <p:txEl>
                                              <p:pRg st="0" end="0"/>
                                            </p:txEl>
                                          </p:spTgt>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11627"/>
                                        </p:tgtEl>
                                        <p:attrNameLst>
                                          <p:attrName>style.visibility</p:attrName>
                                        </p:attrNameLst>
                                      </p:cBhvr>
                                      <p:to>
                                        <p:strVal val="visible"/>
                                      </p:to>
                                    </p:set>
                                    <p:animEffect transition="in" filter="blinds(horizontal)">
                                      <p:cBhvr>
                                        <p:cTn id="21" dur="500"/>
                                        <p:tgtEl>
                                          <p:spTgt spid="11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6" grpId="0" build="p" autoUpdateAnimBg="0"/>
      <p:bldP spid="111627" grpId="0" animBg="1"/>
      <p:bldP spid="11162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92150" y="1111250"/>
            <a:ext cx="7916863"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rPr>
              <a:t>If a point </a:t>
            </a:r>
            <a:r>
              <a:rPr lang="en-US" altLang="zh-TW" sz="2400" b="0">
                <a:solidFill>
                  <a:schemeClr val="tx1"/>
                </a:solidFill>
              </a:rPr>
              <a:t>M</a:t>
            </a:r>
            <a:r>
              <a:rPr lang="en-US" altLang="zh-TW" sz="2400" b="0" i="0">
                <a:solidFill>
                  <a:schemeClr val="tx1"/>
                </a:solidFill>
              </a:rPr>
              <a:t>(–8, 3) is reflected in the</a:t>
            </a:r>
            <a:r>
              <a:rPr lang="en-US" altLang="zh-TW" sz="2400" b="0">
                <a:solidFill>
                  <a:schemeClr val="tx1"/>
                </a:solidFill>
              </a:rPr>
              <a:t> y</a:t>
            </a:r>
            <a:r>
              <a:rPr lang="en-US" altLang="zh-TW" sz="2400" b="0" i="0">
                <a:solidFill>
                  <a:schemeClr val="tx1"/>
                </a:solidFill>
              </a:rPr>
              <a:t>-axis to </a:t>
            </a:r>
            <a:r>
              <a:rPr lang="en-US" altLang="zh-TW" sz="2400" b="0">
                <a:solidFill>
                  <a:schemeClr val="tx1"/>
                </a:solidFill>
              </a:rPr>
              <a:t>N</a:t>
            </a:r>
            <a:r>
              <a:rPr lang="en-US" altLang="zh-TW" sz="2400" b="0" i="0">
                <a:solidFill>
                  <a:schemeClr val="tx1"/>
                </a:solidFill>
              </a:rPr>
              <a:t>, find the coordinates of </a:t>
            </a:r>
            <a:r>
              <a:rPr lang="en-US" altLang="zh-TW" sz="2400" b="0">
                <a:solidFill>
                  <a:schemeClr val="tx1"/>
                </a:solidFill>
              </a:rPr>
              <a:t>N</a:t>
            </a:r>
            <a:r>
              <a:rPr lang="en-US" altLang="zh-TW" sz="2400" b="0" i="0">
                <a:solidFill>
                  <a:schemeClr val="tx1"/>
                </a:solidFill>
              </a:rPr>
              <a:t> in the rectangular coordinate plane.</a:t>
            </a:r>
          </a:p>
        </p:txBody>
      </p:sp>
      <p:pic>
        <p:nvPicPr>
          <p:cNvPr id="64515"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26527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4518"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9" name="AutoShape 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12650" name="Rectangle 10"/>
          <p:cNvSpPr>
            <a:spLocks noChangeArrowheads="1"/>
          </p:cNvSpPr>
          <p:nvPr/>
        </p:nvSpPr>
        <p:spPr bwMode="auto">
          <a:xfrm>
            <a:off x="692150" y="5600700"/>
            <a:ext cx="61849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required coordinates of </a:t>
            </a:r>
            <a:r>
              <a:rPr lang="en-US" altLang="zh-TW" sz="2400" b="0">
                <a:solidFill>
                  <a:schemeClr val="tx1"/>
                </a:solidFill>
              </a:rPr>
              <a:t>N</a:t>
            </a:r>
            <a:r>
              <a:rPr lang="en-US" altLang="zh-TW" sz="2400" b="0" i="0">
                <a:solidFill>
                  <a:schemeClr val="tx1"/>
                </a:solidFill>
              </a:rPr>
              <a:t> are (8, 3).</a:t>
            </a:r>
          </a:p>
        </p:txBody>
      </p:sp>
      <p:sp>
        <p:nvSpPr>
          <p:cNvPr id="112651" name="Line 11"/>
          <p:cNvSpPr>
            <a:spLocks noChangeShapeType="1"/>
          </p:cNvSpPr>
          <p:nvPr/>
        </p:nvSpPr>
        <p:spPr bwMode="auto">
          <a:xfrm>
            <a:off x="787400" y="6235700"/>
            <a:ext cx="5207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655" name="Picture 15" descr="D:\Oxford\PPT\S1_ch09\1B_p108fig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25" y="2951163"/>
            <a:ext cx="3051175" cy="2416175"/>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3" name="Line 13"/>
          <p:cNvSpPr>
            <a:spLocks noChangeShapeType="1"/>
          </p:cNvSpPr>
          <p:nvPr/>
        </p:nvSpPr>
        <p:spPr bwMode="auto">
          <a:xfrm rot="5400000" flipV="1">
            <a:off x="4546600" y="3009900"/>
            <a:ext cx="0" cy="195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55"/>
                                        </p:tgtEl>
                                        <p:attrNameLst>
                                          <p:attrName>style.visibility</p:attrName>
                                        </p:attrNameLst>
                                      </p:cBhvr>
                                      <p:to>
                                        <p:strVal val="visible"/>
                                      </p:to>
                                    </p:set>
                                    <p:animEffect transition="in" filter="box(out)">
                                      <p:cBhvr>
                                        <p:cTn id="7" dur="500"/>
                                        <p:tgtEl>
                                          <p:spTgt spid="112655"/>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2653"/>
                                        </p:tgtEl>
                                        <p:attrNameLst>
                                          <p:attrName>style.visibility</p:attrName>
                                        </p:attrNameLst>
                                      </p:cBhvr>
                                      <p:to>
                                        <p:strVal val="visible"/>
                                      </p:to>
                                    </p:set>
                                    <p:anim calcmode="lin" valueType="num">
                                      <p:cBhvr additive="base">
                                        <p:cTn id="11" dur="500"/>
                                        <p:tgtEl>
                                          <p:spTgt spid="112653"/>
                                        </p:tgtEl>
                                        <p:attrNameLst>
                                          <p:attrName>ppt_x</p:attrName>
                                        </p:attrNameLst>
                                      </p:cBhvr>
                                      <p:tavLst>
                                        <p:tav tm="0">
                                          <p:val>
                                            <p:strVal val="#ppt_x-#ppt_w*1.125000"/>
                                          </p:val>
                                        </p:tav>
                                        <p:tav tm="100000">
                                          <p:val>
                                            <p:strVal val="#ppt_x"/>
                                          </p:val>
                                        </p:tav>
                                      </p:tavLst>
                                    </p:anim>
                                    <p:animEffect transition="in" filter="wipe(right)">
                                      <p:cBhvr>
                                        <p:cTn id="12" dur="500"/>
                                        <p:tgtEl>
                                          <p:spTgt spid="112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50">
                                            <p:txEl>
                                              <p:pRg st="0" end="0"/>
                                            </p:txEl>
                                          </p:spTgt>
                                        </p:tgtEl>
                                        <p:attrNameLst>
                                          <p:attrName>style.visibility</p:attrName>
                                        </p:attrNameLst>
                                      </p:cBhvr>
                                      <p:to>
                                        <p:strVal val="visible"/>
                                      </p:to>
                                    </p:set>
                                    <p:animEffect transition="in" filter="blinds(horizontal)">
                                      <p:cBhvr>
                                        <p:cTn id="17" dur="500"/>
                                        <p:tgtEl>
                                          <p:spTgt spid="112650">
                                            <p:txEl>
                                              <p:pRg st="0" end="0"/>
                                            </p:txEl>
                                          </p:spTgt>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12651"/>
                                        </p:tgtEl>
                                        <p:attrNameLst>
                                          <p:attrName>style.visibility</p:attrName>
                                        </p:attrNameLst>
                                      </p:cBhvr>
                                      <p:to>
                                        <p:strVal val="visible"/>
                                      </p:to>
                                    </p:set>
                                    <p:animEffect transition="in" filter="blinds(horizontal)">
                                      <p:cBhvr>
                                        <p:cTn id="21" dur="500"/>
                                        <p:tgtEl>
                                          <p:spTgt spid="112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0" grpId="0" build="p" autoUpdateAnimBg="0"/>
      <p:bldP spid="112651" grpId="0" animBg="1"/>
      <p:bldP spid="11265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00075" y="1428750"/>
            <a:ext cx="7994650" cy="162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400" b="0" i="0">
                <a:solidFill>
                  <a:schemeClr val="tx1"/>
                </a:solidFill>
              </a:rPr>
              <a:t>If a point </a:t>
            </a:r>
            <a:r>
              <a:rPr lang="en-US" altLang="zh-TW" sz="2400" b="0">
                <a:solidFill>
                  <a:schemeClr val="tx1"/>
                </a:solidFill>
              </a:rPr>
              <a:t>A</a:t>
            </a:r>
            <a:r>
              <a:rPr lang="en-US" altLang="zh-TW" sz="2400" b="0" i="0">
                <a:solidFill>
                  <a:schemeClr val="tx1"/>
                </a:solidFill>
              </a:rPr>
              <a:t>(3, –8) is reflected in the </a:t>
            </a:r>
            <a:r>
              <a:rPr lang="en-US" altLang="zh-TW" sz="2400" b="0">
                <a:solidFill>
                  <a:schemeClr val="tx1"/>
                </a:solidFill>
              </a:rPr>
              <a:t>x</a:t>
            </a:r>
            <a:r>
              <a:rPr lang="en-US" altLang="zh-TW" sz="2400" b="0" i="0">
                <a:solidFill>
                  <a:schemeClr val="tx1"/>
                </a:solidFill>
              </a:rPr>
              <a:t>-axis to </a:t>
            </a:r>
            <a:r>
              <a:rPr lang="en-US" altLang="zh-TW" sz="2400" b="0">
                <a:solidFill>
                  <a:schemeClr val="tx1"/>
                </a:solidFill>
              </a:rPr>
              <a:t>B</a:t>
            </a:r>
            <a:r>
              <a:rPr lang="en-US" altLang="zh-TW" sz="2400" b="0" i="0">
                <a:solidFill>
                  <a:schemeClr val="tx1"/>
                </a:solidFill>
              </a:rPr>
              <a:t>, then </a:t>
            </a:r>
            <a:r>
              <a:rPr lang="en-US" altLang="zh-TW" sz="2400" b="0">
                <a:solidFill>
                  <a:schemeClr val="tx1"/>
                </a:solidFill>
              </a:rPr>
              <a:t>B</a:t>
            </a:r>
            <a:r>
              <a:rPr lang="en-US" altLang="zh-TW" sz="2400" b="0" i="0">
                <a:solidFill>
                  <a:schemeClr val="tx1"/>
                </a:solidFill>
              </a:rPr>
              <a:t> is reflected in the </a:t>
            </a:r>
            <a:r>
              <a:rPr lang="en-US" altLang="zh-TW" sz="2400" b="0">
                <a:solidFill>
                  <a:schemeClr val="tx1"/>
                </a:solidFill>
              </a:rPr>
              <a:t>y</a:t>
            </a:r>
            <a:r>
              <a:rPr lang="en-US" altLang="zh-TW" sz="2400" b="0" i="0">
                <a:solidFill>
                  <a:schemeClr val="tx1"/>
                </a:solidFill>
              </a:rPr>
              <a:t>-axis to </a:t>
            </a:r>
            <a:r>
              <a:rPr lang="en-US" altLang="zh-TW" sz="2400" b="0">
                <a:solidFill>
                  <a:schemeClr val="tx1"/>
                </a:solidFill>
              </a:rPr>
              <a:t>C</a:t>
            </a:r>
            <a:r>
              <a:rPr lang="en-US" altLang="zh-TW" sz="2400" b="0" i="0">
                <a:solidFill>
                  <a:schemeClr val="tx1"/>
                </a:solidFill>
              </a:rPr>
              <a:t>, find the coordinates of</a:t>
            </a:r>
            <a:r>
              <a:rPr lang="en-US" altLang="zh-TW" sz="2400" b="0">
                <a:solidFill>
                  <a:schemeClr val="tx1"/>
                </a:solidFill>
              </a:rPr>
              <a:t> C</a:t>
            </a:r>
            <a:r>
              <a:rPr lang="en-US" altLang="zh-TW" sz="2400" b="0" i="0">
                <a:solidFill>
                  <a:schemeClr val="tx1"/>
                </a:solidFill>
              </a:rPr>
              <a:t> in the rectangular coordinate plane. </a:t>
            </a:r>
          </a:p>
        </p:txBody>
      </p:sp>
      <p:sp>
        <p:nvSpPr>
          <p:cNvPr id="65539" name="AutoShape 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5540" name="AutoShape 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AutoShape 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2" name="Text Box 7"/>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pic>
        <p:nvPicPr>
          <p:cNvPr id="65543" name="Picture 8"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400" y="34147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3" name="Rectangle 9"/>
          <p:cNvSpPr>
            <a:spLocks noChangeArrowheads="1"/>
          </p:cNvSpPr>
          <p:nvPr/>
        </p:nvSpPr>
        <p:spPr bwMode="auto">
          <a:xfrm>
            <a:off x="692150" y="3733800"/>
            <a:ext cx="6589713"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coordinates of </a:t>
            </a:r>
            <a:r>
              <a:rPr lang="en-US" altLang="zh-TW" sz="2400" b="0">
                <a:solidFill>
                  <a:schemeClr val="tx1"/>
                </a:solidFill>
              </a:rPr>
              <a:t>B</a:t>
            </a:r>
            <a:r>
              <a:rPr lang="en-US" altLang="zh-TW" sz="2400" b="0" i="0">
                <a:solidFill>
                  <a:schemeClr val="tx1"/>
                </a:solidFill>
              </a:rPr>
              <a:t> are (3, 8).</a:t>
            </a:r>
          </a:p>
          <a:p>
            <a:pPr algn="l">
              <a:lnSpc>
                <a:spcPct val="150000"/>
              </a:lnSpc>
            </a:pPr>
            <a:r>
              <a:rPr lang="en-US" altLang="zh-TW" sz="2400" b="0" i="0">
                <a:solidFill>
                  <a:schemeClr val="tx1"/>
                </a:solidFill>
              </a:rPr>
              <a:t>∴ The required coordinates of </a:t>
            </a:r>
            <a:r>
              <a:rPr lang="en-US" altLang="zh-TW" sz="2400" b="0">
                <a:solidFill>
                  <a:schemeClr val="tx1"/>
                </a:solidFill>
              </a:rPr>
              <a:t>C</a:t>
            </a:r>
            <a:r>
              <a:rPr lang="en-US" altLang="zh-TW" sz="2400" b="0" i="0">
                <a:solidFill>
                  <a:schemeClr val="tx1"/>
                </a:solidFill>
              </a:rPr>
              <a:t> are (–3, 8).</a:t>
            </a:r>
          </a:p>
        </p:txBody>
      </p:sp>
      <p:sp>
        <p:nvSpPr>
          <p:cNvPr id="113674" name="Line 10"/>
          <p:cNvSpPr>
            <a:spLocks noChangeShapeType="1"/>
          </p:cNvSpPr>
          <p:nvPr/>
        </p:nvSpPr>
        <p:spPr bwMode="auto">
          <a:xfrm>
            <a:off x="1155700" y="4914900"/>
            <a:ext cx="5092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5546" name="Group 64"/>
          <p:cNvGrpSpPr>
            <a:grpSpLocks noChangeAspect="1"/>
          </p:cNvGrpSpPr>
          <p:nvPr/>
        </p:nvGrpSpPr>
        <p:grpSpPr bwMode="auto">
          <a:xfrm>
            <a:off x="271463" y="611188"/>
            <a:ext cx="2386012" cy="838200"/>
            <a:chOff x="4698" y="1049"/>
            <a:chExt cx="3704" cy="1302"/>
          </a:xfrm>
        </p:grpSpPr>
        <p:sp>
          <p:nvSpPr>
            <p:cNvPr id="65612" name="Freeform 65"/>
            <p:cNvSpPr>
              <a:spLocks noChangeAspect="1"/>
            </p:cNvSpPr>
            <p:nvPr/>
          </p:nvSpPr>
          <p:spPr bwMode="auto">
            <a:xfrm>
              <a:off x="5574" y="1515"/>
              <a:ext cx="2720" cy="718"/>
            </a:xfrm>
            <a:custGeom>
              <a:avLst/>
              <a:gdLst>
                <a:gd name="T0" fmla="*/ 71 w 2720"/>
                <a:gd name="T1" fmla="*/ 27 h 718"/>
                <a:gd name="T2" fmla="*/ 0 w 2720"/>
                <a:gd name="T3" fmla="*/ 399 h 718"/>
                <a:gd name="T4" fmla="*/ 89 w 2720"/>
                <a:gd name="T5" fmla="*/ 523 h 718"/>
                <a:gd name="T6" fmla="*/ 2091 w 2720"/>
                <a:gd name="T7" fmla="*/ 514 h 718"/>
                <a:gd name="T8" fmla="*/ 2109 w 2720"/>
                <a:gd name="T9" fmla="*/ 718 h 718"/>
                <a:gd name="T10" fmla="*/ 2720 w 2720"/>
                <a:gd name="T11" fmla="*/ 692 h 718"/>
                <a:gd name="T12" fmla="*/ 2712 w 2720"/>
                <a:gd name="T13" fmla="*/ 204 h 718"/>
                <a:gd name="T14" fmla="*/ 2091 w 2720"/>
                <a:gd name="T15" fmla="*/ 204 h 718"/>
                <a:gd name="T16" fmla="*/ 1808 w 2720"/>
                <a:gd name="T17" fmla="*/ 0 h 718"/>
                <a:gd name="T18" fmla="*/ 71 w 2720"/>
                <a:gd name="T19" fmla="*/ 27 h 7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0" h="718">
                  <a:moveTo>
                    <a:pt x="71" y="27"/>
                  </a:moveTo>
                  <a:lnTo>
                    <a:pt x="0" y="399"/>
                  </a:lnTo>
                  <a:lnTo>
                    <a:pt x="89" y="523"/>
                  </a:lnTo>
                  <a:lnTo>
                    <a:pt x="2091" y="514"/>
                  </a:lnTo>
                  <a:lnTo>
                    <a:pt x="2109" y="718"/>
                  </a:lnTo>
                  <a:lnTo>
                    <a:pt x="2720" y="692"/>
                  </a:lnTo>
                  <a:lnTo>
                    <a:pt x="2712" y="204"/>
                  </a:lnTo>
                  <a:lnTo>
                    <a:pt x="2091" y="204"/>
                  </a:lnTo>
                  <a:lnTo>
                    <a:pt x="1808" y="0"/>
                  </a:lnTo>
                  <a:lnTo>
                    <a:pt x="71"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613" name="Picture 66" descr="D:\Oxford\PPT\Shared\ExtraEg1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8" y="1049"/>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47" name="Group 132"/>
          <p:cNvGrpSpPr>
            <a:grpSpLocks/>
          </p:cNvGrpSpPr>
          <p:nvPr/>
        </p:nvGrpSpPr>
        <p:grpSpPr bwMode="auto">
          <a:xfrm flipH="1">
            <a:off x="6221413" y="3251200"/>
            <a:ext cx="2363787" cy="2620963"/>
            <a:chOff x="5023" y="1353"/>
            <a:chExt cx="1690" cy="1874"/>
          </a:xfrm>
        </p:grpSpPr>
        <p:sp>
          <p:nvSpPr>
            <p:cNvPr id="65548" name="Freeform 68"/>
            <p:cNvSpPr>
              <a:spLocks/>
            </p:cNvSpPr>
            <p:nvPr/>
          </p:nvSpPr>
          <p:spPr bwMode="auto">
            <a:xfrm>
              <a:off x="5023" y="1353"/>
              <a:ext cx="1690" cy="1874"/>
            </a:xfrm>
            <a:custGeom>
              <a:avLst/>
              <a:gdLst>
                <a:gd name="T0" fmla="*/ 798 w 3379"/>
                <a:gd name="T1" fmla="*/ 372 h 3749"/>
                <a:gd name="T2" fmla="*/ 745 w 3379"/>
                <a:gd name="T3" fmla="*/ 339 h 3749"/>
                <a:gd name="T4" fmla="*/ 629 w 3379"/>
                <a:gd name="T5" fmla="*/ 377 h 3749"/>
                <a:gd name="T6" fmla="*/ 620 w 3379"/>
                <a:gd name="T7" fmla="*/ 389 h 3749"/>
                <a:gd name="T8" fmla="*/ 596 w 3379"/>
                <a:gd name="T9" fmla="*/ 425 h 3749"/>
                <a:gd name="T10" fmla="*/ 590 w 3379"/>
                <a:gd name="T11" fmla="*/ 470 h 3749"/>
                <a:gd name="T12" fmla="*/ 658 w 3379"/>
                <a:gd name="T13" fmla="*/ 574 h 3749"/>
                <a:gd name="T14" fmla="*/ 674 w 3379"/>
                <a:gd name="T15" fmla="*/ 672 h 3749"/>
                <a:gd name="T16" fmla="*/ 683 w 3379"/>
                <a:gd name="T17" fmla="*/ 730 h 3749"/>
                <a:gd name="T18" fmla="*/ 606 w 3379"/>
                <a:gd name="T19" fmla="*/ 790 h 3749"/>
                <a:gd name="T20" fmla="*/ 651 w 3379"/>
                <a:gd name="T21" fmla="*/ 843 h 3749"/>
                <a:gd name="T22" fmla="*/ 673 w 3379"/>
                <a:gd name="T23" fmla="*/ 897 h 3749"/>
                <a:gd name="T24" fmla="*/ 594 w 3379"/>
                <a:gd name="T25" fmla="*/ 906 h 3749"/>
                <a:gd name="T26" fmla="*/ 507 w 3379"/>
                <a:gd name="T27" fmla="*/ 887 h 3749"/>
                <a:gd name="T28" fmla="*/ 494 w 3379"/>
                <a:gd name="T29" fmla="*/ 805 h 3749"/>
                <a:gd name="T30" fmla="*/ 375 w 3379"/>
                <a:gd name="T31" fmla="*/ 791 h 3749"/>
                <a:gd name="T32" fmla="*/ 286 w 3379"/>
                <a:gd name="T33" fmla="*/ 840 h 3749"/>
                <a:gd name="T34" fmla="*/ 247 w 3379"/>
                <a:gd name="T35" fmla="*/ 918 h 3749"/>
                <a:gd name="T36" fmla="*/ 132 w 3379"/>
                <a:gd name="T37" fmla="*/ 934 h 3749"/>
                <a:gd name="T38" fmla="*/ 97 w 3379"/>
                <a:gd name="T39" fmla="*/ 907 h 3749"/>
                <a:gd name="T40" fmla="*/ 172 w 3379"/>
                <a:gd name="T41" fmla="*/ 858 h 3749"/>
                <a:gd name="T42" fmla="*/ 225 w 3379"/>
                <a:gd name="T43" fmla="*/ 764 h 3749"/>
                <a:gd name="T44" fmla="*/ 200 w 3379"/>
                <a:gd name="T45" fmla="*/ 732 h 3749"/>
                <a:gd name="T46" fmla="*/ 305 w 3379"/>
                <a:gd name="T47" fmla="*/ 567 h 3749"/>
                <a:gd name="T48" fmla="*/ 316 w 3379"/>
                <a:gd name="T49" fmla="*/ 509 h 3749"/>
                <a:gd name="T50" fmla="*/ 303 w 3379"/>
                <a:gd name="T51" fmla="*/ 520 h 3749"/>
                <a:gd name="T52" fmla="*/ 279 w 3379"/>
                <a:gd name="T53" fmla="*/ 532 h 3749"/>
                <a:gd name="T54" fmla="*/ 185 w 3379"/>
                <a:gd name="T55" fmla="*/ 591 h 3749"/>
                <a:gd name="T56" fmla="*/ 151 w 3379"/>
                <a:gd name="T57" fmla="*/ 648 h 3749"/>
                <a:gd name="T58" fmla="*/ 127 w 3379"/>
                <a:gd name="T59" fmla="*/ 634 h 3749"/>
                <a:gd name="T60" fmla="*/ 108 w 3379"/>
                <a:gd name="T61" fmla="*/ 624 h 3749"/>
                <a:gd name="T62" fmla="*/ 44 w 3379"/>
                <a:gd name="T63" fmla="*/ 647 h 3749"/>
                <a:gd name="T64" fmla="*/ 1 w 3379"/>
                <a:gd name="T65" fmla="*/ 612 h 3749"/>
                <a:gd name="T66" fmla="*/ 51 w 3379"/>
                <a:gd name="T67" fmla="*/ 581 h 3749"/>
                <a:gd name="T68" fmla="*/ 190 w 3379"/>
                <a:gd name="T69" fmla="*/ 495 h 3749"/>
                <a:gd name="T70" fmla="*/ 202 w 3379"/>
                <a:gd name="T71" fmla="*/ 465 h 3749"/>
                <a:gd name="T72" fmla="*/ 207 w 3379"/>
                <a:gd name="T73" fmla="*/ 439 h 3749"/>
                <a:gd name="T74" fmla="*/ 225 w 3379"/>
                <a:gd name="T75" fmla="*/ 394 h 3749"/>
                <a:gd name="T76" fmla="*/ 203 w 3379"/>
                <a:gd name="T77" fmla="*/ 344 h 3749"/>
                <a:gd name="T78" fmla="*/ 186 w 3379"/>
                <a:gd name="T79" fmla="*/ 295 h 3749"/>
                <a:gd name="T80" fmla="*/ 161 w 3379"/>
                <a:gd name="T81" fmla="*/ 232 h 3749"/>
                <a:gd name="T82" fmla="*/ 174 w 3379"/>
                <a:gd name="T83" fmla="*/ 191 h 3749"/>
                <a:gd name="T84" fmla="*/ 169 w 3379"/>
                <a:gd name="T85" fmla="*/ 148 h 3749"/>
                <a:gd name="T86" fmla="*/ 200 w 3379"/>
                <a:gd name="T87" fmla="*/ 91 h 3749"/>
                <a:gd name="T88" fmla="*/ 247 w 3379"/>
                <a:gd name="T89" fmla="*/ 34 h 3749"/>
                <a:gd name="T90" fmla="*/ 284 w 3379"/>
                <a:gd name="T91" fmla="*/ 7 h 3749"/>
                <a:gd name="T92" fmla="*/ 375 w 3379"/>
                <a:gd name="T93" fmla="*/ 6 h 3749"/>
                <a:gd name="T94" fmla="*/ 425 w 3379"/>
                <a:gd name="T95" fmla="*/ 8 h 3749"/>
                <a:gd name="T96" fmla="*/ 468 w 3379"/>
                <a:gd name="T97" fmla="*/ 36 h 3749"/>
                <a:gd name="T98" fmla="*/ 504 w 3379"/>
                <a:gd name="T99" fmla="*/ 52 h 3749"/>
                <a:gd name="T100" fmla="*/ 523 w 3379"/>
                <a:gd name="T101" fmla="*/ 85 h 3749"/>
                <a:gd name="T102" fmla="*/ 549 w 3379"/>
                <a:gd name="T103" fmla="*/ 102 h 3749"/>
                <a:gd name="T104" fmla="*/ 568 w 3379"/>
                <a:gd name="T105" fmla="*/ 147 h 3749"/>
                <a:gd name="T106" fmla="*/ 583 w 3379"/>
                <a:gd name="T107" fmla="*/ 206 h 3749"/>
                <a:gd name="T108" fmla="*/ 568 w 3379"/>
                <a:gd name="T109" fmla="*/ 248 h 3749"/>
                <a:gd name="T110" fmla="*/ 564 w 3379"/>
                <a:gd name="T111" fmla="*/ 299 h 3749"/>
                <a:gd name="T112" fmla="*/ 615 w 3379"/>
                <a:gd name="T113" fmla="*/ 297 h 3749"/>
                <a:gd name="T114" fmla="*/ 677 w 3379"/>
                <a:gd name="T115" fmla="*/ 293 h 3749"/>
                <a:gd name="T116" fmla="*/ 762 w 3379"/>
                <a:gd name="T117" fmla="*/ 234 h 3749"/>
                <a:gd name="T118" fmla="*/ 788 w 3379"/>
                <a:gd name="T119" fmla="*/ 241 h 3749"/>
                <a:gd name="T120" fmla="*/ 787 w 3379"/>
                <a:gd name="T121" fmla="*/ 277 h 3749"/>
                <a:gd name="T122" fmla="*/ 845 w 3379"/>
                <a:gd name="T123" fmla="*/ 334 h 37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79" h="3749">
                  <a:moveTo>
                    <a:pt x="3346" y="1400"/>
                  </a:moveTo>
                  <a:lnTo>
                    <a:pt x="3357" y="1395"/>
                  </a:lnTo>
                  <a:lnTo>
                    <a:pt x="3353" y="1403"/>
                  </a:lnTo>
                  <a:lnTo>
                    <a:pt x="3350" y="1412"/>
                  </a:lnTo>
                  <a:lnTo>
                    <a:pt x="3344" y="1419"/>
                  </a:lnTo>
                  <a:lnTo>
                    <a:pt x="3338" y="1427"/>
                  </a:lnTo>
                  <a:lnTo>
                    <a:pt x="3330" y="1434"/>
                  </a:lnTo>
                  <a:lnTo>
                    <a:pt x="3322" y="1441"/>
                  </a:lnTo>
                  <a:lnTo>
                    <a:pt x="3313" y="1447"/>
                  </a:lnTo>
                  <a:lnTo>
                    <a:pt x="3304" y="1453"/>
                  </a:lnTo>
                  <a:lnTo>
                    <a:pt x="3293" y="1459"/>
                  </a:lnTo>
                  <a:lnTo>
                    <a:pt x="3283" y="1464"/>
                  </a:lnTo>
                  <a:lnTo>
                    <a:pt x="3260" y="1473"/>
                  </a:lnTo>
                  <a:lnTo>
                    <a:pt x="3235" y="1482"/>
                  </a:lnTo>
                  <a:lnTo>
                    <a:pt x="3212" y="1487"/>
                  </a:lnTo>
                  <a:lnTo>
                    <a:pt x="3201" y="1490"/>
                  </a:lnTo>
                  <a:lnTo>
                    <a:pt x="3190" y="1491"/>
                  </a:lnTo>
                  <a:lnTo>
                    <a:pt x="3180" y="1492"/>
                  </a:lnTo>
                  <a:lnTo>
                    <a:pt x="3170" y="1493"/>
                  </a:lnTo>
                  <a:lnTo>
                    <a:pt x="3160" y="1493"/>
                  </a:lnTo>
                  <a:lnTo>
                    <a:pt x="3151" y="1492"/>
                  </a:lnTo>
                  <a:lnTo>
                    <a:pt x="3142" y="1491"/>
                  </a:lnTo>
                  <a:lnTo>
                    <a:pt x="3134" y="1490"/>
                  </a:lnTo>
                  <a:lnTo>
                    <a:pt x="3125" y="1487"/>
                  </a:lnTo>
                  <a:lnTo>
                    <a:pt x="3117" y="1484"/>
                  </a:lnTo>
                  <a:lnTo>
                    <a:pt x="3102" y="1478"/>
                  </a:lnTo>
                  <a:lnTo>
                    <a:pt x="3088" y="1469"/>
                  </a:lnTo>
                  <a:lnTo>
                    <a:pt x="3074" y="1459"/>
                  </a:lnTo>
                  <a:lnTo>
                    <a:pt x="3061" y="1449"/>
                  </a:lnTo>
                  <a:lnTo>
                    <a:pt x="3050" y="1436"/>
                  </a:lnTo>
                  <a:lnTo>
                    <a:pt x="3037" y="1424"/>
                  </a:lnTo>
                  <a:lnTo>
                    <a:pt x="3025" y="1411"/>
                  </a:lnTo>
                  <a:lnTo>
                    <a:pt x="3003" y="1384"/>
                  </a:lnTo>
                  <a:lnTo>
                    <a:pt x="2980" y="1358"/>
                  </a:lnTo>
                  <a:lnTo>
                    <a:pt x="2950" y="1361"/>
                  </a:lnTo>
                  <a:lnTo>
                    <a:pt x="2921" y="1366"/>
                  </a:lnTo>
                  <a:lnTo>
                    <a:pt x="2891" y="1373"/>
                  </a:lnTo>
                  <a:lnTo>
                    <a:pt x="2863" y="1379"/>
                  </a:lnTo>
                  <a:lnTo>
                    <a:pt x="2834" y="1387"/>
                  </a:lnTo>
                  <a:lnTo>
                    <a:pt x="2805" y="1395"/>
                  </a:lnTo>
                  <a:lnTo>
                    <a:pt x="2748" y="1414"/>
                  </a:lnTo>
                  <a:lnTo>
                    <a:pt x="2692" y="1433"/>
                  </a:lnTo>
                  <a:lnTo>
                    <a:pt x="2635" y="1454"/>
                  </a:lnTo>
                  <a:lnTo>
                    <a:pt x="2578" y="1473"/>
                  </a:lnTo>
                  <a:lnTo>
                    <a:pt x="2550" y="1483"/>
                  </a:lnTo>
                  <a:lnTo>
                    <a:pt x="2521" y="1492"/>
                  </a:lnTo>
                  <a:lnTo>
                    <a:pt x="2522" y="1495"/>
                  </a:lnTo>
                  <a:lnTo>
                    <a:pt x="2522" y="1498"/>
                  </a:lnTo>
                  <a:lnTo>
                    <a:pt x="2521" y="1502"/>
                  </a:lnTo>
                  <a:lnTo>
                    <a:pt x="2518" y="1506"/>
                  </a:lnTo>
                  <a:lnTo>
                    <a:pt x="2515" y="1511"/>
                  </a:lnTo>
                  <a:lnTo>
                    <a:pt x="2507" y="1517"/>
                  </a:lnTo>
                  <a:lnTo>
                    <a:pt x="2502" y="1521"/>
                  </a:lnTo>
                  <a:lnTo>
                    <a:pt x="2499" y="1524"/>
                  </a:lnTo>
                  <a:lnTo>
                    <a:pt x="2494" y="1524"/>
                  </a:lnTo>
                  <a:lnTo>
                    <a:pt x="2490" y="1523"/>
                  </a:lnTo>
                  <a:lnTo>
                    <a:pt x="2485" y="1522"/>
                  </a:lnTo>
                  <a:lnTo>
                    <a:pt x="2484" y="1520"/>
                  </a:lnTo>
                  <a:lnTo>
                    <a:pt x="2483" y="1518"/>
                  </a:lnTo>
                  <a:lnTo>
                    <a:pt x="2478" y="1521"/>
                  </a:lnTo>
                  <a:lnTo>
                    <a:pt x="2475" y="1524"/>
                  </a:lnTo>
                  <a:lnTo>
                    <a:pt x="2472" y="1527"/>
                  </a:lnTo>
                  <a:lnTo>
                    <a:pt x="2471" y="1530"/>
                  </a:lnTo>
                  <a:lnTo>
                    <a:pt x="2471" y="1533"/>
                  </a:lnTo>
                  <a:lnTo>
                    <a:pt x="2471" y="1536"/>
                  </a:lnTo>
                  <a:lnTo>
                    <a:pt x="2472" y="1543"/>
                  </a:lnTo>
                  <a:lnTo>
                    <a:pt x="2476" y="1551"/>
                  </a:lnTo>
                  <a:lnTo>
                    <a:pt x="2477" y="1557"/>
                  </a:lnTo>
                  <a:lnTo>
                    <a:pt x="2476" y="1560"/>
                  </a:lnTo>
                  <a:lnTo>
                    <a:pt x="2476" y="1563"/>
                  </a:lnTo>
                  <a:lnTo>
                    <a:pt x="2473" y="1566"/>
                  </a:lnTo>
                  <a:lnTo>
                    <a:pt x="2470" y="1569"/>
                  </a:lnTo>
                  <a:lnTo>
                    <a:pt x="2471" y="1580"/>
                  </a:lnTo>
                  <a:lnTo>
                    <a:pt x="2471" y="1589"/>
                  </a:lnTo>
                  <a:lnTo>
                    <a:pt x="2470" y="1598"/>
                  </a:lnTo>
                  <a:lnTo>
                    <a:pt x="2468" y="1607"/>
                  </a:lnTo>
                  <a:lnTo>
                    <a:pt x="2465" y="1616"/>
                  </a:lnTo>
                  <a:lnTo>
                    <a:pt x="2462" y="1623"/>
                  </a:lnTo>
                  <a:lnTo>
                    <a:pt x="2457" y="1631"/>
                  </a:lnTo>
                  <a:lnTo>
                    <a:pt x="2451" y="1638"/>
                  </a:lnTo>
                  <a:lnTo>
                    <a:pt x="2440" y="1652"/>
                  </a:lnTo>
                  <a:lnTo>
                    <a:pt x="2426" y="1664"/>
                  </a:lnTo>
                  <a:lnTo>
                    <a:pt x="2411" y="1676"/>
                  </a:lnTo>
                  <a:lnTo>
                    <a:pt x="2397" y="1689"/>
                  </a:lnTo>
                  <a:lnTo>
                    <a:pt x="2383" y="1701"/>
                  </a:lnTo>
                  <a:lnTo>
                    <a:pt x="2371" y="1713"/>
                  </a:lnTo>
                  <a:lnTo>
                    <a:pt x="2365" y="1720"/>
                  </a:lnTo>
                  <a:lnTo>
                    <a:pt x="2360" y="1727"/>
                  </a:lnTo>
                  <a:lnTo>
                    <a:pt x="2357" y="1733"/>
                  </a:lnTo>
                  <a:lnTo>
                    <a:pt x="2353" y="1740"/>
                  </a:lnTo>
                  <a:lnTo>
                    <a:pt x="2351" y="1747"/>
                  </a:lnTo>
                  <a:lnTo>
                    <a:pt x="2349" y="1756"/>
                  </a:lnTo>
                  <a:lnTo>
                    <a:pt x="2349" y="1764"/>
                  </a:lnTo>
                  <a:lnTo>
                    <a:pt x="2350" y="1773"/>
                  </a:lnTo>
                  <a:lnTo>
                    <a:pt x="2352" y="1782"/>
                  </a:lnTo>
                  <a:lnTo>
                    <a:pt x="2356" y="1792"/>
                  </a:lnTo>
                  <a:lnTo>
                    <a:pt x="2360" y="1802"/>
                  </a:lnTo>
                  <a:lnTo>
                    <a:pt x="2367" y="1812"/>
                  </a:lnTo>
                  <a:lnTo>
                    <a:pt x="2367" y="1826"/>
                  </a:lnTo>
                  <a:lnTo>
                    <a:pt x="2366" y="1840"/>
                  </a:lnTo>
                  <a:lnTo>
                    <a:pt x="2362" y="1868"/>
                  </a:lnTo>
                  <a:lnTo>
                    <a:pt x="2360" y="1881"/>
                  </a:lnTo>
                  <a:lnTo>
                    <a:pt x="2359" y="1896"/>
                  </a:lnTo>
                  <a:lnTo>
                    <a:pt x="2358" y="1909"/>
                  </a:lnTo>
                  <a:lnTo>
                    <a:pt x="2360" y="1922"/>
                  </a:lnTo>
                  <a:lnTo>
                    <a:pt x="2379" y="1942"/>
                  </a:lnTo>
                  <a:lnTo>
                    <a:pt x="2396" y="1963"/>
                  </a:lnTo>
                  <a:lnTo>
                    <a:pt x="2431" y="2003"/>
                  </a:lnTo>
                  <a:lnTo>
                    <a:pt x="2447" y="2023"/>
                  </a:lnTo>
                  <a:lnTo>
                    <a:pt x="2462" y="2044"/>
                  </a:lnTo>
                  <a:lnTo>
                    <a:pt x="2477" y="2063"/>
                  </a:lnTo>
                  <a:lnTo>
                    <a:pt x="2492" y="2082"/>
                  </a:lnTo>
                  <a:lnTo>
                    <a:pt x="2514" y="2119"/>
                  </a:lnTo>
                  <a:lnTo>
                    <a:pt x="2538" y="2154"/>
                  </a:lnTo>
                  <a:lnTo>
                    <a:pt x="2562" y="2190"/>
                  </a:lnTo>
                  <a:lnTo>
                    <a:pt x="2587" y="2225"/>
                  </a:lnTo>
                  <a:lnTo>
                    <a:pt x="2608" y="2261"/>
                  </a:lnTo>
                  <a:lnTo>
                    <a:pt x="2619" y="2280"/>
                  </a:lnTo>
                  <a:lnTo>
                    <a:pt x="2629" y="2298"/>
                  </a:lnTo>
                  <a:lnTo>
                    <a:pt x="2637" y="2318"/>
                  </a:lnTo>
                  <a:lnTo>
                    <a:pt x="2644" y="2336"/>
                  </a:lnTo>
                  <a:lnTo>
                    <a:pt x="2651" y="2357"/>
                  </a:lnTo>
                  <a:lnTo>
                    <a:pt x="2657" y="2378"/>
                  </a:lnTo>
                  <a:lnTo>
                    <a:pt x="2653" y="2391"/>
                  </a:lnTo>
                  <a:lnTo>
                    <a:pt x="2650" y="2405"/>
                  </a:lnTo>
                  <a:lnTo>
                    <a:pt x="2648" y="2419"/>
                  </a:lnTo>
                  <a:lnTo>
                    <a:pt x="2647" y="2433"/>
                  </a:lnTo>
                  <a:lnTo>
                    <a:pt x="2645" y="2460"/>
                  </a:lnTo>
                  <a:lnTo>
                    <a:pt x="2647" y="2487"/>
                  </a:lnTo>
                  <a:lnTo>
                    <a:pt x="2649" y="2512"/>
                  </a:lnTo>
                  <a:lnTo>
                    <a:pt x="2652" y="2539"/>
                  </a:lnTo>
                  <a:lnTo>
                    <a:pt x="2658" y="2564"/>
                  </a:lnTo>
                  <a:lnTo>
                    <a:pt x="2664" y="2590"/>
                  </a:lnTo>
                  <a:lnTo>
                    <a:pt x="2679" y="2639"/>
                  </a:lnTo>
                  <a:lnTo>
                    <a:pt x="2687" y="2665"/>
                  </a:lnTo>
                  <a:lnTo>
                    <a:pt x="2695" y="2689"/>
                  </a:lnTo>
                  <a:lnTo>
                    <a:pt x="2702" y="2714"/>
                  </a:lnTo>
                  <a:lnTo>
                    <a:pt x="2709" y="2739"/>
                  </a:lnTo>
                  <a:lnTo>
                    <a:pt x="2715" y="2765"/>
                  </a:lnTo>
                  <a:lnTo>
                    <a:pt x="2719" y="2790"/>
                  </a:lnTo>
                  <a:lnTo>
                    <a:pt x="2719" y="2799"/>
                  </a:lnTo>
                  <a:lnTo>
                    <a:pt x="2722" y="2808"/>
                  </a:lnTo>
                  <a:lnTo>
                    <a:pt x="2723" y="2817"/>
                  </a:lnTo>
                  <a:lnTo>
                    <a:pt x="2726" y="2826"/>
                  </a:lnTo>
                  <a:lnTo>
                    <a:pt x="2733" y="2845"/>
                  </a:lnTo>
                  <a:lnTo>
                    <a:pt x="2739" y="2865"/>
                  </a:lnTo>
                  <a:lnTo>
                    <a:pt x="2741" y="2874"/>
                  </a:lnTo>
                  <a:lnTo>
                    <a:pt x="2742" y="2883"/>
                  </a:lnTo>
                  <a:lnTo>
                    <a:pt x="2744" y="2892"/>
                  </a:lnTo>
                  <a:lnTo>
                    <a:pt x="2742" y="2901"/>
                  </a:lnTo>
                  <a:lnTo>
                    <a:pt x="2740" y="2909"/>
                  </a:lnTo>
                  <a:lnTo>
                    <a:pt x="2737" y="2916"/>
                  </a:lnTo>
                  <a:lnTo>
                    <a:pt x="2732" y="2923"/>
                  </a:lnTo>
                  <a:lnTo>
                    <a:pt x="2724" y="2930"/>
                  </a:lnTo>
                  <a:lnTo>
                    <a:pt x="2687" y="2962"/>
                  </a:lnTo>
                  <a:lnTo>
                    <a:pt x="2651" y="2993"/>
                  </a:lnTo>
                  <a:lnTo>
                    <a:pt x="2614" y="3023"/>
                  </a:lnTo>
                  <a:lnTo>
                    <a:pt x="2596" y="3036"/>
                  </a:lnTo>
                  <a:lnTo>
                    <a:pt x="2576" y="3050"/>
                  </a:lnTo>
                  <a:lnTo>
                    <a:pt x="2558" y="3062"/>
                  </a:lnTo>
                  <a:lnTo>
                    <a:pt x="2538" y="3075"/>
                  </a:lnTo>
                  <a:lnTo>
                    <a:pt x="2518" y="3087"/>
                  </a:lnTo>
                  <a:lnTo>
                    <a:pt x="2499" y="3098"/>
                  </a:lnTo>
                  <a:lnTo>
                    <a:pt x="2478" y="3109"/>
                  </a:lnTo>
                  <a:lnTo>
                    <a:pt x="2457" y="3119"/>
                  </a:lnTo>
                  <a:lnTo>
                    <a:pt x="2435" y="3128"/>
                  </a:lnTo>
                  <a:lnTo>
                    <a:pt x="2413" y="3137"/>
                  </a:lnTo>
                  <a:lnTo>
                    <a:pt x="2416" y="3145"/>
                  </a:lnTo>
                  <a:lnTo>
                    <a:pt x="2419" y="3153"/>
                  </a:lnTo>
                  <a:lnTo>
                    <a:pt x="2421" y="3161"/>
                  </a:lnTo>
                  <a:lnTo>
                    <a:pt x="2423" y="3170"/>
                  </a:lnTo>
                  <a:lnTo>
                    <a:pt x="2424" y="3188"/>
                  </a:lnTo>
                  <a:lnTo>
                    <a:pt x="2424" y="3206"/>
                  </a:lnTo>
                  <a:lnTo>
                    <a:pt x="2424" y="3224"/>
                  </a:lnTo>
                  <a:lnTo>
                    <a:pt x="2425" y="3242"/>
                  </a:lnTo>
                  <a:lnTo>
                    <a:pt x="2426" y="3251"/>
                  </a:lnTo>
                  <a:lnTo>
                    <a:pt x="2428" y="3259"/>
                  </a:lnTo>
                  <a:lnTo>
                    <a:pt x="2431" y="3267"/>
                  </a:lnTo>
                  <a:lnTo>
                    <a:pt x="2434" y="3275"/>
                  </a:lnTo>
                  <a:lnTo>
                    <a:pt x="2456" y="3285"/>
                  </a:lnTo>
                  <a:lnTo>
                    <a:pt x="2477" y="3295"/>
                  </a:lnTo>
                  <a:lnTo>
                    <a:pt x="2499" y="3306"/>
                  </a:lnTo>
                  <a:lnTo>
                    <a:pt x="2520" y="3318"/>
                  </a:lnTo>
                  <a:lnTo>
                    <a:pt x="2541" y="3330"/>
                  </a:lnTo>
                  <a:lnTo>
                    <a:pt x="2561" y="3343"/>
                  </a:lnTo>
                  <a:lnTo>
                    <a:pt x="2582" y="3357"/>
                  </a:lnTo>
                  <a:lnTo>
                    <a:pt x="2602" y="3372"/>
                  </a:lnTo>
                  <a:lnTo>
                    <a:pt x="2621" y="3387"/>
                  </a:lnTo>
                  <a:lnTo>
                    <a:pt x="2640" y="3402"/>
                  </a:lnTo>
                  <a:lnTo>
                    <a:pt x="2658" y="3417"/>
                  </a:lnTo>
                  <a:lnTo>
                    <a:pt x="2677" y="3433"/>
                  </a:lnTo>
                  <a:lnTo>
                    <a:pt x="2695" y="3449"/>
                  </a:lnTo>
                  <a:lnTo>
                    <a:pt x="2711" y="3466"/>
                  </a:lnTo>
                  <a:lnTo>
                    <a:pt x="2727" y="3482"/>
                  </a:lnTo>
                  <a:lnTo>
                    <a:pt x="2744" y="3499"/>
                  </a:lnTo>
                  <a:lnTo>
                    <a:pt x="2740" y="3514"/>
                  </a:lnTo>
                  <a:lnTo>
                    <a:pt x="2735" y="3530"/>
                  </a:lnTo>
                  <a:lnTo>
                    <a:pt x="2729" y="3545"/>
                  </a:lnTo>
                  <a:lnTo>
                    <a:pt x="2719" y="3560"/>
                  </a:lnTo>
                  <a:lnTo>
                    <a:pt x="2715" y="3566"/>
                  </a:lnTo>
                  <a:lnTo>
                    <a:pt x="2710" y="3573"/>
                  </a:lnTo>
                  <a:lnTo>
                    <a:pt x="2704" y="3578"/>
                  </a:lnTo>
                  <a:lnTo>
                    <a:pt x="2697" y="3584"/>
                  </a:lnTo>
                  <a:lnTo>
                    <a:pt x="2690" y="3589"/>
                  </a:lnTo>
                  <a:lnTo>
                    <a:pt x="2682" y="3595"/>
                  </a:lnTo>
                  <a:lnTo>
                    <a:pt x="2674" y="3599"/>
                  </a:lnTo>
                  <a:lnTo>
                    <a:pt x="2666" y="3602"/>
                  </a:lnTo>
                  <a:lnTo>
                    <a:pt x="2652" y="3607"/>
                  </a:lnTo>
                  <a:lnTo>
                    <a:pt x="2640" y="3610"/>
                  </a:lnTo>
                  <a:lnTo>
                    <a:pt x="2626" y="3613"/>
                  </a:lnTo>
                  <a:lnTo>
                    <a:pt x="2612" y="3615"/>
                  </a:lnTo>
                  <a:lnTo>
                    <a:pt x="2597" y="3616"/>
                  </a:lnTo>
                  <a:lnTo>
                    <a:pt x="2582" y="3617"/>
                  </a:lnTo>
                  <a:lnTo>
                    <a:pt x="2551" y="3617"/>
                  </a:lnTo>
                  <a:lnTo>
                    <a:pt x="2521" y="3617"/>
                  </a:lnTo>
                  <a:lnTo>
                    <a:pt x="2490" y="3617"/>
                  </a:lnTo>
                  <a:lnTo>
                    <a:pt x="2458" y="3618"/>
                  </a:lnTo>
                  <a:lnTo>
                    <a:pt x="2444" y="3619"/>
                  </a:lnTo>
                  <a:lnTo>
                    <a:pt x="2429" y="3621"/>
                  </a:lnTo>
                  <a:lnTo>
                    <a:pt x="2402" y="3623"/>
                  </a:lnTo>
                  <a:lnTo>
                    <a:pt x="2374" y="3625"/>
                  </a:lnTo>
                  <a:lnTo>
                    <a:pt x="2345" y="3628"/>
                  </a:lnTo>
                  <a:lnTo>
                    <a:pt x="2316" y="3628"/>
                  </a:lnTo>
                  <a:lnTo>
                    <a:pt x="2286" y="3628"/>
                  </a:lnTo>
                  <a:lnTo>
                    <a:pt x="2257" y="3626"/>
                  </a:lnTo>
                  <a:lnTo>
                    <a:pt x="2229" y="3624"/>
                  </a:lnTo>
                  <a:lnTo>
                    <a:pt x="2200" y="3621"/>
                  </a:lnTo>
                  <a:lnTo>
                    <a:pt x="2172" y="3616"/>
                  </a:lnTo>
                  <a:lnTo>
                    <a:pt x="2144" y="3610"/>
                  </a:lnTo>
                  <a:lnTo>
                    <a:pt x="2119" y="3602"/>
                  </a:lnTo>
                  <a:lnTo>
                    <a:pt x="2106" y="3598"/>
                  </a:lnTo>
                  <a:lnTo>
                    <a:pt x="2093" y="3592"/>
                  </a:lnTo>
                  <a:lnTo>
                    <a:pt x="2081" y="3586"/>
                  </a:lnTo>
                  <a:lnTo>
                    <a:pt x="2069" y="3581"/>
                  </a:lnTo>
                  <a:lnTo>
                    <a:pt x="2058" y="3574"/>
                  </a:lnTo>
                  <a:lnTo>
                    <a:pt x="2047" y="3567"/>
                  </a:lnTo>
                  <a:lnTo>
                    <a:pt x="2036" y="3560"/>
                  </a:lnTo>
                  <a:lnTo>
                    <a:pt x="2025" y="3551"/>
                  </a:lnTo>
                  <a:lnTo>
                    <a:pt x="2016" y="3542"/>
                  </a:lnTo>
                  <a:lnTo>
                    <a:pt x="2007" y="3533"/>
                  </a:lnTo>
                  <a:lnTo>
                    <a:pt x="2008" y="3513"/>
                  </a:lnTo>
                  <a:lnTo>
                    <a:pt x="2011" y="3494"/>
                  </a:lnTo>
                  <a:lnTo>
                    <a:pt x="2018" y="3455"/>
                  </a:lnTo>
                  <a:lnTo>
                    <a:pt x="2025" y="3415"/>
                  </a:lnTo>
                  <a:lnTo>
                    <a:pt x="2032" y="3376"/>
                  </a:lnTo>
                  <a:lnTo>
                    <a:pt x="2035" y="3357"/>
                  </a:lnTo>
                  <a:lnTo>
                    <a:pt x="2035" y="3338"/>
                  </a:lnTo>
                  <a:lnTo>
                    <a:pt x="2035" y="3319"/>
                  </a:lnTo>
                  <a:lnTo>
                    <a:pt x="2033" y="3299"/>
                  </a:lnTo>
                  <a:lnTo>
                    <a:pt x="2030" y="3281"/>
                  </a:lnTo>
                  <a:lnTo>
                    <a:pt x="2024" y="3261"/>
                  </a:lnTo>
                  <a:lnTo>
                    <a:pt x="2017" y="3242"/>
                  </a:lnTo>
                  <a:lnTo>
                    <a:pt x="2013" y="3232"/>
                  </a:lnTo>
                  <a:lnTo>
                    <a:pt x="2007" y="3223"/>
                  </a:lnTo>
                  <a:lnTo>
                    <a:pt x="1974" y="3220"/>
                  </a:lnTo>
                  <a:lnTo>
                    <a:pt x="1942" y="3219"/>
                  </a:lnTo>
                  <a:lnTo>
                    <a:pt x="1909" y="3218"/>
                  </a:lnTo>
                  <a:lnTo>
                    <a:pt x="1875" y="3218"/>
                  </a:lnTo>
                  <a:lnTo>
                    <a:pt x="1808" y="3219"/>
                  </a:lnTo>
                  <a:lnTo>
                    <a:pt x="1741" y="3219"/>
                  </a:lnTo>
                  <a:lnTo>
                    <a:pt x="1708" y="3218"/>
                  </a:lnTo>
                  <a:lnTo>
                    <a:pt x="1675" y="3216"/>
                  </a:lnTo>
                  <a:lnTo>
                    <a:pt x="1643" y="3213"/>
                  </a:lnTo>
                  <a:lnTo>
                    <a:pt x="1612" y="3207"/>
                  </a:lnTo>
                  <a:lnTo>
                    <a:pt x="1597" y="3204"/>
                  </a:lnTo>
                  <a:lnTo>
                    <a:pt x="1582" y="3201"/>
                  </a:lnTo>
                  <a:lnTo>
                    <a:pt x="1567" y="3197"/>
                  </a:lnTo>
                  <a:lnTo>
                    <a:pt x="1553" y="3192"/>
                  </a:lnTo>
                  <a:lnTo>
                    <a:pt x="1538" y="3187"/>
                  </a:lnTo>
                  <a:lnTo>
                    <a:pt x="1524" y="3181"/>
                  </a:lnTo>
                  <a:lnTo>
                    <a:pt x="1510" y="3174"/>
                  </a:lnTo>
                  <a:lnTo>
                    <a:pt x="1498" y="3167"/>
                  </a:lnTo>
                  <a:lnTo>
                    <a:pt x="1481" y="3166"/>
                  </a:lnTo>
                  <a:lnTo>
                    <a:pt x="1465" y="3165"/>
                  </a:lnTo>
                  <a:lnTo>
                    <a:pt x="1434" y="3163"/>
                  </a:lnTo>
                  <a:lnTo>
                    <a:pt x="1401" y="3161"/>
                  </a:lnTo>
                  <a:lnTo>
                    <a:pt x="1367" y="3158"/>
                  </a:lnTo>
                  <a:lnTo>
                    <a:pt x="1335" y="3153"/>
                  </a:lnTo>
                  <a:lnTo>
                    <a:pt x="1302" y="3148"/>
                  </a:lnTo>
                  <a:lnTo>
                    <a:pt x="1286" y="3144"/>
                  </a:lnTo>
                  <a:lnTo>
                    <a:pt x="1271" y="3140"/>
                  </a:lnTo>
                  <a:lnTo>
                    <a:pt x="1256" y="3135"/>
                  </a:lnTo>
                  <a:lnTo>
                    <a:pt x="1241" y="3130"/>
                  </a:lnTo>
                  <a:lnTo>
                    <a:pt x="1226" y="3158"/>
                  </a:lnTo>
                  <a:lnTo>
                    <a:pt x="1212" y="3187"/>
                  </a:lnTo>
                  <a:lnTo>
                    <a:pt x="1198" y="3216"/>
                  </a:lnTo>
                  <a:lnTo>
                    <a:pt x="1187" y="3245"/>
                  </a:lnTo>
                  <a:lnTo>
                    <a:pt x="1164" y="3304"/>
                  </a:lnTo>
                  <a:lnTo>
                    <a:pt x="1142" y="3363"/>
                  </a:lnTo>
                  <a:lnTo>
                    <a:pt x="1140" y="3388"/>
                  </a:lnTo>
                  <a:lnTo>
                    <a:pt x="1135" y="3413"/>
                  </a:lnTo>
                  <a:lnTo>
                    <a:pt x="1130" y="3438"/>
                  </a:lnTo>
                  <a:lnTo>
                    <a:pt x="1125" y="3463"/>
                  </a:lnTo>
                  <a:lnTo>
                    <a:pt x="1118" y="3488"/>
                  </a:lnTo>
                  <a:lnTo>
                    <a:pt x="1110" y="3513"/>
                  </a:lnTo>
                  <a:lnTo>
                    <a:pt x="1100" y="3537"/>
                  </a:lnTo>
                  <a:lnTo>
                    <a:pt x="1089" y="3560"/>
                  </a:lnTo>
                  <a:lnTo>
                    <a:pt x="1077" y="3581"/>
                  </a:lnTo>
                  <a:lnTo>
                    <a:pt x="1062" y="3603"/>
                  </a:lnTo>
                  <a:lnTo>
                    <a:pt x="1054" y="3613"/>
                  </a:lnTo>
                  <a:lnTo>
                    <a:pt x="1046" y="3622"/>
                  </a:lnTo>
                  <a:lnTo>
                    <a:pt x="1038" y="3632"/>
                  </a:lnTo>
                  <a:lnTo>
                    <a:pt x="1029" y="3641"/>
                  </a:lnTo>
                  <a:lnTo>
                    <a:pt x="1018" y="3649"/>
                  </a:lnTo>
                  <a:lnTo>
                    <a:pt x="998" y="3665"/>
                  </a:lnTo>
                  <a:lnTo>
                    <a:pt x="986" y="3672"/>
                  </a:lnTo>
                  <a:lnTo>
                    <a:pt x="974" y="3678"/>
                  </a:lnTo>
                  <a:lnTo>
                    <a:pt x="962" y="3684"/>
                  </a:lnTo>
                  <a:lnTo>
                    <a:pt x="949" y="3690"/>
                  </a:lnTo>
                  <a:lnTo>
                    <a:pt x="935" y="3694"/>
                  </a:lnTo>
                  <a:lnTo>
                    <a:pt x="904" y="3707"/>
                  </a:lnTo>
                  <a:lnTo>
                    <a:pt x="873" y="3716"/>
                  </a:lnTo>
                  <a:lnTo>
                    <a:pt x="839" y="3725"/>
                  </a:lnTo>
                  <a:lnTo>
                    <a:pt x="806" y="3734"/>
                  </a:lnTo>
                  <a:lnTo>
                    <a:pt x="771" y="3740"/>
                  </a:lnTo>
                  <a:lnTo>
                    <a:pt x="737" y="3745"/>
                  </a:lnTo>
                  <a:lnTo>
                    <a:pt x="701" y="3747"/>
                  </a:lnTo>
                  <a:lnTo>
                    <a:pt x="665" y="3749"/>
                  </a:lnTo>
                  <a:lnTo>
                    <a:pt x="630" y="3749"/>
                  </a:lnTo>
                  <a:lnTo>
                    <a:pt x="595" y="3746"/>
                  </a:lnTo>
                  <a:lnTo>
                    <a:pt x="560" y="3742"/>
                  </a:lnTo>
                  <a:lnTo>
                    <a:pt x="543" y="3739"/>
                  </a:lnTo>
                  <a:lnTo>
                    <a:pt x="526" y="3736"/>
                  </a:lnTo>
                  <a:lnTo>
                    <a:pt x="509" y="3731"/>
                  </a:lnTo>
                  <a:lnTo>
                    <a:pt x="493" y="3727"/>
                  </a:lnTo>
                  <a:lnTo>
                    <a:pt x="477" y="3722"/>
                  </a:lnTo>
                  <a:lnTo>
                    <a:pt x="462" y="3716"/>
                  </a:lnTo>
                  <a:lnTo>
                    <a:pt x="446" y="3711"/>
                  </a:lnTo>
                  <a:lnTo>
                    <a:pt x="431" y="3704"/>
                  </a:lnTo>
                  <a:lnTo>
                    <a:pt x="416" y="3696"/>
                  </a:lnTo>
                  <a:lnTo>
                    <a:pt x="401" y="3688"/>
                  </a:lnTo>
                  <a:lnTo>
                    <a:pt x="397" y="3681"/>
                  </a:lnTo>
                  <a:lnTo>
                    <a:pt x="392" y="3673"/>
                  </a:lnTo>
                  <a:lnTo>
                    <a:pt x="388" y="3664"/>
                  </a:lnTo>
                  <a:lnTo>
                    <a:pt x="384" y="3655"/>
                  </a:lnTo>
                  <a:lnTo>
                    <a:pt x="383" y="3646"/>
                  </a:lnTo>
                  <a:lnTo>
                    <a:pt x="383" y="3642"/>
                  </a:lnTo>
                  <a:lnTo>
                    <a:pt x="384" y="3637"/>
                  </a:lnTo>
                  <a:lnTo>
                    <a:pt x="386" y="3633"/>
                  </a:lnTo>
                  <a:lnTo>
                    <a:pt x="388" y="3629"/>
                  </a:lnTo>
                  <a:lnTo>
                    <a:pt x="391" y="3625"/>
                  </a:lnTo>
                  <a:lnTo>
                    <a:pt x="396" y="3621"/>
                  </a:lnTo>
                  <a:lnTo>
                    <a:pt x="416" y="3605"/>
                  </a:lnTo>
                  <a:lnTo>
                    <a:pt x="436" y="3588"/>
                  </a:lnTo>
                  <a:lnTo>
                    <a:pt x="458" y="3571"/>
                  </a:lnTo>
                  <a:lnTo>
                    <a:pt x="481" y="3555"/>
                  </a:lnTo>
                  <a:lnTo>
                    <a:pt x="503" y="3539"/>
                  </a:lnTo>
                  <a:lnTo>
                    <a:pt x="526" y="3524"/>
                  </a:lnTo>
                  <a:lnTo>
                    <a:pt x="548" y="3508"/>
                  </a:lnTo>
                  <a:lnTo>
                    <a:pt x="570" y="3493"/>
                  </a:lnTo>
                  <a:lnTo>
                    <a:pt x="588" y="3485"/>
                  </a:lnTo>
                  <a:lnTo>
                    <a:pt x="606" y="3478"/>
                  </a:lnTo>
                  <a:lnTo>
                    <a:pt x="622" y="3471"/>
                  </a:lnTo>
                  <a:lnTo>
                    <a:pt x="640" y="3462"/>
                  </a:lnTo>
                  <a:lnTo>
                    <a:pt x="656" y="3452"/>
                  </a:lnTo>
                  <a:lnTo>
                    <a:pt x="671" y="3443"/>
                  </a:lnTo>
                  <a:lnTo>
                    <a:pt x="685" y="3432"/>
                  </a:lnTo>
                  <a:lnTo>
                    <a:pt x="700" y="3421"/>
                  </a:lnTo>
                  <a:lnTo>
                    <a:pt x="712" y="3409"/>
                  </a:lnTo>
                  <a:lnTo>
                    <a:pt x="726" y="3398"/>
                  </a:lnTo>
                  <a:lnTo>
                    <a:pt x="738" y="3386"/>
                  </a:lnTo>
                  <a:lnTo>
                    <a:pt x="749" y="3372"/>
                  </a:lnTo>
                  <a:lnTo>
                    <a:pt x="762" y="3359"/>
                  </a:lnTo>
                  <a:lnTo>
                    <a:pt x="772" y="3345"/>
                  </a:lnTo>
                  <a:lnTo>
                    <a:pt x="793" y="3317"/>
                  </a:lnTo>
                  <a:lnTo>
                    <a:pt x="812" y="3287"/>
                  </a:lnTo>
                  <a:lnTo>
                    <a:pt x="829" y="3257"/>
                  </a:lnTo>
                  <a:lnTo>
                    <a:pt x="845" y="3225"/>
                  </a:lnTo>
                  <a:lnTo>
                    <a:pt x="860" y="3193"/>
                  </a:lnTo>
                  <a:lnTo>
                    <a:pt x="873" y="3161"/>
                  </a:lnTo>
                  <a:lnTo>
                    <a:pt x="884" y="3128"/>
                  </a:lnTo>
                  <a:lnTo>
                    <a:pt x="896" y="3095"/>
                  </a:lnTo>
                  <a:lnTo>
                    <a:pt x="905" y="3063"/>
                  </a:lnTo>
                  <a:lnTo>
                    <a:pt x="897" y="3059"/>
                  </a:lnTo>
                  <a:lnTo>
                    <a:pt x="888" y="3056"/>
                  </a:lnTo>
                  <a:lnTo>
                    <a:pt x="868" y="3051"/>
                  </a:lnTo>
                  <a:lnTo>
                    <a:pt x="830" y="3043"/>
                  </a:lnTo>
                  <a:lnTo>
                    <a:pt x="810" y="3036"/>
                  </a:lnTo>
                  <a:lnTo>
                    <a:pt x="801" y="3034"/>
                  </a:lnTo>
                  <a:lnTo>
                    <a:pt x="792" y="3030"/>
                  </a:lnTo>
                  <a:lnTo>
                    <a:pt x="784" y="3026"/>
                  </a:lnTo>
                  <a:lnTo>
                    <a:pt x="776" y="3021"/>
                  </a:lnTo>
                  <a:lnTo>
                    <a:pt x="768" y="3015"/>
                  </a:lnTo>
                  <a:lnTo>
                    <a:pt x="761" y="3008"/>
                  </a:lnTo>
                  <a:lnTo>
                    <a:pt x="762" y="2996"/>
                  </a:lnTo>
                  <a:lnTo>
                    <a:pt x="764" y="2985"/>
                  </a:lnTo>
                  <a:lnTo>
                    <a:pt x="768" y="2975"/>
                  </a:lnTo>
                  <a:lnTo>
                    <a:pt x="772" y="2965"/>
                  </a:lnTo>
                  <a:lnTo>
                    <a:pt x="779" y="2955"/>
                  </a:lnTo>
                  <a:lnTo>
                    <a:pt x="785" y="2946"/>
                  </a:lnTo>
                  <a:lnTo>
                    <a:pt x="800" y="2928"/>
                  </a:lnTo>
                  <a:lnTo>
                    <a:pt x="834" y="2893"/>
                  </a:lnTo>
                  <a:lnTo>
                    <a:pt x="841" y="2885"/>
                  </a:lnTo>
                  <a:lnTo>
                    <a:pt x="847" y="2876"/>
                  </a:lnTo>
                  <a:lnTo>
                    <a:pt x="854" y="2867"/>
                  </a:lnTo>
                  <a:lnTo>
                    <a:pt x="860" y="2857"/>
                  </a:lnTo>
                  <a:lnTo>
                    <a:pt x="883" y="2815"/>
                  </a:lnTo>
                  <a:lnTo>
                    <a:pt x="909" y="2773"/>
                  </a:lnTo>
                  <a:lnTo>
                    <a:pt x="935" y="2731"/>
                  </a:lnTo>
                  <a:lnTo>
                    <a:pt x="962" y="2689"/>
                  </a:lnTo>
                  <a:lnTo>
                    <a:pt x="1016" y="2607"/>
                  </a:lnTo>
                  <a:lnTo>
                    <a:pt x="1071" y="2525"/>
                  </a:lnTo>
                  <a:lnTo>
                    <a:pt x="1099" y="2484"/>
                  </a:lnTo>
                  <a:lnTo>
                    <a:pt x="1126" y="2441"/>
                  </a:lnTo>
                  <a:lnTo>
                    <a:pt x="1151" y="2399"/>
                  </a:lnTo>
                  <a:lnTo>
                    <a:pt x="1174" y="2357"/>
                  </a:lnTo>
                  <a:lnTo>
                    <a:pt x="1197" y="2315"/>
                  </a:lnTo>
                  <a:lnTo>
                    <a:pt x="1218" y="2270"/>
                  </a:lnTo>
                  <a:lnTo>
                    <a:pt x="1237" y="2226"/>
                  </a:lnTo>
                  <a:lnTo>
                    <a:pt x="1246" y="2203"/>
                  </a:lnTo>
                  <a:lnTo>
                    <a:pt x="1254" y="2181"/>
                  </a:lnTo>
                  <a:lnTo>
                    <a:pt x="1252" y="2176"/>
                  </a:lnTo>
                  <a:lnTo>
                    <a:pt x="1252" y="2170"/>
                  </a:lnTo>
                  <a:lnTo>
                    <a:pt x="1250" y="2158"/>
                  </a:lnTo>
                  <a:lnTo>
                    <a:pt x="1252" y="2145"/>
                  </a:lnTo>
                  <a:lnTo>
                    <a:pt x="1254" y="2132"/>
                  </a:lnTo>
                  <a:lnTo>
                    <a:pt x="1261" y="2106"/>
                  </a:lnTo>
                  <a:lnTo>
                    <a:pt x="1264" y="2093"/>
                  </a:lnTo>
                  <a:lnTo>
                    <a:pt x="1268" y="2081"/>
                  </a:lnTo>
                  <a:lnTo>
                    <a:pt x="1270" y="2069"/>
                  </a:lnTo>
                  <a:lnTo>
                    <a:pt x="1271" y="2058"/>
                  </a:lnTo>
                  <a:lnTo>
                    <a:pt x="1270" y="2048"/>
                  </a:lnTo>
                  <a:lnTo>
                    <a:pt x="1269" y="2044"/>
                  </a:lnTo>
                  <a:lnTo>
                    <a:pt x="1267" y="2040"/>
                  </a:lnTo>
                  <a:lnTo>
                    <a:pt x="1264" y="2036"/>
                  </a:lnTo>
                  <a:lnTo>
                    <a:pt x="1261" y="2032"/>
                  </a:lnTo>
                  <a:lnTo>
                    <a:pt x="1257" y="2028"/>
                  </a:lnTo>
                  <a:lnTo>
                    <a:pt x="1253" y="2025"/>
                  </a:lnTo>
                  <a:lnTo>
                    <a:pt x="1247" y="2023"/>
                  </a:lnTo>
                  <a:lnTo>
                    <a:pt x="1240" y="2021"/>
                  </a:lnTo>
                  <a:lnTo>
                    <a:pt x="1233" y="2020"/>
                  </a:lnTo>
                  <a:lnTo>
                    <a:pt x="1225" y="2019"/>
                  </a:lnTo>
                  <a:lnTo>
                    <a:pt x="1217" y="2022"/>
                  </a:lnTo>
                  <a:lnTo>
                    <a:pt x="1210" y="2025"/>
                  </a:lnTo>
                  <a:lnTo>
                    <a:pt x="1205" y="2029"/>
                  </a:lnTo>
                  <a:lnTo>
                    <a:pt x="1203" y="2034"/>
                  </a:lnTo>
                  <a:lnTo>
                    <a:pt x="1201" y="2039"/>
                  </a:lnTo>
                  <a:lnTo>
                    <a:pt x="1201" y="2044"/>
                  </a:lnTo>
                  <a:lnTo>
                    <a:pt x="1201" y="2050"/>
                  </a:lnTo>
                  <a:lnTo>
                    <a:pt x="1202" y="2056"/>
                  </a:lnTo>
                  <a:lnTo>
                    <a:pt x="1205" y="2068"/>
                  </a:lnTo>
                  <a:lnTo>
                    <a:pt x="1209" y="2080"/>
                  </a:lnTo>
                  <a:lnTo>
                    <a:pt x="1212" y="2092"/>
                  </a:lnTo>
                  <a:lnTo>
                    <a:pt x="1212" y="2098"/>
                  </a:lnTo>
                  <a:lnTo>
                    <a:pt x="1212" y="2104"/>
                  </a:lnTo>
                  <a:lnTo>
                    <a:pt x="1207" y="2109"/>
                  </a:lnTo>
                  <a:lnTo>
                    <a:pt x="1201" y="2116"/>
                  </a:lnTo>
                  <a:lnTo>
                    <a:pt x="1189" y="2130"/>
                  </a:lnTo>
                  <a:lnTo>
                    <a:pt x="1183" y="2138"/>
                  </a:lnTo>
                  <a:lnTo>
                    <a:pt x="1177" y="2145"/>
                  </a:lnTo>
                  <a:lnTo>
                    <a:pt x="1168" y="2150"/>
                  </a:lnTo>
                  <a:lnTo>
                    <a:pt x="1159" y="2155"/>
                  </a:lnTo>
                  <a:lnTo>
                    <a:pt x="1151" y="2156"/>
                  </a:lnTo>
                  <a:lnTo>
                    <a:pt x="1144" y="2156"/>
                  </a:lnTo>
                  <a:lnTo>
                    <a:pt x="1138" y="2154"/>
                  </a:lnTo>
                  <a:lnTo>
                    <a:pt x="1134" y="2151"/>
                  </a:lnTo>
                  <a:lnTo>
                    <a:pt x="1123" y="2143"/>
                  </a:lnTo>
                  <a:lnTo>
                    <a:pt x="1113" y="2133"/>
                  </a:lnTo>
                  <a:lnTo>
                    <a:pt x="1113" y="2129"/>
                  </a:lnTo>
                  <a:lnTo>
                    <a:pt x="1113" y="2125"/>
                  </a:lnTo>
                  <a:lnTo>
                    <a:pt x="1112" y="2121"/>
                  </a:lnTo>
                  <a:lnTo>
                    <a:pt x="1111" y="2119"/>
                  </a:lnTo>
                  <a:lnTo>
                    <a:pt x="1108" y="2118"/>
                  </a:lnTo>
                  <a:lnTo>
                    <a:pt x="1096" y="2130"/>
                  </a:lnTo>
                  <a:lnTo>
                    <a:pt x="1083" y="2142"/>
                  </a:lnTo>
                  <a:lnTo>
                    <a:pt x="1056" y="2163"/>
                  </a:lnTo>
                  <a:lnTo>
                    <a:pt x="1029" y="2183"/>
                  </a:lnTo>
                  <a:lnTo>
                    <a:pt x="1000" y="2202"/>
                  </a:lnTo>
                  <a:lnTo>
                    <a:pt x="970" y="2221"/>
                  </a:lnTo>
                  <a:lnTo>
                    <a:pt x="940" y="2238"/>
                  </a:lnTo>
                  <a:lnTo>
                    <a:pt x="880" y="2272"/>
                  </a:lnTo>
                  <a:lnTo>
                    <a:pt x="850" y="2290"/>
                  </a:lnTo>
                  <a:lnTo>
                    <a:pt x="820" y="2307"/>
                  </a:lnTo>
                  <a:lnTo>
                    <a:pt x="791" y="2326"/>
                  </a:lnTo>
                  <a:lnTo>
                    <a:pt x="763" y="2346"/>
                  </a:lnTo>
                  <a:lnTo>
                    <a:pt x="737" y="2366"/>
                  </a:lnTo>
                  <a:lnTo>
                    <a:pt x="724" y="2378"/>
                  </a:lnTo>
                  <a:lnTo>
                    <a:pt x="711" y="2389"/>
                  </a:lnTo>
                  <a:lnTo>
                    <a:pt x="700" y="2401"/>
                  </a:lnTo>
                  <a:lnTo>
                    <a:pt x="688" y="2414"/>
                  </a:lnTo>
                  <a:lnTo>
                    <a:pt x="678" y="2426"/>
                  </a:lnTo>
                  <a:lnTo>
                    <a:pt x="666" y="2439"/>
                  </a:lnTo>
                  <a:lnTo>
                    <a:pt x="664" y="2464"/>
                  </a:lnTo>
                  <a:lnTo>
                    <a:pt x="660" y="2488"/>
                  </a:lnTo>
                  <a:lnTo>
                    <a:pt x="656" y="2512"/>
                  </a:lnTo>
                  <a:lnTo>
                    <a:pt x="652" y="2525"/>
                  </a:lnTo>
                  <a:lnTo>
                    <a:pt x="649" y="2536"/>
                  </a:lnTo>
                  <a:lnTo>
                    <a:pt x="644" y="2547"/>
                  </a:lnTo>
                  <a:lnTo>
                    <a:pt x="638" y="2558"/>
                  </a:lnTo>
                  <a:lnTo>
                    <a:pt x="632" y="2568"/>
                  </a:lnTo>
                  <a:lnTo>
                    <a:pt x="622" y="2576"/>
                  </a:lnTo>
                  <a:lnTo>
                    <a:pt x="613" y="2584"/>
                  </a:lnTo>
                  <a:lnTo>
                    <a:pt x="603" y="2592"/>
                  </a:lnTo>
                  <a:lnTo>
                    <a:pt x="589" y="2598"/>
                  </a:lnTo>
                  <a:lnTo>
                    <a:pt x="575" y="2603"/>
                  </a:lnTo>
                  <a:lnTo>
                    <a:pt x="566" y="2602"/>
                  </a:lnTo>
                  <a:lnTo>
                    <a:pt x="555" y="2600"/>
                  </a:lnTo>
                  <a:lnTo>
                    <a:pt x="546" y="2598"/>
                  </a:lnTo>
                  <a:lnTo>
                    <a:pt x="538" y="2595"/>
                  </a:lnTo>
                  <a:lnTo>
                    <a:pt x="530" y="2591"/>
                  </a:lnTo>
                  <a:lnTo>
                    <a:pt x="524" y="2584"/>
                  </a:lnTo>
                  <a:lnTo>
                    <a:pt x="521" y="2581"/>
                  </a:lnTo>
                  <a:lnTo>
                    <a:pt x="519" y="2577"/>
                  </a:lnTo>
                  <a:lnTo>
                    <a:pt x="517" y="2573"/>
                  </a:lnTo>
                  <a:lnTo>
                    <a:pt x="517" y="2568"/>
                  </a:lnTo>
                  <a:lnTo>
                    <a:pt x="513" y="2563"/>
                  </a:lnTo>
                  <a:lnTo>
                    <a:pt x="510" y="2557"/>
                  </a:lnTo>
                  <a:lnTo>
                    <a:pt x="508" y="2550"/>
                  </a:lnTo>
                  <a:lnTo>
                    <a:pt x="506" y="2544"/>
                  </a:lnTo>
                  <a:lnTo>
                    <a:pt x="506" y="2538"/>
                  </a:lnTo>
                  <a:lnTo>
                    <a:pt x="506" y="2532"/>
                  </a:lnTo>
                  <a:lnTo>
                    <a:pt x="507" y="2520"/>
                  </a:lnTo>
                  <a:lnTo>
                    <a:pt x="509" y="2506"/>
                  </a:lnTo>
                  <a:lnTo>
                    <a:pt x="517" y="2481"/>
                  </a:lnTo>
                  <a:lnTo>
                    <a:pt x="522" y="2469"/>
                  </a:lnTo>
                  <a:lnTo>
                    <a:pt x="516" y="2466"/>
                  </a:lnTo>
                  <a:lnTo>
                    <a:pt x="511" y="2464"/>
                  </a:lnTo>
                  <a:lnTo>
                    <a:pt x="507" y="2462"/>
                  </a:lnTo>
                  <a:lnTo>
                    <a:pt x="502" y="2461"/>
                  </a:lnTo>
                  <a:lnTo>
                    <a:pt x="493" y="2460"/>
                  </a:lnTo>
                  <a:lnTo>
                    <a:pt x="485" y="2461"/>
                  </a:lnTo>
                  <a:lnTo>
                    <a:pt x="477" y="2463"/>
                  </a:lnTo>
                  <a:lnTo>
                    <a:pt x="469" y="2466"/>
                  </a:lnTo>
                  <a:lnTo>
                    <a:pt x="461" y="2471"/>
                  </a:lnTo>
                  <a:lnTo>
                    <a:pt x="453" y="2476"/>
                  </a:lnTo>
                  <a:lnTo>
                    <a:pt x="438" y="2489"/>
                  </a:lnTo>
                  <a:lnTo>
                    <a:pt x="429" y="2496"/>
                  </a:lnTo>
                  <a:lnTo>
                    <a:pt x="421" y="2502"/>
                  </a:lnTo>
                  <a:lnTo>
                    <a:pt x="413" y="2508"/>
                  </a:lnTo>
                  <a:lnTo>
                    <a:pt x="405" y="2513"/>
                  </a:lnTo>
                  <a:lnTo>
                    <a:pt x="397" y="2518"/>
                  </a:lnTo>
                  <a:lnTo>
                    <a:pt x="389" y="2521"/>
                  </a:lnTo>
                  <a:lnTo>
                    <a:pt x="374" y="2530"/>
                  </a:lnTo>
                  <a:lnTo>
                    <a:pt x="358" y="2539"/>
                  </a:lnTo>
                  <a:lnTo>
                    <a:pt x="341" y="2547"/>
                  </a:lnTo>
                  <a:lnTo>
                    <a:pt x="323" y="2556"/>
                  </a:lnTo>
                  <a:lnTo>
                    <a:pt x="305" y="2563"/>
                  </a:lnTo>
                  <a:lnTo>
                    <a:pt x="287" y="2570"/>
                  </a:lnTo>
                  <a:lnTo>
                    <a:pt x="269" y="2576"/>
                  </a:lnTo>
                  <a:lnTo>
                    <a:pt x="249" y="2580"/>
                  </a:lnTo>
                  <a:lnTo>
                    <a:pt x="230" y="2584"/>
                  </a:lnTo>
                  <a:lnTo>
                    <a:pt x="211" y="2588"/>
                  </a:lnTo>
                  <a:lnTo>
                    <a:pt x="193" y="2589"/>
                  </a:lnTo>
                  <a:lnTo>
                    <a:pt x="173" y="2590"/>
                  </a:lnTo>
                  <a:lnTo>
                    <a:pt x="153" y="2588"/>
                  </a:lnTo>
                  <a:lnTo>
                    <a:pt x="135" y="2584"/>
                  </a:lnTo>
                  <a:lnTo>
                    <a:pt x="118" y="2579"/>
                  </a:lnTo>
                  <a:lnTo>
                    <a:pt x="99" y="2573"/>
                  </a:lnTo>
                  <a:lnTo>
                    <a:pt x="83" y="2562"/>
                  </a:lnTo>
                  <a:lnTo>
                    <a:pt x="66" y="2550"/>
                  </a:lnTo>
                  <a:lnTo>
                    <a:pt x="48" y="2539"/>
                  </a:lnTo>
                  <a:lnTo>
                    <a:pt x="31" y="2527"/>
                  </a:lnTo>
                  <a:lnTo>
                    <a:pt x="24" y="2520"/>
                  </a:lnTo>
                  <a:lnTo>
                    <a:pt x="17" y="2512"/>
                  </a:lnTo>
                  <a:lnTo>
                    <a:pt x="11" y="2505"/>
                  </a:lnTo>
                  <a:lnTo>
                    <a:pt x="7" y="2497"/>
                  </a:lnTo>
                  <a:lnTo>
                    <a:pt x="3" y="2489"/>
                  </a:lnTo>
                  <a:lnTo>
                    <a:pt x="0" y="2478"/>
                  </a:lnTo>
                  <a:lnTo>
                    <a:pt x="0" y="2469"/>
                  </a:lnTo>
                  <a:lnTo>
                    <a:pt x="0" y="2459"/>
                  </a:lnTo>
                  <a:lnTo>
                    <a:pt x="2" y="2450"/>
                  </a:lnTo>
                  <a:lnTo>
                    <a:pt x="4" y="2440"/>
                  </a:lnTo>
                  <a:lnTo>
                    <a:pt x="9" y="2431"/>
                  </a:lnTo>
                  <a:lnTo>
                    <a:pt x="14" y="2424"/>
                  </a:lnTo>
                  <a:lnTo>
                    <a:pt x="19" y="2416"/>
                  </a:lnTo>
                  <a:lnTo>
                    <a:pt x="26" y="2409"/>
                  </a:lnTo>
                  <a:lnTo>
                    <a:pt x="34" y="2402"/>
                  </a:lnTo>
                  <a:lnTo>
                    <a:pt x="43" y="2397"/>
                  </a:lnTo>
                  <a:lnTo>
                    <a:pt x="61" y="2386"/>
                  </a:lnTo>
                  <a:lnTo>
                    <a:pt x="80" y="2376"/>
                  </a:lnTo>
                  <a:lnTo>
                    <a:pt x="98" y="2368"/>
                  </a:lnTo>
                  <a:lnTo>
                    <a:pt x="116" y="2362"/>
                  </a:lnTo>
                  <a:lnTo>
                    <a:pt x="129" y="2359"/>
                  </a:lnTo>
                  <a:lnTo>
                    <a:pt x="141" y="2356"/>
                  </a:lnTo>
                  <a:lnTo>
                    <a:pt x="152" y="2351"/>
                  </a:lnTo>
                  <a:lnTo>
                    <a:pt x="163" y="2347"/>
                  </a:lnTo>
                  <a:lnTo>
                    <a:pt x="185" y="2335"/>
                  </a:lnTo>
                  <a:lnTo>
                    <a:pt x="204" y="2324"/>
                  </a:lnTo>
                  <a:lnTo>
                    <a:pt x="224" y="2313"/>
                  </a:lnTo>
                  <a:lnTo>
                    <a:pt x="234" y="2309"/>
                  </a:lnTo>
                  <a:lnTo>
                    <a:pt x="244" y="2303"/>
                  </a:lnTo>
                  <a:lnTo>
                    <a:pt x="255" y="2299"/>
                  </a:lnTo>
                  <a:lnTo>
                    <a:pt x="265" y="2296"/>
                  </a:lnTo>
                  <a:lnTo>
                    <a:pt x="278" y="2294"/>
                  </a:lnTo>
                  <a:lnTo>
                    <a:pt x="290" y="2293"/>
                  </a:lnTo>
                  <a:lnTo>
                    <a:pt x="354" y="2262"/>
                  </a:lnTo>
                  <a:lnTo>
                    <a:pt x="419" y="2231"/>
                  </a:lnTo>
                  <a:lnTo>
                    <a:pt x="546" y="2171"/>
                  </a:lnTo>
                  <a:lnTo>
                    <a:pt x="578" y="2143"/>
                  </a:lnTo>
                  <a:lnTo>
                    <a:pt x="612" y="2115"/>
                  </a:lnTo>
                  <a:lnTo>
                    <a:pt x="645" y="2087"/>
                  </a:lnTo>
                  <a:lnTo>
                    <a:pt x="680" y="2057"/>
                  </a:lnTo>
                  <a:lnTo>
                    <a:pt x="713" y="2026"/>
                  </a:lnTo>
                  <a:lnTo>
                    <a:pt x="745" y="1995"/>
                  </a:lnTo>
                  <a:lnTo>
                    <a:pt x="760" y="1980"/>
                  </a:lnTo>
                  <a:lnTo>
                    <a:pt x="775" y="1964"/>
                  </a:lnTo>
                  <a:lnTo>
                    <a:pt x="789" y="1947"/>
                  </a:lnTo>
                  <a:lnTo>
                    <a:pt x="801" y="1931"/>
                  </a:lnTo>
                  <a:lnTo>
                    <a:pt x="797" y="1930"/>
                  </a:lnTo>
                  <a:lnTo>
                    <a:pt x="793" y="1928"/>
                  </a:lnTo>
                  <a:lnTo>
                    <a:pt x="790" y="1925"/>
                  </a:lnTo>
                  <a:lnTo>
                    <a:pt x="786" y="1923"/>
                  </a:lnTo>
                  <a:lnTo>
                    <a:pt x="782" y="1917"/>
                  </a:lnTo>
                  <a:lnTo>
                    <a:pt x="779" y="1911"/>
                  </a:lnTo>
                  <a:lnTo>
                    <a:pt x="777" y="1904"/>
                  </a:lnTo>
                  <a:lnTo>
                    <a:pt x="777" y="1896"/>
                  </a:lnTo>
                  <a:lnTo>
                    <a:pt x="777" y="1879"/>
                  </a:lnTo>
                  <a:lnTo>
                    <a:pt x="782" y="1873"/>
                  </a:lnTo>
                  <a:lnTo>
                    <a:pt x="787" y="1868"/>
                  </a:lnTo>
                  <a:lnTo>
                    <a:pt x="793" y="1865"/>
                  </a:lnTo>
                  <a:lnTo>
                    <a:pt x="800" y="1862"/>
                  </a:lnTo>
                  <a:lnTo>
                    <a:pt x="806" y="1860"/>
                  </a:lnTo>
                  <a:lnTo>
                    <a:pt x="813" y="1858"/>
                  </a:lnTo>
                  <a:lnTo>
                    <a:pt x="828" y="1855"/>
                  </a:lnTo>
                  <a:lnTo>
                    <a:pt x="842" y="1853"/>
                  </a:lnTo>
                  <a:lnTo>
                    <a:pt x="854" y="1849"/>
                  </a:lnTo>
                  <a:lnTo>
                    <a:pt x="860" y="1847"/>
                  </a:lnTo>
                  <a:lnTo>
                    <a:pt x="866" y="1844"/>
                  </a:lnTo>
                  <a:lnTo>
                    <a:pt x="872" y="1839"/>
                  </a:lnTo>
                  <a:lnTo>
                    <a:pt x="876" y="1834"/>
                  </a:lnTo>
                  <a:lnTo>
                    <a:pt x="868" y="1827"/>
                  </a:lnTo>
                  <a:lnTo>
                    <a:pt x="861" y="1819"/>
                  </a:lnTo>
                  <a:lnTo>
                    <a:pt x="854" y="1811"/>
                  </a:lnTo>
                  <a:lnTo>
                    <a:pt x="849" y="1803"/>
                  </a:lnTo>
                  <a:lnTo>
                    <a:pt x="843" y="1795"/>
                  </a:lnTo>
                  <a:lnTo>
                    <a:pt x="838" y="1785"/>
                  </a:lnTo>
                  <a:lnTo>
                    <a:pt x="834" y="1777"/>
                  </a:lnTo>
                  <a:lnTo>
                    <a:pt x="830" y="1768"/>
                  </a:lnTo>
                  <a:lnTo>
                    <a:pt x="828" y="1759"/>
                  </a:lnTo>
                  <a:lnTo>
                    <a:pt x="826" y="1749"/>
                  </a:lnTo>
                  <a:lnTo>
                    <a:pt x="824" y="1739"/>
                  </a:lnTo>
                  <a:lnTo>
                    <a:pt x="823" y="1730"/>
                  </a:lnTo>
                  <a:lnTo>
                    <a:pt x="824" y="1720"/>
                  </a:lnTo>
                  <a:lnTo>
                    <a:pt x="826" y="1710"/>
                  </a:lnTo>
                  <a:lnTo>
                    <a:pt x="828" y="1700"/>
                  </a:lnTo>
                  <a:lnTo>
                    <a:pt x="830" y="1690"/>
                  </a:lnTo>
                  <a:lnTo>
                    <a:pt x="835" y="1678"/>
                  </a:lnTo>
                  <a:lnTo>
                    <a:pt x="839" y="1667"/>
                  </a:lnTo>
                  <a:lnTo>
                    <a:pt x="844" y="1655"/>
                  </a:lnTo>
                  <a:lnTo>
                    <a:pt x="850" y="1643"/>
                  </a:lnTo>
                  <a:lnTo>
                    <a:pt x="857" y="1632"/>
                  </a:lnTo>
                  <a:lnTo>
                    <a:pt x="864" y="1621"/>
                  </a:lnTo>
                  <a:lnTo>
                    <a:pt x="871" y="1610"/>
                  </a:lnTo>
                  <a:lnTo>
                    <a:pt x="879" y="1600"/>
                  </a:lnTo>
                  <a:lnTo>
                    <a:pt x="888" y="1589"/>
                  </a:lnTo>
                  <a:lnTo>
                    <a:pt x="897" y="1578"/>
                  </a:lnTo>
                  <a:lnTo>
                    <a:pt x="906" y="1569"/>
                  </a:lnTo>
                  <a:lnTo>
                    <a:pt x="917" y="1560"/>
                  </a:lnTo>
                  <a:lnTo>
                    <a:pt x="927" y="1552"/>
                  </a:lnTo>
                  <a:lnTo>
                    <a:pt x="939" y="1543"/>
                  </a:lnTo>
                  <a:lnTo>
                    <a:pt x="951" y="1535"/>
                  </a:lnTo>
                  <a:lnTo>
                    <a:pt x="963" y="1528"/>
                  </a:lnTo>
                  <a:lnTo>
                    <a:pt x="951" y="1522"/>
                  </a:lnTo>
                  <a:lnTo>
                    <a:pt x="940" y="1515"/>
                  </a:lnTo>
                  <a:lnTo>
                    <a:pt x="918" y="1499"/>
                  </a:lnTo>
                  <a:lnTo>
                    <a:pt x="898" y="1482"/>
                  </a:lnTo>
                  <a:lnTo>
                    <a:pt x="879" y="1463"/>
                  </a:lnTo>
                  <a:lnTo>
                    <a:pt x="860" y="1445"/>
                  </a:lnTo>
                  <a:lnTo>
                    <a:pt x="843" y="1424"/>
                  </a:lnTo>
                  <a:lnTo>
                    <a:pt x="807" y="1384"/>
                  </a:lnTo>
                  <a:lnTo>
                    <a:pt x="808" y="1383"/>
                  </a:lnTo>
                  <a:lnTo>
                    <a:pt x="810" y="1382"/>
                  </a:lnTo>
                  <a:lnTo>
                    <a:pt x="812" y="1378"/>
                  </a:lnTo>
                  <a:lnTo>
                    <a:pt x="812" y="1373"/>
                  </a:lnTo>
                  <a:lnTo>
                    <a:pt x="812" y="1369"/>
                  </a:lnTo>
                  <a:lnTo>
                    <a:pt x="815" y="1368"/>
                  </a:lnTo>
                  <a:lnTo>
                    <a:pt x="820" y="1367"/>
                  </a:lnTo>
                  <a:lnTo>
                    <a:pt x="826" y="1363"/>
                  </a:lnTo>
                  <a:lnTo>
                    <a:pt x="830" y="1358"/>
                  </a:lnTo>
                  <a:lnTo>
                    <a:pt x="836" y="1354"/>
                  </a:lnTo>
                  <a:lnTo>
                    <a:pt x="824" y="1344"/>
                  </a:lnTo>
                  <a:lnTo>
                    <a:pt x="814" y="1333"/>
                  </a:lnTo>
                  <a:lnTo>
                    <a:pt x="806" y="1322"/>
                  </a:lnTo>
                  <a:lnTo>
                    <a:pt x="797" y="1311"/>
                  </a:lnTo>
                  <a:lnTo>
                    <a:pt x="790" y="1298"/>
                  </a:lnTo>
                  <a:lnTo>
                    <a:pt x="783" y="1287"/>
                  </a:lnTo>
                  <a:lnTo>
                    <a:pt x="771" y="1261"/>
                  </a:lnTo>
                  <a:lnTo>
                    <a:pt x="761" y="1236"/>
                  </a:lnTo>
                  <a:lnTo>
                    <a:pt x="752" y="1209"/>
                  </a:lnTo>
                  <a:lnTo>
                    <a:pt x="742" y="1182"/>
                  </a:lnTo>
                  <a:lnTo>
                    <a:pt x="732" y="1156"/>
                  </a:lnTo>
                  <a:lnTo>
                    <a:pt x="720" y="1159"/>
                  </a:lnTo>
                  <a:lnTo>
                    <a:pt x="710" y="1160"/>
                  </a:lnTo>
                  <a:lnTo>
                    <a:pt x="698" y="1161"/>
                  </a:lnTo>
                  <a:lnTo>
                    <a:pt x="686" y="1163"/>
                  </a:lnTo>
                  <a:lnTo>
                    <a:pt x="674" y="1133"/>
                  </a:lnTo>
                  <a:lnTo>
                    <a:pt x="664" y="1103"/>
                  </a:lnTo>
                  <a:lnTo>
                    <a:pt x="653" y="1072"/>
                  </a:lnTo>
                  <a:lnTo>
                    <a:pt x="649" y="1056"/>
                  </a:lnTo>
                  <a:lnTo>
                    <a:pt x="645" y="1041"/>
                  </a:lnTo>
                  <a:lnTo>
                    <a:pt x="642" y="1026"/>
                  </a:lnTo>
                  <a:lnTo>
                    <a:pt x="640" y="1010"/>
                  </a:lnTo>
                  <a:lnTo>
                    <a:pt x="638" y="994"/>
                  </a:lnTo>
                  <a:lnTo>
                    <a:pt x="638" y="978"/>
                  </a:lnTo>
                  <a:lnTo>
                    <a:pt x="638" y="962"/>
                  </a:lnTo>
                  <a:lnTo>
                    <a:pt x="641" y="946"/>
                  </a:lnTo>
                  <a:lnTo>
                    <a:pt x="644" y="930"/>
                  </a:lnTo>
                  <a:lnTo>
                    <a:pt x="650" y="914"/>
                  </a:lnTo>
                  <a:lnTo>
                    <a:pt x="659" y="911"/>
                  </a:lnTo>
                  <a:lnTo>
                    <a:pt x="667" y="907"/>
                  </a:lnTo>
                  <a:lnTo>
                    <a:pt x="674" y="903"/>
                  </a:lnTo>
                  <a:lnTo>
                    <a:pt x="681" y="899"/>
                  </a:lnTo>
                  <a:lnTo>
                    <a:pt x="687" y="894"/>
                  </a:lnTo>
                  <a:lnTo>
                    <a:pt x="690" y="888"/>
                  </a:lnTo>
                  <a:lnTo>
                    <a:pt x="694" y="881"/>
                  </a:lnTo>
                  <a:lnTo>
                    <a:pt x="697" y="875"/>
                  </a:lnTo>
                  <a:lnTo>
                    <a:pt x="700" y="869"/>
                  </a:lnTo>
                  <a:lnTo>
                    <a:pt x="702" y="862"/>
                  </a:lnTo>
                  <a:lnTo>
                    <a:pt x="703" y="847"/>
                  </a:lnTo>
                  <a:lnTo>
                    <a:pt x="703" y="832"/>
                  </a:lnTo>
                  <a:lnTo>
                    <a:pt x="702" y="816"/>
                  </a:lnTo>
                  <a:lnTo>
                    <a:pt x="701" y="799"/>
                  </a:lnTo>
                  <a:lnTo>
                    <a:pt x="698" y="783"/>
                  </a:lnTo>
                  <a:lnTo>
                    <a:pt x="696" y="765"/>
                  </a:lnTo>
                  <a:lnTo>
                    <a:pt x="695" y="749"/>
                  </a:lnTo>
                  <a:lnTo>
                    <a:pt x="695" y="732"/>
                  </a:lnTo>
                  <a:lnTo>
                    <a:pt x="697" y="716"/>
                  </a:lnTo>
                  <a:lnTo>
                    <a:pt x="700" y="708"/>
                  </a:lnTo>
                  <a:lnTo>
                    <a:pt x="701" y="701"/>
                  </a:lnTo>
                  <a:lnTo>
                    <a:pt x="704" y="694"/>
                  </a:lnTo>
                  <a:lnTo>
                    <a:pt x="708" y="687"/>
                  </a:lnTo>
                  <a:lnTo>
                    <a:pt x="705" y="682"/>
                  </a:lnTo>
                  <a:lnTo>
                    <a:pt x="701" y="678"/>
                  </a:lnTo>
                  <a:lnTo>
                    <a:pt x="696" y="674"/>
                  </a:lnTo>
                  <a:lnTo>
                    <a:pt x="690" y="672"/>
                  </a:lnTo>
                  <a:lnTo>
                    <a:pt x="679" y="668"/>
                  </a:lnTo>
                  <a:lnTo>
                    <a:pt x="666" y="665"/>
                  </a:lnTo>
                  <a:lnTo>
                    <a:pt x="667" y="647"/>
                  </a:lnTo>
                  <a:lnTo>
                    <a:pt x="668" y="628"/>
                  </a:lnTo>
                  <a:lnTo>
                    <a:pt x="671" y="611"/>
                  </a:lnTo>
                  <a:lnTo>
                    <a:pt x="673" y="592"/>
                  </a:lnTo>
                  <a:lnTo>
                    <a:pt x="678" y="575"/>
                  </a:lnTo>
                  <a:lnTo>
                    <a:pt x="681" y="557"/>
                  </a:lnTo>
                  <a:lnTo>
                    <a:pt x="692" y="523"/>
                  </a:lnTo>
                  <a:lnTo>
                    <a:pt x="702" y="488"/>
                  </a:lnTo>
                  <a:lnTo>
                    <a:pt x="713" y="454"/>
                  </a:lnTo>
                  <a:lnTo>
                    <a:pt x="737" y="387"/>
                  </a:lnTo>
                  <a:lnTo>
                    <a:pt x="744" y="389"/>
                  </a:lnTo>
                  <a:lnTo>
                    <a:pt x="749" y="390"/>
                  </a:lnTo>
                  <a:lnTo>
                    <a:pt x="755" y="390"/>
                  </a:lnTo>
                  <a:lnTo>
                    <a:pt x="761" y="391"/>
                  </a:lnTo>
                  <a:lnTo>
                    <a:pt x="767" y="390"/>
                  </a:lnTo>
                  <a:lnTo>
                    <a:pt x="771" y="389"/>
                  </a:lnTo>
                  <a:lnTo>
                    <a:pt x="775" y="388"/>
                  </a:lnTo>
                  <a:lnTo>
                    <a:pt x="779" y="386"/>
                  </a:lnTo>
                  <a:lnTo>
                    <a:pt x="786" y="381"/>
                  </a:lnTo>
                  <a:lnTo>
                    <a:pt x="793" y="375"/>
                  </a:lnTo>
                  <a:lnTo>
                    <a:pt x="798" y="367"/>
                  </a:lnTo>
                  <a:lnTo>
                    <a:pt x="802" y="358"/>
                  </a:lnTo>
                  <a:lnTo>
                    <a:pt x="812" y="340"/>
                  </a:lnTo>
                  <a:lnTo>
                    <a:pt x="820" y="320"/>
                  </a:lnTo>
                  <a:lnTo>
                    <a:pt x="824" y="311"/>
                  </a:lnTo>
                  <a:lnTo>
                    <a:pt x="829" y="303"/>
                  </a:lnTo>
                  <a:lnTo>
                    <a:pt x="834" y="295"/>
                  </a:lnTo>
                  <a:lnTo>
                    <a:pt x="841" y="288"/>
                  </a:lnTo>
                  <a:lnTo>
                    <a:pt x="847" y="277"/>
                  </a:lnTo>
                  <a:lnTo>
                    <a:pt x="856" y="267"/>
                  </a:lnTo>
                  <a:lnTo>
                    <a:pt x="865" y="256"/>
                  </a:lnTo>
                  <a:lnTo>
                    <a:pt x="874" y="246"/>
                  </a:lnTo>
                  <a:lnTo>
                    <a:pt x="895" y="226"/>
                  </a:lnTo>
                  <a:lnTo>
                    <a:pt x="917" y="206"/>
                  </a:lnTo>
                  <a:lnTo>
                    <a:pt x="939" y="186"/>
                  </a:lnTo>
                  <a:lnTo>
                    <a:pt x="959" y="167"/>
                  </a:lnTo>
                  <a:lnTo>
                    <a:pt x="979" y="148"/>
                  </a:lnTo>
                  <a:lnTo>
                    <a:pt x="988" y="138"/>
                  </a:lnTo>
                  <a:lnTo>
                    <a:pt x="998" y="129"/>
                  </a:lnTo>
                  <a:lnTo>
                    <a:pt x="992" y="122"/>
                  </a:lnTo>
                  <a:lnTo>
                    <a:pt x="988" y="115"/>
                  </a:lnTo>
                  <a:lnTo>
                    <a:pt x="987" y="110"/>
                  </a:lnTo>
                  <a:lnTo>
                    <a:pt x="988" y="104"/>
                  </a:lnTo>
                  <a:lnTo>
                    <a:pt x="989" y="100"/>
                  </a:lnTo>
                  <a:lnTo>
                    <a:pt x="993" y="96"/>
                  </a:lnTo>
                  <a:lnTo>
                    <a:pt x="998" y="92"/>
                  </a:lnTo>
                  <a:lnTo>
                    <a:pt x="1002" y="88"/>
                  </a:lnTo>
                  <a:lnTo>
                    <a:pt x="1014" y="81"/>
                  </a:lnTo>
                  <a:lnTo>
                    <a:pt x="1028" y="75"/>
                  </a:lnTo>
                  <a:lnTo>
                    <a:pt x="1040" y="69"/>
                  </a:lnTo>
                  <a:lnTo>
                    <a:pt x="1045" y="65"/>
                  </a:lnTo>
                  <a:lnTo>
                    <a:pt x="1051" y="62"/>
                  </a:lnTo>
                  <a:lnTo>
                    <a:pt x="1077" y="48"/>
                  </a:lnTo>
                  <a:lnTo>
                    <a:pt x="1104" y="37"/>
                  </a:lnTo>
                  <a:lnTo>
                    <a:pt x="1133" y="28"/>
                  </a:lnTo>
                  <a:lnTo>
                    <a:pt x="1160" y="19"/>
                  </a:lnTo>
                  <a:lnTo>
                    <a:pt x="1190" y="11"/>
                  </a:lnTo>
                  <a:lnTo>
                    <a:pt x="1220" y="6"/>
                  </a:lnTo>
                  <a:lnTo>
                    <a:pt x="1252" y="2"/>
                  </a:lnTo>
                  <a:lnTo>
                    <a:pt x="1283" y="0"/>
                  </a:lnTo>
                  <a:lnTo>
                    <a:pt x="1299" y="40"/>
                  </a:lnTo>
                  <a:lnTo>
                    <a:pt x="1323" y="40"/>
                  </a:lnTo>
                  <a:lnTo>
                    <a:pt x="1349" y="40"/>
                  </a:lnTo>
                  <a:lnTo>
                    <a:pt x="1373" y="41"/>
                  </a:lnTo>
                  <a:lnTo>
                    <a:pt x="1399" y="43"/>
                  </a:lnTo>
                  <a:lnTo>
                    <a:pt x="1450" y="47"/>
                  </a:lnTo>
                  <a:lnTo>
                    <a:pt x="1474" y="49"/>
                  </a:lnTo>
                  <a:lnTo>
                    <a:pt x="1498" y="52"/>
                  </a:lnTo>
                  <a:lnTo>
                    <a:pt x="1495" y="43"/>
                  </a:lnTo>
                  <a:lnTo>
                    <a:pt x="1495" y="36"/>
                  </a:lnTo>
                  <a:lnTo>
                    <a:pt x="1495" y="29"/>
                  </a:lnTo>
                  <a:lnTo>
                    <a:pt x="1499" y="24"/>
                  </a:lnTo>
                  <a:lnTo>
                    <a:pt x="1501" y="19"/>
                  </a:lnTo>
                  <a:lnTo>
                    <a:pt x="1506" y="14"/>
                  </a:lnTo>
                  <a:lnTo>
                    <a:pt x="1510" y="10"/>
                  </a:lnTo>
                  <a:lnTo>
                    <a:pt x="1517" y="8"/>
                  </a:lnTo>
                  <a:lnTo>
                    <a:pt x="1523" y="6"/>
                  </a:lnTo>
                  <a:lnTo>
                    <a:pt x="1530" y="4"/>
                  </a:lnTo>
                  <a:lnTo>
                    <a:pt x="1537" y="4"/>
                  </a:lnTo>
                  <a:lnTo>
                    <a:pt x="1544" y="4"/>
                  </a:lnTo>
                  <a:lnTo>
                    <a:pt x="1552" y="4"/>
                  </a:lnTo>
                  <a:lnTo>
                    <a:pt x="1559" y="5"/>
                  </a:lnTo>
                  <a:lnTo>
                    <a:pt x="1566" y="7"/>
                  </a:lnTo>
                  <a:lnTo>
                    <a:pt x="1573" y="10"/>
                  </a:lnTo>
                  <a:lnTo>
                    <a:pt x="1597" y="11"/>
                  </a:lnTo>
                  <a:lnTo>
                    <a:pt x="1622" y="14"/>
                  </a:lnTo>
                  <a:lnTo>
                    <a:pt x="1648" y="20"/>
                  </a:lnTo>
                  <a:lnTo>
                    <a:pt x="1673" y="26"/>
                  </a:lnTo>
                  <a:lnTo>
                    <a:pt x="1697" y="34"/>
                  </a:lnTo>
                  <a:lnTo>
                    <a:pt x="1722" y="43"/>
                  </a:lnTo>
                  <a:lnTo>
                    <a:pt x="1745" y="54"/>
                  </a:lnTo>
                  <a:lnTo>
                    <a:pt x="1768" y="67"/>
                  </a:lnTo>
                  <a:lnTo>
                    <a:pt x="1765" y="68"/>
                  </a:lnTo>
                  <a:lnTo>
                    <a:pt x="1764" y="70"/>
                  </a:lnTo>
                  <a:lnTo>
                    <a:pt x="1763" y="74"/>
                  </a:lnTo>
                  <a:lnTo>
                    <a:pt x="1762" y="79"/>
                  </a:lnTo>
                  <a:lnTo>
                    <a:pt x="1763" y="90"/>
                  </a:lnTo>
                  <a:lnTo>
                    <a:pt x="1763" y="95"/>
                  </a:lnTo>
                  <a:lnTo>
                    <a:pt x="1761" y="99"/>
                  </a:lnTo>
                  <a:lnTo>
                    <a:pt x="1760" y="101"/>
                  </a:lnTo>
                  <a:lnTo>
                    <a:pt x="1757" y="103"/>
                  </a:lnTo>
                  <a:lnTo>
                    <a:pt x="1782" y="110"/>
                  </a:lnTo>
                  <a:lnTo>
                    <a:pt x="1805" y="116"/>
                  </a:lnTo>
                  <a:lnTo>
                    <a:pt x="1827" y="125"/>
                  </a:lnTo>
                  <a:lnTo>
                    <a:pt x="1850" y="134"/>
                  </a:lnTo>
                  <a:lnTo>
                    <a:pt x="1872" y="144"/>
                  </a:lnTo>
                  <a:lnTo>
                    <a:pt x="1893" y="156"/>
                  </a:lnTo>
                  <a:lnTo>
                    <a:pt x="1912" y="170"/>
                  </a:lnTo>
                  <a:lnTo>
                    <a:pt x="1923" y="177"/>
                  </a:lnTo>
                  <a:lnTo>
                    <a:pt x="1932" y="184"/>
                  </a:lnTo>
                  <a:lnTo>
                    <a:pt x="1934" y="181"/>
                  </a:lnTo>
                  <a:lnTo>
                    <a:pt x="1936" y="178"/>
                  </a:lnTo>
                  <a:lnTo>
                    <a:pt x="1939" y="176"/>
                  </a:lnTo>
                  <a:lnTo>
                    <a:pt x="1941" y="175"/>
                  </a:lnTo>
                  <a:lnTo>
                    <a:pt x="1943" y="174"/>
                  </a:lnTo>
                  <a:lnTo>
                    <a:pt x="1946" y="174"/>
                  </a:lnTo>
                  <a:lnTo>
                    <a:pt x="1953" y="176"/>
                  </a:lnTo>
                  <a:lnTo>
                    <a:pt x="1958" y="178"/>
                  </a:lnTo>
                  <a:lnTo>
                    <a:pt x="1964" y="181"/>
                  </a:lnTo>
                  <a:lnTo>
                    <a:pt x="1971" y="183"/>
                  </a:lnTo>
                  <a:lnTo>
                    <a:pt x="1978" y="184"/>
                  </a:lnTo>
                  <a:lnTo>
                    <a:pt x="1994" y="198"/>
                  </a:lnTo>
                  <a:lnTo>
                    <a:pt x="2013" y="211"/>
                  </a:lnTo>
                  <a:lnTo>
                    <a:pt x="2030" y="224"/>
                  </a:lnTo>
                  <a:lnTo>
                    <a:pt x="2045" y="239"/>
                  </a:lnTo>
                  <a:lnTo>
                    <a:pt x="2052" y="246"/>
                  </a:lnTo>
                  <a:lnTo>
                    <a:pt x="2058" y="253"/>
                  </a:lnTo>
                  <a:lnTo>
                    <a:pt x="2063" y="262"/>
                  </a:lnTo>
                  <a:lnTo>
                    <a:pt x="2067" y="270"/>
                  </a:lnTo>
                  <a:lnTo>
                    <a:pt x="2070" y="277"/>
                  </a:lnTo>
                  <a:lnTo>
                    <a:pt x="2071" y="285"/>
                  </a:lnTo>
                  <a:lnTo>
                    <a:pt x="2071" y="295"/>
                  </a:lnTo>
                  <a:lnTo>
                    <a:pt x="2069" y="303"/>
                  </a:lnTo>
                  <a:lnTo>
                    <a:pt x="2068" y="309"/>
                  </a:lnTo>
                  <a:lnTo>
                    <a:pt x="2068" y="315"/>
                  </a:lnTo>
                  <a:lnTo>
                    <a:pt x="2069" y="320"/>
                  </a:lnTo>
                  <a:lnTo>
                    <a:pt x="2073" y="324"/>
                  </a:lnTo>
                  <a:lnTo>
                    <a:pt x="2075" y="330"/>
                  </a:lnTo>
                  <a:lnTo>
                    <a:pt x="2080" y="334"/>
                  </a:lnTo>
                  <a:lnTo>
                    <a:pt x="2090" y="341"/>
                  </a:lnTo>
                  <a:lnTo>
                    <a:pt x="2100" y="349"/>
                  </a:lnTo>
                  <a:lnTo>
                    <a:pt x="2112" y="357"/>
                  </a:lnTo>
                  <a:lnTo>
                    <a:pt x="2117" y="361"/>
                  </a:lnTo>
                  <a:lnTo>
                    <a:pt x="2121" y="366"/>
                  </a:lnTo>
                  <a:lnTo>
                    <a:pt x="2125" y="371"/>
                  </a:lnTo>
                  <a:lnTo>
                    <a:pt x="2127" y="376"/>
                  </a:lnTo>
                  <a:lnTo>
                    <a:pt x="2130" y="383"/>
                  </a:lnTo>
                  <a:lnTo>
                    <a:pt x="2135" y="390"/>
                  </a:lnTo>
                  <a:lnTo>
                    <a:pt x="2144" y="403"/>
                  </a:lnTo>
                  <a:lnTo>
                    <a:pt x="2164" y="428"/>
                  </a:lnTo>
                  <a:lnTo>
                    <a:pt x="2167" y="425"/>
                  </a:lnTo>
                  <a:lnTo>
                    <a:pt x="2172" y="421"/>
                  </a:lnTo>
                  <a:lnTo>
                    <a:pt x="2181" y="412"/>
                  </a:lnTo>
                  <a:lnTo>
                    <a:pt x="2186" y="409"/>
                  </a:lnTo>
                  <a:lnTo>
                    <a:pt x="2189" y="409"/>
                  </a:lnTo>
                  <a:lnTo>
                    <a:pt x="2192" y="409"/>
                  </a:lnTo>
                  <a:lnTo>
                    <a:pt x="2194" y="409"/>
                  </a:lnTo>
                  <a:lnTo>
                    <a:pt x="2197" y="411"/>
                  </a:lnTo>
                  <a:lnTo>
                    <a:pt x="2200" y="414"/>
                  </a:lnTo>
                  <a:lnTo>
                    <a:pt x="2202" y="417"/>
                  </a:lnTo>
                  <a:lnTo>
                    <a:pt x="2220" y="446"/>
                  </a:lnTo>
                  <a:lnTo>
                    <a:pt x="2239" y="474"/>
                  </a:lnTo>
                  <a:lnTo>
                    <a:pt x="2247" y="487"/>
                  </a:lnTo>
                  <a:lnTo>
                    <a:pt x="2255" y="501"/>
                  </a:lnTo>
                  <a:lnTo>
                    <a:pt x="2262" y="516"/>
                  </a:lnTo>
                  <a:lnTo>
                    <a:pt x="2268" y="531"/>
                  </a:lnTo>
                  <a:lnTo>
                    <a:pt x="2271" y="535"/>
                  </a:lnTo>
                  <a:lnTo>
                    <a:pt x="2275" y="541"/>
                  </a:lnTo>
                  <a:lnTo>
                    <a:pt x="2278" y="551"/>
                  </a:lnTo>
                  <a:lnTo>
                    <a:pt x="2282" y="562"/>
                  </a:lnTo>
                  <a:lnTo>
                    <a:pt x="2285" y="573"/>
                  </a:lnTo>
                  <a:lnTo>
                    <a:pt x="2281" y="576"/>
                  </a:lnTo>
                  <a:lnTo>
                    <a:pt x="2277" y="580"/>
                  </a:lnTo>
                  <a:lnTo>
                    <a:pt x="2271" y="588"/>
                  </a:lnTo>
                  <a:lnTo>
                    <a:pt x="2268" y="596"/>
                  </a:lnTo>
                  <a:lnTo>
                    <a:pt x="2267" y="604"/>
                  </a:lnTo>
                  <a:lnTo>
                    <a:pt x="2267" y="613"/>
                  </a:lnTo>
                  <a:lnTo>
                    <a:pt x="2268" y="622"/>
                  </a:lnTo>
                  <a:lnTo>
                    <a:pt x="2274" y="638"/>
                  </a:lnTo>
                  <a:lnTo>
                    <a:pt x="2278" y="648"/>
                  </a:lnTo>
                  <a:lnTo>
                    <a:pt x="2282" y="657"/>
                  </a:lnTo>
                  <a:lnTo>
                    <a:pt x="2290" y="675"/>
                  </a:lnTo>
                  <a:lnTo>
                    <a:pt x="2293" y="685"/>
                  </a:lnTo>
                  <a:lnTo>
                    <a:pt x="2296" y="694"/>
                  </a:lnTo>
                  <a:lnTo>
                    <a:pt x="2297" y="702"/>
                  </a:lnTo>
                  <a:lnTo>
                    <a:pt x="2297" y="713"/>
                  </a:lnTo>
                  <a:lnTo>
                    <a:pt x="2330" y="723"/>
                  </a:lnTo>
                  <a:lnTo>
                    <a:pt x="2331" y="748"/>
                  </a:lnTo>
                  <a:lnTo>
                    <a:pt x="2331" y="773"/>
                  </a:lnTo>
                  <a:lnTo>
                    <a:pt x="2330" y="799"/>
                  </a:lnTo>
                  <a:lnTo>
                    <a:pt x="2329" y="826"/>
                  </a:lnTo>
                  <a:lnTo>
                    <a:pt x="2326" y="852"/>
                  </a:lnTo>
                  <a:lnTo>
                    <a:pt x="2322" y="877"/>
                  </a:lnTo>
                  <a:lnTo>
                    <a:pt x="2319" y="901"/>
                  </a:lnTo>
                  <a:lnTo>
                    <a:pt x="2314" y="924"/>
                  </a:lnTo>
                  <a:lnTo>
                    <a:pt x="2307" y="924"/>
                  </a:lnTo>
                  <a:lnTo>
                    <a:pt x="2300" y="924"/>
                  </a:lnTo>
                  <a:lnTo>
                    <a:pt x="2296" y="924"/>
                  </a:lnTo>
                  <a:lnTo>
                    <a:pt x="2291" y="925"/>
                  </a:lnTo>
                  <a:lnTo>
                    <a:pt x="2286" y="927"/>
                  </a:lnTo>
                  <a:lnTo>
                    <a:pt x="2283" y="929"/>
                  </a:lnTo>
                  <a:lnTo>
                    <a:pt x="2281" y="932"/>
                  </a:lnTo>
                  <a:lnTo>
                    <a:pt x="2278" y="934"/>
                  </a:lnTo>
                  <a:lnTo>
                    <a:pt x="2274" y="941"/>
                  </a:lnTo>
                  <a:lnTo>
                    <a:pt x="2272" y="949"/>
                  </a:lnTo>
                  <a:lnTo>
                    <a:pt x="2271" y="960"/>
                  </a:lnTo>
                  <a:lnTo>
                    <a:pt x="2271" y="969"/>
                  </a:lnTo>
                  <a:lnTo>
                    <a:pt x="2272" y="992"/>
                  </a:lnTo>
                  <a:lnTo>
                    <a:pt x="2274" y="1002"/>
                  </a:lnTo>
                  <a:lnTo>
                    <a:pt x="2274" y="1013"/>
                  </a:lnTo>
                  <a:lnTo>
                    <a:pt x="2272" y="1024"/>
                  </a:lnTo>
                  <a:lnTo>
                    <a:pt x="2270" y="1033"/>
                  </a:lnTo>
                  <a:lnTo>
                    <a:pt x="2265" y="1041"/>
                  </a:lnTo>
                  <a:lnTo>
                    <a:pt x="2263" y="1044"/>
                  </a:lnTo>
                  <a:lnTo>
                    <a:pt x="2261" y="1048"/>
                  </a:lnTo>
                  <a:lnTo>
                    <a:pt x="2265" y="1056"/>
                  </a:lnTo>
                  <a:lnTo>
                    <a:pt x="2270" y="1065"/>
                  </a:lnTo>
                  <a:lnTo>
                    <a:pt x="2272" y="1074"/>
                  </a:lnTo>
                  <a:lnTo>
                    <a:pt x="2274" y="1083"/>
                  </a:lnTo>
                  <a:lnTo>
                    <a:pt x="2274" y="1092"/>
                  </a:lnTo>
                  <a:lnTo>
                    <a:pt x="2272" y="1103"/>
                  </a:lnTo>
                  <a:lnTo>
                    <a:pt x="2269" y="1122"/>
                  </a:lnTo>
                  <a:lnTo>
                    <a:pt x="2259" y="1165"/>
                  </a:lnTo>
                  <a:lnTo>
                    <a:pt x="2255" y="1186"/>
                  </a:lnTo>
                  <a:lnTo>
                    <a:pt x="2255" y="1196"/>
                  </a:lnTo>
                  <a:lnTo>
                    <a:pt x="2255" y="1208"/>
                  </a:lnTo>
                  <a:lnTo>
                    <a:pt x="2271" y="1214"/>
                  </a:lnTo>
                  <a:lnTo>
                    <a:pt x="2286" y="1220"/>
                  </a:lnTo>
                  <a:lnTo>
                    <a:pt x="2302" y="1225"/>
                  </a:lnTo>
                  <a:lnTo>
                    <a:pt x="2317" y="1231"/>
                  </a:lnTo>
                  <a:lnTo>
                    <a:pt x="2334" y="1237"/>
                  </a:lnTo>
                  <a:lnTo>
                    <a:pt x="2347" y="1245"/>
                  </a:lnTo>
                  <a:lnTo>
                    <a:pt x="2354" y="1249"/>
                  </a:lnTo>
                  <a:lnTo>
                    <a:pt x="2360" y="1254"/>
                  </a:lnTo>
                  <a:lnTo>
                    <a:pt x="2366" y="1259"/>
                  </a:lnTo>
                  <a:lnTo>
                    <a:pt x="2372" y="1265"/>
                  </a:lnTo>
                  <a:lnTo>
                    <a:pt x="2382" y="1254"/>
                  </a:lnTo>
                  <a:lnTo>
                    <a:pt x="2391" y="1243"/>
                  </a:lnTo>
                  <a:lnTo>
                    <a:pt x="2402" y="1233"/>
                  </a:lnTo>
                  <a:lnTo>
                    <a:pt x="2412" y="1223"/>
                  </a:lnTo>
                  <a:lnTo>
                    <a:pt x="2434" y="1206"/>
                  </a:lnTo>
                  <a:lnTo>
                    <a:pt x="2458" y="1188"/>
                  </a:lnTo>
                  <a:lnTo>
                    <a:pt x="2464" y="1187"/>
                  </a:lnTo>
                  <a:lnTo>
                    <a:pt x="2470" y="1187"/>
                  </a:lnTo>
                  <a:lnTo>
                    <a:pt x="2476" y="1188"/>
                  </a:lnTo>
                  <a:lnTo>
                    <a:pt x="2480" y="1189"/>
                  </a:lnTo>
                  <a:lnTo>
                    <a:pt x="2485" y="1192"/>
                  </a:lnTo>
                  <a:lnTo>
                    <a:pt x="2488" y="1194"/>
                  </a:lnTo>
                  <a:lnTo>
                    <a:pt x="2495" y="1202"/>
                  </a:lnTo>
                  <a:lnTo>
                    <a:pt x="2501" y="1209"/>
                  </a:lnTo>
                  <a:lnTo>
                    <a:pt x="2507" y="1217"/>
                  </a:lnTo>
                  <a:lnTo>
                    <a:pt x="2511" y="1226"/>
                  </a:lnTo>
                  <a:lnTo>
                    <a:pt x="2516" y="1234"/>
                  </a:lnTo>
                  <a:lnTo>
                    <a:pt x="2541" y="1227"/>
                  </a:lnTo>
                  <a:lnTo>
                    <a:pt x="2566" y="1222"/>
                  </a:lnTo>
                  <a:lnTo>
                    <a:pt x="2590" y="1215"/>
                  </a:lnTo>
                  <a:lnTo>
                    <a:pt x="2613" y="1208"/>
                  </a:lnTo>
                  <a:lnTo>
                    <a:pt x="2660" y="1192"/>
                  </a:lnTo>
                  <a:lnTo>
                    <a:pt x="2708" y="1175"/>
                  </a:lnTo>
                  <a:lnTo>
                    <a:pt x="2800" y="1140"/>
                  </a:lnTo>
                  <a:lnTo>
                    <a:pt x="2846" y="1121"/>
                  </a:lnTo>
                  <a:lnTo>
                    <a:pt x="2894" y="1104"/>
                  </a:lnTo>
                  <a:lnTo>
                    <a:pt x="2903" y="1100"/>
                  </a:lnTo>
                  <a:lnTo>
                    <a:pt x="2912" y="1095"/>
                  </a:lnTo>
                  <a:lnTo>
                    <a:pt x="2921" y="1089"/>
                  </a:lnTo>
                  <a:lnTo>
                    <a:pt x="2929" y="1083"/>
                  </a:lnTo>
                  <a:lnTo>
                    <a:pt x="2944" y="1070"/>
                  </a:lnTo>
                  <a:lnTo>
                    <a:pt x="2957" y="1055"/>
                  </a:lnTo>
                  <a:lnTo>
                    <a:pt x="2970" y="1039"/>
                  </a:lnTo>
                  <a:lnTo>
                    <a:pt x="2981" y="1022"/>
                  </a:lnTo>
                  <a:lnTo>
                    <a:pt x="2992" y="1005"/>
                  </a:lnTo>
                  <a:lnTo>
                    <a:pt x="3003" y="988"/>
                  </a:lnTo>
                  <a:lnTo>
                    <a:pt x="3015" y="972"/>
                  </a:lnTo>
                  <a:lnTo>
                    <a:pt x="3026" y="957"/>
                  </a:lnTo>
                  <a:lnTo>
                    <a:pt x="3039" y="942"/>
                  </a:lnTo>
                  <a:lnTo>
                    <a:pt x="3046" y="936"/>
                  </a:lnTo>
                  <a:lnTo>
                    <a:pt x="3053" y="930"/>
                  </a:lnTo>
                  <a:lnTo>
                    <a:pt x="3060" y="925"/>
                  </a:lnTo>
                  <a:lnTo>
                    <a:pt x="3069" y="921"/>
                  </a:lnTo>
                  <a:lnTo>
                    <a:pt x="3077" y="916"/>
                  </a:lnTo>
                  <a:lnTo>
                    <a:pt x="3087" y="913"/>
                  </a:lnTo>
                  <a:lnTo>
                    <a:pt x="3097" y="910"/>
                  </a:lnTo>
                  <a:lnTo>
                    <a:pt x="3107" y="909"/>
                  </a:lnTo>
                  <a:lnTo>
                    <a:pt x="3118" y="908"/>
                  </a:lnTo>
                  <a:lnTo>
                    <a:pt x="3129" y="908"/>
                  </a:lnTo>
                  <a:lnTo>
                    <a:pt x="3134" y="912"/>
                  </a:lnTo>
                  <a:lnTo>
                    <a:pt x="3138" y="916"/>
                  </a:lnTo>
                  <a:lnTo>
                    <a:pt x="3142" y="921"/>
                  </a:lnTo>
                  <a:lnTo>
                    <a:pt x="3145" y="925"/>
                  </a:lnTo>
                  <a:lnTo>
                    <a:pt x="3150" y="935"/>
                  </a:lnTo>
                  <a:lnTo>
                    <a:pt x="3152" y="945"/>
                  </a:lnTo>
                  <a:lnTo>
                    <a:pt x="3154" y="956"/>
                  </a:lnTo>
                  <a:lnTo>
                    <a:pt x="3152" y="967"/>
                  </a:lnTo>
                  <a:lnTo>
                    <a:pt x="3151" y="976"/>
                  </a:lnTo>
                  <a:lnTo>
                    <a:pt x="3149" y="986"/>
                  </a:lnTo>
                  <a:lnTo>
                    <a:pt x="3140" y="996"/>
                  </a:lnTo>
                  <a:lnTo>
                    <a:pt x="3121" y="1016"/>
                  </a:lnTo>
                  <a:lnTo>
                    <a:pt x="3112" y="1027"/>
                  </a:lnTo>
                  <a:lnTo>
                    <a:pt x="3108" y="1032"/>
                  </a:lnTo>
                  <a:lnTo>
                    <a:pt x="3106" y="1038"/>
                  </a:lnTo>
                  <a:lnTo>
                    <a:pt x="3104" y="1043"/>
                  </a:lnTo>
                  <a:lnTo>
                    <a:pt x="3102" y="1049"/>
                  </a:lnTo>
                  <a:lnTo>
                    <a:pt x="3102" y="1054"/>
                  </a:lnTo>
                  <a:lnTo>
                    <a:pt x="3103" y="1061"/>
                  </a:lnTo>
                  <a:lnTo>
                    <a:pt x="3104" y="1067"/>
                  </a:lnTo>
                  <a:lnTo>
                    <a:pt x="3107" y="1074"/>
                  </a:lnTo>
                  <a:lnTo>
                    <a:pt x="3117" y="1083"/>
                  </a:lnTo>
                  <a:lnTo>
                    <a:pt x="3126" y="1092"/>
                  </a:lnTo>
                  <a:lnTo>
                    <a:pt x="3135" y="1101"/>
                  </a:lnTo>
                  <a:lnTo>
                    <a:pt x="3147" y="1110"/>
                  </a:lnTo>
                  <a:lnTo>
                    <a:pt x="3169" y="1126"/>
                  </a:lnTo>
                  <a:lnTo>
                    <a:pt x="3192" y="1143"/>
                  </a:lnTo>
                  <a:lnTo>
                    <a:pt x="3217" y="1158"/>
                  </a:lnTo>
                  <a:lnTo>
                    <a:pt x="3266" y="1190"/>
                  </a:lnTo>
                  <a:lnTo>
                    <a:pt x="3290" y="1207"/>
                  </a:lnTo>
                  <a:lnTo>
                    <a:pt x="3312" y="1223"/>
                  </a:lnTo>
                  <a:lnTo>
                    <a:pt x="3322" y="1233"/>
                  </a:lnTo>
                  <a:lnTo>
                    <a:pt x="3331" y="1242"/>
                  </a:lnTo>
                  <a:lnTo>
                    <a:pt x="3341" y="1251"/>
                  </a:lnTo>
                  <a:lnTo>
                    <a:pt x="3349" y="1260"/>
                  </a:lnTo>
                  <a:lnTo>
                    <a:pt x="3356" y="1271"/>
                  </a:lnTo>
                  <a:lnTo>
                    <a:pt x="3363" y="1281"/>
                  </a:lnTo>
                  <a:lnTo>
                    <a:pt x="3368" y="1291"/>
                  </a:lnTo>
                  <a:lnTo>
                    <a:pt x="3373" y="1303"/>
                  </a:lnTo>
                  <a:lnTo>
                    <a:pt x="3376" y="1314"/>
                  </a:lnTo>
                  <a:lnTo>
                    <a:pt x="3378" y="1326"/>
                  </a:lnTo>
                  <a:lnTo>
                    <a:pt x="3379" y="1339"/>
                  </a:lnTo>
                  <a:lnTo>
                    <a:pt x="3379" y="1352"/>
                  </a:lnTo>
                  <a:lnTo>
                    <a:pt x="3376" y="1365"/>
                  </a:lnTo>
                  <a:lnTo>
                    <a:pt x="3373" y="1380"/>
                  </a:lnTo>
                  <a:lnTo>
                    <a:pt x="3361" y="1382"/>
                  </a:lnTo>
                  <a:lnTo>
                    <a:pt x="3346" y="1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9" name="Freeform 69"/>
            <p:cNvSpPr>
              <a:spLocks/>
            </p:cNvSpPr>
            <p:nvPr/>
          </p:nvSpPr>
          <p:spPr bwMode="auto">
            <a:xfrm>
              <a:off x="6250" y="1814"/>
              <a:ext cx="454" cy="270"/>
            </a:xfrm>
            <a:custGeom>
              <a:avLst/>
              <a:gdLst>
                <a:gd name="T0" fmla="*/ 226 w 907"/>
                <a:gd name="T1" fmla="*/ 112 h 539"/>
                <a:gd name="T2" fmla="*/ 226 w 907"/>
                <a:gd name="T3" fmla="*/ 102 h 539"/>
                <a:gd name="T4" fmla="*/ 223 w 907"/>
                <a:gd name="T5" fmla="*/ 93 h 539"/>
                <a:gd name="T6" fmla="*/ 217 w 907"/>
                <a:gd name="T7" fmla="*/ 86 h 539"/>
                <a:gd name="T8" fmla="*/ 210 w 907"/>
                <a:gd name="T9" fmla="*/ 80 h 539"/>
                <a:gd name="T10" fmla="*/ 195 w 907"/>
                <a:gd name="T11" fmla="*/ 70 h 539"/>
                <a:gd name="T12" fmla="*/ 176 w 907"/>
                <a:gd name="T13" fmla="*/ 59 h 539"/>
                <a:gd name="T14" fmla="*/ 163 w 907"/>
                <a:gd name="T15" fmla="*/ 48 h 539"/>
                <a:gd name="T16" fmla="*/ 157 w 907"/>
                <a:gd name="T17" fmla="*/ 41 h 539"/>
                <a:gd name="T18" fmla="*/ 154 w 907"/>
                <a:gd name="T19" fmla="*/ 36 h 539"/>
                <a:gd name="T20" fmla="*/ 154 w 907"/>
                <a:gd name="T21" fmla="*/ 31 h 539"/>
                <a:gd name="T22" fmla="*/ 156 w 907"/>
                <a:gd name="T23" fmla="*/ 27 h 539"/>
                <a:gd name="T24" fmla="*/ 165 w 907"/>
                <a:gd name="T25" fmla="*/ 18 h 539"/>
                <a:gd name="T26" fmla="*/ 169 w 907"/>
                <a:gd name="T27" fmla="*/ 13 h 539"/>
                <a:gd name="T28" fmla="*/ 170 w 907"/>
                <a:gd name="T29" fmla="*/ 10 h 539"/>
                <a:gd name="T30" fmla="*/ 169 w 907"/>
                <a:gd name="T31" fmla="*/ 5 h 539"/>
                <a:gd name="T32" fmla="*/ 165 w 907"/>
                <a:gd name="T33" fmla="*/ 0 h 539"/>
                <a:gd name="T34" fmla="*/ 157 w 907"/>
                <a:gd name="T35" fmla="*/ 3 h 539"/>
                <a:gd name="T36" fmla="*/ 151 w 907"/>
                <a:gd name="T37" fmla="*/ 8 h 539"/>
                <a:gd name="T38" fmla="*/ 145 w 907"/>
                <a:gd name="T39" fmla="*/ 16 h 539"/>
                <a:gd name="T40" fmla="*/ 139 w 907"/>
                <a:gd name="T41" fmla="*/ 25 h 539"/>
                <a:gd name="T42" fmla="*/ 133 w 907"/>
                <a:gd name="T43" fmla="*/ 33 h 539"/>
                <a:gd name="T44" fmla="*/ 120 w 907"/>
                <a:gd name="T45" fmla="*/ 45 h 539"/>
                <a:gd name="T46" fmla="*/ 113 w 907"/>
                <a:gd name="T47" fmla="*/ 50 h 539"/>
                <a:gd name="T48" fmla="*/ 105 w 907"/>
                <a:gd name="T49" fmla="*/ 53 h 539"/>
                <a:gd name="T50" fmla="*/ 97 w 907"/>
                <a:gd name="T51" fmla="*/ 55 h 539"/>
                <a:gd name="T52" fmla="*/ 78 w 907"/>
                <a:gd name="T53" fmla="*/ 62 h 539"/>
                <a:gd name="T54" fmla="*/ 64 w 907"/>
                <a:gd name="T55" fmla="*/ 67 h 539"/>
                <a:gd name="T56" fmla="*/ 55 w 907"/>
                <a:gd name="T57" fmla="*/ 69 h 539"/>
                <a:gd name="T58" fmla="*/ 45 w 907"/>
                <a:gd name="T59" fmla="*/ 74 h 539"/>
                <a:gd name="T60" fmla="*/ 29 w 907"/>
                <a:gd name="T61" fmla="*/ 79 h 539"/>
                <a:gd name="T62" fmla="*/ 14 w 907"/>
                <a:gd name="T63" fmla="*/ 84 h 539"/>
                <a:gd name="T64" fmla="*/ 5 w 907"/>
                <a:gd name="T65" fmla="*/ 91 h 539"/>
                <a:gd name="T66" fmla="*/ 1 w 907"/>
                <a:gd name="T67" fmla="*/ 95 h 539"/>
                <a:gd name="T68" fmla="*/ 3 w 907"/>
                <a:gd name="T69" fmla="*/ 99 h 539"/>
                <a:gd name="T70" fmla="*/ 8 w 907"/>
                <a:gd name="T71" fmla="*/ 103 h 539"/>
                <a:gd name="T72" fmla="*/ 9 w 907"/>
                <a:gd name="T73" fmla="*/ 106 h 539"/>
                <a:gd name="T74" fmla="*/ 5 w 907"/>
                <a:gd name="T75" fmla="*/ 110 h 539"/>
                <a:gd name="T76" fmla="*/ 4 w 907"/>
                <a:gd name="T77" fmla="*/ 114 h 539"/>
                <a:gd name="T78" fmla="*/ 8 w 907"/>
                <a:gd name="T79" fmla="*/ 116 h 539"/>
                <a:gd name="T80" fmla="*/ 13 w 907"/>
                <a:gd name="T81" fmla="*/ 120 h 539"/>
                <a:gd name="T82" fmla="*/ 15 w 907"/>
                <a:gd name="T83" fmla="*/ 126 h 539"/>
                <a:gd name="T84" fmla="*/ 18 w 907"/>
                <a:gd name="T85" fmla="*/ 131 h 539"/>
                <a:gd name="T86" fmla="*/ 21 w 907"/>
                <a:gd name="T87" fmla="*/ 133 h 539"/>
                <a:gd name="T88" fmla="*/ 24 w 907"/>
                <a:gd name="T89" fmla="*/ 133 h 539"/>
                <a:gd name="T90" fmla="*/ 29 w 907"/>
                <a:gd name="T91" fmla="*/ 132 h 539"/>
                <a:gd name="T92" fmla="*/ 76 w 907"/>
                <a:gd name="T93" fmla="*/ 116 h 539"/>
                <a:gd name="T94" fmla="*/ 112 w 907"/>
                <a:gd name="T95" fmla="*/ 105 h 539"/>
                <a:gd name="T96" fmla="*/ 126 w 907"/>
                <a:gd name="T97" fmla="*/ 100 h 539"/>
                <a:gd name="T98" fmla="*/ 128 w 907"/>
                <a:gd name="T99" fmla="*/ 98 h 539"/>
                <a:gd name="T100" fmla="*/ 130 w 907"/>
                <a:gd name="T101" fmla="*/ 98 h 539"/>
                <a:gd name="T102" fmla="*/ 136 w 907"/>
                <a:gd name="T103" fmla="*/ 101 h 539"/>
                <a:gd name="T104" fmla="*/ 144 w 907"/>
                <a:gd name="T105" fmla="*/ 110 h 539"/>
                <a:gd name="T106" fmla="*/ 155 w 907"/>
                <a:gd name="T107" fmla="*/ 124 h 539"/>
                <a:gd name="T108" fmla="*/ 167 w 907"/>
                <a:gd name="T109" fmla="*/ 133 h 539"/>
                <a:gd name="T110" fmla="*/ 177 w 907"/>
                <a:gd name="T111" fmla="*/ 135 h 539"/>
                <a:gd name="T112" fmla="*/ 187 w 907"/>
                <a:gd name="T113" fmla="*/ 134 h 539"/>
                <a:gd name="T114" fmla="*/ 198 w 907"/>
                <a:gd name="T115" fmla="*/ 131 h 539"/>
                <a:gd name="T116" fmla="*/ 217 w 907"/>
                <a:gd name="T117" fmla="*/ 123 h 5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7" h="539">
                  <a:moveTo>
                    <a:pt x="907" y="458"/>
                  </a:moveTo>
                  <a:lnTo>
                    <a:pt x="898" y="460"/>
                  </a:lnTo>
                  <a:lnTo>
                    <a:pt x="902" y="445"/>
                  </a:lnTo>
                  <a:lnTo>
                    <a:pt x="903" y="432"/>
                  </a:lnTo>
                  <a:lnTo>
                    <a:pt x="904" y="419"/>
                  </a:lnTo>
                  <a:lnTo>
                    <a:pt x="902" y="406"/>
                  </a:lnTo>
                  <a:lnTo>
                    <a:pt x="899" y="394"/>
                  </a:lnTo>
                  <a:lnTo>
                    <a:pt x="896" y="384"/>
                  </a:lnTo>
                  <a:lnTo>
                    <a:pt x="890" y="372"/>
                  </a:lnTo>
                  <a:lnTo>
                    <a:pt x="884" y="362"/>
                  </a:lnTo>
                  <a:lnTo>
                    <a:pt x="877" y="353"/>
                  </a:lnTo>
                  <a:lnTo>
                    <a:pt x="868" y="344"/>
                  </a:lnTo>
                  <a:lnTo>
                    <a:pt x="860" y="334"/>
                  </a:lnTo>
                  <a:lnTo>
                    <a:pt x="850" y="326"/>
                  </a:lnTo>
                  <a:lnTo>
                    <a:pt x="839" y="318"/>
                  </a:lnTo>
                  <a:lnTo>
                    <a:pt x="828" y="310"/>
                  </a:lnTo>
                  <a:lnTo>
                    <a:pt x="803" y="294"/>
                  </a:lnTo>
                  <a:lnTo>
                    <a:pt x="779" y="280"/>
                  </a:lnTo>
                  <a:lnTo>
                    <a:pt x="754" y="264"/>
                  </a:lnTo>
                  <a:lnTo>
                    <a:pt x="727" y="250"/>
                  </a:lnTo>
                  <a:lnTo>
                    <a:pt x="703" y="234"/>
                  </a:lnTo>
                  <a:lnTo>
                    <a:pt x="679" y="218"/>
                  </a:lnTo>
                  <a:lnTo>
                    <a:pt x="658" y="200"/>
                  </a:lnTo>
                  <a:lnTo>
                    <a:pt x="649" y="191"/>
                  </a:lnTo>
                  <a:lnTo>
                    <a:pt x="639" y="182"/>
                  </a:lnTo>
                  <a:lnTo>
                    <a:pt x="631" y="172"/>
                  </a:lnTo>
                  <a:lnTo>
                    <a:pt x="626" y="161"/>
                  </a:lnTo>
                  <a:lnTo>
                    <a:pt x="621" y="154"/>
                  </a:lnTo>
                  <a:lnTo>
                    <a:pt x="618" y="147"/>
                  </a:lnTo>
                  <a:lnTo>
                    <a:pt x="615" y="141"/>
                  </a:lnTo>
                  <a:lnTo>
                    <a:pt x="614" y="135"/>
                  </a:lnTo>
                  <a:lnTo>
                    <a:pt x="614" y="129"/>
                  </a:lnTo>
                  <a:lnTo>
                    <a:pt x="614" y="123"/>
                  </a:lnTo>
                  <a:lnTo>
                    <a:pt x="616" y="119"/>
                  </a:lnTo>
                  <a:lnTo>
                    <a:pt x="619" y="114"/>
                  </a:lnTo>
                  <a:lnTo>
                    <a:pt x="623" y="105"/>
                  </a:lnTo>
                  <a:lnTo>
                    <a:pt x="631" y="96"/>
                  </a:lnTo>
                  <a:lnTo>
                    <a:pt x="641" y="88"/>
                  </a:lnTo>
                  <a:lnTo>
                    <a:pt x="658" y="72"/>
                  </a:lnTo>
                  <a:lnTo>
                    <a:pt x="666" y="64"/>
                  </a:lnTo>
                  <a:lnTo>
                    <a:pt x="672" y="55"/>
                  </a:lnTo>
                  <a:lnTo>
                    <a:pt x="675" y="51"/>
                  </a:lnTo>
                  <a:lnTo>
                    <a:pt x="676" y="47"/>
                  </a:lnTo>
                  <a:lnTo>
                    <a:pt x="678" y="42"/>
                  </a:lnTo>
                  <a:lnTo>
                    <a:pt x="679" y="37"/>
                  </a:lnTo>
                  <a:lnTo>
                    <a:pt x="678" y="32"/>
                  </a:lnTo>
                  <a:lnTo>
                    <a:pt x="676" y="25"/>
                  </a:lnTo>
                  <a:lnTo>
                    <a:pt x="674" y="19"/>
                  </a:lnTo>
                  <a:lnTo>
                    <a:pt x="669" y="13"/>
                  </a:lnTo>
                  <a:lnTo>
                    <a:pt x="665" y="7"/>
                  </a:lnTo>
                  <a:lnTo>
                    <a:pt x="659" y="0"/>
                  </a:lnTo>
                  <a:lnTo>
                    <a:pt x="648" y="3"/>
                  </a:lnTo>
                  <a:lnTo>
                    <a:pt x="636" y="7"/>
                  </a:lnTo>
                  <a:lnTo>
                    <a:pt x="627" y="12"/>
                  </a:lnTo>
                  <a:lnTo>
                    <a:pt x="619" y="17"/>
                  </a:lnTo>
                  <a:lnTo>
                    <a:pt x="611" y="24"/>
                  </a:lnTo>
                  <a:lnTo>
                    <a:pt x="604" y="32"/>
                  </a:lnTo>
                  <a:lnTo>
                    <a:pt x="597" y="39"/>
                  </a:lnTo>
                  <a:lnTo>
                    <a:pt x="591" y="47"/>
                  </a:lnTo>
                  <a:lnTo>
                    <a:pt x="579" y="63"/>
                  </a:lnTo>
                  <a:lnTo>
                    <a:pt x="574" y="73"/>
                  </a:lnTo>
                  <a:lnTo>
                    <a:pt x="568" y="81"/>
                  </a:lnTo>
                  <a:lnTo>
                    <a:pt x="556" y="98"/>
                  </a:lnTo>
                  <a:lnTo>
                    <a:pt x="551" y="106"/>
                  </a:lnTo>
                  <a:lnTo>
                    <a:pt x="542" y="114"/>
                  </a:lnTo>
                  <a:lnTo>
                    <a:pt x="530" y="130"/>
                  </a:lnTo>
                  <a:lnTo>
                    <a:pt x="515" y="147"/>
                  </a:lnTo>
                  <a:lnTo>
                    <a:pt x="499" y="163"/>
                  </a:lnTo>
                  <a:lnTo>
                    <a:pt x="480" y="179"/>
                  </a:lnTo>
                  <a:lnTo>
                    <a:pt x="471" y="186"/>
                  </a:lnTo>
                  <a:lnTo>
                    <a:pt x="462" y="192"/>
                  </a:lnTo>
                  <a:lnTo>
                    <a:pt x="451" y="198"/>
                  </a:lnTo>
                  <a:lnTo>
                    <a:pt x="442" y="204"/>
                  </a:lnTo>
                  <a:lnTo>
                    <a:pt x="432" y="208"/>
                  </a:lnTo>
                  <a:lnTo>
                    <a:pt x="420" y="212"/>
                  </a:lnTo>
                  <a:lnTo>
                    <a:pt x="410" y="215"/>
                  </a:lnTo>
                  <a:lnTo>
                    <a:pt x="398" y="217"/>
                  </a:lnTo>
                  <a:lnTo>
                    <a:pt x="387" y="219"/>
                  </a:lnTo>
                  <a:lnTo>
                    <a:pt x="375" y="222"/>
                  </a:lnTo>
                  <a:lnTo>
                    <a:pt x="353" y="229"/>
                  </a:lnTo>
                  <a:lnTo>
                    <a:pt x="309" y="248"/>
                  </a:lnTo>
                  <a:lnTo>
                    <a:pt x="288" y="256"/>
                  </a:lnTo>
                  <a:lnTo>
                    <a:pt x="266" y="264"/>
                  </a:lnTo>
                  <a:lnTo>
                    <a:pt x="255" y="268"/>
                  </a:lnTo>
                  <a:lnTo>
                    <a:pt x="243" y="271"/>
                  </a:lnTo>
                  <a:lnTo>
                    <a:pt x="232" y="274"/>
                  </a:lnTo>
                  <a:lnTo>
                    <a:pt x="219" y="275"/>
                  </a:lnTo>
                  <a:lnTo>
                    <a:pt x="206" y="283"/>
                  </a:lnTo>
                  <a:lnTo>
                    <a:pt x="193" y="290"/>
                  </a:lnTo>
                  <a:lnTo>
                    <a:pt x="178" y="296"/>
                  </a:lnTo>
                  <a:lnTo>
                    <a:pt x="163" y="301"/>
                  </a:lnTo>
                  <a:lnTo>
                    <a:pt x="131" y="311"/>
                  </a:lnTo>
                  <a:lnTo>
                    <a:pt x="115" y="315"/>
                  </a:lnTo>
                  <a:lnTo>
                    <a:pt x="85" y="323"/>
                  </a:lnTo>
                  <a:lnTo>
                    <a:pt x="70" y="329"/>
                  </a:lnTo>
                  <a:lnTo>
                    <a:pt x="56" y="335"/>
                  </a:lnTo>
                  <a:lnTo>
                    <a:pt x="42" y="343"/>
                  </a:lnTo>
                  <a:lnTo>
                    <a:pt x="30" y="351"/>
                  </a:lnTo>
                  <a:lnTo>
                    <a:pt x="18" y="361"/>
                  </a:lnTo>
                  <a:lnTo>
                    <a:pt x="14" y="367"/>
                  </a:lnTo>
                  <a:lnTo>
                    <a:pt x="8" y="373"/>
                  </a:lnTo>
                  <a:lnTo>
                    <a:pt x="3" y="380"/>
                  </a:lnTo>
                  <a:lnTo>
                    <a:pt x="0" y="387"/>
                  </a:lnTo>
                  <a:lnTo>
                    <a:pt x="5" y="391"/>
                  </a:lnTo>
                  <a:lnTo>
                    <a:pt x="10" y="395"/>
                  </a:lnTo>
                  <a:lnTo>
                    <a:pt x="22" y="402"/>
                  </a:lnTo>
                  <a:lnTo>
                    <a:pt x="26" y="405"/>
                  </a:lnTo>
                  <a:lnTo>
                    <a:pt x="30" y="410"/>
                  </a:lnTo>
                  <a:lnTo>
                    <a:pt x="32" y="417"/>
                  </a:lnTo>
                  <a:lnTo>
                    <a:pt x="33" y="420"/>
                  </a:lnTo>
                  <a:lnTo>
                    <a:pt x="33" y="424"/>
                  </a:lnTo>
                  <a:lnTo>
                    <a:pt x="29" y="427"/>
                  </a:lnTo>
                  <a:lnTo>
                    <a:pt x="25" y="431"/>
                  </a:lnTo>
                  <a:lnTo>
                    <a:pt x="18" y="439"/>
                  </a:lnTo>
                  <a:lnTo>
                    <a:pt x="14" y="448"/>
                  </a:lnTo>
                  <a:lnTo>
                    <a:pt x="9" y="456"/>
                  </a:lnTo>
                  <a:lnTo>
                    <a:pt x="16" y="456"/>
                  </a:lnTo>
                  <a:lnTo>
                    <a:pt x="21" y="457"/>
                  </a:lnTo>
                  <a:lnTo>
                    <a:pt x="26" y="459"/>
                  </a:lnTo>
                  <a:lnTo>
                    <a:pt x="31" y="461"/>
                  </a:lnTo>
                  <a:lnTo>
                    <a:pt x="38" y="466"/>
                  </a:lnTo>
                  <a:lnTo>
                    <a:pt x="44" y="472"/>
                  </a:lnTo>
                  <a:lnTo>
                    <a:pt x="49" y="479"/>
                  </a:lnTo>
                  <a:lnTo>
                    <a:pt x="53" y="488"/>
                  </a:lnTo>
                  <a:lnTo>
                    <a:pt x="56" y="495"/>
                  </a:lnTo>
                  <a:lnTo>
                    <a:pt x="59" y="503"/>
                  </a:lnTo>
                  <a:lnTo>
                    <a:pt x="62" y="511"/>
                  </a:lnTo>
                  <a:lnTo>
                    <a:pt x="66" y="519"/>
                  </a:lnTo>
                  <a:lnTo>
                    <a:pt x="70" y="524"/>
                  </a:lnTo>
                  <a:lnTo>
                    <a:pt x="75" y="529"/>
                  </a:lnTo>
                  <a:lnTo>
                    <a:pt x="78" y="531"/>
                  </a:lnTo>
                  <a:lnTo>
                    <a:pt x="82" y="532"/>
                  </a:lnTo>
                  <a:lnTo>
                    <a:pt x="86" y="532"/>
                  </a:lnTo>
                  <a:lnTo>
                    <a:pt x="91" y="533"/>
                  </a:lnTo>
                  <a:lnTo>
                    <a:pt x="96" y="532"/>
                  </a:lnTo>
                  <a:lnTo>
                    <a:pt x="101" y="531"/>
                  </a:lnTo>
                  <a:lnTo>
                    <a:pt x="108" y="529"/>
                  </a:lnTo>
                  <a:lnTo>
                    <a:pt x="115" y="527"/>
                  </a:lnTo>
                  <a:lnTo>
                    <a:pt x="209" y="493"/>
                  </a:lnTo>
                  <a:lnTo>
                    <a:pt x="255" y="477"/>
                  </a:lnTo>
                  <a:lnTo>
                    <a:pt x="302" y="461"/>
                  </a:lnTo>
                  <a:lnTo>
                    <a:pt x="351" y="446"/>
                  </a:lnTo>
                  <a:lnTo>
                    <a:pt x="398" y="432"/>
                  </a:lnTo>
                  <a:lnTo>
                    <a:pt x="448" y="420"/>
                  </a:lnTo>
                  <a:lnTo>
                    <a:pt x="497" y="408"/>
                  </a:lnTo>
                  <a:lnTo>
                    <a:pt x="499" y="403"/>
                  </a:lnTo>
                  <a:lnTo>
                    <a:pt x="502" y="398"/>
                  </a:lnTo>
                  <a:lnTo>
                    <a:pt x="503" y="395"/>
                  </a:lnTo>
                  <a:lnTo>
                    <a:pt x="507" y="393"/>
                  </a:lnTo>
                  <a:lnTo>
                    <a:pt x="509" y="392"/>
                  </a:lnTo>
                  <a:lnTo>
                    <a:pt x="512" y="391"/>
                  </a:lnTo>
                  <a:lnTo>
                    <a:pt x="516" y="391"/>
                  </a:lnTo>
                  <a:lnTo>
                    <a:pt x="519" y="392"/>
                  </a:lnTo>
                  <a:lnTo>
                    <a:pt x="526" y="394"/>
                  </a:lnTo>
                  <a:lnTo>
                    <a:pt x="534" y="397"/>
                  </a:lnTo>
                  <a:lnTo>
                    <a:pt x="542" y="401"/>
                  </a:lnTo>
                  <a:lnTo>
                    <a:pt x="551" y="404"/>
                  </a:lnTo>
                  <a:lnTo>
                    <a:pt x="561" y="422"/>
                  </a:lnTo>
                  <a:lnTo>
                    <a:pt x="574" y="440"/>
                  </a:lnTo>
                  <a:lnTo>
                    <a:pt x="587" y="460"/>
                  </a:lnTo>
                  <a:lnTo>
                    <a:pt x="603" y="477"/>
                  </a:lnTo>
                  <a:lnTo>
                    <a:pt x="619" y="495"/>
                  </a:lnTo>
                  <a:lnTo>
                    <a:pt x="636" y="511"/>
                  </a:lnTo>
                  <a:lnTo>
                    <a:pt x="654" y="525"/>
                  </a:lnTo>
                  <a:lnTo>
                    <a:pt x="665" y="532"/>
                  </a:lnTo>
                  <a:lnTo>
                    <a:pt x="675" y="538"/>
                  </a:lnTo>
                  <a:lnTo>
                    <a:pt x="690" y="539"/>
                  </a:lnTo>
                  <a:lnTo>
                    <a:pt x="705" y="539"/>
                  </a:lnTo>
                  <a:lnTo>
                    <a:pt x="720" y="538"/>
                  </a:lnTo>
                  <a:lnTo>
                    <a:pt x="734" y="536"/>
                  </a:lnTo>
                  <a:lnTo>
                    <a:pt x="748" y="534"/>
                  </a:lnTo>
                  <a:lnTo>
                    <a:pt x="762" y="532"/>
                  </a:lnTo>
                  <a:lnTo>
                    <a:pt x="776" y="528"/>
                  </a:lnTo>
                  <a:lnTo>
                    <a:pt x="790" y="524"/>
                  </a:lnTo>
                  <a:lnTo>
                    <a:pt x="816" y="514"/>
                  </a:lnTo>
                  <a:lnTo>
                    <a:pt x="843" y="503"/>
                  </a:lnTo>
                  <a:lnTo>
                    <a:pt x="868" y="491"/>
                  </a:lnTo>
                  <a:lnTo>
                    <a:pt x="892" y="476"/>
                  </a:lnTo>
                  <a:lnTo>
                    <a:pt x="907" y="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0" name="Freeform 70"/>
            <p:cNvSpPr>
              <a:spLocks/>
            </p:cNvSpPr>
            <p:nvPr/>
          </p:nvSpPr>
          <p:spPr bwMode="auto">
            <a:xfrm>
              <a:off x="5534" y="1365"/>
              <a:ext cx="140" cy="175"/>
            </a:xfrm>
            <a:custGeom>
              <a:avLst/>
              <a:gdLst>
                <a:gd name="T0" fmla="*/ 68 w 278"/>
                <a:gd name="T1" fmla="*/ 28 h 351"/>
                <a:gd name="T2" fmla="*/ 70 w 278"/>
                <a:gd name="T3" fmla="*/ 46 h 351"/>
                <a:gd name="T4" fmla="*/ 71 w 278"/>
                <a:gd name="T5" fmla="*/ 59 h 351"/>
                <a:gd name="T6" fmla="*/ 64 w 278"/>
                <a:gd name="T7" fmla="*/ 67 h 351"/>
                <a:gd name="T8" fmla="*/ 47 w 278"/>
                <a:gd name="T9" fmla="*/ 75 h 351"/>
                <a:gd name="T10" fmla="*/ 36 w 278"/>
                <a:gd name="T11" fmla="*/ 80 h 351"/>
                <a:gd name="T12" fmla="*/ 27 w 278"/>
                <a:gd name="T13" fmla="*/ 86 h 351"/>
                <a:gd name="T14" fmla="*/ 24 w 278"/>
                <a:gd name="T15" fmla="*/ 82 h 351"/>
                <a:gd name="T16" fmla="*/ 21 w 278"/>
                <a:gd name="T17" fmla="*/ 71 h 351"/>
                <a:gd name="T18" fmla="*/ 17 w 278"/>
                <a:gd name="T19" fmla="*/ 60 h 351"/>
                <a:gd name="T20" fmla="*/ 13 w 278"/>
                <a:gd name="T21" fmla="*/ 49 h 351"/>
                <a:gd name="T22" fmla="*/ 9 w 278"/>
                <a:gd name="T23" fmla="*/ 42 h 351"/>
                <a:gd name="T24" fmla="*/ 7 w 278"/>
                <a:gd name="T25" fmla="*/ 40 h 351"/>
                <a:gd name="T26" fmla="*/ 6 w 278"/>
                <a:gd name="T27" fmla="*/ 36 h 351"/>
                <a:gd name="T28" fmla="*/ 5 w 278"/>
                <a:gd name="T29" fmla="*/ 30 h 351"/>
                <a:gd name="T30" fmla="*/ 3 w 278"/>
                <a:gd name="T31" fmla="*/ 26 h 351"/>
                <a:gd name="T32" fmla="*/ 1 w 278"/>
                <a:gd name="T33" fmla="*/ 24 h 351"/>
                <a:gd name="T34" fmla="*/ 1 w 278"/>
                <a:gd name="T35" fmla="*/ 21 h 351"/>
                <a:gd name="T36" fmla="*/ 3 w 278"/>
                <a:gd name="T37" fmla="*/ 19 h 351"/>
                <a:gd name="T38" fmla="*/ 6 w 278"/>
                <a:gd name="T39" fmla="*/ 16 h 351"/>
                <a:gd name="T40" fmla="*/ 10 w 278"/>
                <a:gd name="T41" fmla="*/ 14 h 351"/>
                <a:gd name="T42" fmla="*/ 17 w 278"/>
                <a:gd name="T43" fmla="*/ 11 h 351"/>
                <a:gd name="T44" fmla="*/ 22 w 278"/>
                <a:gd name="T45" fmla="*/ 8 h 351"/>
                <a:gd name="T46" fmla="*/ 25 w 278"/>
                <a:gd name="T47" fmla="*/ 8 h 351"/>
                <a:gd name="T48" fmla="*/ 28 w 278"/>
                <a:gd name="T49" fmla="*/ 7 h 351"/>
                <a:gd name="T50" fmla="*/ 33 w 278"/>
                <a:gd name="T51" fmla="*/ 6 h 351"/>
                <a:gd name="T52" fmla="*/ 41 w 278"/>
                <a:gd name="T53" fmla="*/ 4 h 351"/>
                <a:gd name="T54" fmla="*/ 48 w 278"/>
                <a:gd name="T55" fmla="*/ 1 h 351"/>
                <a:gd name="T56" fmla="*/ 55 w 278"/>
                <a:gd name="T57" fmla="*/ 0 h 351"/>
                <a:gd name="T58" fmla="*/ 59 w 278"/>
                <a:gd name="T59" fmla="*/ 0 h 351"/>
                <a:gd name="T60" fmla="*/ 61 w 278"/>
                <a:gd name="T61" fmla="*/ 0 h 351"/>
                <a:gd name="T62" fmla="*/ 64 w 278"/>
                <a:gd name="T63" fmla="*/ 1 h 351"/>
                <a:gd name="T64" fmla="*/ 66 w 278"/>
                <a:gd name="T65" fmla="*/ 3 h 351"/>
                <a:gd name="T66" fmla="*/ 67 w 278"/>
                <a:gd name="T67" fmla="*/ 6 h 351"/>
                <a:gd name="T68" fmla="*/ 67 w 278"/>
                <a:gd name="T69" fmla="*/ 10 h 351"/>
                <a:gd name="T70" fmla="*/ 67 w 278"/>
                <a:gd name="T71" fmla="*/ 15 h 3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8" h="351">
                  <a:moveTo>
                    <a:pt x="265" y="63"/>
                  </a:moveTo>
                  <a:lnTo>
                    <a:pt x="270" y="112"/>
                  </a:lnTo>
                  <a:lnTo>
                    <a:pt x="275" y="161"/>
                  </a:lnTo>
                  <a:lnTo>
                    <a:pt x="277" y="186"/>
                  </a:lnTo>
                  <a:lnTo>
                    <a:pt x="278" y="211"/>
                  </a:lnTo>
                  <a:lnTo>
                    <a:pt x="278" y="236"/>
                  </a:lnTo>
                  <a:lnTo>
                    <a:pt x="277" y="259"/>
                  </a:lnTo>
                  <a:lnTo>
                    <a:pt x="254" y="270"/>
                  </a:lnTo>
                  <a:lnTo>
                    <a:pt x="208" y="290"/>
                  </a:lnTo>
                  <a:lnTo>
                    <a:pt x="186" y="300"/>
                  </a:lnTo>
                  <a:lnTo>
                    <a:pt x="163" y="311"/>
                  </a:lnTo>
                  <a:lnTo>
                    <a:pt x="140" y="323"/>
                  </a:lnTo>
                  <a:lnTo>
                    <a:pt x="119" y="336"/>
                  </a:lnTo>
                  <a:lnTo>
                    <a:pt x="108" y="344"/>
                  </a:lnTo>
                  <a:lnTo>
                    <a:pt x="98" y="351"/>
                  </a:lnTo>
                  <a:lnTo>
                    <a:pt x="95" y="330"/>
                  </a:lnTo>
                  <a:lnTo>
                    <a:pt x="90" y="309"/>
                  </a:lnTo>
                  <a:lnTo>
                    <a:pt x="83" y="287"/>
                  </a:lnTo>
                  <a:lnTo>
                    <a:pt x="76" y="263"/>
                  </a:lnTo>
                  <a:lnTo>
                    <a:pt x="68" y="241"/>
                  </a:lnTo>
                  <a:lnTo>
                    <a:pt x="59" y="218"/>
                  </a:lnTo>
                  <a:lnTo>
                    <a:pt x="49" y="196"/>
                  </a:lnTo>
                  <a:lnTo>
                    <a:pt x="40" y="175"/>
                  </a:lnTo>
                  <a:lnTo>
                    <a:pt x="36" y="171"/>
                  </a:lnTo>
                  <a:lnTo>
                    <a:pt x="31" y="167"/>
                  </a:lnTo>
                  <a:lnTo>
                    <a:pt x="28" y="161"/>
                  </a:lnTo>
                  <a:lnTo>
                    <a:pt x="25" y="157"/>
                  </a:lnTo>
                  <a:lnTo>
                    <a:pt x="22" y="146"/>
                  </a:lnTo>
                  <a:lnTo>
                    <a:pt x="19" y="135"/>
                  </a:lnTo>
                  <a:lnTo>
                    <a:pt x="17" y="123"/>
                  </a:lnTo>
                  <a:lnTo>
                    <a:pt x="14" y="112"/>
                  </a:lnTo>
                  <a:lnTo>
                    <a:pt x="11" y="107"/>
                  </a:lnTo>
                  <a:lnTo>
                    <a:pt x="9" y="102"/>
                  </a:lnTo>
                  <a:lnTo>
                    <a:pt x="4" y="97"/>
                  </a:lnTo>
                  <a:lnTo>
                    <a:pt x="0" y="92"/>
                  </a:lnTo>
                  <a:lnTo>
                    <a:pt x="2" y="86"/>
                  </a:lnTo>
                  <a:lnTo>
                    <a:pt x="6" y="80"/>
                  </a:lnTo>
                  <a:lnTo>
                    <a:pt x="10" y="76"/>
                  </a:lnTo>
                  <a:lnTo>
                    <a:pt x="15" y="71"/>
                  </a:lnTo>
                  <a:lnTo>
                    <a:pt x="21" y="67"/>
                  </a:lnTo>
                  <a:lnTo>
                    <a:pt x="26" y="64"/>
                  </a:lnTo>
                  <a:lnTo>
                    <a:pt x="39" y="57"/>
                  </a:lnTo>
                  <a:lnTo>
                    <a:pt x="53" y="52"/>
                  </a:lnTo>
                  <a:lnTo>
                    <a:pt x="67" y="46"/>
                  </a:lnTo>
                  <a:lnTo>
                    <a:pt x="79" y="39"/>
                  </a:lnTo>
                  <a:lnTo>
                    <a:pt x="85" y="35"/>
                  </a:lnTo>
                  <a:lnTo>
                    <a:pt x="91" y="31"/>
                  </a:lnTo>
                  <a:lnTo>
                    <a:pt x="97" y="32"/>
                  </a:lnTo>
                  <a:lnTo>
                    <a:pt x="103" y="32"/>
                  </a:lnTo>
                  <a:lnTo>
                    <a:pt x="110" y="31"/>
                  </a:lnTo>
                  <a:lnTo>
                    <a:pt x="116" y="30"/>
                  </a:lnTo>
                  <a:lnTo>
                    <a:pt x="130" y="27"/>
                  </a:lnTo>
                  <a:lnTo>
                    <a:pt x="145" y="22"/>
                  </a:lnTo>
                  <a:lnTo>
                    <a:pt x="160" y="17"/>
                  </a:lnTo>
                  <a:lnTo>
                    <a:pt x="175" y="12"/>
                  </a:lnTo>
                  <a:lnTo>
                    <a:pt x="190" y="7"/>
                  </a:lnTo>
                  <a:lnTo>
                    <a:pt x="205" y="3"/>
                  </a:lnTo>
                  <a:lnTo>
                    <a:pt x="219" y="1"/>
                  </a:lnTo>
                  <a:lnTo>
                    <a:pt x="226" y="0"/>
                  </a:lnTo>
                  <a:lnTo>
                    <a:pt x="232" y="0"/>
                  </a:lnTo>
                  <a:lnTo>
                    <a:pt x="238" y="0"/>
                  </a:lnTo>
                  <a:lnTo>
                    <a:pt x="243" y="1"/>
                  </a:lnTo>
                  <a:lnTo>
                    <a:pt x="248" y="3"/>
                  </a:lnTo>
                  <a:lnTo>
                    <a:pt x="253" y="6"/>
                  </a:lnTo>
                  <a:lnTo>
                    <a:pt x="256" y="9"/>
                  </a:lnTo>
                  <a:lnTo>
                    <a:pt x="260" y="13"/>
                  </a:lnTo>
                  <a:lnTo>
                    <a:pt x="262" y="19"/>
                  </a:lnTo>
                  <a:lnTo>
                    <a:pt x="264" y="25"/>
                  </a:lnTo>
                  <a:lnTo>
                    <a:pt x="265" y="33"/>
                  </a:lnTo>
                  <a:lnTo>
                    <a:pt x="267" y="42"/>
                  </a:lnTo>
                  <a:lnTo>
                    <a:pt x="265" y="51"/>
                  </a:lnTo>
                  <a:lnTo>
                    <a:pt x="265" y="63"/>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1" name="Freeform 71"/>
            <p:cNvSpPr>
              <a:spLocks/>
            </p:cNvSpPr>
            <p:nvPr/>
          </p:nvSpPr>
          <p:spPr bwMode="auto">
            <a:xfrm>
              <a:off x="5783" y="1371"/>
              <a:ext cx="105" cy="112"/>
            </a:xfrm>
            <a:custGeom>
              <a:avLst/>
              <a:gdLst>
                <a:gd name="T0" fmla="*/ 53 w 210"/>
                <a:gd name="T1" fmla="*/ 10 h 225"/>
                <a:gd name="T2" fmla="*/ 53 w 210"/>
                <a:gd name="T3" fmla="*/ 16 h 225"/>
                <a:gd name="T4" fmla="*/ 52 w 210"/>
                <a:gd name="T5" fmla="*/ 21 h 225"/>
                <a:gd name="T6" fmla="*/ 50 w 210"/>
                <a:gd name="T7" fmla="*/ 27 h 225"/>
                <a:gd name="T8" fmla="*/ 49 w 210"/>
                <a:gd name="T9" fmla="*/ 33 h 225"/>
                <a:gd name="T10" fmla="*/ 47 w 210"/>
                <a:gd name="T11" fmla="*/ 38 h 225"/>
                <a:gd name="T12" fmla="*/ 45 w 210"/>
                <a:gd name="T13" fmla="*/ 44 h 225"/>
                <a:gd name="T14" fmla="*/ 43 w 210"/>
                <a:gd name="T15" fmla="*/ 50 h 225"/>
                <a:gd name="T16" fmla="*/ 41 w 210"/>
                <a:gd name="T17" fmla="*/ 55 h 225"/>
                <a:gd name="T18" fmla="*/ 38 w 210"/>
                <a:gd name="T19" fmla="*/ 56 h 225"/>
                <a:gd name="T20" fmla="*/ 35 w 210"/>
                <a:gd name="T21" fmla="*/ 56 h 225"/>
                <a:gd name="T22" fmla="*/ 33 w 210"/>
                <a:gd name="T23" fmla="*/ 56 h 225"/>
                <a:gd name="T24" fmla="*/ 31 w 210"/>
                <a:gd name="T25" fmla="*/ 56 h 225"/>
                <a:gd name="T26" fmla="*/ 26 w 210"/>
                <a:gd name="T27" fmla="*/ 55 h 225"/>
                <a:gd name="T28" fmla="*/ 21 w 210"/>
                <a:gd name="T29" fmla="*/ 54 h 225"/>
                <a:gd name="T30" fmla="*/ 16 w 210"/>
                <a:gd name="T31" fmla="*/ 53 h 225"/>
                <a:gd name="T32" fmla="*/ 11 w 210"/>
                <a:gd name="T33" fmla="*/ 52 h 225"/>
                <a:gd name="T34" fmla="*/ 8 w 210"/>
                <a:gd name="T35" fmla="*/ 52 h 225"/>
                <a:gd name="T36" fmla="*/ 6 w 210"/>
                <a:gd name="T37" fmla="*/ 52 h 225"/>
                <a:gd name="T38" fmla="*/ 3 w 210"/>
                <a:gd name="T39" fmla="*/ 52 h 225"/>
                <a:gd name="T40" fmla="*/ 0 w 210"/>
                <a:gd name="T41" fmla="*/ 52 h 225"/>
                <a:gd name="T42" fmla="*/ 1 w 210"/>
                <a:gd name="T43" fmla="*/ 46 h 225"/>
                <a:gd name="T44" fmla="*/ 1 w 210"/>
                <a:gd name="T45" fmla="*/ 39 h 225"/>
                <a:gd name="T46" fmla="*/ 2 w 210"/>
                <a:gd name="T47" fmla="*/ 26 h 225"/>
                <a:gd name="T48" fmla="*/ 3 w 210"/>
                <a:gd name="T49" fmla="*/ 19 h 225"/>
                <a:gd name="T50" fmla="*/ 3 w 210"/>
                <a:gd name="T51" fmla="*/ 12 h 225"/>
                <a:gd name="T52" fmla="*/ 3 w 210"/>
                <a:gd name="T53" fmla="*/ 6 h 225"/>
                <a:gd name="T54" fmla="*/ 3 w 210"/>
                <a:gd name="T55" fmla="*/ 0 h 225"/>
                <a:gd name="T56" fmla="*/ 7 w 210"/>
                <a:gd name="T57" fmla="*/ 0 h 225"/>
                <a:gd name="T58" fmla="*/ 10 w 210"/>
                <a:gd name="T59" fmla="*/ 0 h 225"/>
                <a:gd name="T60" fmla="*/ 16 w 210"/>
                <a:gd name="T61" fmla="*/ 0 h 225"/>
                <a:gd name="T62" fmla="*/ 23 w 210"/>
                <a:gd name="T63" fmla="*/ 1 h 225"/>
                <a:gd name="T64" fmla="*/ 29 w 210"/>
                <a:gd name="T65" fmla="*/ 2 h 225"/>
                <a:gd name="T66" fmla="*/ 35 w 210"/>
                <a:gd name="T67" fmla="*/ 4 h 225"/>
                <a:gd name="T68" fmla="*/ 41 w 210"/>
                <a:gd name="T69" fmla="*/ 6 h 225"/>
                <a:gd name="T70" fmla="*/ 53 w 210"/>
                <a:gd name="T71" fmla="*/ 10 h 2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0" h="225">
                  <a:moveTo>
                    <a:pt x="210" y="41"/>
                  </a:moveTo>
                  <a:lnTo>
                    <a:pt x="209" y="64"/>
                  </a:lnTo>
                  <a:lnTo>
                    <a:pt x="205" y="87"/>
                  </a:lnTo>
                  <a:lnTo>
                    <a:pt x="200" y="109"/>
                  </a:lnTo>
                  <a:lnTo>
                    <a:pt x="195" y="132"/>
                  </a:lnTo>
                  <a:lnTo>
                    <a:pt x="188" y="155"/>
                  </a:lnTo>
                  <a:lnTo>
                    <a:pt x="180" y="177"/>
                  </a:lnTo>
                  <a:lnTo>
                    <a:pt x="170" y="200"/>
                  </a:lnTo>
                  <a:lnTo>
                    <a:pt x="161" y="221"/>
                  </a:lnTo>
                  <a:lnTo>
                    <a:pt x="151" y="224"/>
                  </a:lnTo>
                  <a:lnTo>
                    <a:pt x="140" y="225"/>
                  </a:lnTo>
                  <a:lnTo>
                    <a:pt x="131" y="225"/>
                  </a:lnTo>
                  <a:lnTo>
                    <a:pt x="122" y="224"/>
                  </a:lnTo>
                  <a:lnTo>
                    <a:pt x="102" y="220"/>
                  </a:lnTo>
                  <a:lnTo>
                    <a:pt x="83" y="216"/>
                  </a:lnTo>
                  <a:lnTo>
                    <a:pt x="63" y="213"/>
                  </a:lnTo>
                  <a:lnTo>
                    <a:pt x="42" y="210"/>
                  </a:lnTo>
                  <a:lnTo>
                    <a:pt x="32" y="209"/>
                  </a:lnTo>
                  <a:lnTo>
                    <a:pt x="21" y="209"/>
                  </a:lnTo>
                  <a:lnTo>
                    <a:pt x="10" y="209"/>
                  </a:lnTo>
                  <a:lnTo>
                    <a:pt x="0" y="211"/>
                  </a:lnTo>
                  <a:lnTo>
                    <a:pt x="2" y="184"/>
                  </a:lnTo>
                  <a:lnTo>
                    <a:pt x="4" y="158"/>
                  </a:lnTo>
                  <a:lnTo>
                    <a:pt x="8" y="104"/>
                  </a:lnTo>
                  <a:lnTo>
                    <a:pt x="10" y="77"/>
                  </a:lnTo>
                  <a:lnTo>
                    <a:pt x="10" y="51"/>
                  </a:lnTo>
                  <a:lnTo>
                    <a:pt x="11" y="25"/>
                  </a:lnTo>
                  <a:lnTo>
                    <a:pt x="11" y="0"/>
                  </a:lnTo>
                  <a:lnTo>
                    <a:pt x="25" y="0"/>
                  </a:lnTo>
                  <a:lnTo>
                    <a:pt x="38" y="0"/>
                  </a:lnTo>
                  <a:lnTo>
                    <a:pt x="64" y="2"/>
                  </a:lnTo>
                  <a:lnTo>
                    <a:pt x="90" y="6"/>
                  </a:lnTo>
                  <a:lnTo>
                    <a:pt x="114" y="11"/>
                  </a:lnTo>
                  <a:lnTo>
                    <a:pt x="138" y="18"/>
                  </a:lnTo>
                  <a:lnTo>
                    <a:pt x="161" y="25"/>
                  </a:lnTo>
                  <a:lnTo>
                    <a:pt x="210" y="41"/>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2" name="Freeform 72"/>
            <p:cNvSpPr>
              <a:spLocks/>
            </p:cNvSpPr>
            <p:nvPr/>
          </p:nvSpPr>
          <p:spPr bwMode="auto">
            <a:xfrm>
              <a:off x="5679" y="1384"/>
              <a:ext cx="93" cy="105"/>
            </a:xfrm>
            <a:custGeom>
              <a:avLst/>
              <a:gdLst>
                <a:gd name="T0" fmla="*/ 47 w 186"/>
                <a:gd name="T1" fmla="*/ 5 h 209"/>
                <a:gd name="T2" fmla="*/ 46 w 186"/>
                <a:gd name="T3" fmla="*/ 8 h 209"/>
                <a:gd name="T4" fmla="*/ 46 w 186"/>
                <a:gd name="T5" fmla="*/ 10 h 209"/>
                <a:gd name="T6" fmla="*/ 46 w 186"/>
                <a:gd name="T7" fmla="*/ 16 h 209"/>
                <a:gd name="T8" fmla="*/ 47 w 186"/>
                <a:gd name="T9" fmla="*/ 26 h 209"/>
                <a:gd name="T10" fmla="*/ 46 w 186"/>
                <a:gd name="T11" fmla="*/ 31 h 209"/>
                <a:gd name="T12" fmla="*/ 46 w 186"/>
                <a:gd name="T13" fmla="*/ 33 h 209"/>
                <a:gd name="T14" fmla="*/ 46 w 186"/>
                <a:gd name="T15" fmla="*/ 35 h 209"/>
                <a:gd name="T16" fmla="*/ 45 w 186"/>
                <a:gd name="T17" fmla="*/ 38 h 209"/>
                <a:gd name="T18" fmla="*/ 44 w 186"/>
                <a:gd name="T19" fmla="*/ 40 h 209"/>
                <a:gd name="T20" fmla="*/ 43 w 186"/>
                <a:gd name="T21" fmla="*/ 43 h 209"/>
                <a:gd name="T22" fmla="*/ 42 w 186"/>
                <a:gd name="T23" fmla="*/ 45 h 209"/>
                <a:gd name="T24" fmla="*/ 40 w 186"/>
                <a:gd name="T25" fmla="*/ 46 h 209"/>
                <a:gd name="T26" fmla="*/ 38 w 186"/>
                <a:gd name="T27" fmla="*/ 47 h 209"/>
                <a:gd name="T28" fmla="*/ 36 w 186"/>
                <a:gd name="T29" fmla="*/ 48 h 209"/>
                <a:gd name="T30" fmla="*/ 34 w 186"/>
                <a:gd name="T31" fmla="*/ 48 h 209"/>
                <a:gd name="T32" fmla="*/ 29 w 186"/>
                <a:gd name="T33" fmla="*/ 49 h 209"/>
                <a:gd name="T34" fmla="*/ 24 w 186"/>
                <a:gd name="T35" fmla="*/ 50 h 209"/>
                <a:gd name="T36" fmla="*/ 20 w 186"/>
                <a:gd name="T37" fmla="*/ 50 h 209"/>
                <a:gd name="T38" fmla="*/ 15 w 186"/>
                <a:gd name="T39" fmla="*/ 51 h 209"/>
                <a:gd name="T40" fmla="*/ 10 w 186"/>
                <a:gd name="T41" fmla="*/ 51 h 209"/>
                <a:gd name="T42" fmla="*/ 8 w 186"/>
                <a:gd name="T43" fmla="*/ 52 h 209"/>
                <a:gd name="T44" fmla="*/ 5 w 186"/>
                <a:gd name="T45" fmla="*/ 53 h 209"/>
                <a:gd name="T46" fmla="*/ 5 w 186"/>
                <a:gd name="T47" fmla="*/ 46 h 209"/>
                <a:gd name="T48" fmla="*/ 5 w 186"/>
                <a:gd name="T49" fmla="*/ 39 h 209"/>
                <a:gd name="T50" fmla="*/ 4 w 186"/>
                <a:gd name="T51" fmla="*/ 33 h 209"/>
                <a:gd name="T52" fmla="*/ 3 w 186"/>
                <a:gd name="T53" fmla="*/ 27 h 209"/>
                <a:gd name="T54" fmla="*/ 1 w 186"/>
                <a:gd name="T55" fmla="*/ 14 h 209"/>
                <a:gd name="T56" fmla="*/ 1 w 186"/>
                <a:gd name="T57" fmla="*/ 7 h 209"/>
                <a:gd name="T58" fmla="*/ 0 w 186"/>
                <a:gd name="T59" fmla="*/ 1 h 209"/>
                <a:gd name="T60" fmla="*/ 4 w 186"/>
                <a:gd name="T61" fmla="*/ 1 h 209"/>
                <a:gd name="T62" fmla="*/ 7 w 186"/>
                <a:gd name="T63" fmla="*/ 0 h 209"/>
                <a:gd name="T64" fmla="*/ 10 w 186"/>
                <a:gd name="T65" fmla="*/ 0 h 209"/>
                <a:gd name="T66" fmla="*/ 13 w 186"/>
                <a:gd name="T67" fmla="*/ 1 h 209"/>
                <a:gd name="T68" fmla="*/ 19 w 186"/>
                <a:gd name="T69" fmla="*/ 1 h 209"/>
                <a:gd name="T70" fmla="*/ 25 w 186"/>
                <a:gd name="T71" fmla="*/ 2 h 209"/>
                <a:gd name="T72" fmla="*/ 30 w 186"/>
                <a:gd name="T73" fmla="*/ 3 h 209"/>
                <a:gd name="T74" fmla="*/ 35 w 186"/>
                <a:gd name="T75" fmla="*/ 4 h 209"/>
                <a:gd name="T76" fmla="*/ 41 w 186"/>
                <a:gd name="T77" fmla="*/ 4 h 209"/>
                <a:gd name="T78" fmla="*/ 44 w 186"/>
                <a:gd name="T79" fmla="*/ 5 h 209"/>
                <a:gd name="T80" fmla="*/ 47 w 186"/>
                <a:gd name="T81" fmla="*/ 5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209">
                  <a:moveTo>
                    <a:pt x="186" y="17"/>
                  </a:moveTo>
                  <a:lnTo>
                    <a:pt x="184" y="29"/>
                  </a:lnTo>
                  <a:lnTo>
                    <a:pt x="183" y="39"/>
                  </a:lnTo>
                  <a:lnTo>
                    <a:pt x="184" y="61"/>
                  </a:lnTo>
                  <a:lnTo>
                    <a:pt x="186" y="102"/>
                  </a:lnTo>
                  <a:lnTo>
                    <a:pt x="184" y="121"/>
                  </a:lnTo>
                  <a:lnTo>
                    <a:pt x="184" y="131"/>
                  </a:lnTo>
                  <a:lnTo>
                    <a:pt x="182" y="140"/>
                  </a:lnTo>
                  <a:lnTo>
                    <a:pt x="180" y="150"/>
                  </a:lnTo>
                  <a:lnTo>
                    <a:pt x="176" y="159"/>
                  </a:lnTo>
                  <a:lnTo>
                    <a:pt x="172" y="169"/>
                  </a:lnTo>
                  <a:lnTo>
                    <a:pt x="166" y="179"/>
                  </a:lnTo>
                  <a:lnTo>
                    <a:pt x="158" y="183"/>
                  </a:lnTo>
                  <a:lnTo>
                    <a:pt x="150" y="186"/>
                  </a:lnTo>
                  <a:lnTo>
                    <a:pt x="142" y="189"/>
                  </a:lnTo>
                  <a:lnTo>
                    <a:pt x="134" y="192"/>
                  </a:lnTo>
                  <a:lnTo>
                    <a:pt x="115" y="196"/>
                  </a:lnTo>
                  <a:lnTo>
                    <a:pt x="96" y="198"/>
                  </a:lnTo>
                  <a:lnTo>
                    <a:pt x="77" y="199"/>
                  </a:lnTo>
                  <a:lnTo>
                    <a:pt x="57" y="201"/>
                  </a:lnTo>
                  <a:lnTo>
                    <a:pt x="39" y="204"/>
                  </a:lnTo>
                  <a:lnTo>
                    <a:pt x="30" y="206"/>
                  </a:lnTo>
                  <a:lnTo>
                    <a:pt x="20" y="209"/>
                  </a:lnTo>
                  <a:lnTo>
                    <a:pt x="20" y="182"/>
                  </a:lnTo>
                  <a:lnTo>
                    <a:pt x="18" y="156"/>
                  </a:lnTo>
                  <a:lnTo>
                    <a:pt x="16" y="131"/>
                  </a:lnTo>
                  <a:lnTo>
                    <a:pt x="12" y="105"/>
                  </a:lnTo>
                  <a:lnTo>
                    <a:pt x="4" y="53"/>
                  </a:lnTo>
                  <a:lnTo>
                    <a:pt x="2" y="28"/>
                  </a:lnTo>
                  <a:lnTo>
                    <a:pt x="0" y="3"/>
                  </a:lnTo>
                  <a:lnTo>
                    <a:pt x="14" y="1"/>
                  </a:lnTo>
                  <a:lnTo>
                    <a:pt x="26" y="0"/>
                  </a:lnTo>
                  <a:lnTo>
                    <a:pt x="39" y="0"/>
                  </a:lnTo>
                  <a:lnTo>
                    <a:pt x="52" y="1"/>
                  </a:lnTo>
                  <a:lnTo>
                    <a:pt x="75" y="3"/>
                  </a:lnTo>
                  <a:lnTo>
                    <a:pt x="97" y="7"/>
                  </a:lnTo>
                  <a:lnTo>
                    <a:pt x="119" y="11"/>
                  </a:lnTo>
                  <a:lnTo>
                    <a:pt x="139" y="14"/>
                  </a:lnTo>
                  <a:lnTo>
                    <a:pt x="161" y="16"/>
                  </a:lnTo>
                  <a:lnTo>
                    <a:pt x="174" y="17"/>
                  </a:lnTo>
                  <a:lnTo>
                    <a:pt x="186" y="17"/>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3" name="Freeform 73"/>
            <p:cNvSpPr>
              <a:spLocks/>
            </p:cNvSpPr>
            <p:nvPr/>
          </p:nvSpPr>
          <p:spPr bwMode="auto">
            <a:xfrm>
              <a:off x="5879" y="1419"/>
              <a:ext cx="98" cy="98"/>
            </a:xfrm>
            <a:custGeom>
              <a:avLst/>
              <a:gdLst>
                <a:gd name="T0" fmla="*/ 49 w 198"/>
                <a:gd name="T1" fmla="*/ 20 h 195"/>
                <a:gd name="T2" fmla="*/ 28 w 198"/>
                <a:gd name="T3" fmla="*/ 49 h 195"/>
                <a:gd name="T4" fmla="*/ 27 w 198"/>
                <a:gd name="T5" fmla="*/ 48 h 195"/>
                <a:gd name="T6" fmla="*/ 25 w 198"/>
                <a:gd name="T7" fmla="*/ 47 h 195"/>
                <a:gd name="T8" fmla="*/ 20 w 198"/>
                <a:gd name="T9" fmla="*/ 46 h 195"/>
                <a:gd name="T10" fmla="*/ 16 w 198"/>
                <a:gd name="T11" fmla="*/ 44 h 195"/>
                <a:gd name="T12" fmla="*/ 11 w 198"/>
                <a:gd name="T13" fmla="*/ 43 h 195"/>
                <a:gd name="T14" fmla="*/ 7 w 198"/>
                <a:gd name="T15" fmla="*/ 41 h 195"/>
                <a:gd name="T16" fmla="*/ 5 w 198"/>
                <a:gd name="T17" fmla="*/ 40 h 195"/>
                <a:gd name="T18" fmla="*/ 4 w 198"/>
                <a:gd name="T19" fmla="*/ 39 h 195"/>
                <a:gd name="T20" fmla="*/ 2 w 198"/>
                <a:gd name="T21" fmla="*/ 38 h 195"/>
                <a:gd name="T22" fmla="*/ 1 w 198"/>
                <a:gd name="T23" fmla="*/ 36 h 195"/>
                <a:gd name="T24" fmla="*/ 0 w 198"/>
                <a:gd name="T25" fmla="*/ 35 h 195"/>
                <a:gd name="T26" fmla="*/ 0 w 198"/>
                <a:gd name="T27" fmla="*/ 33 h 195"/>
                <a:gd name="T28" fmla="*/ 1 w 198"/>
                <a:gd name="T29" fmla="*/ 31 h 195"/>
                <a:gd name="T30" fmla="*/ 2 w 198"/>
                <a:gd name="T31" fmla="*/ 29 h 195"/>
                <a:gd name="T32" fmla="*/ 3 w 198"/>
                <a:gd name="T33" fmla="*/ 25 h 195"/>
                <a:gd name="T34" fmla="*/ 5 w 198"/>
                <a:gd name="T35" fmla="*/ 21 h 195"/>
                <a:gd name="T36" fmla="*/ 6 w 198"/>
                <a:gd name="T37" fmla="*/ 16 h 195"/>
                <a:gd name="T38" fmla="*/ 7 w 198"/>
                <a:gd name="T39" fmla="*/ 12 h 195"/>
                <a:gd name="T40" fmla="*/ 8 w 198"/>
                <a:gd name="T41" fmla="*/ 8 h 195"/>
                <a:gd name="T42" fmla="*/ 9 w 198"/>
                <a:gd name="T43" fmla="*/ 6 h 195"/>
                <a:gd name="T44" fmla="*/ 10 w 198"/>
                <a:gd name="T45" fmla="*/ 4 h 195"/>
                <a:gd name="T46" fmla="*/ 11 w 198"/>
                <a:gd name="T47" fmla="*/ 2 h 195"/>
                <a:gd name="T48" fmla="*/ 13 w 198"/>
                <a:gd name="T49" fmla="*/ 0 h 195"/>
                <a:gd name="T50" fmla="*/ 18 w 198"/>
                <a:gd name="T51" fmla="*/ 2 h 195"/>
                <a:gd name="T52" fmla="*/ 23 w 198"/>
                <a:gd name="T53" fmla="*/ 3 h 195"/>
                <a:gd name="T54" fmla="*/ 28 w 198"/>
                <a:gd name="T55" fmla="*/ 5 h 195"/>
                <a:gd name="T56" fmla="*/ 33 w 198"/>
                <a:gd name="T57" fmla="*/ 7 h 195"/>
                <a:gd name="T58" fmla="*/ 37 w 198"/>
                <a:gd name="T59" fmla="*/ 10 h 195"/>
                <a:gd name="T60" fmla="*/ 42 w 198"/>
                <a:gd name="T61" fmla="*/ 13 h 195"/>
                <a:gd name="T62" fmla="*/ 44 w 198"/>
                <a:gd name="T63" fmla="*/ 14 h 195"/>
                <a:gd name="T64" fmla="*/ 45 w 198"/>
                <a:gd name="T65" fmla="*/ 16 h 195"/>
                <a:gd name="T66" fmla="*/ 47 w 198"/>
                <a:gd name="T67" fmla="*/ 18 h 195"/>
                <a:gd name="T68" fmla="*/ 49 w 198"/>
                <a:gd name="T69" fmla="*/ 20 h 1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8" h="195">
                  <a:moveTo>
                    <a:pt x="198" y="77"/>
                  </a:moveTo>
                  <a:lnTo>
                    <a:pt x="116" y="195"/>
                  </a:lnTo>
                  <a:lnTo>
                    <a:pt x="109" y="191"/>
                  </a:lnTo>
                  <a:lnTo>
                    <a:pt x="101" y="187"/>
                  </a:lnTo>
                  <a:lnTo>
                    <a:pt x="83" y="181"/>
                  </a:lnTo>
                  <a:lnTo>
                    <a:pt x="66" y="175"/>
                  </a:lnTo>
                  <a:lnTo>
                    <a:pt x="47" y="170"/>
                  </a:lnTo>
                  <a:lnTo>
                    <a:pt x="31" y="164"/>
                  </a:lnTo>
                  <a:lnTo>
                    <a:pt x="23" y="159"/>
                  </a:lnTo>
                  <a:lnTo>
                    <a:pt x="16" y="155"/>
                  </a:lnTo>
                  <a:lnTo>
                    <a:pt x="10" y="150"/>
                  </a:lnTo>
                  <a:lnTo>
                    <a:pt x="6" y="144"/>
                  </a:lnTo>
                  <a:lnTo>
                    <a:pt x="2" y="137"/>
                  </a:lnTo>
                  <a:lnTo>
                    <a:pt x="0" y="130"/>
                  </a:lnTo>
                  <a:lnTo>
                    <a:pt x="5" y="121"/>
                  </a:lnTo>
                  <a:lnTo>
                    <a:pt x="8" y="114"/>
                  </a:lnTo>
                  <a:lnTo>
                    <a:pt x="15" y="98"/>
                  </a:lnTo>
                  <a:lnTo>
                    <a:pt x="20" y="81"/>
                  </a:lnTo>
                  <a:lnTo>
                    <a:pt x="24" y="64"/>
                  </a:lnTo>
                  <a:lnTo>
                    <a:pt x="29" y="46"/>
                  </a:lnTo>
                  <a:lnTo>
                    <a:pt x="34" y="30"/>
                  </a:lnTo>
                  <a:lnTo>
                    <a:pt x="38" y="23"/>
                  </a:lnTo>
                  <a:lnTo>
                    <a:pt x="42" y="14"/>
                  </a:lnTo>
                  <a:lnTo>
                    <a:pt x="47" y="7"/>
                  </a:lnTo>
                  <a:lnTo>
                    <a:pt x="53" y="0"/>
                  </a:lnTo>
                  <a:lnTo>
                    <a:pt x="74" y="5"/>
                  </a:lnTo>
                  <a:lnTo>
                    <a:pt x="95" y="10"/>
                  </a:lnTo>
                  <a:lnTo>
                    <a:pt x="114" y="17"/>
                  </a:lnTo>
                  <a:lnTo>
                    <a:pt x="134" y="27"/>
                  </a:lnTo>
                  <a:lnTo>
                    <a:pt x="151" y="37"/>
                  </a:lnTo>
                  <a:lnTo>
                    <a:pt x="169" y="49"/>
                  </a:lnTo>
                  <a:lnTo>
                    <a:pt x="177" y="55"/>
                  </a:lnTo>
                  <a:lnTo>
                    <a:pt x="184" y="63"/>
                  </a:lnTo>
                  <a:lnTo>
                    <a:pt x="191" y="70"/>
                  </a:lnTo>
                  <a:lnTo>
                    <a:pt x="198" y="77"/>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4" name="Freeform 74"/>
            <p:cNvSpPr>
              <a:spLocks/>
            </p:cNvSpPr>
            <p:nvPr/>
          </p:nvSpPr>
          <p:spPr bwMode="auto">
            <a:xfrm>
              <a:off x="5433" y="1435"/>
              <a:ext cx="138" cy="159"/>
            </a:xfrm>
            <a:custGeom>
              <a:avLst/>
              <a:gdLst>
                <a:gd name="T0" fmla="*/ 66 w 277"/>
                <a:gd name="T1" fmla="*/ 54 h 318"/>
                <a:gd name="T2" fmla="*/ 69 w 277"/>
                <a:gd name="T3" fmla="*/ 57 h 318"/>
                <a:gd name="T4" fmla="*/ 66 w 277"/>
                <a:gd name="T5" fmla="*/ 60 h 318"/>
                <a:gd name="T6" fmla="*/ 63 w 277"/>
                <a:gd name="T7" fmla="*/ 63 h 318"/>
                <a:gd name="T8" fmla="*/ 59 w 277"/>
                <a:gd name="T9" fmla="*/ 65 h 318"/>
                <a:gd name="T10" fmla="*/ 56 w 277"/>
                <a:gd name="T11" fmla="*/ 68 h 318"/>
                <a:gd name="T12" fmla="*/ 53 w 277"/>
                <a:gd name="T13" fmla="*/ 70 h 318"/>
                <a:gd name="T14" fmla="*/ 49 w 277"/>
                <a:gd name="T15" fmla="*/ 73 h 318"/>
                <a:gd name="T16" fmla="*/ 48 w 277"/>
                <a:gd name="T17" fmla="*/ 74 h 318"/>
                <a:gd name="T18" fmla="*/ 47 w 277"/>
                <a:gd name="T19" fmla="*/ 76 h 318"/>
                <a:gd name="T20" fmla="*/ 45 w 277"/>
                <a:gd name="T21" fmla="*/ 78 h 318"/>
                <a:gd name="T22" fmla="*/ 44 w 277"/>
                <a:gd name="T23" fmla="*/ 80 h 318"/>
                <a:gd name="T24" fmla="*/ 41 w 277"/>
                <a:gd name="T25" fmla="*/ 79 h 318"/>
                <a:gd name="T26" fmla="*/ 38 w 277"/>
                <a:gd name="T27" fmla="*/ 78 h 318"/>
                <a:gd name="T28" fmla="*/ 33 w 277"/>
                <a:gd name="T29" fmla="*/ 75 h 318"/>
                <a:gd name="T30" fmla="*/ 27 w 277"/>
                <a:gd name="T31" fmla="*/ 73 h 318"/>
                <a:gd name="T32" fmla="*/ 16 w 277"/>
                <a:gd name="T33" fmla="*/ 66 h 318"/>
                <a:gd name="T34" fmla="*/ 11 w 277"/>
                <a:gd name="T35" fmla="*/ 63 h 318"/>
                <a:gd name="T36" fmla="*/ 5 w 277"/>
                <a:gd name="T37" fmla="*/ 61 h 318"/>
                <a:gd name="T38" fmla="*/ 2 w 277"/>
                <a:gd name="T39" fmla="*/ 59 h 318"/>
                <a:gd name="T40" fmla="*/ 0 w 277"/>
                <a:gd name="T41" fmla="*/ 58 h 318"/>
                <a:gd name="T42" fmla="*/ 1 w 277"/>
                <a:gd name="T43" fmla="*/ 54 h 318"/>
                <a:gd name="T44" fmla="*/ 3 w 277"/>
                <a:gd name="T45" fmla="*/ 50 h 318"/>
                <a:gd name="T46" fmla="*/ 5 w 277"/>
                <a:gd name="T47" fmla="*/ 46 h 318"/>
                <a:gd name="T48" fmla="*/ 8 w 277"/>
                <a:gd name="T49" fmla="*/ 42 h 318"/>
                <a:gd name="T50" fmla="*/ 10 w 277"/>
                <a:gd name="T51" fmla="*/ 38 h 318"/>
                <a:gd name="T52" fmla="*/ 13 w 277"/>
                <a:gd name="T53" fmla="*/ 34 h 318"/>
                <a:gd name="T54" fmla="*/ 16 w 277"/>
                <a:gd name="T55" fmla="*/ 30 h 318"/>
                <a:gd name="T56" fmla="*/ 19 w 277"/>
                <a:gd name="T57" fmla="*/ 26 h 318"/>
                <a:gd name="T58" fmla="*/ 22 w 277"/>
                <a:gd name="T59" fmla="*/ 22 h 318"/>
                <a:gd name="T60" fmla="*/ 25 w 277"/>
                <a:gd name="T61" fmla="*/ 19 h 318"/>
                <a:gd name="T62" fmla="*/ 29 w 277"/>
                <a:gd name="T63" fmla="*/ 15 h 318"/>
                <a:gd name="T64" fmla="*/ 32 w 277"/>
                <a:gd name="T65" fmla="*/ 12 h 318"/>
                <a:gd name="T66" fmla="*/ 36 w 277"/>
                <a:gd name="T67" fmla="*/ 9 h 318"/>
                <a:gd name="T68" fmla="*/ 39 w 277"/>
                <a:gd name="T69" fmla="*/ 6 h 318"/>
                <a:gd name="T70" fmla="*/ 43 w 277"/>
                <a:gd name="T71" fmla="*/ 3 h 318"/>
                <a:gd name="T72" fmla="*/ 47 w 277"/>
                <a:gd name="T73" fmla="*/ 0 h 318"/>
                <a:gd name="T74" fmla="*/ 51 w 277"/>
                <a:gd name="T75" fmla="*/ 7 h 318"/>
                <a:gd name="T76" fmla="*/ 54 w 277"/>
                <a:gd name="T77" fmla="*/ 13 h 318"/>
                <a:gd name="T78" fmla="*/ 57 w 277"/>
                <a:gd name="T79" fmla="*/ 19 h 318"/>
                <a:gd name="T80" fmla="*/ 59 w 277"/>
                <a:gd name="T81" fmla="*/ 26 h 318"/>
                <a:gd name="T82" fmla="*/ 61 w 277"/>
                <a:gd name="T83" fmla="*/ 33 h 318"/>
                <a:gd name="T84" fmla="*/ 63 w 277"/>
                <a:gd name="T85" fmla="*/ 40 h 318"/>
                <a:gd name="T86" fmla="*/ 64 w 277"/>
                <a:gd name="T87" fmla="*/ 47 h 318"/>
                <a:gd name="T88" fmla="*/ 66 w 277"/>
                <a:gd name="T89" fmla="*/ 54 h 3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7" h="318">
                  <a:moveTo>
                    <a:pt x="265" y="214"/>
                  </a:moveTo>
                  <a:lnTo>
                    <a:pt x="277" y="225"/>
                  </a:lnTo>
                  <a:lnTo>
                    <a:pt x="265" y="238"/>
                  </a:lnTo>
                  <a:lnTo>
                    <a:pt x="252" y="249"/>
                  </a:lnTo>
                  <a:lnTo>
                    <a:pt x="239" y="259"/>
                  </a:lnTo>
                  <a:lnTo>
                    <a:pt x="226" y="270"/>
                  </a:lnTo>
                  <a:lnTo>
                    <a:pt x="212" y="280"/>
                  </a:lnTo>
                  <a:lnTo>
                    <a:pt x="199" y="290"/>
                  </a:lnTo>
                  <a:lnTo>
                    <a:pt x="194" y="296"/>
                  </a:lnTo>
                  <a:lnTo>
                    <a:pt x="188" y="304"/>
                  </a:lnTo>
                  <a:lnTo>
                    <a:pt x="183" y="311"/>
                  </a:lnTo>
                  <a:lnTo>
                    <a:pt x="179" y="318"/>
                  </a:lnTo>
                  <a:lnTo>
                    <a:pt x="166" y="315"/>
                  </a:lnTo>
                  <a:lnTo>
                    <a:pt x="154" y="311"/>
                  </a:lnTo>
                  <a:lnTo>
                    <a:pt x="132" y="300"/>
                  </a:lnTo>
                  <a:lnTo>
                    <a:pt x="110" y="289"/>
                  </a:lnTo>
                  <a:lnTo>
                    <a:pt x="67" y="263"/>
                  </a:lnTo>
                  <a:lnTo>
                    <a:pt x="45" y="251"/>
                  </a:lnTo>
                  <a:lnTo>
                    <a:pt x="23" y="241"/>
                  </a:lnTo>
                  <a:lnTo>
                    <a:pt x="11" y="236"/>
                  </a:lnTo>
                  <a:lnTo>
                    <a:pt x="0" y="231"/>
                  </a:lnTo>
                  <a:lnTo>
                    <a:pt x="7" y="215"/>
                  </a:lnTo>
                  <a:lnTo>
                    <a:pt x="15" y="199"/>
                  </a:lnTo>
                  <a:lnTo>
                    <a:pt x="23" y="182"/>
                  </a:lnTo>
                  <a:lnTo>
                    <a:pt x="32" y="166"/>
                  </a:lnTo>
                  <a:lnTo>
                    <a:pt x="42" y="149"/>
                  </a:lnTo>
                  <a:lnTo>
                    <a:pt x="53" y="134"/>
                  </a:lnTo>
                  <a:lnTo>
                    <a:pt x="64" y="118"/>
                  </a:lnTo>
                  <a:lnTo>
                    <a:pt x="76" y="103"/>
                  </a:lnTo>
                  <a:lnTo>
                    <a:pt x="88" y="88"/>
                  </a:lnTo>
                  <a:lnTo>
                    <a:pt x="102" y="74"/>
                  </a:lnTo>
                  <a:lnTo>
                    <a:pt x="116" y="60"/>
                  </a:lnTo>
                  <a:lnTo>
                    <a:pt x="130" y="47"/>
                  </a:lnTo>
                  <a:lnTo>
                    <a:pt x="144" y="34"/>
                  </a:lnTo>
                  <a:lnTo>
                    <a:pt x="159" y="21"/>
                  </a:lnTo>
                  <a:lnTo>
                    <a:pt x="175" y="10"/>
                  </a:lnTo>
                  <a:lnTo>
                    <a:pt x="190" y="0"/>
                  </a:lnTo>
                  <a:lnTo>
                    <a:pt x="205" y="25"/>
                  </a:lnTo>
                  <a:lnTo>
                    <a:pt x="218" y="50"/>
                  </a:lnTo>
                  <a:lnTo>
                    <a:pt x="228" y="76"/>
                  </a:lnTo>
                  <a:lnTo>
                    <a:pt x="237" y="104"/>
                  </a:lnTo>
                  <a:lnTo>
                    <a:pt x="246" y="132"/>
                  </a:lnTo>
                  <a:lnTo>
                    <a:pt x="254" y="159"/>
                  </a:lnTo>
                  <a:lnTo>
                    <a:pt x="259" y="187"/>
                  </a:lnTo>
                  <a:lnTo>
                    <a:pt x="265" y="214"/>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5" name="Freeform 75"/>
            <p:cNvSpPr>
              <a:spLocks/>
            </p:cNvSpPr>
            <p:nvPr/>
          </p:nvSpPr>
          <p:spPr bwMode="auto">
            <a:xfrm>
              <a:off x="5951" y="1455"/>
              <a:ext cx="93" cy="99"/>
            </a:xfrm>
            <a:custGeom>
              <a:avLst/>
              <a:gdLst>
                <a:gd name="T0" fmla="*/ 47 w 186"/>
                <a:gd name="T1" fmla="*/ 25 h 197"/>
                <a:gd name="T2" fmla="*/ 45 w 186"/>
                <a:gd name="T3" fmla="*/ 26 h 197"/>
                <a:gd name="T4" fmla="*/ 43 w 186"/>
                <a:gd name="T5" fmla="*/ 27 h 197"/>
                <a:gd name="T6" fmla="*/ 41 w 186"/>
                <a:gd name="T7" fmla="*/ 29 h 197"/>
                <a:gd name="T8" fmla="*/ 39 w 186"/>
                <a:gd name="T9" fmla="*/ 30 h 197"/>
                <a:gd name="T10" fmla="*/ 35 w 186"/>
                <a:gd name="T11" fmla="*/ 34 h 197"/>
                <a:gd name="T12" fmla="*/ 29 w 186"/>
                <a:gd name="T13" fmla="*/ 41 h 197"/>
                <a:gd name="T14" fmla="*/ 26 w 186"/>
                <a:gd name="T15" fmla="*/ 45 h 197"/>
                <a:gd name="T16" fmla="*/ 25 w 186"/>
                <a:gd name="T17" fmla="*/ 46 h 197"/>
                <a:gd name="T18" fmla="*/ 23 w 186"/>
                <a:gd name="T19" fmla="*/ 47 h 197"/>
                <a:gd name="T20" fmla="*/ 22 w 186"/>
                <a:gd name="T21" fmla="*/ 49 h 197"/>
                <a:gd name="T22" fmla="*/ 20 w 186"/>
                <a:gd name="T23" fmla="*/ 50 h 197"/>
                <a:gd name="T24" fmla="*/ 18 w 186"/>
                <a:gd name="T25" fmla="*/ 47 h 197"/>
                <a:gd name="T26" fmla="*/ 15 w 186"/>
                <a:gd name="T27" fmla="*/ 45 h 197"/>
                <a:gd name="T28" fmla="*/ 13 w 186"/>
                <a:gd name="T29" fmla="*/ 44 h 197"/>
                <a:gd name="T30" fmla="*/ 11 w 186"/>
                <a:gd name="T31" fmla="*/ 43 h 197"/>
                <a:gd name="T32" fmla="*/ 8 w 186"/>
                <a:gd name="T33" fmla="*/ 42 h 197"/>
                <a:gd name="T34" fmla="*/ 6 w 186"/>
                <a:gd name="T35" fmla="*/ 40 h 197"/>
                <a:gd name="T36" fmla="*/ 3 w 186"/>
                <a:gd name="T37" fmla="*/ 39 h 197"/>
                <a:gd name="T38" fmla="*/ 0 w 186"/>
                <a:gd name="T39" fmla="*/ 37 h 197"/>
                <a:gd name="T40" fmla="*/ 1 w 186"/>
                <a:gd name="T41" fmla="*/ 35 h 197"/>
                <a:gd name="T42" fmla="*/ 2 w 186"/>
                <a:gd name="T43" fmla="*/ 33 h 197"/>
                <a:gd name="T44" fmla="*/ 3 w 186"/>
                <a:gd name="T45" fmla="*/ 30 h 197"/>
                <a:gd name="T46" fmla="*/ 5 w 186"/>
                <a:gd name="T47" fmla="*/ 28 h 197"/>
                <a:gd name="T48" fmla="*/ 7 w 186"/>
                <a:gd name="T49" fmla="*/ 23 h 197"/>
                <a:gd name="T50" fmla="*/ 11 w 186"/>
                <a:gd name="T51" fmla="*/ 19 h 197"/>
                <a:gd name="T52" fmla="*/ 14 w 186"/>
                <a:gd name="T53" fmla="*/ 14 h 197"/>
                <a:gd name="T54" fmla="*/ 18 w 186"/>
                <a:gd name="T55" fmla="*/ 10 h 197"/>
                <a:gd name="T56" fmla="*/ 21 w 186"/>
                <a:gd name="T57" fmla="*/ 5 h 197"/>
                <a:gd name="T58" fmla="*/ 24 w 186"/>
                <a:gd name="T59" fmla="*/ 0 h 197"/>
                <a:gd name="T60" fmla="*/ 32 w 186"/>
                <a:gd name="T61" fmla="*/ 5 h 197"/>
                <a:gd name="T62" fmla="*/ 35 w 186"/>
                <a:gd name="T63" fmla="*/ 8 h 197"/>
                <a:gd name="T64" fmla="*/ 39 w 186"/>
                <a:gd name="T65" fmla="*/ 10 h 197"/>
                <a:gd name="T66" fmla="*/ 42 w 186"/>
                <a:gd name="T67" fmla="*/ 14 h 197"/>
                <a:gd name="T68" fmla="*/ 43 w 186"/>
                <a:gd name="T69" fmla="*/ 15 h 197"/>
                <a:gd name="T70" fmla="*/ 44 w 186"/>
                <a:gd name="T71" fmla="*/ 17 h 197"/>
                <a:gd name="T72" fmla="*/ 46 w 186"/>
                <a:gd name="T73" fmla="*/ 19 h 197"/>
                <a:gd name="T74" fmla="*/ 46 w 186"/>
                <a:gd name="T75" fmla="*/ 21 h 197"/>
                <a:gd name="T76" fmla="*/ 47 w 186"/>
                <a:gd name="T77" fmla="*/ 23 h 197"/>
                <a:gd name="T78" fmla="*/ 47 w 186"/>
                <a:gd name="T79" fmla="*/ 25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6" h="197">
                  <a:moveTo>
                    <a:pt x="186" y="97"/>
                  </a:moveTo>
                  <a:lnTo>
                    <a:pt x="178" y="102"/>
                  </a:lnTo>
                  <a:lnTo>
                    <a:pt x="170" y="107"/>
                  </a:lnTo>
                  <a:lnTo>
                    <a:pt x="162" y="113"/>
                  </a:lnTo>
                  <a:lnTo>
                    <a:pt x="154" y="120"/>
                  </a:lnTo>
                  <a:lnTo>
                    <a:pt x="140" y="134"/>
                  </a:lnTo>
                  <a:lnTo>
                    <a:pt x="115" y="164"/>
                  </a:lnTo>
                  <a:lnTo>
                    <a:pt x="103" y="177"/>
                  </a:lnTo>
                  <a:lnTo>
                    <a:pt x="97" y="183"/>
                  </a:lnTo>
                  <a:lnTo>
                    <a:pt x="90" y="188"/>
                  </a:lnTo>
                  <a:lnTo>
                    <a:pt x="85" y="193"/>
                  </a:lnTo>
                  <a:lnTo>
                    <a:pt x="78" y="197"/>
                  </a:lnTo>
                  <a:lnTo>
                    <a:pt x="70" y="187"/>
                  </a:lnTo>
                  <a:lnTo>
                    <a:pt x="60" y="180"/>
                  </a:lnTo>
                  <a:lnTo>
                    <a:pt x="51" y="174"/>
                  </a:lnTo>
                  <a:lnTo>
                    <a:pt x="41" y="169"/>
                  </a:lnTo>
                  <a:lnTo>
                    <a:pt x="32" y="165"/>
                  </a:lnTo>
                  <a:lnTo>
                    <a:pt x="21" y="160"/>
                  </a:lnTo>
                  <a:lnTo>
                    <a:pt x="11" y="154"/>
                  </a:lnTo>
                  <a:lnTo>
                    <a:pt x="0" y="148"/>
                  </a:lnTo>
                  <a:lnTo>
                    <a:pt x="4" y="139"/>
                  </a:lnTo>
                  <a:lnTo>
                    <a:pt x="7" y="130"/>
                  </a:lnTo>
                  <a:lnTo>
                    <a:pt x="12" y="120"/>
                  </a:lnTo>
                  <a:lnTo>
                    <a:pt x="17" y="110"/>
                  </a:lnTo>
                  <a:lnTo>
                    <a:pt x="28" y="92"/>
                  </a:lnTo>
                  <a:lnTo>
                    <a:pt x="42" y="74"/>
                  </a:lnTo>
                  <a:lnTo>
                    <a:pt x="56" y="56"/>
                  </a:lnTo>
                  <a:lnTo>
                    <a:pt x="70" y="37"/>
                  </a:lnTo>
                  <a:lnTo>
                    <a:pt x="84" y="18"/>
                  </a:lnTo>
                  <a:lnTo>
                    <a:pt x="95" y="0"/>
                  </a:lnTo>
                  <a:lnTo>
                    <a:pt x="126" y="18"/>
                  </a:lnTo>
                  <a:lnTo>
                    <a:pt x="140" y="30"/>
                  </a:lnTo>
                  <a:lnTo>
                    <a:pt x="154" y="40"/>
                  </a:lnTo>
                  <a:lnTo>
                    <a:pt x="167" y="54"/>
                  </a:lnTo>
                  <a:lnTo>
                    <a:pt x="171" y="60"/>
                  </a:lnTo>
                  <a:lnTo>
                    <a:pt x="176" y="66"/>
                  </a:lnTo>
                  <a:lnTo>
                    <a:pt x="181" y="73"/>
                  </a:lnTo>
                  <a:lnTo>
                    <a:pt x="183" y="81"/>
                  </a:lnTo>
                  <a:lnTo>
                    <a:pt x="185" y="89"/>
                  </a:lnTo>
                  <a:lnTo>
                    <a:pt x="186" y="97"/>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6" name="Freeform 76"/>
            <p:cNvSpPr>
              <a:spLocks/>
            </p:cNvSpPr>
            <p:nvPr/>
          </p:nvSpPr>
          <p:spPr bwMode="auto">
            <a:xfrm>
              <a:off x="5711" y="1492"/>
              <a:ext cx="121" cy="69"/>
            </a:xfrm>
            <a:custGeom>
              <a:avLst/>
              <a:gdLst>
                <a:gd name="T0" fmla="*/ 56 w 244"/>
                <a:gd name="T1" fmla="*/ 21 h 138"/>
                <a:gd name="T2" fmla="*/ 47 w 244"/>
                <a:gd name="T3" fmla="*/ 25 h 138"/>
                <a:gd name="T4" fmla="*/ 33 w 244"/>
                <a:gd name="T5" fmla="*/ 31 h 138"/>
                <a:gd name="T6" fmla="*/ 21 w 244"/>
                <a:gd name="T7" fmla="*/ 31 h 138"/>
                <a:gd name="T8" fmla="*/ 16 w 244"/>
                <a:gd name="T9" fmla="*/ 23 h 138"/>
                <a:gd name="T10" fmla="*/ 11 w 244"/>
                <a:gd name="T11" fmla="*/ 16 h 138"/>
                <a:gd name="T12" fmla="*/ 4 w 244"/>
                <a:gd name="T13" fmla="*/ 10 h 138"/>
                <a:gd name="T14" fmla="*/ 3 w 244"/>
                <a:gd name="T15" fmla="*/ 6 h 138"/>
                <a:gd name="T16" fmla="*/ 8 w 244"/>
                <a:gd name="T17" fmla="*/ 5 h 138"/>
                <a:gd name="T18" fmla="*/ 13 w 244"/>
                <a:gd name="T19" fmla="*/ 5 h 138"/>
                <a:gd name="T20" fmla="*/ 18 w 244"/>
                <a:gd name="T21" fmla="*/ 7 h 138"/>
                <a:gd name="T22" fmla="*/ 23 w 244"/>
                <a:gd name="T23" fmla="*/ 9 h 138"/>
                <a:gd name="T24" fmla="*/ 30 w 244"/>
                <a:gd name="T25" fmla="*/ 12 h 138"/>
                <a:gd name="T26" fmla="*/ 39 w 244"/>
                <a:gd name="T27" fmla="*/ 18 h 138"/>
                <a:gd name="T28" fmla="*/ 40 w 244"/>
                <a:gd name="T29" fmla="*/ 22 h 138"/>
                <a:gd name="T30" fmla="*/ 41 w 244"/>
                <a:gd name="T31" fmla="*/ 23 h 138"/>
                <a:gd name="T32" fmla="*/ 43 w 244"/>
                <a:gd name="T33" fmla="*/ 25 h 138"/>
                <a:gd name="T34" fmla="*/ 44 w 244"/>
                <a:gd name="T35" fmla="*/ 25 h 138"/>
                <a:gd name="T36" fmla="*/ 46 w 244"/>
                <a:gd name="T37" fmla="*/ 25 h 138"/>
                <a:gd name="T38" fmla="*/ 48 w 244"/>
                <a:gd name="T39" fmla="*/ 22 h 138"/>
                <a:gd name="T40" fmla="*/ 49 w 244"/>
                <a:gd name="T41" fmla="*/ 21 h 138"/>
                <a:gd name="T42" fmla="*/ 46 w 244"/>
                <a:gd name="T43" fmla="*/ 16 h 138"/>
                <a:gd name="T44" fmla="*/ 42 w 244"/>
                <a:gd name="T45" fmla="*/ 11 h 138"/>
                <a:gd name="T46" fmla="*/ 38 w 244"/>
                <a:gd name="T47" fmla="*/ 7 h 138"/>
                <a:gd name="T48" fmla="*/ 33 w 244"/>
                <a:gd name="T49" fmla="*/ 3 h 138"/>
                <a:gd name="T50" fmla="*/ 35 w 244"/>
                <a:gd name="T51" fmla="*/ 1 h 138"/>
                <a:gd name="T52" fmla="*/ 38 w 244"/>
                <a:gd name="T53" fmla="*/ 1 h 138"/>
                <a:gd name="T54" fmla="*/ 40 w 244"/>
                <a:gd name="T55" fmla="*/ 0 h 138"/>
                <a:gd name="T56" fmla="*/ 44 w 244"/>
                <a:gd name="T57" fmla="*/ 1 h 138"/>
                <a:gd name="T58" fmla="*/ 47 w 244"/>
                <a:gd name="T59" fmla="*/ 3 h 138"/>
                <a:gd name="T60" fmla="*/ 51 w 244"/>
                <a:gd name="T61" fmla="*/ 8 h 138"/>
                <a:gd name="T62" fmla="*/ 55 w 244"/>
                <a:gd name="T63" fmla="*/ 14 h 138"/>
                <a:gd name="T64" fmla="*/ 58 w 244"/>
                <a:gd name="T65" fmla="*/ 17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4" h="138">
                  <a:moveTo>
                    <a:pt x="244" y="71"/>
                  </a:moveTo>
                  <a:lnTo>
                    <a:pt x="228" y="81"/>
                  </a:lnTo>
                  <a:lnTo>
                    <a:pt x="210" y="92"/>
                  </a:lnTo>
                  <a:lnTo>
                    <a:pt x="192" y="100"/>
                  </a:lnTo>
                  <a:lnTo>
                    <a:pt x="173" y="108"/>
                  </a:lnTo>
                  <a:lnTo>
                    <a:pt x="134" y="123"/>
                  </a:lnTo>
                  <a:lnTo>
                    <a:pt x="95" y="138"/>
                  </a:lnTo>
                  <a:lnTo>
                    <a:pt x="85" y="122"/>
                  </a:lnTo>
                  <a:lnTo>
                    <a:pt x="77" y="106"/>
                  </a:lnTo>
                  <a:lnTo>
                    <a:pt x="67" y="92"/>
                  </a:lnTo>
                  <a:lnTo>
                    <a:pt x="57" y="77"/>
                  </a:lnTo>
                  <a:lnTo>
                    <a:pt x="44" y="64"/>
                  </a:lnTo>
                  <a:lnTo>
                    <a:pt x="31" y="51"/>
                  </a:lnTo>
                  <a:lnTo>
                    <a:pt x="16" y="37"/>
                  </a:lnTo>
                  <a:lnTo>
                    <a:pt x="0" y="24"/>
                  </a:lnTo>
                  <a:lnTo>
                    <a:pt x="12" y="21"/>
                  </a:lnTo>
                  <a:lnTo>
                    <a:pt x="23" y="19"/>
                  </a:lnTo>
                  <a:lnTo>
                    <a:pt x="34" y="18"/>
                  </a:lnTo>
                  <a:lnTo>
                    <a:pt x="45" y="18"/>
                  </a:lnTo>
                  <a:lnTo>
                    <a:pt x="55" y="20"/>
                  </a:lnTo>
                  <a:lnTo>
                    <a:pt x="65" y="22"/>
                  </a:lnTo>
                  <a:lnTo>
                    <a:pt x="75" y="25"/>
                  </a:lnTo>
                  <a:lnTo>
                    <a:pt x="85" y="29"/>
                  </a:lnTo>
                  <a:lnTo>
                    <a:pt x="95" y="33"/>
                  </a:lnTo>
                  <a:lnTo>
                    <a:pt x="104" y="37"/>
                  </a:lnTo>
                  <a:lnTo>
                    <a:pt x="122" y="48"/>
                  </a:lnTo>
                  <a:lnTo>
                    <a:pt x="140" y="60"/>
                  </a:lnTo>
                  <a:lnTo>
                    <a:pt x="157" y="71"/>
                  </a:lnTo>
                  <a:lnTo>
                    <a:pt x="161" y="78"/>
                  </a:lnTo>
                  <a:lnTo>
                    <a:pt x="163" y="86"/>
                  </a:lnTo>
                  <a:lnTo>
                    <a:pt x="165" y="89"/>
                  </a:lnTo>
                  <a:lnTo>
                    <a:pt x="166" y="92"/>
                  </a:lnTo>
                  <a:lnTo>
                    <a:pt x="170" y="95"/>
                  </a:lnTo>
                  <a:lnTo>
                    <a:pt x="174" y="97"/>
                  </a:lnTo>
                  <a:lnTo>
                    <a:pt x="177" y="98"/>
                  </a:lnTo>
                  <a:lnTo>
                    <a:pt x="179" y="99"/>
                  </a:lnTo>
                  <a:lnTo>
                    <a:pt x="184" y="98"/>
                  </a:lnTo>
                  <a:lnTo>
                    <a:pt x="187" y="97"/>
                  </a:lnTo>
                  <a:lnTo>
                    <a:pt x="189" y="94"/>
                  </a:lnTo>
                  <a:lnTo>
                    <a:pt x="194" y="88"/>
                  </a:lnTo>
                  <a:lnTo>
                    <a:pt x="196" y="84"/>
                  </a:lnTo>
                  <a:lnTo>
                    <a:pt x="199" y="82"/>
                  </a:lnTo>
                  <a:lnTo>
                    <a:pt x="193" y="72"/>
                  </a:lnTo>
                  <a:lnTo>
                    <a:pt x="186" y="63"/>
                  </a:lnTo>
                  <a:lnTo>
                    <a:pt x="179" y="54"/>
                  </a:lnTo>
                  <a:lnTo>
                    <a:pt x="171" y="44"/>
                  </a:lnTo>
                  <a:lnTo>
                    <a:pt x="163" y="35"/>
                  </a:lnTo>
                  <a:lnTo>
                    <a:pt x="154" y="26"/>
                  </a:lnTo>
                  <a:lnTo>
                    <a:pt x="143" y="18"/>
                  </a:lnTo>
                  <a:lnTo>
                    <a:pt x="133" y="9"/>
                  </a:lnTo>
                  <a:lnTo>
                    <a:pt x="139" y="6"/>
                  </a:lnTo>
                  <a:lnTo>
                    <a:pt x="144" y="4"/>
                  </a:lnTo>
                  <a:lnTo>
                    <a:pt x="150" y="2"/>
                  </a:lnTo>
                  <a:lnTo>
                    <a:pt x="155" y="1"/>
                  </a:lnTo>
                  <a:lnTo>
                    <a:pt x="159" y="0"/>
                  </a:lnTo>
                  <a:lnTo>
                    <a:pt x="164" y="0"/>
                  </a:lnTo>
                  <a:lnTo>
                    <a:pt x="171" y="1"/>
                  </a:lnTo>
                  <a:lnTo>
                    <a:pt x="179" y="3"/>
                  </a:lnTo>
                  <a:lnTo>
                    <a:pt x="185" y="6"/>
                  </a:lnTo>
                  <a:lnTo>
                    <a:pt x="191" y="11"/>
                  </a:lnTo>
                  <a:lnTo>
                    <a:pt x="196" y="18"/>
                  </a:lnTo>
                  <a:lnTo>
                    <a:pt x="206" y="31"/>
                  </a:lnTo>
                  <a:lnTo>
                    <a:pt x="216" y="45"/>
                  </a:lnTo>
                  <a:lnTo>
                    <a:pt x="223" y="54"/>
                  </a:lnTo>
                  <a:lnTo>
                    <a:pt x="229" y="60"/>
                  </a:lnTo>
                  <a:lnTo>
                    <a:pt x="236" y="66"/>
                  </a:lnTo>
                  <a:lnTo>
                    <a:pt x="244" y="71"/>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7" name="Freeform 77"/>
            <p:cNvSpPr>
              <a:spLocks/>
            </p:cNvSpPr>
            <p:nvPr/>
          </p:nvSpPr>
          <p:spPr bwMode="auto">
            <a:xfrm>
              <a:off x="5832" y="1500"/>
              <a:ext cx="50" cy="23"/>
            </a:xfrm>
            <a:custGeom>
              <a:avLst/>
              <a:gdLst>
                <a:gd name="T0" fmla="*/ 25 w 99"/>
                <a:gd name="T1" fmla="*/ 9 h 46"/>
                <a:gd name="T2" fmla="*/ 24 w 99"/>
                <a:gd name="T3" fmla="*/ 8 h 46"/>
                <a:gd name="T4" fmla="*/ 23 w 99"/>
                <a:gd name="T5" fmla="*/ 8 h 46"/>
                <a:gd name="T6" fmla="*/ 21 w 99"/>
                <a:gd name="T7" fmla="*/ 8 h 46"/>
                <a:gd name="T8" fmla="*/ 20 w 99"/>
                <a:gd name="T9" fmla="*/ 9 h 46"/>
                <a:gd name="T10" fmla="*/ 18 w 99"/>
                <a:gd name="T11" fmla="*/ 10 h 46"/>
                <a:gd name="T12" fmla="*/ 17 w 99"/>
                <a:gd name="T13" fmla="*/ 10 h 46"/>
                <a:gd name="T14" fmla="*/ 16 w 99"/>
                <a:gd name="T15" fmla="*/ 11 h 46"/>
                <a:gd name="T16" fmla="*/ 14 w 99"/>
                <a:gd name="T17" fmla="*/ 12 h 46"/>
                <a:gd name="T18" fmla="*/ 13 w 99"/>
                <a:gd name="T19" fmla="*/ 12 h 46"/>
                <a:gd name="T20" fmla="*/ 12 w 99"/>
                <a:gd name="T21" fmla="*/ 12 h 46"/>
                <a:gd name="T22" fmla="*/ 11 w 99"/>
                <a:gd name="T23" fmla="*/ 12 h 46"/>
                <a:gd name="T24" fmla="*/ 10 w 99"/>
                <a:gd name="T25" fmla="*/ 12 h 46"/>
                <a:gd name="T26" fmla="*/ 9 w 99"/>
                <a:gd name="T27" fmla="*/ 11 h 46"/>
                <a:gd name="T28" fmla="*/ 8 w 99"/>
                <a:gd name="T29" fmla="*/ 11 h 46"/>
                <a:gd name="T30" fmla="*/ 6 w 99"/>
                <a:gd name="T31" fmla="*/ 10 h 46"/>
                <a:gd name="T32" fmla="*/ 5 w 99"/>
                <a:gd name="T33" fmla="*/ 8 h 46"/>
                <a:gd name="T34" fmla="*/ 3 w 99"/>
                <a:gd name="T35" fmla="*/ 6 h 46"/>
                <a:gd name="T36" fmla="*/ 2 w 99"/>
                <a:gd name="T37" fmla="*/ 5 h 46"/>
                <a:gd name="T38" fmla="*/ 1 w 99"/>
                <a:gd name="T39" fmla="*/ 3 h 46"/>
                <a:gd name="T40" fmla="*/ 1 w 99"/>
                <a:gd name="T41" fmla="*/ 2 h 46"/>
                <a:gd name="T42" fmla="*/ 0 w 99"/>
                <a:gd name="T43" fmla="*/ 0 h 46"/>
                <a:gd name="T44" fmla="*/ 4 w 99"/>
                <a:gd name="T45" fmla="*/ 1 h 46"/>
                <a:gd name="T46" fmla="*/ 7 w 99"/>
                <a:gd name="T47" fmla="*/ 1 h 46"/>
                <a:gd name="T48" fmla="*/ 10 w 99"/>
                <a:gd name="T49" fmla="*/ 2 h 46"/>
                <a:gd name="T50" fmla="*/ 13 w 99"/>
                <a:gd name="T51" fmla="*/ 3 h 46"/>
                <a:gd name="T52" fmla="*/ 16 w 99"/>
                <a:gd name="T53" fmla="*/ 4 h 46"/>
                <a:gd name="T54" fmla="*/ 19 w 99"/>
                <a:gd name="T55" fmla="*/ 6 h 46"/>
                <a:gd name="T56" fmla="*/ 22 w 99"/>
                <a:gd name="T57" fmla="*/ 7 h 46"/>
                <a:gd name="T58" fmla="*/ 25 w 99"/>
                <a:gd name="T59" fmla="*/ 9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46">
                  <a:moveTo>
                    <a:pt x="99" y="33"/>
                  </a:moveTo>
                  <a:lnTo>
                    <a:pt x="93" y="32"/>
                  </a:lnTo>
                  <a:lnTo>
                    <a:pt x="89" y="32"/>
                  </a:lnTo>
                  <a:lnTo>
                    <a:pt x="84" y="32"/>
                  </a:lnTo>
                  <a:lnTo>
                    <a:pt x="79" y="33"/>
                  </a:lnTo>
                  <a:lnTo>
                    <a:pt x="71" y="38"/>
                  </a:lnTo>
                  <a:lnTo>
                    <a:pt x="67" y="40"/>
                  </a:lnTo>
                  <a:lnTo>
                    <a:pt x="63" y="41"/>
                  </a:lnTo>
                  <a:lnTo>
                    <a:pt x="55" y="45"/>
                  </a:lnTo>
                  <a:lnTo>
                    <a:pt x="52" y="46"/>
                  </a:lnTo>
                  <a:lnTo>
                    <a:pt x="47" y="46"/>
                  </a:lnTo>
                  <a:lnTo>
                    <a:pt x="42" y="46"/>
                  </a:lnTo>
                  <a:lnTo>
                    <a:pt x="38" y="45"/>
                  </a:lnTo>
                  <a:lnTo>
                    <a:pt x="33" y="44"/>
                  </a:lnTo>
                  <a:lnTo>
                    <a:pt x="29" y="41"/>
                  </a:lnTo>
                  <a:lnTo>
                    <a:pt x="24" y="37"/>
                  </a:lnTo>
                  <a:lnTo>
                    <a:pt x="19" y="32"/>
                  </a:lnTo>
                  <a:lnTo>
                    <a:pt x="11" y="22"/>
                  </a:lnTo>
                  <a:lnTo>
                    <a:pt x="7" y="17"/>
                  </a:lnTo>
                  <a:lnTo>
                    <a:pt x="4" y="11"/>
                  </a:lnTo>
                  <a:lnTo>
                    <a:pt x="1" y="6"/>
                  </a:lnTo>
                  <a:lnTo>
                    <a:pt x="0" y="0"/>
                  </a:lnTo>
                  <a:lnTo>
                    <a:pt x="14" y="1"/>
                  </a:lnTo>
                  <a:lnTo>
                    <a:pt x="27" y="3"/>
                  </a:lnTo>
                  <a:lnTo>
                    <a:pt x="40" y="6"/>
                  </a:lnTo>
                  <a:lnTo>
                    <a:pt x="52" y="10"/>
                  </a:lnTo>
                  <a:lnTo>
                    <a:pt x="64" y="16"/>
                  </a:lnTo>
                  <a:lnTo>
                    <a:pt x="76" y="21"/>
                  </a:lnTo>
                  <a:lnTo>
                    <a:pt x="87" y="27"/>
                  </a:lnTo>
                  <a:lnTo>
                    <a:pt x="99" y="33"/>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8" name="Freeform 78"/>
            <p:cNvSpPr>
              <a:spLocks/>
            </p:cNvSpPr>
            <p:nvPr/>
          </p:nvSpPr>
          <p:spPr bwMode="auto">
            <a:xfrm>
              <a:off x="5667" y="1507"/>
              <a:ext cx="79" cy="76"/>
            </a:xfrm>
            <a:custGeom>
              <a:avLst/>
              <a:gdLst>
                <a:gd name="T0" fmla="*/ 15 w 157"/>
                <a:gd name="T1" fmla="*/ 0 h 151"/>
                <a:gd name="T2" fmla="*/ 16 w 157"/>
                <a:gd name="T3" fmla="*/ 2 h 151"/>
                <a:gd name="T4" fmla="*/ 17 w 157"/>
                <a:gd name="T5" fmla="*/ 4 h 151"/>
                <a:gd name="T6" fmla="*/ 18 w 157"/>
                <a:gd name="T7" fmla="*/ 7 h 151"/>
                <a:gd name="T8" fmla="*/ 19 w 157"/>
                <a:gd name="T9" fmla="*/ 8 h 151"/>
                <a:gd name="T10" fmla="*/ 22 w 157"/>
                <a:gd name="T11" fmla="*/ 12 h 151"/>
                <a:gd name="T12" fmla="*/ 26 w 157"/>
                <a:gd name="T13" fmla="*/ 15 h 151"/>
                <a:gd name="T14" fmla="*/ 29 w 157"/>
                <a:gd name="T15" fmla="*/ 18 h 151"/>
                <a:gd name="T16" fmla="*/ 33 w 157"/>
                <a:gd name="T17" fmla="*/ 21 h 151"/>
                <a:gd name="T18" fmla="*/ 37 w 157"/>
                <a:gd name="T19" fmla="*/ 25 h 151"/>
                <a:gd name="T20" fmla="*/ 38 w 157"/>
                <a:gd name="T21" fmla="*/ 27 h 151"/>
                <a:gd name="T22" fmla="*/ 40 w 157"/>
                <a:gd name="T23" fmla="*/ 29 h 151"/>
                <a:gd name="T24" fmla="*/ 39 w 157"/>
                <a:gd name="T25" fmla="*/ 29 h 151"/>
                <a:gd name="T26" fmla="*/ 37 w 157"/>
                <a:gd name="T27" fmla="*/ 30 h 151"/>
                <a:gd name="T28" fmla="*/ 35 w 157"/>
                <a:gd name="T29" fmla="*/ 32 h 151"/>
                <a:gd name="T30" fmla="*/ 33 w 157"/>
                <a:gd name="T31" fmla="*/ 34 h 151"/>
                <a:gd name="T32" fmla="*/ 30 w 157"/>
                <a:gd name="T33" fmla="*/ 36 h 151"/>
                <a:gd name="T34" fmla="*/ 28 w 157"/>
                <a:gd name="T35" fmla="*/ 36 h 151"/>
                <a:gd name="T36" fmla="*/ 27 w 157"/>
                <a:gd name="T37" fmla="*/ 37 h 151"/>
                <a:gd name="T38" fmla="*/ 26 w 157"/>
                <a:gd name="T39" fmla="*/ 38 h 151"/>
                <a:gd name="T40" fmla="*/ 25 w 157"/>
                <a:gd name="T41" fmla="*/ 38 h 151"/>
                <a:gd name="T42" fmla="*/ 23 w 157"/>
                <a:gd name="T43" fmla="*/ 38 h 151"/>
                <a:gd name="T44" fmla="*/ 22 w 157"/>
                <a:gd name="T45" fmla="*/ 38 h 151"/>
                <a:gd name="T46" fmla="*/ 20 w 157"/>
                <a:gd name="T47" fmla="*/ 37 h 151"/>
                <a:gd name="T48" fmla="*/ 19 w 157"/>
                <a:gd name="T49" fmla="*/ 36 h 151"/>
                <a:gd name="T50" fmla="*/ 0 w 157"/>
                <a:gd name="T51" fmla="*/ 7 h 151"/>
                <a:gd name="T52" fmla="*/ 2 w 157"/>
                <a:gd name="T53" fmla="*/ 6 h 151"/>
                <a:gd name="T54" fmla="*/ 4 w 157"/>
                <a:gd name="T55" fmla="*/ 4 h 151"/>
                <a:gd name="T56" fmla="*/ 8 w 157"/>
                <a:gd name="T57" fmla="*/ 3 h 151"/>
                <a:gd name="T58" fmla="*/ 10 w 157"/>
                <a:gd name="T59" fmla="*/ 3 h 151"/>
                <a:gd name="T60" fmla="*/ 12 w 157"/>
                <a:gd name="T61" fmla="*/ 2 h 151"/>
                <a:gd name="T62" fmla="*/ 13 w 157"/>
                <a:gd name="T63" fmla="*/ 1 h 151"/>
                <a:gd name="T64" fmla="*/ 15 w 157"/>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7" h="151">
                  <a:moveTo>
                    <a:pt x="58" y="0"/>
                  </a:moveTo>
                  <a:lnTo>
                    <a:pt x="62" y="8"/>
                  </a:lnTo>
                  <a:lnTo>
                    <a:pt x="65" y="16"/>
                  </a:lnTo>
                  <a:lnTo>
                    <a:pt x="70" y="25"/>
                  </a:lnTo>
                  <a:lnTo>
                    <a:pt x="75" y="31"/>
                  </a:lnTo>
                  <a:lnTo>
                    <a:pt x="88" y="45"/>
                  </a:lnTo>
                  <a:lnTo>
                    <a:pt x="102" y="59"/>
                  </a:lnTo>
                  <a:lnTo>
                    <a:pt x="116" y="71"/>
                  </a:lnTo>
                  <a:lnTo>
                    <a:pt x="131" y="84"/>
                  </a:lnTo>
                  <a:lnTo>
                    <a:pt x="145" y="99"/>
                  </a:lnTo>
                  <a:lnTo>
                    <a:pt x="152" y="106"/>
                  </a:lnTo>
                  <a:lnTo>
                    <a:pt x="157" y="113"/>
                  </a:lnTo>
                  <a:lnTo>
                    <a:pt x="153" y="115"/>
                  </a:lnTo>
                  <a:lnTo>
                    <a:pt x="148" y="118"/>
                  </a:lnTo>
                  <a:lnTo>
                    <a:pt x="138" y="125"/>
                  </a:lnTo>
                  <a:lnTo>
                    <a:pt x="129" y="133"/>
                  </a:lnTo>
                  <a:lnTo>
                    <a:pt x="118" y="141"/>
                  </a:lnTo>
                  <a:lnTo>
                    <a:pt x="112" y="144"/>
                  </a:lnTo>
                  <a:lnTo>
                    <a:pt x="108" y="147"/>
                  </a:lnTo>
                  <a:lnTo>
                    <a:pt x="102" y="149"/>
                  </a:lnTo>
                  <a:lnTo>
                    <a:pt x="97" y="151"/>
                  </a:lnTo>
                  <a:lnTo>
                    <a:pt x="92" y="151"/>
                  </a:lnTo>
                  <a:lnTo>
                    <a:pt x="86" y="150"/>
                  </a:lnTo>
                  <a:lnTo>
                    <a:pt x="80" y="148"/>
                  </a:lnTo>
                  <a:lnTo>
                    <a:pt x="75" y="144"/>
                  </a:lnTo>
                  <a:lnTo>
                    <a:pt x="0" y="26"/>
                  </a:lnTo>
                  <a:lnTo>
                    <a:pt x="7" y="21"/>
                  </a:lnTo>
                  <a:lnTo>
                    <a:pt x="14" y="16"/>
                  </a:lnTo>
                  <a:lnTo>
                    <a:pt x="32" y="12"/>
                  </a:lnTo>
                  <a:lnTo>
                    <a:pt x="39" y="9"/>
                  </a:lnTo>
                  <a:lnTo>
                    <a:pt x="47" y="7"/>
                  </a:lnTo>
                  <a:lnTo>
                    <a:pt x="52" y="4"/>
                  </a:lnTo>
                  <a:lnTo>
                    <a:pt x="58" y="0"/>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9" name="Freeform 79"/>
            <p:cNvSpPr>
              <a:spLocks/>
            </p:cNvSpPr>
            <p:nvPr/>
          </p:nvSpPr>
          <p:spPr bwMode="auto">
            <a:xfrm>
              <a:off x="6008" y="1522"/>
              <a:ext cx="77" cy="85"/>
            </a:xfrm>
            <a:custGeom>
              <a:avLst/>
              <a:gdLst>
                <a:gd name="T0" fmla="*/ 39 w 152"/>
                <a:gd name="T1" fmla="*/ 30 h 170"/>
                <a:gd name="T2" fmla="*/ 18 w 152"/>
                <a:gd name="T3" fmla="*/ 43 h 170"/>
                <a:gd name="T4" fmla="*/ 17 w 152"/>
                <a:gd name="T5" fmla="*/ 41 h 170"/>
                <a:gd name="T6" fmla="*/ 16 w 152"/>
                <a:gd name="T7" fmla="*/ 40 h 170"/>
                <a:gd name="T8" fmla="*/ 12 w 152"/>
                <a:gd name="T9" fmla="*/ 37 h 170"/>
                <a:gd name="T10" fmla="*/ 9 w 152"/>
                <a:gd name="T11" fmla="*/ 33 h 170"/>
                <a:gd name="T12" fmla="*/ 5 w 152"/>
                <a:gd name="T13" fmla="*/ 30 h 170"/>
                <a:gd name="T14" fmla="*/ 4 w 152"/>
                <a:gd name="T15" fmla="*/ 29 h 170"/>
                <a:gd name="T16" fmla="*/ 2 w 152"/>
                <a:gd name="T17" fmla="*/ 27 h 170"/>
                <a:gd name="T18" fmla="*/ 1 w 152"/>
                <a:gd name="T19" fmla="*/ 25 h 170"/>
                <a:gd name="T20" fmla="*/ 1 w 152"/>
                <a:gd name="T21" fmla="*/ 23 h 170"/>
                <a:gd name="T22" fmla="*/ 0 w 152"/>
                <a:gd name="T23" fmla="*/ 22 h 170"/>
                <a:gd name="T24" fmla="*/ 1 w 152"/>
                <a:gd name="T25" fmla="*/ 20 h 170"/>
                <a:gd name="T26" fmla="*/ 1 w 152"/>
                <a:gd name="T27" fmla="*/ 18 h 170"/>
                <a:gd name="T28" fmla="*/ 2 w 152"/>
                <a:gd name="T29" fmla="*/ 16 h 170"/>
                <a:gd name="T30" fmla="*/ 2 w 152"/>
                <a:gd name="T31" fmla="*/ 16 h 170"/>
                <a:gd name="T32" fmla="*/ 18 w 152"/>
                <a:gd name="T33" fmla="*/ 0 h 170"/>
                <a:gd name="T34" fmla="*/ 23 w 152"/>
                <a:gd name="T35" fmla="*/ 3 h 170"/>
                <a:gd name="T36" fmla="*/ 27 w 152"/>
                <a:gd name="T37" fmla="*/ 6 h 170"/>
                <a:gd name="T38" fmla="*/ 30 w 152"/>
                <a:gd name="T39" fmla="*/ 10 h 170"/>
                <a:gd name="T40" fmla="*/ 32 w 152"/>
                <a:gd name="T41" fmla="*/ 12 h 170"/>
                <a:gd name="T42" fmla="*/ 33 w 152"/>
                <a:gd name="T43" fmla="*/ 14 h 170"/>
                <a:gd name="T44" fmla="*/ 35 w 152"/>
                <a:gd name="T45" fmla="*/ 16 h 170"/>
                <a:gd name="T46" fmla="*/ 36 w 152"/>
                <a:gd name="T47" fmla="*/ 18 h 170"/>
                <a:gd name="T48" fmla="*/ 37 w 152"/>
                <a:gd name="T49" fmla="*/ 20 h 170"/>
                <a:gd name="T50" fmla="*/ 38 w 152"/>
                <a:gd name="T51" fmla="*/ 22 h 170"/>
                <a:gd name="T52" fmla="*/ 39 w 152"/>
                <a:gd name="T53" fmla="*/ 24 h 170"/>
                <a:gd name="T54" fmla="*/ 39 w 152"/>
                <a:gd name="T55" fmla="*/ 26 h 170"/>
                <a:gd name="T56" fmla="*/ 39 w 152"/>
                <a:gd name="T57" fmla="*/ 28 h 170"/>
                <a:gd name="T58" fmla="*/ 39 w 152"/>
                <a:gd name="T59" fmla="*/ 30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 h="170">
                  <a:moveTo>
                    <a:pt x="152" y="118"/>
                  </a:moveTo>
                  <a:lnTo>
                    <a:pt x="70" y="170"/>
                  </a:lnTo>
                  <a:lnTo>
                    <a:pt x="66" y="164"/>
                  </a:lnTo>
                  <a:lnTo>
                    <a:pt x="61" y="157"/>
                  </a:lnTo>
                  <a:lnTo>
                    <a:pt x="47" y="145"/>
                  </a:lnTo>
                  <a:lnTo>
                    <a:pt x="33" y="132"/>
                  </a:lnTo>
                  <a:lnTo>
                    <a:pt x="20" y="119"/>
                  </a:lnTo>
                  <a:lnTo>
                    <a:pt x="13" y="113"/>
                  </a:lnTo>
                  <a:lnTo>
                    <a:pt x="8" y="106"/>
                  </a:lnTo>
                  <a:lnTo>
                    <a:pt x="4" y="99"/>
                  </a:lnTo>
                  <a:lnTo>
                    <a:pt x="1" y="92"/>
                  </a:lnTo>
                  <a:lnTo>
                    <a:pt x="0" y="85"/>
                  </a:lnTo>
                  <a:lnTo>
                    <a:pt x="1" y="78"/>
                  </a:lnTo>
                  <a:lnTo>
                    <a:pt x="3" y="70"/>
                  </a:lnTo>
                  <a:lnTo>
                    <a:pt x="8" y="63"/>
                  </a:lnTo>
                  <a:lnTo>
                    <a:pt x="8" y="62"/>
                  </a:lnTo>
                  <a:lnTo>
                    <a:pt x="70" y="0"/>
                  </a:lnTo>
                  <a:lnTo>
                    <a:pt x="88" y="11"/>
                  </a:lnTo>
                  <a:lnTo>
                    <a:pt x="104" y="23"/>
                  </a:lnTo>
                  <a:lnTo>
                    <a:pt x="119" y="38"/>
                  </a:lnTo>
                  <a:lnTo>
                    <a:pt x="125" y="46"/>
                  </a:lnTo>
                  <a:lnTo>
                    <a:pt x="130" y="53"/>
                  </a:lnTo>
                  <a:lnTo>
                    <a:pt x="136" y="62"/>
                  </a:lnTo>
                  <a:lnTo>
                    <a:pt x="141" y="69"/>
                  </a:lnTo>
                  <a:lnTo>
                    <a:pt x="144" y="77"/>
                  </a:lnTo>
                  <a:lnTo>
                    <a:pt x="148" y="85"/>
                  </a:lnTo>
                  <a:lnTo>
                    <a:pt x="150" y="94"/>
                  </a:lnTo>
                  <a:lnTo>
                    <a:pt x="152" y="102"/>
                  </a:lnTo>
                  <a:lnTo>
                    <a:pt x="152" y="110"/>
                  </a:lnTo>
                  <a:lnTo>
                    <a:pt x="152" y="118"/>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0" name="Freeform 80"/>
            <p:cNvSpPr>
              <a:spLocks/>
            </p:cNvSpPr>
            <p:nvPr/>
          </p:nvSpPr>
          <p:spPr bwMode="auto">
            <a:xfrm>
              <a:off x="5632" y="1525"/>
              <a:ext cx="55" cy="78"/>
            </a:xfrm>
            <a:custGeom>
              <a:avLst/>
              <a:gdLst>
                <a:gd name="T0" fmla="*/ 27 w 111"/>
                <a:gd name="T1" fmla="*/ 33 h 155"/>
                <a:gd name="T2" fmla="*/ 26 w 111"/>
                <a:gd name="T3" fmla="*/ 33 h 155"/>
                <a:gd name="T4" fmla="*/ 25 w 111"/>
                <a:gd name="T5" fmla="*/ 33 h 155"/>
                <a:gd name="T6" fmla="*/ 23 w 111"/>
                <a:gd name="T7" fmla="*/ 33 h 155"/>
                <a:gd name="T8" fmla="*/ 22 w 111"/>
                <a:gd name="T9" fmla="*/ 33 h 155"/>
                <a:gd name="T10" fmla="*/ 20 w 111"/>
                <a:gd name="T11" fmla="*/ 34 h 155"/>
                <a:gd name="T12" fmla="*/ 18 w 111"/>
                <a:gd name="T13" fmla="*/ 35 h 155"/>
                <a:gd name="T14" fmla="*/ 16 w 111"/>
                <a:gd name="T15" fmla="*/ 37 h 155"/>
                <a:gd name="T16" fmla="*/ 14 w 111"/>
                <a:gd name="T17" fmla="*/ 38 h 155"/>
                <a:gd name="T18" fmla="*/ 11 w 111"/>
                <a:gd name="T19" fmla="*/ 39 h 155"/>
                <a:gd name="T20" fmla="*/ 10 w 111"/>
                <a:gd name="T21" fmla="*/ 39 h 155"/>
                <a:gd name="T22" fmla="*/ 9 w 111"/>
                <a:gd name="T23" fmla="*/ 39 h 155"/>
                <a:gd name="T24" fmla="*/ 7 w 111"/>
                <a:gd name="T25" fmla="*/ 35 h 155"/>
                <a:gd name="T26" fmla="*/ 5 w 111"/>
                <a:gd name="T27" fmla="*/ 31 h 155"/>
                <a:gd name="T28" fmla="*/ 4 w 111"/>
                <a:gd name="T29" fmla="*/ 26 h 155"/>
                <a:gd name="T30" fmla="*/ 3 w 111"/>
                <a:gd name="T31" fmla="*/ 22 h 155"/>
                <a:gd name="T32" fmla="*/ 2 w 111"/>
                <a:gd name="T33" fmla="*/ 18 h 155"/>
                <a:gd name="T34" fmla="*/ 1 w 111"/>
                <a:gd name="T35" fmla="*/ 13 h 155"/>
                <a:gd name="T36" fmla="*/ 0 w 111"/>
                <a:gd name="T37" fmla="*/ 9 h 155"/>
                <a:gd name="T38" fmla="*/ 0 w 111"/>
                <a:gd name="T39" fmla="*/ 4 h 155"/>
                <a:gd name="T40" fmla="*/ 10 w 111"/>
                <a:gd name="T41" fmla="*/ 0 h 155"/>
                <a:gd name="T42" fmla="*/ 11 w 111"/>
                <a:gd name="T43" fmla="*/ 3 h 155"/>
                <a:gd name="T44" fmla="*/ 11 w 111"/>
                <a:gd name="T45" fmla="*/ 5 h 155"/>
                <a:gd name="T46" fmla="*/ 13 w 111"/>
                <a:gd name="T47" fmla="*/ 9 h 155"/>
                <a:gd name="T48" fmla="*/ 16 w 111"/>
                <a:gd name="T49" fmla="*/ 12 h 155"/>
                <a:gd name="T50" fmla="*/ 19 w 111"/>
                <a:gd name="T51" fmla="*/ 16 h 155"/>
                <a:gd name="T52" fmla="*/ 21 w 111"/>
                <a:gd name="T53" fmla="*/ 20 h 155"/>
                <a:gd name="T54" fmla="*/ 24 w 111"/>
                <a:gd name="T55" fmla="*/ 24 h 155"/>
                <a:gd name="T56" fmla="*/ 26 w 111"/>
                <a:gd name="T57" fmla="*/ 28 h 155"/>
                <a:gd name="T58" fmla="*/ 27 w 111"/>
                <a:gd name="T59" fmla="*/ 30 h 155"/>
                <a:gd name="T60" fmla="*/ 27 w 111"/>
                <a:gd name="T61" fmla="*/ 33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 h="155">
                  <a:moveTo>
                    <a:pt x="111" y="130"/>
                  </a:moveTo>
                  <a:lnTo>
                    <a:pt x="106" y="129"/>
                  </a:lnTo>
                  <a:lnTo>
                    <a:pt x="100" y="130"/>
                  </a:lnTo>
                  <a:lnTo>
                    <a:pt x="95" y="130"/>
                  </a:lnTo>
                  <a:lnTo>
                    <a:pt x="90" y="132"/>
                  </a:lnTo>
                  <a:lnTo>
                    <a:pt x="81" y="136"/>
                  </a:lnTo>
                  <a:lnTo>
                    <a:pt x="73" y="140"/>
                  </a:lnTo>
                  <a:lnTo>
                    <a:pt x="65" y="146"/>
                  </a:lnTo>
                  <a:lnTo>
                    <a:pt x="57" y="150"/>
                  </a:lnTo>
                  <a:lnTo>
                    <a:pt x="46" y="154"/>
                  </a:lnTo>
                  <a:lnTo>
                    <a:pt x="42" y="154"/>
                  </a:lnTo>
                  <a:lnTo>
                    <a:pt x="37" y="155"/>
                  </a:lnTo>
                  <a:lnTo>
                    <a:pt x="29" y="138"/>
                  </a:lnTo>
                  <a:lnTo>
                    <a:pt x="22" y="121"/>
                  </a:lnTo>
                  <a:lnTo>
                    <a:pt x="17" y="104"/>
                  </a:lnTo>
                  <a:lnTo>
                    <a:pt x="13" y="88"/>
                  </a:lnTo>
                  <a:lnTo>
                    <a:pt x="8" y="69"/>
                  </a:lnTo>
                  <a:lnTo>
                    <a:pt x="5" y="51"/>
                  </a:lnTo>
                  <a:lnTo>
                    <a:pt x="2" y="34"/>
                  </a:lnTo>
                  <a:lnTo>
                    <a:pt x="0" y="15"/>
                  </a:lnTo>
                  <a:lnTo>
                    <a:pt x="42" y="0"/>
                  </a:lnTo>
                  <a:lnTo>
                    <a:pt x="44" y="9"/>
                  </a:lnTo>
                  <a:lnTo>
                    <a:pt x="47" y="17"/>
                  </a:lnTo>
                  <a:lnTo>
                    <a:pt x="55" y="33"/>
                  </a:lnTo>
                  <a:lnTo>
                    <a:pt x="66" y="48"/>
                  </a:lnTo>
                  <a:lnTo>
                    <a:pt x="76" y="64"/>
                  </a:lnTo>
                  <a:lnTo>
                    <a:pt x="87" y="79"/>
                  </a:lnTo>
                  <a:lnTo>
                    <a:pt x="97" y="95"/>
                  </a:lnTo>
                  <a:lnTo>
                    <a:pt x="105" y="111"/>
                  </a:lnTo>
                  <a:lnTo>
                    <a:pt x="109" y="120"/>
                  </a:lnTo>
                  <a:lnTo>
                    <a:pt x="111" y="130"/>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1" name="Freeform 81"/>
            <p:cNvSpPr>
              <a:spLocks/>
            </p:cNvSpPr>
            <p:nvPr/>
          </p:nvSpPr>
          <p:spPr bwMode="auto">
            <a:xfrm>
              <a:off x="5478" y="1528"/>
              <a:ext cx="598" cy="549"/>
            </a:xfrm>
            <a:custGeom>
              <a:avLst/>
              <a:gdLst>
                <a:gd name="T0" fmla="*/ 298 w 1195"/>
                <a:gd name="T1" fmla="*/ 106 h 1100"/>
                <a:gd name="T2" fmla="*/ 299 w 1195"/>
                <a:gd name="T3" fmla="*/ 131 h 1100"/>
                <a:gd name="T4" fmla="*/ 296 w 1195"/>
                <a:gd name="T5" fmla="*/ 156 h 1100"/>
                <a:gd name="T6" fmla="*/ 289 w 1195"/>
                <a:gd name="T7" fmla="*/ 180 h 1100"/>
                <a:gd name="T8" fmla="*/ 277 w 1195"/>
                <a:gd name="T9" fmla="*/ 202 h 1100"/>
                <a:gd name="T10" fmla="*/ 264 w 1195"/>
                <a:gd name="T11" fmla="*/ 219 h 1100"/>
                <a:gd name="T12" fmla="*/ 254 w 1195"/>
                <a:gd name="T13" fmla="*/ 229 h 1100"/>
                <a:gd name="T14" fmla="*/ 229 w 1195"/>
                <a:gd name="T15" fmla="*/ 247 h 1100"/>
                <a:gd name="T16" fmla="*/ 216 w 1195"/>
                <a:gd name="T17" fmla="*/ 255 h 1100"/>
                <a:gd name="T18" fmla="*/ 202 w 1195"/>
                <a:gd name="T19" fmla="*/ 261 h 1100"/>
                <a:gd name="T20" fmla="*/ 187 w 1195"/>
                <a:gd name="T21" fmla="*/ 267 h 1100"/>
                <a:gd name="T22" fmla="*/ 172 w 1195"/>
                <a:gd name="T23" fmla="*/ 270 h 1100"/>
                <a:gd name="T24" fmla="*/ 157 w 1195"/>
                <a:gd name="T25" fmla="*/ 273 h 1100"/>
                <a:gd name="T26" fmla="*/ 141 w 1195"/>
                <a:gd name="T27" fmla="*/ 274 h 1100"/>
                <a:gd name="T28" fmla="*/ 125 w 1195"/>
                <a:gd name="T29" fmla="*/ 274 h 1100"/>
                <a:gd name="T30" fmla="*/ 113 w 1195"/>
                <a:gd name="T31" fmla="*/ 271 h 1100"/>
                <a:gd name="T32" fmla="*/ 98 w 1195"/>
                <a:gd name="T33" fmla="*/ 268 h 1100"/>
                <a:gd name="T34" fmla="*/ 85 w 1195"/>
                <a:gd name="T35" fmla="*/ 263 h 1100"/>
                <a:gd name="T36" fmla="*/ 69 w 1195"/>
                <a:gd name="T37" fmla="*/ 255 h 1100"/>
                <a:gd name="T38" fmla="*/ 55 w 1195"/>
                <a:gd name="T39" fmla="*/ 245 h 1100"/>
                <a:gd name="T40" fmla="*/ 43 w 1195"/>
                <a:gd name="T41" fmla="*/ 234 h 1100"/>
                <a:gd name="T42" fmla="*/ 29 w 1195"/>
                <a:gd name="T43" fmla="*/ 217 h 1100"/>
                <a:gd name="T44" fmla="*/ 20 w 1195"/>
                <a:gd name="T45" fmla="*/ 203 h 1100"/>
                <a:gd name="T46" fmla="*/ 13 w 1195"/>
                <a:gd name="T47" fmla="*/ 188 h 1100"/>
                <a:gd name="T48" fmla="*/ 8 w 1195"/>
                <a:gd name="T49" fmla="*/ 173 h 1100"/>
                <a:gd name="T50" fmla="*/ 4 w 1195"/>
                <a:gd name="T51" fmla="*/ 157 h 1100"/>
                <a:gd name="T52" fmla="*/ 1 w 1195"/>
                <a:gd name="T53" fmla="*/ 141 h 1100"/>
                <a:gd name="T54" fmla="*/ 1 w 1195"/>
                <a:gd name="T55" fmla="*/ 120 h 1100"/>
                <a:gd name="T56" fmla="*/ 4 w 1195"/>
                <a:gd name="T57" fmla="*/ 103 h 1100"/>
                <a:gd name="T58" fmla="*/ 28 w 1195"/>
                <a:gd name="T59" fmla="*/ 74 h 1100"/>
                <a:gd name="T60" fmla="*/ 88 w 1195"/>
                <a:gd name="T61" fmla="*/ 45 h 1100"/>
                <a:gd name="T62" fmla="*/ 129 w 1195"/>
                <a:gd name="T63" fmla="*/ 27 h 1100"/>
                <a:gd name="T64" fmla="*/ 160 w 1195"/>
                <a:gd name="T65" fmla="*/ 16 h 1100"/>
                <a:gd name="T66" fmla="*/ 180 w 1195"/>
                <a:gd name="T67" fmla="*/ 9 h 1100"/>
                <a:gd name="T68" fmla="*/ 200 w 1195"/>
                <a:gd name="T69" fmla="*/ 3 h 1100"/>
                <a:gd name="T70" fmla="*/ 217 w 1195"/>
                <a:gd name="T71" fmla="*/ 2 h 1100"/>
                <a:gd name="T72" fmla="*/ 229 w 1195"/>
                <a:gd name="T73" fmla="*/ 7 h 1100"/>
                <a:gd name="T74" fmla="*/ 240 w 1195"/>
                <a:gd name="T75" fmla="*/ 13 h 1100"/>
                <a:gd name="T76" fmla="*/ 250 w 1195"/>
                <a:gd name="T77" fmla="*/ 21 h 1100"/>
                <a:gd name="T78" fmla="*/ 266 w 1195"/>
                <a:gd name="T79" fmla="*/ 35 h 1100"/>
                <a:gd name="T80" fmla="*/ 279 w 1195"/>
                <a:gd name="T81" fmla="*/ 51 h 1100"/>
                <a:gd name="T82" fmla="*/ 285 w 1195"/>
                <a:gd name="T83" fmla="*/ 61 h 1100"/>
                <a:gd name="T84" fmla="*/ 290 w 1195"/>
                <a:gd name="T85" fmla="*/ 72 h 1100"/>
                <a:gd name="T86" fmla="*/ 293 w 1195"/>
                <a:gd name="T87" fmla="*/ 83 h 1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95" h="1100">
                  <a:moveTo>
                    <a:pt x="1177" y="363"/>
                  </a:moveTo>
                  <a:lnTo>
                    <a:pt x="1183" y="394"/>
                  </a:lnTo>
                  <a:lnTo>
                    <a:pt x="1190" y="427"/>
                  </a:lnTo>
                  <a:lnTo>
                    <a:pt x="1194" y="460"/>
                  </a:lnTo>
                  <a:lnTo>
                    <a:pt x="1195" y="493"/>
                  </a:lnTo>
                  <a:lnTo>
                    <a:pt x="1195" y="527"/>
                  </a:lnTo>
                  <a:lnTo>
                    <a:pt x="1193" y="560"/>
                  </a:lnTo>
                  <a:lnTo>
                    <a:pt x="1189" y="593"/>
                  </a:lnTo>
                  <a:lnTo>
                    <a:pt x="1182" y="626"/>
                  </a:lnTo>
                  <a:lnTo>
                    <a:pt x="1175" y="658"/>
                  </a:lnTo>
                  <a:lnTo>
                    <a:pt x="1165" y="690"/>
                  </a:lnTo>
                  <a:lnTo>
                    <a:pt x="1153" y="721"/>
                  </a:lnTo>
                  <a:lnTo>
                    <a:pt x="1141" y="752"/>
                  </a:lnTo>
                  <a:lnTo>
                    <a:pt x="1125" y="782"/>
                  </a:lnTo>
                  <a:lnTo>
                    <a:pt x="1107" y="810"/>
                  </a:lnTo>
                  <a:lnTo>
                    <a:pt x="1089" y="838"/>
                  </a:lnTo>
                  <a:lnTo>
                    <a:pt x="1068" y="864"/>
                  </a:lnTo>
                  <a:lnTo>
                    <a:pt x="1054" y="878"/>
                  </a:lnTo>
                  <a:lnTo>
                    <a:pt x="1041" y="893"/>
                  </a:lnTo>
                  <a:lnTo>
                    <a:pt x="1026" y="906"/>
                  </a:lnTo>
                  <a:lnTo>
                    <a:pt x="1013" y="920"/>
                  </a:lnTo>
                  <a:lnTo>
                    <a:pt x="981" y="945"/>
                  </a:lnTo>
                  <a:lnTo>
                    <a:pt x="949" y="969"/>
                  </a:lnTo>
                  <a:lnTo>
                    <a:pt x="916" y="992"/>
                  </a:lnTo>
                  <a:lnTo>
                    <a:pt x="898" y="1002"/>
                  </a:lnTo>
                  <a:lnTo>
                    <a:pt x="881" y="1012"/>
                  </a:lnTo>
                  <a:lnTo>
                    <a:pt x="862" y="1022"/>
                  </a:lnTo>
                  <a:lnTo>
                    <a:pt x="844" y="1031"/>
                  </a:lnTo>
                  <a:lnTo>
                    <a:pt x="825" y="1039"/>
                  </a:lnTo>
                  <a:lnTo>
                    <a:pt x="807" y="1047"/>
                  </a:lnTo>
                  <a:lnTo>
                    <a:pt x="787" y="1054"/>
                  </a:lnTo>
                  <a:lnTo>
                    <a:pt x="768" y="1062"/>
                  </a:lnTo>
                  <a:lnTo>
                    <a:pt x="748" y="1069"/>
                  </a:lnTo>
                  <a:lnTo>
                    <a:pt x="727" y="1074"/>
                  </a:lnTo>
                  <a:lnTo>
                    <a:pt x="708" y="1079"/>
                  </a:lnTo>
                  <a:lnTo>
                    <a:pt x="687" y="1084"/>
                  </a:lnTo>
                  <a:lnTo>
                    <a:pt x="666" y="1088"/>
                  </a:lnTo>
                  <a:lnTo>
                    <a:pt x="646" y="1093"/>
                  </a:lnTo>
                  <a:lnTo>
                    <a:pt x="626" y="1095"/>
                  </a:lnTo>
                  <a:lnTo>
                    <a:pt x="604" y="1098"/>
                  </a:lnTo>
                  <a:lnTo>
                    <a:pt x="583" y="1099"/>
                  </a:lnTo>
                  <a:lnTo>
                    <a:pt x="562" y="1100"/>
                  </a:lnTo>
                  <a:lnTo>
                    <a:pt x="540" y="1100"/>
                  </a:lnTo>
                  <a:lnTo>
                    <a:pt x="519" y="1100"/>
                  </a:lnTo>
                  <a:lnTo>
                    <a:pt x="498" y="1099"/>
                  </a:lnTo>
                  <a:lnTo>
                    <a:pt x="476" y="1097"/>
                  </a:lnTo>
                  <a:lnTo>
                    <a:pt x="463" y="1091"/>
                  </a:lnTo>
                  <a:lnTo>
                    <a:pt x="449" y="1085"/>
                  </a:lnTo>
                  <a:lnTo>
                    <a:pt x="434" y="1081"/>
                  </a:lnTo>
                  <a:lnTo>
                    <a:pt x="419" y="1079"/>
                  </a:lnTo>
                  <a:lnTo>
                    <a:pt x="389" y="1073"/>
                  </a:lnTo>
                  <a:lnTo>
                    <a:pt x="374" y="1069"/>
                  </a:lnTo>
                  <a:lnTo>
                    <a:pt x="360" y="1065"/>
                  </a:lnTo>
                  <a:lnTo>
                    <a:pt x="338" y="1054"/>
                  </a:lnTo>
                  <a:lnTo>
                    <a:pt x="316" y="1044"/>
                  </a:lnTo>
                  <a:lnTo>
                    <a:pt x="295" y="1034"/>
                  </a:lnTo>
                  <a:lnTo>
                    <a:pt x="276" y="1022"/>
                  </a:lnTo>
                  <a:lnTo>
                    <a:pt x="255" y="1009"/>
                  </a:lnTo>
                  <a:lnTo>
                    <a:pt x="237" y="996"/>
                  </a:lnTo>
                  <a:lnTo>
                    <a:pt x="219" y="982"/>
                  </a:lnTo>
                  <a:lnTo>
                    <a:pt x="202" y="968"/>
                  </a:lnTo>
                  <a:lnTo>
                    <a:pt x="186" y="953"/>
                  </a:lnTo>
                  <a:lnTo>
                    <a:pt x="170" y="937"/>
                  </a:lnTo>
                  <a:lnTo>
                    <a:pt x="155" y="922"/>
                  </a:lnTo>
                  <a:lnTo>
                    <a:pt x="127" y="888"/>
                  </a:lnTo>
                  <a:lnTo>
                    <a:pt x="114" y="870"/>
                  </a:lnTo>
                  <a:lnTo>
                    <a:pt x="101" y="852"/>
                  </a:lnTo>
                  <a:lnTo>
                    <a:pt x="91" y="833"/>
                  </a:lnTo>
                  <a:lnTo>
                    <a:pt x="79" y="815"/>
                  </a:lnTo>
                  <a:lnTo>
                    <a:pt x="70" y="795"/>
                  </a:lnTo>
                  <a:lnTo>
                    <a:pt x="61" y="775"/>
                  </a:lnTo>
                  <a:lnTo>
                    <a:pt x="52" y="756"/>
                  </a:lnTo>
                  <a:lnTo>
                    <a:pt x="44" y="735"/>
                  </a:lnTo>
                  <a:lnTo>
                    <a:pt x="37" y="715"/>
                  </a:lnTo>
                  <a:lnTo>
                    <a:pt x="30" y="694"/>
                  </a:lnTo>
                  <a:lnTo>
                    <a:pt x="24" y="674"/>
                  </a:lnTo>
                  <a:lnTo>
                    <a:pt x="19" y="653"/>
                  </a:lnTo>
                  <a:lnTo>
                    <a:pt x="15" y="631"/>
                  </a:lnTo>
                  <a:lnTo>
                    <a:pt x="10" y="610"/>
                  </a:lnTo>
                  <a:lnTo>
                    <a:pt x="7" y="588"/>
                  </a:lnTo>
                  <a:lnTo>
                    <a:pt x="4" y="566"/>
                  </a:lnTo>
                  <a:lnTo>
                    <a:pt x="2" y="545"/>
                  </a:lnTo>
                  <a:lnTo>
                    <a:pt x="0" y="502"/>
                  </a:lnTo>
                  <a:lnTo>
                    <a:pt x="2" y="480"/>
                  </a:lnTo>
                  <a:lnTo>
                    <a:pt x="4" y="458"/>
                  </a:lnTo>
                  <a:lnTo>
                    <a:pt x="8" y="437"/>
                  </a:lnTo>
                  <a:lnTo>
                    <a:pt x="13" y="415"/>
                  </a:lnTo>
                  <a:lnTo>
                    <a:pt x="21" y="374"/>
                  </a:lnTo>
                  <a:lnTo>
                    <a:pt x="30" y="332"/>
                  </a:lnTo>
                  <a:lnTo>
                    <a:pt x="111" y="296"/>
                  </a:lnTo>
                  <a:lnTo>
                    <a:pt x="190" y="258"/>
                  </a:lnTo>
                  <a:lnTo>
                    <a:pt x="271" y="220"/>
                  </a:lnTo>
                  <a:lnTo>
                    <a:pt x="351" y="182"/>
                  </a:lnTo>
                  <a:lnTo>
                    <a:pt x="431" y="146"/>
                  </a:lnTo>
                  <a:lnTo>
                    <a:pt x="471" y="129"/>
                  </a:lnTo>
                  <a:lnTo>
                    <a:pt x="513" y="111"/>
                  </a:lnTo>
                  <a:lnTo>
                    <a:pt x="553" y="96"/>
                  </a:lnTo>
                  <a:lnTo>
                    <a:pt x="595" y="80"/>
                  </a:lnTo>
                  <a:lnTo>
                    <a:pt x="637" y="66"/>
                  </a:lnTo>
                  <a:lnTo>
                    <a:pt x="679" y="53"/>
                  </a:lnTo>
                  <a:lnTo>
                    <a:pt x="697" y="44"/>
                  </a:lnTo>
                  <a:lnTo>
                    <a:pt x="717" y="36"/>
                  </a:lnTo>
                  <a:lnTo>
                    <a:pt x="735" y="30"/>
                  </a:lnTo>
                  <a:lnTo>
                    <a:pt x="755" y="24"/>
                  </a:lnTo>
                  <a:lnTo>
                    <a:pt x="797" y="12"/>
                  </a:lnTo>
                  <a:lnTo>
                    <a:pt x="836" y="0"/>
                  </a:lnTo>
                  <a:lnTo>
                    <a:pt x="852" y="5"/>
                  </a:lnTo>
                  <a:lnTo>
                    <a:pt x="868" y="10"/>
                  </a:lnTo>
                  <a:lnTo>
                    <a:pt x="883" y="17"/>
                  </a:lnTo>
                  <a:lnTo>
                    <a:pt x="898" y="23"/>
                  </a:lnTo>
                  <a:lnTo>
                    <a:pt x="913" y="30"/>
                  </a:lnTo>
                  <a:lnTo>
                    <a:pt x="928" y="37"/>
                  </a:lnTo>
                  <a:lnTo>
                    <a:pt x="943" y="45"/>
                  </a:lnTo>
                  <a:lnTo>
                    <a:pt x="957" y="54"/>
                  </a:lnTo>
                  <a:lnTo>
                    <a:pt x="972" y="64"/>
                  </a:lnTo>
                  <a:lnTo>
                    <a:pt x="986" y="73"/>
                  </a:lnTo>
                  <a:lnTo>
                    <a:pt x="1000" y="84"/>
                  </a:lnTo>
                  <a:lnTo>
                    <a:pt x="1013" y="94"/>
                  </a:lnTo>
                  <a:lnTo>
                    <a:pt x="1038" y="116"/>
                  </a:lnTo>
                  <a:lnTo>
                    <a:pt x="1062" y="140"/>
                  </a:lnTo>
                  <a:lnTo>
                    <a:pt x="1084" y="165"/>
                  </a:lnTo>
                  <a:lnTo>
                    <a:pt x="1104" y="192"/>
                  </a:lnTo>
                  <a:lnTo>
                    <a:pt x="1113" y="205"/>
                  </a:lnTo>
                  <a:lnTo>
                    <a:pt x="1122" y="218"/>
                  </a:lnTo>
                  <a:lnTo>
                    <a:pt x="1130" y="233"/>
                  </a:lnTo>
                  <a:lnTo>
                    <a:pt x="1138" y="246"/>
                  </a:lnTo>
                  <a:lnTo>
                    <a:pt x="1145" y="261"/>
                  </a:lnTo>
                  <a:lnTo>
                    <a:pt x="1151" y="275"/>
                  </a:lnTo>
                  <a:lnTo>
                    <a:pt x="1157" y="289"/>
                  </a:lnTo>
                  <a:lnTo>
                    <a:pt x="1163" y="304"/>
                  </a:lnTo>
                  <a:lnTo>
                    <a:pt x="1167" y="318"/>
                  </a:lnTo>
                  <a:lnTo>
                    <a:pt x="1171" y="333"/>
                  </a:lnTo>
                  <a:lnTo>
                    <a:pt x="1174" y="347"/>
                  </a:lnTo>
                  <a:lnTo>
                    <a:pt x="1177" y="3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2" name="Freeform 82"/>
            <p:cNvSpPr>
              <a:spLocks/>
            </p:cNvSpPr>
            <p:nvPr/>
          </p:nvSpPr>
          <p:spPr bwMode="auto">
            <a:xfrm>
              <a:off x="5540" y="1546"/>
              <a:ext cx="98" cy="111"/>
            </a:xfrm>
            <a:custGeom>
              <a:avLst/>
              <a:gdLst>
                <a:gd name="T0" fmla="*/ 49 w 197"/>
                <a:gd name="T1" fmla="*/ 33 h 222"/>
                <a:gd name="T2" fmla="*/ 37 w 197"/>
                <a:gd name="T3" fmla="*/ 38 h 222"/>
                <a:gd name="T4" fmla="*/ 25 w 197"/>
                <a:gd name="T5" fmla="*/ 44 h 222"/>
                <a:gd name="T6" fmla="*/ 19 w 197"/>
                <a:gd name="T7" fmla="*/ 47 h 222"/>
                <a:gd name="T8" fmla="*/ 13 w 197"/>
                <a:gd name="T9" fmla="*/ 50 h 222"/>
                <a:gd name="T10" fmla="*/ 8 w 197"/>
                <a:gd name="T11" fmla="*/ 53 h 222"/>
                <a:gd name="T12" fmla="*/ 2 w 197"/>
                <a:gd name="T13" fmla="*/ 56 h 222"/>
                <a:gd name="T14" fmla="*/ 0 w 197"/>
                <a:gd name="T15" fmla="*/ 56 h 222"/>
                <a:gd name="T16" fmla="*/ 1 w 197"/>
                <a:gd name="T17" fmla="*/ 53 h 222"/>
                <a:gd name="T18" fmla="*/ 2 w 197"/>
                <a:gd name="T19" fmla="*/ 51 h 222"/>
                <a:gd name="T20" fmla="*/ 3 w 197"/>
                <a:gd name="T21" fmla="*/ 46 h 222"/>
                <a:gd name="T22" fmla="*/ 4 w 197"/>
                <a:gd name="T23" fmla="*/ 40 h 222"/>
                <a:gd name="T24" fmla="*/ 6 w 197"/>
                <a:gd name="T25" fmla="*/ 34 h 222"/>
                <a:gd name="T26" fmla="*/ 8 w 197"/>
                <a:gd name="T27" fmla="*/ 29 h 222"/>
                <a:gd name="T28" fmla="*/ 8 w 197"/>
                <a:gd name="T29" fmla="*/ 26 h 222"/>
                <a:gd name="T30" fmla="*/ 10 w 197"/>
                <a:gd name="T31" fmla="*/ 23 h 222"/>
                <a:gd name="T32" fmla="*/ 11 w 197"/>
                <a:gd name="T33" fmla="*/ 20 h 222"/>
                <a:gd name="T34" fmla="*/ 13 w 197"/>
                <a:gd name="T35" fmla="*/ 18 h 222"/>
                <a:gd name="T36" fmla="*/ 15 w 197"/>
                <a:gd name="T37" fmla="*/ 16 h 222"/>
                <a:gd name="T38" fmla="*/ 17 w 197"/>
                <a:gd name="T39" fmla="*/ 13 h 222"/>
                <a:gd name="T40" fmla="*/ 17 w 197"/>
                <a:gd name="T41" fmla="*/ 15 h 222"/>
                <a:gd name="T42" fmla="*/ 18 w 197"/>
                <a:gd name="T43" fmla="*/ 17 h 222"/>
                <a:gd name="T44" fmla="*/ 18 w 197"/>
                <a:gd name="T45" fmla="*/ 20 h 222"/>
                <a:gd name="T46" fmla="*/ 18 w 197"/>
                <a:gd name="T47" fmla="*/ 24 h 222"/>
                <a:gd name="T48" fmla="*/ 18 w 197"/>
                <a:gd name="T49" fmla="*/ 29 h 222"/>
                <a:gd name="T50" fmla="*/ 18 w 197"/>
                <a:gd name="T51" fmla="*/ 33 h 222"/>
                <a:gd name="T52" fmla="*/ 18 w 197"/>
                <a:gd name="T53" fmla="*/ 35 h 222"/>
                <a:gd name="T54" fmla="*/ 19 w 197"/>
                <a:gd name="T55" fmla="*/ 37 h 222"/>
                <a:gd name="T56" fmla="*/ 19 w 197"/>
                <a:gd name="T57" fmla="*/ 39 h 222"/>
                <a:gd name="T58" fmla="*/ 20 w 197"/>
                <a:gd name="T59" fmla="*/ 41 h 222"/>
                <a:gd name="T60" fmla="*/ 21 w 197"/>
                <a:gd name="T61" fmla="*/ 42 h 222"/>
                <a:gd name="T62" fmla="*/ 23 w 197"/>
                <a:gd name="T63" fmla="*/ 44 h 222"/>
                <a:gd name="T64" fmla="*/ 26 w 197"/>
                <a:gd name="T65" fmla="*/ 42 h 222"/>
                <a:gd name="T66" fmla="*/ 29 w 197"/>
                <a:gd name="T67" fmla="*/ 5 h 222"/>
                <a:gd name="T68" fmla="*/ 36 w 197"/>
                <a:gd name="T69" fmla="*/ 0 h 222"/>
                <a:gd name="T70" fmla="*/ 37 w 197"/>
                <a:gd name="T71" fmla="*/ 4 h 222"/>
                <a:gd name="T72" fmla="*/ 38 w 197"/>
                <a:gd name="T73" fmla="*/ 8 h 222"/>
                <a:gd name="T74" fmla="*/ 39 w 197"/>
                <a:gd name="T75" fmla="*/ 13 h 222"/>
                <a:gd name="T76" fmla="*/ 40 w 197"/>
                <a:gd name="T77" fmla="*/ 17 h 222"/>
                <a:gd name="T78" fmla="*/ 41 w 197"/>
                <a:gd name="T79" fmla="*/ 21 h 222"/>
                <a:gd name="T80" fmla="*/ 42 w 197"/>
                <a:gd name="T81" fmla="*/ 23 h 222"/>
                <a:gd name="T82" fmla="*/ 43 w 197"/>
                <a:gd name="T83" fmla="*/ 25 h 222"/>
                <a:gd name="T84" fmla="*/ 44 w 197"/>
                <a:gd name="T85" fmla="*/ 27 h 222"/>
                <a:gd name="T86" fmla="*/ 46 w 197"/>
                <a:gd name="T87" fmla="*/ 29 h 222"/>
                <a:gd name="T88" fmla="*/ 47 w 197"/>
                <a:gd name="T89" fmla="*/ 31 h 222"/>
                <a:gd name="T90" fmla="*/ 49 w 197"/>
                <a:gd name="T91" fmla="*/ 33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7" h="222">
                  <a:moveTo>
                    <a:pt x="197" y="129"/>
                  </a:moveTo>
                  <a:lnTo>
                    <a:pt x="148" y="152"/>
                  </a:lnTo>
                  <a:lnTo>
                    <a:pt x="101" y="174"/>
                  </a:lnTo>
                  <a:lnTo>
                    <a:pt x="77" y="186"/>
                  </a:lnTo>
                  <a:lnTo>
                    <a:pt x="53" y="197"/>
                  </a:lnTo>
                  <a:lnTo>
                    <a:pt x="32" y="209"/>
                  </a:lnTo>
                  <a:lnTo>
                    <a:pt x="10" y="222"/>
                  </a:lnTo>
                  <a:lnTo>
                    <a:pt x="0" y="222"/>
                  </a:lnTo>
                  <a:lnTo>
                    <a:pt x="5" y="212"/>
                  </a:lnTo>
                  <a:lnTo>
                    <a:pt x="8" y="202"/>
                  </a:lnTo>
                  <a:lnTo>
                    <a:pt x="13" y="181"/>
                  </a:lnTo>
                  <a:lnTo>
                    <a:pt x="19" y="159"/>
                  </a:lnTo>
                  <a:lnTo>
                    <a:pt x="25" y="136"/>
                  </a:lnTo>
                  <a:lnTo>
                    <a:pt x="32" y="113"/>
                  </a:lnTo>
                  <a:lnTo>
                    <a:pt x="35" y="102"/>
                  </a:lnTo>
                  <a:lnTo>
                    <a:pt x="41" y="91"/>
                  </a:lnTo>
                  <a:lnTo>
                    <a:pt x="47" y="80"/>
                  </a:lnTo>
                  <a:lnTo>
                    <a:pt x="52" y="70"/>
                  </a:lnTo>
                  <a:lnTo>
                    <a:pt x="60" y="61"/>
                  </a:lnTo>
                  <a:lnTo>
                    <a:pt x="68" y="52"/>
                  </a:lnTo>
                  <a:lnTo>
                    <a:pt x="71" y="58"/>
                  </a:lnTo>
                  <a:lnTo>
                    <a:pt x="73" y="65"/>
                  </a:lnTo>
                  <a:lnTo>
                    <a:pt x="74" y="79"/>
                  </a:lnTo>
                  <a:lnTo>
                    <a:pt x="74" y="96"/>
                  </a:lnTo>
                  <a:lnTo>
                    <a:pt x="74" y="113"/>
                  </a:lnTo>
                  <a:lnTo>
                    <a:pt x="74" y="130"/>
                  </a:lnTo>
                  <a:lnTo>
                    <a:pt x="75" y="138"/>
                  </a:lnTo>
                  <a:lnTo>
                    <a:pt x="77" y="146"/>
                  </a:lnTo>
                  <a:lnTo>
                    <a:pt x="79" y="154"/>
                  </a:lnTo>
                  <a:lnTo>
                    <a:pt x="82" y="161"/>
                  </a:lnTo>
                  <a:lnTo>
                    <a:pt x="87" y="168"/>
                  </a:lnTo>
                  <a:lnTo>
                    <a:pt x="93" y="174"/>
                  </a:lnTo>
                  <a:lnTo>
                    <a:pt x="104" y="166"/>
                  </a:lnTo>
                  <a:lnTo>
                    <a:pt x="117" y="20"/>
                  </a:lnTo>
                  <a:lnTo>
                    <a:pt x="146" y="0"/>
                  </a:lnTo>
                  <a:lnTo>
                    <a:pt x="150" y="16"/>
                  </a:lnTo>
                  <a:lnTo>
                    <a:pt x="154" y="32"/>
                  </a:lnTo>
                  <a:lnTo>
                    <a:pt x="157" y="49"/>
                  </a:lnTo>
                  <a:lnTo>
                    <a:pt x="162" y="66"/>
                  </a:lnTo>
                  <a:lnTo>
                    <a:pt x="167" y="84"/>
                  </a:lnTo>
                  <a:lnTo>
                    <a:pt x="170" y="92"/>
                  </a:lnTo>
                  <a:lnTo>
                    <a:pt x="175" y="100"/>
                  </a:lnTo>
                  <a:lnTo>
                    <a:pt x="178" y="108"/>
                  </a:lnTo>
                  <a:lnTo>
                    <a:pt x="184" y="116"/>
                  </a:lnTo>
                  <a:lnTo>
                    <a:pt x="190" y="123"/>
                  </a:lnTo>
                  <a:lnTo>
                    <a:pt x="197" y="129"/>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3" name="Freeform 83"/>
            <p:cNvSpPr>
              <a:spLocks/>
            </p:cNvSpPr>
            <p:nvPr/>
          </p:nvSpPr>
          <p:spPr bwMode="auto">
            <a:xfrm>
              <a:off x="5371" y="1559"/>
              <a:ext cx="137" cy="129"/>
            </a:xfrm>
            <a:custGeom>
              <a:avLst/>
              <a:gdLst>
                <a:gd name="T0" fmla="*/ 69 w 274"/>
                <a:gd name="T1" fmla="*/ 25 h 258"/>
                <a:gd name="T2" fmla="*/ 68 w 274"/>
                <a:gd name="T3" fmla="*/ 27 h 258"/>
                <a:gd name="T4" fmla="*/ 68 w 274"/>
                <a:gd name="T5" fmla="*/ 30 h 258"/>
                <a:gd name="T6" fmla="*/ 67 w 274"/>
                <a:gd name="T7" fmla="*/ 33 h 258"/>
                <a:gd name="T8" fmla="*/ 66 w 274"/>
                <a:gd name="T9" fmla="*/ 35 h 258"/>
                <a:gd name="T10" fmla="*/ 63 w 274"/>
                <a:gd name="T11" fmla="*/ 40 h 258"/>
                <a:gd name="T12" fmla="*/ 60 w 274"/>
                <a:gd name="T13" fmla="*/ 45 h 258"/>
                <a:gd name="T14" fmla="*/ 57 w 274"/>
                <a:gd name="T15" fmla="*/ 50 h 258"/>
                <a:gd name="T16" fmla="*/ 55 w 274"/>
                <a:gd name="T17" fmla="*/ 52 h 258"/>
                <a:gd name="T18" fmla="*/ 54 w 274"/>
                <a:gd name="T19" fmla="*/ 54 h 258"/>
                <a:gd name="T20" fmla="*/ 53 w 274"/>
                <a:gd name="T21" fmla="*/ 57 h 258"/>
                <a:gd name="T22" fmla="*/ 52 w 274"/>
                <a:gd name="T23" fmla="*/ 60 h 258"/>
                <a:gd name="T24" fmla="*/ 51 w 274"/>
                <a:gd name="T25" fmla="*/ 62 h 258"/>
                <a:gd name="T26" fmla="*/ 51 w 274"/>
                <a:gd name="T27" fmla="*/ 65 h 258"/>
                <a:gd name="T28" fmla="*/ 45 w 274"/>
                <a:gd name="T29" fmla="*/ 64 h 258"/>
                <a:gd name="T30" fmla="*/ 38 w 274"/>
                <a:gd name="T31" fmla="*/ 63 h 258"/>
                <a:gd name="T32" fmla="*/ 32 w 274"/>
                <a:gd name="T33" fmla="*/ 62 h 258"/>
                <a:gd name="T34" fmla="*/ 26 w 274"/>
                <a:gd name="T35" fmla="*/ 62 h 258"/>
                <a:gd name="T36" fmla="*/ 20 w 274"/>
                <a:gd name="T37" fmla="*/ 61 h 258"/>
                <a:gd name="T38" fmla="*/ 14 w 274"/>
                <a:gd name="T39" fmla="*/ 61 h 258"/>
                <a:gd name="T40" fmla="*/ 7 w 274"/>
                <a:gd name="T41" fmla="*/ 60 h 258"/>
                <a:gd name="T42" fmla="*/ 0 w 274"/>
                <a:gd name="T43" fmla="*/ 60 h 258"/>
                <a:gd name="T44" fmla="*/ 1 w 274"/>
                <a:gd name="T45" fmla="*/ 55 h 258"/>
                <a:gd name="T46" fmla="*/ 2 w 274"/>
                <a:gd name="T47" fmla="*/ 51 h 258"/>
                <a:gd name="T48" fmla="*/ 2 w 274"/>
                <a:gd name="T49" fmla="*/ 47 h 258"/>
                <a:gd name="T50" fmla="*/ 4 w 274"/>
                <a:gd name="T51" fmla="*/ 43 h 258"/>
                <a:gd name="T52" fmla="*/ 6 w 274"/>
                <a:gd name="T53" fmla="*/ 34 h 258"/>
                <a:gd name="T54" fmla="*/ 8 w 274"/>
                <a:gd name="T55" fmla="*/ 25 h 258"/>
                <a:gd name="T56" fmla="*/ 17 w 274"/>
                <a:gd name="T57" fmla="*/ 0 h 258"/>
                <a:gd name="T58" fmla="*/ 24 w 274"/>
                <a:gd name="T59" fmla="*/ 2 h 258"/>
                <a:gd name="T60" fmla="*/ 31 w 274"/>
                <a:gd name="T61" fmla="*/ 5 h 258"/>
                <a:gd name="T62" fmla="*/ 37 w 274"/>
                <a:gd name="T63" fmla="*/ 8 h 258"/>
                <a:gd name="T64" fmla="*/ 44 w 274"/>
                <a:gd name="T65" fmla="*/ 11 h 258"/>
                <a:gd name="T66" fmla="*/ 50 w 274"/>
                <a:gd name="T67" fmla="*/ 14 h 258"/>
                <a:gd name="T68" fmla="*/ 56 w 274"/>
                <a:gd name="T69" fmla="*/ 17 h 258"/>
                <a:gd name="T70" fmla="*/ 69 w 274"/>
                <a:gd name="T71" fmla="*/ 25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4" h="258">
                  <a:moveTo>
                    <a:pt x="274" y="97"/>
                  </a:moveTo>
                  <a:lnTo>
                    <a:pt x="271" y="108"/>
                  </a:lnTo>
                  <a:lnTo>
                    <a:pt x="269" y="118"/>
                  </a:lnTo>
                  <a:lnTo>
                    <a:pt x="266" y="129"/>
                  </a:lnTo>
                  <a:lnTo>
                    <a:pt x="261" y="139"/>
                  </a:lnTo>
                  <a:lnTo>
                    <a:pt x="249" y="158"/>
                  </a:lnTo>
                  <a:lnTo>
                    <a:pt x="237" y="178"/>
                  </a:lnTo>
                  <a:lnTo>
                    <a:pt x="225" y="197"/>
                  </a:lnTo>
                  <a:lnTo>
                    <a:pt x="219" y="206"/>
                  </a:lnTo>
                  <a:lnTo>
                    <a:pt x="215" y="216"/>
                  </a:lnTo>
                  <a:lnTo>
                    <a:pt x="210" y="226"/>
                  </a:lnTo>
                  <a:lnTo>
                    <a:pt x="207" y="237"/>
                  </a:lnTo>
                  <a:lnTo>
                    <a:pt x="204" y="247"/>
                  </a:lnTo>
                  <a:lnTo>
                    <a:pt x="203" y="258"/>
                  </a:lnTo>
                  <a:lnTo>
                    <a:pt x="177" y="253"/>
                  </a:lnTo>
                  <a:lnTo>
                    <a:pt x="152" y="250"/>
                  </a:lnTo>
                  <a:lnTo>
                    <a:pt x="127" y="248"/>
                  </a:lnTo>
                  <a:lnTo>
                    <a:pt x="104" y="245"/>
                  </a:lnTo>
                  <a:lnTo>
                    <a:pt x="80" y="243"/>
                  </a:lnTo>
                  <a:lnTo>
                    <a:pt x="54" y="241"/>
                  </a:lnTo>
                  <a:lnTo>
                    <a:pt x="28" y="239"/>
                  </a:lnTo>
                  <a:lnTo>
                    <a:pt x="0" y="237"/>
                  </a:lnTo>
                  <a:lnTo>
                    <a:pt x="2" y="220"/>
                  </a:lnTo>
                  <a:lnTo>
                    <a:pt x="5" y="204"/>
                  </a:lnTo>
                  <a:lnTo>
                    <a:pt x="8" y="186"/>
                  </a:lnTo>
                  <a:lnTo>
                    <a:pt x="13" y="169"/>
                  </a:lnTo>
                  <a:lnTo>
                    <a:pt x="21" y="133"/>
                  </a:lnTo>
                  <a:lnTo>
                    <a:pt x="29" y="97"/>
                  </a:lnTo>
                  <a:lnTo>
                    <a:pt x="66" y="0"/>
                  </a:lnTo>
                  <a:lnTo>
                    <a:pt x="94" y="8"/>
                  </a:lnTo>
                  <a:lnTo>
                    <a:pt x="121" y="17"/>
                  </a:lnTo>
                  <a:lnTo>
                    <a:pt x="148" y="29"/>
                  </a:lnTo>
                  <a:lnTo>
                    <a:pt x="173" y="41"/>
                  </a:lnTo>
                  <a:lnTo>
                    <a:pt x="199" y="54"/>
                  </a:lnTo>
                  <a:lnTo>
                    <a:pt x="224" y="68"/>
                  </a:lnTo>
                  <a:lnTo>
                    <a:pt x="274" y="97"/>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4" name="Freeform 84"/>
            <p:cNvSpPr>
              <a:spLocks/>
            </p:cNvSpPr>
            <p:nvPr/>
          </p:nvSpPr>
          <p:spPr bwMode="auto">
            <a:xfrm>
              <a:off x="6058" y="1577"/>
              <a:ext cx="91" cy="93"/>
            </a:xfrm>
            <a:custGeom>
              <a:avLst/>
              <a:gdLst>
                <a:gd name="T0" fmla="*/ 46 w 181"/>
                <a:gd name="T1" fmla="*/ 30 h 185"/>
                <a:gd name="T2" fmla="*/ 41 w 181"/>
                <a:gd name="T3" fmla="*/ 32 h 185"/>
                <a:gd name="T4" fmla="*/ 33 w 181"/>
                <a:gd name="T5" fmla="*/ 37 h 185"/>
                <a:gd name="T6" fmla="*/ 29 w 181"/>
                <a:gd name="T7" fmla="*/ 39 h 185"/>
                <a:gd name="T8" fmla="*/ 25 w 181"/>
                <a:gd name="T9" fmla="*/ 42 h 185"/>
                <a:gd name="T10" fmla="*/ 20 w 181"/>
                <a:gd name="T11" fmla="*/ 44 h 185"/>
                <a:gd name="T12" fmla="*/ 16 w 181"/>
                <a:gd name="T13" fmla="*/ 45 h 185"/>
                <a:gd name="T14" fmla="*/ 13 w 181"/>
                <a:gd name="T15" fmla="*/ 46 h 185"/>
                <a:gd name="T16" fmla="*/ 11 w 181"/>
                <a:gd name="T17" fmla="*/ 47 h 185"/>
                <a:gd name="T18" fmla="*/ 9 w 181"/>
                <a:gd name="T19" fmla="*/ 41 h 185"/>
                <a:gd name="T20" fmla="*/ 6 w 181"/>
                <a:gd name="T21" fmla="*/ 34 h 185"/>
                <a:gd name="T22" fmla="*/ 5 w 181"/>
                <a:gd name="T23" fmla="*/ 31 h 185"/>
                <a:gd name="T24" fmla="*/ 4 w 181"/>
                <a:gd name="T25" fmla="*/ 28 h 185"/>
                <a:gd name="T26" fmla="*/ 2 w 181"/>
                <a:gd name="T27" fmla="*/ 25 h 185"/>
                <a:gd name="T28" fmla="*/ 0 w 181"/>
                <a:gd name="T29" fmla="*/ 22 h 185"/>
                <a:gd name="T30" fmla="*/ 26 w 181"/>
                <a:gd name="T31" fmla="*/ 0 h 185"/>
                <a:gd name="T32" fmla="*/ 26 w 181"/>
                <a:gd name="T33" fmla="*/ 1 h 185"/>
                <a:gd name="T34" fmla="*/ 28 w 181"/>
                <a:gd name="T35" fmla="*/ 2 h 185"/>
                <a:gd name="T36" fmla="*/ 30 w 181"/>
                <a:gd name="T37" fmla="*/ 3 h 185"/>
                <a:gd name="T38" fmla="*/ 32 w 181"/>
                <a:gd name="T39" fmla="*/ 5 h 185"/>
                <a:gd name="T40" fmla="*/ 33 w 181"/>
                <a:gd name="T41" fmla="*/ 7 h 185"/>
                <a:gd name="T42" fmla="*/ 34 w 181"/>
                <a:gd name="T43" fmla="*/ 8 h 185"/>
                <a:gd name="T44" fmla="*/ 36 w 181"/>
                <a:gd name="T45" fmla="*/ 10 h 185"/>
                <a:gd name="T46" fmla="*/ 37 w 181"/>
                <a:gd name="T47" fmla="*/ 14 h 185"/>
                <a:gd name="T48" fmla="*/ 39 w 181"/>
                <a:gd name="T49" fmla="*/ 18 h 185"/>
                <a:gd name="T50" fmla="*/ 41 w 181"/>
                <a:gd name="T51" fmla="*/ 22 h 185"/>
                <a:gd name="T52" fmla="*/ 43 w 181"/>
                <a:gd name="T53" fmla="*/ 26 h 185"/>
                <a:gd name="T54" fmla="*/ 44 w 181"/>
                <a:gd name="T55" fmla="*/ 28 h 185"/>
                <a:gd name="T56" fmla="*/ 46 w 181"/>
                <a:gd name="T57" fmla="*/ 30 h 1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1" h="185">
                  <a:moveTo>
                    <a:pt x="181" y="119"/>
                  </a:moveTo>
                  <a:lnTo>
                    <a:pt x="164" y="128"/>
                  </a:lnTo>
                  <a:lnTo>
                    <a:pt x="130" y="146"/>
                  </a:lnTo>
                  <a:lnTo>
                    <a:pt x="113" y="156"/>
                  </a:lnTo>
                  <a:lnTo>
                    <a:pt x="97" y="166"/>
                  </a:lnTo>
                  <a:lnTo>
                    <a:pt x="80" y="174"/>
                  </a:lnTo>
                  <a:lnTo>
                    <a:pt x="61" y="180"/>
                  </a:lnTo>
                  <a:lnTo>
                    <a:pt x="52" y="183"/>
                  </a:lnTo>
                  <a:lnTo>
                    <a:pt x="42" y="185"/>
                  </a:lnTo>
                  <a:lnTo>
                    <a:pt x="34" y="161"/>
                  </a:lnTo>
                  <a:lnTo>
                    <a:pt x="24" y="135"/>
                  </a:lnTo>
                  <a:lnTo>
                    <a:pt x="20" y="122"/>
                  </a:lnTo>
                  <a:lnTo>
                    <a:pt x="14" y="110"/>
                  </a:lnTo>
                  <a:lnTo>
                    <a:pt x="8" y="98"/>
                  </a:lnTo>
                  <a:lnTo>
                    <a:pt x="0" y="86"/>
                  </a:lnTo>
                  <a:lnTo>
                    <a:pt x="104" y="0"/>
                  </a:lnTo>
                  <a:lnTo>
                    <a:pt x="104" y="1"/>
                  </a:lnTo>
                  <a:lnTo>
                    <a:pt x="112" y="6"/>
                  </a:lnTo>
                  <a:lnTo>
                    <a:pt x="120" y="11"/>
                  </a:lnTo>
                  <a:lnTo>
                    <a:pt x="127" y="17"/>
                  </a:lnTo>
                  <a:lnTo>
                    <a:pt x="132" y="25"/>
                  </a:lnTo>
                  <a:lnTo>
                    <a:pt x="136" y="32"/>
                  </a:lnTo>
                  <a:lnTo>
                    <a:pt x="141" y="39"/>
                  </a:lnTo>
                  <a:lnTo>
                    <a:pt x="148" y="55"/>
                  </a:lnTo>
                  <a:lnTo>
                    <a:pt x="155" y="71"/>
                  </a:lnTo>
                  <a:lnTo>
                    <a:pt x="162" y="87"/>
                  </a:lnTo>
                  <a:lnTo>
                    <a:pt x="170" y="104"/>
                  </a:lnTo>
                  <a:lnTo>
                    <a:pt x="176" y="111"/>
                  </a:lnTo>
                  <a:lnTo>
                    <a:pt x="181" y="119"/>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5" name="Freeform 85"/>
            <p:cNvSpPr>
              <a:spLocks/>
            </p:cNvSpPr>
            <p:nvPr/>
          </p:nvSpPr>
          <p:spPr bwMode="auto">
            <a:xfrm>
              <a:off x="5800" y="1590"/>
              <a:ext cx="125" cy="120"/>
            </a:xfrm>
            <a:custGeom>
              <a:avLst/>
              <a:gdLst>
                <a:gd name="T0" fmla="*/ 62 w 249"/>
                <a:gd name="T1" fmla="*/ 21 h 240"/>
                <a:gd name="T2" fmla="*/ 63 w 249"/>
                <a:gd name="T3" fmla="*/ 31 h 240"/>
                <a:gd name="T4" fmla="*/ 62 w 249"/>
                <a:gd name="T5" fmla="*/ 38 h 240"/>
                <a:gd name="T6" fmla="*/ 61 w 249"/>
                <a:gd name="T7" fmla="*/ 43 h 240"/>
                <a:gd name="T8" fmla="*/ 59 w 249"/>
                <a:gd name="T9" fmla="*/ 47 h 240"/>
                <a:gd name="T10" fmla="*/ 56 w 249"/>
                <a:gd name="T11" fmla="*/ 51 h 240"/>
                <a:gd name="T12" fmla="*/ 53 w 249"/>
                <a:gd name="T13" fmla="*/ 53 h 240"/>
                <a:gd name="T14" fmla="*/ 49 w 249"/>
                <a:gd name="T15" fmla="*/ 55 h 240"/>
                <a:gd name="T16" fmla="*/ 43 w 249"/>
                <a:gd name="T17" fmla="*/ 58 h 240"/>
                <a:gd name="T18" fmla="*/ 34 w 249"/>
                <a:gd name="T19" fmla="*/ 60 h 240"/>
                <a:gd name="T20" fmla="*/ 25 w 249"/>
                <a:gd name="T21" fmla="*/ 60 h 240"/>
                <a:gd name="T22" fmla="*/ 21 w 249"/>
                <a:gd name="T23" fmla="*/ 60 h 240"/>
                <a:gd name="T24" fmla="*/ 15 w 249"/>
                <a:gd name="T25" fmla="*/ 57 h 240"/>
                <a:gd name="T26" fmla="*/ 10 w 249"/>
                <a:gd name="T27" fmla="*/ 53 h 240"/>
                <a:gd name="T28" fmla="*/ 5 w 249"/>
                <a:gd name="T29" fmla="*/ 49 h 240"/>
                <a:gd name="T30" fmla="*/ 1 w 249"/>
                <a:gd name="T31" fmla="*/ 44 h 240"/>
                <a:gd name="T32" fmla="*/ 0 w 249"/>
                <a:gd name="T33" fmla="*/ 39 h 240"/>
                <a:gd name="T34" fmla="*/ 0 w 249"/>
                <a:gd name="T35" fmla="*/ 35 h 240"/>
                <a:gd name="T36" fmla="*/ 3 w 249"/>
                <a:gd name="T37" fmla="*/ 28 h 240"/>
                <a:gd name="T38" fmla="*/ 5 w 249"/>
                <a:gd name="T39" fmla="*/ 20 h 240"/>
                <a:gd name="T40" fmla="*/ 6 w 249"/>
                <a:gd name="T41" fmla="*/ 17 h 240"/>
                <a:gd name="T42" fmla="*/ 5 w 249"/>
                <a:gd name="T43" fmla="*/ 13 h 240"/>
                <a:gd name="T44" fmla="*/ 9 w 249"/>
                <a:gd name="T45" fmla="*/ 10 h 240"/>
                <a:gd name="T46" fmla="*/ 14 w 249"/>
                <a:gd name="T47" fmla="*/ 7 h 240"/>
                <a:gd name="T48" fmla="*/ 19 w 249"/>
                <a:gd name="T49" fmla="*/ 4 h 240"/>
                <a:gd name="T50" fmla="*/ 24 w 249"/>
                <a:gd name="T51" fmla="*/ 2 h 240"/>
                <a:gd name="T52" fmla="*/ 29 w 249"/>
                <a:gd name="T53" fmla="*/ 1 h 240"/>
                <a:gd name="T54" fmla="*/ 34 w 249"/>
                <a:gd name="T55" fmla="*/ 0 h 240"/>
                <a:gd name="T56" fmla="*/ 39 w 249"/>
                <a:gd name="T57" fmla="*/ 0 h 240"/>
                <a:gd name="T58" fmla="*/ 45 w 249"/>
                <a:gd name="T59" fmla="*/ 1 h 240"/>
                <a:gd name="T60" fmla="*/ 49 w 249"/>
                <a:gd name="T61" fmla="*/ 5 h 240"/>
                <a:gd name="T62" fmla="*/ 54 w 249"/>
                <a:gd name="T63" fmla="*/ 8 h 240"/>
                <a:gd name="T64" fmla="*/ 58 w 249"/>
                <a:gd name="T65" fmla="*/ 12 h 240"/>
                <a:gd name="T66" fmla="*/ 61 w 249"/>
                <a:gd name="T67" fmla="*/ 15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9" h="240">
                  <a:moveTo>
                    <a:pt x="244" y="67"/>
                  </a:moveTo>
                  <a:lnTo>
                    <a:pt x="246" y="84"/>
                  </a:lnTo>
                  <a:lnTo>
                    <a:pt x="248" y="103"/>
                  </a:lnTo>
                  <a:lnTo>
                    <a:pt x="249" y="122"/>
                  </a:lnTo>
                  <a:lnTo>
                    <a:pt x="249" y="142"/>
                  </a:lnTo>
                  <a:lnTo>
                    <a:pt x="248" y="151"/>
                  </a:lnTo>
                  <a:lnTo>
                    <a:pt x="246" y="160"/>
                  </a:lnTo>
                  <a:lnTo>
                    <a:pt x="244" y="170"/>
                  </a:lnTo>
                  <a:lnTo>
                    <a:pt x="239" y="178"/>
                  </a:lnTo>
                  <a:lnTo>
                    <a:pt x="234" y="186"/>
                  </a:lnTo>
                  <a:lnTo>
                    <a:pt x="230" y="193"/>
                  </a:lnTo>
                  <a:lnTo>
                    <a:pt x="223" y="201"/>
                  </a:lnTo>
                  <a:lnTo>
                    <a:pt x="215" y="206"/>
                  </a:lnTo>
                  <a:lnTo>
                    <a:pt x="209" y="211"/>
                  </a:lnTo>
                  <a:lnTo>
                    <a:pt x="202" y="216"/>
                  </a:lnTo>
                  <a:lnTo>
                    <a:pt x="195" y="220"/>
                  </a:lnTo>
                  <a:lnTo>
                    <a:pt x="188" y="224"/>
                  </a:lnTo>
                  <a:lnTo>
                    <a:pt x="172" y="230"/>
                  </a:lnTo>
                  <a:lnTo>
                    <a:pt x="155" y="236"/>
                  </a:lnTo>
                  <a:lnTo>
                    <a:pt x="136" y="239"/>
                  </a:lnTo>
                  <a:lnTo>
                    <a:pt x="118" y="240"/>
                  </a:lnTo>
                  <a:lnTo>
                    <a:pt x="99" y="240"/>
                  </a:lnTo>
                  <a:lnTo>
                    <a:pt x="90" y="238"/>
                  </a:lnTo>
                  <a:lnTo>
                    <a:pt x="82" y="237"/>
                  </a:lnTo>
                  <a:lnTo>
                    <a:pt x="70" y="231"/>
                  </a:lnTo>
                  <a:lnTo>
                    <a:pt x="59" y="226"/>
                  </a:lnTo>
                  <a:lnTo>
                    <a:pt x="49" y="219"/>
                  </a:lnTo>
                  <a:lnTo>
                    <a:pt x="37" y="212"/>
                  </a:lnTo>
                  <a:lnTo>
                    <a:pt x="28" y="203"/>
                  </a:lnTo>
                  <a:lnTo>
                    <a:pt x="18" y="193"/>
                  </a:lnTo>
                  <a:lnTo>
                    <a:pt x="9" y="184"/>
                  </a:lnTo>
                  <a:lnTo>
                    <a:pt x="2" y="174"/>
                  </a:lnTo>
                  <a:lnTo>
                    <a:pt x="0" y="164"/>
                  </a:lnTo>
                  <a:lnTo>
                    <a:pt x="0" y="156"/>
                  </a:lnTo>
                  <a:lnTo>
                    <a:pt x="0" y="147"/>
                  </a:lnTo>
                  <a:lnTo>
                    <a:pt x="0" y="139"/>
                  </a:lnTo>
                  <a:lnTo>
                    <a:pt x="3" y="123"/>
                  </a:lnTo>
                  <a:lnTo>
                    <a:pt x="9" y="109"/>
                  </a:lnTo>
                  <a:lnTo>
                    <a:pt x="14" y="94"/>
                  </a:lnTo>
                  <a:lnTo>
                    <a:pt x="18" y="80"/>
                  </a:lnTo>
                  <a:lnTo>
                    <a:pt x="20" y="73"/>
                  </a:lnTo>
                  <a:lnTo>
                    <a:pt x="21" y="66"/>
                  </a:lnTo>
                  <a:lnTo>
                    <a:pt x="21" y="58"/>
                  </a:lnTo>
                  <a:lnTo>
                    <a:pt x="20" y="51"/>
                  </a:lnTo>
                  <a:lnTo>
                    <a:pt x="28" y="44"/>
                  </a:lnTo>
                  <a:lnTo>
                    <a:pt x="36" y="37"/>
                  </a:lnTo>
                  <a:lnTo>
                    <a:pt x="45" y="31"/>
                  </a:lnTo>
                  <a:lnTo>
                    <a:pt x="53" y="25"/>
                  </a:lnTo>
                  <a:lnTo>
                    <a:pt x="64" y="20"/>
                  </a:lnTo>
                  <a:lnTo>
                    <a:pt x="73" y="15"/>
                  </a:lnTo>
                  <a:lnTo>
                    <a:pt x="83" y="11"/>
                  </a:lnTo>
                  <a:lnTo>
                    <a:pt x="94" y="7"/>
                  </a:lnTo>
                  <a:lnTo>
                    <a:pt x="104" y="4"/>
                  </a:lnTo>
                  <a:lnTo>
                    <a:pt x="114" y="2"/>
                  </a:lnTo>
                  <a:lnTo>
                    <a:pt x="125" y="1"/>
                  </a:lnTo>
                  <a:lnTo>
                    <a:pt x="135" y="0"/>
                  </a:lnTo>
                  <a:lnTo>
                    <a:pt x="146" y="0"/>
                  </a:lnTo>
                  <a:lnTo>
                    <a:pt x="156" y="0"/>
                  </a:lnTo>
                  <a:lnTo>
                    <a:pt x="166" y="2"/>
                  </a:lnTo>
                  <a:lnTo>
                    <a:pt x="177" y="4"/>
                  </a:lnTo>
                  <a:lnTo>
                    <a:pt x="186" y="11"/>
                  </a:lnTo>
                  <a:lnTo>
                    <a:pt x="195" y="18"/>
                  </a:lnTo>
                  <a:lnTo>
                    <a:pt x="206" y="24"/>
                  </a:lnTo>
                  <a:lnTo>
                    <a:pt x="216" y="32"/>
                  </a:lnTo>
                  <a:lnTo>
                    <a:pt x="224" y="39"/>
                  </a:lnTo>
                  <a:lnTo>
                    <a:pt x="232" y="47"/>
                  </a:lnTo>
                  <a:lnTo>
                    <a:pt x="239" y="55"/>
                  </a:lnTo>
                  <a:lnTo>
                    <a:pt x="241" y="60"/>
                  </a:lnTo>
                  <a:lnTo>
                    <a:pt x="244"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6" name="Freeform 86"/>
            <p:cNvSpPr>
              <a:spLocks/>
            </p:cNvSpPr>
            <p:nvPr/>
          </p:nvSpPr>
          <p:spPr bwMode="auto">
            <a:xfrm>
              <a:off x="5817" y="1607"/>
              <a:ext cx="92" cy="89"/>
            </a:xfrm>
            <a:custGeom>
              <a:avLst/>
              <a:gdLst>
                <a:gd name="T0" fmla="*/ 43 w 182"/>
                <a:gd name="T1" fmla="*/ 9 h 178"/>
                <a:gd name="T2" fmla="*/ 44 w 182"/>
                <a:gd name="T3" fmla="*/ 10 h 178"/>
                <a:gd name="T4" fmla="*/ 44 w 182"/>
                <a:gd name="T5" fmla="*/ 11 h 178"/>
                <a:gd name="T6" fmla="*/ 45 w 182"/>
                <a:gd name="T7" fmla="*/ 14 h 178"/>
                <a:gd name="T8" fmla="*/ 46 w 182"/>
                <a:gd name="T9" fmla="*/ 17 h 178"/>
                <a:gd name="T10" fmla="*/ 47 w 182"/>
                <a:gd name="T11" fmla="*/ 21 h 178"/>
                <a:gd name="T12" fmla="*/ 46 w 182"/>
                <a:gd name="T13" fmla="*/ 24 h 178"/>
                <a:gd name="T14" fmla="*/ 46 w 182"/>
                <a:gd name="T15" fmla="*/ 27 h 178"/>
                <a:gd name="T16" fmla="*/ 45 w 182"/>
                <a:gd name="T17" fmla="*/ 30 h 178"/>
                <a:gd name="T18" fmla="*/ 44 w 182"/>
                <a:gd name="T19" fmla="*/ 33 h 178"/>
                <a:gd name="T20" fmla="*/ 44 w 182"/>
                <a:gd name="T21" fmla="*/ 35 h 178"/>
                <a:gd name="T22" fmla="*/ 42 w 182"/>
                <a:gd name="T23" fmla="*/ 36 h 178"/>
                <a:gd name="T24" fmla="*/ 41 w 182"/>
                <a:gd name="T25" fmla="*/ 38 h 178"/>
                <a:gd name="T26" fmla="*/ 40 w 182"/>
                <a:gd name="T27" fmla="*/ 39 h 178"/>
                <a:gd name="T28" fmla="*/ 38 w 182"/>
                <a:gd name="T29" fmla="*/ 40 h 178"/>
                <a:gd name="T30" fmla="*/ 37 w 182"/>
                <a:gd name="T31" fmla="*/ 41 h 178"/>
                <a:gd name="T32" fmla="*/ 35 w 182"/>
                <a:gd name="T33" fmla="*/ 41 h 178"/>
                <a:gd name="T34" fmla="*/ 33 w 182"/>
                <a:gd name="T35" fmla="*/ 42 h 178"/>
                <a:gd name="T36" fmla="*/ 30 w 182"/>
                <a:gd name="T37" fmla="*/ 43 h 178"/>
                <a:gd name="T38" fmla="*/ 26 w 182"/>
                <a:gd name="T39" fmla="*/ 44 h 178"/>
                <a:gd name="T40" fmla="*/ 22 w 182"/>
                <a:gd name="T41" fmla="*/ 44 h 178"/>
                <a:gd name="T42" fmla="*/ 20 w 182"/>
                <a:gd name="T43" fmla="*/ 45 h 178"/>
                <a:gd name="T44" fmla="*/ 18 w 182"/>
                <a:gd name="T45" fmla="*/ 45 h 178"/>
                <a:gd name="T46" fmla="*/ 16 w 182"/>
                <a:gd name="T47" fmla="*/ 44 h 178"/>
                <a:gd name="T48" fmla="*/ 13 w 182"/>
                <a:gd name="T49" fmla="*/ 43 h 178"/>
                <a:gd name="T50" fmla="*/ 11 w 182"/>
                <a:gd name="T51" fmla="*/ 41 h 178"/>
                <a:gd name="T52" fmla="*/ 8 w 182"/>
                <a:gd name="T53" fmla="*/ 39 h 178"/>
                <a:gd name="T54" fmla="*/ 6 w 182"/>
                <a:gd name="T55" fmla="*/ 38 h 178"/>
                <a:gd name="T56" fmla="*/ 4 w 182"/>
                <a:gd name="T57" fmla="*/ 36 h 178"/>
                <a:gd name="T58" fmla="*/ 2 w 182"/>
                <a:gd name="T59" fmla="*/ 34 h 178"/>
                <a:gd name="T60" fmla="*/ 1 w 182"/>
                <a:gd name="T61" fmla="*/ 32 h 178"/>
                <a:gd name="T62" fmla="*/ 0 w 182"/>
                <a:gd name="T63" fmla="*/ 29 h 178"/>
                <a:gd name="T64" fmla="*/ 0 w 182"/>
                <a:gd name="T65" fmla="*/ 26 h 178"/>
                <a:gd name="T66" fmla="*/ 1 w 182"/>
                <a:gd name="T67" fmla="*/ 23 h 178"/>
                <a:gd name="T68" fmla="*/ 2 w 182"/>
                <a:gd name="T69" fmla="*/ 20 h 178"/>
                <a:gd name="T70" fmla="*/ 3 w 182"/>
                <a:gd name="T71" fmla="*/ 18 h 178"/>
                <a:gd name="T72" fmla="*/ 4 w 182"/>
                <a:gd name="T73" fmla="*/ 15 h 178"/>
                <a:gd name="T74" fmla="*/ 7 w 182"/>
                <a:gd name="T75" fmla="*/ 10 h 178"/>
                <a:gd name="T76" fmla="*/ 8 w 182"/>
                <a:gd name="T77" fmla="*/ 8 h 178"/>
                <a:gd name="T78" fmla="*/ 10 w 182"/>
                <a:gd name="T79" fmla="*/ 6 h 178"/>
                <a:gd name="T80" fmla="*/ 12 w 182"/>
                <a:gd name="T81" fmla="*/ 5 h 178"/>
                <a:gd name="T82" fmla="*/ 14 w 182"/>
                <a:gd name="T83" fmla="*/ 4 h 178"/>
                <a:gd name="T84" fmla="*/ 17 w 182"/>
                <a:gd name="T85" fmla="*/ 2 h 178"/>
                <a:gd name="T86" fmla="*/ 19 w 182"/>
                <a:gd name="T87" fmla="*/ 2 h 178"/>
                <a:gd name="T88" fmla="*/ 22 w 182"/>
                <a:gd name="T89" fmla="*/ 1 h 178"/>
                <a:gd name="T90" fmla="*/ 25 w 182"/>
                <a:gd name="T91" fmla="*/ 1 h 178"/>
                <a:gd name="T92" fmla="*/ 27 w 182"/>
                <a:gd name="T93" fmla="*/ 0 h 178"/>
                <a:gd name="T94" fmla="*/ 30 w 182"/>
                <a:gd name="T95" fmla="*/ 1 h 178"/>
                <a:gd name="T96" fmla="*/ 33 w 182"/>
                <a:gd name="T97" fmla="*/ 1 h 178"/>
                <a:gd name="T98" fmla="*/ 35 w 182"/>
                <a:gd name="T99" fmla="*/ 2 h 178"/>
                <a:gd name="T100" fmla="*/ 37 w 182"/>
                <a:gd name="T101" fmla="*/ 3 h 178"/>
                <a:gd name="T102" fmla="*/ 40 w 182"/>
                <a:gd name="T103" fmla="*/ 4 h 178"/>
                <a:gd name="T104" fmla="*/ 42 w 182"/>
                <a:gd name="T105" fmla="*/ 6 h 178"/>
                <a:gd name="T106" fmla="*/ 43 w 182"/>
                <a:gd name="T107" fmla="*/ 9 h 1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2" h="178">
                  <a:moveTo>
                    <a:pt x="169" y="34"/>
                  </a:moveTo>
                  <a:lnTo>
                    <a:pt x="173" y="38"/>
                  </a:lnTo>
                  <a:lnTo>
                    <a:pt x="175" y="44"/>
                  </a:lnTo>
                  <a:lnTo>
                    <a:pt x="179" y="55"/>
                  </a:lnTo>
                  <a:lnTo>
                    <a:pt x="181" y="68"/>
                  </a:lnTo>
                  <a:lnTo>
                    <a:pt x="182" y="81"/>
                  </a:lnTo>
                  <a:lnTo>
                    <a:pt x="181" y="94"/>
                  </a:lnTo>
                  <a:lnTo>
                    <a:pt x="180" y="107"/>
                  </a:lnTo>
                  <a:lnTo>
                    <a:pt x="177" y="119"/>
                  </a:lnTo>
                  <a:lnTo>
                    <a:pt x="175" y="130"/>
                  </a:lnTo>
                  <a:lnTo>
                    <a:pt x="172" y="138"/>
                  </a:lnTo>
                  <a:lnTo>
                    <a:pt x="167" y="144"/>
                  </a:lnTo>
                  <a:lnTo>
                    <a:pt x="162" y="149"/>
                  </a:lnTo>
                  <a:lnTo>
                    <a:pt x="157" y="154"/>
                  </a:lnTo>
                  <a:lnTo>
                    <a:pt x="151" y="158"/>
                  </a:lnTo>
                  <a:lnTo>
                    <a:pt x="144" y="161"/>
                  </a:lnTo>
                  <a:lnTo>
                    <a:pt x="138" y="164"/>
                  </a:lnTo>
                  <a:lnTo>
                    <a:pt x="131" y="168"/>
                  </a:lnTo>
                  <a:lnTo>
                    <a:pt x="116" y="172"/>
                  </a:lnTo>
                  <a:lnTo>
                    <a:pt x="101" y="174"/>
                  </a:lnTo>
                  <a:lnTo>
                    <a:pt x="86" y="176"/>
                  </a:lnTo>
                  <a:lnTo>
                    <a:pt x="78" y="177"/>
                  </a:lnTo>
                  <a:lnTo>
                    <a:pt x="71" y="178"/>
                  </a:lnTo>
                  <a:lnTo>
                    <a:pt x="61" y="173"/>
                  </a:lnTo>
                  <a:lnTo>
                    <a:pt x="50" y="169"/>
                  </a:lnTo>
                  <a:lnTo>
                    <a:pt x="41" y="162"/>
                  </a:lnTo>
                  <a:lnTo>
                    <a:pt x="32" y="156"/>
                  </a:lnTo>
                  <a:lnTo>
                    <a:pt x="23" y="150"/>
                  </a:lnTo>
                  <a:lnTo>
                    <a:pt x="15" y="142"/>
                  </a:lnTo>
                  <a:lnTo>
                    <a:pt x="7" y="135"/>
                  </a:lnTo>
                  <a:lnTo>
                    <a:pt x="1" y="125"/>
                  </a:lnTo>
                  <a:lnTo>
                    <a:pt x="0" y="113"/>
                  </a:lnTo>
                  <a:lnTo>
                    <a:pt x="0" y="102"/>
                  </a:lnTo>
                  <a:lnTo>
                    <a:pt x="2" y="90"/>
                  </a:lnTo>
                  <a:lnTo>
                    <a:pt x="5" y="79"/>
                  </a:lnTo>
                  <a:lnTo>
                    <a:pt x="9" y="69"/>
                  </a:lnTo>
                  <a:lnTo>
                    <a:pt x="15" y="58"/>
                  </a:lnTo>
                  <a:lnTo>
                    <a:pt x="25" y="38"/>
                  </a:lnTo>
                  <a:lnTo>
                    <a:pt x="31" y="31"/>
                  </a:lnTo>
                  <a:lnTo>
                    <a:pt x="39" y="23"/>
                  </a:lnTo>
                  <a:lnTo>
                    <a:pt x="47" y="18"/>
                  </a:lnTo>
                  <a:lnTo>
                    <a:pt x="55" y="13"/>
                  </a:lnTo>
                  <a:lnTo>
                    <a:pt x="65" y="8"/>
                  </a:lnTo>
                  <a:lnTo>
                    <a:pt x="76" y="5"/>
                  </a:lnTo>
                  <a:lnTo>
                    <a:pt x="86" y="2"/>
                  </a:lnTo>
                  <a:lnTo>
                    <a:pt x="97" y="1"/>
                  </a:lnTo>
                  <a:lnTo>
                    <a:pt x="107" y="0"/>
                  </a:lnTo>
                  <a:lnTo>
                    <a:pt x="119" y="1"/>
                  </a:lnTo>
                  <a:lnTo>
                    <a:pt x="128" y="3"/>
                  </a:lnTo>
                  <a:lnTo>
                    <a:pt x="138" y="6"/>
                  </a:lnTo>
                  <a:lnTo>
                    <a:pt x="147" y="10"/>
                  </a:lnTo>
                  <a:lnTo>
                    <a:pt x="156" y="16"/>
                  </a:lnTo>
                  <a:lnTo>
                    <a:pt x="164" y="23"/>
                  </a:lnTo>
                  <a:lnTo>
                    <a:pt x="169" y="34"/>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7" name="Freeform 87"/>
            <p:cNvSpPr>
              <a:spLocks/>
            </p:cNvSpPr>
            <p:nvPr/>
          </p:nvSpPr>
          <p:spPr bwMode="auto">
            <a:xfrm>
              <a:off x="5504" y="1618"/>
              <a:ext cx="26" cy="54"/>
            </a:xfrm>
            <a:custGeom>
              <a:avLst/>
              <a:gdLst>
                <a:gd name="T0" fmla="*/ 1 w 52"/>
                <a:gd name="T1" fmla="*/ 27 h 108"/>
                <a:gd name="T2" fmla="*/ 0 w 52"/>
                <a:gd name="T3" fmla="*/ 26 h 108"/>
                <a:gd name="T4" fmla="*/ 0 w 52"/>
                <a:gd name="T5" fmla="*/ 24 h 108"/>
                <a:gd name="T6" fmla="*/ 1 w 52"/>
                <a:gd name="T7" fmla="*/ 23 h 108"/>
                <a:gd name="T8" fmla="*/ 1 w 52"/>
                <a:gd name="T9" fmla="*/ 21 h 108"/>
                <a:gd name="T10" fmla="*/ 2 w 52"/>
                <a:gd name="T11" fmla="*/ 19 h 108"/>
                <a:gd name="T12" fmla="*/ 3 w 52"/>
                <a:gd name="T13" fmla="*/ 17 h 108"/>
                <a:gd name="T14" fmla="*/ 5 w 52"/>
                <a:gd name="T15" fmla="*/ 14 h 108"/>
                <a:gd name="T16" fmla="*/ 7 w 52"/>
                <a:gd name="T17" fmla="*/ 11 h 108"/>
                <a:gd name="T18" fmla="*/ 9 w 52"/>
                <a:gd name="T19" fmla="*/ 7 h 108"/>
                <a:gd name="T20" fmla="*/ 12 w 52"/>
                <a:gd name="T21" fmla="*/ 4 h 108"/>
                <a:gd name="T22" fmla="*/ 13 w 52"/>
                <a:gd name="T23" fmla="*/ 0 h 108"/>
                <a:gd name="T24" fmla="*/ 13 w 52"/>
                <a:gd name="T25" fmla="*/ 2 h 108"/>
                <a:gd name="T26" fmla="*/ 12 w 52"/>
                <a:gd name="T27" fmla="*/ 4 h 108"/>
                <a:gd name="T28" fmla="*/ 12 w 52"/>
                <a:gd name="T29" fmla="*/ 6 h 108"/>
                <a:gd name="T30" fmla="*/ 12 w 52"/>
                <a:gd name="T31" fmla="*/ 17 h 108"/>
                <a:gd name="T32" fmla="*/ 12 w 52"/>
                <a:gd name="T33" fmla="*/ 19 h 108"/>
                <a:gd name="T34" fmla="*/ 11 w 52"/>
                <a:gd name="T35" fmla="*/ 21 h 108"/>
                <a:gd name="T36" fmla="*/ 11 w 52"/>
                <a:gd name="T37" fmla="*/ 23 h 108"/>
                <a:gd name="T38" fmla="*/ 10 w 52"/>
                <a:gd name="T39" fmla="*/ 24 h 108"/>
                <a:gd name="T40" fmla="*/ 8 w 52"/>
                <a:gd name="T41" fmla="*/ 25 h 108"/>
                <a:gd name="T42" fmla="*/ 6 w 52"/>
                <a:gd name="T43" fmla="*/ 26 h 108"/>
                <a:gd name="T44" fmla="*/ 5 w 52"/>
                <a:gd name="T45" fmla="*/ 27 h 108"/>
                <a:gd name="T46" fmla="*/ 4 w 52"/>
                <a:gd name="T47" fmla="*/ 27 h 108"/>
                <a:gd name="T48" fmla="*/ 2 w 52"/>
                <a:gd name="T49" fmla="*/ 27 h 108"/>
                <a:gd name="T50" fmla="*/ 1 w 52"/>
                <a:gd name="T51" fmla="*/ 27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108">
                  <a:moveTo>
                    <a:pt x="1" y="108"/>
                  </a:moveTo>
                  <a:lnTo>
                    <a:pt x="0" y="102"/>
                  </a:lnTo>
                  <a:lnTo>
                    <a:pt x="0" y="95"/>
                  </a:lnTo>
                  <a:lnTo>
                    <a:pt x="1" y="89"/>
                  </a:lnTo>
                  <a:lnTo>
                    <a:pt x="3" y="82"/>
                  </a:lnTo>
                  <a:lnTo>
                    <a:pt x="6" y="75"/>
                  </a:lnTo>
                  <a:lnTo>
                    <a:pt x="9" y="68"/>
                  </a:lnTo>
                  <a:lnTo>
                    <a:pt x="17" y="55"/>
                  </a:lnTo>
                  <a:lnTo>
                    <a:pt x="26" y="42"/>
                  </a:lnTo>
                  <a:lnTo>
                    <a:pt x="36" y="28"/>
                  </a:lnTo>
                  <a:lnTo>
                    <a:pt x="45" y="14"/>
                  </a:lnTo>
                  <a:lnTo>
                    <a:pt x="52" y="0"/>
                  </a:lnTo>
                  <a:lnTo>
                    <a:pt x="49" y="8"/>
                  </a:lnTo>
                  <a:lnTo>
                    <a:pt x="48" y="16"/>
                  </a:lnTo>
                  <a:lnTo>
                    <a:pt x="47" y="24"/>
                  </a:lnTo>
                  <a:lnTo>
                    <a:pt x="47" y="67"/>
                  </a:lnTo>
                  <a:lnTo>
                    <a:pt x="46" y="75"/>
                  </a:lnTo>
                  <a:lnTo>
                    <a:pt x="44" y="83"/>
                  </a:lnTo>
                  <a:lnTo>
                    <a:pt x="41" y="90"/>
                  </a:lnTo>
                  <a:lnTo>
                    <a:pt x="37" y="95"/>
                  </a:lnTo>
                  <a:lnTo>
                    <a:pt x="31" y="100"/>
                  </a:lnTo>
                  <a:lnTo>
                    <a:pt x="23" y="104"/>
                  </a:lnTo>
                  <a:lnTo>
                    <a:pt x="18" y="106"/>
                  </a:lnTo>
                  <a:lnTo>
                    <a:pt x="14" y="107"/>
                  </a:lnTo>
                  <a:lnTo>
                    <a:pt x="8" y="107"/>
                  </a:lnTo>
                  <a:lnTo>
                    <a:pt x="1" y="108"/>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8" name="Freeform 88"/>
            <p:cNvSpPr>
              <a:spLocks/>
            </p:cNvSpPr>
            <p:nvPr/>
          </p:nvSpPr>
          <p:spPr bwMode="auto">
            <a:xfrm>
              <a:off x="5844" y="1637"/>
              <a:ext cx="32" cy="31"/>
            </a:xfrm>
            <a:custGeom>
              <a:avLst/>
              <a:gdLst>
                <a:gd name="T0" fmla="*/ 16 w 63"/>
                <a:gd name="T1" fmla="*/ 5 h 62"/>
                <a:gd name="T2" fmla="*/ 16 w 63"/>
                <a:gd name="T3" fmla="*/ 9 h 62"/>
                <a:gd name="T4" fmla="*/ 16 w 63"/>
                <a:gd name="T5" fmla="*/ 10 h 62"/>
                <a:gd name="T6" fmla="*/ 15 w 63"/>
                <a:gd name="T7" fmla="*/ 12 h 62"/>
                <a:gd name="T8" fmla="*/ 15 w 63"/>
                <a:gd name="T9" fmla="*/ 13 h 62"/>
                <a:gd name="T10" fmla="*/ 14 w 63"/>
                <a:gd name="T11" fmla="*/ 14 h 62"/>
                <a:gd name="T12" fmla="*/ 12 w 63"/>
                <a:gd name="T13" fmla="*/ 15 h 62"/>
                <a:gd name="T14" fmla="*/ 11 w 63"/>
                <a:gd name="T15" fmla="*/ 16 h 62"/>
                <a:gd name="T16" fmla="*/ 10 w 63"/>
                <a:gd name="T17" fmla="*/ 16 h 62"/>
                <a:gd name="T18" fmla="*/ 9 w 63"/>
                <a:gd name="T19" fmla="*/ 16 h 62"/>
                <a:gd name="T20" fmla="*/ 7 w 63"/>
                <a:gd name="T21" fmla="*/ 16 h 62"/>
                <a:gd name="T22" fmla="*/ 6 w 63"/>
                <a:gd name="T23" fmla="*/ 15 h 62"/>
                <a:gd name="T24" fmla="*/ 4 w 63"/>
                <a:gd name="T25" fmla="*/ 15 h 62"/>
                <a:gd name="T26" fmla="*/ 3 w 63"/>
                <a:gd name="T27" fmla="*/ 14 h 62"/>
                <a:gd name="T28" fmla="*/ 2 w 63"/>
                <a:gd name="T29" fmla="*/ 13 h 62"/>
                <a:gd name="T30" fmla="*/ 1 w 63"/>
                <a:gd name="T31" fmla="*/ 12 h 62"/>
                <a:gd name="T32" fmla="*/ 1 w 63"/>
                <a:gd name="T33" fmla="*/ 11 h 62"/>
                <a:gd name="T34" fmla="*/ 0 w 63"/>
                <a:gd name="T35" fmla="*/ 9 h 62"/>
                <a:gd name="T36" fmla="*/ 0 w 63"/>
                <a:gd name="T37" fmla="*/ 7 h 62"/>
                <a:gd name="T38" fmla="*/ 1 w 63"/>
                <a:gd name="T39" fmla="*/ 6 h 62"/>
                <a:gd name="T40" fmla="*/ 1 w 63"/>
                <a:gd name="T41" fmla="*/ 5 h 62"/>
                <a:gd name="T42" fmla="*/ 3 w 63"/>
                <a:gd name="T43" fmla="*/ 4 h 62"/>
                <a:gd name="T44" fmla="*/ 4 w 63"/>
                <a:gd name="T45" fmla="*/ 3 h 62"/>
                <a:gd name="T46" fmla="*/ 6 w 63"/>
                <a:gd name="T47" fmla="*/ 0 h 62"/>
                <a:gd name="T48" fmla="*/ 7 w 63"/>
                <a:gd name="T49" fmla="*/ 1 h 62"/>
                <a:gd name="T50" fmla="*/ 7 w 63"/>
                <a:gd name="T51" fmla="*/ 1 h 62"/>
                <a:gd name="T52" fmla="*/ 9 w 63"/>
                <a:gd name="T53" fmla="*/ 2 h 62"/>
                <a:gd name="T54" fmla="*/ 10 w 63"/>
                <a:gd name="T55" fmla="*/ 2 h 62"/>
                <a:gd name="T56" fmla="*/ 12 w 63"/>
                <a:gd name="T57" fmla="*/ 2 h 62"/>
                <a:gd name="T58" fmla="*/ 14 w 63"/>
                <a:gd name="T59" fmla="*/ 2 h 62"/>
                <a:gd name="T60" fmla="*/ 15 w 63"/>
                <a:gd name="T61" fmla="*/ 3 h 62"/>
                <a:gd name="T62" fmla="*/ 16 w 63"/>
                <a:gd name="T63" fmla="*/ 3 h 62"/>
                <a:gd name="T64" fmla="*/ 16 w 63"/>
                <a:gd name="T65" fmla="*/ 4 h 62"/>
                <a:gd name="T66" fmla="*/ 16 w 63"/>
                <a:gd name="T67" fmla="*/ 4 h 62"/>
                <a:gd name="T68" fmla="*/ 16 w 63"/>
                <a:gd name="T69" fmla="*/ 5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 h="62">
                  <a:moveTo>
                    <a:pt x="63" y="19"/>
                  </a:moveTo>
                  <a:lnTo>
                    <a:pt x="62" y="33"/>
                  </a:lnTo>
                  <a:lnTo>
                    <a:pt x="62" y="40"/>
                  </a:lnTo>
                  <a:lnTo>
                    <a:pt x="60" y="46"/>
                  </a:lnTo>
                  <a:lnTo>
                    <a:pt x="58" y="51"/>
                  </a:lnTo>
                  <a:lnTo>
                    <a:pt x="53" y="56"/>
                  </a:lnTo>
                  <a:lnTo>
                    <a:pt x="48" y="60"/>
                  </a:lnTo>
                  <a:lnTo>
                    <a:pt x="44" y="61"/>
                  </a:lnTo>
                  <a:lnTo>
                    <a:pt x="40" y="62"/>
                  </a:lnTo>
                  <a:lnTo>
                    <a:pt x="33" y="62"/>
                  </a:lnTo>
                  <a:lnTo>
                    <a:pt x="27" y="62"/>
                  </a:lnTo>
                  <a:lnTo>
                    <a:pt x="21" y="60"/>
                  </a:lnTo>
                  <a:lnTo>
                    <a:pt x="15" y="58"/>
                  </a:lnTo>
                  <a:lnTo>
                    <a:pt x="10" y="55"/>
                  </a:lnTo>
                  <a:lnTo>
                    <a:pt x="6" y="51"/>
                  </a:lnTo>
                  <a:lnTo>
                    <a:pt x="2" y="46"/>
                  </a:lnTo>
                  <a:lnTo>
                    <a:pt x="1" y="41"/>
                  </a:lnTo>
                  <a:lnTo>
                    <a:pt x="0" y="34"/>
                  </a:lnTo>
                  <a:lnTo>
                    <a:pt x="0" y="28"/>
                  </a:lnTo>
                  <a:lnTo>
                    <a:pt x="1" y="22"/>
                  </a:lnTo>
                  <a:lnTo>
                    <a:pt x="4" y="17"/>
                  </a:lnTo>
                  <a:lnTo>
                    <a:pt x="9" y="13"/>
                  </a:lnTo>
                  <a:lnTo>
                    <a:pt x="14" y="9"/>
                  </a:lnTo>
                  <a:lnTo>
                    <a:pt x="23" y="0"/>
                  </a:lnTo>
                  <a:lnTo>
                    <a:pt x="25" y="2"/>
                  </a:lnTo>
                  <a:lnTo>
                    <a:pt x="27" y="3"/>
                  </a:lnTo>
                  <a:lnTo>
                    <a:pt x="34" y="5"/>
                  </a:lnTo>
                  <a:lnTo>
                    <a:pt x="40" y="5"/>
                  </a:lnTo>
                  <a:lnTo>
                    <a:pt x="47" y="6"/>
                  </a:lnTo>
                  <a:lnTo>
                    <a:pt x="53" y="7"/>
                  </a:lnTo>
                  <a:lnTo>
                    <a:pt x="59" y="9"/>
                  </a:lnTo>
                  <a:lnTo>
                    <a:pt x="61" y="11"/>
                  </a:lnTo>
                  <a:lnTo>
                    <a:pt x="62" y="13"/>
                  </a:lnTo>
                  <a:lnTo>
                    <a:pt x="63" y="16"/>
                  </a:lnTo>
                  <a:lnTo>
                    <a:pt x="6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9" name="Freeform 89"/>
            <p:cNvSpPr>
              <a:spLocks/>
            </p:cNvSpPr>
            <p:nvPr/>
          </p:nvSpPr>
          <p:spPr bwMode="auto">
            <a:xfrm>
              <a:off x="5593" y="1641"/>
              <a:ext cx="130" cy="133"/>
            </a:xfrm>
            <a:custGeom>
              <a:avLst/>
              <a:gdLst>
                <a:gd name="T0" fmla="*/ 61 w 260"/>
                <a:gd name="T1" fmla="*/ 14 h 265"/>
                <a:gd name="T2" fmla="*/ 64 w 260"/>
                <a:gd name="T3" fmla="*/ 20 h 265"/>
                <a:gd name="T4" fmla="*/ 65 w 260"/>
                <a:gd name="T5" fmla="*/ 26 h 265"/>
                <a:gd name="T6" fmla="*/ 65 w 260"/>
                <a:gd name="T7" fmla="*/ 32 h 265"/>
                <a:gd name="T8" fmla="*/ 65 w 260"/>
                <a:gd name="T9" fmla="*/ 39 h 265"/>
                <a:gd name="T10" fmla="*/ 63 w 260"/>
                <a:gd name="T11" fmla="*/ 45 h 265"/>
                <a:gd name="T12" fmla="*/ 60 w 260"/>
                <a:gd name="T13" fmla="*/ 51 h 265"/>
                <a:gd name="T14" fmla="*/ 57 w 260"/>
                <a:gd name="T15" fmla="*/ 56 h 265"/>
                <a:gd name="T16" fmla="*/ 52 w 260"/>
                <a:gd name="T17" fmla="*/ 61 h 265"/>
                <a:gd name="T18" fmla="*/ 44 w 260"/>
                <a:gd name="T19" fmla="*/ 64 h 265"/>
                <a:gd name="T20" fmla="*/ 35 w 260"/>
                <a:gd name="T21" fmla="*/ 66 h 265"/>
                <a:gd name="T22" fmla="*/ 29 w 260"/>
                <a:gd name="T23" fmla="*/ 66 h 265"/>
                <a:gd name="T24" fmla="*/ 24 w 260"/>
                <a:gd name="T25" fmla="*/ 66 h 265"/>
                <a:gd name="T26" fmla="*/ 19 w 260"/>
                <a:gd name="T27" fmla="*/ 64 h 265"/>
                <a:gd name="T28" fmla="*/ 11 w 260"/>
                <a:gd name="T29" fmla="*/ 59 h 265"/>
                <a:gd name="T30" fmla="*/ 5 w 260"/>
                <a:gd name="T31" fmla="*/ 56 h 265"/>
                <a:gd name="T32" fmla="*/ 2 w 260"/>
                <a:gd name="T33" fmla="*/ 52 h 265"/>
                <a:gd name="T34" fmla="*/ 1 w 260"/>
                <a:gd name="T35" fmla="*/ 48 h 265"/>
                <a:gd name="T36" fmla="*/ 0 w 260"/>
                <a:gd name="T37" fmla="*/ 41 h 265"/>
                <a:gd name="T38" fmla="*/ 1 w 260"/>
                <a:gd name="T39" fmla="*/ 35 h 265"/>
                <a:gd name="T40" fmla="*/ 2 w 260"/>
                <a:gd name="T41" fmla="*/ 28 h 265"/>
                <a:gd name="T42" fmla="*/ 4 w 260"/>
                <a:gd name="T43" fmla="*/ 21 h 265"/>
                <a:gd name="T44" fmla="*/ 7 w 260"/>
                <a:gd name="T45" fmla="*/ 15 h 265"/>
                <a:gd name="T46" fmla="*/ 11 w 260"/>
                <a:gd name="T47" fmla="*/ 10 h 265"/>
                <a:gd name="T48" fmla="*/ 17 w 260"/>
                <a:gd name="T49" fmla="*/ 5 h 265"/>
                <a:gd name="T50" fmla="*/ 22 w 260"/>
                <a:gd name="T51" fmla="*/ 2 h 265"/>
                <a:gd name="T52" fmla="*/ 27 w 260"/>
                <a:gd name="T53" fmla="*/ 1 h 265"/>
                <a:gd name="T54" fmla="*/ 33 w 260"/>
                <a:gd name="T55" fmla="*/ 0 h 265"/>
                <a:gd name="T56" fmla="*/ 38 w 260"/>
                <a:gd name="T57" fmla="*/ 1 h 265"/>
                <a:gd name="T58" fmla="*/ 43 w 260"/>
                <a:gd name="T59" fmla="*/ 2 h 265"/>
                <a:gd name="T60" fmla="*/ 48 w 260"/>
                <a:gd name="T61" fmla="*/ 4 h 265"/>
                <a:gd name="T62" fmla="*/ 55 w 260"/>
                <a:gd name="T63" fmla="*/ 8 h 265"/>
                <a:gd name="T64" fmla="*/ 59 w 260"/>
                <a:gd name="T65" fmla="*/ 11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265">
                  <a:moveTo>
                    <a:pt x="236" y="43"/>
                  </a:moveTo>
                  <a:lnTo>
                    <a:pt x="244" y="53"/>
                  </a:lnTo>
                  <a:lnTo>
                    <a:pt x="250" y="65"/>
                  </a:lnTo>
                  <a:lnTo>
                    <a:pt x="254" y="77"/>
                  </a:lnTo>
                  <a:lnTo>
                    <a:pt x="258" y="89"/>
                  </a:lnTo>
                  <a:lnTo>
                    <a:pt x="260" y="102"/>
                  </a:lnTo>
                  <a:lnTo>
                    <a:pt x="260" y="114"/>
                  </a:lnTo>
                  <a:lnTo>
                    <a:pt x="260" y="127"/>
                  </a:lnTo>
                  <a:lnTo>
                    <a:pt x="259" y="140"/>
                  </a:lnTo>
                  <a:lnTo>
                    <a:pt x="257" y="153"/>
                  </a:lnTo>
                  <a:lnTo>
                    <a:pt x="253" y="165"/>
                  </a:lnTo>
                  <a:lnTo>
                    <a:pt x="250" y="179"/>
                  </a:lnTo>
                  <a:lnTo>
                    <a:pt x="245" y="190"/>
                  </a:lnTo>
                  <a:lnTo>
                    <a:pt x="239" y="202"/>
                  </a:lnTo>
                  <a:lnTo>
                    <a:pt x="234" y="214"/>
                  </a:lnTo>
                  <a:lnTo>
                    <a:pt x="227" y="224"/>
                  </a:lnTo>
                  <a:lnTo>
                    <a:pt x="220" y="234"/>
                  </a:lnTo>
                  <a:lnTo>
                    <a:pt x="205" y="243"/>
                  </a:lnTo>
                  <a:lnTo>
                    <a:pt x="189" y="250"/>
                  </a:lnTo>
                  <a:lnTo>
                    <a:pt x="173" y="256"/>
                  </a:lnTo>
                  <a:lnTo>
                    <a:pt x="156" y="261"/>
                  </a:lnTo>
                  <a:lnTo>
                    <a:pt x="140" y="264"/>
                  </a:lnTo>
                  <a:lnTo>
                    <a:pt x="122" y="265"/>
                  </a:lnTo>
                  <a:lnTo>
                    <a:pt x="114" y="264"/>
                  </a:lnTo>
                  <a:lnTo>
                    <a:pt x="104" y="264"/>
                  </a:lnTo>
                  <a:lnTo>
                    <a:pt x="95" y="262"/>
                  </a:lnTo>
                  <a:lnTo>
                    <a:pt x="87" y="260"/>
                  </a:lnTo>
                  <a:lnTo>
                    <a:pt x="76" y="254"/>
                  </a:lnTo>
                  <a:lnTo>
                    <a:pt x="64" y="249"/>
                  </a:lnTo>
                  <a:lnTo>
                    <a:pt x="41" y="236"/>
                  </a:lnTo>
                  <a:lnTo>
                    <a:pt x="30" y="230"/>
                  </a:lnTo>
                  <a:lnTo>
                    <a:pt x="20" y="222"/>
                  </a:lnTo>
                  <a:lnTo>
                    <a:pt x="12" y="213"/>
                  </a:lnTo>
                  <a:lnTo>
                    <a:pt x="7" y="208"/>
                  </a:lnTo>
                  <a:lnTo>
                    <a:pt x="4" y="201"/>
                  </a:lnTo>
                  <a:lnTo>
                    <a:pt x="3" y="189"/>
                  </a:lnTo>
                  <a:lnTo>
                    <a:pt x="2" y="177"/>
                  </a:lnTo>
                  <a:lnTo>
                    <a:pt x="0" y="163"/>
                  </a:lnTo>
                  <a:lnTo>
                    <a:pt x="0" y="150"/>
                  </a:lnTo>
                  <a:lnTo>
                    <a:pt x="2" y="137"/>
                  </a:lnTo>
                  <a:lnTo>
                    <a:pt x="3" y="123"/>
                  </a:lnTo>
                  <a:lnTo>
                    <a:pt x="5" y="110"/>
                  </a:lnTo>
                  <a:lnTo>
                    <a:pt x="9" y="96"/>
                  </a:lnTo>
                  <a:lnTo>
                    <a:pt x="13" y="84"/>
                  </a:lnTo>
                  <a:lnTo>
                    <a:pt x="18" y="71"/>
                  </a:lnTo>
                  <a:lnTo>
                    <a:pt x="25" y="58"/>
                  </a:lnTo>
                  <a:lnTo>
                    <a:pt x="33" y="48"/>
                  </a:lnTo>
                  <a:lnTo>
                    <a:pt x="42" y="37"/>
                  </a:lnTo>
                  <a:lnTo>
                    <a:pt x="52" y="26"/>
                  </a:lnTo>
                  <a:lnTo>
                    <a:pt x="65" y="18"/>
                  </a:lnTo>
                  <a:lnTo>
                    <a:pt x="79" y="10"/>
                  </a:lnTo>
                  <a:lnTo>
                    <a:pt x="88" y="6"/>
                  </a:lnTo>
                  <a:lnTo>
                    <a:pt x="99" y="3"/>
                  </a:lnTo>
                  <a:lnTo>
                    <a:pt x="108" y="1"/>
                  </a:lnTo>
                  <a:lnTo>
                    <a:pt x="118" y="0"/>
                  </a:lnTo>
                  <a:lnTo>
                    <a:pt x="129" y="0"/>
                  </a:lnTo>
                  <a:lnTo>
                    <a:pt x="139" y="1"/>
                  </a:lnTo>
                  <a:lnTo>
                    <a:pt x="149" y="3"/>
                  </a:lnTo>
                  <a:lnTo>
                    <a:pt x="160" y="5"/>
                  </a:lnTo>
                  <a:lnTo>
                    <a:pt x="171" y="8"/>
                  </a:lnTo>
                  <a:lnTo>
                    <a:pt x="181" y="11"/>
                  </a:lnTo>
                  <a:lnTo>
                    <a:pt x="191" y="15"/>
                  </a:lnTo>
                  <a:lnTo>
                    <a:pt x="201" y="20"/>
                  </a:lnTo>
                  <a:lnTo>
                    <a:pt x="220" y="31"/>
                  </a:lnTo>
                  <a:lnTo>
                    <a:pt x="228" y="37"/>
                  </a:lnTo>
                  <a:lnTo>
                    <a:pt x="23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0" name="Freeform 90"/>
            <p:cNvSpPr>
              <a:spLocks/>
            </p:cNvSpPr>
            <p:nvPr/>
          </p:nvSpPr>
          <p:spPr bwMode="auto">
            <a:xfrm>
              <a:off x="5608" y="1655"/>
              <a:ext cx="97" cy="103"/>
            </a:xfrm>
            <a:custGeom>
              <a:avLst/>
              <a:gdLst>
                <a:gd name="T0" fmla="*/ 47 w 194"/>
                <a:gd name="T1" fmla="*/ 13 h 206"/>
                <a:gd name="T2" fmla="*/ 48 w 194"/>
                <a:gd name="T3" fmla="*/ 16 h 206"/>
                <a:gd name="T4" fmla="*/ 48 w 194"/>
                <a:gd name="T5" fmla="*/ 18 h 206"/>
                <a:gd name="T6" fmla="*/ 49 w 194"/>
                <a:gd name="T7" fmla="*/ 20 h 206"/>
                <a:gd name="T8" fmla="*/ 49 w 194"/>
                <a:gd name="T9" fmla="*/ 22 h 206"/>
                <a:gd name="T10" fmla="*/ 49 w 194"/>
                <a:gd name="T11" fmla="*/ 24 h 206"/>
                <a:gd name="T12" fmla="*/ 48 w 194"/>
                <a:gd name="T13" fmla="*/ 26 h 206"/>
                <a:gd name="T14" fmla="*/ 48 w 194"/>
                <a:gd name="T15" fmla="*/ 30 h 206"/>
                <a:gd name="T16" fmla="*/ 46 w 194"/>
                <a:gd name="T17" fmla="*/ 34 h 206"/>
                <a:gd name="T18" fmla="*/ 44 w 194"/>
                <a:gd name="T19" fmla="*/ 38 h 206"/>
                <a:gd name="T20" fmla="*/ 42 w 194"/>
                <a:gd name="T21" fmla="*/ 42 h 206"/>
                <a:gd name="T22" fmla="*/ 40 w 194"/>
                <a:gd name="T23" fmla="*/ 46 h 206"/>
                <a:gd name="T24" fmla="*/ 37 w 194"/>
                <a:gd name="T25" fmla="*/ 48 h 206"/>
                <a:gd name="T26" fmla="*/ 34 w 194"/>
                <a:gd name="T27" fmla="*/ 49 h 206"/>
                <a:gd name="T28" fmla="*/ 31 w 194"/>
                <a:gd name="T29" fmla="*/ 50 h 206"/>
                <a:gd name="T30" fmla="*/ 28 w 194"/>
                <a:gd name="T31" fmla="*/ 51 h 206"/>
                <a:gd name="T32" fmla="*/ 24 w 194"/>
                <a:gd name="T33" fmla="*/ 52 h 206"/>
                <a:gd name="T34" fmla="*/ 23 w 194"/>
                <a:gd name="T35" fmla="*/ 52 h 206"/>
                <a:gd name="T36" fmla="*/ 21 w 194"/>
                <a:gd name="T37" fmla="*/ 52 h 206"/>
                <a:gd name="T38" fmla="*/ 19 w 194"/>
                <a:gd name="T39" fmla="*/ 51 h 206"/>
                <a:gd name="T40" fmla="*/ 17 w 194"/>
                <a:gd name="T41" fmla="*/ 51 h 206"/>
                <a:gd name="T42" fmla="*/ 16 w 194"/>
                <a:gd name="T43" fmla="*/ 50 h 206"/>
                <a:gd name="T44" fmla="*/ 14 w 194"/>
                <a:gd name="T45" fmla="*/ 49 h 206"/>
                <a:gd name="T46" fmla="*/ 11 w 194"/>
                <a:gd name="T47" fmla="*/ 48 h 206"/>
                <a:gd name="T48" fmla="*/ 9 w 194"/>
                <a:gd name="T49" fmla="*/ 47 h 206"/>
                <a:gd name="T50" fmla="*/ 7 w 194"/>
                <a:gd name="T51" fmla="*/ 45 h 206"/>
                <a:gd name="T52" fmla="*/ 5 w 194"/>
                <a:gd name="T53" fmla="*/ 43 h 206"/>
                <a:gd name="T54" fmla="*/ 4 w 194"/>
                <a:gd name="T55" fmla="*/ 41 h 206"/>
                <a:gd name="T56" fmla="*/ 3 w 194"/>
                <a:gd name="T57" fmla="*/ 39 h 206"/>
                <a:gd name="T58" fmla="*/ 2 w 194"/>
                <a:gd name="T59" fmla="*/ 36 h 206"/>
                <a:gd name="T60" fmla="*/ 1 w 194"/>
                <a:gd name="T61" fmla="*/ 34 h 206"/>
                <a:gd name="T62" fmla="*/ 0 w 194"/>
                <a:gd name="T63" fmla="*/ 31 h 206"/>
                <a:gd name="T64" fmla="*/ 0 w 194"/>
                <a:gd name="T65" fmla="*/ 28 h 206"/>
                <a:gd name="T66" fmla="*/ 1 w 194"/>
                <a:gd name="T67" fmla="*/ 26 h 206"/>
                <a:gd name="T68" fmla="*/ 1 w 194"/>
                <a:gd name="T69" fmla="*/ 23 h 206"/>
                <a:gd name="T70" fmla="*/ 2 w 194"/>
                <a:gd name="T71" fmla="*/ 21 h 206"/>
                <a:gd name="T72" fmla="*/ 3 w 194"/>
                <a:gd name="T73" fmla="*/ 19 h 206"/>
                <a:gd name="T74" fmla="*/ 4 w 194"/>
                <a:gd name="T75" fmla="*/ 16 h 206"/>
                <a:gd name="T76" fmla="*/ 6 w 194"/>
                <a:gd name="T77" fmla="*/ 14 h 206"/>
                <a:gd name="T78" fmla="*/ 7 w 194"/>
                <a:gd name="T79" fmla="*/ 12 h 206"/>
                <a:gd name="T80" fmla="*/ 9 w 194"/>
                <a:gd name="T81" fmla="*/ 10 h 206"/>
                <a:gd name="T82" fmla="*/ 11 w 194"/>
                <a:gd name="T83" fmla="*/ 8 h 206"/>
                <a:gd name="T84" fmla="*/ 13 w 194"/>
                <a:gd name="T85" fmla="*/ 6 h 206"/>
                <a:gd name="T86" fmla="*/ 15 w 194"/>
                <a:gd name="T87" fmla="*/ 5 h 206"/>
                <a:gd name="T88" fmla="*/ 18 w 194"/>
                <a:gd name="T89" fmla="*/ 3 h 206"/>
                <a:gd name="T90" fmla="*/ 20 w 194"/>
                <a:gd name="T91" fmla="*/ 2 h 206"/>
                <a:gd name="T92" fmla="*/ 23 w 194"/>
                <a:gd name="T93" fmla="*/ 0 h 206"/>
                <a:gd name="T94" fmla="*/ 25 w 194"/>
                <a:gd name="T95" fmla="*/ 2 h 206"/>
                <a:gd name="T96" fmla="*/ 29 w 194"/>
                <a:gd name="T97" fmla="*/ 3 h 206"/>
                <a:gd name="T98" fmla="*/ 32 w 194"/>
                <a:gd name="T99" fmla="*/ 4 h 206"/>
                <a:gd name="T100" fmla="*/ 36 w 194"/>
                <a:gd name="T101" fmla="*/ 6 h 206"/>
                <a:gd name="T102" fmla="*/ 40 w 194"/>
                <a:gd name="T103" fmla="*/ 7 h 206"/>
                <a:gd name="T104" fmla="*/ 42 w 194"/>
                <a:gd name="T105" fmla="*/ 9 h 206"/>
                <a:gd name="T106" fmla="*/ 44 w 194"/>
                <a:gd name="T107" fmla="*/ 9 h 206"/>
                <a:gd name="T108" fmla="*/ 45 w 194"/>
                <a:gd name="T109" fmla="*/ 11 h 206"/>
                <a:gd name="T110" fmla="*/ 46 w 194"/>
                <a:gd name="T111" fmla="*/ 12 h 206"/>
                <a:gd name="T112" fmla="*/ 47 w 194"/>
                <a:gd name="T113" fmla="*/ 13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4" h="206">
                  <a:moveTo>
                    <a:pt x="188" y="52"/>
                  </a:moveTo>
                  <a:lnTo>
                    <a:pt x="190" y="61"/>
                  </a:lnTo>
                  <a:lnTo>
                    <a:pt x="192" y="69"/>
                  </a:lnTo>
                  <a:lnTo>
                    <a:pt x="194" y="78"/>
                  </a:lnTo>
                  <a:lnTo>
                    <a:pt x="194" y="86"/>
                  </a:lnTo>
                  <a:lnTo>
                    <a:pt x="194" y="95"/>
                  </a:lnTo>
                  <a:lnTo>
                    <a:pt x="192" y="103"/>
                  </a:lnTo>
                  <a:lnTo>
                    <a:pt x="189" y="120"/>
                  </a:lnTo>
                  <a:lnTo>
                    <a:pt x="183" y="136"/>
                  </a:lnTo>
                  <a:lnTo>
                    <a:pt x="176" y="152"/>
                  </a:lnTo>
                  <a:lnTo>
                    <a:pt x="168" y="167"/>
                  </a:lnTo>
                  <a:lnTo>
                    <a:pt x="158" y="182"/>
                  </a:lnTo>
                  <a:lnTo>
                    <a:pt x="147" y="189"/>
                  </a:lnTo>
                  <a:lnTo>
                    <a:pt x="136" y="195"/>
                  </a:lnTo>
                  <a:lnTo>
                    <a:pt x="123" y="200"/>
                  </a:lnTo>
                  <a:lnTo>
                    <a:pt x="109" y="204"/>
                  </a:lnTo>
                  <a:lnTo>
                    <a:pt x="95" y="206"/>
                  </a:lnTo>
                  <a:lnTo>
                    <a:pt x="89" y="206"/>
                  </a:lnTo>
                  <a:lnTo>
                    <a:pt x="82" y="206"/>
                  </a:lnTo>
                  <a:lnTo>
                    <a:pt x="75" y="204"/>
                  </a:lnTo>
                  <a:lnTo>
                    <a:pt x="68" y="203"/>
                  </a:lnTo>
                  <a:lnTo>
                    <a:pt x="61" y="200"/>
                  </a:lnTo>
                  <a:lnTo>
                    <a:pt x="55" y="196"/>
                  </a:lnTo>
                  <a:lnTo>
                    <a:pt x="44" y="191"/>
                  </a:lnTo>
                  <a:lnTo>
                    <a:pt x="34" y="185"/>
                  </a:lnTo>
                  <a:lnTo>
                    <a:pt x="26" y="179"/>
                  </a:lnTo>
                  <a:lnTo>
                    <a:pt x="20" y="170"/>
                  </a:lnTo>
                  <a:lnTo>
                    <a:pt x="13" y="162"/>
                  </a:lnTo>
                  <a:lnTo>
                    <a:pt x="9" y="153"/>
                  </a:lnTo>
                  <a:lnTo>
                    <a:pt x="5" y="144"/>
                  </a:lnTo>
                  <a:lnTo>
                    <a:pt x="1" y="134"/>
                  </a:lnTo>
                  <a:lnTo>
                    <a:pt x="0" y="123"/>
                  </a:lnTo>
                  <a:lnTo>
                    <a:pt x="0" y="112"/>
                  </a:lnTo>
                  <a:lnTo>
                    <a:pt x="1" y="101"/>
                  </a:lnTo>
                  <a:lnTo>
                    <a:pt x="3" y="91"/>
                  </a:lnTo>
                  <a:lnTo>
                    <a:pt x="7" y="82"/>
                  </a:lnTo>
                  <a:lnTo>
                    <a:pt x="11" y="73"/>
                  </a:lnTo>
                  <a:lnTo>
                    <a:pt x="16" y="63"/>
                  </a:lnTo>
                  <a:lnTo>
                    <a:pt x="22" y="54"/>
                  </a:lnTo>
                  <a:lnTo>
                    <a:pt x="27" y="46"/>
                  </a:lnTo>
                  <a:lnTo>
                    <a:pt x="34" y="39"/>
                  </a:lnTo>
                  <a:lnTo>
                    <a:pt x="42" y="30"/>
                  </a:lnTo>
                  <a:lnTo>
                    <a:pt x="50" y="24"/>
                  </a:lnTo>
                  <a:lnTo>
                    <a:pt x="60" y="17"/>
                  </a:lnTo>
                  <a:lnTo>
                    <a:pt x="69" y="11"/>
                  </a:lnTo>
                  <a:lnTo>
                    <a:pt x="78" y="6"/>
                  </a:lnTo>
                  <a:lnTo>
                    <a:pt x="89" y="0"/>
                  </a:lnTo>
                  <a:lnTo>
                    <a:pt x="100" y="7"/>
                  </a:lnTo>
                  <a:lnTo>
                    <a:pt x="114" y="12"/>
                  </a:lnTo>
                  <a:lnTo>
                    <a:pt x="128" y="16"/>
                  </a:lnTo>
                  <a:lnTo>
                    <a:pt x="142" y="21"/>
                  </a:lnTo>
                  <a:lnTo>
                    <a:pt x="157" y="26"/>
                  </a:lnTo>
                  <a:lnTo>
                    <a:pt x="168" y="33"/>
                  </a:lnTo>
                  <a:lnTo>
                    <a:pt x="174" y="36"/>
                  </a:lnTo>
                  <a:lnTo>
                    <a:pt x="180" y="42"/>
                  </a:lnTo>
                  <a:lnTo>
                    <a:pt x="183" y="47"/>
                  </a:lnTo>
                  <a:lnTo>
                    <a:pt x="188" y="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1" name="Freeform 91"/>
            <p:cNvSpPr>
              <a:spLocks/>
            </p:cNvSpPr>
            <p:nvPr/>
          </p:nvSpPr>
          <p:spPr bwMode="auto">
            <a:xfrm>
              <a:off x="6085" y="1657"/>
              <a:ext cx="72" cy="78"/>
            </a:xfrm>
            <a:custGeom>
              <a:avLst/>
              <a:gdLst>
                <a:gd name="T0" fmla="*/ 36 w 146"/>
                <a:gd name="T1" fmla="*/ 29 h 155"/>
                <a:gd name="T2" fmla="*/ 7 w 146"/>
                <a:gd name="T3" fmla="*/ 39 h 155"/>
                <a:gd name="T4" fmla="*/ 6 w 146"/>
                <a:gd name="T5" fmla="*/ 38 h 155"/>
                <a:gd name="T6" fmla="*/ 5 w 146"/>
                <a:gd name="T7" fmla="*/ 37 h 155"/>
                <a:gd name="T8" fmla="*/ 5 w 146"/>
                <a:gd name="T9" fmla="*/ 36 h 155"/>
                <a:gd name="T10" fmla="*/ 4 w 146"/>
                <a:gd name="T11" fmla="*/ 34 h 155"/>
                <a:gd name="T12" fmla="*/ 3 w 146"/>
                <a:gd name="T13" fmla="*/ 31 h 155"/>
                <a:gd name="T14" fmla="*/ 3 w 146"/>
                <a:gd name="T15" fmla="*/ 25 h 155"/>
                <a:gd name="T16" fmla="*/ 2 w 146"/>
                <a:gd name="T17" fmla="*/ 22 h 155"/>
                <a:gd name="T18" fmla="*/ 1 w 146"/>
                <a:gd name="T19" fmla="*/ 20 h 155"/>
                <a:gd name="T20" fmla="*/ 1 w 146"/>
                <a:gd name="T21" fmla="*/ 18 h 155"/>
                <a:gd name="T22" fmla="*/ 0 w 146"/>
                <a:gd name="T23" fmla="*/ 17 h 155"/>
                <a:gd name="T24" fmla="*/ 25 w 146"/>
                <a:gd name="T25" fmla="*/ 0 h 155"/>
                <a:gd name="T26" fmla="*/ 27 w 146"/>
                <a:gd name="T27" fmla="*/ 2 h 155"/>
                <a:gd name="T28" fmla="*/ 28 w 146"/>
                <a:gd name="T29" fmla="*/ 3 h 155"/>
                <a:gd name="T30" fmla="*/ 30 w 146"/>
                <a:gd name="T31" fmla="*/ 6 h 155"/>
                <a:gd name="T32" fmla="*/ 32 w 146"/>
                <a:gd name="T33" fmla="*/ 10 h 155"/>
                <a:gd name="T34" fmla="*/ 33 w 146"/>
                <a:gd name="T35" fmla="*/ 14 h 155"/>
                <a:gd name="T36" fmla="*/ 34 w 146"/>
                <a:gd name="T37" fmla="*/ 17 h 155"/>
                <a:gd name="T38" fmla="*/ 35 w 146"/>
                <a:gd name="T39" fmla="*/ 21 h 155"/>
                <a:gd name="T40" fmla="*/ 36 w 146"/>
                <a:gd name="T41" fmla="*/ 29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155">
                  <a:moveTo>
                    <a:pt x="146" y="114"/>
                  </a:moveTo>
                  <a:lnTo>
                    <a:pt x="29" y="155"/>
                  </a:lnTo>
                  <a:lnTo>
                    <a:pt x="26" y="151"/>
                  </a:lnTo>
                  <a:lnTo>
                    <a:pt x="22" y="146"/>
                  </a:lnTo>
                  <a:lnTo>
                    <a:pt x="20" y="142"/>
                  </a:lnTo>
                  <a:lnTo>
                    <a:pt x="19" y="135"/>
                  </a:lnTo>
                  <a:lnTo>
                    <a:pt x="15" y="124"/>
                  </a:lnTo>
                  <a:lnTo>
                    <a:pt x="13" y="100"/>
                  </a:lnTo>
                  <a:lnTo>
                    <a:pt x="11" y="88"/>
                  </a:lnTo>
                  <a:lnTo>
                    <a:pt x="6" y="77"/>
                  </a:lnTo>
                  <a:lnTo>
                    <a:pt x="4" y="72"/>
                  </a:lnTo>
                  <a:lnTo>
                    <a:pt x="0" y="66"/>
                  </a:lnTo>
                  <a:lnTo>
                    <a:pt x="104" y="0"/>
                  </a:lnTo>
                  <a:lnTo>
                    <a:pt x="110" y="6"/>
                  </a:lnTo>
                  <a:lnTo>
                    <a:pt x="115" y="12"/>
                  </a:lnTo>
                  <a:lnTo>
                    <a:pt x="124" y="24"/>
                  </a:lnTo>
                  <a:lnTo>
                    <a:pt x="130" y="39"/>
                  </a:lnTo>
                  <a:lnTo>
                    <a:pt x="134" y="53"/>
                  </a:lnTo>
                  <a:lnTo>
                    <a:pt x="139" y="68"/>
                  </a:lnTo>
                  <a:lnTo>
                    <a:pt x="141" y="83"/>
                  </a:lnTo>
                  <a:lnTo>
                    <a:pt x="146" y="114"/>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2" name="Freeform 92"/>
            <p:cNvSpPr>
              <a:spLocks/>
            </p:cNvSpPr>
            <p:nvPr/>
          </p:nvSpPr>
          <p:spPr bwMode="auto">
            <a:xfrm>
              <a:off x="5638" y="1683"/>
              <a:ext cx="35" cy="31"/>
            </a:xfrm>
            <a:custGeom>
              <a:avLst/>
              <a:gdLst>
                <a:gd name="T0" fmla="*/ 18 w 69"/>
                <a:gd name="T1" fmla="*/ 6 h 63"/>
                <a:gd name="T2" fmla="*/ 17 w 69"/>
                <a:gd name="T3" fmla="*/ 8 h 63"/>
                <a:gd name="T4" fmla="*/ 17 w 69"/>
                <a:gd name="T5" fmla="*/ 9 h 63"/>
                <a:gd name="T6" fmla="*/ 16 w 69"/>
                <a:gd name="T7" fmla="*/ 10 h 63"/>
                <a:gd name="T8" fmla="*/ 15 w 69"/>
                <a:gd name="T9" fmla="*/ 11 h 63"/>
                <a:gd name="T10" fmla="*/ 14 w 69"/>
                <a:gd name="T11" fmla="*/ 12 h 63"/>
                <a:gd name="T12" fmla="*/ 13 w 69"/>
                <a:gd name="T13" fmla="*/ 13 h 63"/>
                <a:gd name="T14" fmla="*/ 12 w 69"/>
                <a:gd name="T15" fmla="*/ 14 h 63"/>
                <a:gd name="T16" fmla="*/ 10 w 69"/>
                <a:gd name="T17" fmla="*/ 15 h 63"/>
                <a:gd name="T18" fmla="*/ 9 w 69"/>
                <a:gd name="T19" fmla="*/ 15 h 63"/>
                <a:gd name="T20" fmla="*/ 8 w 69"/>
                <a:gd name="T21" fmla="*/ 15 h 63"/>
                <a:gd name="T22" fmla="*/ 7 w 69"/>
                <a:gd name="T23" fmla="*/ 15 h 63"/>
                <a:gd name="T24" fmla="*/ 6 w 69"/>
                <a:gd name="T25" fmla="*/ 15 h 63"/>
                <a:gd name="T26" fmla="*/ 5 w 69"/>
                <a:gd name="T27" fmla="*/ 15 h 63"/>
                <a:gd name="T28" fmla="*/ 5 w 69"/>
                <a:gd name="T29" fmla="*/ 14 h 63"/>
                <a:gd name="T30" fmla="*/ 3 w 69"/>
                <a:gd name="T31" fmla="*/ 13 h 63"/>
                <a:gd name="T32" fmla="*/ 3 w 69"/>
                <a:gd name="T33" fmla="*/ 11 h 63"/>
                <a:gd name="T34" fmla="*/ 2 w 69"/>
                <a:gd name="T35" fmla="*/ 9 h 63"/>
                <a:gd name="T36" fmla="*/ 1 w 69"/>
                <a:gd name="T37" fmla="*/ 8 h 63"/>
                <a:gd name="T38" fmla="*/ 0 w 69"/>
                <a:gd name="T39" fmla="*/ 6 h 63"/>
                <a:gd name="T40" fmla="*/ 1 w 69"/>
                <a:gd name="T41" fmla="*/ 4 h 63"/>
                <a:gd name="T42" fmla="*/ 1 w 69"/>
                <a:gd name="T43" fmla="*/ 3 h 63"/>
                <a:gd name="T44" fmla="*/ 2 w 69"/>
                <a:gd name="T45" fmla="*/ 2 h 63"/>
                <a:gd name="T46" fmla="*/ 3 w 69"/>
                <a:gd name="T47" fmla="*/ 1 h 63"/>
                <a:gd name="T48" fmla="*/ 5 w 69"/>
                <a:gd name="T49" fmla="*/ 0 h 63"/>
                <a:gd name="T50" fmla="*/ 6 w 69"/>
                <a:gd name="T51" fmla="*/ 0 h 63"/>
                <a:gd name="T52" fmla="*/ 8 w 69"/>
                <a:gd name="T53" fmla="*/ 0 h 63"/>
                <a:gd name="T54" fmla="*/ 9 w 69"/>
                <a:gd name="T55" fmla="*/ 0 h 63"/>
                <a:gd name="T56" fmla="*/ 11 w 69"/>
                <a:gd name="T57" fmla="*/ 0 h 63"/>
                <a:gd name="T58" fmla="*/ 12 w 69"/>
                <a:gd name="T59" fmla="*/ 0 h 63"/>
                <a:gd name="T60" fmla="*/ 14 w 69"/>
                <a:gd name="T61" fmla="*/ 1 h 63"/>
                <a:gd name="T62" fmla="*/ 15 w 69"/>
                <a:gd name="T63" fmla="*/ 2 h 63"/>
                <a:gd name="T64" fmla="*/ 16 w 69"/>
                <a:gd name="T65" fmla="*/ 2 h 63"/>
                <a:gd name="T66" fmla="*/ 16 w 69"/>
                <a:gd name="T67" fmla="*/ 4 h 63"/>
                <a:gd name="T68" fmla="*/ 17 w 69"/>
                <a:gd name="T69" fmla="*/ 5 h 63"/>
                <a:gd name="T70" fmla="*/ 18 w 69"/>
                <a:gd name="T71" fmla="*/ 6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 h="63">
                  <a:moveTo>
                    <a:pt x="69" y="26"/>
                  </a:moveTo>
                  <a:lnTo>
                    <a:pt x="68" y="32"/>
                  </a:lnTo>
                  <a:lnTo>
                    <a:pt x="67" y="36"/>
                  </a:lnTo>
                  <a:lnTo>
                    <a:pt x="63" y="41"/>
                  </a:lnTo>
                  <a:lnTo>
                    <a:pt x="60" y="45"/>
                  </a:lnTo>
                  <a:lnTo>
                    <a:pt x="56" y="49"/>
                  </a:lnTo>
                  <a:lnTo>
                    <a:pt x="52" y="53"/>
                  </a:lnTo>
                  <a:lnTo>
                    <a:pt x="46" y="58"/>
                  </a:lnTo>
                  <a:lnTo>
                    <a:pt x="40" y="62"/>
                  </a:lnTo>
                  <a:lnTo>
                    <a:pt x="35" y="63"/>
                  </a:lnTo>
                  <a:lnTo>
                    <a:pt x="31" y="63"/>
                  </a:lnTo>
                  <a:lnTo>
                    <a:pt x="27" y="63"/>
                  </a:lnTo>
                  <a:lnTo>
                    <a:pt x="24" y="61"/>
                  </a:lnTo>
                  <a:lnTo>
                    <a:pt x="20" y="60"/>
                  </a:lnTo>
                  <a:lnTo>
                    <a:pt x="18" y="57"/>
                  </a:lnTo>
                  <a:lnTo>
                    <a:pt x="12" y="52"/>
                  </a:lnTo>
                  <a:lnTo>
                    <a:pt x="9" y="45"/>
                  </a:lnTo>
                  <a:lnTo>
                    <a:pt x="5" y="38"/>
                  </a:lnTo>
                  <a:lnTo>
                    <a:pt x="2" y="32"/>
                  </a:lnTo>
                  <a:lnTo>
                    <a:pt x="0" y="26"/>
                  </a:lnTo>
                  <a:lnTo>
                    <a:pt x="1" y="19"/>
                  </a:lnTo>
                  <a:lnTo>
                    <a:pt x="4" y="13"/>
                  </a:lnTo>
                  <a:lnTo>
                    <a:pt x="8" y="8"/>
                  </a:lnTo>
                  <a:lnTo>
                    <a:pt x="12" y="5"/>
                  </a:lnTo>
                  <a:lnTo>
                    <a:pt x="18" y="3"/>
                  </a:lnTo>
                  <a:lnTo>
                    <a:pt x="23" y="1"/>
                  </a:lnTo>
                  <a:lnTo>
                    <a:pt x="29" y="0"/>
                  </a:lnTo>
                  <a:lnTo>
                    <a:pt x="35" y="0"/>
                  </a:lnTo>
                  <a:lnTo>
                    <a:pt x="41" y="1"/>
                  </a:lnTo>
                  <a:lnTo>
                    <a:pt x="47" y="3"/>
                  </a:lnTo>
                  <a:lnTo>
                    <a:pt x="53" y="5"/>
                  </a:lnTo>
                  <a:lnTo>
                    <a:pt x="57" y="8"/>
                  </a:lnTo>
                  <a:lnTo>
                    <a:pt x="62" y="11"/>
                  </a:lnTo>
                  <a:lnTo>
                    <a:pt x="64" y="16"/>
                  </a:lnTo>
                  <a:lnTo>
                    <a:pt x="68" y="21"/>
                  </a:lnTo>
                  <a:lnTo>
                    <a:pt x="6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3" name="Freeform 93"/>
            <p:cNvSpPr>
              <a:spLocks/>
            </p:cNvSpPr>
            <p:nvPr/>
          </p:nvSpPr>
          <p:spPr bwMode="auto">
            <a:xfrm>
              <a:off x="5386" y="1693"/>
              <a:ext cx="79" cy="104"/>
            </a:xfrm>
            <a:custGeom>
              <a:avLst/>
              <a:gdLst>
                <a:gd name="T0" fmla="*/ 40 w 157"/>
                <a:gd name="T1" fmla="*/ 4 h 208"/>
                <a:gd name="T2" fmla="*/ 40 w 157"/>
                <a:gd name="T3" fmla="*/ 7 h 208"/>
                <a:gd name="T4" fmla="*/ 39 w 157"/>
                <a:gd name="T5" fmla="*/ 10 h 208"/>
                <a:gd name="T6" fmla="*/ 39 w 157"/>
                <a:gd name="T7" fmla="*/ 15 h 208"/>
                <a:gd name="T8" fmla="*/ 38 w 157"/>
                <a:gd name="T9" fmla="*/ 21 h 208"/>
                <a:gd name="T10" fmla="*/ 36 w 157"/>
                <a:gd name="T11" fmla="*/ 28 h 208"/>
                <a:gd name="T12" fmla="*/ 35 w 157"/>
                <a:gd name="T13" fmla="*/ 34 h 208"/>
                <a:gd name="T14" fmla="*/ 35 w 157"/>
                <a:gd name="T15" fmla="*/ 40 h 208"/>
                <a:gd name="T16" fmla="*/ 34 w 157"/>
                <a:gd name="T17" fmla="*/ 43 h 208"/>
                <a:gd name="T18" fmla="*/ 35 w 157"/>
                <a:gd name="T19" fmla="*/ 46 h 208"/>
                <a:gd name="T20" fmla="*/ 35 w 157"/>
                <a:gd name="T21" fmla="*/ 49 h 208"/>
                <a:gd name="T22" fmla="*/ 35 w 157"/>
                <a:gd name="T23" fmla="*/ 52 h 208"/>
                <a:gd name="T24" fmla="*/ 3 w 157"/>
                <a:gd name="T25" fmla="*/ 52 h 208"/>
                <a:gd name="T26" fmla="*/ 3 w 157"/>
                <a:gd name="T27" fmla="*/ 46 h 208"/>
                <a:gd name="T28" fmla="*/ 2 w 157"/>
                <a:gd name="T29" fmla="*/ 40 h 208"/>
                <a:gd name="T30" fmla="*/ 2 w 157"/>
                <a:gd name="T31" fmla="*/ 33 h 208"/>
                <a:gd name="T32" fmla="*/ 1 w 157"/>
                <a:gd name="T33" fmla="*/ 27 h 208"/>
                <a:gd name="T34" fmla="*/ 0 w 157"/>
                <a:gd name="T35" fmla="*/ 21 h 208"/>
                <a:gd name="T36" fmla="*/ 0 w 157"/>
                <a:gd name="T37" fmla="*/ 18 h 208"/>
                <a:gd name="T38" fmla="*/ 0 w 157"/>
                <a:gd name="T39" fmla="*/ 15 h 208"/>
                <a:gd name="T40" fmla="*/ 1 w 157"/>
                <a:gd name="T41" fmla="*/ 12 h 208"/>
                <a:gd name="T42" fmla="*/ 1 w 157"/>
                <a:gd name="T43" fmla="*/ 9 h 208"/>
                <a:gd name="T44" fmla="*/ 2 w 157"/>
                <a:gd name="T45" fmla="*/ 6 h 208"/>
                <a:gd name="T46" fmla="*/ 3 w 157"/>
                <a:gd name="T47" fmla="*/ 3 h 208"/>
                <a:gd name="T48" fmla="*/ 5 w 157"/>
                <a:gd name="T49" fmla="*/ 2 h 208"/>
                <a:gd name="T50" fmla="*/ 7 w 157"/>
                <a:gd name="T51" fmla="*/ 1 h 208"/>
                <a:gd name="T52" fmla="*/ 10 w 157"/>
                <a:gd name="T53" fmla="*/ 1 h 208"/>
                <a:gd name="T54" fmla="*/ 12 w 157"/>
                <a:gd name="T55" fmla="*/ 0 h 208"/>
                <a:gd name="T56" fmla="*/ 14 w 157"/>
                <a:gd name="T57" fmla="*/ 0 h 208"/>
                <a:gd name="T58" fmla="*/ 16 w 157"/>
                <a:gd name="T59" fmla="*/ 1 h 208"/>
                <a:gd name="T60" fmla="*/ 21 w 157"/>
                <a:gd name="T61" fmla="*/ 2 h 208"/>
                <a:gd name="T62" fmla="*/ 25 w 157"/>
                <a:gd name="T63" fmla="*/ 3 h 208"/>
                <a:gd name="T64" fmla="*/ 30 w 157"/>
                <a:gd name="T65" fmla="*/ 4 h 208"/>
                <a:gd name="T66" fmla="*/ 32 w 157"/>
                <a:gd name="T67" fmla="*/ 4 h 208"/>
                <a:gd name="T68" fmla="*/ 35 w 157"/>
                <a:gd name="T69" fmla="*/ 4 h 208"/>
                <a:gd name="T70" fmla="*/ 37 w 157"/>
                <a:gd name="T71" fmla="*/ 5 h 208"/>
                <a:gd name="T72" fmla="*/ 40 w 157"/>
                <a:gd name="T73" fmla="*/ 4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7" h="208">
                  <a:moveTo>
                    <a:pt x="157" y="16"/>
                  </a:moveTo>
                  <a:lnTo>
                    <a:pt x="157" y="26"/>
                  </a:lnTo>
                  <a:lnTo>
                    <a:pt x="156" y="38"/>
                  </a:lnTo>
                  <a:lnTo>
                    <a:pt x="154" y="60"/>
                  </a:lnTo>
                  <a:lnTo>
                    <a:pt x="149" y="84"/>
                  </a:lnTo>
                  <a:lnTo>
                    <a:pt x="144" y="109"/>
                  </a:lnTo>
                  <a:lnTo>
                    <a:pt x="140" y="133"/>
                  </a:lnTo>
                  <a:lnTo>
                    <a:pt x="137" y="158"/>
                  </a:lnTo>
                  <a:lnTo>
                    <a:pt x="136" y="171"/>
                  </a:lnTo>
                  <a:lnTo>
                    <a:pt x="137" y="184"/>
                  </a:lnTo>
                  <a:lnTo>
                    <a:pt x="139" y="196"/>
                  </a:lnTo>
                  <a:lnTo>
                    <a:pt x="140" y="208"/>
                  </a:lnTo>
                  <a:lnTo>
                    <a:pt x="12" y="208"/>
                  </a:lnTo>
                  <a:lnTo>
                    <a:pt x="10" y="183"/>
                  </a:lnTo>
                  <a:lnTo>
                    <a:pt x="8" y="157"/>
                  </a:lnTo>
                  <a:lnTo>
                    <a:pt x="5" y="132"/>
                  </a:lnTo>
                  <a:lnTo>
                    <a:pt x="1" y="107"/>
                  </a:lnTo>
                  <a:lnTo>
                    <a:pt x="0" y="82"/>
                  </a:lnTo>
                  <a:lnTo>
                    <a:pt x="0" y="70"/>
                  </a:lnTo>
                  <a:lnTo>
                    <a:pt x="0" y="57"/>
                  </a:lnTo>
                  <a:lnTo>
                    <a:pt x="2" y="45"/>
                  </a:lnTo>
                  <a:lnTo>
                    <a:pt x="4" y="34"/>
                  </a:lnTo>
                  <a:lnTo>
                    <a:pt x="7" y="21"/>
                  </a:lnTo>
                  <a:lnTo>
                    <a:pt x="12" y="10"/>
                  </a:lnTo>
                  <a:lnTo>
                    <a:pt x="20" y="5"/>
                  </a:lnTo>
                  <a:lnTo>
                    <a:pt x="28" y="2"/>
                  </a:lnTo>
                  <a:lnTo>
                    <a:pt x="37" y="1"/>
                  </a:lnTo>
                  <a:lnTo>
                    <a:pt x="45" y="0"/>
                  </a:lnTo>
                  <a:lnTo>
                    <a:pt x="54" y="0"/>
                  </a:lnTo>
                  <a:lnTo>
                    <a:pt x="64" y="1"/>
                  </a:lnTo>
                  <a:lnTo>
                    <a:pt x="81" y="5"/>
                  </a:lnTo>
                  <a:lnTo>
                    <a:pt x="99" y="9"/>
                  </a:lnTo>
                  <a:lnTo>
                    <a:pt x="119" y="14"/>
                  </a:lnTo>
                  <a:lnTo>
                    <a:pt x="128" y="15"/>
                  </a:lnTo>
                  <a:lnTo>
                    <a:pt x="137" y="16"/>
                  </a:lnTo>
                  <a:lnTo>
                    <a:pt x="147" y="17"/>
                  </a:lnTo>
                  <a:lnTo>
                    <a:pt x="157" y="16"/>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4" name="Freeform 94"/>
            <p:cNvSpPr>
              <a:spLocks/>
            </p:cNvSpPr>
            <p:nvPr/>
          </p:nvSpPr>
          <p:spPr bwMode="auto">
            <a:xfrm>
              <a:off x="5742" y="1701"/>
              <a:ext cx="104" cy="106"/>
            </a:xfrm>
            <a:custGeom>
              <a:avLst/>
              <a:gdLst>
                <a:gd name="T0" fmla="*/ 19 w 209"/>
                <a:gd name="T1" fmla="*/ 0 h 211"/>
                <a:gd name="T2" fmla="*/ 21 w 209"/>
                <a:gd name="T3" fmla="*/ 3 h 211"/>
                <a:gd name="T4" fmla="*/ 24 w 209"/>
                <a:gd name="T5" fmla="*/ 6 h 211"/>
                <a:gd name="T6" fmla="*/ 27 w 209"/>
                <a:gd name="T7" fmla="*/ 8 h 211"/>
                <a:gd name="T8" fmla="*/ 30 w 209"/>
                <a:gd name="T9" fmla="*/ 10 h 211"/>
                <a:gd name="T10" fmla="*/ 36 w 209"/>
                <a:gd name="T11" fmla="*/ 15 h 211"/>
                <a:gd name="T12" fmla="*/ 42 w 209"/>
                <a:gd name="T13" fmla="*/ 19 h 211"/>
                <a:gd name="T14" fmla="*/ 44 w 209"/>
                <a:gd name="T15" fmla="*/ 21 h 211"/>
                <a:gd name="T16" fmla="*/ 46 w 209"/>
                <a:gd name="T17" fmla="*/ 24 h 211"/>
                <a:gd name="T18" fmla="*/ 49 w 209"/>
                <a:gd name="T19" fmla="*/ 26 h 211"/>
                <a:gd name="T20" fmla="*/ 50 w 209"/>
                <a:gd name="T21" fmla="*/ 28 h 211"/>
                <a:gd name="T22" fmla="*/ 51 w 209"/>
                <a:gd name="T23" fmla="*/ 31 h 211"/>
                <a:gd name="T24" fmla="*/ 52 w 209"/>
                <a:gd name="T25" fmla="*/ 32 h 211"/>
                <a:gd name="T26" fmla="*/ 52 w 209"/>
                <a:gd name="T27" fmla="*/ 34 h 211"/>
                <a:gd name="T28" fmla="*/ 52 w 209"/>
                <a:gd name="T29" fmla="*/ 35 h 211"/>
                <a:gd name="T30" fmla="*/ 52 w 209"/>
                <a:gd name="T31" fmla="*/ 37 h 211"/>
                <a:gd name="T32" fmla="*/ 51 w 209"/>
                <a:gd name="T33" fmla="*/ 38 h 211"/>
                <a:gd name="T34" fmla="*/ 51 w 209"/>
                <a:gd name="T35" fmla="*/ 40 h 211"/>
                <a:gd name="T36" fmla="*/ 45 w 209"/>
                <a:gd name="T37" fmla="*/ 43 h 211"/>
                <a:gd name="T38" fmla="*/ 39 w 209"/>
                <a:gd name="T39" fmla="*/ 44 h 211"/>
                <a:gd name="T40" fmla="*/ 33 w 209"/>
                <a:gd name="T41" fmla="*/ 46 h 211"/>
                <a:gd name="T42" fmla="*/ 27 w 209"/>
                <a:gd name="T43" fmla="*/ 48 h 211"/>
                <a:gd name="T44" fmla="*/ 20 w 209"/>
                <a:gd name="T45" fmla="*/ 49 h 211"/>
                <a:gd name="T46" fmla="*/ 14 w 209"/>
                <a:gd name="T47" fmla="*/ 50 h 211"/>
                <a:gd name="T48" fmla="*/ 8 w 209"/>
                <a:gd name="T49" fmla="*/ 52 h 211"/>
                <a:gd name="T50" fmla="*/ 2 w 209"/>
                <a:gd name="T51" fmla="*/ 53 h 211"/>
                <a:gd name="T52" fmla="*/ 1 w 209"/>
                <a:gd name="T53" fmla="*/ 51 h 211"/>
                <a:gd name="T54" fmla="*/ 0 w 209"/>
                <a:gd name="T55" fmla="*/ 49 h 211"/>
                <a:gd name="T56" fmla="*/ 0 w 209"/>
                <a:gd name="T57" fmla="*/ 48 h 211"/>
                <a:gd name="T58" fmla="*/ 0 w 209"/>
                <a:gd name="T59" fmla="*/ 45 h 211"/>
                <a:gd name="T60" fmla="*/ 0 w 209"/>
                <a:gd name="T61" fmla="*/ 44 h 211"/>
                <a:gd name="T62" fmla="*/ 1 w 209"/>
                <a:gd name="T63" fmla="*/ 42 h 211"/>
                <a:gd name="T64" fmla="*/ 2 w 209"/>
                <a:gd name="T65" fmla="*/ 38 h 211"/>
                <a:gd name="T66" fmla="*/ 4 w 209"/>
                <a:gd name="T67" fmla="*/ 34 h 211"/>
                <a:gd name="T68" fmla="*/ 5 w 209"/>
                <a:gd name="T69" fmla="*/ 30 h 211"/>
                <a:gd name="T70" fmla="*/ 6 w 209"/>
                <a:gd name="T71" fmla="*/ 28 h 211"/>
                <a:gd name="T72" fmla="*/ 6 w 209"/>
                <a:gd name="T73" fmla="*/ 26 h 211"/>
                <a:gd name="T74" fmla="*/ 6 w 209"/>
                <a:gd name="T75" fmla="*/ 24 h 211"/>
                <a:gd name="T76" fmla="*/ 6 w 209"/>
                <a:gd name="T77" fmla="*/ 23 h 211"/>
                <a:gd name="T78" fmla="*/ 7 w 209"/>
                <a:gd name="T79" fmla="*/ 21 h 211"/>
                <a:gd name="T80" fmla="*/ 7 w 209"/>
                <a:gd name="T81" fmla="*/ 19 h 211"/>
                <a:gd name="T82" fmla="*/ 8 w 209"/>
                <a:gd name="T83" fmla="*/ 16 h 211"/>
                <a:gd name="T84" fmla="*/ 9 w 209"/>
                <a:gd name="T85" fmla="*/ 12 h 211"/>
                <a:gd name="T86" fmla="*/ 10 w 209"/>
                <a:gd name="T87" fmla="*/ 9 h 211"/>
                <a:gd name="T88" fmla="*/ 11 w 209"/>
                <a:gd name="T89" fmla="*/ 6 h 211"/>
                <a:gd name="T90" fmla="*/ 12 w 209"/>
                <a:gd name="T91" fmla="*/ 5 h 211"/>
                <a:gd name="T92" fmla="*/ 13 w 209"/>
                <a:gd name="T93" fmla="*/ 3 h 211"/>
                <a:gd name="T94" fmla="*/ 14 w 209"/>
                <a:gd name="T95" fmla="*/ 2 h 211"/>
                <a:gd name="T96" fmla="*/ 16 w 209"/>
                <a:gd name="T97" fmla="*/ 1 h 211"/>
                <a:gd name="T98" fmla="*/ 17 w 209"/>
                <a:gd name="T99" fmla="*/ 1 h 211"/>
                <a:gd name="T100" fmla="*/ 19 w 209"/>
                <a:gd name="T101" fmla="*/ 0 h 2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9" h="211">
                  <a:moveTo>
                    <a:pt x="78" y="0"/>
                  </a:moveTo>
                  <a:lnTo>
                    <a:pt x="87" y="11"/>
                  </a:lnTo>
                  <a:lnTo>
                    <a:pt x="97" y="22"/>
                  </a:lnTo>
                  <a:lnTo>
                    <a:pt x="108" y="32"/>
                  </a:lnTo>
                  <a:lnTo>
                    <a:pt x="120" y="40"/>
                  </a:lnTo>
                  <a:lnTo>
                    <a:pt x="144" y="58"/>
                  </a:lnTo>
                  <a:lnTo>
                    <a:pt x="168" y="75"/>
                  </a:lnTo>
                  <a:lnTo>
                    <a:pt x="178" y="84"/>
                  </a:lnTo>
                  <a:lnTo>
                    <a:pt x="187" y="93"/>
                  </a:lnTo>
                  <a:lnTo>
                    <a:pt x="196" y="102"/>
                  </a:lnTo>
                  <a:lnTo>
                    <a:pt x="202" y="111"/>
                  </a:lnTo>
                  <a:lnTo>
                    <a:pt x="207" y="123"/>
                  </a:lnTo>
                  <a:lnTo>
                    <a:pt x="208" y="128"/>
                  </a:lnTo>
                  <a:lnTo>
                    <a:pt x="209" y="134"/>
                  </a:lnTo>
                  <a:lnTo>
                    <a:pt x="209" y="140"/>
                  </a:lnTo>
                  <a:lnTo>
                    <a:pt x="209" y="146"/>
                  </a:lnTo>
                  <a:lnTo>
                    <a:pt x="207" y="152"/>
                  </a:lnTo>
                  <a:lnTo>
                    <a:pt x="206" y="160"/>
                  </a:lnTo>
                  <a:lnTo>
                    <a:pt x="183" y="169"/>
                  </a:lnTo>
                  <a:lnTo>
                    <a:pt x="157" y="176"/>
                  </a:lnTo>
                  <a:lnTo>
                    <a:pt x="133" y="183"/>
                  </a:lnTo>
                  <a:lnTo>
                    <a:pt x="108" y="189"/>
                  </a:lnTo>
                  <a:lnTo>
                    <a:pt x="82" y="194"/>
                  </a:lnTo>
                  <a:lnTo>
                    <a:pt x="58" y="200"/>
                  </a:lnTo>
                  <a:lnTo>
                    <a:pt x="33" y="205"/>
                  </a:lnTo>
                  <a:lnTo>
                    <a:pt x="8" y="211"/>
                  </a:lnTo>
                  <a:lnTo>
                    <a:pt x="4" y="204"/>
                  </a:lnTo>
                  <a:lnTo>
                    <a:pt x="2" y="196"/>
                  </a:lnTo>
                  <a:lnTo>
                    <a:pt x="0" y="189"/>
                  </a:lnTo>
                  <a:lnTo>
                    <a:pt x="0" y="180"/>
                  </a:lnTo>
                  <a:lnTo>
                    <a:pt x="2" y="173"/>
                  </a:lnTo>
                  <a:lnTo>
                    <a:pt x="4" y="165"/>
                  </a:lnTo>
                  <a:lnTo>
                    <a:pt x="11" y="149"/>
                  </a:lnTo>
                  <a:lnTo>
                    <a:pt x="18" y="134"/>
                  </a:lnTo>
                  <a:lnTo>
                    <a:pt x="23" y="119"/>
                  </a:lnTo>
                  <a:lnTo>
                    <a:pt x="26" y="111"/>
                  </a:lnTo>
                  <a:lnTo>
                    <a:pt x="27" y="104"/>
                  </a:lnTo>
                  <a:lnTo>
                    <a:pt x="27" y="96"/>
                  </a:lnTo>
                  <a:lnTo>
                    <a:pt x="25" y="89"/>
                  </a:lnTo>
                  <a:lnTo>
                    <a:pt x="28" y="82"/>
                  </a:lnTo>
                  <a:lnTo>
                    <a:pt x="30" y="76"/>
                  </a:lnTo>
                  <a:lnTo>
                    <a:pt x="34" y="63"/>
                  </a:lnTo>
                  <a:lnTo>
                    <a:pt x="37" y="48"/>
                  </a:lnTo>
                  <a:lnTo>
                    <a:pt x="42" y="35"/>
                  </a:lnTo>
                  <a:lnTo>
                    <a:pt x="47" y="23"/>
                  </a:lnTo>
                  <a:lnTo>
                    <a:pt x="50" y="18"/>
                  </a:lnTo>
                  <a:lnTo>
                    <a:pt x="53" y="12"/>
                  </a:lnTo>
                  <a:lnTo>
                    <a:pt x="59" y="8"/>
                  </a:lnTo>
                  <a:lnTo>
                    <a:pt x="64" y="4"/>
                  </a:lnTo>
                  <a:lnTo>
                    <a:pt x="71" y="2"/>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5" name="Freeform 95"/>
            <p:cNvSpPr>
              <a:spLocks/>
            </p:cNvSpPr>
            <p:nvPr/>
          </p:nvSpPr>
          <p:spPr bwMode="auto">
            <a:xfrm>
              <a:off x="5758" y="1722"/>
              <a:ext cx="72" cy="64"/>
            </a:xfrm>
            <a:custGeom>
              <a:avLst/>
              <a:gdLst>
                <a:gd name="T0" fmla="*/ 36 w 144"/>
                <a:gd name="T1" fmla="*/ 24 h 129"/>
                <a:gd name="T2" fmla="*/ 34 w 144"/>
                <a:gd name="T3" fmla="*/ 25 h 129"/>
                <a:gd name="T4" fmla="*/ 32 w 144"/>
                <a:gd name="T5" fmla="*/ 26 h 129"/>
                <a:gd name="T6" fmla="*/ 28 w 144"/>
                <a:gd name="T7" fmla="*/ 27 h 129"/>
                <a:gd name="T8" fmla="*/ 23 w 144"/>
                <a:gd name="T9" fmla="*/ 28 h 129"/>
                <a:gd name="T10" fmla="*/ 19 w 144"/>
                <a:gd name="T11" fmla="*/ 29 h 129"/>
                <a:gd name="T12" fmla="*/ 9 w 144"/>
                <a:gd name="T13" fmla="*/ 30 h 129"/>
                <a:gd name="T14" fmla="*/ 5 w 144"/>
                <a:gd name="T15" fmla="*/ 31 h 129"/>
                <a:gd name="T16" fmla="*/ 0 w 144"/>
                <a:gd name="T17" fmla="*/ 32 h 129"/>
                <a:gd name="T18" fmla="*/ 9 w 144"/>
                <a:gd name="T19" fmla="*/ 0 h 129"/>
                <a:gd name="T20" fmla="*/ 36 w 144"/>
                <a:gd name="T21" fmla="*/ 24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129">
                  <a:moveTo>
                    <a:pt x="144" y="99"/>
                  </a:moveTo>
                  <a:lnTo>
                    <a:pt x="136" y="102"/>
                  </a:lnTo>
                  <a:lnTo>
                    <a:pt x="128" y="105"/>
                  </a:lnTo>
                  <a:lnTo>
                    <a:pt x="111" y="109"/>
                  </a:lnTo>
                  <a:lnTo>
                    <a:pt x="92" y="114"/>
                  </a:lnTo>
                  <a:lnTo>
                    <a:pt x="74" y="116"/>
                  </a:lnTo>
                  <a:lnTo>
                    <a:pt x="36" y="121"/>
                  </a:lnTo>
                  <a:lnTo>
                    <a:pt x="17" y="124"/>
                  </a:lnTo>
                  <a:lnTo>
                    <a:pt x="0" y="129"/>
                  </a:lnTo>
                  <a:lnTo>
                    <a:pt x="33" y="0"/>
                  </a:lnTo>
                  <a:lnTo>
                    <a:pt x="144" y="99"/>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6" name="Freeform 96"/>
            <p:cNvSpPr>
              <a:spLocks/>
            </p:cNvSpPr>
            <p:nvPr/>
          </p:nvSpPr>
          <p:spPr bwMode="auto">
            <a:xfrm>
              <a:off x="5592" y="1721"/>
              <a:ext cx="421" cy="235"/>
            </a:xfrm>
            <a:custGeom>
              <a:avLst/>
              <a:gdLst>
                <a:gd name="T0" fmla="*/ 211 w 842"/>
                <a:gd name="T1" fmla="*/ 20 h 470"/>
                <a:gd name="T2" fmla="*/ 209 w 842"/>
                <a:gd name="T3" fmla="*/ 31 h 470"/>
                <a:gd name="T4" fmla="*/ 205 w 842"/>
                <a:gd name="T5" fmla="*/ 38 h 470"/>
                <a:gd name="T6" fmla="*/ 200 w 842"/>
                <a:gd name="T7" fmla="*/ 43 h 470"/>
                <a:gd name="T8" fmla="*/ 194 w 842"/>
                <a:gd name="T9" fmla="*/ 44 h 470"/>
                <a:gd name="T10" fmla="*/ 188 w 842"/>
                <a:gd name="T11" fmla="*/ 46 h 470"/>
                <a:gd name="T12" fmla="*/ 182 w 842"/>
                <a:gd name="T13" fmla="*/ 50 h 470"/>
                <a:gd name="T14" fmla="*/ 177 w 842"/>
                <a:gd name="T15" fmla="*/ 59 h 470"/>
                <a:gd name="T16" fmla="*/ 173 w 842"/>
                <a:gd name="T17" fmla="*/ 69 h 470"/>
                <a:gd name="T18" fmla="*/ 168 w 842"/>
                <a:gd name="T19" fmla="*/ 80 h 470"/>
                <a:gd name="T20" fmla="*/ 161 w 842"/>
                <a:gd name="T21" fmla="*/ 90 h 470"/>
                <a:gd name="T22" fmla="*/ 150 w 842"/>
                <a:gd name="T23" fmla="*/ 100 h 470"/>
                <a:gd name="T24" fmla="*/ 138 w 842"/>
                <a:gd name="T25" fmla="*/ 108 h 470"/>
                <a:gd name="T26" fmla="*/ 125 w 842"/>
                <a:gd name="T27" fmla="*/ 114 h 470"/>
                <a:gd name="T28" fmla="*/ 111 w 842"/>
                <a:gd name="T29" fmla="*/ 117 h 470"/>
                <a:gd name="T30" fmla="*/ 96 w 842"/>
                <a:gd name="T31" fmla="*/ 117 h 470"/>
                <a:gd name="T32" fmla="*/ 91 w 842"/>
                <a:gd name="T33" fmla="*/ 115 h 470"/>
                <a:gd name="T34" fmla="*/ 83 w 842"/>
                <a:gd name="T35" fmla="*/ 114 h 470"/>
                <a:gd name="T36" fmla="*/ 75 w 842"/>
                <a:gd name="T37" fmla="*/ 113 h 470"/>
                <a:gd name="T38" fmla="*/ 63 w 842"/>
                <a:gd name="T39" fmla="*/ 108 h 470"/>
                <a:gd name="T40" fmla="*/ 52 w 842"/>
                <a:gd name="T41" fmla="*/ 104 h 470"/>
                <a:gd name="T42" fmla="*/ 43 w 842"/>
                <a:gd name="T43" fmla="*/ 104 h 470"/>
                <a:gd name="T44" fmla="*/ 36 w 842"/>
                <a:gd name="T45" fmla="*/ 107 h 470"/>
                <a:gd name="T46" fmla="*/ 28 w 842"/>
                <a:gd name="T47" fmla="*/ 108 h 470"/>
                <a:gd name="T48" fmla="*/ 17 w 842"/>
                <a:gd name="T49" fmla="*/ 108 h 470"/>
                <a:gd name="T50" fmla="*/ 13 w 842"/>
                <a:gd name="T51" fmla="*/ 107 h 470"/>
                <a:gd name="T52" fmla="*/ 9 w 842"/>
                <a:gd name="T53" fmla="*/ 104 h 470"/>
                <a:gd name="T54" fmla="*/ 2 w 842"/>
                <a:gd name="T55" fmla="*/ 95 h 470"/>
                <a:gd name="T56" fmla="*/ 0 w 842"/>
                <a:gd name="T57" fmla="*/ 84 h 470"/>
                <a:gd name="T58" fmla="*/ 2 w 842"/>
                <a:gd name="T59" fmla="*/ 77 h 470"/>
                <a:gd name="T60" fmla="*/ 9 w 842"/>
                <a:gd name="T61" fmla="*/ 66 h 470"/>
                <a:gd name="T62" fmla="*/ 15 w 842"/>
                <a:gd name="T63" fmla="*/ 60 h 470"/>
                <a:gd name="T64" fmla="*/ 28 w 842"/>
                <a:gd name="T65" fmla="*/ 58 h 470"/>
                <a:gd name="T66" fmla="*/ 35 w 842"/>
                <a:gd name="T67" fmla="*/ 58 h 470"/>
                <a:gd name="T68" fmla="*/ 39 w 842"/>
                <a:gd name="T69" fmla="*/ 59 h 470"/>
                <a:gd name="T70" fmla="*/ 45 w 842"/>
                <a:gd name="T71" fmla="*/ 63 h 470"/>
                <a:gd name="T72" fmla="*/ 49 w 842"/>
                <a:gd name="T73" fmla="*/ 68 h 470"/>
                <a:gd name="T74" fmla="*/ 52 w 842"/>
                <a:gd name="T75" fmla="*/ 74 h 470"/>
                <a:gd name="T76" fmla="*/ 53 w 842"/>
                <a:gd name="T77" fmla="*/ 86 h 470"/>
                <a:gd name="T78" fmla="*/ 52 w 842"/>
                <a:gd name="T79" fmla="*/ 91 h 470"/>
                <a:gd name="T80" fmla="*/ 51 w 842"/>
                <a:gd name="T81" fmla="*/ 94 h 470"/>
                <a:gd name="T82" fmla="*/ 62 w 842"/>
                <a:gd name="T83" fmla="*/ 100 h 470"/>
                <a:gd name="T84" fmla="*/ 73 w 842"/>
                <a:gd name="T85" fmla="*/ 105 h 470"/>
                <a:gd name="T86" fmla="*/ 86 w 842"/>
                <a:gd name="T87" fmla="*/ 108 h 470"/>
                <a:gd name="T88" fmla="*/ 108 w 842"/>
                <a:gd name="T89" fmla="*/ 110 h 470"/>
                <a:gd name="T90" fmla="*/ 127 w 842"/>
                <a:gd name="T91" fmla="*/ 106 h 470"/>
                <a:gd name="T92" fmla="*/ 142 w 842"/>
                <a:gd name="T93" fmla="*/ 96 h 470"/>
                <a:gd name="T94" fmla="*/ 155 w 842"/>
                <a:gd name="T95" fmla="*/ 84 h 470"/>
                <a:gd name="T96" fmla="*/ 164 w 842"/>
                <a:gd name="T97" fmla="*/ 70 h 470"/>
                <a:gd name="T98" fmla="*/ 170 w 842"/>
                <a:gd name="T99" fmla="*/ 54 h 470"/>
                <a:gd name="T100" fmla="*/ 171 w 842"/>
                <a:gd name="T101" fmla="*/ 44 h 470"/>
                <a:gd name="T102" fmla="*/ 167 w 842"/>
                <a:gd name="T103" fmla="*/ 40 h 470"/>
                <a:gd name="T104" fmla="*/ 165 w 842"/>
                <a:gd name="T105" fmla="*/ 36 h 470"/>
                <a:gd name="T106" fmla="*/ 164 w 842"/>
                <a:gd name="T107" fmla="*/ 27 h 470"/>
                <a:gd name="T108" fmla="*/ 167 w 842"/>
                <a:gd name="T109" fmla="*/ 17 h 470"/>
                <a:gd name="T110" fmla="*/ 176 w 842"/>
                <a:gd name="T111" fmla="*/ 8 h 470"/>
                <a:gd name="T112" fmla="*/ 183 w 842"/>
                <a:gd name="T113" fmla="*/ 1 h 470"/>
                <a:gd name="T114" fmla="*/ 195 w 842"/>
                <a:gd name="T115" fmla="*/ 1 h 470"/>
                <a:gd name="T116" fmla="*/ 201 w 842"/>
                <a:gd name="T117" fmla="*/ 2 h 470"/>
                <a:gd name="T118" fmla="*/ 206 w 842"/>
                <a:gd name="T119" fmla="*/ 5 h 470"/>
                <a:gd name="T120" fmla="*/ 209 w 842"/>
                <a:gd name="T121" fmla="*/ 9 h 4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42" h="470">
                  <a:moveTo>
                    <a:pt x="841" y="41"/>
                  </a:moveTo>
                  <a:lnTo>
                    <a:pt x="842" y="60"/>
                  </a:lnTo>
                  <a:lnTo>
                    <a:pt x="842" y="79"/>
                  </a:lnTo>
                  <a:lnTo>
                    <a:pt x="840" y="96"/>
                  </a:lnTo>
                  <a:lnTo>
                    <a:pt x="836" y="112"/>
                  </a:lnTo>
                  <a:lnTo>
                    <a:pt x="834" y="121"/>
                  </a:lnTo>
                  <a:lnTo>
                    <a:pt x="827" y="137"/>
                  </a:lnTo>
                  <a:lnTo>
                    <a:pt x="824" y="144"/>
                  </a:lnTo>
                  <a:lnTo>
                    <a:pt x="818" y="152"/>
                  </a:lnTo>
                  <a:lnTo>
                    <a:pt x="813" y="158"/>
                  </a:lnTo>
                  <a:lnTo>
                    <a:pt x="806" y="165"/>
                  </a:lnTo>
                  <a:lnTo>
                    <a:pt x="799" y="171"/>
                  </a:lnTo>
                  <a:lnTo>
                    <a:pt x="790" y="171"/>
                  </a:lnTo>
                  <a:lnTo>
                    <a:pt x="781" y="172"/>
                  </a:lnTo>
                  <a:lnTo>
                    <a:pt x="773" y="173"/>
                  </a:lnTo>
                  <a:lnTo>
                    <a:pt x="765" y="175"/>
                  </a:lnTo>
                  <a:lnTo>
                    <a:pt x="757" y="177"/>
                  </a:lnTo>
                  <a:lnTo>
                    <a:pt x="751" y="181"/>
                  </a:lnTo>
                  <a:lnTo>
                    <a:pt x="744" y="185"/>
                  </a:lnTo>
                  <a:lnTo>
                    <a:pt x="738" y="189"/>
                  </a:lnTo>
                  <a:lnTo>
                    <a:pt x="728" y="198"/>
                  </a:lnTo>
                  <a:lnTo>
                    <a:pt x="720" y="209"/>
                  </a:lnTo>
                  <a:lnTo>
                    <a:pt x="712" y="221"/>
                  </a:lnTo>
                  <a:lnTo>
                    <a:pt x="705" y="234"/>
                  </a:lnTo>
                  <a:lnTo>
                    <a:pt x="699" y="248"/>
                  </a:lnTo>
                  <a:lnTo>
                    <a:pt x="693" y="262"/>
                  </a:lnTo>
                  <a:lnTo>
                    <a:pt x="689" y="276"/>
                  </a:lnTo>
                  <a:lnTo>
                    <a:pt x="683" y="291"/>
                  </a:lnTo>
                  <a:lnTo>
                    <a:pt x="677" y="305"/>
                  </a:lnTo>
                  <a:lnTo>
                    <a:pt x="671" y="317"/>
                  </a:lnTo>
                  <a:lnTo>
                    <a:pt x="663" y="330"/>
                  </a:lnTo>
                  <a:lnTo>
                    <a:pt x="655" y="341"/>
                  </a:lnTo>
                  <a:lnTo>
                    <a:pt x="642" y="357"/>
                  </a:lnTo>
                  <a:lnTo>
                    <a:pt x="628" y="371"/>
                  </a:lnTo>
                  <a:lnTo>
                    <a:pt x="615" y="385"/>
                  </a:lnTo>
                  <a:lnTo>
                    <a:pt x="600" y="398"/>
                  </a:lnTo>
                  <a:lnTo>
                    <a:pt x="585" y="410"/>
                  </a:lnTo>
                  <a:lnTo>
                    <a:pt x="568" y="421"/>
                  </a:lnTo>
                  <a:lnTo>
                    <a:pt x="552" y="432"/>
                  </a:lnTo>
                  <a:lnTo>
                    <a:pt x="535" y="441"/>
                  </a:lnTo>
                  <a:lnTo>
                    <a:pt x="518" y="449"/>
                  </a:lnTo>
                  <a:lnTo>
                    <a:pt x="499" y="456"/>
                  </a:lnTo>
                  <a:lnTo>
                    <a:pt x="481" y="462"/>
                  </a:lnTo>
                  <a:lnTo>
                    <a:pt x="462" y="466"/>
                  </a:lnTo>
                  <a:lnTo>
                    <a:pt x="443" y="468"/>
                  </a:lnTo>
                  <a:lnTo>
                    <a:pt x="423" y="470"/>
                  </a:lnTo>
                  <a:lnTo>
                    <a:pt x="403" y="469"/>
                  </a:lnTo>
                  <a:lnTo>
                    <a:pt x="383" y="467"/>
                  </a:lnTo>
                  <a:lnTo>
                    <a:pt x="374" y="463"/>
                  </a:lnTo>
                  <a:lnTo>
                    <a:pt x="368" y="459"/>
                  </a:lnTo>
                  <a:lnTo>
                    <a:pt x="361" y="457"/>
                  </a:lnTo>
                  <a:lnTo>
                    <a:pt x="354" y="456"/>
                  </a:lnTo>
                  <a:lnTo>
                    <a:pt x="339" y="456"/>
                  </a:lnTo>
                  <a:lnTo>
                    <a:pt x="329" y="456"/>
                  </a:lnTo>
                  <a:lnTo>
                    <a:pt x="319" y="455"/>
                  </a:lnTo>
                  <a:lnTo>
                    <a:pt x="309" y="452"/>
                  </a:lnTo>
                  <a:lnTo>
                    <a:pt x="297" y="449"/>
                  </a:lnTo>
                  <a:lnTo>
                    <a:pt x="274" y="440"/>
                  </a:lnTo>
                  <a:lnTo>
                    <a:pt x="262" y="435"/>
                  </a:lnTo>
                  <a:lnTo>
                    <a:pt x="251" y="431"/>
                  </a:lnTo>
                  <a:lnTo>
                    <a:pt x="228" y="421"/>
                  </a:lnTo>
                  <a:lnTo>
                    <a:pt x="216" y="418"/>
                  </a:lnTo>
                  <a:lnTo>
                    <a:pt x="205" y="415"/>
                  </a:lnTo>
                  <a:lnTo>
                    <a:pt x="193" y="414"/>
                  </a:lnTo>
                  <a:lnTo>
                    <a:pt x="182" y="413"/>
                  </a:lnTo>
                  <a:lnTo>
                    <a:pt x="170" y="415"/>
                  </a:lnTo>
                  <a:lnTo>
                    <a:pt x="160" y="418"/>
                  </a:lnTo>
                  <a:lnTo>
                    <a:pt x="148" y="422"/>
                  </a:lnTo>
                  <a:lnTo>
                    <a:pt x="143" y="427"/>
                  </a:lnTo>
                  <a:lnTo>
                    <a:pt x="138" y="430"/>
                  </a:lnTo>
                  <a:lnTo>
                    <a:pt x="125" y="429"/>
                  </a:lnTo>
                  <a:lnTo>
                    <a:pt x="111" y="430"/>
                  </a:lnTo>
                  <a:lnTo>
                    <a:pt x="97" y="431"/>
                  </a:lnTo>
                  <a:lnTo>
                    <a:pt x="82" y="431"/>
                  </a:lnTo>
                  <a:lnTo>
                    <a:pt x="68" y="431"/>
                  </a:lnTo>
                  <a:lnTo>
                    <a:pt x="63" y="430"/>
                  </a:lnTo>
                  <a:lnTo>
                    <a:pt x="56" y="428"/>
                  </a:lnTo>
                  <a:lnTo>
                    <a:pt x="50" y="427"/>
                  </a:lnTo>
                  <a:lnTo>
                    <a:pt x="44" y="423"/>
                  </a:lnTo>
                  <a:lnTo>
                    <a:pt x="40" y="419"/>
                  </a:lnTo>
                  <a:lnTo>
                    <a:pt x="34" y="414"/>
                  </a:lnTo>
                  <a:lnTo>
                    <a:pt x="25" y="404"/>
                  </a:lnTo>
                  <a:lnTo>
                    <a:pt x="15" y="392"/>
                  </a:lnTo>
                  <a:lnTo>
                    <a:pt x="8" y="378"/>
                  </a:lnTo>
                  <a:lnTo>
                    <a:pt x="4" y="365"/>
                  </a:lnTo>
                  <a:lnTo>
                    <a:pt x="0" y="350"/>
                  </a:lnTo>
                  <a:lnTo>
                    <a:pt x="0" y="336"/>
                  </a:lnTo>
                  <a:lnTo>
                    <a:pt x="1" y="322"/>
                  </a:lnTo>
                  <a:lnTo>
                    <a:pt x="3" y="314"/>
                  </a:lnTo>
                  <a:lnTo>
                    <a:pt x="5" y="307"/>
                  </a:lnTo>
                  <a:lnTo>
                    <a:pt x="16" y="289"/>
                  </a:lnTo>
                  <a:lnTo>
                    <a:pt x="27" y="271"/>
                  </a:lnTo>
                  <a:lnTo>
                    <a:pt x="33" y="262"/>
                  </a:lnTo>
                  <a:lnTo>
                    <a:pt x="41" y="254"/>
                  </a:lnTo>
                  <a:lnTo>
                    <a:pt x="49" y="245"/>
                  </a:lnTo>
                  <a:lnTo>
                    <a:pt x="58" y="238"/>
                  </a:lnTo>
                  <a:lnTo>
                    <a:pt x="72" y="237"/>
                  </a:lnTo>
                  <a:lnTo>
                    <a:pt x="85" y="235"/>
                  </a:lnTo>
                  <a:lnTo>
                    <a:pt x="111" y="230"/>
                  </a:lnTo>
                  <a:lnTo>
                    <a:pt x="125" y="229"/>
                  </a:lnTo>
                  <a:lnTo>
                    <a:pt x="131" y="228"/>
                  </a:lnTo>
                  <a:lnTo>
                    <a:pt x="138" y="229"/>
                  </a:lnTo>
                  <a:lnTo>
                    <a:pt x="143" y="230"/>
                  </a:lnTo>
                  <a:lnTo>
                    <a:pt x="150" y="232"/>
                  </a:lnTo>
                  <a:lnTo>
                    <a:pt x="156" y="234"/>
                  </a:lnTo>
                  <a:lnTo>
                    <a:pt x="162" y="238"/>
                  </a:lnTo>
                  <a:lnTo>
                    <a:pt x="170" y="244"/>
                  </a:lnTo>
                  <a:lnTo>
                    <a:pt x="177" y="250"/>
                  </a:lnTo>
                  <a:lnTo>
                    <a:pt x="184" y="257"/>
                  </a:lnTo>
                  <a:lnTo>
                    <a:pt x="190" y="264"/>
                  </a:lnTo>
                  <a:lnTo>
                    <a:pt x="194" y="271"/>
                  </a:lnTo>
                  <a:lnTo>
                    <a:pt x="199" y="278"/>
                  </a:lnTo>
                  <a:lnTo>
                    <a:pt x="201" y="287"/>
                  </a:lnTo>
                  <a:lnTo>
                    <a:pt x="205" y="295"/>
                  </a:lnTo>
                  <a:lnTo>
                    <a:pt x="208" y="310"/>
                  </a:lnTo>
                  <a:lnTo>
                    <a:pt x="209" y="327"/>
                  </a:lnTo>
                  <a:lnTo>
                    <a:pt x="209" y="343"/>
                  </a:lnTo>
                  <a:lnTo>
                    <a:pt x="208" y="359"/>
                  </a:lnTo>
                  <a:lnTo>
                    <a:pt x="206" y="360"/>
                  </a:lnTo>
                  <a:lnTo>
                    <a:pt x="205" y="361"/>
                  </a:lnTo>
                  <a:lnTo>
                    <a:pt x="204" y="365"/>
                  </a:lnTo>
                  <a:lnTo>
                    <a:pt x="202" y="369"/>
                  </a:lnTo>
                  <a:lnTo>
                    <a:pt x="204" y="373"/>
                  </a:lnTo>
                  <a:lnTo>
                    <a:pt x="216" y="383"/>
                  </a:lnTo>
                  <a:lnTo>
                    <a:pt x="230" y="393"/>
                  </a:lnTo>
                  <a:lnTo>
                    <a:pt x="245" y="400"/>
                  </a:lnTo>
                  <a:lnTo>
                    <a:pt x="260" y="407"/>
                  </a:lnTo>
                  <a:lnTo>
                    <a:pt x="275" y="413"/>
                  </a:lnTo>
                  <a:lnTo>
                    <a:pt x="291" y="418"/>
                  </a:lnTo>
                  <a:lnTo>
                    <a:pt x="307" y="422"/>
                  </a:lnTo>
                  <a:lnTo>
                    <a:pt x="324" y="427"/>
                  </a:lnTo>
                  <a:lnTo>
                    <a:pt x="341" y="430"/>
                  </a:lnTo>
                  <a:lnTo>
                    <a:pt x="358" y="432"/>
                  </a:lnTo>
                  <a:lnTo>
                    <a:pt x="393" y="436"/>
                  </a:lnTo>
                  <a:lnTo>
                    <a:pt x="429" y="439"/>
                  </a:lnTo>
                  <a:lnTo>
                    <a:pt x="465" y="440"/>
                  </a:lnTo>
                  <a:lnTo>
                    <a:pt x="486" y="432"/>
                  </a:lnTo>
                  <a:lnTo>
                    <a:pt x="508" y="422"/>
                  </a:lnTo>
                  <a:lnTo>
                    <a:pt x="529" y="411"/>
                  </a:lnTo>
                  <a:lnTo>
                    <a:pt x="549" y="398"/>
                  </a:lnTo>
                  <a:lnTo>
                    <a:pt x="567" y="383"/>
                  </a:lnTo>
                  <a:lnTo>
                    <a:pt x="586" y="368"/>
                  </a:lnTo>
                  <a:lnTo>
                    <a:pt x="602" y="350"/>
                  </a:lnTo>
                  <a:lnTo>
                    <a:pt x="617" y="333"/>
                  </a:lnTo>
                  <a:lnTo>
                    <a:pt x="631" y="315"/>
                  </a:lnTo>
                  <a:lnTo>
                    <a:pt x="643" y="296"/>
                  </a:lnTo>
                  <a:lnTo>
                    <a:pt x="655" y="277"/>
                  </a:lnTo>
                  <a:lnTo>
                    <a:pt x="664" y="257"/>
                  </a:lnTo>
                  <a:lnTo>
                    <a:pt x="672" y="237"/>
                  </a:lnTo>
                  <a:lnTo>
                    <a:pt x="679" y="216"/>
                  </a:lnTo>
                  <a:lnTo>
                    <a:pt x="685" y="197"/>
                  </a:lnTo>
                  <a:lnTo>
                    <a:pt x="689" y="177"/>
                  </a:lnTo>
                  <a:lnTo>
                    <a:pt x="682" y="174"/>
                  </a:lnTo>
                  <a:lnTo>
                    <a:pt x="676" y="170"/>
                  </a:lnTo>
                  <a:lnTo>
                    <a:pt x="670" y="165"/>
                  </a:lnTo>
                  <a:lnTo>
                    <a:pt x="665" y="160"/>
                  </a:lnTo>
                  <a:lnTo>
                    <a:pt x="662" y="154"/>
                  </a:lnTo>
                  <a:lnTo>
                    <a:pt x="660" y="148"/>
                  </a:lnTo>
                  <a:lnTo>
                    <a:pt x="657" y="141"/>
                  </a:lnTo>
                  <a:lnTo>
                    <a:pt x="656" y="134"/>
                  </a:lnTo>
                  <a:lnTo>
                    <a:pt x="655" y="121"/>
                  </a:lnTo>
                  <a:lnTo>
                    <a:pt x="655" y="106"/>
                  </a:lnTo>
                  <a:lnTo>
                    <a:pt x="657" y="92"/>
                  </a:lnTo>
                  <a:lnTo>
                    <a:pt x="660" y="79"/>
                  </a:lnTo>
                  <a:lnTo>
                    <a:pt x="667" y="66"/>
                  </a:lnTo>
                  <a:lnTo>
                    <a:pt x="675" y="56"/>
                  </a:lnTo>
                  <a:lnTo>
                    <a:pt x="684" y="47"/>
                  </a:lnTo>
                  <a:lnTo>
                    <a:pt x="704" y="29"/>
                  </a:lnTo>
                  <a:lnTo>
                    <a:pt x="713" y="20"/>
                  </a:lnTo>
                  <a:lnTo>
                    <a:pt x="722" y="11"/>
                  </a:lnTo>
                  <a:lnTo>
                    <a:pt x="730" y="1"/>
                  </a:lnTo>
                  <a:lnTo>
                    <a:pt x="747" y="0"/>
                  </a:lnTo>
                  <a:lnTo>
                    <a:pt x="764" y="0"/>
                  </a:lnTo>
                  <a:lnTo>
                    <a:pt x="780" y="2"/>
                  </a:lnTo>
                  <a:lnTo>
                    <a:pt x="788" y="3"/>
                  </a:lnTo>
                  <a:lnTo>
                    <a:pt x="796" y="5"/>
                  </a:lnTo>
                  <a:lnTo>
                    <a:pt x="803" y="7"/>
                  </a:lnTo>
                  <a:lnTo>
                    <a:pt x="810" y="11"/>
                  </a:lnTo>
                  <a:lnTo>
                    <a:pt x="816" y="15"/>
                  </a:lnTo>
                  <a:lnTo>
                    <a:pt x="821" y="19"/>
                  </a:lnTo>
                  <a:lnTo>
                    <a:pt x="827" y="23"/>
                  </a:lnTo>
                  <a:lnTo>
                    <a:pt x="832" y="29"/>
                  </a:lnTo>
                  <a:lnTo>
                    <a:pt x="836" y="35"/>
                  </a:lnTo>
                  <a:lnTo>
                    <a:pt x="8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7" name="Freeform 97"/>
            <p:cNvSpPr>
              <a:spLocks/>
            </p:cNvSpPr>
            <p:nvPr/>
          </p:nvSpPr>
          <p:spPr bwMode="auto">
            <a:xfrm>
              <a:off x="6096" y="1724"/>
              <a:ext cx="79" cy="88"/>
            </a:xfrm>
            <a:custGeom>
              <a:avLst/>
              <a:gdLst>
                <a:gd name="T0" fmla="*/ 40 w 158"/>
                <a:gd name="T1" fmla="*/ 0 h 176"/>
                <a:gd name="T2" fmla="*/ 40 w 158"/>
                <a:gd name="T3" fmla="*/ 6 h 176"/>
                <a:gd name="T4" fmla="*/ 40 w 158"/>
                <a:gd name="T5" fmla="*/ 11 h 176"/>
                <a:gd name="T6" fmla="*/ 40 w 158"/>
                <a:gd name="T7" fmla="*/ 16 h 176"/>
                <a:gd name="T8" fmla="*/ 39 w 158"/>
                <a:gd name="T9" fmla="*/ 21 h 176"/>
                <a:gd name="T10" fmla="*/ 39 w 158"/>
                <a:gd name="T11" fmla="*/ 26 h 176"/>
                <a:gd name="T12" fmla="*/ 38 w 158"/>
                <a:gd name="T13" fmla="*/ 31 h 176"/>
                <a:gd name="T14" fmla="*/ 37 w 158"/>
                <a:gd name="T15" fmla="*/ 36 h 176"/>
                <a:gd name="T16" fmla="*/ 36 w 158"/>
                <a:gd name="T17" fmla="*/ 41 h 176"/>
                <a:gd name="T18" fmla="*/ 32 w 158"/>
                <a:gd name="T19" fmla="*/ 41 h 176"/>
                <a:gd name="T20" fmla="*/ 28 w 158"/>
                <a:gd name="T21" fmla="*/ 41 h 176"/>
                <a:gd name="T22" fmla="*/ 24 w 158"/>
                <a:gd name="T23" fmla="*/ 42 h 176"/>
                <a:gd name="T24" fmla="*/ 19 w 158"/>
                <a:gd name="T25" fmla="*/ 42 h 176"/>
                <a:gd name="T26" fmla="*/ 15 w 158"/>
                <a:gd name="T27" fmla="*/ 43 h 176"/>
                <a:gd name="T28" fmla="*/ 10 w 158"/>
                <a:gd name="T29" fmla="*/ 44 h 176"/>
                <a:gd name="T30" fmla="*/ 5 w 158"/>
                <a:gd name="T31" fmla="*/ 44 h 176"/>
                <a:gd name="T32" fmla="*/ 0 w 158"/>
                <a:gd name="T33" fmla="*/ 44 h 176"/>
                <a:gd name="T34" fmla="*/ 2 w 158"/>
                <a:gd name="T35" fmla="*/ 15 h 176"/>
                <a:gd name="T36" fmla="*/ 12 w 158"/>
                <a:gd name="T37" fmla="*/ 11 h 176"/>
                <a:gd name="T38" fmla="*/ 21 w 158"/>
                <a:gd name="T39" fmla="*/ 7 h 176"/>
                <a:gd name="T40" fmla="*/ 25 w 158"/>
                <a:gd name="T41" fmla="*/ 5 h 176"/>
                <a:gd name="T42" fmla="*/ 30 w 158"/>
                <a:gd name="T43" fmla="*/ 4 h 176"/>
                <a:gd name="T44" fmla="*/ 35 w 158"/>
                <a:gd name="T45" fmla="*/ 2 h 176"/>
                <a:gd name="T46" fmla="*/ 40 w 158"/>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8" h="176">
                  <a:moveTo>
                    <a:pt x="157" y="0"/>
                  </a:moveTo>
                  <a:lnTo>
                    <a:pt x="158" y="22"/>
                  </a:lnTo>
                  <a:lnTo>
                    <a:pt x="158" y="43"/>
                  </a:lnTo>
                  <a:lnTo>
                    <a:pt x="157" y="63"/>
                  </a:lnTo>
                  <a:lnTo>
                    <a:pt x="155" y="84"/>
                  </a:lnTo>
                  <a:lnTo>
                    <a:pt x="153" y="103"/>
                  </a:lnTo>
                  <a:lnTo>
                    <a:pt x="149" y="123"/>
                  </a:lnTo>
                  <a:lnTo>
                    <a:pt x="146" y="143"/>
                  </a:lnTo>
                  <a:lnTo>
                    <a:pt x="141" y="162"/>
                  </a:lnTo>
                  <a:lnTo>
                    <a:pt x="125" y="162"/>
                  </a:lnTo>
                  <a:lnTo>
                    <a:pt x="109" y="163"/>
                  </a:lnTo>
                  <a:lnTo>
                    <a:pt x="93" y="165"/>
                  </a:lnTo>
                  <a:lnTo>
                    <a:pt x="75" y="168"/>
                  </a:lnTo>
                  <a:lnTo>
                    <a:pt x="57" y="170"/>
                  </a:lnTo>
                  <a:lnTo>
                    <a:pt x="38" y="173"/>
                  </a:lnTo>
                  <a:lnTo>
                    <a:pt x="20" y="175"/>
                  </a:lnTo>
                  <a:lnTo>
                    <a:pt x="0" y="176"/>
                  </a:lnTo>
                  <a:lnTo>
                    <a:pt x="7" y="58"/>
                  </a:lnTo>
                  <a:lnTo>
                    <a:pt x="45" y="43"/>
                  </a:lnTo>
                  <a:lnTo>
                    <a:pt x="81" y="27"/>
                  </a:lnTo>
                  <a:lnTo>
                    <a:pt x="100" y="19"/>
                  </a:lnTo>
                  <a:lnTo>
                    <a:pt x="119" y="13"/>
                  </a:lnTo>
                  <a:lnTo>
                    <a:pt x="138" y="6"/>
                  </a:lnTo>
                  <a:lnTo>
                    <a:pt x="157" y="0"/>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8" name="Freeform 98"/>
            <p:cNvSpPr>
              <a:spLocks/>
            </p:cNvSpPr>
            <p:nvPr/>
          </p:nvSpPr>
          <p:spPr bwMode="auto">
            <a:xfrm>
              <a:off x="5936" y="1737"/>
              <a:ext cx="59" cy="63"/>
            </a:xfrm>
            <a:custGeom>
              <a:avLst/>
              <a:gdLst>
                <a:gd name="T0" fmla="*/ 28 w 116"/>
                <a:gd name="T1" fmla="*/ 4 h 127"/>
                <a:gd name="T2" fmla="*/ 29 w 116"/>
                <a:gd name="T3" fmla="*/ 6 h 127"/>
                <a:gd name="T4" fmla="*/ 29 w 116"/>
                <a:gd name="T5" fmla="*/ 8 h 127"/>
                <a:gd name="T6" fmla="*/ 30 w 116"/>
                <a:gd name="T7" fmla="*/ 9 h 127"/>
                <a:gd name="T8" fmla="*/ 30 w 116"/>
                <a:gd name="T9" fmla="*/ 12 h 127"/>
                <a:gd name="T10" fmla="*/ 30 w 116"/>
                <a:gd name="T11" fmla="*/ 14 h 127"/>
                <a:gd name="T12" fmla="*/ 29 w 116"/>
                <a:gd name="T13" fmla="*/ 16 h 127"/>
                <a:gd name="T14" fmla="*/ 29 w 116"/>
                <a:gd name="T15" fmla="*/ 17 h 127"/>
                <a:gd name="T16" fmla="*/ 28 w 116"/>
                <a:gd name="T17" fmla="*/ 19 h 127"/>
                <a:gd name="T18" fmla="*/ 26 w 116"/>
                <a:gd name="T19" fmla="*/ 23 h 127"/>
                <a:gd name="T20" fmla="*/ 24 w 116"/>
                <a:gd name="T21" fmla="*/ 26 h 127"/>
                <a:gd name="T22" fmla="*/ 22 w 116"/>
                <a:gd name="T23" fmla="*/ 28 h 127"/>
                <a:gd name="T24" fmla="*/ 21 w 116"/>
                <a:gd name="T25" fmla="*/ 29 h 127"/>
                <a:gd name="T26" fmla="*/ 19 w 116"/>
                <a:gd name="T27" fmla="*/ 30 h 127"/>
                <a:gd name="T28" fmla="*/ 17 w 116"/>
                <a:gd name="T29" fmla="*/ 31 h 127"/>
                <a:gd name="T30" fmla="*/ 16 w 116"/>
                <a:gd name="T31" fmla="*/ 31 h 127"/>
                <a:gd name="T32" fmla="*/ 15 w 116"/>
                <a:gd name="T33" fmla="*/ 31 h 127"/>
                <a:gd name="T34" fmla="*/ 14 w 116"/>
                <a:gd name="T35" fmla="*/ 31 h 127"/>
                <a:gd name="T36" fmla="*/ 13 w 116"/>
                <a:gd name="T37" fmla="*/ 31 h 127"/>
                <a:gd name="T38" fmla="*/ 12 w 116"/>
                <a:gd name="T39" fmla="*/ 30 h 127"/>
                <a:gd name="T40" fmla="*/ 11 w 116"/>
                <a:gd name="T41" fmla="*/ 29 h 127"/>
                <a:gd name="T42" fmla="*/ 9 w 116"/>
                <a:gd name="T43" fmla="*/ 28 h 127"/>
                <a:gd name="T44" fmla="*/ 9 w 116"/>
                <a:gd name="T45" fmla="*/ 27 h 127"/>
                <a:gd name="T46" fmla="*/ 7 w 116"/>
                <a:gd name="T47" fmla="*/ 25 h 127"/>
                <a:gd name="T48" fmla="*/ 6 w 116"/>
                <a:gd name="T49" fmla="*/ 24 h 127"/>
                <a:gd name="T50" fmla="*/ 3 w 116"/>
                <a:gd name="T51" fmla="*/ 27 h 127"/>
                <a:gd name="T52" fmla="*/ 2 w 116"/>
                <a:gd name="T53" fmla="*/ 25 h 127"/>
                <a:gd name="T54" fmla="*/ 1 w 116"/>
                <a:gd name="T55" fmla="*/ 22 h 127"/>
                <a:gd name="T56" fmla="*/ 0 w 116"/>
                <a:gd name="T57" fmla="*/ 20 h 127"/>
                <a:gd name="T58" fmla="*/ 0 w 116"/>
                <a:gd name="T59" fmla="*/ 18 h 127"/>
                <a:gd name="T60" fmla="*/ 0 w 116"/>
                <a:gd name="T61" fmla="*/ 16 h 127"/>
                <a:gd name="T62" fmla="*/ 1 w 116"/>
                <a:gd name="T63" fmla="*/ 14 h 127"/>
                <a:gd name="T64" fmla="*/ 2 w 116"/>
                <a:gd name="T65" fmla="*/ 11 h 127"/>
                <a:gd name="T66" fmla="*/ 3 w 116"/>
                <a:gd name="T67" fmla="*/ 9 h 127"/>
                <a:gd name="T68" fmla="*/ 4 w 116"/>
                <a:gd name="T69" fmla="*/ 7 h 127"/>
                <a:gd name="T70" fmla="*/ 5 w 116"/>
                <a:gd name="T71" fmla="*/ 6 h 127"/>
                <a:gd name="T72" fmla="*/ 6 w 116"/>
                <a:gd name="T73" fmla="*/ 4 h 127"/>
                <a:gd name="T74" fmla="*/ 8 w 116"/>
                <a:gd name="T75" fmla="*/ 3 h 127"/>
                <a:gd name="T76" fmla="*/ 9 w 116"/>
                <a:gd name="T77" fmla="*/ 2 h 127"/>
                <a:gd name="T78" fmla="*/ 11 w 116"/>
                <a:gd name="T79" fmla="*/ 1 h 127"/>
                <a:gd name="T80" fmla="*/ 13 w 116"/>
                <a:gd name="T81" fmla="*/ 1 h 127"/>
                <a:gd name="T82" fmla="*/ 15 w 116"/>
                <a:gd name="T83" fmla="*/ 0 h 127"/>
                <a:gd name="T84" fmla="*/ 17 w 116"/>
                <a:gd name="T85" fmla="*/ 0 h 127"/>
                <a:gd name="T86" fmla="*/ 18 w 116"/>
                <a:gd name="T87" fmla="*/ 0 h 127"/>
                <a:gd name="T88" fmla="*/ 20 w 116"/>
                <a:gd name="T89" fmla="*/ 0 h 127"/>
                <a:gd name="T90" fmla="*/ 22 w 116"/>
                <a:gd name="T91" fmla="*/ 0 h 127"/>
                <a:gd name="T92" fmla="*/ 24 w 116"/>
                <a:gd name="T93" fmla="*/ 1 h 127"/>
                <a:gd name="T94" fmla="*/ 25 w 116"/>
                <a:gd name="T95" fmla="*/ 2 h 127"/>
                <a:gd name="T96" fmla="*/ 27 w 116"/>
                <a:gd name="T97" fmla="*/ 3 h 127"/>
                <a:gd name="T98" fmla="*/ 28 w 116"/>
                <a:gd name="T99" fmla="*/ 4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6" h="127">
                  <a:moveTo>
                    <a:pt x="110" y="18"/>
                  </a:moveTo>
                  <a:lnTo>
                    <a:pt x="114" y="25"/>
                  </a:lnTo>
                  <a:lnTo>
                    <a:pt x="115" y="32"/>
                  </a:lnTo>
                  <a:lnTo>
                    <a:pt x="116" y="39"/>
                  </a:lnTo>
                  <a:lnTo>
                    <a:pt x="116" y="48"/>
                  </a:lnTo>
                  <a:lnTo>
                    <a:pt x="116" y="56"/>
                  </a:lnTo>
                  <a:lnTo>
                    <a:pt x="115" y="64"/>
                  </a:lnTo>
                  <a:lnTo>
                    <a:pt x="113" y="71"/>
                  </a:lnTo>
                  <a:lnTo>
                    <a:pt x="110" y="79"/>
                  </a:lnTo>
                  <a:lnTo>
                    <a:pt x="103" y="94"/>
                  </a:lnTo>
                  <a:lnTo>
                    <a:pt x="93" y="107"/>
                  </a:lnTo>
                  <a:lnTo>
                    <a:pt x="86" y="112"/>
                  </a:lnTo>
                  <a:lnTo>
                    <a:pt x="80" y="118"/>
                  </a:lnTo>
                  <a:lnTo>
                    <a:pt x="72" y="122"/>
                  </a:lnTo>
                  <a:lnTo>
                    <a:pt x="64" y="125"/>
                  </a:lnTo>
                  <a:lnTo>
                    <a:pt x="61" y="126"/>
                  </a:lnTo>
                  <a:lnTo>
                    <a:pt x="57" y="127"/>
                  </a:lnTo>
                  <a:lnTo>
                    <a:pt x="54" y="127"/>
                  </a:lnTo>
                  <a:lnTo>
                    <a:pt x="50" y="126"/>
                  </a:lnTo>
                  <a:lnTo>
                    <a:pt x="45" y="123"/>
                  </a:lnTo>
                  <a:lnTo>
                    <a:pt x="41" y="119"/>
                  </a:lnTo>
                  <a:lnTo>
                    <a:pt x="36" y="113"/>
                  </a:lnTo>
                  <a:lnTo>
                    <a:pt x="33" y="108"/>
                  </a:lnTo>
                  <a:lnTo>
                    <a:pt x="28" y="103"/>
                  </a:lnTo>
                  <a:lnTo>
                    <a:pt x="24" y="99"/>
                  </a:lnTo>
                  <a:lnTo>
                    <a:pt x="11" y="110"/>
                  </a:lnTo>
                  <a:lnTo>
                    <a:pt x="6" y="101"/>
                  </a:lnTo>
                  <a:lnTo>
                    <a:pt x="2" y="91"/>
                  </a:lnTo>
                  <a:lnTo>
                    <a:pt x="0" y="83"/>
                  </a:lnTo>
                  <a:lnTo>
                    <a:pt x="0" y="73"/>
                  </a:lnTo>
                  <a:lnTo>
                    <a:pt x="0" y="64"/>
                  </a:lnTo>
                  <a:lnTo>
                    <a:pt x="2" y="56"/>
                  </a:lnTo>
                  <a:lnTo>
                    <a:pt x="6" y="46"/>
                  </a:lnTo>
                  <a:lnTo>
                    <a:pt x="11" y="36"/>
                  </a:lnTo>
                  <a:lnTo>
                    <a:pt x="15" y="30"/>
                  </a:lnTo>
                  <a:lnTo>
                    <a:pt x="19" y="24"/>
                  </a:lnTo>
                  <a:lnTo>
                    <a:pt x="24" y="19"/>
                  </a:lnTo>
                  <a:lnTo>
                    <a:pt x="30" y="15"/>
                  </a:lnTo>
                  <a:lnTo>
                    <a:pt x="35" y="10"/>
                  </a:lnTo>
                  <a:lnTo>
                    <a:pt x="42" y="6"/>
                  </a:lnTo>
                  <a:lnTo>
                    <a:pt x="49" y="4"/>
                  </a:lnTo>
                  <a:lnTo>
                    <a:pt x="57" y="2"/>
                  </a:lnTo>
                  <a:lnTo>
                    <a:pt x="64" y="1"/>
                  </a:lnTo>
                  <a:lnTo>
                    <a:pt x="71" y="0"/>
                  </a:lnTo>
                  <a:lnTo>
                    <a:pt x="79" y="1"/>
                  </a:lnTo>
                  <a:lnTo>
                    <a:pt x="86" y="3"/>
                  </a:lnTo>
                  <a:lnTo>
                    <a:pt x="93" y="5"/>
                  </a:lnTo>
                  <a:lnTo>
                    <a:pt x="99" y="8"/>
                  </a:lnTo>
                  <a:lnTo>
                    <a:pt x="106" y="13"/>
                  </a:lnTo>
                  <a:lnTo>
                    <a:pt x="110" y="18"/>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9" name="Freeform 99"/>
            <p:cNvSpPr>
              <a:spLocks/>
            </p:cNvSpPr>
            <p:nvPr/>
          </p:nvSpPr>
          <p:spPr bwMode="auto">
            <a:xfrm>
              <a:off x="5361" y="1811"/>
              <a:ext cx="115" cy="110"/>
            </a:xfrm>
            <a:custGeom>
              <a:avLst/>
              <a:gdLst>
                <a:gd name="T0" fmla="*/ 48 w 231"/>
                <a:gd name="T1" fmla="*/ 0 h 221"/>
                <a:gd name="T2" fmla="*/ 50 w 231"/>
                <a:gd name="T3" fmla="*/ 5 h 221"/>
                <a:gd name="T4" fmla="*/ 51 w 231"/>
                <a:gd name="T5" fmla="*/ 11 h 221"/>
                <a:gd name="T6" fmla="*/ 53 w 231"/>
                <a:gd name="T7" fmla="*/ 21 h 221"/>
                <a:gd name="T8" fmla="*/ 53 w 231"/>
                <a:gd name="T9" fmla="*/ 27 h 221"/>
                <a:gd name="T10" fmla="*/ 54 w 231"/>
                <a:gd name="T11" fmla="*/ 32 h 221"/>
                <a:gd name="T12" fmla="*/ 56 w 231"/>
                <a:gd name="T13" fmla="*/ 37 h 221"/>
                <a:gd name="T14" fmla="*/ 57 w 231"/>
                <a:gd name="T15" fmla="*/ 42 h 221"/>
                <a:gd name="T16" fmla="*/ 46 w 231"/>
                <a:gd name="T17" fmla="*/ 46 h 221"/>
                <a:gd name="T18" fmla="*/ 40 w 231"/>
                <a:gd name="T19" fmla="*/ 48 h 221"/>
                <a:gd name="T20" fmla="*/ 34 w 231"/>
                <a:gd name="T21" fmla="*/ 50 h 221"/>
                <a:gd name="T22" fmla="*/ 29 w 231"/>
                <a:gd name="T23" fmla="*/ 51 h 221"/>
                <a:gd name="T24" fmla="*/ 22 w 231"/>
                <a:gd name="T25" fmla="*/ 53 h 221"/>
                <a:gd name="T26" fmla="*/ 16 w 231"/>
                <a:gd name="T27" fmla="*/ 54 h 221"/>
                <a:gd name="T28" fmla="*/ 10 w 231"/>
                <a:gd name="T29" fmla="*/ 55 h 221"/>
                <a:gd name="T30" fmla="*/ 7 w 231"/>
                <a:gd name="T31" fmla="*/ 48 h 221"/>
                <a:gd name="T32" fmla="*/ 5 w 231"/>
                <a:gd name="T33" fmla="*/ 42 h 221"/>
                <a:gd name="T34" fmla="*/ 3 w 231"/>
                <a:gd name="T35" fmla="*/ 35 h 221"/>
                <a:gd name="T36" fmla="*/ 1 w 231"/>
                <a:gd name="T37" fmla="*/ 28 h 221"/>
                <a:gd name="T38" fmla="*/ 1 w 231"/>
                <a:gd name="T39" fmla="*/ 25 h 221"/>
                <a:gd name="T40" fmla="*/ 0 w 231"/>
                <a:gd name="T41" fmla="*/ 22 h 221"/>
                <a:gd name="T42" fmla="*/ 0 w 231"/>
                <a:gd name="T43" fmla="*/ 18 h 221"/>
                <a:gd name="T44" fmla="*/ 0 w 231"/>
                <a:gd name="T45" fmla="*/ 15 h 221"/>
                <a:gd name="T46" fmla="*/ 0 w 231"/>
                <a:gd name="T47" fmla="*/ 11 h 221"/>
                <a:gd name="T48" fmla="*/ 1 w 231"/>
                <a:gd name="T49" fmla="*/ 8 h 221"/>
                <a:gd name="T50" fmla="*/ 1 w 231"/>
                <a:gd name="T51" fmla="*/ 5 h 221"/>
                <a:gd name="T52" fmla="*/ 3 w 231"/>
                <a:gd name="T53" fmla="*/ 2 h 221"/>
                <a:gd name="T54" fmla="*/ 5 w 231"/>
                <a:gd name="T55" fmla="*/ 1 h 221"/>
                <a:gd name="T56" fmla="*/ 8 w 231"/>
                <a:gd name="T57" fmla="*/ 0 h 221"/>
                <a:gd name="T58" fmla="*/ 14 w 231"/>
                <a:gd name="T59" fmla="*/ 0 h 221"/>
                <a:gd name="T60" fmla="*/ 20 w 231"/>
                <a:gd name="T61" fmla="*/ 0 h 221"/>
                <a:gd name="T62" fmla="*/ 25 w 231"/>
                <a:gd name="T63" fmla="*/ 0 h 221"/>
                <a:gd name="T64" fmla="*/ 31 w 231"/>
                <a:gd name="T65" fmla="*/ 0 h 221"/>
                <a:gd name="T66" fmla="*/ 37 w 231"/>
                <a:gd name="T67" fmla="*/ 1 h 221"/>
                <a:gd name="T68" fmla="*/ 42 w 231"/>
                <a:gd name="T69" fmla="*/ 1 h 221"/>
                <a:gd name="T70" fmla="*/ 48 w 231"/>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221">
                  <a:moveTo>
                    <a:pt x="195" y="2"/>
                  </a:moveTo>
                  <a:lnTo>
                    <a:pt x="201" y="23"/>
                  </a:lnTo>
                  <a:lnTo>
                    <a:pt x="205" y="45"/>
                  </a:lnTo>
                  <a:lnTo>
                    <a:pt x="212" y="87"/>
                  </a:lnTo>
                  <a:lnTo>
                    <a:pt x="215" y="108"/>
                  </a:lnTo>
                  <a:lnTo>
                    <a:pt x="218" y="128"/>
                  </a:lnTo>
                  <a:lnTo>
                    <a:pt x="224" y="150"/>
                  </a:lnTo>
                  <a:lnTo>
                    <a:pt x="231" y="169"/>
                  </a:lnTo>
                  <a:lnTo>
                    <a:pt x="186" y="186"/>
                  </a:lnTo>
                  <a:lnTo>
                    <a:pt x="163" y="194"/>
                  </a:lnTo>
                  <a:lnTo>
                    <a:pt x="139" y="201"/>
                  </a:lnTo>
                  <a:lnTo>
                    <a:pt x="116" y="207"/>
                  </a:lnTo>
                  <a:lnTo>
                    <a:pt x="90" y="213"/>
                  </a:lnTo>
                  <a:lnTo>
                    <a:pt x="66" y="218"/>
                  </a:lnTo>
                  <a:lnTo>
                    <a:pt x="41" y="221"/>
                  </a:lnTo>
                  <a:lnTo>
                    <a:pt x="31" y="195"/>
                  </a:lnTo>
                  <a:lnTo>
                    <a:pt x="22" y="168"/>
                  </a:lnTo>
                  <a:lnTo>
                    <a:pt x="13" y="141"/>
                  </a:lnTo>
                  <a:lnTo>
                    <a:pt x="6" y="115"/>
                  </a:lnTo>
                  <a:lnTo>
                    <a:pt x="4" y="101"/>
                  </a:lnTo>
                  <a:lnTo>
                    <a:pt x="1" y="88"/>
                  </a:lnTo>
                  <a:lnTo>
                    <a:pt x="0" y="75"/>
                  </a:lnTo>
                  <a:lnTo>
                    <a:pt x="0" y="60"/>
                  </a:lnTo>
                  <a:lnTo>
                    <a:pt x="1" y="47"/>
                  </a:lnTo>
                  <a:lnTo>
                    <a:pt x="4" y="33"/>
                  </a:lnTo>
                  <a:lnTo>
                    <a:pt x="7" y="21"/>
                  </a:lnTo>
                  <a:lnTo>
                    <a:pt x="12" y="8"/>
                  </a:lnTo>
                  <a:lnTo>
                    <a:pt x="23" y="5"/>
                  </a:lnTo>
                  <a:lnTo>
                    <a:pt x="35" y="2"/>
                  </a:lnTo>
                  <a:lnTo>
                    <a:pt x="57" y="1"/>
                  </a:lnTo>
                  <a:lnTo>
                    <a:pt x="80" y="0"/>
                  </a:lnTo>
                  <a:lnTo>
                    <a:pt x="102" y="1"/>
                  </a:lnTo>
                  <a:lnTo>
                    <a:pt x="125" y="2"/>
                  </a:lnTo>
                  <a:lnTo>
                    <a:pt x="148" y="4"/>
                  </a:lnTo>
                  <a:lnTo>
                    <a:pt x="171" y="4"/>
                  </a:lnTo>
                  <a:lnTo>
                    <a:pt x="195" y="2"/>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0" name="Freeform 100"/>
            <p:cNvSpPr>
              <a:spLocks/>
            </p:cNvSpPr>
            <p:nvPr/>
          </p:nvSpPr>
          <p:spPr bwMode="auto">
            <a:xfrm>
              <a:off x="6081" y="1823"/>
              <a:ext cx="65" cy="59"/>
            </a:xfrm>
            <a:custGeom>
              <a:avLst/>
              <a:gdLst>
                <a:gd name="T0" fmla="*/ 33 w 130"/>
                <a:gd name="T1" fmla="*/ 0 h 119"/>
                <a:gd name="T2" fmla="*/ 33 w 130"/>
                <a:gd name="T3" fmla="*/ 4 h 119"/>
                <a:gd name="T4" fmla="*/ 33 w 130"/>
                <a:gd name="T5" fmla="*/ 7 h 119"/>
                <a:gd name="T6" fmla="*/ 32 w 130"/>
                <a:gd name="T7" fmla="*/ 11 h 119"/>
                <a:gd name="T8" fmla="*/ 32 w 130"/>
                <a:gd name="T9" fmla="*/ 15 h 119"/>
                <a:gd name="T10" fmla="*/ 31 w 130"/>
                <a:gd name="T11" fmla="*/ 22 h 119"/>
                <a:gd name="T12" fmla="*/ 30 w 130"/>
                <a:gd name="T13" fmla="*/ 29 h 119"/>
                <a:gd name="T14" fmla="*/ 0 w 130"/>
                <a:gd name="T15" fmla="*/ 28 h 119"/>
                <a:gd name="T16" fmla="*/ 1 w 130"/>
                <a:gd name="T17" fmla="*/ 25 h 119"/>
                <a:gd name="T18" fmla="*/ 2 w 130"/>
                <a:gd name="T19" fmla="*/ 22 h 119"/>
                <a:gd name="T20" fmla="*/ 4 w 130"/>
                <a:gd name="T21" fmla="*/ 16 h 119"/>
                <a:gd name="T22" fmla="*/ 5 w 130"/>
                <a:gd name="T23" fmla="*/ 14 h 119"/>
                <a:gd name="T24" fmla="*/ 6 w 130"/>
                <a:gd name="T25" fmla="*/ 11 h 119"/>
                <a:gd name="T26" fmla="*/ 6 w 130"/>
                <a:gd name="T27" fmla="*/ 8 h 119"/>
                <a:gd name="T28" fmla="*/ 7 w 130"/>
                <a:gd name="T29" fmla="*/ 5 h 119"/>
                <a:gd name="T30" fmla="*/ 10 w 130"/>
                <a:gd name="T31" fmla="*/ 4 h 119"/>
                <a:gd name="T32" fmla="*/ 13 w 130"/>
                <a:gd name="T33" fmla="*/ 3 h 119"/>
                <a:gd name="T34" fmla="*/ 19 w 130"/>
                <a:gd name="T35" fmla="*/ 2 h 119"/>
                <a:gd name="T36" fmla="*/ 26 w 130"/>
                <a:gd name="T37" fmla="*/ 1 h 119"/>
                <a:gd name="T38" fmla="*/ 33 w 130"/>
                <a:gd name="T39" fmla="*/ 0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 h="119">
                  <a:moveTo>
                    <a:pt x="129" y="0"/>
                  </a:moveTo>
                  <a:lnTo>
                    <a:pt x="130" y="16"/>
                  </a:lnTo>
                  <a:lnTo>
                    <a:pt x="129" y="31"/>
                  </a:lnTo>
                  <a:lnTo>
                    <a:pt x="127" y="45"/>
                  </a:lnTo>
                  <a:lnTo>
                    <a:pt x="126" y="60"/>
                  </a:lnTo>
                  <a:lnTo>
                    <a:pt x="122" y="90"/>
                  </a:lnTo>
                  <a:lnTo>
                    <a:pt x="117" y="119"/>
                  </a:lnTo>
                  <a:lnTo>
                    <a:pt x="0" y="112"/>
                  </a:lnTo>
                  <a:lnTo>
                    <a:pt x="3" y="100"/>
                  </a:lnTo>
                  <a:lnTo>
                    <a:pt x="5" y="90"/>
                  </a:lnTo>
                  <a:lnTo>
                    <a:pt x="13" y="67"/>
                  </a:lnTo>
                  <a:lnTo>
                    <a:pt x="18" y="56"/>
                  </a:lnTo>
                  <a:lnTo>
                    <a:pt x="21" y="44"/>
                  </a:lnTo>
                  <a:lnTo>
                    <a:pt x="23" y="32"/>
                  </a:lnTo>
                  <a:lnTo>
                    <a:pt x="25" y="20"/>
                  </a:lnTo>
                  <a:lnTo>
                    <a:pt x="37" y="17"/>
                  </a:lnTo>
                  <a:lnTo>
                    <a:pt x="49" y="12"/>
                  </a:lnTo>
                  <a:lnTo>
                    <a:pt x="75" y="8"/>
                  </a:lnTo>
                  <a:lnTo>
                    <a:pt x="102" y="4"/>
                  </a:lnTo>
                  <a:lnTo>
                    <a:pt x="129" y="0"/>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1" name="Freeform 101"/>
            <p:cNvSpPr>
              <a:spLocks/>
            </p:cNvSpPr>
            <p:nvPr/>
          </p:nvSpPr>
          <p:spPr bwMode="auto">
            <a:xfrm>
              <a:off x="5606" y="1851"/>
              <a:ext cx="76" cy="72"/>
            </a:xfrm>
            <a:custGeom>
              <a:avLst/>
              <a:gdLst>
                <a:gd name="T0" fmla="*/ 37 w 152"/>
                <a:gd name="T1" fmla="*/ 8 h 143"/>
                <a:gd name="T2" fmla="*/ 38 w 152"/>
                <a:gd name="T3" fmla="*/ 9 h 143"/>
                <a:gd name="T4" fmla="*/ 38 w 152"/>
                <a:gd name="T5" fmla="*/ 11 h 143"/>
                <a:gd name="T6" fmla="*/ 38 w 152"/>
                <a:gd name="T7" fmla="*/ 15 h 143"/>
                <a:gd name="T8" fmla="*/ 38 w 152"/>
                <a:gd name="T9" fmla="*/ 17 h 143"/>
                <a:gd name="T10" fmla="*/ 38 w 152"/>
                <a:gd name="T11" fmla="*/ 19 h 143"/>
                <a:gd name="T12" fmla="*/ 38 w 152"/>
                <a:gd name="T13" fmla="*/ 20 h 143"/>
                <a:gd name="T14" fmla="*/ 37 w 152"/>
                <a:gd name="T15" fmla="*/ 22 h 143"/>
                <a:gd name="T16" fmla="*/ 37 w 152"/>
                <a:gd name="T17" fmla="*/ 24 h 143"/>
                <a:gd name="T18" fmla="*/ 36 w 152"/>
                <a:gd name="T19" fmla="*/ 26 h 143"/>
                <a:gd name="T20" fmla="*/ 35 w 152"/>
                <a:gd name="T21" fmla="*/ 27 h 143"/>
                <a:gd name="T22" fmla="*/ 34 w 152"/>
                <a:gd name="T23" fmla="*/ 29 h 143"/>
                <a:gd name="T24" fmla="*/ 33 w 152"/>
                <a:gd name="T25" fmla="*/ 31 h 143"/>
                <a:gd name="T26" fmla="*/ 31 w 152"/>
                <a:gd name="T27" fmla="*/ 32 h 143"/>
                <a:gd name="T28" fmla="*/ 30 w 152"/>
                <a:gd name="T29" fmla="*/ 34 h 143"/>
                <a:gd name="T30" fmla="*/ 28 w 152"/>
                <a:gd name="T31" fmla="*/ 35 h 143"/>
                <a:gd name="T32" fmla="*/ 26 w 152"/>
                <a:gd name="T33" fmla="*/ 36 h 143"/>
                <a:gd name="T34" fmla="*/ 24 w 152"/>
                <a:gd name="T35" fmla="*/ 36 h 143"/>
                <a:gd name="T36" fmla="*/ 21 w 152"/>
                <a:gd name="T37" fmla="*/ 36 h 143"/>
                <a:gd name="T38" fmla="*/ 19 w 152"/>
                <a:gd name="T39" fmla="*/ 36 h 143"/>
                <a:gd name="T40" fmla="*/ 17 w 152"/>
                <a:gd name="T41" fmla="*/ 36 h 143"/>
                <a:gd name="T42" fmla="*/ 15 w 152"/>
                <a:gd name="T43" fmla="*/ 36 h 143"/>
                <a:gd name="T44" fmla="*/ 11 w 152"/>
                <a:gd name="T45" fmla="*/ 35 h 143"/>
                <a:gd name="T46" fmla="*/ 10 w 152"/>
                <a:gd name="T47" fmla="*/ 34 h 143"/>
                <a:gd name="T48" fmla="*/ 8 w 152"/>
                <a:gd name="T49" fmla="*/ 33 h 143"/>
                <a:gd name="T50" fmla="*/ 6 w 152"/>
                <a:gd name="T51" fmla="*/ 32 h 143"/>
                <a:gd name="T52" fmla="*/ 5 w 152"/>
                <a:gd name="T53" fmla="*/ 31 h 143"/>
                <a:gd name="T54" fmla="*/ 4 w 152"/>
                <a:gd name="T55" fmla="*/ 30 h 143"/>
                <a:gd name="T56" fmla="*/ 2 w 152"/>
                <a:gd name="T57" fmla="*/ 28 h 143"/>
                <a:gd name="T58" fmla="*/ 2 w 152"/>
                <a:gd name="T59" fmla="*/ 27 h 143"/>
                <a:gd name="T60" fmla="*/ 1 w 152"/>
                <a:gd name="T61" fmla="*/ 25 h 143"/>
                <a:gd name="T62" fmla="*/ 0 w 152"/>
                <a:gd name="T63" fmla="*/ 22 h 143"/>
                <a:gd name="T64" fmla="*/ 0 w 152"/>
                <a:gd name="T65" fmla="*/ 19 h 143"/>
                <a:gd name="T66" fmla="*/ 1 w 152"/>
                <a:gd name="T67" fmla="*/ 17 h 143"/>
                <a:gd name="T68" fmla="*/ 2 w 152"/>
                <a:gd name="T69" fmla="*/ 14 h 143"/>
                <a:gd name="T70" fmla="*/ 2 w 152"/>
                <a:gd name="T71" fmla="*/ 12 h 143"/>
                <a:gd name="T72" fmla="*/ 4 w 152"/>
                <a:gd name="T73" fmla="*/ 10 h 143"/>
                <a:gd name="T74" fmla="*/ 6 w 152"/>
                <a:gd name="T75" fmla="*/ 5 h 143"/>
                <a:gd name="T76" fmla="*/ 10 w 152"/>
                <a:gd name="T77" fmla="*/ 4 h 143"/>
                <a:gd name="T78" fmla="*/ 14 w 152"/>
                <a:gd name="T79" fmla="*/ 2 h 143"/>
                <a:gd name="T80" fmla="*/ 18 w 152"/>
                <a:gd name="T81" fmla="*/ 1 h 143"/>
                <a:gd name="T82" fmla="*/ 20 w 152"/>
                <a:gd name="T83" fmla="*/ 1 h 143"/>
                <a:gd name="T84" fmla="*/ 22 w 152"/>
                <a:gd name="T85" fmla="*/ 1 h 143"/>
                <a:gd name="T86" fmla="*/ 24 w 152"/>
                <a:gd name="T87" fmla="*/ 0 h 143"/>
                <a:gd name="T88" fmla="*/ 26 w 152"/>
                <a:gd name="T89" fmla="*/ 1 h 143"/>
                <a:gd name="T90" fmla="*/ 28 w 152"/>
                <a:gd name="T91" fmla="*/ 1 h 143"/>
                <a:gd name="T92" fmla="*/ 30 w 152"/>
                <a:gd name="T93" fmla="*/ 2 h 143"/>
                <a:gd name="T94" fmla="*/ 32 w 152"/>
                <a:gd name="T95" fmla="*/ 3 h 143"/>
                <a:gd name="T96" fmla="*/ 34 w 152"/>
                <a:gd name="T97" fmla="*/ 4 h 143"/>
                <a:gd name="T98" fmla="*/ 36 w 152"/>
                <a:gd name="T99" fmla="*/ 5 h 143"/>
                <a:gd name="T100" fmla="*/ 37 w 152"/>
                <a:gd name="T101" fmla="*/ 8 h 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2" h="143">
                  <a:moveTo>
                    <a:pt x="147" y="29"/>
                  </a:moveTo>
                  <a:lnTo>
                    <a:pt x="149" y="36"/>
                  </a:lnTo>
                  <a:lnTo>
                    <a:pt x="150" y="43"/>
                  </a:lnTo>
                  <a:lnTo>
                    <a:pt x="152" y="58"/>
                  </a:lnTo>
                  <a:lnTo>
                    <a:pt x="152" y="66"/>
                  </a:lnTo>
                  <a:lnTo>
                    <a:pt x="151" y="73"/>
                  </a:lnTo>
                  <a:lnTo>
                    <a:pt x="150" y="80"/>
                  </a:lnTo>
                  <a:lnTo>
                    <a:pt x="148" y="87"/>
                  </a:lnTo>
                  <a:lnTo>
                    <a:pt x="146" y="94"/>
                  </a:lnTo>
                  <a:lnTo>
                    <a:pt x="142" y="102"/>
                  </a:lnTo>
                  <a:lnTo>
                    <a:pt x="139" y="108"/>
                  </a:lnTo>
                  <a:lnTo>
                    <a:pt x="134" y="115"/>
                  </a:lnTo>
                  <a:lnTo>
                    <a:pt x="129" y="121"/>
                  </a:lnTo>
                  <a:lnTo>
                    <a:pt x="124" y="127"/>
                  </a:lnTo>
                  <a:lnTo>
                    <a:pt x="118" y="133"/>
                  </a:lnTo>
                  <a:lnTo>
                    <a:pt x="110" y="139"/>
                  </a:lnTo>
                  <a:lnTo>
                    <a:pt x="102" y="141"/>
                  </a:lnTo>
                  <a:lnTo>
                    <a:pt x="94" y="142"/>
                  </a:lnTo>
                  <a:lnTo>
                    <a:pt x="84" y="143"/>
                  </a:lnTo>
                  <a:lnTo>
                    <a:pt x="76" y="143"/>
                  </a:lnTo>
                  <a:lnTo>
                    <a:pt x="68" y="143"/>
                  </a:lnTo>
                  <a:lnTo>
                    <a:pt x="60" y="142"/>
                  </a:lnTo>
                  <a:lnTo>
                    <a:pt x="44" y="139"/>
                  </a:lnTo>
                  <a:lnTo>
                    <a:pt x="37" y="136"/>
                  </a:lnTo>
                  <a:lnTo>
                    <a:pt x="30" y="132"/>
                  </a:lnTo>
                  <a:lnTo>
                    <a:pt x="23" y="127"/>
                  </a:lnTo>
                  <a:lnTo>
                    <a:pt x="17" y="123"/>
                  </a:lnTo>
                  <a:lnTo>
                    <a:pt x="13" y="118"/>
                  </a:lnTo>
                  <a:lnTo>
                    <a:pt x="8" y="111"/>
                  </a:lnTo>
                  <a:lnTo>
                    <a:pt x="5" y="105"/>
                  </a:lnTo>
                  <a:lnTo>
                    <a:pt x="1" y="98"/>
                  </a:lnTo>
                  <a:lnTo>
                    <a:pt x="0" y="85"/>
                  </a:lnTo>
                  <a:lnTo>
                    <a:pt x="0" y="75"/>
                  </a:lnTo>
                  <a:lnTo>
                    <a:pt x="1" y="65"/>
                  </a:lnTo>
                  <a:lnTo>
                    <a:pt x="5" y="55"/>
                  </a:lnTo>
                  <a:lnTo>
                    <a:pt x="8" y="45"/>
                  </a:lnTo>
                  <a:lnTo>
                    <a:pt x="13" y="37"/>
                  </a:lnTo>
                  <a:lnTo>
                    <a:pt x="23" y="20"/>
                  </a:lnTo>
                  <a:lnTo>
                    <a:pt x="38" y="13"/>
                  </a:lnTo>
                  <a:lnTo>
                    <a:pt x="53" y="7"/>
                  </a:lnTo>
                  <a:lnTo>
                    <a:pt x="70" y="2"/>
                  </a:lnTo>
                  <a:lnTo>
                    <a:pt x="79" y="1"/>
                  </a:lnTo>
                  <a:lnTo>
                    <a:pt x="88" y="1"/>
                  </a:lnTo>
                  <a:lnTo>
                    <a:pt x="96" y="0"/>
                  </a:lnTo>
                  <a:lnTo>
                    <a:pt x="104" y="1"/>
                  </a:lnTo>
                  <a:lnTo>
                    <a:pt x="112" y="3"/>
                  </a:lnTo>
                  <a:lnTo>
                    <a:pt x="120" y="6"/>
                  </a:lnTo>
                  <a:lnTo>
                    <a:pt x="127" y="9"/>
                  </a:lnTo>
                  <a:lnTo>
                    <a:pt x="134" y="14"/>
                  </a:lnTo>
                  <a:lnTo>
                    <a:pt x="141" y="20"/>
                  </a:lnTo>
                  <a:lnTo>
                    <a:pt x="147" y="29"/>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2" name="Freeform 102"/>
            <p:cNvSpPr>
              <a:spLocks/>
            </p:cNvSpPr>
            <p:nvPr/>
          </p:nvSpPr>
          <p:spPr bwMode="auto">
            <a:xfrm>
              <a:off x="6048" y="1897"/>
              <a:ext cx="97" cy="57"/>
            </a:xfrm>
            <a:custGeom>
              <a:avLst/>
              <a:gdLst>
                <a:gd name="T0" fmla="*/ 48 w 196"/>
                <a:gd name="T1" fmla="*/ 0 h 115"/>
                <a:gd name="T2" fmla="*/ 48 w 196"/>
                <a:gd name="T3" fmla="*/ 3 h 115"/>
                <a:gd name="T4" fmla="*/ 47 w 196"/>
                <a:gd name="T5" fmla="*/ 7 h 115"/>
                <a:gd name="T6" fmla="*/ 47 w 196"/>
                <a:gd name="T7" fmla="*/ 11 h 115"/>
                <a:gd name="T8" fmla="*/ 46 w 196"/>
                <a:gd name="T9" fmla="*/ 14 h 115"/>
                <a:gd name="T10" fmla="*/ 44 w 196"/>
                <a:gd name="T11" fmla="*/ 21 h 115"/>
                <a:gd name="T12" fmla="*/ 43 w 196"/>
                <a:gd name="T13" fmla="*/ 25 h 115"/>
                <a:gd name="T14" fmla="*/ 43 w 196"/>
                <a:gd name="T15" fmla="*/ 28 h 115"/>
                <a:gd name="T16" fmla="*/ 0 w 196"/>
                <a:gd name="T17" fmla="*/ 24 h 115"/>
                <a:gd name="T18" fmla="*/ 3 w 196"/>
                <a:gd name="T19" fmla="*/ 18 h 115"/>
                <a:gd name="T20" fmla="*/ 7 w 196"/>
                <a:gd name="T21" fmla="*/ 12 h 115"/>
                <a:gd name="T22" fmla="*/ 11 w 196"/>
                <a:gd name="T23" fmla="*/ 6 h 115"/>
                <a:gd name="T24" fmla="*/ 15 w 196"/>
                <a:gd name="T25" fmla="*/ 0 h 115"/>
                <a:gd name="T26" fmla="*/ 48 w 196"/>
                <a:gd name="T27" fmla="*/ 0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6" h="115">
                  <a:moveTo>
                    <a:pt x="196" y="0"/>
                  </a:moveTo>
                  <a:lnTo>
                    <a:pt x="194" y="15"/>
                  </a:lnTo>
                  <a:lnTo>
                    <a:pt x="192" y="29"/>
                  </a:lnTo>
                  <a:lnTo>
                    <a:pt x="189" y="44"/>
                  </a:lnTo>
                  <a:lnTo>
                    <a:pt x="185" y="58"/>
                  </a:lnTo>
                  <a:lnTo>
                    <a:pt x="178" y="86"/>
                  </a:lnTo>
                  <a:lnTo>
                    <a:pt x="176" y="100"/>
                  </a:lnTo>
                  <a:lnTo>
                    <a:pt x="174" y="115"/>
                  </a:lnTo>
                  <a:lnTo>
                    <a:pt x="0" y="99"/>
                  </a:lnTo>
                  <a:lnTo>
                    <a:pt x="14" y="74"/>
                  </a:lnTo>
                  <a:lnTo>
                    <a:pt x="29" y="49"/>
                  </a:lnTo>
                  <a:lnTo>
                    <a:pt x="45" y="24"/>
                  </a:lnTo>
                  <a:lnTo>
                    <a:pt x="63" y="0"/>
                  </a:lnTo>
                  <a:lnTo>
                    <a:pt x="196" y="0"/>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3" name="Freeform 103"/>
            <p:cNvSpPr>
              <a:spLocks/>
            </p:cNvSpPr>
            <p:nvPr/>
          </p:nvSpPr>
          <p:spPr bwMode="auto">
            <a:xfrm>
              <a:off x="5411" y="1913"/>
              <a:ext cx="169" cy="194"/>
            </a:xfrm>
            <a:custGeom>
              <a:avLst/>
              <a:gdLst>
                <a:gd name="T0" fmla="*/ 38 w 338"/>
                <a:gd name="T1" fmla="*/ 4 h 390"/>
                <a:gd name="T2" fmla="*/ 42 w 338"/>
                <a:gd name="T3" fmla="*/ 13 h 390"/>
                <a:gd name="T4" fmla="*/ 47 w 338"/>
                <a:gd name="T5" fmla="*/ 22 h 390"/>
                <a:gd name="T6" fmla="*/ 52 w 338"/>
                <a:gd name="T7" fmla="*/ 30 h 390"/>
                <a:gd name="T8" fmla="*/ 58 w 338"/>
                <a:gd name="T9" fmla="*/ 38 h 390"/>
                <a:gd name="T10" fmla="*/ 65 w 338"/>
                <a:gd name="T11" fmla="*/ 46 h 390"/>
                <a:gd name="T12" fmla="*/ 73 w 338"/>
                <a:gd name="T13" fmla="*/ 52 h 390"/>
                <a:gd name="T14" fmla="*/ 81 w 338"/>
                <a:gd name="T15" fmla="*/ 59 h 390"/>
                <a:gd name="T16" fmla="*/ 84 w 338"/>
                <a:gd name="T17" fmla="*/ 65 h 390"/>
                <a:gd name="T18" fmla="*/ 81 w 338"/>
                <a:gd name="T19" fmla="*/ 70 h 390"/>
                <a:gd name="T20" fmla="*/ 75 w 338"/>
                <a:gd name="T21" fmla="*/ 76 h 390"/>
                <a:gd name="T22" fmla="*/ 63 w 338"/>
                <a:gd name="T23" fmla="*/ 88 h 390"/>
                <a:gd name="T24" fmla="*/ 57 w 338"/>
                <a:gd name="T25" fmla="*/ 94 h 390"/>
                <a:gd name="T26" fmla="*/ 53 w 338"/>
                <a:gd name="T27" fmla="*/ 96 h 390"/>
                <a:gd name="T28" fmla="*/ 47 w 338"/>
                <a:gd name="T29" fmla="*/ 93 h 390"/>
                <a:gd name="T30" fmla="*/ 42 w 338"/>
                <a:gd name="T31" fmla="*/ 90 h 390"/>
                <a:gd name="T32" fmla="*/ 37 w 338"/>
                <a:gd name="T33" fmla="*/ 86 h 390"/>
                <a:gd name="T34" fmla="*/ 30 w 338"/>
                <a:gd name="T35" fmla="*/ 79 h 390"/>
                <a:gd name="T36" fmla="*/ 21 w 338"/>
                <a:gd name="T37" fmla="*/ 69 h 390"/>
                <a:gd name="T38" fmla="*/ 22 w 338"/>
                <a:gd name="T39" fmla="*/ 62 h 390"/>
                <a:gd name="T40" fmla="*/ 40 w 338"/>
                <a:gd name="T41" fmla="*/ 55 h 390"/>
                <a:gd name="T42" fmla="*/ 51 w 338"/>
                <a:gd name="T43" fmla="*/ 49 h 390"/>
                <a:gd name="T44" fmla="*/ 56 w 338"/>
                <a:gd name="T45" fmla="*/ 46 h 390"/>
                <a:gd name="T46" fmla="*/ 60 w 338"/>
                <a:gd name="T47" fmla="*/ 42 h 390"/>
                <a:gd name="T48" fmla="*/ 53 w 338"/>
                <a:gd name="T49" fmla="*/ 41 h 390"/>
                <a:gd name="T50" fmla="*/ 47 w 338"/>
                <a:gd name="T51" fmla="*/ 43 h 390"/>
                <a:gd name="T52" fmla="*/ 37 w 338"/>
                <a:gd name="T53" fmla="*/ 48 h 390"/>
                <a:gd name="T54" fmla="*/ 31 w 338"/>
                <a:gd name="T55" fmla="*/ 51 h 390"/>
                <a:gd name="T56" fmla="*/ 25 w 338"/>
                <a:gd name="T57" fmla="*/ 53 h 390"/>
                <a:gd name="T58" fmla="*/ 22 w 338"/>
                <a:gd name="T59" fmla="*/ 53 h 390"/>
                <a:gd name="T60" fmla="*/ 19 w 338"/>
                <a:gd name="T61" fmla="*/ 52 h 390"/>
                <a:gd name="T62" fmla="*/ 17 w 338"/>
                <a:gd name="T63" fmla="*/ 51 h 390"/>
                <a:gd name="T64" fmla="*/ 15 w 338"/>
                <a:gd name="T65" fmla="*/ 48 h 390"/>
                <a:gd name="T66" fmla="*/ 13 w 338"/>
                <a:gd name="T67" fmla="*/ 45 h 390"/>
                <a:gd name="T68" fmla="*/ 11 w 338"/>
                <a:gd name="T69" fmla="*/ 41 h 390"/>
                <a:gd name="T70" fmla="*/ 7 w 338"/>
                <a:gd name="T71" fmla="*/ 33 h 390"/>
                <a:gd name="T72" fmla="*/ 3 w 338"/>
                <a:gd name="T73" fmla="*/ 25 h 390"/>
                <a:gd name="T74" fmla="*/ 1 w 338"/>
                <a:gd name="T75" fmla="*/ 16 h 390"/>
                <a:gd name="T76" fmla="*/ 0 w 338"/>
                <a:gd name="T77" fmla="*/ 12 h 390"/>
                <a:gd name="T78" fmla="*/ 1 w 338"/>
                <a:gd name="T79" fmla="*/ 7 h 390"/>
                <a:gd name="T80" fmla="*/ 6 w 338"/>
                <a:gd name="T81" fmla="*/ 8 h 390"/>
                <a:gd name="T82" fmla="*/ 10 w 338"/>
                <a:gd name="T83" fmla="*/ 7 h 390"/>
                <a:gd name="T84" fmla="*/ 18 w 338"/>
                <a:gd name="T85" fmla="*/ 4 h 390"/>
                <a:gd name="T86" fmla="*/ 27 w 338"/>
                <a:gd name="T87" fmla="*/ 1 h 390"/>
                <a:gd name="T88" fmla="*/ 31 w 338"/>
                <a:gd name="T89" fmla="*/ 0 h 390"/>
                <a:gd name="T90" fmla="*/ 36 w 338"/>
                <a:gd name="T91" fmla="*/ 0 h 3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8" h="390">
                  <a:moveTo>
                    <a:pt x="143" y="1"/>
                  </a:moveTo>
                  <a:lnTo>
                    <a:pt x="150" y="19"/>
                  </a:lnTo>
                  <a:lnTo>
                    <a:pt x="158" y="36"/>
                  </a:lnTo>
                  <a:lnTo>
                    <a:pt x="166" y="54"/>
                  </a:lnTo>
                  <a:lnTo>
                    <a:pt x="175" y="71"/>
                  </a:lnTo>
                  <a:lnTo>
                    <a:pt x="186" y="88"/>
                  </a:lnTo>
                  <a:lnTo>
                    <a:pt x="196" y="104"/>
                  </a:lnTo>
                  <a:lnTo>
                    <a:pt x="208" y="121"/>
                  </a:lnTo>
                  <a:lnTo>
                    <a:pt x="219" y="137"/>
                  </a:lnTo>
                  <a:lnTo>
                    <a:pt x="232" y="153"/>
                  </a:lnTo>
                  <a:lnTo>
                    <a:pt x="246" y="168"/>
                  </a:lnTo>
                  <a:lnTo>
                    <a:pt x="260" y="184"/>
                  </a:lnTo>
                  <a:lnTo>
                    <a:pt x="275" y="198"/>
                  </a:lnTo>
                  <a:lnTo>
                    <a:pt x="290" y="212"/>
                  </a:lnTo>
                  <a:lnTo>
                    <a:pt x="305" y="227"/>
                  </a:lnTo>
                  <a:lnTo>
                    <a:pt x="321" y="240"/>
                  </a:lnTo>
                  <a:lnTo>
                    <a:pt x="338" y="254"/>
                  </a:lnTo>
                  <a:lnTo>
                    <a:pt x="333" y="263"/>
                  </a:lnTo>
                  <a:lnTo>
                    <a:pt x="326" y="272"/>
                  </a:lnTo>
                  <a:lnTo>
                    <a:pt x="321" y="281"/>
                  </a:lnTo>
                  <a:lnTo>
                    <a:pt x="314" y="290"/>
                  </a:lnTo>
                  <a:lnTo>
                    <a:pt x="299" y="307"/>
                  </a:lnTo>
                  <a:lnTo>
                    <a:pt x="283" y="323"/>
                  </a:lnTo>
                  <a:lnTo>
                    <a:pt x="250" y="354"/>
                  </a:lnTo>
                  <a:lnTo>
                    <a:pt x="235" y="371"/>
                  </a:lnTo>
                  <a:lnTo>
                    <a:pt x="228" y="380"/>
                  </a:lnTo>
                  <a:lnTo>
                    <a:pt x="223" y="390"/>
                  </a:lnTo>
                  <a:lnTo>
                    <a:pt x="210" y="386"/>
                  </a:lnTo>
                  <a:lnTo>
                    <a:pt x="198" y="381"/>
                  </a:lnTo>
                  <a:lnTo>
                    <a:pt x="187" y="376"/>
                  </a:lnTo>
                  <a:lnTo>
                    <a:pt x="175" y="370"/>
                  </a:lnTo>
                  <a:lnTo>
                    <a:pt x="165" y="363"/>
                  </a:lnTo>
                  <a:lnTo>
                    <a:pt x="156" y="354"/>
                  </a:lnTo>
                  <a:lnTo>
                    <a:pt x="146" y="346"/>
                  </a:lnTo>
                  <a:lnTo>
                    <a:pt x="137" y="337"/>
                  </a:lnTo>
                  <a:lnTo>
                    <a:pt x="119" y="318"/>
                  </a:lnTo>
                  <a:lnTo>
                    <a:pt x="101" y="298"/>
                  </a:lnTo>
                  <a:lnTo>
                    <a:pt x="84" y="278"/>
                  </a:lnTo>
                  <a:lnTo>
                    <a:pt x="66" y="260"/>
                  </a:lnTo>
                  <a:lnTo>
                    <a:pt x="87" y="249"/>
                  </a:lnTo>
                  <a:lnTo>
                    <a:pt x="111" y="240"/>
                  </a:lnTo>
                  <a:lnTo>
                    <a:pt x="157" y="222"/>
                  </a:lnTo>
                  <a:lnTo>
                    <a:pt x="180" y="211"/>
                  </a:lnTo>
                  <a:lnTo>
                    <a:pt x="201" y="200"/>
                  </a:lnTo>
                  <a:lnTo>
                    <a:pt x="211" y="194"/>
                  </a:lnTo>
                  <a:lnTo>
                    <a:pt x="221" y="187"/>
                  </a:lnTo>
                  <a:lnTo>
                    <a:pt x="231" y="179"/>
                  </a:lnTo>
                  <a:lnTo>
                    <a:pt x="239" y="171"/>
                  </a:lnTo>
                  <a:lnTo>
                    <a:pt x="223" y="161"/>
                  </a:lnTo>
                  <a:lnTo>
                    <a:pt x="210" y="164"/>
                  </a:lnTo>
                  <a:lnTo>
                    <a:pt x="198" y="169"/>
                  </a:lnTo>
                  <a:lnTo>
                    <a:pt x="186" y="175"/>
                  </a:lnTo>
                  <a:lnTo>
                    <a:pt x="173" y="182"/>
                  </a:lnTo>
                  <a:lnTo>
                    <a:pt x="146" y="196"/>
                  </a:lnTo>
                  <a:lnTo>
                    <a:pt x="134" y="202"/>
                  </a:lnTo>
                  <a:lnTo>
                    <a:pt x="121" y="208"/>
                  </a:lnTo>
                  <a:lnTo>
                    <a:pt x="108" y="212"/>
                  </a:lnTo>
                  <a:lnTo>
                    <a:pt x="97" y="214"/>
                  </a:lnTo>
                  <a:lnTo>
                    <a:pt x="91" y="214"/>
                  </a:lnTo>
                  <a:lnTo>
                    <a:pt x="85" y="214"/>
                  </a:lnTo>
                  <a:lnTo>
                    <a:pt x="81" y="213"/>
                  </a:lnTo>
                  <a:lnTo>
                    <a:pt x="76" y="211"/>
                  </a:lnTo>
                  <a:lnTo>
                    <a:pt x="70" y="209"/>
                  </a:lnTo>
                  <a:lnTo>
                    <a:pt x="66" y="205"/>
                  </a:lnTo>
                  <a:lnTo>
                    <a:pt x="62" y="201"/>
                  </a:lnTo>
                  <a:lnTo>
                    <a:pt x="57" y="196"/>
                  </a:lnTo>
                  <a:lnTo>
                    <a:pt x="54" y="190"/>
                  </a:lnTo>
                  <a:lnTo>
                    <a:pt x="49" y="183"/>
                  </a:lnTo>
                  <a:lnTo>
                    <a:pt x="47" y="174"/>
                  </a:lnTo>
                  <a:lnTo>
                    <a:pt x="44" y="165"/>
                  </a:lnTo>
                  <a:lnTo>
                    <a:pt x="34" y="150"/>
                  </a:lnTo>
                  <a:lnTo>
                    <a:pt x="25" y="133"/>
                  </a:lnTo>
                  <a:lnTo>
                    <a:pt x="17" y="117"/>
                  </a:lnTo>
                  <a:lnTo>
                    <a:pt x="10" y="100"/>
                  </a:lnTo>
                  <a:lnTo>
                    <a:pt x="4" y="84"/>
                  </a:lnTo>
                  <a:lnTo>
                    <a:pt x="1" y="66"/>
                  </a:lnTo>
                  <a:lnTo>
                    <a:pt x="0" y="58"/>
                  </a:lnTo>
                  <a:lnTo>
                    <a:pt x="0" y="49"/>
                  </a:lnTo>
                  <a:lnTo>
                    <a:pt x="1" y="40"/>
                  </a:lnTo>
                  <a:lnTo>
                    <a:pt x="2" y="31"/>
                  </a:lnTo>
                  <a:lnTo>
                    <a:pt x="12" y="32"/>
                  </a:lnTo>
                  <a:lnTo>
                    <a:pt x="22" y="32"/>
                  </a:lnTo>
                  <a:lnTo>
                    <a:pt x="31" y="30"/>
                  </a:lnTo>
                  <a:lnTo>
                    <a:pt x="39" y="28"/>
                  </a:lnTo>
                  <a:lnTo>
                    <a:pt x="55" y="23"/>
                  </a:lnTo>
                  <a:lnTo>
                    <a:pt x="71" y="17"/>
                  </a:lnTo>
                  <a:lnTo>
                    <a:pt x="89" y="10"/>
                  </a:lnTo>
                  <a:lnTo>
                    <a:pt x="105" y="4"/>
                  </a:lnTo>
                  <a:lnTo>
                    <a:pt x="114" y="2"/>
                  </a:lnTo>
                  <a:lnTo>
                    <a:pt x="123" y="1"/>
                  </a:lnTo>
                  <a:lnTo>
                    <a:pt x="132" y="0"/>
                  </a:lnTo>
                  <a:lnTo>
                    <a:pt x="143" y="1"/>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4" name="Freeform 104"/>
            <p:cNvSpPr>
              <a:spLocks/>
            </p:cNvSpPr>
            <p:nvPr/>
          </p:nvSpPr>
          <p:spPr bwMode="auto">
            <a:xfrm>
              <a:off x="6480" y="1943"/>
              <a:ext cx="94" cy="50"/>
            </a:xfrm>
            <a:custGeom>
              <a:avLst/>
              <a:gdLst>
                <a:gd name="T0" fmla="*/ 47 w 187"/>
                <a:gd name="T1" fmla="*/ 25 h 100"/>
                <a:gd name="T2" fmla="*/ 45 w 187"/>
                <a:gd name="T3" fmla="*/ 24 h 100"/>
                <a:gd name="T4" fmla="*/ 43 w 187"/>
                <a:gd name="T5" fmla="*/ 22 h 100"/>
                <a:gd name="T6" fmla="*/ 38 w 187"/>
                <a:gd name="T7" fmla="*/ 18 h 100"/>
                <a:gd name="T8" fmla="*/ 32 w 187"/>
                <a:gd name="T9" fmla="*/ 14 h 100"/>
                <a:gd name="T10" fmla="*/ 30 w 187"/>
                <a:gd name="T11" fmla="*/ 12 h 100"/>
                <a:gd name="T12" fmla="*/ 27 w 187"/>
                <a:gd name="T13" fmla="*/ 11 h 100"/>
                <a:gd name="T14" fmla="*/ 25 w 187"/>
                <a:gd name="T15" fmla="*/ 9 h 100"/>
                <a:gd name="T16" fmla="*/ 22 w 187"/>
                <a:gd name="T17" fmla="*/ 8 h 100"/>
                <a:gd name="T18" fmla="*/ 19 w 187"/>
                <a:gd name="T19" fmla="*/ 7 h 100"/>
                <a:gd name="T20" fmla="*/ 16 w 187"/>
                <a:gd name="T21" fmla="*/ 7 h 100"/>
                <a:gd name="T22" fmla="*/ 13 w 187"/>
                <a:gd name="T23" fmla="*/ 7 h 100"/>
                <a:gd name="T24" fmla="*/ 12 w 187"/>
                <a:gd name="T25" fmla="*/ 7 h 100"/>
                <a:gd name="T26" fmla="*/ 10 w 187"/>
                <a:gd name="T27" fmla="*/ 7 h 100"/>
                <a:gd name="T28" fmla="*/ 9 w 187"/>
                <a:gd name="T29" fmla="*/ 7 h 100"/>
                <a:gd name="T30" fmla="*/ 7 w 187"/>
                <a:gd name="T31" fmla="*/ 8 h 100"/>
                <a:gd name="T32" fmla="*/ 5 w 187"/>
                <a:gd name="T33" fmla="*/ 9 h 100"/>
                <a:gd name="T34" fmla="*/ 4 w 187"/>
                <a:gd name="T35" fmla="*/ 10 h 100"/>
                <a:gd name="T36" fmla="*/ 1 w 187"/>
                <a:gd name="T37" fmla="*/ 10 h 100"/>
                <a:gd name="T38" fmla="*/ 1 w 187"/>
                <a:gd name="T39" fmla="*/ 9 h 100"/>
                <a:gd name="T40" fmla="*/ 0 w 187"/>
                <a:gd name="T41" fmla="*/ 8 h 100"/>
                <a:gd name="T42" fmla="*/ 0 w 187"/>
                <a:gd name="T43" fmla="*/ 8 h 100"/>
                <a:gd name="T44" fmla="*/ 1 w 187"/>
                <a:gd name="T45" fmla="*/ 7 h 100"/>
                <a:gd name="T46" fmla="*/ 1 w 187"/>
                <a:gd name="T47" fmla="*/ 7 h 100"/>
                <a:gd name="T48" fmla="*/ 1 w 187"/>
                <a:gd name="T49" fmla="*/ 6 h 100"/>
                <a:gd name="T50" fmla="*/ 3 w 187"/>
                <a:gd name="T51" fmla="*/ 5 h 100"/>
                <a:gd name="T52" fmla="*/ 4 w 187"/>
                <a:gd name="T53" fmla="*/ 4 h 100"/>
                <a:gd name="T54" fmla="*/ 6 w 187"/>
                <a:gd name="T55" fmla="*/ 3 h 100"/>
                <a:gd name="T56" fmla="*/ 7 w 187"/>
                <a:gd name="T57" fmla="*/ 2 h 100"/>
                <a:gd name="T58" fmla="*/ 9 w 187"/>
                <a:gd name="T59" fmla="*/ 1 h 100"/>
                <a:gd name="T60" fmla="*/ 12 w 187"/>
                <a:gd name="T61" fmla="*/ 0 h 100"/>
                <a:gd name="T62" fmla="*/ 16 w 187"/>
                <a:gd name="T63" fmla="*/ 1 h 100"/>
                <a:gd name="T64" fmla="*/ 19 w 187"/>
                <a:gd name="T65" fmla="*/ 1 h 100"/>
                <a:gd name="T66" fmla="*/ 22 w 187"/>
                <a:gd name="T67" fmla="*/ 2 h 100"/>
                <a:gd name="T68" fmla="*/ 25 w 187"/>
                <a:gd name="T69" fmla="*/ 3 h 100"/>
                <a:gd name="T70" fmla="*/ 28 w 187"/>
                <a:gd name="T71" fmla="*/ 4 h 100"/>
                <a:gd name="T72" fmla="*/ 31 w 187"/>
                <a:gd name="T73" fmla="*/ 6 h 100"/>
                <a:gd name="T74" fmla="*/ 33 w 187"/>
                <a:gd name="T75" fmla="*/ 7 h 100"/>
                <a:gd name="T76" fmla="*/ 36 w 187"/>
                <a:gd name="T77" fmla="*/ 9 h 100"/>
                <a:gd name="T78" fmla="*/ 38 w 187"/>
                <a:gd name="T79" fmla="*/ 11 h 100"/>
                <a:gd name="T80" fmla="*/ 40 w 187"/>
                <a:gd name="T81" fmla="*/ 13 h 100"/>
                <a:gd name="T82" fmla="*/ 41 w 187"/>
                <a:gd name="T83" fmla="*/ 15 h 100"/>
                <a:gd name="T84" fmla="*/ 43 w 187"/>
                <a:gd name="T85" fmla="*/ 18 h 100"/>
                <a:gd name="T86" fmla="*/ 45 w 187"/>
                <a:gd name="T87" fmla="*/ 20 h 100"/>
                <a:gd name="T88" fmla="*/ 46 w 187"/>
                <a:gd name="T89" fmla="*/ 23 h 100"/>
                <a:gd name="T90" fmla="*/ 47 w 187"/>
                <a:gd name="T91" fmla="*/ 25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7" h="100">
                  <a:moveTo>
                    <a:pt x="187" y="100"/>
                  </a:moveTo>
                  <a:lnTo>
                    <a:pt x="178" y="94"/>
                  </a:lnTo>
                  <a:lnTo>
                    <a:pt x="169" y="88"/>
                  </a:lnTo>
                  <a:lnTo>
                    <a:pt x="149" y="72"/>
                  </a:lnTo>
                  <a:lnTo>
                    <a:pt x="128" y="56"/>
                  </a:lnTo>
                  <a:lnTo>
                    <a:pt x="118" y="48"/>
                  </a:lnTo>
                  <a:lnTo>
                    <a:pt x="108" y="42"/>
                  </a:lnTo>
                  <a:lnTo>
                    <a:pt x="97" y="36"/>
                  </a:lnTo>
                  <a:lnTo>
                    <a:pt x="87" y="31"/>
                  </a:lnTo>
                  <a:lnTo>
                    <a:pt x="75" y="27"/>
                  </a:lnTo>
                  <a:lnTo>
                    <a:pt x="64" y="25"/>
                  </a:lnTo>
                  <a:lnTo>
                    <a:pt x="51" y="25"/>
                  </a:lnTo>
                  <a:lnTo>
                    <a:pt x="45" y="26"/>
                  </a:lnTo>
                  <a:lnTo>
                    <a:pt x="40" y="27"/>
                  </a:lnTo>
                  <a:lnTo>
                    <a:pt x="34" y="28"/>
                  </a:lnTo>
                  <a:lnTo>
                    <a:pt x="27" y="31"/>
                  </a:lnTo>
                  <a:lnTo>
                    <a:pt x="20" y="34"/>
                  </a:lnTo>
                  <a:lnTo>
                    <a:pt x="14" y="37"/>
                  </a:lnTo>
                  <a:lnTo>
                    <a:pt x="4" y="37"/>
                  </a:lnTo>
                  <a:lnTo>
                    <a:pt x="1" y="34"/>
                  </a:lnTo>
                  <a:lnTo>
                    <a:pt x="0" y="31"/>
                  </a:lnTo>
                  <a:lnTo>
                    <a:pt x="0" y="29"/>
                  </a:lnTo>
                  <a:lnTo>
                    <a:pt x="1" y="27"/>
                  </a:lnTo>
                  <a:lnTo>
                    <a:pt x="3" y="25"/>
                  </a:lnTo>
                  <a:lnTo>
                    <a:pt x="4" y="23"/>
                  </a:lnTo>
                  <a:lnTo>
                    <a:pt x="10" y="19"/>
                  </a:lnTo>
                  <a:lnTo>
                    <a:pt x="16" y="15"/>
                  </a:lnTo>
                  <a:lnTo>
                    <a:pt x="22" y="11"/>
                  </a:lnTo>
                  <a:lnTo>
                    <a:pt x="28" y="6"/>
                  </a:lnTo>
                  <a:lnTo>
                    <a:pt x="34" y="1"/>
                  </a:lnTo>
                  <a:lnTo>
                    <a:pt x="48" y="0"/>
                  </a:lnTo>
                  <a:lnTo>
                    <a:pt x="62" y="2"/>
                  </a:lnTo>
                  <a:lnTo>
                    <a:pt x="75" y="3"/>
                  </a:lnTo>
                  <a:lnTo>
                    <a:pt x="88" y="6"/>
                  </a:lnTo>
                  <a:lnTo>
                    <a:pt x="100" y="10"/>
                  </a:lnTo>
                  <a:lnTo>
                    <a:pt x="111" y="15"/>
                  </a:lnTo>
                  <a:lnTo>
                    <a:pt x="122" y="22"/>
                  </a:lnTo>
                  <a:lnTo>
                    <a:pt x="132" y="28"/>
                  </a:lnTo>
                  <a:lnTo>
                    <a:pt x="141" y="35"/>
                  </a:lnTo>
                  <a:lnTo>
                    <a:pt x="149" y="42"/>
                  </a:lnTo>
                  <a:lnTo>
                    <a:pt x="157" y="52"/>
                  </a:lnTo>
                  <a:lnTo>
                    <a:pt x="164" y="60"/>
                  </a:lnTo>
                  <a:lnTo>
                    <a:pt x="171" y="69"/>
                  </a:lnTo>
                  <a:lnTo>
                    <a:pt x="177" y="79"/>
                  </a:lnTo>
                  <a:lnTo>
                    <a:pt x="183" y="90"/>
                  </a:lnTo>
                  <a:lnTo>
                    <a:pt x="187"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5" name="Freeform 105"/>
            <p:cNvSpPr>
              <a:spLocks/>
            </p:cNvSpPr>
            <p:nvPr/>
          </p:nvSpPr>
          <p:spPr bwMode="auto">
            <a:xfrm>
              <a:off x="6027" y="1963"/>
              <a:ext cx="64" cy="24"/>
            </a:xfrm>
            <a:custGeom>
              <a:avLst/>
              <a:gdLst>
                <a:gd name="T0" fmla="*/ 32 w 128"/>
                <a:gd name="T1" fmla="*/ 2 h 50"/>
                <a:gd name="T2" fmla="*/ 31 w 128"/>
                <a:gd name="T3" fmla="*/ 5 h 50"/>
                <a:gd name="T4" fmla="*/ 30 w 128"/>
                <a:gd name="T5" fmla="*/ 7 h 50"/>
                <a:gd name="T6" fmla="*/ 29 w 128"/>
                <a:gd name="T7" fmla="*/ 8 h 50"/>
                <a:gd name="T8" fmla="*/ 29 w 128"/>
                <a:gd name="T9" fmla="*/ 9 h 50"/>
                <a:gd name="T10" fmla="*/ 28 w 128"/>
                <a:gd name="T11" fmla="*/ 11 h 50"/>
                <a:gd name="T12" fmla="*/ 26 w 128"/>
                <a:gd name="T13" fmla="*/ 12 h 50"/>
                <a:gd name="T14" fmla="*/ 25 w 128"/>
                <a:gd name="T15" fmla="*/ 12 h 50"/>
                <a:gd name="T16" fmla="*/ 23 w 128"/>
                <a:gd name="T17" fmla="*/ 12 h 50"/>
                <a:gd name="T18" fmla="*/ 20 w 128"/>
                <a:gd name="T19" fmla="*/ 11 h 50"/>
                <a:gd name="T20" fmla="*/ 17 w 128"/>
                <a:gd name="T21" fmla="*/ 10 h 50"/>
                <a:gd name="T22" fmla="*/ 15 w 128"/>
                <a:gd name="T23" fmla="*/ 9 h 50"/>
                <a:gd name="T24" fmla="*/ 14 w 128"/>
                <a:gd name="T25" fmla="*/ 9 h 50"/>
                <a:gd name="T26" fmla="*/ 13 w 128"/>
                <a:gd name="T27" fmla="*/ 8 h 50"/>
                <a:gd name="T28" fmla="*/ 10 w 128"/>
                <a:gd name="T29" fmla="*/ 7 h 50"/>
                <a:gd name="T30" fmla="*/ 8 w 128"/>
                <a:gd name="T31" fmla="*/ 6 h 50"/>
                <a:gd name="T32" fmla="*/ 5 w 128"/>
                <a:gd name="T33" fmla="*/ 6 h 50"/>
                <a:gd name="T34" fmla="*/ 0 w 128"/>
                <a:gd name="T35" fmla="*/ 2 h 50"/>
                <a:gd name="T36" fmla="*/ 2 w 128"/>
                <a:gd name="T37" fmla="*/ 1 h 50"/>
                <a:gd name="T38" fmla="*/ 3 w 128"/>
                <a:gd name="T39" fmla="*/ 0 h 50"/>
                <a:gd name="T40" fmla="*/ 5 w 128"/>
                <a:gd name="T41" fmla="*/ 0 h 50"/>
                <a:gd name="T42" fmla="*/ 7 w 128"/>
                <a:gd name="T43" fmla="*/ 0 h 50"/>
                <a:gd name="T44" fmla="*/ 9 w 128"/>
                <a:gd name="T45" fmla="*/ 0 h 50"/>
                <a:gd name="T46" fmla="*/ 11 w 128"/>
                <a:gd name="T47" fmla="*/ 0 h 50"/>
                <a:gd name="T48" fmla="*/ 15 w 128"/>
                <a:gd name="T49" fmla="*/ 0 h 50"/>
                <a:gd name="T50" fmla="*/ 19 w 128"/>
                <a:gd name="T51" fmla="*/ 1 h 50"/>
                <a:gd name="T52" fmla="*/ 24 w 128"/>
                <a:gd name="T53" fmla="*/ 2 h 50"/>
                <a:gd name="T54" fmla="*/ 26 w 128"/>
                <a:gd name="T55" fmla="*/ 2 h 50"/>
                <a:gd name="T56" fmla="*/ 28 w 128"/>
                <a:gd name="T57" fmla="*/ 2 h 50"/>
                <a:gd name="T58" fmla="*/ 30 w 128"/>
                <a:gd name="T59" fmla="*/ 2 h 50"/>
                <a:gd name="T60" fmla="*/ 32 w 128"/>
                <a:gd name="T61" fmla="*/ 2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8" h="50">
                  <a:moveTo>
                    <a:pt x="128" y="9"/>
                  </a:moveTo>
                  <a:lnTo>
                    <a:pt x="123" y="20"/>
                  </a:lnTo>
                  <a:lnTo>
                    <a:pt x="119" y="31"/>
                  </a:lnTo>
                  <a:lnTo>
                    <a:pt x="116" y="36"/>
                  </a:lnTo>
                  <a:lnTo>
                    <a:pt x="114" y="40"/>
                  </a:lnTo>
                  <a:lnTo>
                    <a:pt x="110" y="45"/>
                  </a:lnTo>
                  <a:lnTo>
                    <a:pt x="104" y="50"/>
                  </a:lnTo>
                  <a:lnTo>
                    <a:pt x="97" y="50"/>
                  </a:lnTo>
                  <a:lnTo>
                    <a:pt x="90" y="50"/>
                  </a:lnTo>
                  <a:lnTo>
                    <a:pt x="78" y="47"/>
                  </a:lnTo>
                  <a:lnTo>
                    <a:pt x="68" y="43"/>
                  </a:lnTo>
                  <a:lnTo>
                    <a:pt x="59" y="40"/>
                  </a:lnTo>
                  <a:lnTo>
                    <a:pt x="54" y="38"/>
                  </a:lnTo>
                  <a:lnTo>
                    <a:pt x="49" y="36"/>
                  </a:lnTo>
                  <a:lnTo>
                    <a:pt x="39" y="31"/>
                  </a:lnTo>
                  <a:lnTo>
                    <a:pt x="29" y="28"/>
                  </a:lnTo>
                  <a:lnTo>
                    <a:pt x="17" y="24"/>
                  </a:lnTo>
                  <a:lnTo>
                    <a:pt x="0" y="9"/>
                  </a:lnTo>
                  <a:lnTo>
                    <a:pt x="6" y="5"/>
                  </a:lnTo>
                  <a:lnTo>
                    <a:pt x="11" y="2"/>
                  </a:lnTo>
                  <a:lnTo>
                    <a:pt x="18" y="0"/>
                  </a:lnTo>
                  <a:lnTo>
                    <a:pt x="26" y="0"/>
                  </a:lnTo>
                  <a:lnTo>
                    <a:pt x="33" y="0"/>
                  </a:lnTo>
                  <a:lnTo>
                    <a:pt x="41" y="0"/>
                  </a:lnTo>
                  <a:lnTo>
                    <a:pt x="59" y="3"/>
                  </a:lnTo>
                  <a:lnTo>
                    <a:pt x="76" y="7"/>
                  </a:lnTo>
                  <a:lnTo>
                    <a:pt x="93" y="10"/>
                  </a:lnTo>
                  <a:lnTo>
                    <a:pt x="103" y="10"/>
                  </a:lnTo>
                  <a:lnTo>
                    <a:pt x="111" y="11"/>
                  </a:lnTo>
                  <a:lnTo>
                    <a:pt x="120" y="10"/>
                  </a:lnTo>
                  <a:lnTo>
                    <a:pt x="128" y="9"/>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6" name="Freeform 106"/>
            <p:cNvSpPr>
              <a:spLocks/>
            </p:cNvSpPr>
            <p:nvPr/>
          </p:nvSpPr>
          <p:spPr bwMode="auto">
            <a:xfrm>
              <a:off x="6221" y="1959"/>
              <a:ext cx="53" cy="143"/>
            </a:xfrm>
            <a:custGeom>
              <a:avLst/>
              <a:gdLst>
                <a:gd name="T0" fmla="*/ 20 w 105"/>
                <a:gd name="T1" fmla="*/ 0 h 284"/>
                <a:gd name="T2" fmla="*/ 20 w 105"/>
                <a:gd name="T3" fmla="*/ 3 h 284"/>
                <a:gd name="T4" fmla="*/ 20 w 105"/>
                <a:gd name="T5" fmla="*/ 5 h 284"/>
                <a:gd name="T6" fmla="*/ 20 w 105"/>
                <a:gd name="T7" fmla="*/ 8 h 284"/>
                <a:gd name="T8" fmla="*/ 19 w 105"/>
                <a:gd name="T9" fmla="*/ 9 h 284"/>
                <a:gd name="T10" fmla="*/ 18 w 105"/>
                <a:gd name="T11" fmla="*/ 11 h 284"/>
                <a:gd name="T12" fmla="*/ 17 w 105"/>
                <a:gd name="T13" fmla="*/ 13 h 284"/>
                <a:gd name="T14" fmla="*/ 14 w 105"/>
                <a:gd name="T15" fmla="*/ 16 h 284"/>
                <a:gd name="T16" fmla="*/ 11 w 105"/>
                <a:gd name="T17" fmla="*/ 19 h 284"/>
                <a:gd name="T18" fmla="*/ 8 w 105"/>
                <a:gd name="T19" fmla="*/ 22 h 284"/>
                <a:gd name="T20" fmla="*/ 6 w 105"/>
                <a:gd name="T21" fmla="*/ 24 h 284"/>
                <a:gd name="T22" fmla="*/ 5 w 105"/>
                <a:gd name="T23" fmla="*/ 26 h 284"/>
                <a:gd name="T24" fmla="*/ 4 w 105"/>
                <a:gd name="T25" fmla="*/ 28 h 284"/>
                <a:gd name="T26" fmla="*/ 3 w 105"/>
                <a:gd name="T27" fmla="*/ 30 h 284"/>
                <a:gd name="T28" fmla="*/ 12 w 105"/>
                <a:gd name="T29" fmla="*/ 35 h 284"/>
                <a:gd name="T30" fmla="*/ 10 w 105"/>
                <a:gd name="T31" fmla="*/ 36 h 284"/>
                <a:gd name="T32" fmla="*/ 9 w 105"/>
                <a:gd name="T33" fmla="*/ 37 h 284"/>
                <a:gd name="T34" fmla="*/ 8 w 105"/>
                <a:gd name="T35" fmla="*/ 38 h 284"/>
                <a:gd name="T36" fmla="*/ 8 w 105"/>
                <a:gd name="T37" fmla="*/ 39 h 284"/>
                <a:gd name="T38" fmla="*/ 6 w 105"/>
                <a:gd name="T39" fmla="*/ 42 h 284"/>
                <a:gd name="T40" fmla="*/ 6 w 105"/>
                <a:gd name="T41" fmla="*/ 44 h 284"/>
                <a:gd name="T42" fmla="*/ 7 w 105"/>
                <a:gd name="T43" fmla="*/ 45 h 284"/>
                <a:gd name="T44" fmla="*/ 8 w 105"/>
                <a:gd name="T45" fmla="*/ 47 h 284"/>
                <a:gd name="T46" fmla="*/ 10 w 105"/>
                <a:gd name="T47" fmla="*/ 48 h 284"/>
                <a:gd name="T48" fmla="*/ 11 w 105"/>
                <a:gd name="T49" fmla="*/ 49 h 284"/>
                <a:gd name="T50" fmla="*/ 15 w 105"/>
                <a:gd name="T51" fmla="*/ 50 h 284"/>
                <a:gd name="T52" fmla="*/ 18 w 105"/>
                <a:gd name="T53" fmla="*/ 51 h 284"/>
                <a:gd name="T54" fmla="*/ 21 w 105"/>
                <a:gd name="T55" fmla="*/ 53 h 284"/>
                <a:gd name="T56" fmla="*/ 22 w 105"/>
                <a:gd name="T57" fmla="*/ 54 h 284"/>
                <a:gd name="T58" fmla="*/ 23 w 105"/>
                <a:gd name="T59" fmla="*/ 55 h 284"/>
                <a:gd name="T60" fmla="*/ 24 w 105"/>
                <a:gd name="T61" fmla="*/ 56 h 284"/>
                <a:gd name="T62" fmla="*/ 25 w 105"/>
                <a:gd name="T63" fmla="*/ 57 h 284"/>
                <a:gd name="T64" fmla="*/ 26 w 105"/>
                <a:gd name="T65" fmla="*/ 58 h 284"/>
                <a:gd name="T66" fmla="*/ 26 w 105"/>
                <a:gd name="T67" fmla="*/ 60 h 284"/>
                <a:gd name="T68" fmla="*/ 27 w 105"/>
                <a:gd name="T69" fmla="*/ 62 h 284"/>
                <a:gd name="T70" fmla="*/ 26 w 105"/>
                <a:gd name="T71" fmla="*/ 64 h 284"/>
                <a:gd name="T72" fmla="*/ 26 w 105"/>
                <a:gd name="T73" fmla="*/ 66 h 284"/>
                <a:gd name="T74" fmla="*/ 25 w 105"/>
                <a:gd name="T75" fmla="*/ 68 h 284"/>
                <a:gd name="T76" fmla="*/ 24 w 105"/>
                <a:gd name="T77" fmla="*/ 69 h 284"/>
                <a:gd name="T78" fmla="*/ 22 w 105"/>
                <a:gd name="T79" fmla="*/ 70 h 284"/>
                <a:gd name="T80" fmla="*/ 20 w 105"/>
                <a:gd name="T81" fmla="*/ 71 h 284"/>
                <a:gd name="T82" fmla="*/ 17 w 105"/>
                <a:gd name="T83" fmla="*/ 72 h 284"/>
                <a:gd name="T84" fmla="*/ 12 w 105"/>
                <a:gd name="T85" fmla="*/ 59 h 284"/>
                <a:gd name="T86" fmla="*/ 9 w 105"/>
                <a:gd name="T87" fmla="*/ 52 h 284"/>
                <a:gd name="T88" fmla="*/ 6 w 105"/>
                <a:gd name="T89" fmla="*/ 46 h 284"/>
                <a:gd name="T90" fmla="*/ 4 w 105"/>
                <a:gd name="T91" fmla="*/ 39 h 284"/>
                <a:gd name="T92" fmla="*/ 2 w 105"/>
                <a:gd name="T93" fmla="*/ 32 h 284"/>
                <a:gd name="T94" fmla="*/ 2 w 105"/>
                <a:gd name="T95" fmla="*/ 29 h 284"/>
                <a:gd name="T96" fmla="*/ 1 w 105"/>
                <a:gd name="T97" fmla="*/ 25 h 284"/>
                <a:gd name="T98" fmla="*/ 0 w 105"/>
                <a:gd name="T99" fmla="*/ 22 h 284"/>
                <a:gd name="T100" fmla="*/ 0 w 105"/>
                <a:gd name="T101" fmla="*/ 18 h 284"/>
                <a:gd name="T102" fmla="*/ 2 w 105"/>
                <a:gd name="T103" fmla="*/ 15 h 284"/>
                <a:gd name="T104" fmla="*/ 3 w 105"/>
                <a:gd name="T105" fmla="*/ 12 h 284"/>
                <a:gd name="T106" fmla="*/ 5 w 105"/>
                <a:gd name="T107" fmla="*/ 9 h 284"/>
                <a:gd name="T108" fmla="*/ 8 w 105"/>
                <a:gd name="T109" fmla="*/ 7 h 284"/>
                <a:gd name="T110" fmla="*/ 10 w 105"/>
                <a:gd name="T111" fmla="*/ 4 h 284"/>
                <a:gd name="T112" fmla="*/ 11 w 105"/>
                <a:gd name="T113" fmla="*/ 3 h 284"/>
                <a:gd name="T114" fmla="*/ 13 w 105"/>
                <a:gd name="T115" fmla="*/ 2 h 284"/>
                <a:gd name="T116" fmla="*/ 15 w 105"/>
                <a:gd name="T117" fmla="*/ 1 h 284"/>
                <a:gd name="T118" fmla="*/ 16 w 105"/>
                <a:gd name="T119" fmla="*/ 1 h 284"/>
                <a:gd name="T120" fmla="*/ 18 w 105"/>
                <a:gd name="T121" fmla="*/ 1 h 284"/>
                <a:gd name="T122" fmla="*/ 20 w 105"/>
                <a:gd name="T123" fmla="*/ 0 h 2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5" h="284">
                  <a:moveTo>
                    <a:pt x="80" y="0"/>
                  </a:moveTo>
                  <a:lnTo>
                    <a:pt x="80" y="10"/>
                  </a:lnTo>
                  <a:lnTo>
                    <a:pt x="80" y="20"/>
                  </a:lnTo>
                  <a:lnTo>
                    <a:pt x="77" y="29"/>
                  </a:lnTo>
                  <a:lnTo>
                    <a:pt x="74" y="36"/>
                  </a:lnTo>
                  <a:lnTo>
                    <a:pt x="70" y="43"/>
                  </a:lnTo>
                  <a:lnTo>
                    <a:pt x="66" y="49"/>
                  </a:lnTo>
                  <a:lnTo>
                    <a:pt x="54" y="63"/>
                  </a:lnTo>
                  <a:lnTo>
                    <a:pt x="42" y="75"/>
                  </a:lnTo>
                  <a:lnTo>
                    <a:pt x="30" y="88"/>
                  </a:lnTo>
                  <a:lnTo>
                    <a:pt x="23" y="95"/>
                  </a:lnTo>
                  <a:lnTo>
                    <a:pt x="18" y="101"/>
                  </a:lnTo>
                  <a:lnTo>
                    <a:pt x="14" y="109"/>
                  </a:lnTo>
                  <a:lnTo>
                    <a:pt x="9" y="118"/>
                  </a:lnTo>
                  <a:lnTo>
                    <a:pt x="45" y="140"/>
                  </a:lnTo>
                  <a:lnTo>
                    <a:pt x="40" y="143"/>
                  </a:lnTo>
                  <a:lnTo>
                    <a:pt x="36" y="147"/>
                  </a:lnTo>
                  <a:lnTo>
                    <a:pt x="32" y="151"/>
                  </a:lnTo>
                  <a:lnTo>
                    <a:pt x="29" y="155"/>
                  </a:lnTo>
                  <a:lnTo>
                    <a:pt x="24" y="165"/>
                  </a:lnTo>
                  <a:lnTo>
                    <a:pt x="21" y="174"/>
                  </a:lnTo>
                  <a:lnTo>
                    <a:pt x="27" y="179"/>
                  </a:lnTo>
                  <a:lnTo>
                    <a:pt x="31" y="184"/>
                  </a:lnTo>
                  <a:lnTo>
                    <a:pt x="37" y="188"/>
                  </a:lnTo>
                  <a:lnTo>
                    <a:pt x="44" y="192"/>
                  </a:lnTo>
                  <a:lnTo>
                    <a:pt x="57" y="198"/>
                  </a:lnTo>
                  <a:lnTo>
                    <a:pt x="69" y="203"/>
                  </a:lnTo>
                  <a:lnTo>
                    <a:pt x="82" y="209"/>
                  </a:lnTo>
                  <a:lnTo>
                    <a:pt x="88" y="212"/>
                  </a:lnTo>
                  <a:lnTo>
                    <a:pt x="92" y="216"/>
                  </a:lnTo>
                  <a:lnTo>
                    <a:pt x="96" y="220"/>
                  </a:lnTo>
                  <a:lnTo>
                    <a:pt x="99" y="225"/>
                  </a:lnTo>
                  <a:lnTo>
                    <a:pt x="102" y="231"/>
                  </a:lnTo>
                  <a:lnTo>
                    <a:pt x="103" y="237"/>
                  </a:lnTo>
                  <a:lnTo>
                    <a:pt x="105" y="246"/>
                  </a:lnTo>
                  <a:lnTo>
                    <a:pt x="104" y="254"/>
                  </a:lnTo>
                  <a:lnTo>
                    <a:pt x="103" y="260"/>
                  </a:lnTo>
                  <a:lnTo>
                    <a:pt x="99" y="268"/>
                  </a:lnTo>
                  <a:lnTo>
                    <a:pt x="94" y="273"/>
                  </a:lnTo>
                  <a:lnTo>
                    <a:pt x="87" y="277"/>
                  </a:lnTo>
                  <a:lnTo>
                    <a:pt x="79" y="281"/>
                  </a:lnTo>
                  <a:lnTo>
                    <a:pt x="67" y="284"/>
                  </a:lnTo>
                  <a:lnTo>
                    <a:pt x="45" y="233"/>
                  </a:lnTo>
                  <a:lnTo>
                    <a:pt x="33" y="207"/>
                  </a:lnTo>
                  <a:lnTo>
                    <a:pt x="23" y="181"/>
                  </a:lnTo>
                  <a:lnTo>
                    <a:pt x="14" y="154"/>
                  </a:lnTo>
                  <a:lnTo>
                    <a:pt x="7" y="128"/>
                  </a:lnTo>
                  <a:lnTo>
                    <a:pt x="5" y="114"/>
                  </a:lnTo>
                  <a:lnTo>
                    <a:pt x="2" y="100"/>
                  </a:lnTo>
                  <a:lnTo>
                    <a:pt x="0" y="85"/>
                  </a:lnTo>
                  <a:lnTo>
                    <a:pt x="0" y="71"/>
                  </a:lnTo>
                  <a:lnTo>
                    <a:pt x="6" y="60"/>
                  </a:lnTo>
                  <a:lnTo>
                    <a:pt x="12" y="48"/>
                  </a:lnTo>
                  <a:lnTo>
                    <a:pt x="20" y="36"/>
                  </a:lnTo>
                  <a:lnTo>
                    <a:pt x="29" y="25"/>
                  </a:lnTo>
                  <a:lnTo>
                    <a:pt x="39" y="15"/>
                  </a:lnTo>
                  <a:lnTo>
                    <a:pt x="44" y="11"/>
                  </a:lnTo>
                  <a:lnTo>
                    <a:pt x="51" y="7"/>
                  </a:lnTo>
                  <a:lnTo>
                    <a:pt x="57" y="4"/>
                  </a:lnTo>
                  <a:lnTo>
                    <a:pt x="63" y="2"/>
                  </a:lnTo>
                  <a:lnTo>
                    <a:pt x="72" y="1"/>
                  </a:lnTo>
                  <a:lnTo>
                    <a:pt x="80" y="0"/>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7" name="Freeform 107"/>
            <p:cNvSpPr>
              <a:spLocks/>
            </p:cNvSpPr>
            <p:nvPr/>
          </p:nvSpPr>
          <p:spPr bwMode="auto">
            <a:xfrm>
              <a:off x="6093" y="1980"/>
              <a:ext cx="151" cy="220"/>
            </a:xfrm>
            <a:custGeom>
              <a:avLst/>
              <a:gdLst>
                <a:gd name="T0" fmla="*/ 47 w 301"/>
                <a:gd name="T1" fmla="*/ 5 h 441"/>
                <a:gd name="T2" fmla="*/ 49 w 301"/>
                <a:gd name="T3" fmla="*/ 8 h 441"/>
                <a:gd name="T4" fmla="*/ 52 w 301"/>
                <a:gd name="T5" fmla="*/ 11 h 441"/>
                <a:gd name="T6" fmla="*/ 53 w 301"/>
                <a:gd name="T7" fmla="*/ 14 h 441"/>
                <a:gd name="T8" fmla="*/ 55 w 301"/>
                <a:gd name="T9" fmla="*/ 17 h 441"/>
                <a:gd name="T10" fmla="*/ 56 w 301"/>
                <a:gd name="T11" fmla="*/ 20 h 441"/>
                <a:gd name="T12" fmla="*/ 57 w 301"/>
                <a:gd name="T13" fmla="*/ 23 h 441"/>
                <a:gd name="T14" fmla="*/ 61 w 301"/>
                <a:gd name="T15" fmla="*/ 37 h 441"/>
                <a:gd name="T16" fmla="*/ 62 w 301"/>
                <a:gd name="T17" fmla="*/ 40 h 441"/>
                <a:gd name="T18" fmla="*/ 64 w 301"/>
                <a:gd name="T19" fmla="*/ 44 h 441"/>
                <a:gd name="T20" fmla="*/ 66 w 301"/>
                <a:gd name="T21" fmla="*/ 47 h 441"/>
                <a:gd name="T22" fmla="*/ 68 w 301"/>
                <a:gd name="T23" fmla="*/ 51 h 441"/>
                <a:gd name="T24" fmla="*/ 70 w 301"/>
                <a:gd name="T25" fmla="*/ 54 h 441"/>
                <a:gd name="T26" fmla="*/ 73 w 301"/>
                <a:gd name="T27" fmla="*/ 57 h 441"/>
                <a:gd name="T28" fmla="*/ 74 w 301"/>
                <a:gd name="T29" fmla="*/ 60 h 441"/>
                <a:gd name="T30" fmla="*/ 75 w 301"/>
                <a:gd name="T31" fmla="*/ 62 h 441"/>
                <a:gd name="T32" fmla="*/ 75 w 301"/>
                <a:gd name="T33" fmla="*/ 65 h 441"/>
                <a:gd name="T34" fmla="*/ 76 w 301"/>
                <a:gd name="T35" fmla="*/ 67 h 441"/>
                <a:gd name="T36" fmla="*/ 76 w 301"/>
                <a:gd name="T37" fmla="*/ 70 h 441"/>
                <a:gd name="T38" fmla="*/ 75 w 301"/>
                <a:gd name="T39" fmla="*/ 73 h 441"/>
                <a:gd name="T40" fmla="*/ 75 w 301"/>
                <a:gd name="T41" fmla="*/ 75 h 441"/>
                <a:gd name="T42" fmla="*/ 74 w 301"/>
                <a:gd name="T43" fmla="*/ 78 h 441"/>
                <a:gd name="T44" fmla="*/ 72 w 301"/>
                <a:gd name="T45" fmla="*/ 83 h 441"/>
                <a:gd name="T46" fmla="*/ 70 w 301"/>
                <a:gd name="T47" fmla="*/ 88 h 441"/>
                <a:gd name="T48" fmla="*/ 68 w 301"/>
                <a:gd name="T49" fmla="*/ 93 h 441"/>
                <a:gd name="T50" fmla="*/ 67 w 301"/>
                <a:gd name="T51" fmla="*/ 98 h 441"/>
                <a:gd name="T52" fmla="*/ 65 w 301"/>
                <a:gd name="T53" fmla="*/ 99 h 441"/>
                <a:gd name="T54" fmla="*/ 64 w 301"/>
                <a:gd name="T55" fmla="*/ 101 h 441"/>
                <a:gd name="T56" fmla="*/ 61 w 301"/>
                <a:gd name="T57" fmla="*/ 103 h 441"/>
                <a:gd name="T58" fmla="*/ 60 w 301"/>
                <a:gd name="T59" fmla="*/ 105 h 441"/>
                <a:gd name="T60" fmla="*/ 58 w 301"/>
                <a:gd name="T61" fmla="*/ 106 h 441"/>
                <a:gd name="T62" fmla="*/ 56 w 301"/>
                <a:gd name="T63" fmla="*/ 108 h 441"/>
                <a:gd name="T64" fmla="*/ 53 w 301"/>
                <a:gd name="T65" fmla="*/ 109 h 441"/>
                <a:gd name="T66" fmla="*/ 52 w 301"/>
                <a:gd name="T67" fmla="*/ 110 h 441"/>
                <a:gd name="T68" fmla="*/ 51 w 301"/>
                <a:gd name="T69" fmla="*/ 110 h 441"/>
                <a:gd name="T70" fmla="*/ 46 w 301"/>
                <a:gd name="T71" fmla="*/ 97 h 441"/>
                <a:gd name="T72" fmla="*/ 41 w 301"/>
                <a:gd name="T73" fmla="*/ 85 h 441"/>
                <a:gd name="T74" fmla="*/ 36 w 301"/>
                <a:gd name="T75" fmla="*/ 73 h 441"/>
                <a:gd name="T76" fmla="*/ 30 w 301"/>
                <a:gd name="T77" fmla="*/ 61 h 441"/>
                <a:gd name="T78" fmla="*/ 27 w 301"/>
                <a:gd name="T79" fmla="*/ 56 h 441"/>
                <a:gd name="T80" fmla="*/ 24 w 301"/>
                <a:gd name="T81" fmla="*/ 50 h 441"/>
                <a:gd name="T82" fmla="*/ 20 w 301"/>
                <a:gd name="T83" fmla="*/ 44 h 441"/>
                <a:gd name="T84" fmla="*/ 17 w 301"/>
                <a:gd name="T85" fmla="*/ 38 h 441"/>
                <a:gd name="T86" fmla="*/ 13 w 301"/>
                <a:gd name="T87" fmla="*/ 33 h 441"/>
                <a:gd name="T88" fmla="*/ 9 w 301"/>
                <a:gd name="T89" fmla="*/ 27 h 441"/>
                <a:gd name="T90" fmla="*/ 5 w 301"/>
                <a:gd name="T91" fmla="*/ 22 h 441"/>
                <a:gd name="T92" fmla="*/ 0 w 301"/>
                <a:gd name="T93" fmla="*/ 17 h 441"/>
                <a:gd name="T94" fmla="*/ 2 w 301"/>
                <a:gd name="T95" fmla="*/ 14 h 441"/>
                <a:gd name="T96" fmla="*/ 4 w 301"/>
                <a:gd name="T97" fmla="*/ 11 h 441"/>
                <a:gd name="T98" fmla="*/ 7 w 301"/>
                <a:gd name="T99" fmla="*/ 9 h 441"/>
                <a:gd name="T100" fmla="*/ 10 w 301"/>
                <a:gd name="T101" fmla="*/ 7 h 441"/>
                <a:gd name="T102" fmla="*/ 13 w 301"/>
                <a:gd name="T103" fmla="*/ 5 h 441"/>
                <a:gd name="T104" fmla="*/ 16 w 301"/>
                <a:gd name="T105" fmla="*/ 3 h 441"/>
                <a:gd name="T106" fmla="*/ 23 w 301"/>
                <a:gd name="T107" fmla="*/ 0 h 441"/>
                <a:gd name="T108" fmla="*/ 27 w 301"/>
                <a:gd name="T109" fmla="*/ 0 h 441"/>
                <a:gd name="T110" fmla="*/ 30 w 301"/>
                <a:gd name="T111" fmla="*/ 0 h 441"/>
                <a:gd name="T112" fmla="*/ 33 w 301"/>
                <a:gd name="T113" fmla="*/ 0 h 441"/>
                <a:gd name="T114" fmla="*/ 36 w 301"/>
                <a:gd name="T115" fmla="*/ 0 h 441"/>
                <a:gd name="T116" fmla="*/ 39 w 301"/>
                <a:gd name="T117" fmla="*/ 1 h 441"/>
                <a:gd name="T118" fmla="*/ 42 w 301"/>
                <a:gd name="T119" fmla="*/ 2 h 441"/>
                <a:gd name="T120" fmla="*/ 44 w 301"/>
                <a:gd name="T121" fmla="*/ 3 h 441"/>
                <a:gd name="T122" fmla="*/ 46 w 301"/>
                <a:gd name="T123" fmla="*/ 4 h 441"/>
                <a:gd name="T124" fmla="*/ 47 w 301"/>
                <a:gd name="T125" fmla="*/ 5 h 4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1" h="441">
                  <a:moveTo>
                    <a:pt x="186" y="23"/>
                  </a:moveTo>
                  <a:lnTo>
                    <a:pt x="196" y="33"/>
                  </a:lnTo>
                  <a:lnTo>
                    <a:pt x="205" y="44"/>
                  </a:lnTo>
                  <a:lnTo>
                    <a:pt x="212" y="56"/>
                  </a:lnTo>
                  <a:lnTo>
                    <a:pt x="219" y="68"/>
                  </a:lnTo>
                  <a:lnTo>
                    <a:pt x="224" y="81"/>
                  </a:lnTo>
                  <a:lnTo>
                    <a:pt x="228" y="95"/>
                  </a:lnTo>
                  <a:lnTo>
                    <a:pt x="243" y="149"/>
                  </a:lnTo>
                  <a:lnTo>
                    <a:pt x="248" y="163"/>
                  </a:lnTo>
                  <a:lnTo>
                    <a:pt x="254" y="177"/>
                  </a:lnTo>
                  <a:lnTo>
                    <a:pt x="261" y="191"/>
                  </a:lnTo>
                  <a:lnTo>
                    <a:pt x="269" y="204"/>
                  </a:lnTo>
                  <a:lnTo>
                    <a:pt x="278" y="216"/>
                  </a:lnTo>
                  <a:lnTo>
                    <a:pt x="289" y="229"/>
                  </a:lnTo>
                  <a:lnTo>
                    <a:pt x="294" y="240"/>
                  </a:lnTo>
                  <a:lnTo>
                    <a:pt x="298" y="250"/>
                  </a:lnTo>
                  <a:lnTo>
                    <a:pt x="300" y="261"/>
                  </a:lnTo>
                  <a:lnTo>
                    <a:pt x="301" y="271"/>
                  </a:lnTo>
                  <a:lnTo>
                    <a:pt x="301" y="281"/>
                  </a:lnTo>
                  <a:lnTo>
                    <a:pt x="300" y="292"/>
                  </a:lnTo>
                  <a:lnTo>
                    <a:pt x="298" y="303"/>
                  </a:lnTo>
                  <a:lnTo>
                    <a:pt x="295" y="312"/>
                  </a:lnTo>
                  <a:lnTo>
                    <a:pt x="287" y="334"/>
                  </a:lnTo>
                  <a:lnTo>
                    <a:pt x="279" y="353"/>
                  </a:lnTo>
                  <a:lnTo>
                    <a:pt x="272" y="374"/>
                  </a:lnTo>
                  <a:lnTo>
                    <a:pt x="265" y="393"/>
                  </a:lnTo>
                  <a:lnTo>
                    <a:pt x="259" y="399"/>
                  </a:lnTo>
                  <a:lnTo>
                    <a:pt x="253" y="405"/>
                  </a:lnTo>
                  <a:lnTo>
                    <a:pt x="244" y="413"/>
                  </a:lnTo>
                  <a:lnTo>
                    <a:pt x="238" y="420"/>
                  </a:lnTo>
                  <a:lnTo>
                    <a:pt x="229" y="426"/>
                  </a:lnTo>
                  <a:lnTo>
                    <a:pt x="221" y="433"/>
                  </a:lnTo>
                  <a:lnTo>
                    <a:pt x="212" y="438"/>
                  </a:lnTo>
                  <a:lnTo>
                    <a:pt x="207" y="440"/>
                  </a:lnTo>
                  <a:lnTo>
                    <a:pt x="203" y="441"/>
                  </a:lnTo>
                  <a:lnTo>
                    <a:pt x="184" y="391"/>
                  </a:lnTo>
                  <a:lnTo>
                    <a:pt x="164" y="342"/>
                  </a:lnTo>
                  <a:lnTo>
                    <a:pt x="143" y="295"/>
                  </a:lnTo>
                  <a:lnTo>
                    <a:pt x="120" y="247"/>
                  </a:lnTo>
                  <a:lnTo>
                    <a:pt x="107" y="224"/>
                  </a:lnTo>
                  <a:lnTo>
                    <a:pt x="93" y="200"/>
                  </a:lnTo>
                  <a:lnTo>
                    <a:pt x="79" y="177"/>
                  </a:lnTo>
                  <a:lnTo>
                    <a:pt x="65" y="155"/>
                  </a:lnTo>
                  <a:lnTo>
                    <a:pt x="50" y="132"/>
                  </a:lnTo>
                  <a:lnTo>
                    <a:pt x="34" y="110"/>
                  </a:lnTo>
                  <a:lnTo>
                    <a:pt x="17" y="89"/>
                  </a:lnTo>
                  <a:lnTo>
                    <a:pt x="0" y="68"/>
                  </a:lnTo>
                  <a:lnTo>
                    <a:pt x="7" y="56"/>
                  </a:lnTo>
                  <a:lnTo>
                    <a:pt x="16" y="45"/>
                  </a:lnTo>
                  <a:lnTo>
                    <a:pt x="26" y="36"/>
                  </a:lnTo>
                  <a:lnTo>
                    <a:pt x="39" y="28"/>
                  </a:lnTo>
                  <a:lnTo>
                    <a:pt x="50" y="20"/>
                  </a:lnTo>
                  <a:lnTo>
                    <a:pt x="64" y="14"/>
                  </a:lnTo>
                  <a:lnTo>
                    <a:pt x="92" y="1"/>
                  </a:lnTo>
                  <a:lnTo>
                    <a:pt x="105" y="0"/>
                  </a:lnTo>
                  <a:lnTo>
                    <a:pt x="119" y="0"/>
                  </a:lnTo>
                  <a:lnTo>
                    <a:pt x="131" y="0"/>
                  </a:lnTo>
                  <a:lnTo>
                    <a:pt x="143" y="2"/>
                  </a:lnTo>
                  <a:lnTo>
                    <a:pt x="154" y="4"/>
                  </a:lnTo>
                  <a:lnTo>
                    <a:pt x="166" y="8"/>
                  </a:lnTo>
                  <a:lnTo>
                    <a:pt x="176" y="15"/>
                  </a:lnTo>
                  <a:lnTo>
                    <a:pt x="181" y="19"/>
                  </a:lnTo>
                  <a:lnTo>
                    <a:pt x="186" y="23"/>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8" name="Freeform 108"/>
            <p:cNvSpPr>
              <a:spLocks/>
            </p:cNvSpPr>
            <p:nvPr/>
          </p:nvSpPr>
          <p:spPr bwMode="auto">
            <a:xfrm>
              <a:off x="5545" y="1993"/>
              <a:ext cx="519" cy="185"/>
            </a:xfrm>
            <a:custGeom>
              <a:avLst/>
              <a:gdLst>
                <a:gd name="T0" fmla="*/ 254 w 1039"/>
                <a:gd name="T1" fmla="*/ 12 h 371"/>
                <a:gd name="T2" fmla="*/ 249 w 1039"/>
                <a:gd name="T3" fmla="*/ 22 h 371"/>
                <a:gd name="T4" fmla="*/ 252 w 1039"/>
                <a:gd name="T5" fmla="*/ 29 h 371"/>
                <a:gd name="T6" fmla="*/ 258 w 1039"/>
                <a:gd name="T7" fmla="*/ 33 h 371"/>
                <a:gd name="T8" fmla="*/ 259 w 1039"/>
                <a:gd name="T9" fmla="*/ 37 h 371"/>
                <a:gd name="T10" fmla="*/ 254 w 1039"/>
                <a:gd name="T11" fmla="*/ 44 h 371"/>
                <a:gd name="T12" fmla="*/ 249 w 1039"/>
                <a:gd name="T13" fmla="*/ 50 h 371"/>
                <a:gd name="T14" fmla="*/ 246 w 1039"/>
                <a:gd name="T15" fmla="*/ 58 h 371"/>
                <a:gd name="T16" fmla="*/ 223 w 1039"/>
                <a:gd name="T17" fmla="*/ 69 h 371"/>
                <a:gd name="T18" fmla="*/ 182 w 1039"/>
                <a:gd name="T19" fmla="*/ 80 h 371"/>
                <a:gd name="T20" fmla="*/ 162 w 1039"/>
                <a:gd name="T21" fmla="*/ 83 h 371"/>
                <a:gd name="T22" fmla="*/ 146 w 1039"/>
                <a:gd name="T23" fmla="*/ 79 h 371"/>
                <a:gd name="T24" fmla="*/ 134 w 1039"/>
                <a:gd name="T25" fmla="*/ 80 h 371"/>
                <a:gd name="T26" fmla="*/ 126 w 1039"/>
                <a:gd name="T27" fmla="*/ 85 h 371"/>
                <a:gd name="T28" fmla="*/ 106 w 1039"/>
                <a:gd name="T29" fmla="*/ 92 h 371"/>
                <a:gd name="T30" fmla="*/ 96 w 1039"/>
                <a:gd name="T31" fmla="*/ 91 h 371"/>
                <a:gd name="T32" fmla="*/ 87 w 1039"/>
                <a:gd name="T33" fmla="*/ 84 h 371"/>
                <a:gd name="T34" fmla="*/ 76 w 1039"/>
                <a:gd name="T35" fmla="*/ 80 h 371"/>
                <a:gd name="T36" fmla="*/ 64 w 1039"/>
                <a:gd name="T37" fmla="*/ 80 h 371"/>
                <a:gd name="T38" fmla="*/ 39 w 1039"/>
                <a:gd name="T39" fmla="*/ 87 h 371"/>
                <a:gd name="T40" fmla="*/ 15 w 1039"/>
                <a:gd name="T41" fmla="*/ 90 h 371"/>
                <a:gd name="T42" fmla="*/ 0 w 1039"/>
                <a:gd name="T43" fmla="*/ 85 h 371"/>
                <a:gd name="T44" fmla="*/ 3 w 1039"/>
                <a:gd name="T45" fmla="*/ 78 h 371"/>
                <a:gd name="T46" fmla="*/ 14 w 1039"/>
                <a:gd name="T47" fmla="*/ 71 h 371"/>
                <a:gd name="T48" fmla="*/ 28 w 1039"/>
                <a:gd name="T49" fmla="*/ 73 h 371"/>
                <a:gd name="T50" fmla="*/ 38 w 1039"/>
                <a:gd name="T51" fmla="*/ 65 h 371"/>
                <a:gd name="T52" fmla="*/ 46 w 1039"/>
                <a:gd name="T53" fmla="*/ 56 h 371"/>
                <a:gd name="T54" fmla="*/ 60 w 1039"/>
                <a:gd name="T55" fmla="*/ 51 h 371"/>
                <a:gd name="T56" fmla="*/ 71 w 1039"/>
                <a:gd name="T57" fmla="*/ 49 h 371"/>
                <a:gd name="T58" fmla="*/ 77 w 1039"/>
                <a:gd name="T59" fmla="*/ 52 h 371"/>
                <a:gd name="T60" fmla="*/ 73 w 1039"/>
                <a:gd name="T61" fmla="*/ 63 h 371"/>
                <a:gd name="T62" fmla="*/ 73 w 1039"/>
                <a:gd name="T63" fmla="*/ 69 h 371"/>
                <a:gd name="T64" fmla="*/ 83 w 1039"/>
                <a:gd name="T65" fmla="*/ 59 h 371"/>
                <a:gd name="T66" fmla="*/ 107 w 1039"/>
                <a:gd name="T67" fmla="*/ 53 h 371"/>
                <a:gd name="T68" fmla="*/ 128 w 1039"/>
                <a:gd name="T69" fmla="*/ 53 h 371"/>
                <a:gd name="T70" fmla="*/ 123 w 1039"/>
                <a:gd name="T71" fmla="*/ 64 h 371"/>
                <a:gd name="T72" fmla="*/ 128 w 1039"/>
                <a:gd name="T73" fmla="*/ 67 h 371"/>
                <a:gd name="T74" fmla="*/ 130 w 1039"/>
                <a:gd name="T75" fmla="*/ 58 h 371"/>
                <a:gd name="T76" fmla="*/ 136 w 1039"/>
                <a:gd name="T77" fmla="*/ 50 h 371"/>
                <a:gd name="T78" fmla="*/ 158 w 1039"/>
                <a:gd name="T79" fmla="*/ 43 h 371"/>
                <a:gd name="T80" fmla="*/ 176 w 1039"/>
                <a:gd name="T81" fmla="*/ 37 h 371"/>
                <a:gd name="T82" fmla="*/ 183 w 1039"/>
                <a:gd name="T83" fmla="*/ 34 h 371"/>
                <a:gd name="T84" fmla="*/ 190 w 1039"/>
                <a:gd name="T85" fmla="*/ 44 h 371"/>
                <a:gd name="T86" fmla="*/ 195 w 1039"/>
                <a:gd name="T87" fmla="*/ 49 h 371"/>
                <a:gd name="T88" fmla="*/ 196 w 1039"/>
                <a:gd name="T89" fmla="*/ 43 h 371"/>
                <a:gd name="T90" fmla="*/ 193 w 1039"/>
                <a:gd name="T91" fmla="*/ 31 h 371"/>
                <a:gd name="T92" fmla="*/ 206 w 1039"/>
                <a:gd name="T93" fmla="*/ 21 h 371"/>
                <a:gd name="T94" fmla="*/ 215 w 1039"/>
                <a:gd name="T95" fmla="*/ 21 h 371"/>
                <a:gd name="T96" fmla="*/ 222 w 1039"/>
                <a:gd name="T97" fmla="*/ 27 h 371"/>
                <a:gd name="T98" fmla="*/ 229 w 1039"/>
                <a:gd name="T99" fmla="*/ 35 h 371"/>
                <a:gd name="T100" fmla="*/ 235 w 1039"/>
                <a:gd name="T101" fmla="*/ 36 h 371"/>
                <a:gd name="T102" fmla="*/ 225 w 1039"/>
                <a:gd name="T103" fmla="*/ 22 h 371"/>
                <a:gd name="T104" fmla="*/ 216 w 1039"/>
                <a:gd name="T105" fmla="*/ 13 h 371"/>
                <a:gd name="T106" fmla="*/ 222 w 1039"/>
                <a:gd name="T107" fmla="*/ 6 h 371"/>
                <a:gd name="T108" fmla="*/ 230 w 1039"/>
                <a:gd name="T109" fmla="*/ 0 h 371"/>
                <a:gd name="T110" fmla="*/ 239 w 1039"/>
                <a:gd name="T111" fmla="*/ 2 h 371"/>
                <a:gd name="T112" fmla="*/ 243 w 1039"/>
                <a:gd name="T113" fmla="*/ 0 h 371"/>
                <a:gd name="T114" fmla="*/ 245 w 1039"/>
                <a:gd name="T115" fmla="*/ 6 h 3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39" h="371">
                  <a:moveTo>
                    <a:pt x="997" y="30"/>
                  </a:moveTo>
                  <a:lnTo>
                    <a:pt x="1026" y="30"/>
                  </a:lnTo>
                  <a:lnTo>
                    <a:pt x="1026" y="36"/>
                  </a:lnTo>
                  <a:lnTo>
                    <a:pt x="1024" y="41"/>
                  </a:lnTo>
                  <a:lnTo>
                    <a:pt x="1018" y="51"/>
                  </a:lnTo>
                  <a:lnTo>
                    <a:pt x="1011" y="61"/>
                  </a:lnTo>
                  <a:lnTo>
                    <a:pt x="1004" y="70"/>
                  </a:lnTo>
                  <a:lnTo>
                    <a:pt x="1000" y="80"/>
                  </a:lnTo>
                  <a:lnTo>
                    <a:pt x="997" y="85"/>
                  </a:lnTo>
                  <a:lnTo>
                    <a:pt x="996" y="91"/>
                  </a:lnTo>
                  <a:lnTo>
                    <a:pt x="996" y="96"/>
                  </a:lnTo>
                  <a:lnTo>
                    <a:pt x="998" y="102"/>
                  </a:lnTo>
                  <a:lnTo>
                    <a:pt x="1001" y="107"/>
                  </a:lnTo>
                  <a:lnTo>
                    <a:pt x="1005" y="114"/>
                  </a:lnTo>
                  <a:lnTo>
                    <a:pt x="1008" y="117"/>
                  </a:lnTo>
                  <a:lnTo>
                    <a:pt x="1009" y="119"/>
                  </a:lnTo>
                  <a:lnTo>
                    <a:pt x="1015" y="125"/>
                  </a:lnTo>
                  <a:lnTo>
                    <a:pt x="1020" y="128"/>
                  </a:lnTo>
                  <a:lnTo>
                    <a:pt x="1026" y="130"/>
                  </a:lnTo>
                  <a:lnTo>
                    <a:pt x="1032" y="133"/>
                  </a:lnTo>
                  <a:lnTo>
                    <a:pt x="1035" y="137"/>
                  </a:lnTo>
                  <a:lnTo>
                    <a:pt x="1037" y="139"/>
                  </a:lnTo>
                  <a:lnTo>
                    <a:pt x="1039" y="142"/>
                  </a:lnTo>
                  <a:lnTo>
                    <a:pt x="1039" y="146"/>
                  </a:lnTo>
                  <a:lnTo>
                    <a:pt x="1039" y="150"/>
                  </a:lnTo>
                  <a:lnTo>
                    <a:pt x="1038" y="155"/>
                  </a:lnTo>
                  <a:lnTo>
                    <a:pt x="1035" y="161"/>
                  </a:lnTo>
                  <a:lnTo>
                    <a:pt x="1033" y="165"/>
                  </a:lnTo>
                  <a:lnTo>
                    <a:pt x="1030" y="169"/>
                  </a:lnTo>
                  <a:lnTo>
                    <a:pt x="1019" y="177"/>
                  </a:lnTo>
                  <a:lnTo>
                    <a:pt x="1010" y="184"/>
                  </a:lnTo>
                  <a:lnTo>
                    <a:pt x="1005" y="188"/>
                  </a:lnTo>
                  <a:lnTo>
                    <a:pt x="1002" y="192"/>
                  </a:lnTo>
                  <a:lnTo>
                    <a:pt x="998" y="197"/>
                  </a:lnTo>
                  <a:lnTo>
                    <a:pt x="997" y="201"/>
                  </a:lnTo>
                  <a:lnTo>
                    <a:pt x="996" y="206"/>
                  </a:lnTo>
                  <a:lnTo>
                    <a:pt x="997" y="210"/>
                  </a:lnTo>
                  <a:lnTo>
                    <a:pt x="1001" y="216"/>
                  </a:lnTo>
                  <a:lnTo>
                    <a:pt x="1005" y="221"/>
                  </a:lnTo>
                  <a:lnTo>
                    <a:pt x="987" y="234"/>
                  </a:lnTo>
                  <a:lnTo>
                    <a:pt x="970" y="244"/>
                  </a:lnTo>
                  <a:lnTo>
                    <a:pt x="951" y="253"/>
                  </a:lnTo>
                  <a:lnTo>
                    <a:pt x="931" y="262"/>
                  </a:lnTo>
                  <a:lnTo>
                    <a:pt x="912" y="270"/>
                  </a:lnTo>
                  <a:lnTo>
                    <a:pt x="892" y="277"/>
                  </a:lnTo>
                  <a:lnTo>
                    <a:pt x="853" y="290"/>
                  </a:lnTo>
                  <a:lnTo>
                    <a:pt x="811" y="301"/>
                  </a:lnTo>
                  <a:lnTo>
                    <a:pt x="792" y="307"/>
                  </a:lnTo>
                  <a:lnTo>
                    <a:pt x="771" y="312"/>
                  </a:lnTo>
                  <a:lnTo>
                    <a:pt x="731" y="323"/>
                  </a:lnTo>
                  <a:lnTo>
                    <a:pt x="691" y="336"/>
                  </a:lnTo>
                  <a:lnTo>
                    <a:pt x="681" y="338"/>
                  </a:lnTo>
                  <a:lnTo>
                    <a:pt x="669" y="338"/>
                  </a:lnTo>
                  <a:lnTo>
                    <a:pt x="659" y="337"/>
                  </a:lnTo>
                  <a:lnTo>
                    <a:pt x="649" y="335"/>
                  </a:lnTo>
                  <a:lnTo>
                    <a:pt x="627" y="328"/>
                  </a:lnTo>
                  <a:lnTo>
                    <a:pt x="616" y="324"/>
                  </a:lnTo>
                  <a:lnTo>
                    <a:pt x="606" y="321"/>
                  </a:lnTo>
                  <a:lnTo>
                    <a:pt x="594" y="318"/>
                  </a:lnTo>
                  <a:lnTo>
                    <a:pt x="584" y="316"/>
                  </a:lnTo>
                  <a:lnTo>
                    <a:pt x="574" y="315"/>
                  </a:lnTo>
                  <a:lnTo>
                    <a:pt x="563" y="315"/>
                  </a:lnTo>
                  <a:lnTo>
                    <a:pt x="553" y="317"/>
                  </a:lnTo>
                  <a:lnTo>
                    <a:pt x="542" y="321"/>
                  </a:lnTo>
                  <a:lnTo>
                    <a:pt x="537" y="323"/>
                  </a:lnTo>
                  <a:lnTo>
                    <a:pt x="532" y="327"/>
                  </a:lnTo>
                  <a:lnTo>
                    <a:pt x="527" y="331"/>
                  </a:lnTo>
                  <a:lnTo>
                    <a:pt x="522" y="336"/>
                  </a:lnTo>
                  <a:lnTo>
                    <a:pt x="513" y="338"/>
                  </a:lnTo>
                  <a:lnTo>
                    <a:pt x="504" y="340"/>
                  </a:lnTo>
                  <a:lnTo>
                    <a:pt x="487" y="347"/>
                  </a:lnTo>
                  <a:lnTo>
                    <a:pt x="470" y="354"/>
                  </a:lnTo>
                  <a:lnTo>
                    <a:pt x="452" y="360"/>
                  </a:lnTo>
                  <a:lnTo>
                    <a:pt x="435" y="366"/>
                  </a:lnTo>
                  <a:lnTo>
                    <a:pt x="426" y="369"/>
                  </a:lnTo>
                  <a:lnTo>
                    <a:pt x="418" y="370"/>
                  </a:lnTo>
                  <a:lnTo>
                    <a:pt x="410" y="371"/>
                  </a:lnTo>
                  <a:lnTo>
                    <a:pt x="400" y="370"/>
                  </a:lnTo>
                  <a:lnTo>
                    <a:pt x="392" y="369"/>
                  </a:lnTo>
                  <a:lnTo>
                    <a:pt x="384" y="366"/>
                  </a:lnTo>
                  <a:lnTo>
                    <a:pt x="378" y="358"/>
                  </a:lnTo>
                  <a:lnTo>
                    <a:pt x="373" y="352"/>
                  </a:lnTo>
                  <a:lnTo>
                    <a:pt x="366" y="346"/>
                  </a:lnTo>
                  <a:lnTo>
                    <a:pt x="359" y="341"/>
                  </a:lnTo>
                  <a:lnTo>
                    <a:pt x="351" y="336"/>
                  </a:lnTo>
                  <a:lnTo>
                    <a:pt x="343" y="331"/>
                  </a:lnTo>
                  <a:lnTo>
                    <a:pt x="333" y="328"/>
                  </a:lnTo>
                  <a:lnTo>
                    <a:pt x="324" y="325"/>
                  </a:lnTo>
                  <a:lnTo>
                    <a:pt x="315" y="323"/>
                  </a:lnTo>
                  <a:lnTo>
                    <a:pt x="306" y="321"/>
                  </a:lnTo>
                  <a:lnTo>
                    <a:pt x="296" y="320"/>
                  </a:lnTo>
                  <a:lnTo>
                    <a:pt x="287" y="320"/>
                  </a:lnTo>
                  <a:lnTo>
                    <a:pt x="278" y="320"/>
                  </a:lnTo>
                  <a:lnTo>
                    <a:pt x="269" y="321"/>
                  </a:lnTo>
                  <a:lnTo>
                    <a:pt x="259" y="323"/>
                  </a:lnTo>
                  <a:lnTo>
                    <a:pt x="251" y="325"/>
                  </a:lnTo>
                  <a:lnTo>
                    <a:pt x="236" y="327"/>
                  </a:lnTo>
                  <a:lnTo>
                    <a:pt x="221" y="331"/>
                  </a:lnTo>
                  <a:lnTo>
                    <a:pt x="190" y="340"/>
                  </a:lnTo>
                  <a:lnTo>
                    <a:pt x="158" y="348"/>
                  </a:lnTo>
                  <a:lnTo>
                    <a:pt x="125" y="356"/>
                  </a:lnTo>
                  <a:lnTo>
                    <a:pt x="109" y="358"/>
                  </a:lnTo>
                  <a:lnTo>
                    <a:pt x="94" y="360"/>
                  </a:lnTo>
                  <a:lnTo>
                    <a:pt x="78" y="361"/>
                  </a:lnTo>
                  <a:lnTo>
                    <a:pt x="62" y="360"/>
                  </a:lnTo>
                  <a:lnTo>
                    <a:pt x="46" y="358"/>
                  </a:lnTo>
                  <a:lnTo>
                    <a:pt x="31" y="354"/>
                  </a:lnTo>
                  <a:lnTo>
                    <a:pt x="16" y="348"/>
                  </a:lnTo>
                  <a:lnTo>
                    <a:pt x="8" y="345"/>
                  </a:lnTo>
                  <a:lnTo>
                    <a:pt x="0" y="340"/>
                  </a:lnTo>
                  <a:lnTo>
                    <a:pt x="2" y="335"/>
                  </a:lnTo>
                  <a:lnTo>
                    <a:pt x="3" y="329"/>
                  </a:lnTo>
                  <a:lnTo>
                    <a:pt x="5" y="324"/>
                  </a:lnTo>
                  <a:lnTo>
                    <a:pt x="8" y="320"/>
                  </a:lnTo>
                  <a:lnTo>
                    <a:pt x="15" y="314"/>
                  </a:lnTo>
                  <a:lnTo>
                    <a:pt x="22" y="308"/>
                  </a:lnTo>
                  <a:lnTo>
                    <a:pt x="31" y="303"/>
                  </a:lnTo>
                  <a:lnTo>
                    <a:pt x="40" y="297"/>
                  </a:lnTo>
                  <a:lnTo>
                    <a:pt x="49" y="291"/>
                  </a:lnTo>
                  <a:lnTo>
                    <a:pt x="58" y="284"/>
                  </a:lnTo>
                  <a:lnTo>
                    <a:pt x="75" y="288"/>
                  </a:lnTo>
                  <a:lnTo>
                    <a:pt x="90" y="292"/>
                  </a:lnTo>
                  <a:lnTo>
                    <a:pt x="98" y="294"/>
                  </a:lnTo>
                  <a:lnTo>
                    <a:pt x="106" y="295"/>
                  </a:lnTo>
                  <a:lnTo>
                    <a:pt x="114" y="295"/>
                  </a:lnTo>
                  <a:lnTo>
                    <a:pt x="123" y="294"/>
                  </a:lnTo>
                  <a:lnTo>
                    <a:pt x="130" y="290"/>
                  </a:lnTo>
                  <a:lnTo>
                    <a:pt x="135" y="285"/>
                  </a:lnTo>
                  <a:lnTo>
                    <a:pt x="145" y="274"/>
                  </a:lnTo>
                  <a:lnTo>
                    <a:pt x="154" y="261"/>
                  </a:lnTo>
                  <a:lnTo>
                    <a:pt x="162" y="249"/>
                  </a:lnTo>
                  <a:lnTo>
                    <a:pt x="171" y="238"/>
                  </a:lnTo>
                  <a:lnTo>
                    <a:pt x="175" y="233"/>
                  </a:lnTo>
                  <a:lnTo>
                    <a:pt x="180" y="229"/>
                  </a:lnTo>
                  <a:lnTo>
                    <a:pt x="186" y="225"/>
                  </a:lnTo>
                  <a:lnTo>
                    <a:pt x="191" y="222"/>
                  </a:lnTo>
                  <a:lnTo>
                    <a:pt x="197" y="221"/>
                  </a:lnTo>
                  <a:lnTo>
                    <a:pt x="203" y="221"/>
                  </a:lnTo>
                  <a:lnTo>
                    <a:pt x="216" y="217"/>
                  </a:lnTo>
                  <a:lnTo>
                    <a:pt x="241" y="206"/>
                  </a:lnTo>
                  <a:lnTo>
                    <a:pt x="254" y="201"/>
                  </a:lnTo>
                  <a:lnTo>
                    <a:pt x="266" y="197"/>
                  </a:lnTo>
                  <a:lnTo>
                    <a:pt x="273" y="197"/>
                  </a:lnTo>
                  <a:lnTo>
                    <a:pt x="280" y="196"/>
                  </a:lnTo>
                  <a:lnTo>
                    <a:pt x="287" y="196"/>
                  </a:lnTo>
                  <a:lnTo>
                    <a:pt x="294" y="197"/>
                  </a:lnTo>
                  <a:lnTo>
                    <a:pt x="302" y="199"/>
                  </a:lnTo>
                  <a:lnTo>
                    <a:pt x="309" y="202"/>
                  </a:lnTo>
                  <a:lnTo>
                    <a:pt x="309" y="206"/>
                  </a:lnTo>
                  <a:lnTo>
                    <a:pt x="308" y="211"/>
                  </a:lnTo>
                  <a:lnTo>
                    <a:pt x="306" y="220"/>
                  </a:lnTo>
                  <a:lnTo>
                    <a:pt x="301" y="231"/>
                  </a:lnTo>
                  <a:lnTo>
                    <a:pt x="299" y="237"/>
                  </a:lnTo>
                  <a:lnTo>
                    <a:pt x="296" y="242"/>
                  </a:lnTo>
                  <a:lnTo>
                    <a:pt x="292" y="252"/>
                  </a:lnTo>
                  <a:lnTo>
                    <a:pt x="291" y="257"/>
                  </a:lnTo>
                  <a:lnTo>
                    <a:pt x="291" y="262"/>
                  </a:lnTo>
                  <a:lnTo>
                    <a:pt x="291" y="268"/>
                  </a:lnTo>
                  <a:lnTo>
                    <a:pt x="292" y="272"/>
                  </a:lnTo>
                  <a:lnTo>
                    <a:pt x="294" y="276"/>
                  </a:lnTo>
                  <a:lnTo>
                    <a:pt x="298" y="280"/>
                  </a:lnTo>
                  <a:lnTo>
                    <a:pt x="303" y="269"/>
                  </a:lnTo>
                  <a:lnTo>
                    <a:pt x="310" y="260"/>
                  </a:lnTo>
                  <a:lnTo>
                    <a:pt x="324" y="245"/>
                  </a:lnTo>
                  <a:lnTo>
                    <a:pt x="332" y="238"/>
                  </a:lnTo>
                  <a:lnTo>
                    <a:pt x="338" y="230"/>
                  </a:lnTo>
                  <a:lnTo>
                    <a:pt x="344" y="221"/>
                  </a:lnTo>
                  <a:lnTo>
                    <a:pt x="348" y="211"/>
                  </a:lnTo>
                  <a:lnTo>
                    <a:pt x="390" y="211"/>
                  </a:lnTo>
                  <a:lnTo>
                    <a:pt x="431" y="212"/>
                  </a:lnTo>
                  <a:lnTo>
                    <a:pt x="452" y="211"/>
                  </a:lnTo>
                  <a:lnTo>
                    <a:pt x="473" y="211"/>
                  </a:lnTo>
                  <a:lnTo>
                    <a:pt x="495" y="209"/>
                  </a:lnTo>
                  <a:lnTo>
                    <a:pt x="517" y="206"/>
                  </a:lnTo>
                  <a:lnTo>
                    <a:pt x="515" y="213"/>
                  </a:lnTo>
                  <a:lnTo>
                    <a:pt x="511" y="219"/>
                  </a:lnTo>
                  <a:lnTo>
                    <a:pt x="504" y="232"/>
                  </a:lnTo>
                  <a:lnTo>
                    <a:pt x="497" y="245"/>
                  </a:lnTo>
                  <a:lnTo>
                    <a:pt x="494" y="251"/>
                  </a:lnTo>
                  <a:lnTo>
                    <a:pt x="493" y="258"/>
                  </a:lnTo>
                  <a:lnTo>
                    <a:pt x="498" y="262"/>
                  </a:lnTo>
                  <a:lnTo>
                    <a:pt x="504" y="267"/>
                  </a:lnTo>
                  <a:lnTo>
                    <a:pt x="507" y="269"/>
                  </a:lnTo>
                  <a:lnTo>
                    <a:pt x="510" y="270"/>
                  </a:lnTo>
                  <a:lnTo>
                    <a:pt x="513" y="270"/>
                  </a:lnTo>
                  <a:lnTo>
                    <a:pt x="517" y="269"/>
                  </a:lnTo>
                  <a:lnTo>
                    <a:pt x="517" y="258"/>
                  </a:lnTo>
                  <a:lnTo>
                    <a:pt x="518" y="249"/>
                  </a:lnTo>
                  <a:lnTo>
                    <a:pt x="520" y="240"/>
                  </a:lnTo>
                  <a:lnTo>
                    <a:pt x="523" y="233"/>
                  </a:lnTo>
                  <a:lnTo>
                    <a:pt x="526" y="225"/>
                  </a:lnTo>
                  <a:lnTo>
                    <a:pt x="531" y="218"/>
                  </a:lnTo>
                  <a:lnTo>
                    <a:pt x="535" y="213"/>
                  </a:lnTo>
                  <a:lnTo>
                    <a:pt x="540" y="207"/>
                  </a:lnTo>
                  <a:lnTo>
                    <a:pt x="546" y="203"/>
                  </a:lnTo>
                  <a:lnTo>
                    <a:pt x="552" y="199"/>
                  </a:lnTo>
                  <a:lnTo>
                    <a:pt x="565" y="191"/>
                  </a:lnTo>
                  <a:lnTo>
                    <a:pt x="580" y="185"/>
                  </a:lnTo>
                  <a:lnTo>
                    <a:pt x="598" y="181"/>
                  </a:lnTo>
                  <a:lnTo>
                    <a:pt x="632" y="173"/>
                  </a:lnTo>
                  <a:lnTo>
                    <a:pt x="649" y="169"/>
                  </a:lnTo>
                  <a:lnTo>
                    <a:pt x="666" y="165"/>
                  </a:lnTo>
                  <a:lnTo>
                    <a:pt x="683" y="158"/>
                  </a:lnTo>
                  <a:lnTo>
                    <a:pt x="698" y="152"/>
                  </a:lnTo>
                  <a:lnTo>
                    <a:pt x="705" y="148"/>
                  </a:lnTo>
                  <a:lnTo>
                    <a:pt x="712" y="144"/>
                  </a:lnTo>
                  <a:lnTo>
                    <a:pt x="719" y="139"/>
                  </a:lnTo>
                  <a:lnTo>
                    <a:pt x="725" y="134"/>
                  </a:lnTo>
                  <a:lnTo>
                    <a:pt x="731" y="135"/>
                  </a:lnTo>
                  <a:lnTo>
                    <a:pt x="735" y="138"/>
                  </a:lnTo>
                  <a:lnTo>
                    <a:pt x="740" y="142"/>
                  </a:lnTo>
                  <a:lnTo>
                    <a:pt x="743" y="147"/>
                  </a:lnTo>
                  <a:lnTo>
                    <a:pt x="751" y="160"/>
                  </a:lnTo>
                  <a:lnTo>
                    <a:pt x="758" y="172"/>
                  </a:lnTo>
                  <a:lnTo>
                    <a:pt x="762" y="178"/>
                  </a:lnTo>
                  <a:lnTo>
                    <a:pt x="765" y="183"/>
                  </a:lnTo>
                  <a:lnTo>
                    <a:pt x="769" y="188"/>
                  </a:lnTo>
                  <a:lnTo>
                    <a:pt x="772" y="191"/>
                  </a:lnTo>
                  <a:lnTo>
                    <a:pt x="777" y="195"/>
                  </a:lnTo>
                  <a:lnTo>
                    <a:pt x="783" y="196"/>
                  </a:lnTo>
                  <a:lnTo>
                    <a:pt x="788" y="195"/>
                  </a:lnTo>
                  <a:lnTo>
                    <a:pt x="792" y="193"/>
                  </a:lnTo>
                  <a:lnTo>
                    <a:pt x="794" y="191"/>
                  </a:lnTo>
                  <a:lnTo>
                    <a:pt x="789" y="181"/>
                  </a:lnTo>
                  <a:lnTo>
                    <a:pt x="785" y="172"/>
                  </a:lnTo>
                  <a:lnTo>
                    <a:pt x="783" y="163"/>
                  </a:lnTo>
                  <a:lnTo>
                    <a:pt x="779" y="153"/>
                  </a:lnTo>
                  <a:lnTo>
                    <a:pt x="777" y="144"/>
                  </a:lnTo>
                  <a:lnTo>
                    <a:pt x="776" y="135"/>
                  </a:lnTo>
                  <a:lnTo>
                    <a:pt x="774" y="125"/>
                  </a:lnTo>
                  <a:lnTo>
                    <a:pt x="773" y="114"/>
                  </a:lnTo>
                  <a:lnTo>
                    <a:pt x="799" y="97"/>
                  </a:lnTo>
                  <a:lnTo>
                    <a:pt x="813" y="91"/>
                  </a:lnTo>
                  <a:lnTo>
                    <a:pt x="819" y="87"/>
                  </a:lnTo>
                  <a:lnTo>
                    <a:pt x="826" y="85"/>
                  </a:lnTo>
                  <a:lnTo>
                    <a:pt x="833" y="83"/>
                  </a:lnTo>
                  <a:lnTo>
                    <a:pt x="840" y="83"/>
                  </a:lnTo>
                  <a:lnTo>
                    <a:pt x="847" y="83"/>
                  </a:lnTo>
                  <a:lnTo>
                    <a:pt x="854" y="84"/>
                  </a:lnTo>
                  <a:lnTo>
                    <a:pt x="861" y="87"/>
                  </a:lnTo>
                  <a:lnTo>
                    <a:pt x="868" y="92"/>
                  </a:lnTo>
                  <a:lnTo>
                    <a:pt x="875" y="97"/>
                  </a:lnTo>
                  <a:lnTo>
                    <a:pt x="882" y="103"/>
                  </a:lnTo>
                  <a:lnTo>
                    <a:pt x="885" y="105"/>
                  </a:lnTo>
                  <a:lnTo>
                    <a:pt x="889" y="108"/>
                  </a:lnTo>
                  <a:lnTo>
                    <a:pt x="896" y="114"/>
                  </a:lnTo>
                  <a:lnTo>
                    <a:pt x="903" y="122"/>
                  </a:lnTo>
                  <a:lnTo>
                    <a:pt x="908" y="130"/>
                  </a:lnTo>
                  <a:lnTo>
                    <a:pt x="915" y="137"/>
                  </a:lnTo>
                  <a:lnTo>
                    <a:pt x="919" y="140"/>
                  </a:lnTo>
                  <a:lnTo>
                    <a:pt x="922" y="142"/>
                  </a:lnTo>
                  <a:lnTo>
                    <a:pt x="926" y="144"/>
                  </a:lnTo>
                  <a:lnTo>
                    <a:pt x="930" y="145"/>
                  </a:lnTo>
                  <a:lnTo>
                    <a:pt x="935" y="145"/>
                  </a:lnTo>
                  <a:lnTo>
                    <a:pt x="940" y="144"/>
                  </a:lnTo>
                  <a:lnTo>
                    <a:pt x="934" y="132"/>
                  </a:lnTo>
                  <a:lnTo>
                    <a:pt x="928" y="120"/>
                  </a:lnTo>
                  <a:lnTo>
                    <a:pt x="920" y="109"/>
                  </a:lnTo>
                  <a:lnTo>
                    <a:pt x="911" y="99"/>
                  </a:lnTo>
                  <a:lnTo>
                    <a:pt x="900" y="88"/>
                  </a:lnTo>
                  <a:lnTo>
                    <a:pt x="889" y="79"/>
                  </a:lnTo>
                  <a:lnTo>
                    <a:pt x="877" y="70"/>
                  </a:lnTo>
                  <a:lnTo>
                    <a:pt x="865" y="62"/>
                  </a:lnTo>
                  <a:lnTo>
                    <a:pt x="865" y="58"/>
                  </a:lnTo>
                  <a:lnTo>
                    <a:pt x="866" y="52"/>
                  </a:lnTo>
                  <a:lnTo>
                    <a:pt x="867" y="48"/>
                  </a:lnTo>
                  <a:lnTo>
                    <a:pt x="869" y="45"/>
                  </a:lnTo>
                  <a:lnTo>
                    <a:pt x="874" y="38"/>
                  </a:lnTo>
                  <a:lnTo>
                    <a:pt x="881" y="32"/>
                  </a:lnTo>
                  <a:lnTo>
                    <a:pt x="888" y="26"/>
                  </a:lnTo>
                  <a:lnTo>
                    <a:pt x="896" y="19"/>
                  </a:lnTo>
                  <a:lnTo>
                    <a:pt x="903" y="12"/>
                  </a:lnTo>
                  <a:lnTo>
                    <a:pt x="911" y="4"/>
                  </a:lnTo>
                  <a:lnTo>
                    <a:pt x="915" y="3"/>
                  </a:lnTo>
                  <a:lnTo>
                    <a:pt x="920" y="2"/>
                  </a:lnTo>
                  <a:lnTo>
                    <a:pt x="928" y="3"/>
                  </a:lnTo>
                  <a:lnTo>
                    <a:pt x="937" y="5"/>
                  </a:lnTo>
                  <a:lnTo>
                    <a:pt x="945" y="8"/>
                  </a:lnTo>
                  <a:lnTo>
                    <a:pt x="953" y="9"/>
                  </a:lnTo>
                  <a:lnTo>
                    <a:pt x="957" y="9"/>
                  </a:lnTo>
                  <a:lnTo>
                    <a:pt x="960" y="9"/>
                  </a:lnTo>
                  <a:lnTo>
                    <a:pt x="965" y="8"/>
                  </a:lnTo>
                  <a:lnTo>
                    <a:pt x="968" y="6"/>
                  </a:lnTo>
                  <a:lnTo>
                    <a:pt x="972" y="4"/>
                  </a:lnTo>
                  <a:lnTo>
                    <a:pt x="975" y="0"/>
                  </a:lnTo>
                  <a:lnTo>
                    <a:pt x="974" y="5"/>
                  </a:lnTo>
                  <a:lnTo>
                    <a:pt x="974" y="10"/>
                  </a:lnTo>
                  <a:lnTo>
                    <a:pt x="977" y="15"/>
                  </a:lnTo>
                  <a:lnTo>
                    <a:pt x="980" y="19"/>
                  </a:lnTo>
                  <a:lnTo>
                    <a:pt x="983" y="24"/>
                  </a:lnTo>
                  <a:lnTo>
                    <a:pt x="988" y="27"/>
                  </a:lnTo>
                  <a:lnTo>
                    <a:pt x="993" y="29"/>
                  </a:lnTo>
                  <a:lnTo>
                    <a:pt x="99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9" name="Freeform 109"/>
            <p:cNvSpPr>
              <a:spLocks/>
            </p:cNvSpPr>
            <p:nvPr/>
          </p:nvSpPr>
          <p:spPr bwMode="auto">
            <a:xfrm>
              <a:off x="5679" y="2019"/>
              <a:ext cx="507" cy="385"/>
            </a:xfrm>
            <a:custGeom>
              <a:avLst/>
              <a:gdLst>
                <a:gd name="T0" fmla="*/ 244 w 1014"/>
                <a:gd name="T1" fmla="*/ 81 h 771"/>
                <a:gd name="T2" fmla="*/ 250 w 1014"/>
                <a:gd name="T3" fmla="*/ 101 h 771"/>
                <a:gd name="T4" fmla="*/ 252 w 1014"/>
                <a:gd name="T5" fmla="*/ 115 h 771"/>
                <a:gd name="T6" fmla="*/ 244 w 1014"/>
                <a:gd name="T7" fmla="*/ 126 h 771"/>
                <a:gd name="T8" fmla="*/ 236 w 1014"/>
                <a:gd name="T9" fmla="*/ 135 h 771"/>
                <a:gd name="T10" fmla="*/ 226 w 1014"/>
                <a:gd name="T11" fmla="*/ 144 h 771"/>
                <a:gd name="T12" fmla="*/ 215 w 1014"/>
                <a:gd name="T13" fmla="*/ 151 h 771"/>
                <a:gd name="T14" fmla="*/ 195 w 1014"/>
                <a:gd name="T15" fmla="*/ 162 h 771"/>
                <a:gd name="T16" fmla="*/ 170 w 1014"/>
                <a:gd name="T17" fmla="*/ 172 h 771"/>
                <a:gd name="T18" fmla="*/ 143 w 1014"/>
                <a:gd name="T19" fmla="*/ 179 h 771"/>
                <a:gd name="T20" fmla="*/ 123 w 1014"/>
                <a:gd name="T21" fmla="*/ 184 h 771"/>
                <a:gd name="T22" fmla="*/ 105 w 1014"/>
                <a:gd name="T23" fmla="*/ 188 h 771"/>
                <a:gd name="T24" fmla="*/ 86 w 1014"/>
                <a:gd name="T25" fmla="*/ 191 h 771"/>
                <a:gd name="T26" fmla="*/ 59 w 1014"/>
                <a:gd name="T27" fmla="*/ 192 h 771"/>
                <a:gd name="T28" fmla="*/ 40 w 1014"/>
                <a:gd name="T29" fmla="*/ 191 h 771"/>
                <a:gd name="T30" fmla="*/ 20 w 1014"/>
                <a:gd name="T31" fmla="*/ 187 h 771"/>
                <a:gd name="T32" fmla="*/ 9 w 1014"/>
                <a:gd name="T33" fmla="*/ 182 h 771"/>
                <a:gd name="T34" fmla="*/ 3 w 1014"/>
                <a:gd name="T35" fmla="*/ 178 h 771"/>
                <a:gd name="T36" fmla="*/ 3 w 1014"/>
                <a:gd name="T37" fmla="*/ 174 h 771"/>
                <a:gd name="T38" fmla="*/ 9 w 1014"/>
                <a:gd name="T39" fmla="*/ 173 h 771"/>
                <a:gd name="T40" fmla="*/ 17 w 1014"/>
                <a:gd name="T41" fmla="*/ 171 h 771"/>
                <a:gd name="T42" fmla="*/ 27 w 1014"/>
                <a:gd name="T43" fmla="*/ 163 h 771"/>
                <a:gd name="T44" fmla="*/ 36 w 1014"/>
                <a:gd name="T45" fmla="*/ 154 h 771"/>
                <a:gd name="T46" fmla="*/ 44 w 1014"/>
                <a:gd name="T47" fmla="*/ 140 h 771"/>
                <a:gd name="T48" fmla="*/ 48 w 1014"/>
                <a:gd name="T49" fmla="*/ 127 h 771"/>
                <a:gd name="T50" fmla="*/ 45 w 1014"/>
                <a:gd name="T51" fmla="*/ 110 h 771"/>
                <a:gd name="T52" fmla="*/ 42 w 1014"/>
                <a:gd name="T53" fmla="*/ 93 h 771"/>
                <a:gd name="T54" fmla="*/ 48 w 1014"/>
                <a:gd name="T55" fmla="*/ 90 h 771"/>
                <a:gd name="T56" fmla="*/ 56 w 1014"/>
                <a:gd name="T57" fmla="*/ 100 h 771"/>
                <a:gd name="T58" fmla="*/ 63 w 1014"/>
                <a:gd name="T59" fmla="*/ 110 h 771"/>
                <a:gd name="T60" fmla="*/ 67 w 1014"/>
                <a:gd name="T61" fmla="*/ 121 h 771"/>
                <a:gd name="T62" fmla="*/ 72 w 1014"/>
                <a:gd name="T63" fmla="*/ 137 h 771"/>
                <a:gd name="T64" fmla="*/ 74 w 1014"/>
                <a:gd name="T65" fmla="*/ 149 h 771"/>
                <a:gd name="T66" fmla="*/ 79 w 1014"/>
                <a:gd name="T67" fmla="*/ 152 h 771"/>
                <a:gd name="T68" fmla="*/ 87 w 1014"/>
                <a:gd name="T69" fmla="*/ 153 h 771"/>
                <a:gd name="T70" fmla="*/ 93 w 1014"/>
                <a:gd name="T71" fmla="*/ 152 h 771"/>
                <a:gd name="T72" fmla="*/ 141 w 1014"/>
                <a:gd name="T73" fmla="*/ 139 h 771"/>
                <a:gd name="T74" fmla="*/ 164 w 1014"/>
                <a:gd name="T75" fmla="*/ 132 h 771"/>
                <a:gd name="T76" fmla="*/ 181 w 1014"/>
                <a:gd name="T77" fmla="*/ 124 h 771"/>
                <a:gd name="T78" fmla="*/ 193 w 1014"/>
                <a:gd name="T79" fmla="*/ 120 h 771"/>
                <a:gd name="T80" fmla="*/ 211 w 1014"/>
                <a:gd name="T81" fmla="*/ 114 h 771"/>
                <a:gd name="T82" fmla="*/ 220 w 1014"/>
                <a:gd name="T83" fmla="*/ 109 h 771"/>
                <a:gd name="T84" fmla="*/ 227 w 1014"/>
                <a:gd name="T85" fmla="*/ 103 h 771"/>
                <a:gd name="T86" fmla="*/ 230 w 1014"/>
                <a:gd name="T87" fmla="*/ 95 h 771"/>
                <a:gd name="T88" fmla="*/ 227 w 1014"/>
                <a:gd name="T89" fmla="*/ 85 h 771"/>
                <a:gd name="T90" fmla="*/ 223 w 1014"/>
                <a:gd name="T91" fmla="*/ 69 h 771"/>
                <a:gd name="T92" fmla="*/ 216 w 1014"/>
                <a:gd name="T93" fmla="*/ 55 h 771"/>
                <a:gd name="T94" fmla="*/ 203 w 1014"/>
                <a:gd name="T95" fmla="*/ 26 h 771"/>
                <a:gd name="T96" fmla="*/ 197 w 1014"/>
                <a:gd name="T97" fmla="*/ 16 h 771"/>
                <a:gd name="T98" fmla="*/ 193 w 1014"/>
                <a:gd name="T99" fmla="*/ 13 h 771"/>
                <a:gd name="T100" fmla="*/ 193 w 1014"/>
                <a:gd name="T101" fmla="*/ 8 h 771"/>
                <a:gd name="T102" fmla="*/ 201 w 1014"/>
                <a:gd name="T103" fmla="*/ 4 h 771"/>
                <a:gd name="T104" fmla="*/ 211 w 1014"/>
                <a:gd name="T105" fmla="*/ 16 h 771"/>
                <a:gd name="T106" fmla="*/ 221 w 1014"/>
                <a:gd name="T107" fmla="*/ 34 h 771"/>
                <a:gd name="T108" fmla="*/ 236 w 1014"/>
                <a:gd name="T109" fmla="*/ 62 h 7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4" h="771">
                  <a:moveTo>
                    <a:pt x="967" y="285"/>
                  </a:moveTo>
                  <a:lnTo>
                    <a:pt x="971" y="305"/>
                  </a:lnTo>
                  <a:lnTo>
                    <a:pt x="975" y="326"/>
                  </a:lnTo>
                  <a:lnTo>
                    <a:pt x="980" y="346"/>
                  </a:lnTo>
                  <a:lnTo>
                    <a:pt x="987" y="366"/>
                  </a:lnTo>
                  <a:lnTo>
                    <a:pt x="1000" y="405"/>
                  </a:lnTo>
                  <a:lnTo>
                    <a:pt x="1007" y="425"/>
                  </a:lnTo>
                  <a:lnTo>
                    <a:pt x="1014" y="444"/>
                  </a:lnTo>
                  <a:lnTo>
                    <a:pt x="1005" y="460"/>
                  </a:lnTo>
                  <a:lnTo>
                    <a:pt x="996" y="475"/>
                  </a:lnTo>
                  <a:lnTo>
                    <a:pt x="986" y="489"/>
                  </a:lnTo>
                  <a:lnTo>
                    <a:pt x="975" y="504"/>
                  </a:lnTo>
                  <a:lnTo>
                    <a:pt x="965" y="517"/>
                  </a:lnTo>
                  <a:lnTo>
                    <a:pt x="953" y="530"/>
                  </a:lnTo>
                  <a:lnTo>
                    <a:pt x="941" y="542"/>
                  </a:lnTo>
                  <a:lnTo>
                    <a:pt x="928" y="554"/>
                  </a:lnTo>
                  <a:lnTo>
                    <a:pt x="915" y="566"/>
                  </a:lnTo>
                  <a:lnTo>
                    <a:pt x="902" y="577"/>
                  </a:lnTo>
                  <a:lnTo>
                    <a:pt x="888" y="587"/>
                  </a:lnTo>
                  <a:lnTo>
                    <a:pt x="873" y="598"/>
                  </a:lnTo>
                  <a:lnTo>
                    <a:pt x="859" y="607"/>
                  </a:lnTo>
                  <a:lnTo>
                    <a:pt x="843" y="617"/>
                  </a:lnTo>
                  <a:lnTo>
                    <a:pt x="811" y="634"/>
                  </a:lnTo>
                  <a:lnTo>
                    <a:pt x="779" y="650"/>
                  </a:lnTo>
                  <a:lnTo>
                    <a:pt x="746" y="665"/>
                  </a:lnTo>
                  <a:lnTo>
                    <a:pt x="712" y="677"/>
                  </a:lnTo>
                  <a:lnTo>
                    <a:pt x="678" y="688"/>
                  </a:lnTo>
                  <a:lnTo>
                    <a:pt x="643" y="699"/>
                  </a:lnTo>
                  <a:lnTo>
                    <a:pt x="607" y="709"/>
                  </a:lnTo>
                  <a:lnTo>
                    <a:pt x="572" y="717"/>
                  </a:lnTo>
                  <a:lnTo>
                    <a:pt x="538" y="724"/>
                  </a:lnTo>
                  <a:lnTo>
                    <a:pt x="516" y="730"/>
                  </a:lnTo>
                  <a:lnTo>
                    <a:pt x="492" y="737"/>
                  </a:lnTo>
                  <a:lnTo>
                    <a:pt x="468" y="743"/>
                  </a:lnTo>
                  <a:lnTo>
                    <a:pt x="444" y="748"/>
                  </a:lnTo>
                  <a:lnTo>
                    <a:pt x="419" y="753"/>
                  </a:lnTo>
                  <a:lnTo>
                    <a:pt x="393" y="757"/>
                  </a:lnTo>
                  <a:lnTo>
                    <a:pt x="368" y="761"/>
                  </a:lnTo>
                  <a:lnTo>
                    <a:pt x="341" y="764"/>
                  </a:lnTo>
                  <a:lnTo>
                    <a:pt x="290" y="770"/>
                  </a:lnTo>
                  <a:lnTo>
                    <a:pt x="263" y="771"/>
                  </a:lnTo>
                  <a:lnTo>
                    <a:pt x="236" y="771"/>
                  </a:lnTo>
                  <a:lnTo>
                    <a:pt x="210" y="771"/>
                  </a:lnTo>
                  <a:lnTo>
                    <a:pt x="183" y="770"/>
                  </a:lnTo>
                  <a:lnTo>
                    <a:pt x="158" y="767"/>
                  </a:lnTo>
                  <a:lnTo>
                    <a:pt x="132" y="764"/>
                  </a:lnTo>
                  <a:lnTo>
                    <a:pt x="114" y="759"/>
                  </a:lnTo>
                  <a:lnTo>
                    <a:pt x="77" y="748"/>
                  </a:lnTo>
                  <a:lnTo>
                    <a:pt x="60" y="741"/>
                  </a:lnTo>
                  <a:lnTo>
                    <a:pt x="42" y="734"/>
                  </a:lnTo>
                  <a:lnTo>
                    <a:pt x="33" y="729"/>
                  </a:lnTo>
                  <a:lnTo>
                    <a:pt x="26" y="724"/>
                  </a:lnTo>
                  <a:lnTo>
                    <a:pt x="18" y="719"/>
                  </a:lnTo>
                  <a:lnTo>
                    <a:pt x="11" y="713"/>
                  </a:lnTo>
                  <a:lnTo>
                    <a:pt x="5" y="706"/>
                  </a:lnTo>
                  <a:lnTo>
                    <a:pt x="0" y="699"/>
                  </a:lnTo>
                  <a:lnTo>
                    <a:pt x="9" y="699"/>
                  </a:lnTo>
                  <a:lnTo>
                    <a:pt x="17" y="697"/>
                  </a:lnTo>
                  <a:lnTo>
                    <a:pt x="26" y="696"/>
                  </a:lnTo>
                  <a:lnTo>
                    <a:pt x="34" y="695"/>
                  </a:lnTo>
                  <a:lnTo>
                    <a:pt x="42" y="693"/>
                  </a:lnTo>
                  <a:lnTo>
                    <a:pt x="50" y="690"/>
                  </a:lnTo>
                  <a:lnTo>
                    <a:pt x="65" y="684"/>
                  </a:lnTo>
                  <a:lnTo>
                    <a:pt x="80" y="676"/>
                  </a:lnTo>
                  <a:lnTo>
                    <a:pt x="94" y="667"/>
                  </a:lnTo>
                  <a:lnTo>
                    <a:pt x="106" y="655"/>
                  </a:lnTo>
                  <a:lnTo>
                    <a:pt x="119" y="644"/>
                  </a:lnTo>
                  <a:lnTo>
                    <a:pt x="130" y="631"/>
                  </a:lnTo>
                  <a:lnTo>
                    <a:pt x="141" y="617"/>
                  </a:lnTo>
                  <a:lnTo>
                    <a:pt x="150" y="603"/>
                  </a:lnTo>
                  <a:lnTo>
                    <a:pt x="159" y="588"/>
                  </a:lnTo>
                  <a:lnTo>
                    <a:pt x="175" y="561"/>
                  </a:lnTo>
                  <a:lnTo>
                    <a:pt x="183" y="546"/>
                  </a:lnTo>
                  <a:lnTo>
                    <a:pt x="190" y="533"/>
                  </a:lnTo>
                  <a:lnTo>
                    <a:pt x="189" y="509"/>
                  </a:lnTo>
                  <a:lnTo>
                    <a:pt x="187" y="486"/>
                  </a:lnTo>
                  <a:lnTo>
                    <a:pt x="183" y="464"/>
                  </a:lnTo>
                  <a:lnTo>
                    <a:pt x="179" y="441"/>
                  </a:lnTo>
                  <a:lnTo>
                    <a:pt x="174" y="418"/>
                  </a:lnTo>
                  <a:lnTo>
                    <a:pt x="169" y="396"/>
                  </a:lnTo>
                  <a:lnTo>
                    <a:pt x="165" y="374"/>
                  </a:lnTo>
                  <a:lnTo>
                    <a:pt x="161" y="352"/>
                  </a:lnTo>
                  <a:lnTo>
                    <a:pt x="179" y="347"/>
                  </a:lnTo>
                  <a:lnTo>
                    <a:pt x="191" y="360"/>
                  </a:lnTo>
                  <a:lnTo>
                    <a:pt x="203" y="373"/>
                  </a:lnTo>
                  <a:lnTo>
                    <a:pt x="213" y="387"/>
                  </a:lnTo>
                  <a:lnTo>
                    <a:pt x="224" y="400"/>
                  </a:lnTo>
                  <a:lnTo>
                    <a:pt x="233" y="414"/>
                  </a:lnTo>
                  <a:lnTo>
                    <a:pt x="241" y="429"/>
                  </a:lnTo>
                  <a:lnTo>
                    <a:pt x="249" y="442"/>
                  </a:lnTo>
                  <a:lnTo>
                    <a:pt x="256" y="458"/>
                  </a:lnTo>
                  <a:lnTo>
                    <a:pt x="263" y="473"/>
                  </a:lnTo>
                  <a:lnTo>
                    <a:pt x="268" y="487"/>
                  </a:lnTo>
                  <a:lnTo>
                    <a:pt x="273" y="504"/>
                  </a:lnTo>
                  <a:lnTo>
                    <a:pt x="278" y="519"/>
                  </a:lnTo>
                  <a:lnTo>
                    <a:pt x="285" y="551"/>
                  </a:lnTo>
                  <a:lnTo>
                    <a:pt x="290" y="584"/>
                  </a:lnTo>
                  <a:lnTo>
                    <a:pt x="291" y="590"/>
                  </a:lnTo>
                  <a:lnTo>
                    <a:pt x="294" y="596"/>
                  </a:lnTo>
                  <a:lnTo>
                    <a:pt x="299" y="600"/>
                  </a:lnTo>
                  <a:lnTo>
                    <a:pt x="302" y="604"/>
                  </a:lnTo>
                  <a:lnTo>
                    <a:pt x="313" y="610"/>
                  </a:lnTo>
                  <a:lnTo>
                    <a:pt x="324" y="614"/>
                  </a:lnTo>
                  <a:lnTo>
                    <a:pt x="337" y="615"/>
                  </a:lnTo>
                  <a:lnTo>
                    <a:pt x="348" y="615"/>
                  </a:lnTo>
                  <a:lnTo>
                    <a:pt x="360" y="613"/>
                  </a:lnTo>
                  <a:lnTo>
                    <a:pt x="365" y="612"/>
                  </a:lnTo>
                  <a:lnTo>
                    <a:pt x="369" y="610"/>
                  </a:lnTo>
                  <a:lnTo>
                    <a:pt x="417" y="596"/>
                  </a:lnTo>
                  <a:lnTo>
                    <a:pt x="514" y="571"/>
                  </a:lnTo>
                  <a:lnTo>
                    <a:pt x="562" y="557"/>
                  </a:lnTo>
                  <a:lnTo>
                    <a:pt x="609" y="543"/>
                  </a:lnTo>
                  <a:lnTo>
                    <a:pt x="632" y="536"/>
                  </a:lnTo>
                  <a:lnTo>
                    <a:pt x="656" y="528"/>
                  </a:lnTo>
                  <a:lnTo>
                    <a:pt x="679" y="518"/>
                  </a:lnTo>
                  <a:lnTo>
                    <a:pt x="702" y="508"/>
                  </a:lnTo>
                  <a:lnTo>
                    <a:pt x="724" y="498"/>
                  </a:lnTo>
                  <a:lnTo>
                    <a:pt x="746" y="487"/>
                  </a:lnTo>
                  <a:lnTo>
                    <a:pt x="758" y="483"/>
                  </a:lnTo>
                  <a:lnTo>
                    <a:pt x="771" y="480"/>
                  </a:lnTo>
                  <a:lnTo>
                    <a:pt x="799" y="472"/>
                  </a:lnTo>
                  <a:lnTo>
                    <a:pt x="828" y="463"/>
                  </a:lnTo>
                  <a:lnTo>
                    <a:pt x="841" y="458"/>
                  </a:lnTo>
                  <a:lnTo>
                    <a:pt x="854" y="451"/>
                  </a:lnTo>
                  <a:lnTo>
                    <a:pt x="867" y="445"/>
                  </a:lnTo>
                  <a:lnTo>
                    <a:pt x="878" y="438"/>
                  </a:lnTo>
                  <a:lnTo>
                    <a:pt x="889" y="431"/>
                  </a:lnTo>
                  <a:lnTo>
                    <a:pt x="898" y="423"/>
                  </a:lnTo>
                  <a:lnTo>
                    <a:pt x="906" y="414"/>
                  </a:lnTo>
                  <a:lnTo>
                    <a:pt x="913" y="405"/>
                  </a:lnTo>
                  <a:lnTo>
                    <a:pt x="917" y="395"/>
                  </a:lnTo>
                  <a:lnTo>
                    <a:pt x="920" y="383"/>
                  </a:lnTo>
                  <a:lnTo>
                    <a:pt x="910" y="383"/>
                  </a:lnTo>
                  <a:lnTo>
                    <a:pt x="908" y="362"/>
                  </a:lnTo>
                  <a:lnTo>
                    <a:pt x="905" y="340"/>
                  </a:lnTo>
                  <a:lnTo>
                    <a:pt x="900" y="319"/>
                  </a:lnTo>
                  <a:lnTo>
                    <a:pt x="895" y="299"/>
                  </a:lnTo>
                  <a:lnTo>
                    <a:pt x="889" y="278"/>
                  </a:lnTo>
                  <a:lnTo>
                    <a:pt x="881" y="259"/>
                  </a:lnTo>
                  <a:lnTo>
                    <a:pt x="873" y="239"/>
                  </a:lnTo>
                  <a:lnTo>
                    <a:pt x="863" y="220"/>
                  </a:lnTo>
                  <a:lnTo>
                    <a:pt x="845" y="182"/>
                  </a:lnTo>
                  <a:lnTo>
                    <a:pt x="826" y="145"/>
                  </a:lnTo>
                  <a:lnTo>
                    <a:pt x="809" y="106"/>
                  </a:lnTo>
                  <a:lnTo>
                    <a:pt x="801" y="87"/>
                  </a:lnTo>
                  <a:lnTo>
                    <a:pt x="794" y="67"/>
                  </a:lnTo>
                  <a:lnTo>
                    <a:pt x="787" y="64"/>
                  </a:lnTo>
                  <a:lnTo>
                    <a:pt x="781" y="60"/>
                  </a:lnTo>
                  <a:lnTo>
                    <a:pt x="777" y="56"/>
                  </a:lnTo>
                  <a:lnTo>
                    <a:pt x="772" y="52"/>
                  </a:lnTo>
                  <a:lnTo>
                    <a:pt x="770" y="46"/>
                  </a:lnTo>
                  <a:lnTo>
                    <a:pt x="769" y="41"/>
                  </a:lnTo>
                  <a:lnTo>
                    <a:pt x="769" y="33"/>
                  </a:lnTo>
                  <a:lnTo>
                    <a:pt x="770" y="26"/>
                  </a:lnTo>
                  <a:lnTo>
                    <a:pt x="787" y="0"/>
                  </a:lnTo>
                  <a:lnTo>
                    <a:pt x="802" y="16"/>
                  </a:lnTo>
                  <a:lnTo>
                    <a:pt x="816" y="31"/>
                  </a:lnTo>
                  <a:lnTo>
                    <a:pt x="830" y="48"/>
                  </a:lnTo>
                  <a:lnTo>
                    <a:pt x="841" y="65"/>
                  </a:lnTo>
                  <a:lnTo>
                    <a:pt x="854" y="83"/>
                  </a:lnTo>
                  <a:lnTo>
                    <a:pt x="865" y="101"/>
                  </a:lnTo>
                  <a:lnTo>
                    <a:pt x="884" y="137"/>
                  </a:lnTo>
                  <a:lnTo>
                    <a:pt x="904" y="175"/>
                  </a:lnTo>
                  <a:lnTo>
                    <a:pt x="922" y="213"/>
                  </a:lnTo>
                  <a:lnTo>
                    <a:pt x="944" y="250"/>
                  </a:lnTo>
                  <a:lnTo>
                    <a:pt x="956" y="267"/>
                  </a:lnTo>
                  <a:lnTo>
                    <a:pt x="967" y="285"/>
                  </a:lnTo>
                  <a:close/>
                </a:path>
              </a:pathLst>
            </a:custGeom>
            <a:solidFill>
              <a:srgbClr val="5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0" name="Freeform 110"/>
            <p:cNvSpPr>
              <a:spLocks/>
            </p:cNvSpPr>
            <p:nvPr/>
          </p:nvSpPr>
          <p:spPr bwMode="auto">
            <a:xfrm>
              <a:off x="5551" y="2055"/>
              <a:ext cx="87" cy="68"/>
            </a:xfrm>
            <a:custGeom>
              <a:avLst/>
              <a:gdLst>
                <a:gd name="T0" fmla="*/ 43 w 175"/>
                <a:gd name="T1" fmla="*/ 12 h 134"/>
                <a:gd name="T2" fmla="*/ 42 w 175"/>
                <a:gd name="T3" fmla="*/ 12 h 134"/>
                <a:gd name="T4" fmla="*/ 42 w 175"/>
                <a:gd name="T5" fmla="*/ 12 h 134"/>
                <a:gd name="T6" fmla="*/ 40 w 175"/>
                <a:gd name="T7" fmla="*/ 13 h 134"/>
                <a:gd name="T8" fmla="*/ 39 w 175"/>
                <a:gd name="T9" fmla="*/ 15 h 134"/>
                <a:gd name="T10" fmla="*/ 37 w 175"/>
                <a:gd name="T11" fmla="*/ 17 h 134"/>
                <a:gd name="T12" fmla="*/ 36 w 175"/>
                <a:gd name="T13" fmla="*/ 19 h 134"/>
                <a:gd name="T14" fmla="*/ 35 w 175"/>
                <a:gd name="T15" fmla="*/ 22 h 134"/>
                <a:gd name="T16" fmla="*/ 32 w 175"/>
                <a:gd name="T17" fmla="*/ 26 h 134"/>
                <a:gd name="T18" fmla="*/ 30 w 175"/>
                <a:gd name="T19" fmla="*/ 28 h 134"/>
                <a:gd name="T20" fmla="*/ 29 w 175"/>
                <a:gd name="T21" fmla="*/ 30 h 134"/>
                <a:gd name="T22" fmla="*/ 27 w 175"/>
                <a:gd name="T23" fmla="*/ 32 h 134"/>
                <a:gd name="T24" fmla="*/ 25 w 175"/>
                <a:gd name="T25" fmla="*/ 33 h 134"/>
                <a:gd name="T26" fmla="*/ 23 w 175"/>
                <a:gd name="T27" fmla="*/ 34 h 134"/>
                <a:gd name="T28" fmla="*/ 22 w 175"/>
                <a:gd name="T29" fmla="*/ 35 h 134"/>
                <a:gd name="T30" fmla="*/ 21 w 175"/>
                <a:gd name="T31" fmla="*/ 35 h 134"/>
                <a:gd name="T32" fmla="*/ 19 w 175"/>
                <a:gd name="T33" fmla="*/ 35 h 134"/>
                <a:gd name="T34" fmla="*/ 18 w 175"/>
                <a:gd name="T35" fmla="*/ 35 h 134"/>
                <a:gd name="T36" fmla="*/ 16 w 175"/>
                <a:gd name="T37" fmla="*/ 34 h 134"/>
                <a:gd name="T38" fmla="*/ 15 w 175"/>
                <a:gd name="T39" fmla="*/ 33 h 134"/>
                <a:gd name="T40" fmla="*/ 13 w 175"/>
                <a:gd name="T41" fmla="*/ 33 h 134"/>
                <a:gd name="T42" fmla="*/ 0 w 175"/>
                <a:gd name="T43" fmla="*/ 21 h 134"/>
                <a:gd name="T44" fmla="*/ 20 w 175"/>
                <a:gd name="T45" fmla="*/ 0 h 134"/>
                <a:gd name="T46" fmla="*/ 23 w 175"/>
                <a:gd name="T47" fmla="*/ 1 h 134"/>
                <a:gd name="T48" fmla="*/ 26 w 175"/>
                <a:gd name="T49" fmla="*/ 3 h 134"/>
                <a:gd name="T50" fmla="*/ 29 w 175"/>
                <a:gd name="T51" fmla="*/ 4 h 134"/>
                <a:gd name="T52" fmla="*/ 32 w 175"/>
                <a:gd name="T53" fmla="*/ 5 h 134"/>
                <a:gd name="T54" fmla="*/ 35 w 175"/>
                <a:gd name="T55" fmla="*/ 7 h 134"/>
                <a:gd name="T56" fmla="*/ 38 w 175"/>
                <a:gd name="T57" fmla="*/ 8 h 134"/>
                <a:gd name="T58" fmla="*/ 43 w 175"/>
                <a:gd name="T59" fmla="*/ 12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5" h="134">
                  <a:moveTo>
                    <a:pt x="175" y="45"/>
                  </a:moveTo>
                  <a:lnTo>
                    <a:pt x="171" y="46"/>
                  </a:lnTo>
                  <a:lnTo>
                    <a:pt x="168" y="48"/>
                  </a:lnTo>
                  <a:lnTo>
                    <a:pt x="162" y="52"/>
                  </a:lnTo>
                  <a:lnTo>
                    <a:pt x="156" y="58"/>
                  </a:lnTo>
                  <a:lnTo>
                    <a:pt x="150" y="66"/>
                  </a:lnTo>
                  <a:lnTo>
                    <a:pt x="146" y="75"/>
                  </a:lnTo>
                  <a:lnTo>
                    <a:pt x="140" y="84"/>
                  </a:lnTo>
                  <a:lnTo>
                    <a:pt x="130" y="102"/>
                  </a:lnTo>
                  <a:lnTo>
                    <a:pt x="123" y="111"/>
                  </a:lnTo>
                  <a:lnTo>
                    <a:pt x="116" y="119"/>
                  </a:lnTo>
                  <a:lnTo>
                    <a:pt x="109" y="125"/>
                  </a:lnTo>
                  <a:lnTo>
                    <a:pt x="100" y="130"/>
                  </a:lnTo>
                  <a:lnTo>
                    <a:pt x="95" y="132"/>
                  </a:lnTo>
                  <a:lnTo>
                    <a:pt x="90" y="134"/>
                  </a:lnTo>
                  <a:lnTo>
                    <a:pt x="85" y="134"/>
                  </a:lnTo>
                  <a:lnTo>
                    <a:pt x="79" y="134"/>
                  </a:lnTo>
                  <a:lnTo>
                    <a:pt x="73" y="134"/>
                  </a:lnTo>
                  <a:lnTo>
                    <a:pt x="67" y="133"/>
                  </a:lnTo>
                  <a:lnTo>
                    <a:pt x="60" y="131"/>
                  </a:lnTo>
                  <a:lnTo>
                    <a:pt x="53" y="128"/>
                  </a:lnTo>
                  <a:lnTo>
                    <a:pt x="0" y="81"/>
                  </a:lnTo>
                  <a:lnTo>
                    <a:pt x="82" y="0"/>
                  </a:lnTo>
                  <a:lnTo>
                    <a:pt x="95" y="4"/>
                  </a:lnTo>
                  <a:lnTo>
                    <a:pt x="107" y="9"/>
                  </a:lnTo>
                  <a:lnTo>
                    <a:pt x="119" y="14"/>
                  </a:lnTo>
                  <a:lnTo>
                    <a:pt x="131" y="20"/>
                  </a:lnTo>
                  <a:lnTo>
                    <a:pt x="141" y="26"/>
                  </a:lnTo>
                  <a:lnTo>
                    <a:pt x="153" y="32"/>
                  </a:lnTo>
                  <a:lnTo>
                    <a:pt x="175" y="45"/>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1" name="Freeform 111"/>
            <p:cNvSpPr>
              <a:spLocks/>
            </p:cNvSpPr>
            <p:nvPr/>
          </p:nvSpPr>
          <p:spPr bwMode="auto">
            <a:xfrm>
              <a:off x="5789" y="2089"/>
              <a:ext cx="331" cy="220"/>
            </a:xfrm>
            <a:custGeom>
              <a:avLst/>
              <a:gdLst>
                <a:gd name="T0" fmla="*/ 150 w 662"/>
                <a:gd name="T1" fmla="*/ 17 h 440"/>
                <a:gd name="T2" fmla="*/ 154 w 662"/>
                <a:gd name="T3" fmla="*/ 22 h 440"/>
                <a:gd name="T4" fmla="*/ 156 w 662"/>
                <a:gd name="T5" fmla="*/ 28 h 440"/>
                <a:gd name="T6" fmla="*/ 159 w 662"/>
                <a:gd name="T7" fmla="*/ 37 h 440"/>
                <a:gd name="T8" fmla="*/ 162 w 662"/>
                <a:gd name="T9" fmla="*/ 49 h 440"/>
                <a:gd name="T10" fmla="*/ 163 w 662"/>
                <a:gd name="T11" fmla="*/ 60 h 440"/>
                <a:gd name="T12" fmla="*/ 163 w 662"/>
                <a:gd name="T13" fmla="*/ 66 h 440"/>
                <a:gd name="T14" fmla="*/ 157 w 662"/>
                <a:gd name="T15" fmla="*/ 69 h 440"/>
                <a:gd name="T16" fmla="*/ 151 w 662"/>
                <a:gd name="T17" fmla="*/ 73 h 440"/>
                <a:gd name="T18" fmla="*/ 133 w 662"/>
                <a:gd name="T19" fmla="*/ 78 h 440"/>
                <a:gd name="T20" fmla="*/ 123 w 662"/>
                <a:gd name="T21" fmla="*/ 82 h 440"/>
                <a:gd name="T22" fmla="*/ 116 w 662"/>
                <a:gd name="T23" fmla="*/ 86 h 440"/>
                <a:gd name="T24" fmla="*/ 103 w 662"/>
                <a:gd name="T25" fmla="*/ 91 h 440"/>
                <a:gd name="T26" fmla="*/ 82 w 662"/>
                <a:gd name="T27" fmla="*/ 97 h 440"/>
                <a:gd name="T28" fmla="*/ 61 w 662"/>
                <a:gd name="T29" fmla="*/ 103 h 440"/>
                <a:gd name="T30" fmla="*/ 40 w 662"/>
                <a:gd name="T31" fmla="*/ 108 h 440"/>
                <a:gd name="T32" fmla="*/ 29 w 662"/>
                <a:gd name="T33" fmla="*/ 110 h 440"/>
                <a:gd name="T34" fmla="*/ 27 w 662"/>
                <a:gd name="T35" fmla="*/ 104 h 440"/>
                <a:gd name="T36" fmla="*/ 23 w 662"/>
                <a:gd name="T37" fmla="*/ 93 h 440"/>
                <a:gd name="T38" fmla="*/ 20 w 662"/>
                <a:gd name="T39" fmla="*/ 81 h 440"/>
                <a:gd name="T40" fmla="*/ 17 w 662"/>
                <a:gd name="T41" fmla="*/ 72 h 440"/>
                <a:gd name="T42" fmla="*/ 14 w 662"/>
                <a:gd name="T43" fmla="*/ 66 h 440"/>
                <a:gd name="T44" fmla="*/ 0 w 662"/>
                <a:gd name="T45" fmla="*/ 48 h 440"/>
                <a:gd name="T46" fmla="*/ 7 w 662"/>
                <a:gd name="T47" fmla="*/ 44 h 440"/>
                <a:gd name="T48" fmla="*/ 15 w 662"/>
                <a:gd name="T49" fmla="*/ 41 h 440"/>
                <a:gd name="T50" fmla="*/ 20 w 662"/>
                <a:gd name="T51" fmla="*/ 40 h 440"/>
                <a:gd name="T52" fmla="*/ 24 w 662"/>
                <a:gd name="T53" fmla="*/ 41 h 440"/>
                <a:gd name="T54" fmla="*/ 28 w 662"/>
                <a:gd name="T55" fmla="*/ 41 h 440"/>
                <a:gd name="T56" fmla="*/ 34 w 662"/>
                <a:gd name="T57" fmla="*/ 43 h 440"/>
                <a:gd name="T58" fmla="*/ 41 w 662"/>
                <a:gd name="T59" fmla="*/ 44 h 440"/>
                <a:gd name="T60" fmla="*/ 48 w 662"/>
                <a:gd name="T61" fmla="*/ 43 h 440"/>
                <a:gd name="T62" fmla="*/ 59 w 662"/>
                <a:gd name="T63" fmla="*/ 41 h 440"/>
                <a:gd name="T64" fmla="*/ 73 w 662"/>
                <a:gd name="T65" fmla="*/ 38 h 440"/>
                <a:gd name="T66" fmla="*/ 81 w 662"/>
                <a:gd name="T67" fmla="*/ 37 h 440"/>
                <a:gd name="T68" fmla="*/ 88 w 662"/>
                <a:gd name="T69" fmla="*/ 37 h 440"/>
                <a:gd name="T70" fmla="*/ 96 w 662"/>
                <a:gd name="T71" fmla="*/ 32 h 440"/>
                <a:gd name="T72" fmla="*/ 103 w 662"/>
                <a:gd name="T73" fmla="*/ 29 h 440"/>
                <a:gd name="T74" fmla="*/ 112 w 662"/>
                <a:gd name="T75" fmla="*/ 25 h 440"/>
                <a:gd name="T76" fmla="*/ 124 w 662"/>
                <a:gd name="T77" fmla="*/ 20 h 440"/>
                <a:gd name="T78" fmla="*/ 131 w 662"/>
                <a:gd name="T79" fmla="*/ 16 h 440"/>
                <a:gd name="T80" fmla="*/ 137 w 662"/>
                <a:gd name="T81" fmla="*/ 11 h 440"/>
                <a:gd name="T82" fmla="*/ 140 w 662"/>
                <a:gd name="T83" fmla="*/ 6 h 440"/>
                <a:gd name="T84" fmla="*/ 142 w 662"/>
                <a:gd name="T85" fmla="*/ 2 h 440"/>
                <a:gd name="T86" fmla="*/ 148 w 662"/>
                <a:gd name="T87" fmla="*/ 14 h 4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2" h="440">
                  <a:moveTo>
                    <a:pt x="591" y="56"/>
                  </a:moveTo>
                  <a:lnTo>
                    <a:pt x="599" y="66"/>
                  </a:lnTo>
                  <a:lnTo>
                    <a:pt x="606" y="77"/>
                  </a:lnTo>
                  <a:lnTo>
                    <a:pt x="613" y="87"/>
                  </a:lnTo>
                  <a:lnTo>
                    <a:pt x="619" y="98"/>
                  </a:lnTo>
                  <a:lnTo>
                    <a:pt x="624" y="111"/>
                  </a:lnTo>
                  <a:lnTo>
                    <a:pt x="628" y="122"/>
                  </a:lnTo>
                  <a:lnTo>
                    <a:pt x="636" y="146"/>
                  </a:lnTo>
                  <a:lnTo>
                    <a:pt x="642" y="169"/>
                  </a:lnTo>
                  <a:lnTo>
                    <a:pt x="646" y="193"/>
                  </a:lnTo>
                  <a:lnTo>
                    <a:pt x="648" y="216"/>
                  </a:lnTo>
                  <a:lnTo>
                    <a:pt x="649" y="237"/>
                  </a:lnTo>
                  <a:lnTo>
                    <a:pt x="662" y="252"/>
                  </a:lnTo>
                  <a:lnTo>
                    <a:pt x="650" y="261"/>
                  </a:lnTo>
                  <a:lnTo>
                    <a:pt x="640" y="269"/>
                  </a:lnTo>
                  <a:lnTo>
                    <a:pt x="627" y="276"/>
                  </a:lnTo>
                  <a:lnTo>
                    <a:pt x="614" y="283"/>
                  </a:lnTo>
                  <a:lnTo>
                    <a:pt x="601" y="289"/>
                  </a:lnTo>
                  <a:lnTo>
                    <a:pt x="588" y="293"/>
                  </a:lnTo>
                  <a:lnTo>
                    <a:pt x="531" y="312"/>
                  </a:lnTo>
                  <a:lnTo>
                    <a:pt x="504" y="322"/>
                  </a:lnTo>
                  <a:lnTo>
                    <a:pt x="490" y="328"/>
                  </a:lnTo>
                  <a:lnTo>
                    <a:pt x="477" y="335"/>
                  </a:lnTo>
                  <a:lnTo>
                    <a:pt x="464" y="342"/>
                  </a:lnTo>
                  <a:lnTo>
                    <a:pt x="452" y="352"/>
                  </a:lnTo>
                  <a:lnTo>
                    <a:pt x="410" y="362"/>
                  </a:lnTo>
                  <a:lnTo>
                    <a:pt x="368" y="374"/>
                  </a:lnTo>
                  <a:lnTo>
                    <a:pt x="327" y="388"/>
                  </a:lnTo>
                  <a:lnTo>
                    <a:pt x="285" y="400"/>
                  </a:lnTo>
                  <a:lnTo>
                    <a:pt x="244" y="411"/>
                  </a:lnTo>
                  <a:lnTo>
                    <a:pt x="202" y="423"/>
                  </a:lnTo>
                  <a:lnTo>
                    <a:pt x="159" y="432"/>
                  </a:lnTo>
                  <a:lnTo>
                    <a:pt x="137" y="436"/>
                  </a:lnTo>
                  <a:lnTo>
                    <a:pt x="116" y="440"/>
                  </a:lnTo>
                  <a:lnTo>
                    <a:pt x="111" y="429"/>
                  </a:lnTo>
                  <a:lnTo>
                    <a:pt x="106" y="416"/>
                  </a:lnTo>
                  <a:lnTo>
                    <a:pt x="97" y="393"/>
                  </a:lnTo>
                  <a:lnTo>
                    <a:pt x="91" y="369"/>
                  </a:lnTo>
                  <a:lnTo>
                    <a:pt x="84" y="344"/>
                  </a:lnTo>
                  <a:lnTo>
                    <a:pt x="79" y="321"/>
                  </a:lnTo>
                  <a:lnTo>
                    <a:pt x="69" y="297"/>
                  </a:lnTo>
                  <a:lnTo>
                    <a:pt x="65" y="286"/>
                  </a:lnTo>
                  <a:lnTo>
                    <a:pt x="59" y="274"/>
                  </a:lnTo>
                  <a:lnTo>
                    <a:pt x="53" y="263"/>
                  </a:lnTo>
                  <a:lnTo>
                    <a:pt x="46" y="252"/>
                  </a:lnTo>
                  <a:lnTo>
                    <a:pt x="0" y="192"/>
                  </a:lnTo>
                  <a:lnTo>
                    <a:pt x="13" y="183"/>
                  </a:lnTo>
                  <a:lnTo>
                    <a:pt x="27" y="174"/>
                  </a:lnTo>
                  <a:lnTo>
                    <a:pt x="42" y="168"/>
                  </a:lnTo>
                  <a:lnTo>
                    <a:pt x="57" y="164"/>
                  </a:lnTo>
                  <a:lnTo>
                    <a:pt x="72" y="161"/>
                  </a:lnTo>
                  <a:lnTo>
                    <a:pt x="80" y="160"/>
                  </a:lnTo>
                  <a:lnTo>
                    <a:pt x="88" y="160"/>
                  </a:lnTo>
                  <a:lnTo>
                    <a:pt x="96" y="161"/>
                  </a:lnTo>
                  <a:lnTo>
                    <a:pt x="104" y="162"/>
                  </a:lnTo>
                  <a:lnTo>
                    <a:pt x="112" y="163"/>
                  </a:lnTo>
                  <a:lnTo>
                    <a:pt x="120" y="166"/>
                  </a:lnTo>
                  <a:lnTo>
                    <a:pt x="134" y="170"/>
                  </a:lnTo>
                  <a:lnTo>
                    <a:pt x="148" y="173"/>
                  </a:lnTo>
                  <a:lnTo>
                    <a:pt x="162" y="174"/>
                  </a:lnTo>
                  <a:lnTo>
                    <a:pt x="176" y="173"/>
                  </a:lnTo>
                  <a:lnTo>
                    <a:pt x="191" y="172"/>
                  </a:lnTo>
                  <a:lnTo>
                    <a:pt x="204" y="170"/>
                  </a:lnTo>
                  <a:lnTo>
                    <a:pt x="233" y="164"/>
                  </a:lnTo>
                  <a:lnTo>
                    <a:pt x="262" y="157"/>
                  </a:lnTo>
                  <a:lnTo>
                    <a:pt x="292" y="150"/>
                  </a:lnTo>
                  <a:lnTo>
                    <a:pt x="307" y="148"/>
                  </a:lnTo>
                  <a:lnTo>
                    <a:pt x="322" y="146"/>
                  </a:lnTo>
                  <a:lnTo>
                    <a:pt x="337" y="145"/>
                  </a:lnTo>
                  <a:lnTo>
                    <a:pt x="352" y="145"/>
                  </a:lnTo>
                  <a:lnTo>
                    <a:pt x="366" y="136"/>
                  </a:lnTo>
                  <a:lnTo>
                    <a:pt x="381" y="128"/>
                  </a:lnTo>
                  <a:lnTo>
                    <a:pt x="397" y="120"/>
                  </a:lnTo>
                  <a:lnTo>
                    <a:pt x="412" y="113"/>
                  </a:lnTo>
                  <a:lnTo>
                    <a:pt x="430" y="106"/>
                  </a:lnTo>
                  <a:lnTo>
                    <a:pt x="446" y="99"/>
                  </a:lnTo>
                  <a:lnTo>
                    <a:pt x="479" y="86"/>
                  </a:lnTo>
                  <a:lnTo>
                    <a:pt x="494" y="78"/>
                  </a:lnTo>
                  <a:lnTo>
                    <a:pt x="509" y="70"/>
                  </a:lnTo>
                  <a:lnTo>
                    <a:pt x="523" y="61"/>
                  </a:lnTo>
                  <a:lnTo>
                    <a:pt x="536" y="52"/>
                  </a:lnTo>
                  <a:lnTo>
                    <a:pt x="546" y="41"/>
                  </a:lnTo>
                  <a:lnTo>
                    <a:pt x="556" y="29"/>
                  </a:lnTo>
                  <a:lnTo>
                    <a:pt x="560" y="22"/>
                  </a:lnTo>
                  <a:lnTo>
                    <a:pt x="562" y="16"/>
                  </a:lnTo>
                  <a:lnTo>
                    <a:pt x="566" y="8"/>
                  </a:lnTo>
                  <a:lnTo>
                    <a:pt x="568" y="0"/>
                  </a:lnTo>
                  <a:lnTo>
                    <a:pt x="591" y="5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2" name="Freeform 112"/>
            <p:cNvSpPr>
              <a:spLocks/>
            </p:cNvSpPr>
            <p:nvPr/>
          </p:nvSpPr>
          <p:spPr bwMode="auto">
            <a:xfrm>
              <a:off x="5455" y="2120"/>
              <a:ext cx="250" cy="227"/>
            </a:xfrm>
            <a:custGeom>
              <a:avLst/>
              <a:gdLst>
                <a:gd name="T0" fmla="*/ 48 w 502"/>
                <a:gd name="T1" fmla="*/ 8 h 455"/>
                <a:gd name="T2" fmla="*/ 40 w 502"/>
                <a:gd name="T3" fmla="*/ 15 h 455"/>
                <a:gd name="T4" fmla="*/ 37 w 502"/>
                <a:gd name="T5" fmla="*/ 21 h 455"/>
                <a:gd name="T6" fmla="*/ 38 w 502"/>
                <a:gd name="T7" fmla="*/ 26 h 455"/>
                <a:gd name="T8" fmla="*/ 44 w 502"/>
                <a:gd name="T9" fmla="*/ 29 h 455"/>
                <a:gd name="T10" fmla="*/ 51 w 502"/>
                <a:gd name="T11" fmla="*/ 32 h 455"/>
                <a:gd name="T12" fmla="*/ 63 w 502"/>
                <a:gd name="T13" fmla="*/ 33 h 455"/>
                <a:gd name="T14" fmla="*/ 77 w 502"/>
                <a:gd name="T15" fmla="*/ 32 h 455"/>
                <a:gd name="T16" fmla="*/ 101 w 502"/>
                <a:gd name="T17" fmla="*/ 27 h 455"/>
                <a:gd name="T18" fmla="*/ 114 w 502"/>
                <a:gd name="T19" fmla="*/ 31 h 455"/>
                <a:gd name="T20" fmla="*/ 122 w 502"/>
                <a:gd name="T21" fmla="*/ 45 h 455"/>
                <a:gd name="T22" fmla="*/ 124 w 502"/>
                <a:gd name="T23" fmla="*/ 54 h 455"/>
                <a:gd name="T24" fmla="*/ 125 w 502"/>
                <a:gd name="T25" fmla="*/ 64 h 455"/>
                <a:gd name="T26" fmla="*/ 122 w 502"/>
                <a:gd name="T27" fmla="*/ 73 h 455"/>
                <a:gd name="T28" fmla="*/ 117 w 502"/>
                <a:gd name="T29" fmla="*/ 85 h 455"/>
                <a:gd name="T30" fmla="*/ 109 w 502"/>
                <a:gd name="T31" fmla="*/ 95 h 455"/>
                <a:gd name="T32" fmla="*/ 95 w 502"/>
                <a:gd name="T33" fmla="*/ 110 h 455"/>
                <a:gd name="T34" fmla="*/ 90 w 502"/>
                <a:gd name="T35" fmla="*/ 110 h 455"/>
                <a:gd name="T36" fmla="*/ 88 w 502"/>
                <a:gd name="T37" fmla="*/ 103 h 455"/>
                <a:gd name="T38" fmla="*/ 81 w 502"/>
                <a:gd name="T39" fmla="*/ 94 h 455"/>
                <a:gd name="T40" fmla="*/ 79 w 502"/>
                <a:gd name="T41" fmla="*/ 86 h 455"/>
                <a:gd name="T42" fmla="*/ 87 w 502"/>
                <a:gd name="T43" fmla="*/ 81 h 455"/>
                <a:gd name="T44" fmla="*/ 93 w 502"/>
                <a:gd name="T45" fmla="*/ 75 h 455"/>
                <a:gd name="T46" fmla="*/ 88 w 502"/>
                <a:gd name="T47" fmla="*/ 74 h 455"/>
                <a:gd name="T48" fmla="*/ 83 w 502"/>
                <a:gd name="T49" fmla="*/ 75 h 455"/>
                <a:gd name="T50" fmla="*/ 75 w 502"/>
                <a:gd name="T51" fmla="*/ 81 h 455"/>
                <a:gd name="T52" fmla="*/ 70 w 502"/>
                <a:gd name="T53" fmla="*/ 82 h 455"/>
                <a:gd name="T54" fmla="*/ 66 w 502"/>
                <a:gd name="T55" fmla="*/ 80 h 455"/>
                <a:gd name="T56" fmla="*/ 62 w 502"/>
                <a:gd name="T57" fmla="*/ 77 h 455"/>
                <a:gd name="T58" fmla="*/ 56 w 502"/>
                <a:gd name="T59" fmla="*/ 74 h 455"/>
                <a:gd name="T60" fmla="*/ 54 w 502"/>
                <a:gd name="T61" fmla="*/ 72 h 455"/>
                <a:gd name="T62" fmla="*/ 57 w 502"/>
                <a:gd name="T63" fmla="*/ 67 h 455"/>
                <a:gd name="T64" fmla="*/ 65 w 502"/>
                <a:gd name="T65" fmla="*/ 60 h 455"/>
                <a:gd name="T66" fmla="*/ 71 w 502"/>
                <a:gd name="T67" fmla="*/ 55 h 455"/>
                <a:gd name="T68" fmla="*/ 74 w 502"/>
                <a:gd name="T69" fmla="*/ 50 h 455"/>
                <a:gd name="T70" fmla="*/ 72 w 502"/>
                <a:gd name="T71" fmla="*/ 49 h 455"/>
                <a:gd name="T72" fmla="*/ 67 w 502"/>
                <a:gd name="T73" fmla="*/ 50 h 455"/>
                <a:gd name="T74" fmla="*/ 62 w 502"/>
                <a:gd name="T75" fmla="*/ 56 h 455"/>
                <a:gd name="T76" fmla="*/ 53 w 502"/>
                <a:gd name="T77" fmla="*/ 65 h 455"/>
                <a:gd name="T78" fmla="*/ 47 w 502"/>
                <a:gd name="T79" fmla="*/ 68 h 455"/>
                <a:gd name="T80" fmla="*/ 42 w 502"/>
                <a:gd name="T81" fmla="*/ 68 h 455"/>
                <a:gd name="T82" fmla="*/ 38 w 502"/>
                <a:gd name="T83" fmla="*/ 66 h 455"/>
                <a:gd name="T84" fmla="*/ 25 w 502"/>
                <a:gd name="T85" fmla="*/ 65 h 455"/>
                <a:gd name="T86" fmla="*/ 23 w 502"/>
                <a:gd name="T87" fmla="*/ 58 h 455"/>
                <a:gd name="T88" fmla="*/ 22 w 502"/>
                <a:gd name="T89" fmla="*/ 52 h 455"/>
                <a:gd name="T90" fmla="*/ 23 w 502"/>
                <a:gd name="T91" fmla="*/ 48 h 455"/>
                <a:gd name="T92" fmla="*/ 22 w 502"/>
                <a:gd name="T93" fmla="*/ 42 h 455"/>
                <a:gd name="T94" fmla="*/ 18 w 502"/>
                <a:gd name="T95" fmla="*/ 45 h 455"/>
                <a:gd name="T96" fmla="*/ 16 w 502"/>
                <a:gd name="T97" fmla="*/ 51 h 455"/>
                <a:gd name="T98" fmla="*/ 16 w 502"/>
                <a:gd name="T99" fmla="*/ 61 h 455"/>
                <a:gd name="T100" fmla="*/ 15 w 502"/>
                <a:gd name="T101" fmla="*/ 67 h 455"/>
                <a:gd name="T102" fmla="*/ 12 w 502"/>
                <a:gd name="T103" fmla="*/ 70 h 455"/>
                <a:gd name="T104" fmla="*/ 4 w 502"/>
                <a:gd name="T105" fmla="*/ 59 h 455"/>
                <a:gd name="T106" fmla="*/ 1 w 502"/>
                <a:gd name="T107" fmla="*/ 51 h 455"/>
                <a:gd name="T108" fmla="*/ 0 w 502"/>
                <a:gd name="T109" fmla="*/ 44 h 455"/>
                <a:gd name="T110" fmla="*/ 1 w 502"/>
                <a:gd name="T111" fmla="*/ 37 h 455"/>
                <a:gd name="T112" fmla="*/ 6 w 502"/>
                <a:gd name="T113" fmla="*/ 27 h 455"/>
                <a:gd name="T114" fmla="*/ 13 w 502"/>
                <a:gd name="T115" fmla="*/ 18 h 455"/>
                <a:gd name="T116" fmla="*/ 23 w 502"/>
                <a:gd name="T117" fmla="*/ 11 h 455"/>
                <a:gd name="T118" fmla="*/ 33 w 502"/>
                <a:gd name="T119" fmla="*/ 5 h 455"/>
                <a:gd name="T120" fmla="*/ 44 w 502"/>
                <a:gd name="T121" fmla="*/ 1 h 4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2" h="455">
                  <a:moveTo>
                    <a:pt x="211" y="16"/>
                  </a:moveTo>
                  <a:lnTo>
                    <a:pt x="203" y="26"/>
                  </a:lnTo>
                  <a:lnTo>
                    <a:pt x="192" y="35"/>
                  </a:lnTo>
                  <a:lnTo>
                    <a:pt x="183" y="44"/>
                  </a:lnTo>
                  <a:lnTo>
                    <a:pt x="173" y="54"/>
                  </a:lnTo>
                  <a:lnTo>
                    <a:pt x="163" y="63"/>
                  </a:lnTo>
                  <a:lnTo>
                    <a:pt x="155" y="73"/>
                  </a:lnTo>
                  <a:lnTo>
                    <a:pt x="153" y="78"/>
                  </a:lnTo>
                  <a:lnTo>
                    <a:pt x="149" y="85"/>
                  </a:lnTo>
                  <a:lnTo>
                    <a:pt x="148" y="91"/>
                  </a:lnTo>
                  <a:lnTo>
                    <a:pt x="147" y="98"/>
                  </a:lnTo>
                  <a:lnTo>
                    <a:pt x="155" y="104"/>
                  </a:lnTo>
                  <a:lnTo>
                    <a:pt x="163" y="109"/>
                  </a:lnTo>
                  <a:lnTo>
                    <a:pt x="171" y="115"/>
                  </a:lnTo>
                  <a:lnTo>
                    <a:pt x="179" y="119"/>
                  </a:lnTo>
                  <a:lnTo>
                    <a:pt x="189" y="123"/>
                  </a:lnTo>
                  <a:lnTo>
                    <a:pt x="198" y="126"/>
                  </a:lnTo>
                  <a:lnTo>
                    <a:pt x="206" y="129"/>
                  </a:lnTo>
                  <a:lnTo>
                    <a:pt x="215" y="130"/>
                  </a:lnTo>
                  <a:lnTo>
                    <a:pt x="234" y="133"/>
                  </a:lnTo>
                  <a:lnTo>
                    <a:pt x="253" y="134"/>
                  </a:lnTo>
                  <a:lnTo>
                    <a:pt x="273" y="134"/>
                  </a:lnTo>
                  <a:lnTo>
                    <a:pt x="293" y="133"/>
                  </a:lnTo>
                  <a:lnTo>
                    <a:pt x="312" y="130"/>
                  </a:lnTo>
                  <a:lnTo>
                    <a:pt x="331" y="127"/>
                  </a:lnTo>
                  <a:lnTo>
                    <a:pt x="370" y="119"/>
                  </a:lnTo>
                  <a:lnTo>
                    <a:pt x="407" y="110"/>
                  </a:lnTo>
                  <a:lnTo>
                    <a:pt x="425" y="107"/>
                  </a:lnTo>
                  <a:lnTo>
                    <a:pt x="443" y="104"/>
                  </a:lnTo>
                  <a:lnTo>
                    <a:pt x="458" y="125"/>
                  </a:lnTo>
                  <a:lnTo>
                    <a:pt x="472" y="146"/>
                  </a:lnTo>
                  <a:lnTo>
                    <a:pt x="479" y="159"/>
                  </a:lnTo>
                  <a:lnTo>
                    <a:pt x="489" y="181"/>
                  </a:lnTo>
                  <a:lnTo>
                    <a:pt x="494" y="194"/>
                  </a:lnTo>
                  <a:lnTo>
                    <a:pt x="497" y="206"/>
                  </a:lnTo>
                  <a:lnTo>
                    <a:pt x="499" y="219"/>
                  </a:lnTo>
                  <a:lnTo>
                    <a:pt x="502" y="231"/>
                  </a:lnTo>
                  <a:lnTo>
                    <a:pt x="502" y="243"/>
                  </a:lnTo>
                  <a:lnTo>
                    <a:pt x="502" y="256"/>
                  </a:lnTo>
                  <a:lnTo>
                    <a:pt x="499" y="268"/>
                  </a:lnTo>
                  <a:lnTo>
                    <a:pt x="496" y="281"/>
                  </a:lnTo>
                  <a:lnTo>
                    <a:pt x="490" y="294"/>
                  </a:lnTo>
                  <a:lnTo>
                    <a:pt x="487" y="305"/>
                  </a:lnTo>
                  <a:lnTo>
                    <a:pt x="476" y="329"/>
                  </a:lnTo>
                  <a:lnTo>
                    <a:pt x="470" y="340"/>
                  </a:lnTo>
                  <a:lnTo>
                    <a:pt x="464" y="351"/>
                  </a:lnTo>
                  <a:lnTo>
                    <a:pt x="457" y="362"/>
                  </a:lnTo>
                  <a:lnTo>
                    <a:pt x="440" y="383"/>
                  </a:lnTo>
                  <a:lnTo>
                    <a:pt x="423" y="404"/>
                  </a:lnTo>
                  <a:lnTo>
                    <a:pt x="405" y="422"/>
                  </a:lnTo>
                  <a:lnTo>
                    <a:pt x="384" y="440"/>
                  </a:lnTo>
                  <a:lnTo>
                    <a:pt x="363" y="455"/>
                  </a:lnTo>
                  <a:lnTo>
                    <a:pt x="363" y="448"/>
                  </a:lnTo>
                  <a:lnTo>
                    <a:pt x="363" y="442"/>
                  </a:lnTo>
                  <a:lnTo>
                    <a:pt x="361" y="435"/>
                  </a:lnTo>
                  <a:lnTo>
                    <a:pt x="360" y="429"/>
                  </a:lnTo>
                  <a:lnTo>
                    <a:pt x="354" y="415"/>
                  </a:lnTo>
                  <a:lnTo>
                    <a:pt x="347" y="402"/>
                  </a:lnTo>
                  <a:lnTo>
                    <a:pt x="338" y="389"/>
                  </a:lnTo>
                  <a:lnTo>
                    <a:pt x="328" y="376"/>
                  </a:lnTo>
                  <a:lnTo>
                    <a:pt x="319" y="364"/>
                  </a:lnTo>
                  <a:lnTo>
                    <a:pt x="309" y="352"/>
                  </a:lnTo>
                  <a:lnTo>
                    <a:pt x="318" y="346"/>
                  </a:lnTo>
                  <a:lnTo>
                    <a:pt x="326" y="341"/>
                  </a:lnTo>
                  <a:lnTo>
                    <a:pt x="343" y="330"/>
                  </a:lnTo>
                  <a:lnTo>
                    <a:pt x="352" y="324"/>
                  </a:lnTo>
                  <a:lnTo>
                    <a:pt x="360" y="317"/>
                  </a:lnTo>
                  <a:lnTo>
                    <a:pt x="368" y="310"/>
                  </a:lnTo>
                  <a:lnTo>
                    <a:pt x="375" y="300"/>
                  </a:lnTo>
                  <a:lnTo>
                    <a:pt x="367" y="298"/>
                  </a:lnTo>
                  <a:lnTo>
                    <a:pt x="360" y="296"/>
                  </a:lnTo>
                  <a:lnTo>
                    <a:pt x="353" y="296"/>
                  </a:lnTo>
                  <a:lnTo>
                    <a:pt x="347" y="297"/>
                  </a:lnTo>
                  <a:lnTo>
                    <a:pt x="341" y="299"/>
                  </a:lnTo>
                  <a:lnTo>
                    <a:pt x="335" y="302"/>
                  </a:lnTo>
                  <a:lnTo>
                    <a:pt x="325" y="309"/>
                  </a:lnTo>
                  <a:lnTo>
                    <a:pt x="315" y="316"/>
                  </a:lnTo>
                  <a:lnTo>
                    <a:pt x="303" y="324"/>
                  </a:lnTo>
                  <a:lnTo>
                    <a:pt x="297" y="327"/>
                  </a:lnTo>
                  <a:lnTo>
                    <a:pt x="290" y="329"/>
                  </a:lnTo>
                  <a:lnTo>
                    <a:pt x="283" y="330"/>
                  </a:lnTo>
                  <a:lnTo>
                    <a:pt x="275" y="331"/>
                  </a:lnTo>
                  <a:lnTo>
                    <a:pt x="273" y="326"/>
                  </a:lnTo>
                  <a:lnTo>
                    <a:pt x="268" y="321"/>
                  </a:lnTo>
                  <a:lnTo>
                    <a:pt x="265" y="317"/>
                  </a:lnTo>
                  <a:lnTo>
                    <a:pt x="260" y="314"/>
                  </a:lnTo>
                  <a:lnTo>
                    <a:pt x="250" y="310"/>
                  </a:lnTo>
                  <a:lnTo>
                    <a:pt x="241" y="305"/>
                  </a:lnTo>
                  <a:lnTo>
                    <a:pt x="231" y="301"/>
                  </a:lnTo>
                  <a:lnTo>
                    <a:pt x="227" y="299"/>
                  </a:lnTo>
                  <a:lnTo>
                    <a:pt x="223" y="296"/>
                  </a:lnTo>
                  <a:lnTo>
                    <a:pt x="221" y="292"/>
                  </a:lnTo>
                  <a:lnTo>
                    <a:pt x="219" y="289"/>
                  </a:lnTo>
                  <a:lnTo>
                    <a:pt x="218" y="283"/>
                  </a:lnTo>
                  <a:lnTo>
                    <a:pt x="218" y="278"/>
                  </a:lnTo>
                  <a:lnTo>
                    <a:pt x="228" y="268"/>
                  </a:lnTo>
                  <a:lnTo>
                    <a:pt x="239" y="259"/>
                  </a:lnTo>
                  <a:lnTo>
                    <a:pt x="250" y="250"/>
                  </a:lnTo>
                  <a:lnTo>
                    <a:pt x="261" y="242"/>
                  </a:lnTo>
                  <a:lnTo>
                    <a:pt x="272" y="234"/>
                  </a:lnTo>
                  <a:lnTo>
                    <a:pt x="281" y="225"/>
                  </a:lnTo>
                  <a:lnTo>
                    <a:pt x="286" y="220"/>
                  </a:lnTo>
                  <a:lnTo>
                    <a:pt x="289" y="214"/>
                  </a:lnTo>
                  <a:lnTo>
                    <a:pt x="294" y="208"/>
                  </a:lnTo>
                  <a:lnTo>
                    <a:pt x="297" y="201"/>
                  </a:lnTo>
                  <a:lnTo>
                    <a:pt x="296" y="199"/>
                  </a:lnTo>
                  <a:lnTo>
                    <a:pt x="295" y="198"/>
                  </a:lnTo>
                  <a:lnTo>
                    <a:pt x="290" y="197"/>
                  </a:lnTo>
                  <a:lnTo>
                    <a:pt x="286" y="196"/>
                  </a:lnTo>
                  <a:lnTo>
                    <a:pt x="280" y="197"/>
                  </a:lnTo>
                  <a:lnTo>
                    <a:pt x="272" y="202"/>
                  </a:lnTo>
                  <a:lnTo>
                    <a:pt x="264" y="208"/>
                  </a:lnTo>
                  <a:lnTo>
                    <a:pt x="256" y="215"/>
                  </a:lnTo>
                  <a:lnTo>
                    <a:pt x="249" y="224"/>
                  </a:lnTo>
                  <a:lnTo>
                    <a:pt x="234" y="239"/>
                  </a:lnTo>
                  <a:lnTo>
                    <a:pt x="220" y="255"/>
                  </a:lnTo>
                  <a:lnTo>
                    <a:pt x="212" y="261"/>
                  </a:lnTo>
                  <a:lnTo>
                    <a:pt x="205" y="266"/>
                  </a:lnTo>
                  <a:lnTo>
                    <a:pt x="197" y="270"/>
                  </a:lnTo>
                  <a:lnTo>
                    <a:pt x="188" y="273"/>
                  </a:lnTo>
                  <a:lnTo>
                    <a:pt x="179" y="274"/>
                  </a:lnTo>
                  <a:lnTo>
                    <a:pt x="174" y="274"/>
                  </a:lnTo>
                  <a:lnTo>
                    <a:pt x="169" y="273"/>
                  </a:lnTo>
                  <a:lnTo>
                    <a:pt x="164" y="271"/>
                  </a:lnTo>
                  <a:lnTo>
                    <a:pt x="159" y="270"/>
                  </a:lnTo>
                  <a:lnTo>
                    <a:pt x="153" y="267"/>
                  </a:lnTo>
                  <a:lnTo>
                    <a:pt x="147" y="264"/>
                  </a:lnTo>
                  <a:lnTo>
                    <a:pt x="101" y="268"/>
                  </a:lnTo>
                  <a:lnTo>
                    <a:pt x="101" y="262"/>
                  </a:lnTo>
                  <a:lnTo>
                    <a:pt x="100" y="256"/>
                  </a:lnTo>
                  <a:lnTo>
                    <a:pt x="97" y="244"/>
                  </a:lnTo>
                  <a:lnTo>
                    <a:pt x="94" y="234"/>
                  </a:lnTo>
                  <a:lnTo>
                    <a:pt x="92" y="224"/>
                  </a:lnTo>
                  <a:lnTo>
                    <a:pt x="89" y="214"/>
                  </a:lnTo>
                  <a:lnTo>
                    <a:pt x="89" y="209"/>
                  </a:lnTo>
                  <a:lnTo>
                    <a:pt x="91" y="204"/>
                  </a:lnTo>
                  <a:lnTo>
                    <a:pt x="92" y="199"/>
                  </a:lnTo>
                  <a:lnTo>
                    <a:pt x="94" y="194"/>
                  </a:lnTo>
                  <a:lnTo>
                    <a:pt x="97" y="188"/>
                  </a:lnTo>
                  <a:lnTo>
                    <a:pt x="101" y="181"/>
                  </a:lnTo>
                  <a:lnTo>
                    <a:pt x="89" y="171"/>
                  </a:lnTo>
                  <a:lnTo>
                    <a:pt x="85" y="173"/>
                  </a:lnTo>
                  <a:lnTo>
                    <a:pt x="81" y="176"/>
                  </a:lnTo>
                  <a:lnTo>
                    <a:pt x="74" y="182"/>
                  </a:lnTo>
                  <a:lnTo>
                    <a:pt x="71" y="189"/>
                  </a:lnTo>
                  <a:lnTo>
                    <a:pt x="69" y="196"/>
                  </a:lnTo>
                  <a:lnTo>
                    <a:pt x="66" y="204"/>
                  </a:lnTo>
                  <a:lnTo>
                    <a:pt x="66" y="212"/>
                  </a:lnTo>
                  <a:lnTo>
                    <a:pt x="66" y="229"/>
                  </a:lnTo>
                  <a:lnTo>
                    <a:pt x="67" y="245"/>
                  </a:lnTo>
                  <a:lnTo>
                    <a:pt x="66" y="254"/>
                  </a:lnTo>
                  <a:lnTo>
                    <a:pt x="65" y="261"/>
                  </a:lnTo>
                  <a:lnTo>
                    <a:pt x="63" y="268"/>
                  </a:lnTo>
                  <a:lnTo>
                    <a:pt x="58" y="274"/>
                  </a:lnTo>
                  <a:lnTo>
                    <a:pt x="52" y="280"/>
                  </a:lnTo>
                  <a:lnTo>
                    <a:pt x="48" y="282"/>
                  </a:lnTo>
                  <a:lnTo>
                    <a:pt x="43" y="285"/>
                  </a:lnTo>
                  <a:lnTo>
                    <a:pt x="26" y="252"/>
                  </a:lnTo>
                  <a:lnTo>
                    <a:pt x="17" y="237"/>
                  </a:lnTo>
                  <a:lnTo>
                    <a:pt x="9" y="221"/>
                  </a:lnTo>
                  <a:lnTo>
                    <a:pt x="6" y="212"/>
                  </a:lnTo>
                  <a:lnTo>
                    <a:pt x="4" y="204"/>
                  </a:lnTo>
                  <a:lnTo>
                    <a:pt x="2" y="195"/>
                  </a:lnTo>
                  <a:lnTo>
                    <a:pt x="0" y="187"/>
                  </a:lnTo>
                  <a:lnTo>
                    <a:pt x="0" y="177"/>
                  </a:lnTo>
                  <a:lnTo>
                    <a:pt x="2" y="168"/>
                  </a:lnTo>
                  <a:lnTo>
                    <a:pt x="4" y="159"/>
                  </a:lnTo>
                  <a:lnTo>
                    <a:pt x="7" y="150"/>
                  </a:lnTo>
                  <a:lnTo>
                    <a:pt x="11" y="135"/>
                  </a:lnTo>
                  <a:lnTo>
                    <a:pt x="17" y="122"/>
                  </a:lnTo>
                  <a:lnTo>
                    <a:pt x="24" y="109"/>
                  </a:lnTo>
                  <a:lnTo>
                    <a:pt x="32" y="97"/>
                  </a:lnTo>
                  <a:lnTo>
                    <a:pt x="42" y="86"/>
                  </a:lnTo>
                  <a:lnTo>
                    <a:pt x="52" y="74"/>
                  </a:lnTo>
                  <a:lnTo>
                    <a:pt x="65" y="64"/>
                  </a:lnTo>
                  <a:lnTo>
                    <a:pt x="78" y="55"/>
                  </a:lnTo>
                  <a:lnTo>
                    <a:pt x="92" y="46"/>
                  </a:lnTo>
                  <a:lnTo>
                    <a:pt x="106" y="36"/>
                  </a:lnTo>
                  <a:lnTo>
                    <a:pt x="121" y="29"/>
                  </a:lnTo>
                  <a:lnTo>
                    <a:pt x="134" y="22"/>
                  </a:lnTo>
                  <a:lnTo>
                    <a:pt x="149" y="16"/>
                  </a:lnTo>
                  <a:lnTo>
                    <a:pt x="164" y="11"/>
                  </a:lnTo>
                  <a:lnTo>
                    <a:pt x="179" y="5"/>
                  </a:lnTo>
                  <a:lnTo>
                    <a:pt x="193" y="0"/>
                  </a:lnTo>
                  <a:lnTo>
                    <a:pt x="211" y="16"/>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3" name="Freeform 113"/>
            <p:cNvSpPr>
              <a:spLocks/>
            </p:cNvSpPr>
            <p:nvPr/>
          </p:nvSpPr>
          <p:spPr bwMode="auto">
            <a:xfrm>
              <a:off x="5671" y="2169"/>
              <a:ext cx="87" cy="178"/>
            </a:xfrm>
            <a:custGeom>
              <a:avLst/>
              <a:gdLst>
                <a:gd name="T0" fmla="*/ 43 w 175"/>
                <a:gd name="T1" fmla="*/ 53 h 357"/>
                <a:gd name="T2" fmla="*/ 41 w 175"/>
                <a:gd name="T3" fmla="*/ 58 h 357"/>
                <a:gd name="T4" fmla="*/ 39 w 175"/>
                <a:gd name="T5" fmla="*/ 63 h 357"/>
                <a:gd name="T6" fmla="*/ 36 w 175"/>
                <a:gd name="T7" fmla="*/ 68 h 357"/>
                <a:gd name="T8" fmla="*/ 35 w 175"/>
                <a:gd name="T9" fmla="*/ 71 h 357"/>
                <a:gd name="T10" fmla="*/ 33 w 175"/>
                <a:gd name="T11" fmla="*/ 73 h 357"/>
                <a:gd name="T12" fmla="*/ 31 w 175"/>
                <a:gd name="T13" fmla="*/ 75 h 357"/>
                <a:gd name="T14" fmla="*/ 29 w 175"/>
                <a:gd name="T15" fmla="*/ 78 h 357"/>
                <a:gd name="T16" fmla="*/ 27 w 175"/>
                <a:gd name="T17" fmla="*/ 80 h 357"/>
                <a:gd name="T18" fmla="*/ 25 w 175"/>
                <a:gd name="T19" fmla="*/ 81 h 357"/>
                <a:gd name="T20" fmla="*/ 23 w 175"/>
                <a:gd name="T21" fmla="*/ 83 h 357"/>
                <a:gd name="T22" fmla="*/ 20 w 175"/>
                <a:gd name="T23" fmla="*/ 85 h 357"/>
                <a:gd name="T24" fmla="*/ 17 w 175"/>
                <a:gd name="T25" fmla="*/ 86 h 357"/>
                <a:gd name="T26" fmla="*/ 14 w 175"/>
                <a:gd name="T27" fmla="*/ 87 h 357"/>
                <a:gd name="T28" fmla="*/ 12 w 175"/>
                <a:gd name="T29" fmla="*/ 88 h 357"/>
                <a:gd name="T30" fmla="*/ 11 w 175"/>
                <a:gd name="T31" fmla="*/ 89 h 357"/>
                <a:gd name="T32" fmla="*/ 9 w 175"/>
                <a:gd name="T33" fmla="*/ 89 h 357"/>
                <a:gd name="T34" fmla="*/ 7 w 175"/>
                <a:gd name="T35" fmla="*/ 89 h 357"/>
                <a:gd name="T36" fmla="*/ 5 w 175"/>
                <a:gd name="T37" fmla="*/ 89 h 357"/>
                <a:gd name="T38" fmla="*/ 1 w 175"/>
                <a:gd name="T39" fmla="*/ 89 h 357"/>
                <a:gd name="T40" fmla="*/ 0 w 175"/>
                <a:gd name="T41" fmla="*/ 89 h 357"/>
                <a:gd name="T42" fmla="*/ 2 w 175"/>
                <a:gd name="T43" fmla="*/ 87 h 357"/>
                <a:gd name="T44" fmla="*/ 4 w 175"/>
                <a:gd name="T45" fmla="*/ 85 h 357"/>
                <a:gd name="T46" fmla="*/ 7 w 175"/>
                <a:gd name="T47" fmla="*/ 80 h 357"/>
                <a:gd name="T48" fmla="*/ 10 w 175"/>
                <a:gd name="T49" fmla="*/ 76 h 357"/>
                <a:gd name="T50" fmla="*/ 13 w 175"/>
                <a:gd name="T51" fmla="*/ 71 h 357"/>
                <a:gd name="T52" fmla="*/ 18 w 175"/>
                <a:gd name="T53" fmla="*/ 61 h 357"/>
                <a:gd name="T54" fmla="*/ 24 w 175"/>
                <a:gd name="T55" fmla="*/ 51 h 357"/>
                <a:gd name="T56" fmla="*/ 25 w 175"/>
                <a:gd name="T57" fmla="*/ 48 h 357"/>
                <a:gd name="T58" fmla="*/ 25 w 175"/>
                <a:gd name="T59" fmla="*/ 44 h 357"/>
                <a:gd name="T60" fmla="*/ 26 w 175"/>
                <a:gd name="T61" fmla="*/ 40 h 357"/>
                <a:gd name="T62" fmla="*/ 26 w 175"/>
                <a:gd name="T63" fmla="*/ 37 h 357"/>
                <a:gd name="T64" fmla="*/ 26 w 175"/>
                <a:gd name="T65" fmla="*/ 33 h 357"/>
                <a:gd name="T66" fmla="*/ 25 w 175"/>
                <a:gd name="T67" fmla="*/ 30 h 357"/>
                <a:gd name="T68" fmla="*/ 25 w 175"/>
                <a:gd name="T69" fmla="*/ 26 h 357"/>
                <a:gd name="T70" fmla="*/ 24 w 175"/>
                <a:gd name="T71" fmla="*/ 23 h 357"/>
                <a:gd name="T72" fmla="*/ 23 w 175"/>
                <a:gd name="T73" fmla="*/ 20 h 357"/>
                <a:gd name="T74" fmla="*/ 22 w 175"/>
                <a:gd name="T75" fmla="*/ 17 h 357"/>
                <a:gd name="T76" fmla="*/ 21 w 175"/>
                <a:gd name="T77" fmla="*/ 14 h 357"/>
                <a:gd name="T78" fmla="*/ 19 w 175"/>
                <a:gd name="T79" fmla="*/ 11 h 357"/>
                <a:gd name="T80" fmla="*/ 18 w 175"/>
                <a:gd name="T81" fmla="*/ 8 h 357"/>
                <a:gd name="T82" fmla="*/ 16 w 175"/>
                <a:gd name="T83" fmla="*/ 5 h 357"/>
                <a:gd name="T84" fmla="*/ 12 w 175"/>
                <a:gd name="T85" fmla="*/ 0 h 357"/>
                <a:gd name="T86" fmla="*/ 15 w 175"/>
                <a:gd name="T87" fmla="*/ 0 h 357"/>
                <a:gd name="T88" fmla="*/ 17 w 175"/>
                <a:gd name="T89" fmla="*/ 1 h 357"/>
                <a:gd name="T90" fmla="*/ 19 w 175"/>
                <a:gd name="T91" fmla="*/ 2 h 357"/>
                <a:gd name="T92" fmla="*/ 21 w 175"/>
                <a:gd name="T93" fmla="*/ 3 h 357"/>
                <a:gd name="T94" fmla="*/ 25 w 175"/>
                <a:gd name="T95" fmla="*/ 6 h 357"/>
                <a:gd name="T96" fmla="*/ 28 w 175"/>
                <a:gd name="T97" fmla="*/ 8 h 357"/>
                <a:gd name="T98" fmla="*/ 30 w 175"/>
                <a:gd name="T99" fmla="*/ 11 h 357"/>
                <a:gd name="T100" fmla="*/ 33 w 175"/>
                <a:gd name="T101" fmla="*/ 15 h 357"/>
                <a:gd name="T102" fmla="*/ 35 w 175"/>
                <a:gd name="T103" fmla="*/ 18 h 357"/>
                <a:gd name="T104" fmla="*/ 36 w 175"/>
                <a:gd name="T105" fmla="*/ 21 h 357"/>
                <a:gd name="T106" fmla="*/ 38 w 175"/>
                <a:gd name="T107" fmla="*/ 25 h 357"/>
                <a:gd name="T108" fmla="*/ 39 w 175"/>
                <a:gd name="T109" fmla="*/ 29 h 357"/>
                <a:gd name="T110" fmla="*/ 40 w 175"/>
                <a:gd name="T111" fmla="*/ 33 h 357"/>
                <a:gd name="T112" fmla="*/ 40 w 175"/>
                <a:gd name="T113" fmla="*/ 37 h 357"/>
                <a:gd name="T114" fmla="*/ 42 w 175"/>
                <a:gd name="T115" fmla="*/ 45 h 357"/>
                <a:gd name="T116" fmla="*/ 43 w 175"/>
                <a:gd name="T117" fmla="*/ 53 h 3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5" h="357">
                  <a:moveTo>
                    <a:pt x="175" y="213"/>
                  </a:moveTo>
                  <a:lnTo>
                    <a:pt x="167" y="233"/>
                  </a:lnTo>
                  <a:lnTo>
                    <a:pt x="157" y="254"/>
                  </a:lnTo>
                  <a:lnTo>
                    <a:pt x="146" y="275"/>
                  </a:lnTo>
                  <a:lnTo>
                    <a:pt x="140" y="284"/>
                  </a:lnTo>
                  <a:lnTo>
                    <a:pt x="133" y="293"/>
                  </a:lnTo>
                  <a:lnTo>
                    <a:pt x="126" y="303"/>
                  </a:lnTo>
                  <a:lnTo>
                    <a:pt x="118" y="312"/>
                  </a:lnTo>
                  <a:lnTo>
                    <a:pt x="110" y="320"/>
                  </a:lnTo>
                  <a:lnTo>
                    <a:pt x="101" y="327"/>
                  </a:lnTo>
                  <a:lnTo>
                    <a:pt x="92" y="335"/>
                  </a:lnTo>
                  <a:lnTo>
                    <a:pt x="81" y="341"/>
                  </a:lnTo>
                  <a:lnTo>
                    <a:pt x="70" y="346"/>
                  </a:lnTo>
                  <a:lnTo>
                    <a:pt x="58" y="351"/>
                  </a:lnTo>
                  <a:lnTo>
                    <a:pt x="51" y="354"/>
                  </a:lnTo>
                  <a:lnTo>
                    <a:pt x="44" y="356"/>
                  </a:lnTo>
                  <a:lnTo>
                    <a:pt x="37" y="357"/>
                  </a:lnTo>
                  <a:lnTo>
                    <a:pt x="29" y="357"/>
                  </a:lnTo>
                  <a:lnTo>
                    <a:pt x="21" y="357"/>
                  </a:lnTo>
                  <a:lnTo>
                    <a:pt x="7" y="357"/>
                  </a:lnTo>
                  <a:lnTo>
                    <a:pt x="0" y="357"/>
                  </a:lnTo>
                  <a:lnTo>
                    <a:pt x="8" y="349"/>
                  </a:lnTo>
                  <a:lnTo>
                    <a:pt x="17" y="341"/>
                  </a:lnTo>
                  <a:lnTo>
                    <a:pt x="30" y="323"/>
                  </a:lnTo>
                  <a:lnTo>
                    <a:pt x="43" y="306"/>
                  </a:lnTo>
                  <a:lnTo>
                    <a:pt x="55" y="286"/>
                  </a:lnTo>
                  <a:lnTo>
                    <a:pt x="75" y="246"/>
                  </a:lnTo>
                  <a:lnTo>
                    <a:pt x="97" y="206"/>
                  </a:lnTo>
                  <a:lnTo>
                    <a:pt x="100" y="192"/>
                  </a:lnTo>
                  <a:lnTo>
                    <a:pt x="103" y="176"/>
                  </a:lnTo>
                  <a:lnTo>
                    <a:pt x="104" y="162"/>
                  </a:lnTo>
                  <a:lnTo>
                    <a:pt x="104" y="148"/>
                  </a:lnTo>
                  <a:lnTo>
                    <a:pt x="104" y="134"/>
                  </a:lnTo>
                  <a:lnTo>
                    <a:pt x="103" y="121"/>
                  </a:lnTo>
                  <a:lnTo>
                    <a:pt x="101" y="107"/>
                  </a:lnTo>
                  <a:lnTo>
                    <a:pt x="97" y="95"/>
                  </a:lnTo>
                  <a:lnTo>
                    <a:pt x="94" y="82"/>
                  </a:lnTo>
                  <a:lnTo>
                    <a:pt x="90" y="70"/>
                  </a:lnTo>
                  <a:lnTo>
                    <a:pt x="85" y="58"/>
                  </a:lnTo>
                  <a:lnTo>
                    <a:pt x="79" y="46"/>
                  </a:lnTo>
                  <a:lnTo>
                    <a:pt x="73" y="34"/>
                  </a:lnTo>
                  <a:lnTo>
                    <a:pt x="66" y="23"/>
                  </a:lnTo>
                  <a:lnTo>
                    <a:pt x="51" y="0"/>
                  </a:lnTo>
                  <a:lnTo>
                    <a:pt x="60" y="3"/>
                  </a:lnTo>
                  <a:lnTo>
                    <a:pt x="70" y="7"/>
                  </a:lnTo>
                  <a:lnTo>
                    <a:pt x="78" y="11"/>
                  </a:lnTo>
                  <a:lnTo>
                    <a:pt x="86" y="15"/>
                  </a:lnTo>
                  <a:lnTo>
                    <a:pt x="100" y="25"/>
                  </a:lnTo>
                  <a:lnTo>
                    <a:pt x="112" y="35"/>
                  </a:lnTo>
                  <a:lnTo>
                    <a:pt x="123" y="47"/>
                  </a:lnTo>
                  <a:lnTo>
                    <a:pt x="132" y="60"/>
                  </a:lnTo>
                  <a:lnTo>
                    <a:pt x="140" y="73"/>
                  </a:lnTo>
                  <a:lnTo>
                    <a:pt x="146" y="87"/>
                  </a:lnTo>
                  <a:lnTo>
                    <a:pt x="152" y="102"/>
                  </a:lnTo>
                  <a:lnTo>
                    <a:pt x="156" y="116"/>
                  </a:lnTo>
                  <a:lnTo>
                    <a:pt x="161" y="133"/>
                  </a:lnTo>
                  <a:lnTo>
                    <a:pt x="163" y="148"/>
                  </a:lnTo>
                  <a:lnTo>
                    <a:pt x="169" y="180"/>
                  </a:lnTo>
                  <a:lnTo>
                    <a:pt x="175" y="213"/>
                  </a:lnTo>
                  <a:close/>
                </a:path>
              </a:pathLst>
            </a:custGeom>
            <a:solidFill>
              <a:srgbClr val="5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4" name="Freeform 114"/>
            <p:cNvSpPr>
              <a:spLocks/>
            </p:cNvSpPr>
            <p:nvPr/>
          </p:nvSpPr>
          <p:spPr bwMode="auto">
            <a:xfrm>
              <a:off x="5670" y="2264"/>
              <a:ext cx="521" cy="178"/>
            </a:xfrm>
            <a:custGeom>
              <a:avLst/>
              <a:gdLst>
                <a:gd name="T0" fmla="*/ 232 w 1042"/>
                <a:gd name="T1" fmla="*/ 49 h 356"/>
                <a:gd name="T2" fmla="*/ 219 w 1042"/>
                <a:gd name="T3" fmla="*/ 57 h 356"/>
                <a:gd name="T4" fmla="*/ 205 w 1042"/>
                <a:gd name="T5" fmla="*/ 64 h 356"/>
                <a:gd name="T6" fmla="*/ 192 w 1042"/>
                <a:gd name="T7" fmla="*/ 70 h 356"/>
                <a:gd name="T8" fmla="*/ 175 w 1042"/>
                <a:gd name="T9" fmla="*/ 75 h 356"/>
                <a:gd name="T10" fmla="*/ 157 w 1042"/>
                <a:gd name="T11" fmla="*/ 80 h 356"/>
                <a:gd name="T12" fmla="*/ 138 w 1042"/>
                <a:gd name="T13" fmla="*/ 84 h 356"/>
                <a:gd name="T14" fmla="*/ 119 w 1042"/>
                <a:gd name="T15" fmla="*/ 87 h 356"/>
                <a:gd name="T16" fmla="*/ 99 w 1042"/>
                <a:gd name="T17" fmla="*/ 88 h 356"/>
                <a:gd name="T18" fmla="*/ 80 w 1042"/>
                <a:gd name="T19" fmla="*/ 89 h 356"/>
                <a:gd name="T20" fmla="*/ 60 w 1042"/>
                <a:gd name="T21" fmla="*/ 89 h 356"/>
                <a:gd name="T22" fmla="*/ 41 w 1042"/>
                <a:gd name="T23" fmla="*/ 89 h 356"/>
                <a:gd name="T24" fmla="*/ 27 w 1042"/>
                <a:gd name="T25" fmla="*/ 87 h 356"/>
                <a:gd name="T26" fmla="*/ 15 w 1042"/>
                <a:gd name="T27" fmla="*/ 83 h 356"/>
                <a:gd name="T28" fmla="*/ 9 w 1042"/>
                <a:gd name="T29" fmla="*/ 81 h 356"/>
                <a:gd name="T30" fmla="*/ 6 w 1042"/>
                <a:gd name="T31" fmla="*/ 79 h 356"/>
                <a:gd name="T32" fmla="*/ 2 w 1042"/>
                <a:gd name="T33" fmla="*/ 77 h 356"/>
                <a:gd name="T34" fmla="*/ 0 w 1042"/>
                <a:gd name="T35" fmla="*/ 74 h 356"/>
                <a:gd name="T36" fmla="*/ 1 w 1042"/>
                <a:gd name="T37" fmla="*/ 71 h 356"/>
                <a:gd name="T38" fmla="*/ 2 w 1042"/>
                <a:gd name="T39" fmla="*/ 68 h 356"/>
                <a:gd name="T40" fmla="*/ 3 w 1042"/>
                <a:gd name="T41" fmla="*/ 65 h 356"/>
                <a:gd name="T42" fmla="*/ 10 w 1042"/>
                <a:gd name="T43" fmla="*/ 69 h 356"/>
                <a:gd name="T44" fmla="*/ 18 w 1042"/>
                <a:gd name="T45" fmla="*/ 73 h 356"/>
                <a:gd name="T46" fmla="*/ 26 w 1042"/>
                <a:gd name="T47" fmla="*/ 76 h 356"/>
                <a:gd name="T48" fmla="*/ 34 w 1042"/>
                <a:gd name="T49" fmla="*/ 78 h 356"/>
                <a:gd name="T50" fmla="*/ 43 w 1042"/>
                <a:gd name="T51" fmla="*/ 79 h 356"/>
                <a:gd name="T52" fmla="*/ 52 w 1042"/>
                <a:gd name="T53" fmla="*/ 80 h 356"/>
                <a:gd name="T54" fmla="*/ 61 w 1042"/>
                <a:gd name="T55" fmla="*/ 80 h 356"/>
                <a:gd name="T56" fmla="*/ 80 w 1042"/>
                <a:gd name="T57" fmla="*/ 80 h 356"/>
                <a:gd name="T58" fmla="*/ 99 w 1042"/>
                <a:gd name="T59" fmla="*/ 77 h 356"/>
                <a:gd name="T60" fmla="*/ 116 w 1042"/>
                <a:gd name="T61" fmla="*/ 74 h 356"/>
                <a:gd name="T62" fmla="*/ 133 w 1042"/>
                <a:gd name="T63" fmla="*/ 70 h 356"/>
                <a:gd name="T64" fmla="*/ 150 w 1042"/>
                <a:gd name="T65" fmla="*/ 64 h 356"/>
                <a:gd name="T66" fmla="*/ 178 w 1042"/>
                <a:gd name="T67" fmla="*/ 56 h 356"/>
                <a:gd name="T68" fmla="*/ 196 w 1042"/>
                <a:gd name="T69" fmla="*/ 50 h 356"/>
                <a:gd name="T70" fmla="*/ 205 w 1042"/>
                <a:gd name="T71" fmla="*/ 46 h 356"/>
                <a:gd name="T72" fmla="*/ 213 w 1042"/>
                <a:gd name="T73" fmla="*/ 42 h 356"/>
                <a:gd name="T74" fmla="*/ 220 w 1042"/>
                <a:gd name="T75" fmla="*/ 38 h 356"/>
                <a:gd name="T76" fmla="*/ 227 w 1042"/>
                <a:gd name="T77" fmla="*/ 33 h 356"/>
                <a:gd name="T78" fmla="*/ 240 w 1042"/>
                <a:gd name="T79" fmla="*/ 23 h 356"/>
                <a:gd name="T80" fmla="*/ 251 w 1042"/>
                <a:gd name="T81" fmla="*/ 12 h 356"/>
                <a:gd name="T82" fmla="*/ 260 w 1042"/>
                <a:gd name="T83" fmla="*/ 0 h 356"/>
                <a:gd name="T84" fmla="*/ 261 w 1042"/>
                <a:gd name="T85" fmla="*/ 6 h 356"/>
                <a:gd name="T86" fmla="*/ 260 w 1042"/>
                <a:gd name="T87" fmla="*/ 12 h 356"/>
                <a:gd name="T88" fmla="*/ 257 w 1042"/>
                <a:gd name="T89" fmla="*/ 18 h 356"/>
                <a:gd name="T90" fmla="*/ 254 w 1042"/>
                <a:gd name="T91" fmla="*/ 24 h 356"/>
                <a:gd name="T92" fmla="*/ 246 w 1042"/>
                <a:gd name="T93" fmla="*/ 34 h 356"/>
                <a:gd name="T94" fmla="*/ 240 w 1042"/>
                <a:gd name="T95" fmla="*/ 43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42" h="356">
                  <a:moveTo>
                    <a:pt x="951" y="181"/>
                  </a:moveTo>
                  <a:lnTo>
                    <a:pt x="925" y="195"/>
                  </a:lnTo>
                  <a:lnTo>
                    <a:pt x="900" y="210"/>
                  </a:lnTo>
                  <a:lnTo>
                    <a:pt x="874" y="225"/>
                  </a:lnTo>
                  <a:lnTo>
                    <a:pt x="848" y="239"/>
                  </a:lnTo>
                  <a:lnTo>
                    <a:pt x="820" y="253"/>
                  </a:lnTo>
                  <a:lnTo>
                    <a:pt x="792" y="265"/>
                  </a:lnTo>
                  <a:lnTo>
                    <a:pt x="765" y="278"/>
                  </a:lnTo>
                  <a:lnTo>
                    <a:pt x="736" y="288"/>
                  </a:lnTo>
                  <a:lnTo>
                    <a:pt x="699" y="299"/>
                  </a:lnTo>
                  <a:lnTo>
                    <a:pt x="663" y="309"/>
                  </a:lnTo>
                  <a:lnTo>
                    <a:pt x="626" y="319"/>
                  </a:lnTo>
                  <a:lnTo>
                    <a:pt x="588" y="327"/>
                  </a:lnTo>
                  <a:lnTo>
                    <a:pt x="551" y="334"/>
                  </a:lnTo>
                  <a:lnTo>
                    <a:pt x="513" y="340"/>
                  </a:lnTo>
                  <a:lnTo>
                    <a:pt x="474" y="346"/>
                  </a:lnTo>
                  <a:lnTo>
                    <a:pt x="436" y="350"/>
                  </a:lnTo>
                  <a:lnTo>
                    <a:pt x="396" y="352"/>
                  </a:lnTo>
                  <a:lnTo>
                    <a:pt x="357" y="354"/>
                  </a:lnTo>
                  <a:lnTo>
                    <a:pt x="318" y="356"/>
                  </a:lnTo>
                  <a:lnTo>
                    <a:pt x="278" y="356"/>
                  </a:lnTo>
                  <a:lnTo>
                    <a:pt x="239" y="356"/>
                  </a:lnTo>
                  <a:lnTo>
                    <a:pt x="200" y="355"/>
                  </a:lnTo>
                  <a:lnTo>
                    <a:pt x="162" y="353"/>
                  </a:lnTo>
                  <a:lnTo>
                    <a:pt x="123" y="351"/>
                  </a:lnTo>
                  <a:lnTo>
                    <a:pt x="106" y="346"/>
                  </a:lnTo>
                  <a:lnTo>
                    <a:pt x="90" y="341"/>
                  </a:lnTo>
                  <a:lnTo>
                    <a:pt x="58" y="332"/>
                  </a:lnTo>
                  <a:lnTo>
                    <a:pt x="43" y="327"/>
                  </a:lnTo>
                  <a:lnTo>
                    <a:pt x="35" y="324"/>
                  </a:lnTo>
                  <a:lnTo>
                    <a:pt x="28" y="320"/>
                  </a:lnTo>
                  <a:lnTo>
                    <a:pt x="21" y="316"/>
                  </a:lnTo>
                  <a:lnTo>
                    <a:pt x="14" y="311"/>
                  </a:lnTo>
                  <a:lnTo>
                    <a:pt x="7" y="305"/>
                  </a:lnTo>
                  <a:lnTo>
                    <a:pt x="1" y="299"/>
                  </a:lnTo>
                  <a:lnTo>
                    <a:pt x="0" y="293"/>
                  </a:lnTo>
                  <a:lnTo>
                    <a:pt x="0" y="287"/>
                  </a:lnTo>
                  <a:lnTo>
                    <a:pt x="1" y="283"/>
                  </a:lnTo>
                  <a:lnTo>
                    <a:pt x="4" y="278"/>
                  </a:lnTo>
                  <a:lnTo>
                    <a:pt x="6" y="272"/>
                  </a:lnTo>
                  <a:lnTo>
                    <a:pt x="9" y="263"/>
                  </a:lnTo>
                  <a:lnTo>
                    <a:pt x="12" y="258"/>
                  </a:lnTo>
                  <a:lnTo>
                    <a:pt x="26" y="267"/>
                  </a:lnTo>
                  <a:lnTo>
                    <a:pt x="39" y="275"/>
                  </a:lnTo>
                  <a:lnTo>
                    <a:pt x="54" y="283"/>
                  </a:lnTo>
                  <a:lnTo>
                    <a:pt x="69" y="290"/>
                  </a:lnTo>
                  <a:lnTo>
                    <a:pt x="86" y="296"/>
                  </a:lnTo>
                  <a:lnTo>
                    <a:pt x="102" y="301"/>
                  </a:lnTo>
                  <a:lnTo>
                    <a:pt x="119" y="305"/>
                  </a:lnTo>
                  <a:lnTo>
                    <a:pt x="135" y="309"/>
                  </a:lnTo>
                  <a:lnTo>
                    <a:pt x="154" y="313"/>
                  </a:lnTo>
                  <a:lnTo>
                    <a:pt x="171" y="316"/>
                  </a:lnTo>
                  <a:lnTo>
                    <a:pt x="188" y="318"/>
                  </a:lnTo>
                  <a:lnTo>
                    <a:pt x="207" y="319"/>
                  </a:lnTo>
                  <a:lnTo>
                    <a:pt x="225" y="320"/>
                  </a:lnTo>
                  <a:lnTo>
                    <a:pt x="244" y="320"/>
                  </a:lnTo>
                  <a:lnTo>
                    <a:pt x="281" y="319"/>
                  </a:lnTo>
                  <a:lnTo>
                    <a:pt x="318" y="317"/>
                  </a:lnTo>
                  <a:lnTo>
                    <a:pt x="356" y="313"/>
                  </a:lnTo>
                  <a:lnTo>
                    <a:pt x="393" y="307"/>
                  </a:lnTo>
                  <a:lnTo>
                    <a:pt x="429" y="300"/>
                  </a:lnTo>
                  <a:lnTo>
                    <a:pt x="464" y="293"/>
                  </a:lnTo>
                  <a:lnTo>
                    <a:pt x="498" y="285"/>
                  </a:lnTo>
                  <a:lnTo>
                    <a:pt x="530" y="277"/>
                  </a:lnTo>
                  <a:lnTo>
                    <a:pt x="561" y="268"/>
                  </a:lnTo>
                  <a:lnTo>
                    <a:pt x="600" y="256"/>
                  </a:lnTo>
                  <a:lnTo>
                    <a:pt x="675" y="233"/>
                  </a:lnTo>
                  <a:lnTo>
                    <a:pt x="712" y="223"/>
                  </a:lnTo>
                  <a:lnTo>
                    <a:pt x="747" y="211"/>
                  </a:lnTo>
                  <a:lnTo>
                    <a:pt x="783" y="197"/>
                  </a:lnTo>
                  <a:lnTo>
                    <a:pt x="800" y="190"/>
                  </a:lnTo>
                  <a:lnTo>
                    <a:pt x="818" y="183"/>
                  </a:lnTo>
                  <a:lnTo>
                    <a:pt x="835" y="175"/>
                  </a:lnTo>
                  <a:lnTo>
                    <a:pt x="851" y="165"/>
                  </a:lnTo>
                  <a:lnTo>
                    <a:pt x="865" y="158"/>
                  </a:lnTo>
                  <a:lnTo>
                    <a:pt x="880" y="150"/>
                  </a:lnTo>
                  <a:lnTo>
                    <a:pt x="893" y="141"/>
                  </a:lnTo>
                  <a:lnTo>
                    <a:pt x="907" y="131"/>
                  </a:lnTo>
                  <a:lnTo>
                    <a:pt x="932" y="112"/>
                  </a:lnTo>
                  <a:lnTo>
                    <a:pt x="957" y="90"/>
                  </a:lnTo>
                  <a:lnTo>
                    <a:pt x="979" y="69"/>
                  </a:lnTo>
                  <a:lnTo>
                    <a:pt x="1001" y="45"/>
                  </a:lnTo>
                  <a:lnTo>
                    <a:pt x="1020" y="22"/>
                  </a:lnTo>
                  <a:lnTo>
                    <a:pt x="1037" y="0"/>
                  </a:lnTo>
                  <a:lnTo>
                    <a:pt x="1041" y="12"/>
                  </a:lnTo>
                  <a:lnTo>
                    <a:pt x="1042" y="24"/>
                  </a:lnTo>
                  <a:lnTo>
                    <a:pt x="1041" y="37"/>
                  </a:lnTo>
                  <a:lnTo>
                    <a:pt x="1038" y="48"/>
                  </a:lnTo>
                  <a:lnTo>
                    <a:pt x="1034" y="59"/>
                  </a:lnTo>
                  <a:lnTo>
                    <a:pt x="1028" y="71"/>
                  </a:lnTo>
                  <a:lnTo>
                    <a:pt x="1022" y="82"/>
                  </a:lnTo>
                  <a:lnTo>
                    <a:pt x="1015" y="93"/>
                  </a:lnTo>
                  <a:lnTo>
                    <a:pt x="999" y="115"/>
                  </a:lnTo>
                  <a:lnTo>
                    <a:pt x="982" y="136"/>
                  </a:lnTo>
                  <a:lnTo>
                    <a:pt x="964" y="158"/>
                  </a:lnTo>
                  <a:lnTo>
                    <a:pt x="957" y="169"/>
                  </a:lnTo>
                  <a:lnTo>
                    <a:pt x="951" y="181"/>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5" name="Freeform 115"/>
            <p:cNvSpPr>
              <a:spLocks/>
            </p:cNvSpPr>
            <p:nvPr/>
          </p:nvSpPr>
          <p:spPr bwMode="auto">
            <a:xfrm>
              <a:off x="5429" y="2272"/>
              <a:ext cx="185" cy="145"/>
            </a:xfrm>
            <a:custGeom>
              <a:avLst/>
              <a:gdLst>
                <a:gd name="T0" fmla="*/ 91 w 369"/>
                <a:gd name="T1" fmla="*/ 35 h 290"/>
                <a:gd name="T2" fmla="*/ 90 w 369"/>
                <a:gd name="T3" fmla="*/ 43 h 290"/>
                <a:gd name="T4" fmla="*/ 89 w 369"/>
                <a:gd name="T5" fmla="*/ 52 h 290"/>
                <a:gd name="T6" fmla="*/ 90 w 369"/>
                <a:gd name="T7" fmla="*/ 58 h 290"/>
                <a:gd name="T8" fmla="*/ 92 w 369"/>
                <a:gd name="T9" fmla="*/ 63 h 290"/>
                <a:gd name="T10" fmla="*/ 92 w 369"/>
                <a:gd name="T11" fmla="*/ 66 h 290"/>
                <a:gd name="T12" fmla="*/ 89 w 369"/>
                <a:gd name="T13" fmla="*/ 70 h 290"/>
                <a:gd name="T14" fmla="*/ 86 w 369"/>
                <a:gd name="T15" fmla="*/ 73 h 290"/>
                <a:gd name="T16" fmla="*/ 83 w 369"/>
                <a:gd name="T17" fmla="*/ 69 h 290"/>
                <a:gd name="T18" fmla="*/ 83 w 369"/>
                <a:gd name="T19" fmla="*/ 63 h 290"/>
                <a:gd name="T20" fmla="*/ 83 w 369"/>
                <a:gd name="T21" fmla="*/ 56 h 290"/>
                <a:gd name="T22" fmla="*/ 81 w 369"/>
                <a:gd name="T23" fmla="*/ 52 h 290"/>
                <a:gd name="T24" fmla="*/ 79 w 369"/>
                <a:gd name="T25" fmla="*/ 52 h 290"/>
                <a:gd name="T26" fmla="*/ 74 w 369"/>
                <a:gd name="T27" fmla="*/ 52 h 290"/>
                <a:gd name="T28" fmla="*/ 68 w 369"/>
                <a:gd name="T29" fmla="*/ 56 h 290"/>
                <a:gd name="T30" fmla="*/ 65 w 369"/>
                <a:gd name="T31" fmla="*/ 57 h 290"/>
                <a:gd name="T32" fmla="*/ 62 w 369"/>
                <a:gd name="T33" fmla="*/ 56 h 290"/>
                <a:gd name="T34" fmla="*/ 61 w 369"/>
                <a:gd name="T35" fmla="*/ 52 h 290"/>
                <a:gd name="T36" fmla="*/ 64 w 369"/>
                <a:gd name="T37" fmla="*/ 45 h 290"/>
                <a:gd name="T38" fmla="*/ 69 w 369"/>
                <a:gd name="T39" fmla="*/ 37 h 290"/>
                <a:gd name="T40" fmla="*/ 70 w 369"/>
                <a:gd name="T41" fmla="*/ 32 h 290"/>
                <a:gd name="T42" fmla="*/ 67 w 369"/>
                <a:gd name="T43" fmla="*/ 27 h 290"/>
                <a:gd name="T44" fmla="*/ 61 w 369"/>
                <a:gd name="T45" fmla="*/ 23 h 290"/>
                <a:gd name="T46" fmla="*/ 55 w 369"/>
                <a:gd name="T47" fmla="*/ 22 h 290"/>
                <a:gd name="T48" fmla="*/ 48 w 369"/>
                <a:gd name="T49" fmla="*/ 26 h 290"/>
                <a:gd name="T50" fmla="*/ 43 w 369"/>
                <a:gd name="T51" fmla="*/ 32 h 290"/>
                <a:gd name="T52" fmla="*/ 38 w 369"/>
                <a:gd name="T53" fmla="*/ 34 h 290"/>
                <a:gd name="T54" fmla="*/ 35 w 369"/>
                <a:gd name="T55" fmla="*/ 33 h 290"/>
                <a:gd name="T56" fmla="*/ 35 w 369"/>
                <a:gd name="T57" fmla="*/ 30 h 290"/>
                <a:gd name="T58" fmla="*/ 38 w 369"/>
                <a:gd name="T59" fmla="*/ 26 h 290"/>
                <a:gd name="T60" fmla="*/ 41 w 369"/>
                <a:gd name="T61" fmla="*/ 21 h 290"/>
                <a:gd name="T62" fmla="*/ 40 w 369"/>
                <a:gd name="T63" fmla="*/ 18 h 290"/>
                <a:gd name="T64" fmla="*/ 36 w 369"/>
                <a:gd name="T65" fmla="*/ 15 h 290"/>
                <a:gd name="T66" fmla="*/ 32 w 369"/>
                <a:gd name="T67" fmla="*/ 12 h 290"/>
                <a:gd name="T68" fmla="*/ 25 w 369"/>
                <a:gd name="T69" fmla="*/ 12 h 290"/>
                <a:gd name="T70" fmla="*/ 15 w 369"/>
                <a:gd name="T71" fmla="*/ 15 h 290"/>
                <a:gd name="T72" fmla="*/ 8 w 369"/>
                <a:gd name="T73" fmla="*/ 17 h 290"/>
                <a:gd name="T74" fmla="*/ 0 w 369"/>
                <a:gd name="T75" fmla="*/ 16 h 290"/>
                <a:gd name="T76" fmla="*/ 4 w 369"/>
                <a:gd name="T77" fmla="*/ 11 h 290"/>
                <a:gd name="T78" fmla="*/ 10 w 369"/>
                <a:gd name="T79" fmla="*/ 9 h 290"/>
                <a:gd name="T80" fmla="*/ 19 w 369"/>
                <a:gd name="T81" fmla="*/ 8 h 290"/>
                <a:gd name="T82" fmla="*/ 27 w 369"/>
                <a:gd name="T83" fmla="*/ 6 h 290"/>
                <a:gd name="T84" fmla="*/ 33 w 369"/>
                <a:gd name="T85" fmla="*/ 3 h 290"/>
                <a:gd name="T86" fmla="*/ 39 w 369"/>
                <a:gd name="T87" fmla="*/ 1 h 290"/>
                <a:gd name="T88" fmla="*/ 46 w 369"/>
                <a:gd name="T89" fmla="*/ 1 h 290"/>
                <a:gd name="T90" fmla="*/ 52 w 369"/>
                <a:gd name="T91" fmla="*/ 2 h 290"/>
                <a:gd name="T92" fmla="*/ 64 w 369"/>
                <a:gd name="T93" fmla="*/ 7 h 290"/>
                <a:gd name="T94" fmla="*/ 75 w 369"/>
                <a:gd name="T95" fmla="*/ 16 h 290"/>
                <a:gd name="T96" fmla="*/ 85 w 369"/>
                <a:gd name="T97" fmla="*/ 25 h 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9" h="290">
                  <a:moveTo>
                    <a:pt x="359" y="125"/>
                  </a:moveTo>
                  <a:lnTo>
                    <a:pt x="361" y="132"/>
                  </a:lnTo>
                  <a:lnTo>
                    <a:pt x="362" y="140"/>
                  </a:lnTo>
                  <a:lnTo>
                    <a:pt x="362" y="148"/>
                  </a:lnTo>
                  <a:lnTo>
                    <a:pt x="362" y="155"/>
                  </a:lnTo>
                  <a:lnTo>
                    <a:pt x="360" y="171"/>
                  </a:lnTo>
                  <a:lnTo>
                    <a:pt x="358" y="186"/>
                  </a:lnTo>
                  <a:lnTo>
                    <a:pt x="355" y="201"/>
                  </a:lnTo>
                  <a:lnTo>
                    <a:pt x="354" y="208"/>
                  </a:lnTo>
                  <a:lnTo>
                    <a:pt x="355" y="216"/>
                  </a:lnTo>
                  <a:lnTo>
                    <a:pt x="356" y="223"/>
                  </a:lnTo>
                  <a:lnTo>
                    <a:pt x="359" y="232"/>
                  </a:lnTo>
                  <a:lnTo>
                    <a:pt x="362" y="240"/>
                  </a:lnTo>
                  <a:lnTo>
                    <a:pt x="367" y="247"/>
                  </a:lnTo>
                  <a:lnTo>
                    <a:pt x="368" y="251"/>
                  </a:lnTo>
                  <a:lnTo>
                    <a:pt x="369" y="254"/>
                  </a:lnTo>
                  <a:lnTo>
                    <a:pt x="369" y="258"/>
                  </a:lnTo>
                  <a:lnTo>
                    <a:pt x="368" y="262"/>
                  </a:lnTo>
                  <a:lnTo>
                    <a:pt x="366" y="268"/>
                  </a:lnTo>
                  <a:lnTo>
                    <a:pt x="361" y="273"/>
                  </a:lnTo>
                  <a:lnTo>
                    <a:pt x="356" y="277"/>
                  </a:lnTo>
                  <a:lnTo>
                    <a:pt x="351" y="282"/>
                  </a:lnTo>
                  <a:lnTo>
                    <a:pt x="346" y="286"/>
                  </a:lnTo>
                  <a:lnTo>
                    <a:pt x="343" y="290"/>
                  </a:lnTo>
                  <a:lnTo>
                    <a:pt x="337" y="285"/>
                  </a:lnTo>
                  <a:lnTo>
                    <a:pt x="333" y="280"/>
                  </a:lnTo>
                  <a:lnTo>
                    <a:pt x="331" y="273"/>
                  </a:lnTo>
                  <a:lnTo>
                    <a:pt x="330" y="266"/>
                  </a:lnTo>
                  <a:lnTo>
                    <a:pt x="330" y="258"/>
                  </a:lnTo>
                  <a:lnTo>
                    <a:pt x="331" y="250"/>
                  </a:lnTo>
                  <a:lnTo>
                    <a:pt x="332" y="235"/>
                  </a:lnTo>
                  <a:lnTo>
                    <a:pt x="332" y="229"/>
                  </a:lnTo>
                  <a:lnTo>
                    <a:pt x="331" y="221"/>
                  </a:lnTo>
                  <a:lnTo>
                    <a:pt x="330" y="216"/>
                  </a:lnTo>
                  <a:lnTo>
                    <a:pt x="328" y="211"/>
                  </a:lnTo>
                  <a:lnTo>
                    <a:pt x="323" y="207"/>
                  </a:lnTo>
                  <a:lnTo>
                    <a:pt x="321" y="206"/>
                  </a:lnTo>
                  <a:lnTo>
                    <a:pt x="316" y="205"/>
                  </a:lnTo>
                  <a:lnTo>
                    <a:pt x="313" y="205"/>
                  </a:lnTo>
                  <a:lnTo>
                    <a:pt x="308" y="205"/>
                  </a:lnTo>
                  <a:lnTo>
                    <a:pt x="302" y="205"/>
                  </a:lnTo>
                  <a:lnTo>
                    <a:pt x="296" y="206"/>
                  </a:lnTo>
                  <a:lnTo>
                    <a:pt x="291" y="209"/>
                  </a:lnTo>
                  <a:lnTo>
                    <a:pt x="284" y="214"/>
                  </a:lnTo>
                  <a:lnTo>
                    <a:pt x="272" y="222"/>
                  </a:lnTo>
                  <a:lnTo>
                    <a:pt x="265" y="225"/>
                  </a:lnTo>
                  <a:lnTo>
                    <a:pt x="262" y="227"/>
                  </a:lnTo>
                  <a:lnTo>
                    <a:pt x="258" y="228"/>
                  </a:lnTo>
                  <a:lnTo>
                    <a:pt x="255" y="227"/>
                  </a:lnTo>
                  <a:lnTo>
                    <a:pt x="251" y="225"/>
                  </a:lnTo>
                  <a:lnTo>
                    <a:pt x="247" y="224"/>
                  </a:lnTo>
                  <a:lnTo>
                    <a:pt x="243" y="221"/>
                  </a:lnTo>
                  <a:lnTo>
                    <a:pt x="242" y="213"/>
                  </a:lnTo>
                  <a:lnTo>
                    <a:pt x="242" y="206"/>
                  </a:lnTo>
                  <a:lnTo>
                    <a:pt x="244" y="199"/>
                  </a:lnTo>
                  <a:lnTo>
                    <a:pt x="247" y="192"/>
                  </a:lnTo>
                  <a:lnTo>
                    <a:pt x="254" y="179"/>
                  </a:lnTo>
                  <a:lnTo>
                    <a:pt x="263" y="167"/>
                  </a:lnTo>
                  <a:lnTo>
                    <a:pt x="270" y="154"/>
                  </a:lnTo>
                  <a:lnTo>
                    <a:pt x="273" y="148"/>
                  </a:lnTo>
                  <a:lnTo>
                    <a:pt x="276" y="142"/>
                  </a:lnTo>
                  <a:lnTo>
                    <a:pt x="277" y="135"/>
                  </a:lnTo>
                  <a:lnTo>
                    <a:pt x="277" y="128"/>
                  </a:lnTo>
                  <a:lnTo>
                    <a:pt x="276" y="120"/>
                  </a:lnTo>
                  <a:lnTo>
                    <a:pt x="272" y="113"/>
                  </a:lnTo>
                  <a:lnTo>
                    <a:pt x="266" y="106"/>
                  </a:lnTo>
                  <a:lnTo>
                    <a:pt x="259" y="100"/>
                  </a:lnTo>
                  <a:lnTo>
                    <a:pt x="251" y="95"/>
                  </a:lnTo>
                  <a:lnTo>
                    <a:pt x="243" y="91"/>
                  </a:lnTo>
                  <a:lnTo>
                    <a:pt x="234" y="89"/>
                  </a:lnTo>
                  <a:lnTo>
                    <a:pt x="226" y="88"/>
                  </a:lnTo>
                  <a:lnTo>
                    <a:pt x="217" y="86"/>
                  </a:lnTo>
                  <a:lnTo>
                    <a:pt x="210" y="88"/>
                  </a:lnTo>
                  <a:lnTo>
                    <a:pt x="201" y="95"/>
                  </a:lnTo>
                  <a:lnTo>
                    <a:pt x="192" y="102"/>
                  </a:lnTo>
                  <a:lnTo>
                    <a:pt x="186" y="109"/>
                  </a:lnTo>
                  <a:lnTo>
                    <a:pt x="177" y="117"/>
                  </a:lnTo>
                  <a:lnTo>
                    <a:pt x="169" y="125"/>
                  </a:lnTo>
                  <a:lnTo>
                    <a:pt x="160" y="130"/>
                  </a:lnTo>
                  <a:lnTo>
                    <a:pt x="156" y="132"/>
                  </a:lnTo>
                  <a:lnTo>
                    <a:pt x="151" y="134"/>
                  </a:lnTo>
                  <a:lnTo>
                    <a:pt x="145" y="135"/>
                  </a:lnTo>
                  <a:lnTo>
                    <a:pt x="139" y="135"/>
                  </a:lnTo>
                  <a:lnTo>
                    <a:pt x="137" y="131"/>
                  </a:lnTo>
                  <a:lnTo>
                    <a:pt x="136" y="126"/>
                  </a:lnTo>
                  <a:lnTo>
                    <a:pt x="137" y="121"/>
                  </a:lnTo>
                  <a:lnTo>
                    <a:pt x="138" y="117"/>
                  </a:lnTo>
                  <a:lnTo>
                    <a:pt x="141" y="113"/>
                  </a:lnTo>
                  <a:lnTo>
                    <a:pt x="144" y="109"/>
                  </a:lnTo>
                  <a:lnTo>
                    <a:pt x="152" y="101"/>
                  </a:lnTo>
                  <a:lnTo>
                    <a:pt x="159" y="93"/>
                  </a:lnTo>
                  <a:lnTo>
                    <a:pt x="161" y="89"/>
                  </a:lnTo>
                  <a:lnTo>
                    <a:pt x="162" y="84"/>
                  </a:lnTo>
                  <a:lnTo>
                    <a:pt x="162" y="80"/>
                  </a:lnTo>
                  <a:lnTo>
                    <a:pt x="161" y="75"/>
                  </a:lnTo>
                  <a:lnTo>
                    <a:pt x="157" y="71"/>
                  </a:lnTo>
                  <a:lnTo>
                    <a:pt x="151" y="66"/>
                  </a:lnTo>
                  <a:lnTo>
                    <a:pt x="147" y="62"/>
                  </a:lnTo>
                  <a:lnTo>
                    <a:pt x="143" y="58"/>
                  </a:lnTo>
                  <a:lnTo>
                    <a:pt x="138" y="55"/>
                  </a:lnTo>
                  <a:lnTo>
                    <a:pt x="134" y="53"/>
                  </a:lnTo>
                  <a:lnTo>
                    <a:pt x="126" y="48"/>
                  </a:lnTo>
                  <a:lnTo>
                    <a:pt x="116" y="47"/>
                  </a:lnTo>
                  <a:lnTo>
                    <a:pt x="107" y="47"/>
                  </a:lnTo>
                  <a:lnTo>
                    <a:pt x="98" y="48"/>
                  </a:lnTo>
                  <a:lnTo>
                    <a:pt x="89" y="50"/>
                  </a:lnTo>
                  <a:lnTo>
                    <a:pt x="79" y="54"/>
                  </a:lnTo>
                  <a:lnTo>
                    <a:pt x="60" y="60"/>
                  </a:lnTo>
                  <a:lnTo>
                    <a:pt x="49" y="63"/>
                  </a:lnTo>
                  <a:lnTo>
                    <a:pt x="40" y="65"/>
                  </a:lnTo>
                  <a:lnTo>
                    <a:pt x="30" y="67"/>
                  </a:lnTo>
                  <a:lnTo>
                    <a:pt x="20" y="67"/>
                  </a:lnTo>
                  <a:lnTo>
                    <a:pt x="10" y="65"/>
                  </a:lnTo>
                  <a:lnTo>
                    <a:pt x="0" y="62"/>
                  </a:lnTo>
                  <a:lnTo>
                    <a:pt x="3" y="55"/>
                  </a:lnTo>
                  <a:lnTo>
                    <a:pt x="9" y="48"/>
                  </a:lnTo>
                  <a:lnTo>
                    <a:pt x="15" y="44"/>
                  </a:lnTo>
                  <a:lnTo>
                    <a:pt x="22" y="40"/>
                  </a:lnTo>
                  <a:lnTo>
                    <a:pt x="30" y="37"/>
                  </a:lnTo>
                  <a:lnTo>
                    <a:pt x="38" y="35"/>
                  </a:lnTo>
                  <a:lnTo>
                    <a:pt x="55" y="32"/>
                  </a:lnTo>
                  <a:lnTo>
                    <a:pt x="64" y="31"/>
                  </a:lnTo>
                  <a:lnTo>
                    <a:pt x="74" y="30"/>
                  </a:lnTo>
                  <a:lnTo>
                    <a:pt x="91" y="27"/>
                  </a:lnTo>
                  <a:lnTo>
                    <a:pt x="100" y="25"/>
                  </a:lnTo>
                  <a:lnTo>
                    <a:pt x="108" y="23"/>
                  </a:lnTo>
                  <a:lnTo>
                    <a:pt x="115" y="19"/>
                  </a:lnTo>
                  <a:lnTo>
                    <a:pt x="123" y="14"/>
                  </a:lnTo>
                  <a:lnTo>
                    <a:pt x="131" y="10"/>
                  </a:lnTo>
                  <a:lnTo>
                    <a:pt x="139" y="6"/>
                  </a:lnTo>
                  <a:lnTo>
                    <a:pt x="147" y="4"/>
                  </a:lnTo>
                  <a:lnTo>
                    <a:pt x="156" y="2"/>
                  </a:lnTo>
                  <a:lnTo>
                    <a:pt x="164" y="1"/>
                  </a:lnTo>
                  <a:lnTo>
                    <a:pt x="173" y="0"/>
                  </a:lnTo>
                  <a:lnTo>
                    <a:pt x="181" y="1"/>
                  </a:lnTo>
                  <a:lnTo>
                    <a:pt x="189" y="1"/>
                  </a:lnTo>
                  <a:lnTo>
                    <a:pt x="198" y="3"/>
                  </a:lnTo>
                  <a:lnTo>
                    <a:pt x="206" y="5"/>
                  </a:lnTo>
                  <a:lnTo>
                    <a:pt x="224" y="10"/>
                  </a:lnTo>
                  <a:lnTo>
                    <a:pt x="240" y="19"/>
                  </a:lnTo>
                  <a:lnTo>
                    <a:pt x="256" y="28"/>
                  </a:lnTo>
                  <a:lnTo>
                    <a:pt x="271" y="38"/>
                  </a:lnTo>
                  <a:lnTo>
                    <a:pt x="286" y="49"/>
                  </a:lnTo>
                  <a:lnTo>
                    <a:pt x="300" y="62"/>
                  </a:lnTo>
                  <a:lnTo>
                    <a:pt x="314" y="75"/>
                  </a:lnTo>
                  <a:lnTo>
                    <a:pt x="326" y="88"/>
                  </a:lnTo>
                  <a:lnTo>
                    <a:pt x="339" y="100"/>
                  </a:lnTo>
                  <a:lnTo>
                    <a:pt x="350" y="112"/>
                  </a:lnTo>
                  <a:lnTo>
                    <a:pt x="359" y="125"/>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6" name="Freeform 116"/>
            <p:cNvSpPr>
              <a:spLocks/>
            </p:cNvSpPr>
            <p:nvPr/>
          </p:nvSpPr>
          <p:spPr bwMode="auto">
            <a:xfrm>
              <a:off x="5041" y="2315"/>
              <a:ext cx="511" cy="324"/>
            </a:xfrm>
            <a:custGeom>
              <a:avLst/>
              <a:gdLst>
                <a:gd name="T0" fmla="*/ 221 w 1020"/>
                <a:gd name="T1" fmla="*/ 8 h 648"/>
                <a:gd name="T2" fmla="*/ 220 w 1020"/>
                <a:gd name="T3" fmla="*/ 14 h 648"/>
                <a:gd name="T4" fmla="*/ 222 w 1020"/>
                <a:gd name="T5" fmla="*/ 19 h 648"/>
                <a:gd name="T6" fmla="*/ 227 w 1020"/>
                <a:gd name="T7" fmla="*/ 20 h 648"/>
                <a:gd name="T8" fmla="*/ 235 w 1020"/>
                <a:gd name="T9" fmla="*/ 20 h 648"/>
                <a:gd name="T10" fmla="*/ 240 w 1020"/>
                <a:gd name="T11" fmla="*/ 18 h 648"/>
                <a:gd name="T12" fmla="*/ 245 w 1020"/>
                <a:gd name="T13" fmla="*/ 11 h 648"/>
                <a:gd name="T14" fmla="*/ 250 w 1020"/>
                <a:gd name="T15" fmla="*/ 8 h 648"/>
                <a:gd name="T16" fmla="*/ 254 w 1020"/>
                <a:gd name="T17" fmla="*/ 13 h 648"/>
                <a:gd name="T18" fmla="*/ 253 w 1020"/>
                <a:gd name="T19" fmla="*/ 19 h 648"/>
                <a:gd name="T20" fmla="*/ 247 w 1020"/>
                <a:gd name="T21" fmla="*/ 28 h 648"/>
                <a:gd name="T22" fmla="*/ 245 w 1020"/>
                <a:gd name="T23" fmla="*/ 34 h 648"/>
                <a:gd name="T24" fmla="*/ 249 w 1020"/>
                <a:gd name="T25" fmla="*/ 39 h 648"/>
                <a:gd name="T26" fmla="*/ 255 w 1020"/>
                <a:gd name="T27" fmla="*/ 43 h 648"/>
                <a:gd name="T28" fmla="*/ 256 w 1020"/>
                <a:gd name="T29" fmla="*/ 47 h 648"/>
                <a:gd name="T30" fmla="*/ 233 w 1020"/>
                <a:gd name="T31" fmla="*/ 64 h 648"/>
                <a:gd name="T32" fmla="*/ 191 w 1020"/>
                <a:gd name="T33" fmla="*/ 89 h 648"/>
                <a:gd name="T34" fmla="*/ 169 w 1020"/>
                <a:gd name="T35" fmla="*/ 106 h 648"/>
                <a:gd name="T36" fmla="*/ 157 w 1020"/>
                <a:gd name="T37" fmla="*/ 105 h 648"/>
                <a:gd name="T38" fmla="*/ 154 w 1020"/>
                <a:gd name="T39" fmla="*/ 110 h 648"/>
                <a:gd name="T40" fmla="*/ 151 w 1020"/>
                <a:gd name="T41" fmla="*/ 123 h 648"/>
                <a:gd name="T42" fmla="*/ 149 w 1020"/>
                <a:gd name="T43" fmla="*/ 136 h 648"/>
                <a:gd name="T44" fmla="*/ 146 w 1020"/>
                <a:gd name="T45" fmla="*/ 152 h 648"/>
                <a:gd name="T46" fmla="*/ 140 w 1020"/>
                <a:gd name="T47" fmla="*/ 160 h 648"/>
                <a:gd name="T48" fmla="*/ 133 w 1020"/>
                <a:gd name="T49" fmla="*/ 162 h 648"/>
                <a:gd name="T50" fmla="*/ 129 w 1020"/>
                <a:gd name="T51" fmla="*/ 161 h 648"/>
                <a:gd name="T52" fmla="*/ 126 w 1020"/>
                <a:gd name="T53" fmla="*/ 153 h 648"/>
                <a:gd name="T54" fmla="*/ 130 w 1020"/>
                <a:gd name="T55" fmla="*/ 135 h 648"/>
                <a:gd name="T56" fmla="*/ 129 w 1020"/>
                <a:gd name="T57" fmla="*/ 126 h 648"/>
                <a:gd name="T58" fmla="*/ 124 w 1020"/>
                <a:gd name="T59" fmla="*/ 121 h 648"/>
                <a:gd name="T60" fmla="*/ 118 w 1020"/>
                <a:gd name="T61" fmla="*/ 119 h 648"/>
                <a:gd name="T62" fmla="*/ 115 w 1020"/>
                <a:gd name="T63" fmla="*/ 120 h 648"/>
                <a:gd name="T64" fmla="*/ 114 w 1020"/>
                <a:gd name="T65" fmla="*/ 123 h 648"/>
                <a:gd name="T66" fmla="*/ 102 w 1020"/>
                <a:gd name="T67" fmla="*/ 131 h 648"/>
                <a:gd name="T68" fmla="*/ 58 w 1020"/>
                <a:gd name="T69" fmla="*/ 154 h 648"/>
                <a:gd name="T70" fmla="*/ 36 w 1020"/>
                <a:gd name="T71" fmla="*/ 157 h 648"/>
                <a:gd name="T72" fmla="*/ 25 w 1020"/>
                <a:gd name="T73" fmla="*/ 156 h 648"/>
                <a:gd name="T74" fmla="*/ 17 w 1020"/>
                <a:gd name="T75" fmla="*/ 154 h 648"/>
                <a:gd name="T76" fmla="*/ 6 w 1020"/>
                <a:gd name="T77" fmla="*/ 146 h 648"/>
                <a:gd name="T78" fmla="*/ 0 w 1020"/>
                <a:gd name="T79" fmla="*/ 137 h 648"/>
                <a:gd name="T80" fmla="*/ 2 w 1020"/>
                <a:gd name="T81" fmla="*/ 127 h 648"/>
                <a:gd name="T82" fmla="*/ 6 w 1020"/>
                <a:gd name="T83" fmla="*/ 123 h 648"/>
                <a:gd name="T84" fmla="*/ 23 w 1020"/>
                <a:gd name="T85" fmla="*/ 115 h 648"/>
                <a:gd name="T86" fmla="*/ 77 w 1020"/>
                <a:gd name="T87" fmla="*/ 93 h 648"/>
                <a:gd name="T88" fmla="*/ 111 w 1020"/>
                <a:gd name="T89" fmla="*/ 77 h 648"/>
                <a:gd name="T90" fmla="*/ 134 w 1020"/>
                <a:gd name="T91" fmla="*/ 63 h 648"/>
                <a:gd name="T92" fmla="*/ 160 w 1020"/>
                <a:gd name="T93" fmla="*/ 43 h 648"/>
                <a:gd name="T94" fmla="*/ 199 w 1020"/>
                <a:gd name="T95" fmla="*/ 6 h 648"/>
                <a:gd name="T96" fmla="*/ 212 w 1020"/>
                <a:gd name="T97" fmla="*/ 2 h 648"/>
                <a:gd name="T98" fmla="*/ 224 w 1020"/>
                <a:gd name="T99" fmla="*/ 0 h 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0" h="648">
                  <a:moveTo>
                    <a:pt x="899" y="2"/>
                  </a:moveTo>
                  <a:lnTo>
                    <a:pt x="895" y="10"/>
                  </a:lnTo>
                  <a:lnTo>
                    <a:pt x="890" y="17"/>
                  </a:lnTo>
                  <a:lnTo>
                    <a:pt x="880" y="32"/>
                  </a:lnTo>
                  <a:lnTo>
                    <a:pt x="876" y="40"/>
                  </a:lnTo>
                  <a:lnTo>
                    <a:pt x="874" y="44"/>
                  </a:lnTo>
                  <a:lnTo>
                    <a:pt x="874" y="52"/>
                  </a:lnTo>
                  <a:lnTo>
                    <a:pt x="876" y="56"/>
                  </a:lnTo>
                  <a:lnTo>
                    <a:pt x="878" y="60"/>
                  </a:lnTo>
                  <a:lnTo>
                    <a:pt x="882" y="64"/>
                  </a:lnTo>
                  <a:lnTo>
                    <a:pt x="884" y="68"/>
                  </a:lnTo>
                  <a:lnTo>
                    <a:pt x="887" y="73"/>
                  </a:lnTo>
                  <a:lnTo>
                    <a:pt x="891" y="75"/>
                  </a:lnTo>
                  <a:lnTo>
                    <a:pt x="895" y="77"/>
                  </a:lnTo>
                  <a:lnTo>
                    <a:pt x="899" y="79"/>
                  </a:lnTo>
                  <a:lnTo>
                    <a:pt x="904" y="80"/>
                  </a:lnTo>
                  <a:lnTo>
                    <a:pt x="913" y="80"/>
                  </a:lnTo>
                  <a:lnTo>
                    <a:pt x="922" y="80"/>
                  </a:lnTo>
                  <a:lnTo>
                    <a:pt x="933" y="78"/>
                  </a:lnTo>
                  <a:lnTo>
                    <a:pt x="937" y="77"/>
                  </a:lnTo>
                  <a:lnTo>
                    <a:pt x="942" y="76"/>
                  </a:lnTo>
                  <a:lnTo>
                    <a:pt x="949" y="75"/>
                  </a:lnTo>
                  <a:lnTo>
                    <a:pt x="953" y="73"/>
                  </a:lnTo>
                  <a:lnTo>
                    <a:pt x="957" y="69"/>
                  </a:lnTo>
                  <a:lnTo>
                    <a:pt x="964" y="62"/>
                  </a:lnTo>
                  <a:lnTo>
                    <a:pt x="970" y="56"/>
                  </a:lnTo>
                  <a:lnTo>
                    <a:pt x="974" y="49"/>
                  </a:lnTo>
                  <a:lnTo>
                    <a:pt x="979" y="42"/>
                  </a:lnTo>
                  <a:lnTo>
                    <a:pt x="985" y="37"/>
                  </a:lnTo>
                  <a:lnTo>
                    <a:pt x="989" y="34"/>
                  </a:lnTo>
                  <a:lnTo>
                    <a:pt x="993" y="33"/>
                  </a:lnTo>
                  <a:lnTo>
                    <a:pt x="997" y="32"/>
                  </a:lnTo>
                  <a:lnTo>
                    <a:pt x="1002" y="32"/>
                  </a:lnTo>
                  <a:lnTo>
                    <a:pt x="1009" y="38"/>
                  </a:lnTo>
                  <a:lnTo>
                    <a:pt x="1012" y="44"/>
                  </a:lnTo>
                  <a:lnTo>
                    <a:pt x="1015" y="50"/>
                  </a:lnTo>
                  <a:lnTo>
                    <a:pt x="1015" y="56"/>
                  </a:lnTo>
                  <a:lnTo>
                    <a:pt x="1015" y="62"/>
                  </a:lnTo>
                  <a:lnTo>
                    <a:pt x="1012" y="68"/>
                  </a:lnTo>
                  <a:lnTo>
                    <a:pt x="1009" y="75"/>
                  </a:lnTo>
                  <a:lnTo>
                    <a:pt x="1005" y="81"/>
                  </a:lnTo>
                  <a:lnTo>
                    <a:pt x="997" y="93"/>
                  </a:lnTo>
                  <a:lnTo>
                    <a:pt x="988" y="106"/>
                  </a:lnTo>
                  <a:lnTo>
                    <a:pt x="985" y="112"/>
                  </a:lnTo>
                  <a:lnTo>
                    <a:pt x="981" y="118"/>
                  </a:lnTo>
                  <a:lnTo>
                    <a:pt x="979" y="124"/>
                  </a:lnTo>
                  <a:lnTo>
                    <a:pt x="978" y="131"/>
                  </a:lnTo>
                  <a:lnTo>
                    <a:pt x="979" y="135"/>
                  </a:lnTo>
                  <a:lnTo>
                    <a:pt x="980" y="141"/>
                  </a:lnTo>
                  <a:lnTo>
                    <a:pt x="982" y="145"/>
                  </a:lnTo>
                  <a:lnTo>
                    <a:pt x="986" y="148"/>
                  </a:lnTo>
                  <a:lnTo>
                    <a:pt x="993" y="154"/>
                  </a:lnTo>
                  <a:lnTo>
                    <a:pt x="1001" y="160"/>
                  </a:lnTo>
                  <a:lnTo>
                    <a:pt x="1009" y="165"/>
                  </a:lnTo>
                  <a:lnTo>
                    <a:pt x="1014" y="168"/>
                  </a:lnTo>
                  <a:lnTo>
                    <a:pt x="1016" y="171"/>
                  </a:lnTo>
                  <a:lnTo>
                    <a:pt x="1018" y="174"/>
                  </a:lnTo>
                  <a:lnTo>
                    <a:pt x="1019" y="179"/>
                  </a:lnTo>
                  <a:lnTo>
                    <a:pt x="1020" y="183"/>
                  </a:lnTo>
                  <a:lnTo>
                    <a:pt x="1019" y="187"/>
                  </a:lnTo>
                  <a:lnTo>
                    <a:pt x="997" y="204"/>
                  </a:lnTo>
                  <a:lnTo>
                    <a:pt x="974" y="221"/>
                  </a:lnTo>
                  <a:lnTo>
                    <a:pt x="952" y="237"/>
                  </a:lnTo>
                  <a:lnTo>
                    <a:pt x="928" y="253"/>
                  </a:lnTo>
                  <a:lnTo>
                    <a:pt x="881" y="282"/>
                  </a:lnTo>
                  <a:lnTo>
                    <a:pt x="833" y="309"/>
                  </a:lnTo>
                  <a:lnTo>
                    <a:pt x="786" y="339"/>
                  </a:lnTo>
                  <a:lnTo>
                    <a:pt x="763" y="354"/>
                  </a:lnTo>
                  <a:lnTo>
                    <a:pt x="740" y="370"/>
                  </a:lnTo>
                  <a:lnTo>
                    <a:pt x="718" y="386"/>
                  </a:lnTo>
                  <a:lnTo>
                    <a:pt x="696" y="403"/>
                  </a:lnTo>
                  <a:lnTo>
                    <a:pt x="675" y="422"/>
                  </a:lnTo>
                  <a:lnTo>
                    <a:pt x="654" y="441"/>
                  </a:lnTo>
                  <a:lnTo>
                    <a:pt x="638" y="411"/>
                  </a:lnTo>
                  <a:lnTo>
                    <a:pt x="631" y="414"/>
                  </a:lnTo>
                  <a:lnTo>
                    <a:pt x="626" y="419"/>
                  </a:lnTo>
                  <a:lnTo>
                    <a:pt x="622" y="423"/>
                  </a:lnTo>
                  <a:lnTo>
                    <a:pt x="617" y="428"/>
                  </a:lnTo>
                  <a:lnTo>
                    <a:pt x="615" y="434"/>
                  </a:lnTo>
                  <a:lnTo>
                    <a:pt x="612" y="439"/>
                  </a:lnTo>
                  <a:lnTo>
                    <a:pt x="608" y="451"/>
                  </a:lnTo>
                  <a:lnTo>
                    <a:pt x="605" y="465"/>
                  </a:lnTo>
                  <a:lnTo>
                    <a:pt x="604" y="478"/>
                  </a:lnTo>
                  <a:lnTo>
                    <a:pt x="600" y="491"/>
                  </a:lnTo>
                  <a:lnTo>
                    <a:pt x="597" y="504"/>
                  </a:lnTo>
                  <a:lnTo>
                    <a:pt x="594" y="512"/>
                  </a:lnTo>
                  <a:lnTo>
                    <a:pt x="593" y="521"/>
                  </a:lnTo>
                  <a:lnTo>
                    <a:pt x="592" y="542"/>
                  </a:lnTo>
                  <a:lnTo>
                    <a:pt x="591" y="564"/>
                  </a:lnTo>
                  <a:lnTo>
                    <a:pt x="589" y="585"/>
                  </a:lnTo>
                  <a:lnTo>
                    <a:pt x="586" y="596"/>
                  </a:lnTo>
                  <a:lnTo>
                    <a:pt x="583" y="606"/>
                  </a:lnTo>
                  <a:lnTo>
                    <a:pt x="578" y="615"/>
                  </a:lnTo>
                  <a:lnTo>
                    <a:pt x="572" y="623"/>
                  </a:lnTo>
                  <a:lnTo>
                    <a:pt x="565" y="632"/>
                  </a:lnTo>
                  <a:lnTo>
                    <a:pt x="557" y="638"/>
                  </a:lnTo>
                  <a:lnTo>
                    <a:pt x="547" y="643"/>
                  </a:lnTo>
                  <a:lnTo>
                    <a:pt x="540" y="646"/>
                  </a:lnTo>
                  <a:lnTo>
                    <a:pt x="534" y="648"/>
                  </a:lnTo>
                  <a:lnTo>
                    <a:pt x="531" y="648"/>
                  </a:lnTo>
                  <a:lnTo>
                    <a:pt x="527" y="648"/>
                  </a:lnTo>
                  <a:lnTo>
                    <a:pt x="522" y="647"/>
                  </a:lnTo>
                  <a:lnTo>
                    <a:pt x="518" y="645"/>
                  </a:lnTo>
                  <a:lnTo>
                    <a:pt x="514" y="641"/>
                  </a:lnTo>
                  <a:lnTo>
                    <a:pt x="511" y="636"/>
                  </a:lnTo>
                  <a:lnTo>
                    <a:pt x="509" y="632"/>
                  </a:lnTo>
                  <a:lnTo>
                    <a:pt x="505" y="622"/>
                  </a:lnTo>
                  <a:lnTo>
                    <a:pt x="503" y="612"/>
                  </a:lnTo>
                  <a:lnTo>
                    <a:pt x="503" y="603"/>
                  </a:lnTo>
                  <a:lnTo>
                    <a:pt x="504" y="593"/>
                  </a:lnTo>
                  <a:lnTo>
                    <a:pt x="507" y="582"/>
                  </a:lnTo>
                  <a:lnTo>
                    <a:pt x="516" y="540"/>
                  </a:lnTo>
                  <a:lnTo>
                    <a:pt x="517" y="530"/>
                  </a:lnTo>
                  <a:lnTo>
                    <a:pt x="517" y="520"/>
                  </a:lnTo>
                  <a:lnTo>
                    <a:pt x="516" y="510"/>
                  </a:lnTo>
                  <a:lnTo>
                    <a:pt x="512" y="501"/>
                  </a:lnTo>
                  <a:lnTo>
                    <a:pt x="507" y="493"/>
                  </a:lnTo>
                  <a:lnTo>
                    <a:pt x="503" y="489"/>
                  </a:lnTo>
                  <a:lnTo>
                    <a:pt x="500" y="485"/>
                  </a:lnTo>
                  <a:lnTo>
                    <a:pt x="495" y="481"/>
                  </a:lnTo>
                  <a:lnTo>
                    <a:pt x="489" y="477"/>
                  </a:lnTo>
                  <a:lnTo>
                    <a:pt x="483" y="474"/>
                  </a:lnTo>
                  <a:lnTo>
                    <a:pt x="475" y="471"/>
                  </a:lnTo>
                  <a:lnTo>
                    <a:pt x="472" y="473"/>
                  </a:lnTo>
                  <a:lnTo>
                    <a:pt x="468" y="475"/>
                  </a:lnTo>
                  <a:lnTo>
                    <a:pt x="466" y="476"/>
                  </a:lnTo>
                  <a:lnTo>
                    <a:pt x="465" y="477"/>
                  </a:lnTo>
                  <a:lnTo>
                    <a:pt x="460" y="478"/>
                  </a:lnTo>
                  <a:lnTo>
                    <a:pt x="458" y="481"/>
                  </a:lnTo>
                  <a:lnTo>
                    <a:pt x="456" y="484"/>
                  </a:lnTo>
                  <a:lnTo>
                    <a:pt x="455" y="488"/>
                  </a:lnTo>
                  <a:lnTo>
                    <a:pt x="456" y="490"/>
                  </a:lnTo>
                  <a:lnTo>
                    <a:pt x="457" y="493"/>
                  </a:lnTo>
                  <a:lnTo>
                    <a:pt x="464" y="497"/>
                  </a:lnTo>
                  <a:lnTo>
                    <a:pt x="436" y="509"/>
                  </a:lnTo>
                  <a:lnTo>
                    <a:pt x="408" y="523"/>
                  </a:lnTo>
                  <a:lnTo>
                    <a:pt x="355" y="550"/>
                  </a:lnTo>
                  <a:lnTo>
                    <a:pt x="302" y="579"/>
                  </a:lnTo>
                  <a:lnTo>
                    <a:pt x="249" y="607"/>
                  </a:lnTo>
                  <a:lnTo>
                    <a:pt x="229" y="614"/>
                  </a:lnTo>
                  <a:lnTo>
                    <a:pt x="208" y="619"/>
                  </a:lnTo>
                  <a:lnTo>
                    <a:pt x="186" y="623"/>
                  </a:lnTo>
                  <a:lnTo>
                    <a:pt x="164" y="627"/>
                  </a:lnTo>
                  <a:lnTo>
                    <a:pt x="141" y="628"/>
                  </a:lnTo>
                  <a:lnTo>
                    <a:pt x="130" y="628"/>
                  </a:lnTo>
                  <a:lnTo>
                    <a:pt x="119" y="627"/>
                  </a:lnTo>
                  <a:lnTo>
                    <a:pt x="107" y="625"/>
                  </a:lnTo>
                  <a:lnTo>
                    <a:pt x="97" y="623"/>
                  </a:lnTo>
                  <a:lnTo>
                    <a:pt x="86" y="621"/>
                  </a:lnTo>
                  <a:lnTo>
                    <a:pt x="75" y="617"/>
                  </a:lnTo>
                  <a:lnTo>
                    <a:pt x="70" y="616"/>
                  </a:lnTo>
                  <a:lnTo>
                    <a:pt x="65" y="614"/>
                  </a:lnTo>
                  <a:lnTo>
                    <a:pt x="56" y="609"/>
                  </a:lnTo>
                  <a:lnTo>
                    <a:pt x="47" y="603"/>
                  </a:lnTo>
                  <a:lnTo>
                    <a:pt x="39" y="596"/>
                  </a:lnTo>
                  <a:lnTo>
                    <a:pt x="24" y="581"/>
                  </a:lnTo>
                  <a:lnTo>
                    <a:pt x="15" y="575"/>
                  </a:lnTo>
                  <a:lnTo>
                    <a:pt x="5" y="570"/>
                  </a:lnTo>
                  <a:lnTo>
                    <a:pt x="2" y="559"/>
                  </a:lnTo>
                  <a:lnTo>
                    <a:pt x="0" y="545"/>
                  </a:lnTo>
                  <a:lnTo>
                    <a:pt x="0" y="533"/>
                  </a:lnTo>
                  <a:lnTo>
                    <a:pt x="2" y="520"/>
                  </a:lnTo>
                  <a:lnTo>
                    <a:pt x="4" y="514"/>
                  </a:lnTo>
                  <a:lnTo>
                    <a:pt x="7" y="508"/>
                  </a:lnTo>
                  <a:lnTo>
                    <a:pt x="10" y="503"/>
                  </a:lnTo>
                  <a:lnTo>
                    <a:pt x="14" y="498"/>
                  </a:lnTo>
                  <a:lnTo>
                    <a:pt x="18" y="493"/>
                  </a:lnTo>
                  <a:lnTo>
                    <a:pt x="23" y="489"/>
                  </a:lnTo>
                  <a:lnTo>
                    <a:pt x="29" y="485"/>
                  </a:lnTo>
                  <a:lnTo>
                    <a:pt x="34" y="481"/>
                  </a:lnTo>
                  <a:lnTo>
                    <a:pt x="61" y="469"/>
                  </a:lnTo>
                  <a:lnTo>
                    <a:pt x="89" y="458"/>
                  </a:lnTo>
                  <a:lnTo>
                    <a:pt x="143" y="434"/>
                  </a:lnTo>
                  <a:lnTo>
                    <a:pt x="198" y="412"/>
                  </a:lnTo>
                  <a:lnTo>
                    <a:pt x="254" y="391"/>
                  </a:lnTo>
                  <a:lnTo>
                    <a:pt x="308" y="369"/>
                  </a:lnTo>
                  <a:lnTo>
                    <a:pt x="363" y="345"/>
                  </a:lnTo>
                  <a:lnTo>
                    <a:pt x="390" y="332"/>
                  </a:lnTo>
                  <a:lnTo>
                    <a:pt x="417" y="320"/>
                  </a:lnTo>
                  <a:lnTo>
                    <a:pt x="443" y="305"/>
                  </a:lnTo>
                  <a:lnTo>
                    <a:pt x="468" y="290"/>
                  </a:lnTo>
                  <a:lnTo>
                    <a:pt x="490" y="277"/>
                  </a:lnTo>
                  <a:lnTo>
                    <a:pt x="512" y="264"/>
                  </a:lnTo>
                  <a:lnTo>
                    <a:pt x="534" y="250"/>
                  </a:lnTo>
                  <a:lnTo>
                    <a:pt x="555" y="235"/>
                  </a:lnTo>
                  <a:lnTo>
                    <a:pt x="577" y="220"/>
                  </a:lnTo>
                  <a:lnTo>
                    <a:pt x="598" y="203"/>
                  </a:lnTo>
                  <a:lnTo>
                    <a:pt x="639" y="170"/>
                  </a:lnTo>
                  <a:lnTo>
                    <a:pt x="680" y="135"/>
                  </a:lnTo>
                  <a:lnTo>
                    <a:pt x="719" y="99"/>
                  </a:lnTo>
                  <a:lnTo>
                    <a:pt x="757" y="61"/>
                  </a:lnTo>
                  <a:lnTo>
                    <a:pt x="794" y="23"/>
                  </a:lnTo>
                  <a:lnTo>
                    <a:pt x="807" y="20"/>
                  </a:lnTo>
                  <a:lnTo>
                    <a:pt x="821" y="16"/>
                  </a:lnTo>
                  <a:lnTo>
                    <a:pt x="833" y="11"/>
                  </a:lnTo>
                  <a:lnTo>
                    <a:pt x="846" y="7"/>
                  </a:lnTo>
                  <a:lnTo>
                    <a:pt x="859" y="3"/>
                  </a:lnTo>
                  <a:lnTo>
                    <a:pt x="873" y="0"/>
                  </a:lnTo>
                  <a:lnTo>
                    <a:pt x="885" y="0"/>
                  </a:lnTo>
                  <a:lnTo>
                    <a:pt x="892" y="0"/>
                  </a:lnTo>
                  <a:lnTo>
                    <a:pt x="89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7" name="Freeform 117"/>
            <p:cNvSpPr>
              <a:spLocks/>
            </p:cNvSpPr>
            <p:nvPr/>
          </p:nvSpPr>
          <p:spPr bwMode="auto">
            <a:xfrm>
              <a:off x="5758" y="2327"/>
              <a:ext cx="530" cy="472"/>
            </a:xfrm>
            <a:custGeom>
              <a:avLst/>
              <a:gdLst>
                <a:gd name="T0" fmla="*/ 250 w 1061"/>
                <a:gd name="T1" fmla="*/ 82 h 945"/>
                <a:gd name="T2" fmla="*/ 242 w 1061"/>
                <a:gd name="T3" fmla="*/ 88 h 945"/>
                <a:gd name="T4" fmla="*/ 239 w 1061"/>
                <a:gd name="T5" fmla="*/ 108 h 945"/>
                <a:gd name="T6" fmla="*/ 256 w 1061"/>
                <a:gd name="T7" fmla="*/ 117 h 945"/>
                <a:gd name="T8" fmla="*/ 264 w 1061"/>
                <a:gd name="T9" fmla="*/ 125 h 945"/>
                <a:gd name="T10" fmla="*/ 261 w 1061"/>
                <a:gd name="T11" fmla="*/ 134 h 945"/>
                <a:gd name="T12" fmla="*/ 263 w 1061"/>
                <a:gd name="T13" fmla="*/ 148 h 945"/>
                <a:gd name="T14" fmla="*/ 253 w 1061"/>
                <a:gd name="T15" fmla="*/ 144 h 945"/>
                <a:gd name="T16" fmla="*/ 243 w 1061"/>
                <a:gd name="T17" fmla="*/ 144 h 945"/>
                <a:gd name="T18" fmla="*/ 232 w 1061"/>
                <a:gd name="T19" fmla="*/ 171 h 945"/>
                <a:gd name="T20" fmla="*/ 246 w 1061"/>
                <a:gd name="T21" fmla="*/ 191 h 945"/>
                <a:gd name="T22" fmla="*/ 230 w 1061"/>
                <a:gd name="T23" fmla="*/ 204 h 945"/>
                <a:gd name="T24" fmla="*/ 219 w 1061"/>
                <a:gd name="T25" fmla="*/ 191 h 945"/>
                <a:gd name="T26" fmla="*/ 204 w 1061"/>
                <a:gd name="T27" fmla="*/ 191 h 945"/>
                <a:gd name="T28" fmla="*/ 186 w 1061"/>
                <a:gd name="T29" fmla="*/ 198 h 945"/>
                <a:gd name="T30" fmla="*/ 185 w 1061"/>
                <a:gd name="T31" fmla="*/ 207 h 945"/>
                <a:gd name="T32" fmla="*/ 193 w 1061"/>
                <a:gd name="T33" fmla="*/ 221 h 945"/>
                <a:gd name="T34" fmla="*/ 172 w 1061"/>
                <a:gd name="T35" fmla="*/ 230 h 945"/>
                <a:gd name="T36" fmla="*/ 167 w 1061"/>
                <a:gd name="T37" fmla="*/ 215 h 945"/>
                <a:gd name="T38" fmla="*/ 146 w 1061"/>
                <a:gd name="T39" fmla="*/ 213 h 945"/>
                <a:gd name="T40" fmla="*/ 128 w 1061"/>
                <a:gd name="T41" fmla="*/ 236 h 945"/>
                <a:gd name="T42" fmla="*/ 110 w 1061"/>
                <a:gd name="T43" fmla="*/ 221 h 945"/>
                <a:gd name="T44" fmla="*/ 109 w 1061"/>
                <a:gd name="T45" fmla="*/ 209 h 945"/>
                <a:gd name="T46" fmla="*/ 97 w 1061"/>
                <a:gd name="T47" fmla="*/ 209 h 945"/>
                <a:gd name="T48" fmla="*/ 81 w 1061"/>
                <a:gd name="T49" fmla="*/ 204 h 945"/>
                <a:gd name="T50" fmla="*/ 75 w 1061"/>
                <a:gd name="T51" fmla="*/ 210 h 945"/>
                <a:gd name="T52" fmla="*/ 71 w 1061"/>
                <a:gd name="T53" fmla="*/ 217 h 945"/>
                <a:gd name="T54" fmla="*/ 70 w 1061"/>
                <a:gd name="T55" fmla="*/ 221 h 945"/>
                <a:gd name="T56" fmla="*/ 65 w 1061"/>
                <a:gd name="T57" fmla="*/ 226 h 945"/>
                <a:gd name="T58" fmla="*/ 48 w 1061"/>
                <a:gd name="T59" fmla="*/ 218 h 945"/>
                <a:gd name="T60" fmla="*/ 54 w 1061"/>
                <a:gd name="T61" fmla="*/ 205 h 945"/>
                <a:gd name="T62" fmla="*/ 55 w 1061"/>
                <a:gd name="T63" fmla="*/ 194 h 945"/>
                <a:gd name="T64" fmla="*/ 39 w 1061"/>
                <a:gd name="T65" fmla="*/ 180 h 945"/>
                <a:gd name="T66" fmla="*/ 25 w 1061"/>
                <a:gd name="T67" fmla="*/ 190 h 945"/>
                <a:gd name="T68" fmla="*/ 14 w 1061"/>
                <a:gd name="T69" fmla="*/ 192 h 945"/>
                <a:gd name="T70" fmla="*/ 10 w 1061"/>
                <a:gd name="T71" fmla="*/ 179 h 945"/>
                <a:gd name="T72" fmla="*/ 21 w 1061"/>
                <a:gd name="T73" fmla="*/ 175 h 945"/>
                <a:gd name="T74" fmla="*/ 26 w 1061"/>
                <a:gd name="T75" fmla="*/ 166 h 945"/>
                <a:gd name="T76" fmla="*/ 26 w 1061"/>
                <a:gd name="T77" fmla="*/ 147 h 945"/>
                <a:gd name="T78" fmla="*/ 21 w 1061"/>
                <a:gd name="T79" fmla="*/ 141 h 945"/>
                <a:gd name="T80" fmla="*/ 9 w 1061"/>
                <a:gd name="T81" fmla="*/ 143 h 945"/>
                <a:gd name="T82" fmla="*/ 3 w 1061"/>
                <a:gd name="T83" fmla="*/ 122 h 945"/>
                <a:gd name="T84" fmla="*/ 18 w 1061"/>
                <a:gd name="T85" fmla="*/ 123 h 945"/>
                <a:gd name="T86" fmla="*/ 27 w 1061"/>
                <a:gd name="T87" fmla="*/ 112 h 945"/>
                <a:gd name="T88" fmla="*/ 28 w 1061"/>
                <a:gd name="T89" fmla="*/ 89 h 945"/>
                <a:gd name="T90" fmla="*/ 19 w 1061"/>
                <a:gd name="T91" fmla="*/ 86 h 945"/>
                <a:gd name="T92" fmla="*/ 2 w 1061"/>
                <a:gd name="T93" fmla="*/ 89 h 945"/>
                <a:gd name="T94" fmla="*/ 0 w 1061"/>
                <a:gd name="T95" fmla="*/ 84 h 945"/>
                <a:gd name="T96" fmla="*/ 7 w 1061"/>
                <a:gd name="T97" fmla="*/ 68 h 945"/>
                <a:gd name="T98" fmla="*/ 31 w 1061"/>
                <a:gd name="T99" fmla="*/ 67 h 945"/>
                <a:gd name="T100" fmla="*/ 101 w 1061"/>
                <a:gd name="T101" fmla="*/ 61 h 945"/>
                <a:gd name="T102" fmla="*/ 146 w 1061"/>
                <a:gd name="T103" fmla="*/ 48 h 945"/>
                <a:gd name="T104" fmla="*/ 187 w 1061"/>
                <a:gd name="T105" fmla="*/ 26 h 945"/>
                <a:gd name="T106" fmla="*/ 225 w 1061"/>
                <a:gd name="T107" fmla="*/ 10 h 945"/>
                <a:gd name="T108" fmla="*/ 260 w 1061"/>
                <a:gd name="T109" fmla="*/ 57 h 945"/>
                <a:gd name="T110" fmla="*/ 265 w 1061"/>
                <a:gd name="T111" fmla="*/ 81 h 9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61" h="945">
                  <a:moveTo>
                    <a:pt x="1060" y="351"/>
                  </a:moveTo>
                  <a:lnTo>
                    <a:pt x="1054" y="350"/>
                  </a:lnTo>
                  <a:lnTo>
                    <a:pt x="1048" y="348"/>
                  </a:lnTo>
                  <a:lnTo>
                    <a:pt x="1026" y="339"/>
                  </a:lnTo>
                  <a:lnTo>
                    <a:pt x="1016" y="334"/>
                  </a:lnTo>
                  <a:lnTo>
                    <a:pt x="1006" y="331"/>
                  </a:lnTo>
                  <a:lnTo>
                    <a:pt x="1000" y="330"/>
                  </a:lnTo>
                  <a:lnTo>
                    <a:pt x="994" y="330"/>
                  </a:lnTo>
                  <a:lnTo>
                    <a:pt x="988" y="331"/>
                  </a:lnTo>
                  <a:lnTo>
                    <a:pt x="984" y="333"/>
                  </a:lnTo>
                  <a:lnTo>
                    <a:pt x="978" y="336"/>
                  </a:lnTo>
                  <a:lnTo>
                    <a:pt x="972" y="341"/>
                  </a:lnTo>
                  <a:lnTo>
                    <a:pt x="971" y="346"/>
                  </a:lnTo>
                  <a:lnTo>
                    <a:pt x="969" y="352"/>
                  </a:lnTo>
                  <a:lnTo>
                    <a:pt x="967" y="365"/>
                  </a:lnTo>
                  <a:lnTo>
                    <a:pt x="966" y="378"/>
                  </a:lnTo>
                  <a:lnTo>
                    <a:pt x="966" y="404"/>
                  </a:lnTo>
                  <a:lnTo>
                    <a:pt x="965" y="416"/>
                  </a:lnTo>
                  <a:lnTo>
                    <a:pt x="964" y="422"/>
                  </a:lnTo>
                  <a:lnTo>
                    <a:pt x="962" y="428"/>
                  </a:lnTo>
                  <a:lnTo>
                    <a:pt x="959" y="435"/>
                  </a:lnTo>
                  <a:lnTo>
                    <a:pt x="956" y="440"/>
                  </a:lnTo>
                  <a:lnTo>
                    <a:pt x="963" y="444"/>
                  </a:lnTo>
                  <a:lnTo>
                    <a:pt x="970" y="448"/>
                  </a:lnTo>
                  <a:lnTo>
                    <a:pt x="979" y="451"/>
                  </a:lnTo>
                  <a:lnTo>
                    <a:pt x="988" y="455"/>
                  </a:lnTo>
                  <a:lnTo>
                    <a:pt x="1008" y="461"/>
                  </a:lnTo>
                  <a:lnTo>
                    <a:pt x="1026" y="469"/>
                  </a:lnTo>
                  <a:lnTo>
                    <a:pt x="1034" y="473"/>
                  </a:lnTo>
                  <a:lnTo>
                    <a:pt x="1042" y="477"/>
                  </a:lnTo>
                  <a:lnTo>
                    <a:pt x="1048" y="482"/>
                  </a:lnTo>
                  <a:lnTo>
                    <a:pt x="1054" y="487"/>
                  </a:lnTo>
                  <a:lnTo>
                    <a:pt x="1056" y="494"/>
                  </a:lnTo>
                  <a:lnTo>
                    <a:pt x="1057" y="498"/>
                  </a:lnTo>
                  <a:lnTo>
                    <a:pt x="1057" y="503"/>
                  </a:lnTo>
                  <a:lnTo>
                    <a:pt x="1057" y="507"/>
                  </a:lnTo>
                  <a:lnTo>
                    <a:pt x="1056" y="511"/>
                  </a:lnTo>
                  <a:lnTo>
                    <a:pt x="1055" y="516"/>
                  </a:lnTo>
                  <a:lnTo>
                    <a:pt x="1052" y="521"/>
                  </a:lnTo>
                  <a:lnTo>
                    <a:pt x="1049" y="526"/>
                  </a:lnTo>
                  <a:lnTo>
                    <a:pt x="1048" y="532"/>
                  </a:lnTo>
                  <a:lnTo>
                    <a:pt x="1047" y="538"/>
                  </a:lnTo>
                  <a:lnTo>
                    <a:pt x="1047" y="543"/>
                  </a:lnTo>
                  <a:lnTo>
                    <a:pt x="1048" y="553"/>
                  </a:lnTo>
                  <a:lnTo>
                    <a:pt x="1051" y="563"/>
                  </a:lnTo>
                  <a:lnTo>
                    <a:pt x="1053" y="574"/>
                  </a:lnTo>
                  <a:lnTo>
                    <a:pt x="1054" y="584"/>
                  </a:lnTo>
                  <a:lnTo>
                    <a:pt x="1054" y="589"/>
                  </a:lnTo>
                  <a:lnTo>
                    <a:pt x="1052" y="593"/>
                  </a:lnTo>
                  <a:lnTo>
                    <a:pt x="1051" y="598"/>
                  </a:lnTo>
                  <a:lnTo>
                    <a:pt x="1047" y="604"/>
                  </a:lnTo>
                  <a:lnTo>
                    <a:pt x="1042" y="601"/>
                  </a:lnTo>
                  <a:lnTo>
                    <a:pt x="1038" y="599"/>
                  </a:lnTo>
                  <a:lnTo>
                    <a:pt x="1030" y="592"/>
                  </a:lnTo>
                  <a:lnTo>
                    <a:pt x="1022" y="586"/>
                  </a:lnTo>
                  <a:lnTo>
                    <a:pt x="1012" y="579"/>
                  </a:lnTo>
                  <a:lnTo>
                    <a:pt x="1003" y="574"/>
                  </a:lnTo>
                  <a:lnTo>
                    <a:pt x="999" y="573"/>
                  </a:lnTo>
                  <a:lnTo>
                    <a:pt x="994" y="572"/>
                  </a:lnTo>
                  <a:lnTo>
                    <a:pt x="989" y="572"/>
                  </a:lnTo>
                  <a:lnTo>
                    <a:pt x="984" y="573"/>
                  </a:lnTo>
                  <a:lnTo>
                    <a:pt x="979" y="574"/>
                  </a:lnTo>
                  <a:lnTo>
                    <a:pt x="972" y="578"/>
                  </a:lnTo>
                  <a:lnTo>
                    <a:pt x="966" y="588"/>
                  </a:lnTo>
                  <a:lnTo>
                    <a:pt x="958" y="599"/>
                  </a:lnTo>
                  <a:lnTo>
                    <a:pt x="940" y="620"/>
                  </a:lnTo>
                  <a:lnTo>
                    <a:pt x="921" y="641"/>
                  </a:lnTo>
                  <a:lnTo>
                    <a:pt x="903" y="661"/>
                  </a:lnTo>
                  <a:lnTo>
                    <a:pt x="914" y="674"/>
                  </a:lnTo>
                  <a:lnTo>
                    <a:pt x="928" y="685"/>
                  </a:lnTo>
                  <a:lnTo>
                    <a:pt x="954" y="708"/>
                  </a:lnTo>
                  <a:lnTo>
                    <a:pt x="966" y="719"/>
                  </a:lnTo>
                  <a:lnTo>
                    <a:pt x="977" y="731"/>
                  </a:lnTo>
                  <a:lnTo>
                    <a:pt x="986" y="745"/>
                  </a:lnTo>
                  <a:lnTo>
                    <a:pt x="990" y="752"/>
                  </a:lnTo>
                  <a:lnTo>
                    <a:pt x="994" y="758"/>
                  </a:lnTo>
                  <a:lnTo>
                    <a:pt x="984" y="767"/>
                  </a:lnTo>
                  <a:lnTo>
                    <a:pt x="973" y="776"/>
                  </a:lnTo>
                  <a:lnTo>
                    <a:pt x="964" y="786"/>
                  </a:lnTo>
                  <a:lnTo>
                    <a:pt x="954" y="796"/>
                  </a:lnTo>
                  <a:lnTo>
                    <a:pt x="943" y="804"/>
                  </a:lnTo>
                  <a:lnTo>
                    <a:pt x="932" y="813"/>
                  </a:lnTo>
                  <a:lnTo>
                    <a:pt x="926" y="816"/>
                  </a:lnTo>
                  <a:lnTo>
                    <a:pt x="920" y="818"/>
                  </a:lnTo>
                  <a:lnTo>
                    <a:pt x="914" y="820"/>
                  </a:lnTo>
                  <a:lnTo>
                    <a:pt x="907" y="821"/>
                  </a:lnTo>
                  <a:lnTo>
                    <a:pt x="899" y="801"/>
                  </a:lnTo>
                  <a:lnTo>
                    <a:pt x="895" y="793"/>
                  </a:lnTo>
                  <a:lnTo>
                    <a:pt x="889" y="784"/>
                  </a:lnTo>
                  <a:lnTo>
                    <a:pt x="883" y="774"/>
                  </a:lnTo>
                  <a:lnTo>
                    <a:pt x="876" y="766"/>
                  </a:lnTo>
                  <a:lnTo>
                    <a:pt x="869" y="758"/>
                  </a:lnTo>
                  <a:lnTo>
                    <a:pt x="861" y="750"/>
                  </a:lnTo>
                  <a:lnTo>
                    <a:pt x="853" y="751"/>
                  </a:lnTo>
                  <a:lnTo>
                    <a:pt x="846" y="753"/>
                  </a:lnTo>
                  <a:lnTo>
                    <a:pt x="838" y="756"/>
                  </a:lnTo>
                  <a:lnTo>
                    <a:pt x="831" y="759"/>
                  </a:lnTo>
                  <a:lnTo>
                    <a:pt x="817" y="766"/>
                  </a:lnTo>
                  <a:lnTo>
                    <a:pt x="805" y="774"/>
                  </a:lnTo>
                  <a:lnTo>
                    <a:pt x="791" y="783"/>
                  </a:lnTo>
                  <a:lnTo>
                    <a:pt x="777" y="789"/>
                  </a:lnTo>
                  <a:lnTo>
                    <a:pt x="770" y="792"/>
                  </a:lnTo>
                  <a:lnTo>
                    <a:pt x="762" y="794"/>
                  </a:lnTo>
                  <a:lnTo>
                    <a:pt x="754" y="795"/>
                  </a:lnTo>
                  <a:lnTo>
                    <a:pt x="746" y="795"/>
                  </a:lnTo>
                  <a:lnTo>
                    <a:pt x="742" y="798"/>
                  </a:lnTo>
                  <a:lnTo>
                    <a:pt x="740" y="801"/>
                  </a:lnTo>
                  <a:lnTo>
                    <a:pt x="736" y="807"/>
                  </a:lnTo>
                  <a:lnTo>
                    <a:pt x="735" y="813"/>
                  </a:lnTo>
                  <a:lnTo>
                    <a:pt x="736" y="819"/>
                  </a:lnTo>
                  <a:lnTo>
                    <a:pt x="738" y="824"/>
                  </a:lnTo>
                  <a:lnTo>
                    <a:pt x="741" y="830"/>
                  </a:lnTo>
                  <a:lnTo>
                    <a:pt x="750" y="841"/>
                  </a:lnTo>
                  <a:lnTo>
                    <a:pt x="760" y="853"/>
                  </a:lnTo>
                  <a:lnTo>
                    <a:pt x="765" y="860"/>
                  </a:lnTo>
                  <a:lnTo>
                    <a:pt x="769" y="866"/>
                  </a:lnTo>
                  <a:lnTo>
                    <a:pt x="772" y="872"/>
                  </a:lnTo>
                  <a:lnTo>
                    <a:pt x="775" y="879"/>
                  </a:lnTo>
                  <a:lnTo>
                    <a:pt x="775" y="887"/>
                  </a:lnTo>
                  <a:lnTo>
                    <a:pt x="775" y="894"/>
                  </a:lnTo>
                  <a:lnTo>
                    <a:pt x="763" y="900"/>
                  </a:lnTo>
                  <a:lnTo>
                    <a:pt x="751" y="906"/>
                  </a:lnTo>
                  <a:lnTo>
                    <a:pt x="727" y="914"/>
                  </a:lnTo>
                  <a:lnTo>
                    <a:pt x="715" y="919"/>
                  </a:lnTo>
                  <a:lnTo>
                    <a:pt x="702" y="921"/>
                  </a:lnTo>
                  <a:lnTo>
                    <a:pt x="689" y="923"/>
                  </a:lnTo>
                  <a:lnTo>
                    <a:pt x="675" y="924"/>
                  </a:lnTo>
                  <a:lnTo>
                    <a:pt x="676" y="913"/>
                  </a:lnTo>
                  <a:lnTo>
                    <a:pt x="676" y="902"/>
                  </a:lnTo>
                  <a:lnTo>
                    <a:pt x="676" y="891"/>
                  </a:lnTo>
                  <a:lnTo>
                    <a:pt x="674" y="882"/>
                  </a:lnTo>
                  <a:lnTo>
                    <a:pt x="672" y="871"/>
                  </a:lnTo>
                  <a:lnTo>
                    <a:pt x="668" y="861"/>
                  </a:lnTo>
                  <a:lnTo>
                    <a:pt x="664" y="852"/>
                  </a:lnTo>
                  <a:lnTo>
                    <a:pt x="658" y="842"/>
                  </a:lnTo>
                  <a:lnTo>
                    <a:pt x="649" y="841"/>
                  </a:lnTo>
                  <a:lnTo>
                    <a:pt x="639" y="841"/>
                  </a:lnTo>
                  <a:lnTo>
                    <a:pt x="621" y="843"/>
                  </a:lnTo>
                  <a:lnTo>
                    <a:pt x="605" y="849"/>
                  </a:lnTo>
                  <a:lnTo>
                    <a:pt x="587" y="854"/>
                  </a:lnTo>
                  <a:lnTo>
                    <a:pt x="579" y="857"/>
                  </a:lnTo>
                  <a:lnTo>
                    <a:pt x="571" y="860"/>
                  </a:lnTo>
                  <a:lnTo>
                    <a:pt x="555" y="866"/>
                  </a:lnTo>
                  <a:lnTo>
                    <a:pt x="539" y="870"/>
                  </a:lnTo>
                  <a:lnTo>
                    <a:pt x="530" y="871"/>
                  </a:lnTo>
                  <a:lnTo>
                    <a:pt x="521" y="872"/>
                  </a:lnTo>
                  <a:lnTo>
                    <a:pt x="514" y="945"/>
                  </a:lnTo>
                  <a:lnTo>
                    <a:pt x="427" y="939"/>
                  </a:lnTo>
                  <a:lnTo>
                    <a:pt x="426" y="932"/>
                  </a:lnTo>
                  <a:lnTo>
                    <a:pt x="427" y="925"/>
                  </a:lnTo>
                  <a:lnTo>
                    <a:pt x="428" y="919"/>
                  </a:lnTo>
                  <a:lnTo>
                    <a:pt x="430" y="911"/>
                  </a:lnTo>
                  <a:lnTo>
                    <a:pt x="436" y="899"/>
                  </a:lnTo>
                  <a:lnTo>
                    <a:pt x="442" y="887"/>
                  </a:lnTo>
                  <a:lnTo>
                    <a:pt x="447" y="874"/>
                  </a:lnTo>
                  <a:lnTo>
                    <a:pt x="448" y="868"/>
                  </a:lnTo>
                  <a:lnTo>
                    <a:pt x="449" y="862"/>
                  </a:lnTo>
                  <a:lnTo>
                    <a:pt x="449" y="856"/>
                  </a:lnTo>
                  <a:lnTo>
                    <a:pt x="447" y="849"/>
                  </a:lnTo>
                  <a:lnTo>
                    <a:pt x="443" y="842"/>
                  </a:lnTo>
                  <a:lnTo>
                    <a:pt x="439" y="836"/>
                  </a:lnTo>
                  <a:lnTo>
                    <a:pt x="433" y="838"/>
                  </a:lnTo>
                  <a:lnTo>
                    <a:pt x="428" y="840"/>
                  </a:lnTo>
                  <a:lnTo>
                    <a:pt x="422" y="841"/>
                  </a:lnTo>
                  <a:lnTo>
                    <a:pt x="418" y="842"/>
                  </a:lnTo>
                  <a:lnTo>
                    <a:pt x="407" y="841"/>
                  </a:lnTo>
                  <a:lnTo>
                    <a:pt x="397" y="839"/>
                  </a:lnTo>
                  <a:lnTo>
                    <a:pt x="388" y="836"/>
                  </a:lnTo>
                  <a:lnTo>
                    <a:pt x="378" y="832"/>
                  </a:lnTo>
                  <a:lnTo>
                    <a:pt x="368" y="828"/>
                  </a:lnTo>
                  <a:lnTo>
                    <a:pt x="360" y="824"/>
                  </a:lnTo>
                  <a:lnTo>
                    <a:pt x="351" y="820"/>
                  </a:lnTo>
                  <a:lnTo>
                    <a:pt x="343" y="817"/>
                  </a:lnTo>
                  <a:lnTo>
                    <a:pt x="335" y="816"/>
                  </a:lnTo>
                  <a:lnTo>
                    <a:pt x="327" y="817"/>
                  </a:lnTo>
                  <a:lnTo>
                    <a:pt x="323" y="818"/>
                  </a:lnTo>
                  <a:lnTo>
                    <a:pt x="320" y="820"/>
                  </a:lnTo>
                  <a:lnTo>
                    <a:pt x="315" y="822"/>
                  </a:lnTo>
                  <a:lnTo>
                    <a:pt x="313" y="825"/>
                  </a:lnTo>
                  <a:lnTo>
                    <a:pt x="308" y="829"/>
                  </a:lnTo>
                  <a:lnTo>
                    <a:pt x="305" y="834"/>
                  </a:lnTo>
                  <a:lnTo>
                    <a:pt x="302" y="840"/>
                  </a:lnTo>
                  <a:lnTo>
                    <a:pt x="299" y="847"/>
                  </a:lnTo>
                  <a:lnTo>
                    <a:pt x="298" y="851"/>
                  </a:lnTo>
                  <a:lnTo>
                    <a:pt x="295" y="855"/>
                  </a:lnTo>
                  <a:lnTo>
                    <a:pt x="293" y="859"/>
                  </a:lnTo>
                  <a:lnTo>
                    <a:pt x="291" y="863"/>
                  </a:lnTo>
                  <a:lnTo>
                    <a:pt x="288" y="867"/>
                  </a:lnTo>
                  <a:lnTo>
                    <a:pt x="287" y="871"/>
                  </a:lnTo>
                  <a:lnTo>
                    <a:pt x="288" y="872"/>
                  </a:lnTo>
                  <a:lnTo>
                    <a:pt x="290" y="874"/>
                  </a:lnTo>
                  <a:lnTo>
                    <a:pt x="292" y="877"/>
                  </a:lnTo>
                  <a:lnTo>
                    <a:pt x="294" y="878"/>
                  </a:lnTo>
                  <a:lnTo>
                    <a:pt x="288" y="879"/>
                  </a:lnTo>
                  <a:lnTo>
                    <a:pt x="285" y="882"/>
                  </a:lnTo>
                  <a:lnTo>
                    <a:pt x="283" y="884"/>
                  </a:lnTo>
                  <a:lnTo>
                    <a:pt x="280" y="888"/>
                  </a:lnTo>
                  <a:lnTo>
                    <a:pt x="278" y="892"/>
                  </a:lnTo>
                  <a:lnTo>
                    <a:pt x="278" y="896"/>
                  </a:lnTo>
                  <a:lnTo>
                    <a:pt x="277" y="905"/>
                  </a:lnTo>
                  <a:lnTo>
                    <a:pt x="271" y="906"/>
                  </a:lnTo>
                  <a:lnTo>
                    <a:pt x="266" y="906"/>
                  </a:lnTo>
                  <a:lnTo>
                    <a:pt x="261" y="906"/>
                  </a:lnTo>
                  <a:lnTo>
                    <a:pt x="256" y="905"/>
                  </a:lnTo>
                  <a:lnTo>
                    <a:pt x="246" y="902"/>
                  </a:lnTo>
                  <a:lnTo>
                    <a:pt x="235" y="898"/>
                  </a:lnTo>
                  <a:lnTo>
                    <a:pt x="214" y="888"/>
                  </a:lnTo>
                  <a:lnTo>
                    <a:pt x="205" y="883"/>
                  </a:lnTo>
                  <a:lnTo>
                    <a:pt x="195" y="878"/>
                  </a:lnTo>
                  <a:lnTo>
                    <a:pt x="194" y="872"/>
                  </a:lnTo>
                  <a:lnTo>
                    <a:pt x="194" y="866"/>
                  </a:lnTo>
                  <a:lnTo>
                    <a:pt x="195" y="860"/>
                  </a:lnTo>
                  <a:lnTo>
                    <a:pt x="197" y="855"/>
                  </a:lnTo>
                  <a:lnTo>
                    <a:pt x="199" y="849"/>
                  </a:lnTo>
                  <a:lnTo>
                    <a:pt x="203" y="843"/>
                  </a:lnTo>
                  <a:lnTo>
                    <a:pt x="211" y="832"/>
                  </a:lnTo>
                  <a:lnTo>
                    <a:pt x="219" y="821"/>
                  </a:lnTo>
                  <a:lnTo>
                    <a:pt x="227" y="809"/>
                  </a:lnTo>
                  <a:lnTo>
                    <a:pt x="231" y="803"/>
                  </a:lnTo>
                  <a:lnTo>
                    <a:pt x="233" y="797"/>
                  </a:lnTo>
                  <a:lnTo>
                    <a:pt x="235" y="791"/>
                  </a:lnTo>
                  <a:lnTo>
                    <a:pt x="235" y="784"/>
                  </a:lnTo>
                  <a:lnTo>
                    <a:pt x="228" y="782"/>
                  </a:lnTo>
                  <a:lnTo>
                    <a:pt x="221" y="778"/>
                  </a:lnTo>
                  <a:lnTo>
                    <a:pt x="214" y="774"/>
                  </a:lnTo>
                  <a:lnTo>
                    <a:pt x="209" y="770"/>
                  </a:lnTo>
                  <a:lnTo>
                    <a:pt x="198" y="761"/>
                  </a:lnTo>
                  <a:lnTo>
                    <a:pt x="181" y="741"/>
                  </a:lnTo>
                  <a:lnTo>
                    <a:pt x="172" y="732"/>
                  </a:lnTo>
                  <a:lnTo>
                    <a:pt x="161" y="724"/>
                  </a:lnTo>
                  <a:lnTo>
                    <a:pt x="156" y="721"/>
                  </a:lnTo>
                  <a:lnTo>
                    <a:pt x="149" y="718"/>
                  </a:lnTo>
                  <a:lnTo>
                    <a:pt x="143" y="722"/>
                  </a:lnTo>
                  <a:lnTo>
                    <a:pt x="137" y="726"/>
                  </a:lnTo>
                  <a:lnTo>
                    <a:pt x="127" y="737"/>
                  </a:lnTo>
                  <a:lnTo>
                    <a:pt x="116" y="748"/>
                  </a:lnTo>
                  <a:lnTo>
                    <a:pt x="107" y="758"/>
                  </a:lnTo>
                  <a:lnTo>
                    <a:pt x="101" y="762"/>
                  </a:lnTo>
                  <a:lnTo>
                    <a:pt x="97" y="766"/>
                  </a:lnTo>
                  <a:lnTo>
                    <a:pt x="91" y="769"/>
                  </a:lnTo>
                  <a:lnTo>
                    <a:pt x="85" y="771"/>
                  </a:lnTo>
                  <a:lnTo>
                    <a:pt x="79" y="772"/>
                  </a:lnTo>
                  <a:lnTo>
                    <a:pt x="72" y="772"/>
                  </a:lnTo>
                  <a:lnTo>
                    <a:pt x="66" y="771"/>
                  </a:lnTo>
                  <a:lnTo>
                    <a:pt x="57" y="769"/>
                  </a:lnTo>
                  <a:lnTo>
                    <a:pt x="54" y="760"/>
                  </a:lnTo>
                  <a:lnTo>
                    <a:pt x="44" y="741"/>
                  </a:lnTo>
                  <a:lnTo>
                    <a:pt x="40" y="732"/>
                  </a:lnTo>
                  <a:lnTo>
                    <a:pt x="39" y="728"/>
                  </a:lnTo>
                  <a:lnTo>
                    <a:pt x="39" y="724"/>
                  </a:lnTo>
                  <a:lnTo>
                    <a:pt x="39" y="720"/>
                  </a:lnTo>
                  <a:lnTo>
                    <a:pt x="41" y="717"/>
                  </a:lnTo>
                  <a:lnTo>
                    <a:pt x="44" y="714"/>
                  </a:lnTo>
                  <a:lnTo>
                    <a:pt x="48" y="711"/>
                  </a:lnTo>
                  <a:lnTo>
                    <a:pt x="54" y="709"/>
                  </a:lnTo>
                  <a:lnTo>
                    <a:pt x="62" y="706"/>
                  </a:lnTo>
                  <a:lnTo>
                    <a:pt x="70" y="705"/>
                  </a:lnTo>
                  <a:lnTo>
                    <a:pt x="78" y="703"/>
                  </a:lnTo>
                  <a:lnTo>
                    <a:pt x="85" y="701"/>
                  </a:lnTo>
                  <a:lnTo>
                    <a:pt x="92" y="697"/>
                  </a:lnTo>
                  <a:lnTo>
                    <a:pt x="106" y="689"/>
                  </a:lnTo>
                  <a:lnTo>
                    <a:pt x="120" y="681"/>
                  </a:lnTo>
                  <a:lnTo>
                    <a:pt x="115" y="678"/>
                  </a:lnTo>
                  <a:lnTo>
                    <a:pt x="112" y="675"/>
                  </a:lnTo>
                  <a:lnTo>
                    <a:pt x="109" y="671"/>
                  </a:lnTo>
                  <a:lnTo>
                    <a:pt x="107" y="667"/>
                  </a:lnTo>
                  <a:lnTo>
                    <a:pt x="104" y="658"/>
                  </a:lnTo>
                  <a:lnTo>
                    <a:pt x="102" y="649"/>
                  </a:lnTo>
                  <a:lnTo>
                    <a:pt x="102" y="640"/>
                  </a:lnTo>
                  <a:lnTo>
                    <a:pt x="102" y="628"/>
                  </a:lnTo>
                  <a:lnTo>
                    <a:pt x="105" y="608"/>
                  </a:lnTo>
                  <a:lnTo>
                    <a:pt x="105" y="598"/>
                  </a:lnTo>
                  <a:lnTo>
                    <a:pt x="104" y="588"/>
                  </a:lnTo>
                  <a:lnTo>
                    <a:pt x="101" y="580"/>
                  </a:lnTo>
                  <a:lnTo>
                    <a:pt x="100" y="577"/>
                  </a:lnTo>
                  <a:lnTo>
                    <a:pt x="98" y="574"/>
                  </a:lnTo>
                  <a:lnTo>
                    <a:pt x="96" y="571"/>
                  </a:lnTo>
                  <a:lnTo>
                    <a:pt x="92" y="567"/>
                  </a:lnTo>
                  <a:lnTo>
                    <a:pt x="89" y="565"/>
                  </a:lnTo>
                  <a:lnTo>
                    <a:pt x="84" y="564"/>
                  </a:lnTo>
                  <a:lnTo>
                    <a:pt x="78" y="562"/>
                  </a:lnTo>
                  <a:lnTo>
                    <a:pt x="72" y="562"/>
                  </a:lnTo>
                  <a:lnTo>
                    <a:pt x="66" y="562"/>
                  </a:lnTo>
                  <a:lnTo>
                    <a:pt x="57" y="562"/>
                  </a:lnTo>
                  <a:lnTo>
                    <a:pt x="51" y="567"/>
                  </a:lnTo>
                  <a:lnTo>
                    <a:pt x="44" y="572"/>
                  </a:lnTo>
                  <a:lnTo>
                    <a:pt x="36" y="574"/>
                  </a:lnTo>
                  <a:lnTo>
                    <a:pt x="29" y="577"/>
                  </a:lnTo>
                  <a:lnTo>
                    <a:pt x="14" y="580"/>
                  </a:lnTo>
                  <a:lnTo>
                    <a:pt x="5" y="582"/>
                  </a:lnTo>
                  <a:lnTo>
                    <a:pt x="0" y="584"/>
                  </a:lnTo>
                  <a:lnTo>
                    <a:pt x="0" y="491"/>
                  </a:lnTo>
                  <a:lnTo>
                    <a:pt x="5" y="489"/>
                  </a:lnTo>
                  <a:lnTo>
                    <a:pt x="12" y="488"/>
                  </a:lnTo>
                  <a:lnTo>
                    <a:pt x="19" y="488"/>
                  </a:lnTo>
                  <a:lnTo>
                    <a:pt x="26" y="489"/>
                  </a:lnTo>
                  <a:lnTo>
                    <a:pt x="40" y="491"/>
                  </a:lnTo>
                  <a:lnTo>
                    <a:pt x="47" y="492"/>
                  </a:lnTo>
                  <a:lnTo>
                    <a:pt x="54" y="494"/>
                  </a:lnTo>
                  <a:lnTo>
                    <a:pt x="67" y="495"/>
                  </a:lnTo>
                  <a:lnTo>
                    <a:pt x="74" y="495"/>
                  </a:lnTo>
                  <a:lnTo>
                    <a:pt x="79" y="494"/>
                  </a:lnTo>
                  <a:lnTo>
                    <a:pt x="86" y="493"/>
                  </a:lnTo>
                  <a:lnTo>
                    <a:pt x="92" y="490"/>
                  </a:lnTo>
                  <a:lnTo>
                    <a:pt x="98" y="486"/>
                  </a:lnTo>
                  <a:lnTo>
                    <a:pt x="104" y="481"/>
                  </a:lnTo>
                  <a:lnTo>
                    <a:pt x="107" y="465"/>
                  </a:lnTo>
                  <a:lnTo>
                    <a:pt x="108" y="449"/>
                  </a:lnTo>
                  <a:lnTo>
                    <a:pt x="108" y="434"/>
                  </a:lnTo>
                  <a:lnTo>
                    <a:pt x="108" y="404"/>
                  </a:lnTo>
                  <a:lnTo>
                    <a:pt x="109" y="389"/>
                  </a:lnTo>
                  <a:lnTo>
                    <a:pt x="111" y="375"/>
                  </a:lnTo>
                  <a:lnTo>
                    <a:pt x="113" y="369"/>
                  </a:lnTo>
                  <a:lnTo>
                    <a:pt x="115" y="363"/>
                  </a:lnTo>
                  <a:lnTo>
                    <a:pt x="113" y="357"/>
                  </a:lnTo>
                  <a:lnTo>
                    <a:pt x="111" y="353"/>
                  </a:lnTo>
                  <a:lnTo>
                    <a:pt x="107" y="351"/>
                  </a:lnTo>
                  <a:lnTo>
                    <a:pt x="104" y="348"/>
                  </a:lnTo>
                  <a:lnTo>
                    <a:pt x="99" y="347"/>
                  </a:lnTo>
                  <a:lnTo>
                    <a:pt x="96" y="346"/>
                  </a:lnTo>
                  <a:lnTo>
                    <a:pt x="86" y="345"/>
                  </a:lnTo>
                  <a:lnTo>
                    <a:pt x="76" y="345"/>
                  </a:lnTo>
                  <a:lnTo>
                    <a:pt x="67" y="347"/>
                  </a:lnTo>
                  <a:lnTo>
                    <a:pt x="45" y="352"/>
                  </a:lnTo>
                  <a:lnTo>
                    <a:pt x="36" y="354"/>
                  </a:lnTo>
                  <a:lnTo>
                    <a:pt x="26" y="356"/>
                  </a:lnTo>
                  <a:lnTo>
                    <a:pt x="18" y="357"/>
                  </a:lnTo>
                  <a:lnTo>
                    <a:pt x="15" y="357"/>
                  </a:lnTo>
                  <a:lnTo>
                    <a:pt x="11" y="356"/>
                  </a:lnTo>
                  <a:lnTo>
                    <a:pt x="9" y="355"/>
                  </a:lnTo>
                  <a:lnTo>
                    <a:pt x="7" y="353"/>
                  </a:lnTo>
                  <a:lnTo>
                    <a:pt x="4" y="351"/>
                  </a:lnTo>
                  <a:lnTo>
                    <a:pt x="3" y="349"/>
                  </a:lnTo>
                  <a:lnTo>
                    <a:pt x="3" y="345"/>
                  </a:lnTo>
                  <a:lnTo>
                    <a:pt x="3" y="341"/>
                  </a:lnTo>
                  <a:lnTo>
                    <a:pt x="3" y="336"/>
                  </a:lnTo>
                  <a:lnTo>
                    <a:pt x="4" y="330"/>
                  </a:lnTo>
                  <a:lnTo>
                    <a:pt x="9" y="319"/>
                  </a:lnTo>
                  <a:lnTo>
                    <a:pt x="14" y="308"/>
                  </a:lnTo>
                  <a:lnTo>
                    <a:pt x="17" y="296"/>
                  </a:lnTo>
                  <a:lnTo>
                    <a:pt x="22" y="284"/>
                  </a:lnTo>
                  <a:lnTo>
                    <a:pt x="25" y="280"/>
                  </a:lnTo>
                  <a:lnTo>
                    <a:pt x="29" y="275"/>
                  </a:lnTo>
                  <a:lnTo>
                    <a:pt x="32" y="272"/>
                  </a:lnTo>
                  <a:lnTo>
                    <a:pt x="38" y="269"/>
                  </a:lnTo>
                  <a:lnTo>
                    <a:pt x="44" y="267"/>
                  </a:lnTo>
                  <a:lnTo>
                    <a:pt x="51" y="266"/>
                  </a:lnTo>
                  <a:lnTo>
                    <a:pt x="57" y="266"/>
                  </a:lnTo>
                  <a:lnTo>
                    <a:pt x="67" y="267"/>
                  </a:lnTo>
                  <a:lnTo>
                    <a:pt x="124" y="269"/>
                  </a:lnTo>
                  <a:lnTo>
                    <a:pt x="181" y="269"/>
                  </a:lnTo>
                  <a:lnTo>
                    <a:pt x="239" y="267"/>
                  </a:lnTo>
                  <a:lnTo>
                    <a:pt x="295" y="262"/>
                  </a:lnTo>
                  <a:lnTo>
                    <a:pt x="323" y="259"/>
                  </a:lnTo>
                  <a:lnTo>
                    <a:pt x="351" y="255"/>
                  </a:lnTo>
                  <a:lnTo>
                    <a:pt x="378" y="251"/>
                  </a:lnTo>
                  <a:lnTo>
                    <a:pt x="405" y="246"/>
                  </a:lnTo>
                  <a:lnTo>
                    <a:pt x="433" y="241"/>
                  </a:lnTo>
                  <a:lnTo>
                    <a:pt x="459" y="235"/>
                  </a:lnTo>
                  <a:lnTo>
                    <a:pt x="486" y="229"/>
                  </a:lnTo>
                  <a:lnTo>
                    <a:pt x="511" y="222"/>
                  </a:lnTo>
                  <a:lnTo>
                    <a:pt x="538" y="213"/>
                  </a:lnTo>
                  <a:lnTo>
                    <a:pt x="562" y="204"/>
                  </a:lnTo>
                  <a:lnTo>
                    <a:pt x="587" y="195"/>
                  </a:lnTo>
                  <a:lnTo>
                    <a:pt x="613" y="184"/>
                  </a:lnTo>
                  <a:lnTo>
                    <a:pt x="636" y="174"/>
                  </a:lnTo>
                  <a:lnTo>
                    <a:pt x="660" y="163"/>
                  </a:lnTo>
                  <a:lnTo>
                    <a:pt x="683" y="149"/>
                  </a:lnTo>
                  <a:lnTo>
                    <a:pt x="706" y="136"/>
                  </a:lnTo>
                  <a:lnTo>
                    <a:pt x="728" y="123"/>
                  </a:lnTo>
                  <a:lnTo>
                    <a:pt x="750" y="107"/>
                  </a:lnTo>
                  <a:lnTo>
                    <a:pt x="771" y="92"/>
                  </a:lnTo>
                  <a:lnTo>
                    <a:pt x="792" y="75"/>
                  </a:lnTo>
                  <a:lnTo>
                    <a:pt x="813" y="58"/>
                  </a:lnTo>
                  <a:lnTo>
                    <a:pt x="831" y="39"/>
                  </a:lnTo>
                  <a:lnTo>
                    <a:pt x="851" y="21"/>
                  </a:lnTo>
                  <a:lnTo>
                    <a:pt x="869" y="0"/>
                  </a:lnTo>
                  <a:lnTo>
                    <a:pt x="903" y="40"/>
                  </a:lnTo>
                  <a:lnTo>
                    <a:pt x="937" y="81"/>
                  </a:lnTo>
                  <a:lnTo>
                    <a:pt x="972" y="123"/>
                  </a:lnTo>
                  <a:lnTo>
                    <a:pt x="988" y="144"/>
                  </a:lnTo>
                  <a:lnTo>
                    <a:pt x="1004" y="165"/>
                  </a:lnTo>
                  <a:lnTo>
                    <a:pt x="1018" y="187"/>
                  </a:lnTo>
                  <a:lnTo>
                    <a:pt x="1031" y="209"/>
                  </a:lnTo>
                  <a:lnTo>
                    <a:pt x="1041" y="231"/>
                  </a:lnTo>
                  <a:lnTo>
                    <a:pt x="1051" y="254"/>
                  </a:lnTo>
                  <a:lnTo>
                    <a:pt x="1054" y="266"/>
                  </a:lnTo>
                  <a:lnTo>
                    <a:pt x="1056" y="277"/>
                  </a:lnTo>
                  <a:lnTo>
                    <a:pt x="1059" y="289"/>
                  </a:lnTo>
                  <a:lnTo>
                    <a:pt x="1060" y="302"/>
                  </a:lnTo>
                  <a:lnTo>
                    <a:pt x="1061" y="313"/>
                  </a:lnTo>
                  <a:lnTo>
                    <a:pt x="1061" y="326"/>
                  </a:lnTo>
                  <a:lnTo>
                    <a:pt x="1061" y="338"/>
                  </a:lnTo>
                  <a:lnTo>
                    <a:pt x="1060" y="351"/>
                  </a:lnTo>
                  <a:close/>
                </a:path>
              </a:pathLst>
            </a:custGeom>
            <a:solidFill>
              <a:srgbClr val="5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8" name="Freeform 118"/>
            <p:cNvSpPr>
              <a:spLocks/>
            </p:cNvSpPr>
            <p:nvPr/>
          </p:nvSpPr>
          <p:spPr bwMode="auto">
            <a:xfrm>
              <a:off x="5424" y="2443"/>
              <a:ext cx="950" cy="502"/>
            </a:xfrm>
            <a:custGeom>
              <a:avLst/>
              <a:gdLst>
                <a:gd name="T0" fmla="*/ 119 w 1901"/>
                <a:gd name="T1" fmla="*/ 32 h 1004"/>
                <a:gd name="T2" fmla="*/ 81 w 1901"/>
                <a:gd name="T3" fmla="*/ 114 h 1004"/>
                <a:gd name="T4" fmla="*/ 69 w 1901"/>
                <a:gd name="T5" fmla="*/ 142 h 1004"/>
                <a:gd name="T6" fmla="*/ 97 w 1901"/>
                <a:gd name="T7" fmla="*/ 90 h 1004"/>
                <a:gd name="T8" fmla="*/ 125 w 1901"/>
                <a:gd name="T9" fmla="*/ 38 h 1004"/>
                <a:gd name="T10" fmla="*/ 138 w 1901"/>
                <a:gd name="T11" fmla="*/ 16 h 1004"/>
                <a:gd name="T12" fmla="*/ 138 w 1901"/>
                <a:gd name="T13" fmla="*/ 30 h 1004"/>
                <a:gd name="T14" fmla="*/ 135 w 1901"/>
                <a:gd name="T15" fmla="*/ 48 h 1004"/>
                <a:gd name="T16" fmla="*/ 125 w 1901"/>
                <a:gd name="T17" fmla="*/ 74 h 1004"/>
                <a:gd name="T18" fmla="*/ 105 w 1901"/>
                <a:gd name="T19" fmla="*/ 112 h 1004"/>
                <a:gd name="T20" fmla="*/ 111 w 1901"/>
                <a:gd name="T21" fmla="*/ 111 h 1004"/>
                <a:gd name="T22" fmla="*/ 122 w 1901"/>
                <a:gd name="T23" fmla="*/ 91 h 1004"/>
                <a:gd name="T24" fmla="*/ 126 w 1901"/>
                <a:gd name="T25" fmla="*/ 90 h 1004"/>
                <a:gd name="T26" fmla="*/ 127 w 1901"/>
                <a:gd name="T27" fmla="*/ 105 h 1004"/>
                <a:gd name="T28" fmla="*/ 130 w 1901"/>
                <a:gd name="T29" fmla="*/ 120 h 1004"/>
                <a:gd name="T30" fmla="*/ 137 w 1901"/>
                <a:gd name="T31" fmla="*/ 134 h 1004"/>
                <a:gd name="T32" fmla="*/ 151 w 1901"/>
                <a:gd name="T33" fmla="*/ 153 h 1004"/>
                <a:gd name="T34" fmla="*/ 176 w 1901"/>
                <a:gd name="T35" fmla="*/ 176 h 1004"/>
                <a:gd name="T36" fmla="*/ 205 w 1901"/>
                <a:gd name="T37" fmla="*/ 194 h 1004"/>
                <a:gd name="T38" fmla="*/ 239 w 1901"/>
                <a:gd name="T39" fmla="*/ 208 h 1004"/>
                <a:gd name="T40" fmla="*/ 275 w 1901"/>
                <a:gd name="T41" fmla="*/ 217 h 1004"/>
                <a:gd name="T42" fmla="*/ 293 w 1901"/>
                <a:gd name="T43" fmla="*/ 218 h 1004"/>
                <a:gd name="T44" fmla="*/ 311 w 1901"/>
                <a:gd name="T45" fmla="*/ 217 h 1004"/>
                <a:gd name="T46" fmla="*/ 330 w 1901"/>
                <a:gd name="T47" fmla="*/ 212 h 1004"/>
                <a:gd name="T48" fmla="*/ 350 w 1901"/>
                <a:gd name="T49" fmla="*/ 210 h 1004"/>
                <a:gd name="T50" fmla="*/ 369 w 1901"/>
                <a:gd name="T51" fmla="*/ 204 h 1004"/>
                <a:gd name="T52" fmla="*/ 391 w 1901"/>
                <a:gd name="T53" fmla="*/ 193 h 1004"/>
                <a:gd name="T54" fmla="*/ 408 w 1901"/>
                <a:gd name="T55" fmla="*/ 182 h 1004"/>
                <a:gd name="T56" fmla="*/ 432 w 1901"/>
                <a:gd name="T57" fmla="*/ 159 h 1004"/>
                <a:gd name="T58" fmla="*/ 453 w 1901"/>
                <a:gd name="T59" fmla="*/ 130 h 1004"/>
                <a:gd name="T60" fmla="*/ 457 w 1901"/>
                <a:gd name="T61" fmla="*/ 119 h 1004"/>
                <a:gd name="T62" fmla="*/ 459 w 1901"/>
                <a:gd name="T63" fmla="*/ 117 h 1004"/>
                <a:gd name="T64" fmla="*/ 471 w 1901"/>
                <a:gd name="T65" fmla="*/ 157 h 1004"/>
                <a:gd name="T66" fmla="*/ 475 w 1901"/>
                <a:gd name="T67" fmla="*/ 174 h 1004"/>
                <a:gd name="T68" fmla="*/ 456 w 1901"/>
                <a:gd name="T69" fmla="*/ 199 h 1004"/>
                <a:gd name="T70" fmla="*/ 431 w 1901"/>
                <a:gd name="T71" fmla="*/ 217 h 1004"/>
                <a:gd name="T72" fmla="*/ 409 w 1901"/>
                <a:gd name="T73" fmla="*/ 228 h 1004"/>
                <a:gd name="T74" fmla="*/ 391 w 1901"/>
                <a:gd name="T75" fmla="*/ 231 h 1004"/>
                <a:gd name="T76" fmla="*/ 354 w 1901"/>
                <a:gd name="T77" fmla="*/ 243 h 1004"/>
                <a:gd name="T78" fmla="*/ 331 w 1901"/>
                <a:gd name="T79" fmla="*/ 249 h 1004"/>
                <a:gd name="T80" fmla="*/ 307 w 1901"/>
                <a:gd name="T81" fmla="*/ 251 h 1004"/>
                <a:gd name="T82" fmla="*/ 272 w 1901"/>
                <a:gd name="T83" fmla="*/ 251 h 1004"/>
                <a:gd name="T84" fmla="*/ 233 w 1901"/>
                <a:gd name="T85" fmla="*/ 251 h 1004"/>
                <a:gd name="T86" fmla="*/ 196 w 1901"/>
                <a:gd name="T87" fmla="*/ 246 h 1004"/>
                <a:gd name="T88" fmla="*/ 179 w 1901"/>
                <a:gd name="T89" fmla="*/ 240 h 1004"/>
                <a:gd name="T90" fmla="*/ 160 w 1901"/>
                <a:gd name="T91" fmla="*/ 237 h 1004"/>
                <a:gd name="T92" fmla="*/ 141 w 1901"/>
                <a:gd name="T93" fmla="*/ 235 h 1004"/>
                <a:gd name="T94" fmla="*/ 113 w 1901"/>
                <a:gd name="T95" fmla="*/ 227 h 1004"/>
                <a:gd name="T96" fmla="*/ 76 w 1901"/>
                <a:gd name="T97" fmla="*/ 213 h 1004"/>
                <a:gd name="T98" fmla="*/ 53 w 1901"/>
                <a:gd name="T99" fmla="*/ 208 h 1004"/>
                <a:gd name="T100" fmla="*/ 32 w 1901"/>
                <a:gd name="T101" fmla="*/ 207 h 1004"/>
                <a:gd name="T102" fmla="*/ 16 w 1901"/>
                <a:gd name="T103" fmla="*/ 207 h 1004"/>
                <a:gd name="T104" fmla="*/ 9 w 1901"/>
                <a:gd name="T105" fmla="*/ 206 h 1004"/>
                <a:gd name="T106" fmla="*/ 3 w 1901"/>
                <a:gd name="T107" fmla="*/ 205 h 1004"/>
                <a:gd name="T108" fmla="*/ 0 w 1901"/>
                <a:gd name="T109" fmla="*/ 202 h 1004"/>
                <a:gd name="T110" fmla="*/ 32 w 1901"/>
                <a:gd name="T111" fmla="*/ 152 h 1004"/>
                <a:gd name="T112" fmla="*/ 74 w 1901"/>
                <a:gd name="T113" fmla="*/ 90 h 1004"/>
                <a:gd name="T114" fmla="*/ 104 w 1901"/>
                <a:gd name="T115" fmla="*/ 40 h 1004"/>
                <a:gd name="T116" fmla="*/ 119 w 1901"/>
                <a:gd name="T117" fmla="*/ 7 h 1004"/>
                <a:gd name="T118" fmla="*/ 127 w 1901"/>
                <a:gd name="T119" fmla="*/ 2 h 10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1" h="1004">
                  <a:moveTo>
                    <a:pt x="522" y="14"/>
                  </a:moveTo>
                  <a:lnTo>
                    <a:pt x="508" y="52"/>
                  </a:lnTo>
                  <a:lnTo>
                    <a:pt x="493" y="89"/>
                  </a:lnTo>
                  <a:lnTo>
                    <a:pt x="478" y="126"/>
                  </a:lnTo>
                  <a:lnTo>
                    <a:pt x="462" y="163"/>
                  </a:lnTo>
                  <a:lnTo>
                    <a:pt x="430" y="236"/>
                  </a:lnTo>
                  <a:lnTo>
                    <a:pt x="395" y="309"/>
                  </a:lnTo>
                  <a:lnTo>
                    <a:pt x="324" y="453"/>
                  </a:lnTo>
                  <a:lnTo>
                    <a:pt x="289" y="525"/>
                  </a:lnTo>
                  <a:lnTo>
                    <a:pt x="254" y="598"/>
                  </a:lnTo>
                  <a:lnTo>
                    <a:pt x="261" y="603"/>
                  </a:lnTo>
                  <a:lnTo>
                    <a:pt x="279" y="568"/>
                  </a:lnTo>
                  <a:lnTo>
                    <a:pt x="297" y="533"/>
                  </a:lnTo>
                  <a:lnTo>
                    <a:pt x="333" y="464"/>
                  </a:lnTo>
                  <a:lnTo>
                    <a:pt x="372" y="395"/>
                  </a:lnTo>
                  <a:lnTo>
                    <a:pt x="391" y="360"/>
                  </a:lnTo>
                  <a:lnTo>
                    <a:pt x="410" y="326"/>
                  </a:lnTo>
                  <a:lnTo>
                    <a:pt x="448" y="257"/>
                  </a:lnTo>
                  <a:lnTo>
                    <a:pt x="485" y="187"/>
                  </a:lnTo>
                  <a:lnTo>
                    <a:pt x="503" y="152"/>
                  </a:lnTo>
                  <a:lnTo>
                    <a:pt x="520" y="117"/>
                  </a:lnTo>
                  <a:lnTo>
                    <a:pt x="536" y="81"/>
                  </a:lnTo>
                  <a:lnTo>
                    <a:pt x="551" y="45"/>
                  </a:lnTo>
                  <a:lnTo>
                    <a:pt x="553" y="61"/>
                  </a:lnTo>
                  <a:lnTo>
                    <a:pt x="555" y="75"/>
                  </a:lnTo>
                  <a:lnTo>
                    <a:pt x="555" y="90"/>
                  </a:lnTo>
                  <a:lnTo>
                    <a:pt x="555" y="105"/>
                  </a:lnTo>
                  <a:lnTo>
                    <a:pt x="555" y="119"/>
                  </a:lnTo>
                  <a:lnTo>
                    <a:pt x="553" y="134"/>
                  </a:lnTo>
                  <a:lnTo>
                    <a:pt x="551" y="148"/>
                  </a:lnTo>
                  <a:lnTo>
                    <a:pt x="549" y="161"/>
                  </a:lnTo>
                  <a:lnTo>
                    <a:pt x="542" y="189"/>
                  </a:lnTo>
                  <a:lnTo>
                    <a:pt x="533" y="216"/>
                  </a:lnTo>
                  <a:lnTo>
                    <a:pt x="523" y="243"/>
                  </a:lnTo>
                  <a:lnTo>
                    <a:pt x="512" y="269"/>
                  </a:lnTo>
                  <a:lnTo>
                    <a:pt x="500" y="295"/>
                  </a:lnTo>
                  <a:lnTo>
                    <a:pt x="488" y="320"/>
                  </a:lnTo>
                  <a:lnTo>
                    <a:pt x="460" y="372"/>
                  </a:lnTo>
                  <a:lnTo>
                    <a:pt x="434" y="422"/>
                  </a:lnTo>
                  <a:lnTo>
                    <a:pt x="422" y="448"/>
                  </a:lnTo>
                  <a:lnTo>
                    <a:pt x="411" y="473"/>
                  </a:lnTo>
                  <a:lnTo>
                    <a:pt x="416" y="480"/>
                  </a:lnTo>
                  <a:lnTo>
                    <a:pt x="431" y="461"/>
                  </a:lnTo>
                  <a:lnTo>
                    <a:pt x="444" y="442"/>
                  </a:lnTo>
                  <a:lnTo>
                    <a:pt x="455" y="422"/>
                  </a:lnTo>
                  <a:lnTo>
                    <a:pt x="467" y="401"/>
                  </a:lnTo>
                  <a:lnTo>
                    <a:pt x="477" y="382"/>
                  </a:lnTo>
                  <a:lnTo>
                    <a:pt x="488" y="362"/>
                  </a:lnTo>
                  <a:lnTo>
                    <a:pt x="499" y="344"/>
                  </a:lnTo>
                  <a:lnTo>
                    <a:pt x="511" y="325"/>
                  </a:lnTo>
                  <a:lnTo>
                    <a:pt x="508" y="341"/>
                  </a:lnTo>
                  <a:lnTo>
                    <a:pt x="506" y="357"/>
                  </a:lnTo>
                  <a:lnTo>
                    <a:pt x="506" y="373"/>
                  </a:lnTo>
                  <a:lnTo>
                    <a:pt x="506" y="388"/>
                  </a:lnTo>
                  <a:lnTo>
                    <a:pt x="506" y="403"/>
                  </a:lnTo>
                  <a:lnTo>
                    <a:pt x="508" y="419"/>
                  </a:lnTo>
                  <a:lnTo>
                    <a:pt x="511" y="434"/>
                  </a:lnTo>
                  <a:lnTo>
                    <a:pt x="514" y="449"/>
                  </a:lnTo>
                  <a:lnTo>
                    <a:pt x="519" y="463"/>
                  </a:lnTo>
                  <a:lnTo>
                    <a:pt x="523" y="478"/>
                  </a:lnTo>
                  <a:lnTo>
                    <a:pt x="529" y="492"/>
                  </a:lnTo>
                  <a:lnTo>
                    <a:pt x="535" y="506"/>
                  </a:lnTo>
                  <a:lnTo>
                    <a:pt x="542" y="520"/>
                  </a:lnTo>
                  <a:lnTo>
                    <a:pt x="549" y="533"/>
                  </a:lnTo>
                  <a:lnTo>
                    <a:pt x="557" y="548"/>
                  </a:lnTo>
                  <a:lnTo>
                    <a:pt x="566" y="560"/>
                  </a:lnTo>
                  <a:lnTo>
                    <a:pt x="585" y="587"/>
                  </a:lnTo>
                  <a:lnTo>
                    <a:pt x="605" y="611"/>
                  </a:lnTo>
                  <a:lnTo>
                    <a:pt x="627" y="635"/>
                  </a:lnTo>
                  <a:lnTo>
                    <a:pt x="652" y="659"/>
                  </a:lnTo>
                  <a:lnTo>
                    <a:pt x="677" y="681"/>
                  </a:lnTo>
                  <a:lnTo>
                    <a:pt x="704" y="703"/>
                  </a:lnTo>
                  <a:lnTo>
                    <a:pt x="731" y="724"/>
                  </a:lnTo>
                  <a:lnTo>
                    <a:pt x="759" y="743"/>
                  </a:lnTo>
                  <a:lnTo>
                    <a:pt x="790" y="759"/>
                  </a:lnTo>
                  <a:lnTo>
                    <a:pt x="822" y="774"/>
                  </a:lnTo>
                  <a:lnTo>
                    <a:pt x="855" y="789"/>
                  </a:lnTo>
                  <a:lnTo>
                    <a:pt x="888" y="803"/>
                  </a:lnTo>
                  <a:lnTo>
                    <a:pt x="923" y="816"/>
                  </a:lnTo>
                  <a:lnTo>
                    <a:pt x="956" y="829"/>
                  </a:lnTo>
                  <a:lnTo>
                    <a:pt x="992" y="841"/>
                  </a:lnTo>
                  <a:lnTo>
                    <a:pt x="1028" y="850"/>
                  </a:lnTo>
                  <a:lnTo>
                    <a:pt x="1064" y="859"/>
                  </a:lnTo>
                  <a:lnTo>
                    <a:pt x="1100" y="865"/>
                  </a:lnTo>
                  <a:lnTo>
                    <a:pt x="1118" y="867"/>
                  </a:lnTo>
                  <a:lnTo>
                    <a:pt x="1137" y="869"/>
                  </a:lnTo>
                  <a:lnTo>
                    <a:pt x="1155" y="869"/>
                  </a:lnTo>
                  <a:lnTo>
                    <a:pt x="1173" y="870"/>
                  </a:lnTo>
                  <a:lnTo>
                    <a:pt x="1192" y="870"/>
                  </a:lnTo>
                  <a:lnTo>
                    <a:pt x="1210" y="869"/>
                  </a:lnTo>
                  <a:lnTo>
                    <a:pt x="1229" y="867"/>
                  </a:lnTo>
                  <a:lnTo>
                    <a:pt x="1247" y="865"/>
                  </a:lnTo>
                  <a:lnTo>
                    <a:pt x="1266" y="861"/>
                  </a:lnTo>
                  <a:lnTo>
                    <a:pt x="1284" y="857"/>
                  </a:lnTo>
                  <a:lnTo>
                    <a:pt x="1303" y="851"/>
                  </a:lnTo>
                  <a:lnTo>
                    <a:pt x="1321" y="846"/>
                  </a:lnTo>
                  <a:lnTo>
                    <a:pt x="1342" y="845"/>
                  </a:lnTo>
                  <a:lnTo>
                    <a:pt x="1362" y="843"/>
                  </a:lnTo>
                  <a:lnTo>
                    <a:pt x="1381" y="840"/>
                  </a:lnTo>
                  <a:lnTo>
                    <a:pt x="1401" y="837"/>
                  </a:lnTo>
                  <a:lnTo>
                    <a:pt x="1421" y="832"/>
                  </a:lnTo>
                  <a:lnTo>
                    <a:pt x="1440" y="827"/>
                  </a:lnTo>
                  <a:lnTo>
                    <a:pt x="1459" y="820"/>
                  </a:lnTo>
                  <a:lnTo>
                    <a:pt x="1477" y="814"/>
                  </a:lnTo>
                  <a:lnTo>
                    <a:pt x="1496" y="807"/>
                  </a:lnTo>
                  <a:lnTo>
                    <a:pt x="1513" y="799"/>
                  </a:lnTo>
                  <a:lnTo>
                    <a:pt x="1531" y="791"/>
                  </a:lnTo>
                  <a:lnTo>
                    <a:pt x="1566" y="772"/>
                  </a:lnTo>
                  <a:lnTo>
                    <a:pt x="1583" y="762"/>
                  </a:lnTo>
                  <a:lnTo>
                    <a:pt x="1600" y="750"/>
                  </a:lnTo>
                  <a:lnTo>
                    <a:pt x="1616" y="739"/>
                  </a:lnTo>
                  <a:lnTo>
                    <a:pt x="1632" y="728"/>
                  </a:lnTo>
                  <a:lnTo>
                    <a:pt x="1647" y="715"/>
                  </a:lnTo>
                  <a:lnTo>
                    <a:pt x="1677" y="691"/>
                  </a:lnTo>
                  <a:lnTo>
                    <a:pt x="1705" y="664"/>
                  </a:lnTo>
                  <a:lnTo>
                    <a:pt x="1731" y="636"/>
                  </a:lnTo>
                  <a:lnTo>
                    <a:pt x="1754" y="607"/>
                  </a:lnTo>
                  <a:lnTo>
                    <a:pt x="1777" y="577"/>
                  </a:lnTo>
                  <a:lnTo>
                    <a:pt x="1797" y="547"/>
                  </a:lnTo>
                  <a:lnTo>
                    <a:pt x="1814" y="517"/>
                  </a:lnTo>
                  <a:lnTo>
                    <a:pt x="1816" y="507"/>
                  </a:lnTo>
                  <a:lnTo>
                    <a:pt x="1817" y="498"/>
                  </a:lnTo>
                  <a:lnTo>
                    <a:pt x="1825" y="482"/>
                  </a:lnTo>
                  <a:lnTo>
                    <a:pt x="1828" y="473"/>
                  </a:lnTo>
                  <a:lnTo>
                    <a:pt x="1832" y="465"/>
                  </a:lnTo>
                  <a:lnTo>
                    <a:pt x="1834" y="456"/>
                  </a:lnTo>
                  <a:lnTo>
                    <a:pt x="1835" y="448"/>
                  </a:lnTo>
                  <a:lnTo>
                    <a:pt x="1839" y="466"/>
                  </a:lnTo>
                  <a:lnTo>
                    <a:pt x="1843" y="485"/>
                  </a:lnTo>
                  <a:lnTo>
                    <a:pt x="1852" y="520"/>
                  </a:lnTo>
                  <a:lnTo>
                    <a:pt x="1876" y="591"/>
                  </a:lnTo>
                  <a:lnTo>
                    <a:pt x="1887" y="626"/>
                  </a:lnTo>
                  <a:lnTo>
                    <a:pt x="1892" y="643"/>
                  </a:lnTo>
                  <a:lnTo>
                    <a:pt x="1895" y="661"/>
                  </a:lnTo>
                  <a:lnTo>
                    <a:pt x="1899" y="678"/>
                  </a:lnTo>
                  <a:lnTo>
                    <a:pt x="1901" y="696"/>
                  </a:lnTo>
                  <a:lnTo>
                    <a:pt x="1901" y="713"/>
                  </a:lnTo>
                  <a:lnTo>
                    <a:pt x="1901" y="732"/>
                  </a:lnTo>
                  <a:lnTo>
                    <a:pt x="1864" y="763"/>
                  </a:lnTo>
                  <a:lnTo>
                    <a:pt x="1826" y="794"/>
                  </a:lnTo>
                  <a:lnTo>
                    <a:pt x="1787" y="826"/>
                  </a:lnTo>
                  <a:lnTo>
                    <a:pt x="1767" y="840"/>
                  </a:lnTo>
                  <a:lnTo>
                    <a:pt x="1747" y="854"/>
                  </a:lnTo>
                  <a:lnTo>
                    <a:pt x="1727" y="868"/>
                  </a:lnTo>
                  <a:lnTo>
                    <a:pt x="1706" y="881"/>
                  </a:lnTo>
                  <a:lnTo>
                    <a:pt x="1684" y="893"/>
                  </a:lnTo>
                  <a:lnTo>
                    <a:pt x="1662" y="902"/>
                  </a:lnTo>
                  <a:lnTo>
                    <a:pt x="1639" y="910"/>
                  </a:lnTo>
                  <a:lnTo>
                    <a:pt x="1616" y="917"/>
                  </a:lnTo>
                  <a:lnTo>
                    <a:pt x="1592" y="921"/>
                  </a:lnTo>
                  <a:lnTo>
                    <a:pt x="1579" y="923"/>
                  </a:lnTo>
                  <a:lnTo>
                    <a:pt x="1566" y="923"/>
                  </a:lnTo>
                  <a:lnTo>
                    <a:pt x="1528" y="934"/>
                  </a:lnTo>
                  <a:lnTo>
                    <a:pt x="1491" y="947"/>
                  </a:lnTo>
                  <a:lnTo>
                    <a:pt x="1455" y="959"/>
                  </a:lnTo>
                  <a:lnTo>
                    <a:pt x="1418" y="972"/>
                  </a:lnTo>
                  <a:lnTo>
                    <a:pt x="1381" y="983"/>
                  </a:lnTo>
                  <a:lnTo>
                    <a:pt x="1363" y="987"/>
                  </a:lnTo>
                  <a:lnTo>
                    <a:pt x="1343" y="991"/>
                  </a:lnTo>
                  <a:lnTo>
                    <a:pt x="1325" y="996"/>
                  </a:lnTo>
                  <a:lnTo>
                    <a:pt x="1304" y="999"/>
                  </a:lnTo>
                  <a:lnTo>
                    <a:pt x="1284" y="1001"/>
                  </a:lnTo>
                  <a:lnTo>
                    <a:pt x="1264" y="1001"/>
                  </a:lnTo>
                  <a:lnTo>
                    <a:pt x="1231" y="1001"/>
                  </a:lnTo>
                  <a:lnTo>
                    <a:pt x="1197" y="1001"/>
                  </a:lnTo>
                  <a:lnTo>
                    <a:pt x="1161" y="1002"/>
                  </a:lnTo>
                  <a:lnTo>
                    <a:pt x="1125" y="1003"/>
                  </a:lnTo>
                  <a:lnTo>
                    <a:pt x="1088" y="1003"/>
                  </a:lnTo>
                  <a:lnTo>
                    <a:pt x="1050" y="1004"/>
                  </a:lnTo>
                  <a:lnTo>
                    <a:pt x="1012" y="1004"/>
                  </a:lnTo>
                  <a:lnTo>
                    <a:pt x="973" y="1003"/>
                  </a:lnTo>
                  <a:lnTo>
                    <a:pt x="934" y="1002"/>
                  </a:lnTo>
                  <a:lnTo>
                    <a:pt x="896" y="999"/>
                  </a:lnTo>
                  <a:lnTo>
                    <a:pt x="859" y="994"/>
                  </a:lnTo>
                  <a:lnTo>
                    <a:pt x="822" y="988"/>
                  </a:lnTo>
                  <a:lnTo>
                    <a:pt x="785" y="981"/>
                  </a:lnTo>
                  <a:lnTo>
                    <a:pt x="768" y="977"/>
                  </a:lnTo>
                  <a:lnTo>
                    <a:pt x="751" y="972"/>
                  </a:lnTo>
                  <a:lnTo>
                    <a:pt x="734" y="966"/>
                  </a:lnTo>
                  <a:lnTo>
                    <a:pt x="716" y="959"/>
                  </a:lnTo>
                  <a:lnTo>
                    <a:pt x="700" y="952"/>
                  </a:lnTo>
                  <a:lnTo>
                    <a:pt x="684" y="945"/>
                  </a:lnTo>
                  <a:lnTo>
                    <a:pt x="664" y="946"/>
                  </a:lnTo>
                  <a:lnTo>
                    <a:pt x="643" y="946"/>
                  </a:lnTo>
                  <a:lnTo>
                    <a:pt x="624" y="945"/>
                  </a:lnTo>
                  <a:lnTo>
                    <a:pt x="605" y="943"/>
                  </a:lnTo>
                  <a:lnTo>
                    <a:pt x="586" y="941"/>
                  </a:lnTo>
                  <a:lnTo>
                    <a:pt x="566" y="937"/>
                  </a:lnTo>
                  <a:lnTo>
                    <a:pt x="548" y="933"/>
                  </a:lnTo>
                  <a:lnTo>
                    <a:pt x="528" y="929"/>
                  </a:lnTo>
                  <a:lnTo>
                    <a:pt x="491" y="917"/>
                  </a:lnTo>
                  <a:lnTo>
                    <a:pt x="454" y="905"/>
                  </a:lnTo>
                  <a:lnTo>
                    <a:pt x="417" y="893"/>
                  </a:lnTo>
                  <a:lnTo>
                    <a:pt x="381" y="878"/>
                  </a:lnTo>
                  <a:lnTo>
                    <a:pt x="343" y="865"/>
                  </a:lnTo>
                  <a:lnTo>
                    <a:pt x="306" y="852"/>
                  </a:lnTo>
                  <a:lnTo>
                    <a:pt x="269" y="842"/>
                  </a:lnTo>
                  <a:lnTo>
                    <a:pt x="250" y="837"/>
                  </a:lnTo>
                  <a:lnTo>
                    <a:pt x="231" y="833"/>
                  </a:lnTo>
                  <a:lnTo>
                    <a:pt x="212" y="830"/>
                  </a:lnTo>
                  <a:lnTo>
                    <a:pt x="192" y="827"/>
                  </a:lnTo>
                  <a:lnTo>
                    <a:pt x="172" y="826"/>
                  </a:lnTo>
                  <a:lnTo>
                    <a:pt x="152" y="825"/>
                  </a:lnTo>
                  <a:lnTo>
                    <a:pt x="131" y="825"/>
                  </a:lnTo>
                  <a:lnTo>
                    <a:pt x="111" y="826"/>
                  </a:lnTo>
                  <a:lnTo>
                    <a:pt x="90" y="828"/>
                  </a:lnTo>
                  <a:lnTo>
                    <a:pt x="68" y="831"/>
                  </a:lnTo>
                  <a:lnTo>
                    <a:pt x="64" y="828"/>
                  </a:lnTo>
                  <a:lnTo>
                    <a:pt x="59" y="827"/>
                  </a:lnTo>
                  <a:lnTo>
                    <a:pt x="50" y="824"/>
                  </a:lnTo>
                  <a:lnTo>
                    <a:pt x="41" y="823"/>
                  </a:lnTo>
                  <a:lnTo>
                    <a:pt x="36" y="823"/>
                  </a:lnTo>
                  <a:lnTo>
                    <a:pt x="31" y="823"/>
                  </a:lnTo>
                  <a:lnTo>
                    <a:pt x="22" y="822"/>
                  </a:lnTo>
                  <a:lnTo>
                    <a:pt x="18" y="820"/>
                  </a:lnTo>
                  <a:lnTo>
                    <a:pt x="14" y="818"/>
                  </a:lnTo>
                  <a:lnTo>
                    <a:pt x="11" y="816"/>
                  </a:lnTo>
                  <a:lnTo>
                    <a:pt x="7" y="813"/>
                  </a:lnTo>
                  <a:lnTo>
                    <a:pt x="4" y="810"/>
                  </a:lnTo>
                  <a:lnTo>
                    <a:pt x="0" y="805"/>
                  </a:lnTo>
                  <a:lnTo>
                    <a:pt x="31" y="755"/>
                  </a:lnTo>
                  <a:lnTo>
                    <a:pt x="64" y="705"/>
                  </a:lnTo>
                  <a:lnTo>
                    <a:pt x="96" y="656"/>
                  </a:lnTo>
                  <a:lnTo>
                    <a:pt x="130" y="606"/>
                  </a:lnTo>
                  <a:lnTo>
                    <a:pt x="163" y="558"/>
                  </a:lnTo>
                  <a:lnTo>
                    <a:pt x="197" y="508"/>
                  </a:lnTo>
                  <a:lnTo>
                    <a:pt x="264" y="410"/>
                  </a:lnTo>
                  <a:lnTo>
                    <a:pt x="297" y="360"/>
                  </a:lnTo>
                  <a:lnTo>
                    <a:pt x="328" y="311"/>
                  </a:lnTo>
                  <a:lnTo>
                    <a:pt x="359" y="260"/>
                  </a:lnTo>
                  <a:lnTo>
                    <a:pt x="388" y="210"/>
                  </a:lnTo>
                  <a:lnTo>
                    <a:pt x="416" y="158"/>
                  </a:lnTo>
                  <a:lnTo>
                    <a:pt x="441" y="107"/>
                  </a:lnTo>
                  <a:lnTo>
                    <a:pt x="453" y="80"/>
                  </a:lnTo>
                  <a:lnTo>
                    <a:pt x="464" y="53"/>
                  </a:lnTo>
                  <a:lnTo>
                    <a:pt x="476" y="28"/>
                  </a:lnTo>
                  <a:lnTo>
                    <a:pt x="486" y="0"/>
                  </a:lnTo>
                  <a:lnTo>
                    <a:pt x="497" y="1"/>
                  </a:lnTo>
                  <a:lnTo>
                    <a:pt x="506" y="4"/>
                  </a:lnTo>
                  <a:lnTo>
                    <a:pt x="511" y="5"/>
                  </a:lnTo>
                  <a:lnTo>
                    <a:pt x="515" y="8"/>
                  </a:lnTo>
                  <a:lnTo>
                    <a:pt x="519" y="11"/>
                  </a:lnTo>
                  <a:lnTo>
                    <a:pt x="522" y="14"/>
                  </a:ln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99" name="Freeform 119"/>
            <p:cNvSpPr>
              <a:spLocks/>
            </p:cNvSpPr>
            <p:nvPr/>
          </p:nvSpPr>
          <p:spPr bwMode="auto">
            <a:xfrm>
              <a:off x="5698" y="2458"/>
              <a:ext cx="636" cy="399"/>
            </a:xfrm>
            <a:custGeom>
              <a:avLst/>
              <a:gdLst>
                <a:gd name="T0" fmla="*/ 20 w 1271"/>
                <a:gd name="T1" fmla="*/ 27 h 798"/>
                <a:gd name="T2" fmla="*/ 31 w 1271"/>
                <a:gd name="T3" fmla="*/ 32 h 798"/>
                <a:gd name="T4" fmla="*/ 49 w 1271"/>
                <a:gd name="T5" fmla="*/ 30 h 798"/>
                <a:gd name="T6" fmla="*/ 44 w 1271"/>
                <a:gd name="T7" fmla="*/ 50 h 798"/>
                <a:gd name="T8" fmla="*/ 26 w 1271"/>
                <a:gd name="T9" fmla="*/ 49 h 798"/>
                <a:gd name="T10" fmla="*/ 18 w 1271"/>
                <a:gd name="T11" fmla="*/ 60 h 798"/>
                <a:gd name="T12" fmla="*/ 19 w 1271"/>
                <a:gd name="T13" fmla="*/ 83 h 798"/>
                <a:gd name="T14" fmla="*/ 34 w 1271"/>
                <a:gd name="T15" fmla="*/ 87 h 798"/>
                <a:gd name="T16" fmla="*/ 48 w 1271"/>
                <a:gd name="T17" fmla="*/ 98 h 798"/>
                <a:gd name="T18" fmla="*/ 34 w 1271"/>
                <a:gd name="T19" fmla="*/ 109 h 798"/>
                <a:gd name="T20" fmla="*/ 27 w 1271"/>
                <a:gd name="T21" fmla="*/ 115 h 798"/>
                <a:gd name="T22" fmla="*/ 40 w 1271"/>
                <a:gd name="T23" fmla="*/ 131 h 798"/>
                <a:gd name="T24" fmla="*/ 44 w 1271"/>
                <a:gd name="T25" fmla="*/ 140 h 798"/>
                <a:gd name="T26" fmla="*/ 76 w 1271"/>
                <a:gd name="T27" fmla="*/ 138 h 798"/>
                <a:gd name="T28" fmla="*/ 66 w 1271"/>
                <a:gd name="T29" fmla="*/ 155 h 798"/>
                <a:gd name="T30" fmla="*/ 90 w 1271"/>
                <a:gd name="T31" fmla="*/ 167 h 798"/>
                <a:gd name="T32" fmla="*/ 102 w 1271"/>
                <a:gd name="T33" fmla="*/ 171 h 798"/>
                <a:gd name="T34" fmla="*/ 111 w 1271"/>
                <a:gd name="T35" fmla="*/ 158 h 798"/>
                <a:gd name="T36" fmla="*/ 129 w 1271"/>
                <a:gd name="T37" fmla="*/ 159 h 798"/>
                <a:gd name="T38" fmla="*/ 126 w 1271"/>
                <a:gd name="T39" fmla="*/ 176 h 798"/>
                <a:gd name="T40" fmla="*/ 188 w 1271"/>
                <a:gd name="T41" fmla="*/ 156 h 798"/>
                <a:gd name="T42" fmla="*/ 186 w 1271"/>
                <a:gd name="T43" fmla="*/ 169 h 798"/>
                <a:gd name="T44" fmla="*/ 202 w 1271"/>
                <a:gd name="T45" fmla="*/ 174 h 798"/>
                <a:gd name="T46" fmla="*/ 234 w 1271"/>
                <a:gd name="T47" fmla="*/ 161 h 798"/>
                <a:gd name="T48" fmla="*/ 228 w 1271"/>
                <a:gd name="T49" fmla="*/ 141 h 798"/>
                <a:gd name="T50" fmla="*/ 231 w 1271"/>
                <a:gd name="T51" fmla="*/ 133 h 798"/>
                <a:gd name="T52" fmla="*/ 243 w 1271"/>
                <a:gd name="T53" fmla="*/ 132 h 798"/>
                <a:gd name="T54" fmla="*/ 250 w 1271"/>
                <a:gd name="T55" fmla="*/ 147 h 798"/>
                <a:gd name="T56" fmla="*/ 262 w 1271"/>
                <a:gd name="T57" fmla="*/ 148 h 798"/>
                <a:gd name="T58" fmla="*/ 288 w 1271"/>
                <a:gd name="T59" fmla="*/ 125 h 798"/>
                <a:gd name="T60" fmla="*/ 281 w 1271"/>
                <a:gd name="T61" fmla="*/ 114 h 798"/>
                <a:gd name="T62" fmla="*/ 267 w 1271"/>
                <a:gd name="T63" fmla="*/ 100 h 798"/>
                <a:gd name="T64" fmla="*/ 271 w 1271"/>
                <a:gd name="T65" fmla="*/ 92 h 798"/>
                <a:gd name="T66" fmla="*/ 284 w 1271"/>
                <a:gd name="T67" fmla="*/ 91 h 798"/>
                <a:gd name="T68" fmla="*/ 297 w 1271"/>
                <a:gd name="T69" fmla="*/ 99 h 798"/>
                <a:gd name="T70" fmla="*/ 302 w 1271"/>
                <a:gd name="T71" fmla="*/ 76 h 798"/>
                <a:gd name="T72" fmla="*/ 304 w 1271"/>
                <a:gd name="T73" fmla="*/ 51 h 798"/>
                <a:gd name="T74" fmla="*/ 285 w 1271"/>
                <a:gd name="T75" fmla="*/ 44 h 798"/>
                <a:gd name="T76" fmla="*/ 281 w 1271"/>
                <a:gd name="T77" fmla="*/ 36 h 798"/>
                <a:gd name="T78" fmla="*/ 296 w 1271"/>
                <a:gd name="T79" fmla="*/ 32 h 798"/>
                <a:gd name="T80" fmla="*/ 306 w 1271"/>
                <a:gd name="T81" fmla="*/ 30 h 798"/>
                <a:gd name="T82" fmla="*/ 310 w 1271"/>
                <a:gd name="T83" fmla="*/ 22 h 798"/>
                <a:gd name="T84" fmla="*/ 317 w 1271"/>
                <a:gd name="T85" fmla="*/ 44 h 798"/>
                <a:gd name="T86" fmla="*/ 314 w 1271"/>
                <a:gd name="T87" fmla="*/ 94 h 798"/>
                <a:gd name="T88" fmla="*/ 295 w 1271"/>
                <a:gd name="T89" fmla="*/ 137 h 798"/>
                <a:gd name="T90" fmla="*/ 265 w 1271"/>
                <a:gd name="T91" fmla="*/ 167 h 798"/>
                <a:gd name="T92" fmla="*/ 228 w 1271"/>
                <a:gd name="T93" fmla="*/ 187 h 798"/>
                <a:gd name="T94" fmla="*/ 187 w 1271"/>
                <a:gd name="T95" fmla="*/ 198 h 798"/>
                <a:gd name="T96" fmla="*/ 142 w 1271"/>
                <a:gd name="T97" fmla="*/ 199 h 798"/>
                <a:gd name="T98" fmla="*/ 83 w 1271"/>
                <a:gd name="T99" fmla="*/ 182 h 798"/>
                <a:gd name="T100" fmla="*/ 35 w 1271"/>
                <a:gd name="T101" fmla="*/ 153 h 798"/>
                <a:gd name="T102" fmla="*/ 11 w 1271"/>
                <a:gd name="T103" fmla="*/ 126 h 798"/>
                <a:gd name="T104" fmla="*/ 1 w 1271"/>
                <a:gd name="T105" fmla="*/ 99 h 798"/>
                <a:gd name="T106" fmla="*/ 4 w 1271"/>
                <a:gd name="T107" fmla="*/ 60 h 798"/>
                <a:gd name="T108" fmla="*/ 14 w 1271"/>
                <a:gd name="T109" fmla="*/ 0 h 798"/>
                <a:gd name="T110" fmla="*/ 24 w 1271"/>
                <a:gd name="T111" fmla="*/ 5 h 7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71" h="798">
                  <a:moveTo>
                    <a:pt x="89" y="41"/>
                  </a:moveTo>
                  <a:lnTo>
                    <a:pt x="84" y="57"/>
                  </a:lnTo>
                  <a:lnTo>
                    <a:pt x="79" y="73"/>
                  </a:lnTo>
                  <a:lnTo>
                    <a:pt x="78" y="81"/>
                  </a:lnTo>
                  <a:lnTo>
                    <a:pt x="76" y="89"/>
                  </a:lnTo>
                  <a:lnTo>
                    <a:pt x="76" y="99"/>
                  </a:lnTo>
                  <a:lnTo>
                    <a:pt x="77" y="108"/>
                  </a:lnTo>
                  <a:lnTo>
                    <a:pt x="83" y="116"/>
                  </a:lnTo>
                  <a:lnTo>
                    <a:pt x="90" y="121"/>
                  </a:lnTo>
                  <a:lnTo>
                    <a:pt x="97" y="125"/>
                  </a:lnTo>
                  <a:lnTo>
                    <a:pt x="103" y="127"/>
                  </a:lnTo>
                  <a:lnTo>
                    <a:pt x="111" y="128"/>
                  </a:lnTo>
                  <a:lnTo>
                    <a:pt x="118" y="128"/>
                  </a:lnTo>
                  <a:lnTo>
                    <a:pt x="124" y="127"/>
                  </a:lnTo>
                  <a:lnTo>
                    <a:pt x="133" y="125"/>
                  </a:lnTo>
                  <a:lnTo>
                    <a:pt x="148" y="120"/>
                  </a:lnTo>
                  <a:lnTo>
                    <a:pt x="164" y="114"/>
                  </a:lnTo>
                  <a:lnTo>
                    <a:pt x="179" y="110"/>
                  </a:lnTo>
                  <a:lnTo>
                    <a:pt x="186" y="108"/>
                  </a:lnTo>
                  <a:lnTo>
                    <a:pt x="194" y="108"/>
                  </a:lnTo>
                  <a:lnTo>
                    <a:pt x="194" y="119"/>
                  </a:lnTo>
                  <a:lnTo>
                    <a:pt x="193" y="133"/>
                  </a:lnTo>
                  <a:lnTo>
                    <a:pt x="191" y="145"/>
                  </a:lnTo>
                  <a:lnTo>
                    <a:pt x="190" y="158"/>
                  </a:lnTo>
                  <a:lnTo>
                    <a:pt x="187" y="171"/>
                  </a:lnTo>
                  <a:lnTo>
                    <a:pt x="183" y="183"/>
                  </a:lnTo>
                  <a:lnTo>
                    <a:pt x="178" y="193"/>
                  </a:lnTo>
                  <a:lnTo>
                    <a:pt x="173" y="198"/>
                  </a:lnTo>
                  <a:lnTo>
                    <a:pt x="170" y="203"/>
                  </a:lnTo>
                  <a:lnTo>
                    <a:pt x="156" y="200"/>
                  </a:lnTo>
                  <a:lnTo>
                    <a:pt x="142" y="198"/>
                  </a:lnTo>
                  <a:lnTo>
                    <a:pt x="129" y="195"/>
                  </a:lnTo>
                  <a:lnTo>
                    <a:pt x="115" y="195"/>
                  </a:lnTo>
                  <a:lnTo>
                    <a:pt x="109" y="195"/>
                  </a:lnTo>
                  <a:lnTo>
                    <a:pt x="104" y="195"/>
                  </a:lnTo>
                  <a:lnTo>
                    <a:pt x="97" y="197"/>
                  </a:lnTo>
                  <a:lnTo>
                    <a:pt x="92" y="199"/>
                  </a:lnTo>
                  <a:lnTo>
                    <a:pt x="85" y="203"/>
                  </a:lnTo>
                  <a:lnTo>
                    <a:pt x="81" y="207"/>
                  </a:lnTo>
                  <a:lnTo>
                    <a:pt x="75" y="211"/>
                  </a:lnTo>
                  <a:lnTo>
                    <a:pt x="70" y="218"/>
                  </a:lnTo>
                  <a:lnTo>
                    <a:pt x="71" y="237"/>
                  </a:lnTo>
                  <a:lnTo>
                    <a:pt x="71" y="255"/>
                  </a:lnTo>
                  <a:lnTo>
                    <a:pt x="70" y="273"/>
                  </a:lnTo>
                  <a:lnTo>
                    <a:pt x="70" y="290"/>
                  </a:lnTo>
                  <a:lnTo>
                    <a:pt x="70" y="307"/>
                  </a:lnTo>
                  <a:lnTo>
                    <a:pt x="71" y="316"/>
                  </a:lnTo>
                  <a:lnTo>
                    <a:pt x="74" y="324"/>
                  </a:lnTo>
                  <a:lnTo>
                    <a:pt x="76" y="332"/>
                  </a:lnTo>
                  <a:lnTo>
                    <a:pt x="79" y="341"/>
                  </a:lnTo>
                  <a:lnTo>
                    <a:pt x="83" y="349"/>
                  </a:lnTo>
                  <a:lnTo>
                    <a:pt x="89" y="357"/>
                  </a:lnTo>
                  <a:lnTo>
                    <a:pt x="101" y="356"/>
                  </a:lnTo>
                  <a:lnTo>
                    <a:pt x="112" y="354"/>
                  </a:lnTo>
                  <a:lnTo>
                    <a:pt x="123" y="351"/>
                  </a:lnTo>
                  <a:lnTo>
                    <a:pt x="134" y="348"/>
                  </a:lnTo>
                  <a:lnTo>
                    <a:pt x="155" y="339"/>
                  </a:lnTo>
                  <a:lnTo>
                    <a:pt x="176" y="331"/>
                  </a:lnTo>
                  <a:lnTo>
                    <a:pt x="178" y="342"/>
                  </a:lnTo>
                  <a:lnTo>
                    <a:pt x="180" y="352"/>
                  </a:lnTo>
                  <a:lnTo>
                    <a:pt x="186" y="371"/>
                  </a:lnTo>
                  <a:lnTo>
                    <a:pt x="189" y="382"/>
                  </a:lnTo>
                  <a:lnTo>
                    <a:pt x="191" y="392"/>
                  </a:lnTo>
                  <a:lnTo>
                    <a:pt x="194" y="402"/>
                  </a:lnTo>
                  <a:lnTo>
                    <a:pt x="194" y="414"/>
                  </a:lnTo>
                  <a:lnTo>
                    <a:pt x="188" y="418"/>
                  </a:lnTo>
                  <a:lnTo>
                    <a:pt x="182" y="422"/>
                  </a:lnTo>
                  <a:lnTo>
                    <a:pt x="167" y="427"/>
                  </a:lnTo>
                  <a:lnTo>
                    <a:pt x="150" y="430"/>
                  </a:lnTo>
                  <a:lnTo>
                    <a:pt x="134" y="434"/>
                  </a:lnTo>
                  <a:lnTo>
                    <a:pt x="126" y="436"/>
                  </a:lnTo>
                  <a:lnTo>
                    <a:pt x="119" y="439"/>
                  </a:lnTo>
                  <a:lnTo>
                    <a:pt x="114" y="442"/>
                  </a:lnTo>
                  <a:lnTo>
                    <a:pt x="109" y="447"/>
                  </a:lnTo>
                  <a:lnTo>
                    <a:pt x="107" y="452"/>
                  </a:lnTo>
                  <a:lnTo>
                    <a:pt x="106" y="456"/>
                  </a:lnTo>
                  <a:lnTo>
                    <a:pt x="106" y="459"/>
                  </a:lnTo>
                  <a:lnTo>
                    <a:pt x="106" y="462"/>
                  </a:lnTo>
                  <a:lnTo>
                    <a:pt x="107" y="466"/>
                  </a:lnTo>
                  <a:lnTo>
                    <a:pt x="109" y="471"/>
                  </a:lnTo>
                  <a:lnTo>
                    <a:pt x="111" y="475"/>
                  </a:lnTo>
                  <a:lnTo>
                    <a:pt x="152" y="528"/>
                  </a:lnTo>
                  <a:lnTo>
                    <a:pt x="157" y="521"/>
                  </a:lnTo>
                  <a:lnTo>
                    <a:pt x="158" y="523"/>
                  </a:lnTo>
                  <a:lnTo>
                    <a:pt x="159" y="526"/>
                  </a:lnTo>
                  <a:lnTo>
                    <a:pt x="161" y="532"/>
                  </a:lnTo>
                  <a:lnTo>
                    <a:pt x="164" y="538"/>
                  </a:lnTo>
                  <a:lnTo>
                    <a:pt x="166" y="545"/>
                  </a:lnTo>
                  <a:lnTo>
                    <a:pt x="170" y="553"/>
                  </a:lnTo>
                  <a:lnTo>
                    <a:pt x="172" y="555"/>
                  </a:lnTo>
                  <a:lnTo>
                    <a:pt x="175" y="557"/>
                  </a:lnTo>
                  <a:lnTo>
                    <a:pt x="179" y="558"/>
                  </a:lnTo>
                  <a:lnTo>
                    <a:pt x="182" y="559"/>
                  </a:lnTo>
                  <a:lnTo>
                    <a:pt x="188" y="559"/>
                  </a:lnTo>
                  <a:lnTo>
                    <a:pt x="194" y="558"/>
                  </a:lnTo>
                  <a:lnTo>
                    <a:pt x="263" y="502"/>
                  </a:lnTo>
                  <a:lnTo>
                    <a:pt x="309" y="538"/>
                  </a:lnTo>
                  <a:lnTo>
                    <a:pt x="301" y="549"/>
                  </a:lnTo>
                  <a:lnTo>
                    <a:pt x="294" y="559"/>
                  </a:lnTo>
                  <a:lnTo>
                    <a:pt x="278" y="579"/>
                  </a:lnTo>
                  <a:lnTo>
                    <a:pt x="271" y="590"/>
                  </a:lnTo>
                  <a:lnTo>
                    <a:pt x="265" y="600"/>
                  </a:lnTo>
                  <a:lnTo>
                    <a:pt x="264" y="606"/>
                  </a:lnTo>
                  <a:lnTo>
                    <a:pt x="263" y="612"/>
                  </a:lnTo>
                  <a:lnTo>
                    <a:pt x="263" y="619"/>
                  </a:lnTo>
                  <a:lnTo>
                    <a:pt x="263" y="625"/>
                  </a:lnTo>
                  <a:lnTo>
                    <a:pt x="278" y="633"/>
                  </a:lnTo>
                  <a:lnTo>
                    <a:pt x="293" y="641"/>
                  </a:lnTo>
                  <a:lnTo>
                    <a:pt x="308" y="647"/>
                  </a:lnTo>
                  <a:lnTo>
                    <a:pt x="324" y="655"/>
                  </a:lnTo>
                  <a:lnTo>
                    <a:pt x="340" y="661"/>
                  </a:lnTo>
                  <a:lnTo>
                    <a:pt x="357" y="668"/>
                  </a:lnTo>
                  <a:lnTo>
                    <a:pt x="370" y="677"/>
                  </a:lnTo>
                  <a:lnTo>
                    <a:pt x="377" y="681"/>
                  </a:lnTo>
                  <a:lnTo>
                    <a:pt x="384" y="686"/>
                  </a:lnTo>
                  <a:lnTo>
                    <a:pt x="390" y="686"/>
                  </a:lnTo>
                  <a:lnTo>
                    <a:pt x="396" y="685"/>
                  </a:lnTo>
                  <a:lnTo>
                    <a:pt x="402" y="684"/>
                  </a:lnTo>
                  <a:lnTo>
                    <a:pt x="406" y="682"/>
                  </a:lnTo>
                  <a:lnTo>
                    <a:pt x="411" y="679"/>
                  </a:lnTo>
                  <a:lnTo>
                    <a:pt x="415" y="676"/>
                  </a:lnTo>
                  <a:lnTo>
                    <a:pt x="420" y="672"/>
                  </a:lnTo>
                  <a:lnTo>
                    <a:pt x="425" y="668"/>
                  </a:lnTo>
                  <a:lnTo>
                    <a:pt x="428" y="658"/>
                  </a:lnTo>
                  <a:lnTo>
                    <a:pt x="432" y="648"/>
                  </a:lnTo>
                  <a:lnTo>
                    <a:pt x="441" y="630"/>
                  </a:lnTo>
                  <a:lnTo>
                    <a:pt x="450" y="612"/>
                  </a:lnTo>
                  <a:lnTo>
                    <a:pt x="459" y="595"/>
                  </a:lnTo>
                  <a:lnTo>
                    <a:pt x="517" y="605"/>
                  </a:lnTo>
                  <a:lnTo>
                    <a:pt x="517" y="612"/>
                  </a:lnTo>
                  <a:lnTo>
                    <a:pt x="517" y="620"/>
                  </a:lnTo>
                  <a:lnTo>
                    <a:pt x="516" y="627"/>
                  </a:lnTo>
                  <a:lnTo>
                    <a:pt x="514" y="634"/>
                  </a:lnTo>
                  <a:lnTo>
                    <a:pt x="509" y="648"/>
                  </a:lnTo>
                  <a:lnTo>
                    <a:pt x="504" y="663"/>
                  </a:lnTo>
                  <a:lnTo>
                    <a:pt x="501" y="676"/>
                  </a:lnTo>
                  <a:lnTo>
                    <a:pt x="500" y="682"/>
                  </a:lnTo>
                  <a:lnTo>
                    <a:pt x="500" y="689"/>
                  </a:lnTo>
                  <a:lnTo>
                    <a:pt x="501" y="695"/>
                  </a:lnTo>
                  <a:lnTo>
                    <a:pt x="503" y="701"/>
                  </a:lnTo>
                  <a:lnTo>
                    <a:pt x="507" y="707"/>
                  </a:lnTo>
                  <a:lnTo>
                    <a:pt x="512" y="713"/>
                  </a:lnTo>
                  <a:lnTo>
                    <a:pt x="674" y="708"/>
                  </a:lnTo>
                  <a:lnTo>
                    <a:pt x="679" y="631"/>
                  </a:lnTo>
                  <a:lnTo>
                    <a:pt x="749" y="609"/>
                  </a:lnTo>
                  <a:lnTo>
                    <a:pt x="750" y="614"/>
                  </a:lnTo>
                  <a:lnTo>
                    <a:pt x="752" y="621"/>
                  </a:lnTo>
                  <a:lnTo>
                    <a:pt x="752" y="627"/>
                  </a:lnTo>
                  <a:lnTo>
                    <a:pt x="752" y="632"/>
                  </a:lnTo>
                  <a:lnTo>
                    <a:pt x="749" y="644"/>
                  </a:lnTo>
                  <a:lnTo>
                    <a:pt x="747" y="651"/>
                  </a:lnTo>
                  <a:lnTo>
                    <a:pt x="746" y="658"/>
                  </a:lnTo>
                  <a:lnTo>
                    <a:pt x="743" y="670"/>
                  </a:lnTo>
                  <a:lnTo>
                    <a:pt x="743" y="676"/>
                  </a:lnTo>
                  <a:lnTo>
                    <a:pt x="745" y="681"/>
                  </a:lnTo>
                  <a:lnTo>
                    <a:pt x="747" y="688"/>
                  </a:lnTo>
                  <a:lnTo>
                    <a:pt x="750" y="693"/>
                  </a:lnTo>
                  <a:lnTo>
                    <a:pt x="755" y="698"/>
                  </a:lnTo>
                  <a:lnTo>
                    <a:pt x="761" y="702"/>
                  </a:lnTo>
                  <a:lnTo>
                    <a:pt x="783" y="699"/>
                  </a:lnTo>
                  <a:lnTo>
                    <a:pt x="805" y="695"/>
                  </a:lnTo>
                  <a:lnTo>
                    <a:pt x="827" y="690"/>
                  </a:lnTo>
                  <a:lnTo>
                    <a:pt x="847" y="682"/>
                  </a:lnTo>
                  <a:lnTo>
                    <a:pt x="868" y="675"/>
                  </a:lnTo>
                  <a:lnTo>
                    <a:pt x="888" y="668"/>
                  </a:lnTo>
                  <a:lnTo>
                    <a:pt x="929" y="650"/>
                  </a:lnTo>
                  <a:lnTo>
                    <a:pt x="932" y="646"/>
                  </a:lnTo>
                  <a:lnTo>
                    <a:pt x="933" y="642"/>
                  </a:lnTo>
                  <a:lnTo>
                    <a:pt x="933" y="632"/>
                  </a:lnTo>
                  <a:lnTo>
                    <a:pt x="932" y="623"/>
                  </a:lnTo>
                  <a:lnTo>
                    <a:pt x="928" y="612"/>
                  </a:lnTo>
                  <a:lnTo>
                    <a:pt x="921" y="592"/>
                  </a:lnTo>
                  <a:lnTo>
                    <a:pt x="917" y="581"/>
                  </a:lnTo>
                  <a:lnTo>
                    <a:pt x="913" y="572"/>
                  </a:lnTo>
                  <a:lnTo>
                    <a:pt x="911" y="563"/>
                  </a:lnTo>
                  <a:lnTo>
                    <a:pt x="910" y="554"/>
                  </a:lnTo>
                  <a:lnTo>
                    <a:pt x="910" y="550"/>
                  </a:lnTo>
                  <a:lnTo>
                    <a:pt x="911" y="545"/>
                  </a:lnTo>
                  <a:lnTo>
                    <a:pt x="912" y="542"/>
                  </a:lnTo>
                  <a:lnTo>
                    <a:pt x="914" y="538"/>
                  </a:lnTo>
                  <a:lnTo>
                    <a:pt x="918" y="535"/>
                  </a:lnTo>
                  <a:lnTo>
                    <a:pt x="921" y="532"/>
                  </a:lnTo>
                  <a:lnTo>
                    <a:pt x="926" y="530"/>
                  </a:lnTo>
                  <a:lnTo>
                    <a:pt x="932" y="528"/>
                  </a:lnTo>
                  <a:lnTo>
                    <a:pt x="937" y="525"/>
                  </a:lnTo>
                  <a:lnTo>
                    <a:pt x="946" y="524"/>
                  </a:lnTo>
                  <a:lnTo>
                    <a:pt x="954" y="522"/>
                  </a:lnTo>
                  <a:lnTo>
                    <a:pt x="964" y="521"/>
                  </a:lnTo>
                  <a:lnTo>
                    <a:pt x="969" y="525"/>
                  </a:lnTo>
                  <a:lnTo>
                    <a:pt x="972" y="529"/>
                  </a:lnTo>
                  <a:lnTo>
                    <a:pt x="976" y="534"/>
                  </a:lnTo>
                  <a:lnTo>
                    <a:pt x="978" y="539"/>
                  </a:lnTo>
                  <a:lnTo>
                    <a:pt x="982" y="551"/>
                  </a:lnTo>
                  <a:lnTo>
                    <a:pt x="986" y="562"/>
                  </a:lnTo>
                  <a:lnTo>
                    <a:pt x="991" y="574"/>
                  </a:lnTo>
                  <a:lnTo>
                    <a:pt x="997" y="586"/>
                  </a:lnTo>
                  <a:lnTo>
                    <a:pt x="1001" y="592"/>
                  </a:lnTo>
                  <a:lnTo>
                    <a:pt x="1006" y="596"/>
                  </a:lnTo>
                  <a:lnTo>
                    <a:pt x="1010" y="601"/>
                  </a:lnTo>
                  <a:lnTo>
                    <a:pt x="1017" y="605"/>
                  </a:lnTo>
                  <a:lnTo>
                    <a:pt x="1028" y="601"/>
                  </a:lnTo>
                  <a:lnTo>
                    <a:pt x="1037" y="597"/>
                  </a:lnTo>
                  <a:lnTo>
                    <a:pt x="1046" y="592"/>
                  </a:lnTo>
                  <a:lnTo>
                    <a:pt x="1055" y="587"/>
                  </a:lnTo>
                  <a:lnTo>
                    <a:pt x="1071" y="574"/>
                  </a:lnTo>
                  <a:lnTo>
                    <a:pt x="1088" y="561"/>
                  </a:lnTo>
                  <a:lnTo>
                    <a:pt x="1118" y="533"/>
                  </a:lnTo>
                  <a:lnTo>
                    <a:pt x="1134" y="520"/>
                  </a:lnTo>
                  <a:lnTo>
                    <a:pt x="1149" y="506"/>
                  </a:lnTo>
                  <a:lnTo>
                    <a:pt x="1151" y="500"/>
                  </a:lnTo>
                  <a:lnTo>
                    <a:pt x="1151" y="495"/>
                  </a:lnTo>
                  <a:lnTo>
                    <a:pt x="1150" y="489"/>
                  </a:lnTo>
                  <a:lnTo>
                    <a:pt x="1149" y="484"/>
                  </a:lnTo>
                  <a:lnTo>
                    <a:pt x="1146" y="478"/>
                  </a:lnTo>
                  <a:lnTo>
                    <a:pt x="1143" y="473"/>
                  </a:lnTo>
                  <a:lnTo>
                    <a:pt x="1134" y="463"/>
                  </a:lnTo>
                  <a:lnTo>
                    <a:pt x="1123" y="453"/>
                  </a:lnTo>
                  <a:lnTo>
                    <a:pt x="1112" y="443"/>
                  </a:lnTo>
                  <a:lnTo>
                    <a:pt x="1089" y="424"/>
                  </a:lnTo>
                  <a:lnTo>
                    <a:pt x="1078" y="416"/>
                  </a:lnTo>
                  <a:lnTo>
                    <a:pt x="1075" y="411"/>
                  </a:lnTo>
                  <a:lnTo>
                    <a:pt x="1071" y="406"/>
                  </a:lnTo>
                  <a:lnTo>
                    <a:pt x="1068" y="402"/>
                  </a:lnTo>
                  <a:lnTo>
                    <a:pt x="1066" y="397"/>
                  </a:lnTo>
                  <a:lnTo>
                    <a:pt x="1064" y="393"/>
                  </a:lnTo>
                  <a:lnTo>
                    <a:pt x="1064" y="388"/>
                  </a:lnTo>
                  <a:lnTo>
                    <a:pt x="1066" y="384"/>
                  </a:lnTo>
                  <a:lnTo>
                    <a:pt x="1068" y="380"/>
                  </a:lnTo>
                  <a:lnTo>
                    <a:pt x="1071" y="374"/>
                  </a:lnTo>
                  <a:lnTo>
                    <a:pt x="1077" y="369"/>
                  </a:lnTo>
                  <a:lnTo>
                    <a:pt x="1083" y="365"/>
                  </a:lnTo>
                  <a:lnTo>
                    <a:pt x="1091" y="360"/>
                  </a:lnTo>
                  <a:lnTo>
                    <a:pt x="1101" y="356"/>
                  </a:lnTo>
                  <a:lnTo>
                    <a:pt x="1113" y="351"/>
                  </a:lnTo>
                  <a:lnTo>
                    <a:pt x="1119" y="352"/>
                  </a:lnTo>
                  <a:lnTo>
                    <a:pt x="1123" y="354"/>
                  </a:lnTo>
                  <a:lnTo>
                    <a:pt x="1129" y="357"/>
                  </a:lnTo>
                  <a:lnTo>
                    <a:pt x="1134" y="361"/>
                  </a:lnTo>
                  <a:lnTo>
                    <a:pt x="1144" y="369"/>
                  </a:lnTo>
                  <a:lnTo>
                    <a:pt x="1153" y="379"/>
                  </a:lnTo>
                  <a:lnTo>
                    <a:pt x="1165" y="387"/>
                  </a:lnTo>
                  <a:lnTo>
                    <a:pt x="1170" y="391"/>
                  </a:lnTo>
                  <a:lnTo>
                    <a:pt x="1175" y="393"/>
                  </a:lnTo>
                  <a:lnTo>
                    <a:pt x="1181" y="395"/>
                  </a:lnTo>
                  <a:lnTo>
                    <a:pt x="1187" y="395"/>
                  </a:lnTo>
                  <a:lnTo>
                    <a:pt x="1194" y="394"/>
                  </a:lnTo>
                  <a:lnTo>
                    <a:pt x="1201" y="392"/>
                  </a:lnTo>
                  <a:lnTo>
                    <a:pt x="1202" y="380"/>
                  </a:lnTo>
                  <a:lnTo>
                    <a:pt x="1204" y="368"/>
                  </a:lnTo>
                  <a:lnTo>
                    <a:pt x="1205" y="346"/>
                  </a:lnTo>
                  <a:lnTo>
                    <a:pt x="1206" y="323"/>
                  </a:lnTo>
                  <a:lnTo>
                    <a:pt x="1206" y="301"/>
                  </a:lnTo>
                  <a:lnTo>
                    <a:pt x="1206" y="279"/>
                  </a:lnTo>
                  <a:lnTo>
                    <a:pt x="1209" y="255"/>
                  </a:lnTo>
                  <a:lnTo>
                    <a:pt x="1210" y="244"/>
                  </a:lnTo>
                  <a:lnTo>
                    <a:pt x="1212" y="231"/>
                  </a:lnTo>
                  <a:lnTo>
                    <a:pt x="1215" y="219"/>
                  </a:lnTo>
                  <a:lnTo>
                    <a:pt x="1219" y="207"/>
                  </a:lnTo>
                  <a:lnTo>
                    <a:pt x="1213" y="203"/>
                  </a:lnTo>
                  <a:lnTo>
                    <a:pt x="1205" y="199"/>
                  </a:lnTo>
                  <a:lnTo>
                    <a:pt x="1197" y="196"/>
                  </a:lnTo>
                  <a:lnTo>
                    <a:pt x="1180" y="191"/>
                  </a:lnTo>
                  <a:lnTo>
                    <a:pt x="1171" y="188"/>
                  </a:lnTo>
                  <a:lnTo>
                    <a:pt x="1153" y="183"/>
                  </a:lnTo>
                  <a:lnTo>
                    <a:pt x="1145" y="180"/>
                  </a:lnTo>
                  <a:lnTo>
                    <a:pt x="1138" y="176"/>
                  </a:lnTo>
                  <a:lnTo>
                    <a:pt x="1131" y="172"/>
                  </a:lnTo>
                  <a:lnTo>
                    <a:pt x="1127" y="168"/>
                  </a:lnTo>
                  <a:lnTo>
                    <a:pt x="1125" y="161"/>
                  </a:lnTo>
                  <a:lnTo>
                    <a:pt x="1122" y="155"/>
                  </a:lnTo>
                  <a:lnTo>
                    <a:pt x="1122" y="152"/>
                  </a:lnTo>
                  <a:lnTo>
                    <a:pt x="1122" y="148"/>
                  </a:lnTo>
                  <a:lnTo>
                    <a:pt x="1123" y="144"/>
                  </a:lnTo>
                  <a:lnTo>
                    <a:pt x="1126" y="140"/>
                  </a:lnTo>
                  <a:lnTo>
                    <a:pt x="1133" y="104"/>
                  </a:lnTo>
                  <a:lnTo>
                    <a:pt x="1143" y="109"/>
                  </a:lnTo>
                  <a:lnTo>
                    <a:pt x="1153" y="115"/>
                  </a:lnTo>
                  <a:lnTo>
                    <a:pt x="1165" y="121"/>
                  </a:lnTo>
                  <a:lnTo>
                    <a:pt x="1176" y="125"/>
                  </a:lnTo>
                  <a:lnTo>
                    <a:pt x="1182" y="127"/>
                  </a:lnTo>
                  <a:lnTo>
                    <a:pt x="1188" y="128"/>
                  </a:lnTo>
                  <a:lnTo>
                    <a:pt x="1195" y="129"/>
                  </a:lnTo>
                  <a:lnTo>
                    <a:pt x="1201" y="128"/>
                  </a:lnTo>
                  <a:lnTo>
                    <a:pt x="1206" y="127"/>
                  </a:lnTo>
                  <a:lnTo>
                    <a:pt x="1212" y="125"/>
                  </a:lnTo>
                  <a:lnTo>
                    <a:pt x="1218" y="123"/>
                  </a:lnTo>
                  <a:lnTo>
                    <a:pt x="1224" y="118"/>
                  </a:lnTo>
                  <a:lnTo>
                    <a:pt x="1225" y="107"/>
                  </a:lnTo>
                  <a:lnTo>
                    <a:pt x="1224" y="95"/>
                  </a:lnTo>
                  <a:lnTo>
                    <a:pt x="1224" y="89"/>
                  </a:lnTo>
                  <a:lnTo>
                    <a:pt x="1225" y="84"/>
                  </a:lnTo>
                  <a:lnTo>
                    <a:pt x="1226" y="78"/>
                  </a:lnTo>
                  <a:lnTo>
                    <a:pt x="1230" y="73"/>
                  </a:lnTo>
                  <a:lnTo>
                    <a:pt x="1237" y="85"/>
                  </a:lnTo>
                  <a:lnTo>
                    <a:pt x="1242" y="96"/>
                  </a:lnTo>
                  <a:lnTo>
                    <a:pt x="1248" y="109"/>
                  </a:lnTo>
                  <a:lnTo>
                    <a:pt x="1253" y="121"/>
                  </a:lnTo>
                  <a:lnTo>
                    <a:pt x="1257" y="135"/>
                  </a:lnTo>
                  <a:lnTo>
                    <a:pt x="1261" y="148"/>
                  </a:lnTo>
                  <a:lnTo>
                    <a:pt x="1264" y="161"/>
                  </a:lnTo>
                  <a:lnTo>
                    <a:pt x="1267" y="175"/>
                  </a:lnTo>
                  <a:lnTo>
                    <a:pt x="1270" y="203"/>
                  </a:lnTo>
                  <a:lnTo>
                    <a:pt x="1271" y="230"/>
                  </a:lnTo>
                  <a:lnTo>
                    <a:pt x="1270" y="259"/>
                  </a:lnTo>
                  <a:lnTo>
                    <a:pt x="1268" y="288"/>
                  </a:lnTo>
                  <a:lnTo>
                    <a:pt x="1264" y="317"/>
                  </a:lnTo>
                  <a:lnTo>
                    <a:pt x="1258" y="346"/>
                  </a:lnTo>
                  <a:lnTo>
                    <a:pt x="1253" y="373"/>
                  </a:lnTo>
                  <a:lnTo>
                    <a:pt x="1245" y="402"/>
                  </a:lnTo>
                  <a:lnTo>
                    <a:pt x="1237" y="429"/>
                  </a:lnTo>
                  <a:lnTo>
                    <a:pt x="1227" y="456"/>
                  </a:lnTo>
                  <a:lnTo>
                    <a:pt x="1218" y="482"/>
                  </a:lnTo>
                  <a:lnTo>
                    <a:pt x="1208" y="506"/>
                  </a:lnTo>
                  <a:lnTo>
                    <a:pt x="1193" y="527"/>
                  </a:lnTo>
                  <a:lnTo>
                    <a:pt x="1179" y="547"/>
                  </a:lnTo>
                  <a:lnTo>
                    <a:pt x="1163" y="566"/>
                  </a:lnTo>
                  <a:lnTo>
                    <a:pt x="1146" y="586"/>
                  </a:lnTo>
                  <a:lnTo>
                    <a:pt x="1130" y="603"/>
                  </a:lnTo>
                  <a:lnTo>
                    <a:pt x="1113" y="621"/>
                  </a:lnTo>
                  <a:lnTo>
                    <a:pt x="1094" y="636"/>
                  </a:lnTo>
                  <a:lnTo>
                    <a:pt x="1077" y="651"/>
                  </a:lnTo>
                  <a:lnTo>
                    <a:pt x="1058" y="667"/>
                  </a:lnTo>
                  <a:lnTo>
                    <a:pt x="1038" y="680"/>
                  </a:lnTo>
                  <a:lnTo>
                    <a:pt x="1018" y="694"/>
                  </a:lnTo>
                  <a:lnTo>
                    <a:pt x="997" y="706"/>
                  </a:lnTo>
                  <a:lnTo>
                    <a:pt x="977" y="717"/>
                  </a:lnTo>
                  <a:lnTo>
                    <a:pt x="955" y="729"/>
                  </a:lnTo>
                  <a:lnTo>
                    <a:pt x="934" y="738"/>
                  </a:lnTo>
                  <a:lnTo>
                    <a:pt x="911" y="747"/>
                  </a:lnTo>
                  <a:lnTo>
                    <a:pt x="889" y="756"/>
                  </a:lnTo>
                  <a:lnTo>
                    <a:pt x="866" y="764"/>
                  </a:lnTo>
                  <a:lnTo>
                    <a:pt x="843" y="771"/>
                  </a:lnTo>
                  <a:lnTo>
                    <a:pt x="818" y="777"/>
                  </a:lnTo>
                  <a:lnTo>
                    <a:pt x="794" y="782"/>
                  </a:lnTo>
                  <a:lnTo>
                    <a:pt x="770" y="786"/>
                  </a:lnTo>
                  <a:lnTo>
                    <a:pt x="746" y="790"/>
                  </a:lnTo>
                  <a:lnTo>
                    <a:pt x="720" y="794"/>
                  </a:lnTo>
                  <a:lnTo>
                    <a:pt x="695" y="796"/>
                  </a:lnTo>
                  <a:lnTo>
                    <a:pt x="670" y="798"/>
                  </a:lnTo>
                  <a:lnTo>
                    <a:pt x="644" y="798"/>
                  </a:lnTo>
                  <a:lnTo>
                    <a:pt x="618" y="798"/>
                  </a:lnTo>
                  <a:lnTo>
                    <a:pt x="592" y="797"/>
                  </a:lnTo>
                  <a:lnTo>
                    <a:pt x="566" y="796"/>
                  </a:lnTo>
                  <a:lnTo>
                    <a:pt x="539" y="794"/>
                  </a:lnTo>
                  <a:lnTo>
                    <a:pt x="512" y="790"/>
                  </a:lnTo>
                  <a:lnTo>
                    <a:pt x="477" y="779"/>
                  </a:lnTo>
                  <a:lnTo>
                    <a:pt x="440" y="768"/>
                  </a:lnTo>
                  <a:lnTo>
                    <a:pt x="404" y="755"/>
                  </a:lnTo>
                  <a:lnTo>
                    <a:pt x="367" y="742"/>
                  </a:lnTo>
                  <a:lnTo>
                    <a:pt x="331" y="728"/>
                  </a:lnTo>
                  <a:lnTo>
                    <a:pt x="297" y="711"/>
                  </a:lnTo>
                  <a:lnTo>
                    <a:pt x="262" y="695"/>
                  </a:lnTo>
                  <a:lnTo>
                    <a:pt x="230" y="677"/>
                  </a:lnTo>
                  <a:lnTo>
                    <a:pt x="197" y="658"/>
                  </a:lnTo>
                  <a:lnTo>
                    <a:pt x="166" y="636"/>
                  </a:lnTo>
                  <a:lnTo>
                    <a:pt x="151" y="625"/>
                  </a:lnTo>
                  <a:lnTo>
                    <a:pt x="137" y="612"/>
                  </a:lnTo>
                  <a:lnTo>
                    <a:pt x="123" y="601"/>
                  </a:lnTo>
                  <a:lnTo>
                    <a:pt x="111" y="588"/>
                  </a:lnTo>
                  <a:lnTo>
                    <a:pt x="98" y="575"/>
                  </a:lnTo>
                  <a:lnTo>
                    <a:pt x="85" y="562"/>
                  </a:lnTo>
                  <a:lnTo>
                    <a:pt x="62" y="533"/>
                  </a:lnTo>
                  <a:lnTo>
                    <a:pt x="52" y="518"/>
                  </a:lnTo>
                  <a:lnTo>
                    <a:pt x="41" y="502"/>
                  </a:lnTo>
                  <a:lnTo>
                    <a:pt x="32" y="486"/>
                  </a:lnTo>
                  <a:lnTo>
                    <a:pt x="24" y="469"/>
                  </a:lnTo>
                  <a:lnTo>
                    <a:pt x="18" y="454"/>
                  </a:lnTo>
                  <a:lnTo>
                    <a:pt x="14" y="438"/>
                  </a:lnTo>
                  <a:lnTo>
                    <a:pt x="9" y="424"/>
                  </a:lnTo>
                  <a:lnTo>
                    <a:pt x="6" y="408"/>
                  </a:lnTo>
                  <a:lnTo>
                    <a:pt x="3" y="394"/>
                  </a:lnTo>
                  <a:lnTo>
                    <a:pt x="2" y="380"/>
                  </a:lnTo>
                  <a:lnTo>
                    <a:pt x="1" y="365"/>
                  </a:lnTo>
                  <a:lnTo>
                    <a:pt x="0" y="350"/>
                  </a:lnTo>
                  <a:lnTo>
                    <a:pt x="1" y="322"/>
                  </a:lnTo>
                  <a:lnTo>
                    <a:pt x="4" y="293"/>
                  </a:lnTo>
                  <a:lnTo>
                    <a:pt x="8" y="265"/>
                  </a:lnTo>
                  <a:lnTo>
                    <a:pt x="14" y="238"/>
                  </a:lnTo>
                  <a:lnTo>
                    <a:pt x="19" y="209"/>
                  </a:lnTo>
                  <a:lnTo>
                    <a:pt x="26" y="181"/>
                  </a:lnTo>
                  <a:lnTo>
                    <a:pt x="39" y="123"/>
                  </a:lnTo>
                  <a:lnTo>
                    <a:pt x="45" y="93"/>
                  </a:lnTo>
                  <a:lnTo>
                    <a:pt x="49" y="63"/>
                  </a:lnTo>
                  <a:lnTo>
                    <a:pt x="52" y="32"/>
                  </a:lnTo>
                  <a:lnTo>
                    <a:pt x="53" y="0"/>
                  </a:lnTo>
                  <a:lnTo>
                    <a:pt x="63" y="2"/>
                  </a:lnTo>
                  <a:lnTo>
                    <a:pt x="73" y="4"/>
                  </a:lnTo>
                  <a:lnTo>
                    <a:pt x="82" y="7"/>
                  </a:lnTo>
                  <a:lnTo>
                    <a:pt x="89" y="12"/>
                  </a:lnTo>
                  <a:lnTo>
                    <a:pt x="91" y="14"/>
                  </a:lnTo>
                  <a:lnTo>
                    <a:pt x="93" y="17"/>
                  </a:lnTo>
                  <a:lnTo>
                    <a:pt x="94" y="20"/>
                  </a:lnTo>
                  <a:lnTo>
                    <a:pt x="96" y="23"/>
                  </a:lnTo>
                  <a:lnTo>
                    <a:pt x="96" y="27"/>
                  </a:lnTo>
                  <a:lnTo>
                    <a:pt x="94" y="32"/>
                  </a:lnTo>
                  <a:lnTo>
                    <a:pt x="92" y="37"/>
                  </a:lnTo>
                  <a:lnTo>
                    <a:pt x="89" y="41"/>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0" name="Freeform 120"/>
            <p:cNvSpPr>
              <a:spLocks/>
            </p:cNvSpPr>
            <p:nvPr/>
          </p:nvSpPr>
          <p:spPr bwMode="auto">
            <a:xfrm>
              <a:off x="5549" y="2745"/>
              <a:ext cx="2" cy="8"/>
            </a:xfrm>
            <a:custGeom>
              <a:avLst/>
              <a:gdLst>
                <a:gd name="T0" fmla="*/ 1 w 4"/>
                <a:gd name="T1" fmla="*/ 0 h 17"/>
                <a:gd name="T2" fmla="*/ 0 w 4"/>
                <a:gd name="T3" fmla="*/ 4 h 17"/>
                <a:gd name="T4" fmla="*/ 1 w 4"/>
                <a:gd name="T5" fmla="*/ 0 h 17"/>
                <a:gd name="T6" fmla="*/ 0 60000 65536"/>
                <a:gd name="T7" fmla="*/ 0 60000 65536"/>
                <a:gd name="T8" fmla="*/ 0 60000 65536"/>
              </a:gdLst>
              <a:ahLst/>
              <a:cxnLst>
                <a:cxn ang="T6">
                  <a:pos x="T0" y="T1"/>
                </a:cxn>
                <a:cxn ang="T7">
                  <a:pos x="T2" y="T3"/>
                </a:cxn>
                <a:cxn ang="T8">
                  <a:pos x="T4" y="T5"/>
                </a:cxn>
              </a:cxnLst>
              <a:rect l="0" t="0" r="r" b="b"/>
              <a:pathLst>
                <a:path w="4" h="17">
                  <a:moveTo>
                    <a:pt x="4" y="0"/>
                  </a:moveTo>
                  <a:lnTo>
                    <a:pt x="0" y="1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1" name="Freeform 121"/>
            <p:cNvSpPr>
              <a:spLocks/>
            </p:cNvSpPr>
            <p:nvPr/>
          </p:nvSpPr>
          <p:spPr bwMode="auto">
            <a:xfrm>
              <a:off x="5478" y="2882"/>
              <a:ext cx="137" cy="69"/>
            </a:xfrm>
            <a:custGeom>
              <a:avLst/>
              <a:gdLst>
                <a:gd name="T0" fmla="*/ 64 w 273"/>
                <a:gd name="T1" fmla="*/ 21 h 138"/>
                <a:gd name="T2" fmla="*/ 65 w 273"/>
                <a:gd name="T3" fmla="*/ 21 h 138"/>
                <a:gd name="T4" fmla="*/ 66 w 273"/>
                <a:gd name="T5" fmla="*/ 22 h 138"/>
                <a:gd name="T6" fmla="*/ 68 w 273"/>
                <a:gd name="T7" fmla="*/ 23 h 138"/>
                <a:gd name="T8" fmla="*/ 68 w 273"/>
                <a:gd name="T9" fmla="*/ 24 h 138"/>
                <a:gd name="T10" fmla="*/ 69 w 273"/>
                <a:gd name="T11" fmla="*/ 26 h 138"/>
                <a:gd name="T12" fmla="*/ 69 w 273"/>
                <a:gd name="T13" fmla="*/ 27 h 138"/>
                <a:gd name="T14" fmla="*/ 68 w 273"/>
                <a:gd name="T15" fmla="*/ 28 h 138"/>
                <a:gd name="T16" fmla="*/ 68 w 273"/>
                <a:gd name="T17" fmla="*/ 30 h 138"/>
                <a:gd name="T18" fmla="*/ 68 w 273"/>
                <a:gd name="T19" fmla="*/ 31 h 138"/>
                <a:gd name="T20" fmla="*/ 67 w 273"/>
                <a:gd name="T21" fmla="*/ 32 h 138"/>
                <a:gd name="T22" fmla="*/ 66 w 273"/>
                <a:gd name="T23" fmla="*/ 32 h 138"/>
                <a:gd name="T24" fmla="*/ 66 w 273"/>
                <a:gd name="T25" fmla="*/ 33 h 138"/>
                <a:gd name="T26" fmla="*/ 66 w 273"/>
                <a:gd name="T27" fmla="*/ 34 h 138"/>
                <a:gd name="T28" fmla="*/ 66 w 273"/>
                <a:gd name="T29" fmla="*/ 35 h 138"/>
                <a:gd name="T30" fmla="*/ 61 w 273"/>
                <a:gd name="T31" fmla="*/ 34 h 138"/>
                <a:gd name="T32" fmla="*/ 57 w 273"/>
                <a:gd name="T33" fmla="*/ 33 h 138"/>
                <a:gd name="T34" fmla="*/ 52 w 273"/>
                <a:gd name="T35" fmla="*/ 32 h 138"/>
                <a:gd name="T36" fmla="*/ 48 w 273"/>
                <a:gd name="T37" fmla="*/ 32 h 138"/>
                <a:gd name="T38" fmla="*/ 39 w 273"/>
                <a:gd name="T39" fmla="*/ 31 h 138"/>
                <a:gd name="T40" fmla="*/ 31 w 273"/>
                <a:gd name="T41" fmla="*/ 31 h 138"/>
                <a:gd name="T42" fmla="*/ 27 w 273"/>
                <a:gd name="T43" fmla="*/ 30 h 138"/>
                <a:gd name="T44" fmla="*/ 23 w 273"/>
                <a:gd name="T45" fmla="*/ 29 h 138"/>
                <a:gd name="T46" fmla="*/ 19 w 273"/>
                <a:gd name="T47" fmla="*/ 28 h 138"/>
                <a:gd name="T48" fmla="*/ 15 w 273"/>
                <a:gd name="T49" fmla="*/ 27 h 138"/>
                <a:gd name="T50" fmla="*/ 11 w 273"/>
                <a:gd name="T51" fmla="*/ 25 h 138"/>
                <a:gd name="T52" fmla="*/ 9 w 273"/>
                <a:gd name="T53" fmla="*/ 24 h 138"/>
                <a:gd name="T54" fmla="*/ 8 w 273"/>
                <a:gd name="T55" fmla="*/ 23 h 138"/>
                <a:gd name="T56" fmla="*/ 6 w 273"/>
                <a:gd name="T57" fmla="*/ 21 h 138"/>
                <a:gd name="T58" fmla="*/ 4 w 273"/>
                <a:gd name="T59" fmla="*/ 19 h 138"/>
                <a:gd name="T60" fmla="*/ 2 w 273"/>
                <a:gd name="T61" fmla="*/ 18 h 138"/>
                <a:gd name="T62" fmla="*/ 0 w 273"/>
                <a:gd name="T63" fmla="*/ 16 h 138"/>
                <a:gd name="T64" fmla="*/ 8 w 273"/>
                <a:gd name="T65" fmla="*/ 0 h 138"/>
                <a:gd name="T66" fmla="*/ 14 w 273"/>
                <a:gd name="T67" fmla="*/ 5 h 138"/>
                <a:gd name="T68" fmla="*/ 21 w 273"/>
                <a:gd name="T69" fmla="*/ 8 h 138"/>
                <a:gd name="T70" fmla="*/ 27 w 273"/>
                <a:gd name="T71" fmla="*/ 12 h 138"/>
                <a:gd name="T72" fmla="*/ 31 w 273"/>
                <a:gd name="T73" fmla="*/ 13 h 138"/>
                <a:gd name="T74" fmla="*/ 34 w 273"/>
                <a:gd name="T75" fmla="*/ 15 h 138"/>
                <a:gd name="T76" fmla="*/ 38 w 273"/>
                <a:gd name="T77" fmla="*/ 16 h 138"/>
                <a:gd name="T78" fmla="*/ 41 w 273"/>
                <a:gd name="T79" fmla="*/ 17 h 138"/>
                <a:gd name="T80" fmla="*/ 45 w 273"/>
                <a:gd name="T81" fmla="*/ 18 h 138"/>
                <a:gd name="T82" fmla="*/ 49 w 273"/>
                <a:gd name="T83" fmla="*/ 19 h 138"/>
                <a:gd name="T84" fmla="*/ 52 w 273"/>
                <a:gd name="T85" fmla="*/ 20 h 138"/>
                <a:gd name="T86" fmla="*/ 56 w 273"/>
                <a:gd name="T87" fmla="*/ 20 h 138"/>
                <a:gd name="T88" fmla="*/ 60 w 273"/>
                <a:gd name="T89" fmla="*/ 21 h 138"/>
                <a:gd name="T90" fmla="*/ 64 w 273"/>
                <a:gd name="T91" fmla="*/ 21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3" h="138">
                  <a:moveTo>
                    <a:pt x="256" y="83"/>
                  </a:moveTo>
                  <a:lnTo>
                    <a:pt x="260" y="84"/>
                  </a:lnTo>
                  <a:lnTo>
                    <a:pt x="263" y="86"/>
                  </a:lnTo>
                  <a:lnTo>
                    <a:pt x="269" y="90"/>
                  </a:lnTo>
                  <a:lnTo>
                    <a:pt x="272" y="95"/>
                  </a:lnTo>
                  <a:lnTo>
                    <a:pt x="273" y="101"/>
                  </a:lnTo>
                  <a:lnTo>
                    <a:pt x="273" y="106"/>
                  </a:lnTo>
                  <a:lnTo>
                    <a:pt x="272" y="112"/>
                  </a:lnTo>
                  <a:lnTo>
                    <a:pt x="271" y="118"/>
                  </a:lnTo>
                  <a:lnTo>
                    <a:pt x="269" y="123"/>
                  </a:lnTo>
                  <a:lnTo>
                    <a:pt x="267" y="125"/>
                  </a:lnTo>
                  <a:lnTo>
                    <a:pt x="264" y="126"/>
                  </a:lnTo>
                  <a:lnTo>
                    <a:pt x="262" y="130"/>
                  </a:lnTo>
                  <a:lnTo>
                    <a:pt x="261" y="134"/>
                  </a:lnTo>
                  <a:lnTo>
                    <a:pt x="261" y="138"/>
                  </a:lnTo>
                  <a:lnTo>
                    <a:pt x="243" y="133"/>
                  </a:lnTo>
                  <a:lnTo>
                    <a:pt x="225" y="129"/>
                  </a:lnTo>
                  <a:lnTo>
                    <a:pt x="208" y="127"/>
                  </a:lnTo>
                  <a:lnTo>
                    <a:pt x="190" y="125"/>
                  </a:lnTo>
                  <a:lnTo>
                    <a:pt x="156" y="123"/>
                  </a:lnTo>
                  <a:lnTo>
                    <a:pt x="122" y="121"/>
                  </a:lnTo>
                  <a:lnTo>
                    <a:pt x="105" y="119"/>
                  </a:lnTo>
                  <a:lnTo>
                    <a:pt x="90" y="115"/>
                  </a:lnTo>
                  <a:lnTo>
                    <a:pt x="74" y="111"/>
                  </a:lnTo>
                  <a:lnTo>
                    <a:pt x="58" y="105"/>
                  </a:lnTo>
                  <a:lnTo>
                    <a:pt x="43" y="98"/>
                  </a:lnTo>
                  <a:lnTo>
                    <a:pt x="36" y="94"/>
                  </a:lnTo>
                  <a:lnTo>
                    <a:pt x="29" y="89"/>
                  </a:lnTo>
                  <a:lnTo>
                    <a:pt x="22" y="83"/>
                  </a:lnTo>
                  <a:lnTo>
                    <a:pt x="15" y="75"/>
                  </a:lnTo>
                  <a:lnTo>
                    <a:pt x="7" y="69"/>
                  </a:lnTo>
                  <a:lnTo>
                    <a:pt x="0" y="61"/>
                  </a:lnTo>
                  <a:lnTo>
                    <a:pt x="30" y="0"/>
                  </a:lnTo>
                  <a:lnTo>
                    <a:pt x="55" y="17"/>
                  </a:lnTo>
                  <a:lnTo>
                    <a:pt x="81" y="32"/>
                  </a:lnTo>
                  <a:lnTo>
                    <a:pt x="107" y="45"/>
                  </a:lnTo>
                  <a:lnTo>
                    <a:pt x="121" y="52"/>
                  </a:lnTo>
                  <a:lnTo>
                    <a:pt x="135" y="58"/>
                  </a:lnTo>
                  <a:lnTo>
                    <a:pt x="149" y="63"/>
                  </a:lnTo>
                  <a:lnTo>
                    <a:pt x="163" y="67"/>
                  </a:lnTo>
                  <a:lnTo>
                    <a:pt x="178" y="71"/>
                  </a:lnTo>
                  <a:lnTo>
                    <a:pt x="193" y="75"/>
                  </a:lnTo>
                  <a:lnTo>
                    <a:pt x="208" y="77"/>
                  </a:lnTo>
                  <a:lnTo>
                    <a:pt x="224" y="79"/>
                  </a:lnTo>
                  <a:lnTo>
                    <a:pt x="240" y="81"/>
                  </a:lnTo>
                  <a:lnTo>
                    <a:pt x="256"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2" name="Freeform 122"/>
            <p:cNvSpPr>
              <a:spLocks/>
            </p:cNvSpPr>
            <p:nvPr/>
          </p:nvSpPr>
          <p:spPr bwMode="auto">
            <a:xfrm>
              <a:off x="5534" y="2882"/>
              <a:ext cx="81" cy="26"/>
            </a:xfrm>
            <a:custGeom>
              <a:avLst/>
              <a:gdLst>
                <a:gd name="T0" fmla="*/ 41 w 161"/>
                <a:gd name="T1" fmla="*/ 13 h 52"/>
                <a:gd name="T2" fmla="*/ 38 w 161"/>
                <a:gd name="T3" fmla="*/ 13 h 52"/>
                <a:gd name="T4" fmla="*/ 36 w 161"/>
                <a:gd name="T5" fmla="*/ 12 h 52"/>
                <a:gd name="T6" fmla="*/ 30 w 161"/>
                <a:gd name="T7" fmla="*/ 11 h 52"/>
                <a:gd name="T8" fmla="*/ 24 w 161"/>
                <a:gd name="T9" fmla="*/ 10 h 52"/>
                <a:gd name="T10" fmla="*/ 19 w 161"/>
                <a:gd name="T11" fmla="*/ 10 h 52"/>
                <a:gd name="T12" fmla="*/ 16 w 161"/>
                <a:gd name="T13" fmla="*/ 9 h 52"/>
                <a:gd name="T14" fmla="*/ 13 w 161"/>
                <a:gd name="T15" fmla="*/ 9 h 52"/>
                <a:gd name="T16" fmla="*/ 11 w 161"/>
                <a:gd name="T17" fmla="*/ 8 h 52"/>
                <a:gd name="T18" fmla="*/ 8 w 161"/>
                <a:gd name="T19" fmla="*/ 7 h 52"/>
                <a:gd name="T20" fmla="*/ 6 w 161"/>
                <a:gd name="T21" fmla="*/ 6 h 52"/>
                <a:gd name="T22" fmla="*/ 4 w 161"/>
                <a:gd name="T23" fmla="*/ 4 h 52"/>
                <a:gd name="T24" fmla="*/ 2 w 161"/>
                <a:gd name="T25" fmla="*/ 2 h 52"/>
                <a:gd name="T26" fmla="*/ 0 w 161"/>
                <a:gd name="T27" fmla="*/ 0 h 52"/>
                <a:gd name="T28" fmla="*/ 6 w 161"/>
                <a:gd name="T29" fmla="*/ 1 h 52"/>
                <a:gd name="T30" fmla="*/ 11 w 161"/>
                <a:gd name="T31" fmla="*/ 2 h 52"/>
                <a:gd name="T32" fmla="*/ 16 w 161"/>
                <a:gd name="T33" fmla="*/ 3 h 52"/>
                <a:gd name="T34" fmla="*/ 21 w 161"/>
                <a:gd name="T35" fmla="*/ 5 h 52"/>
                <a:gd name="T36" fmla="*/ 26 w 161"/>
                <a:gd name="T37" fmla="*/ 6 h 52"/>
                <a:gd name="T38" fmla="*/ 31 w 161"/>
                <a:gd name="T39" fmla="*/ 8 h 52"/>
                <a:gd name="T40" fmla="*/ 36 w 161"/>
                <a:gd name="T41" fmla="*/ 11 h 52"/>
                <a:gd name="T42" fmla="*/ 41 w 161"/>
                <a:gd name="T43" fmla="*/ 13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1" h="52">
                  <a:moveTo>
                    <a:pt x="161" y="52"/>
                  </a:moveTo>
                  <a:lnTo>
                    <a:pt x="151" y="50"/>
                  </a:lnTo>
                  <a:lnTo>
                    <a:pt x="141" y="46"/>
                  </a:lnTo>
                  <a:lnTo>
                    <a:pt x="118" y="43"/>
                  </a:lnTo>
                  <a:lnTo>
                    <a:pt x="96" y="40"/>
                  </a:lnTo>
                  <a:lnTo>
                    <a:pt x="73" y="38"/>
                  </a:lnTo>
                  <a:lnTo>
                    <a:pt x="62" y="35"/>
                  </a:lnTo>
                  <a:lnTo>
                    <a:pt x="52" y="33"/>
                  </a:lnTo>
                  <a:lnTo>
                    <a:pt x="41" y="30"/>
                  </a:lnTo>
                  <a:lnTo>
                    <a:pt x="32" y="26"/>
                  </a:lnTo>
                  <a:lnTo>
                    <a:pt x="23" y="22"/>
                  </a:lnTo>
                  <a:lnTo>
                    <a:pt x="14" y="16"/>
                  </a:lnTo>
                  <a:lnTo>
                    <a:pt x="7" y="8"/>
                  </a:lnTo>
                  <a:lnTo>
                    <a:pt x="0" y="0"/>
                  </a:lnTo>
                  <a:lnTo>
                    <a:pt x="21" y="3"/>
                  </a:lnTo>
                  <a:lnTo>
                    <a:pt x="43" y="7"/>
                  </a:lnTo>
                  <a:lnTo>
                    <a:pt x="63" y="11"/>
                  </a:lnTo>
                  <a:lnTo>
                    <a:pt x="84" y="18"/>
                  </a:lnTo>
                  <a:lnTo>
                    <a:pt x="104" y="24"/>
                  </a:lnTo>
                  <a:lnTo>
                    <a:pt x="123" y="32"/>
                  </a:lnTo>
                  <a:lnTo>
                    <a:pt x="143" y="41"/>
                  </a:lnTo>
                  <a:lnTo>
                    <a:pt x="161" y="52"/>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3" name="Freeform 123"/>
            <p:cNvSpPr>
              <a:spLocks/>
            </p:cNvSpPr>
            <p:nvPr/>
          </p:nvSpPr>
          <p:spPr bwMode="auto">
            <a:xfrm>
              <a:off x="6050" y="2925"/>
              <a:ext cx="162" cy="58"/>
            </a:xfrm>
            <a:custGeom>
              <a:avLst/>
              <a:gdLst>
                <a:gd name="T0" fmla="*/ 80 w 325"/>
                <a:gd name="T1" fmla="*/ 11 h 115"/>
                <a:gd name="T2" fmla="*/ 76 w 325"/>
                <a:gd name="T3" fmla="*/ 13 h 115"/>
                <a:gd name="T4" fmla="*/ 71 w 325"/>
                <a:gd name="T5" fmla="*/ 15 h 115"/>
                <a:gd name="T6" fmla="*/ 61 w 325"/>
                <a:gd name="T7" fmla="*/ 20 h 115"/>
                <a:gd name="T8" fmla="*/ 56 w 325"/>
                <a:gd name="T9" fmla="*/ 22 h 115"/>
                <a:gd name="T10" fmla="*/ 51 w 325"/>
                <a:gd name="T11" fmla="*/ 24 h 115"/>
                <a:gd name="T12" fmla="*/ 46 w 325"/>
                <a:gd name="T13" fmla="*/ 26 h 115"/>
                <a:gd name="T14" fmla="*/ 40 w 325"/>
                <a:gd name="T15" fmla="*/ 27 h 115"/>
                <a:gd name="T16" fmla="*/ 35 w 325"/>
                <a:gd name="T17" fmla="*/ 28 h 115"/>
                <a:gd name="T18" fmla="*/ 30 w 325"/>
                <a:gd name="T19" fmla="*/ 29 h 115"/>
                <a:gd name="T20" fmla="*/ 24 w 325"/>
                <a:gd name="T21" fmla="*/ 29 h 115"/>
                <a:gd name="T22" fmla="*/ 19 w 325"/>
                <a:gd name="T23" fmla="*/ 29 h 115"/>
                <a:gd name="T24" fmla="*/ 14 w 325"/>
                <a:gd name="T25" fmla="*/ 29 h 115"/>
                <a:gd name="T26" fmla="*/ 9 w 325"/>
                <a:gd name="T27" fmla="*/ 28 h 115"/>
                <a:gd name="T28" fmla="*/ 7 w 325"/>
                <a:gd name="T29" fmla="*/ 27 h 115"/>
                <a:gd name="T30" fmla="*/ 4 w 325"/>
                <a:gd name="T31" fmla="*/ 26 h 115"/>
                <a:gd name="T32" fmla="*/ 2 w 325"/>
                <a:gd name="T33" fmla="*/ 25 h 115"/>
                <a:gd name="T34" fmla="*/ 0 w 325"/>
                <a:gd name="T35" fmla="*/ 24 h 115"/>
                <a:gd name="T36" fmla="*/ 0 w 325"/>
                <a:gd name="T37" fmla="*/ 20 h 115"/>
                <a:gd name="T38" fmla="*/ 5 w 325"/>
                <a:gd name="T39" fmla="*/ 20 h 115"/>
                <a:gd name="T40" fmla="*/ 11 w 325"/>
                <a:gd name="T41" fmla="*/ 20 h 115"/>
                <a:gd name="T42" fmla="*/ 16 w 325"/>
                <a:gd name="T43" fmla="*/ 19 h 115"/>
                <a:gd name="T44" fmla="*/ 21 w 325"/>
                <a:gd name="T45" fmla="*/ 19 h 115"/>
                <a:gd name="T46" fmla="*/ 26 w 325"/>
                <a:gd name="T47" fmla="*/ 17 h 115"/>
                <a:gd name="T48" fmla="*/ 31 w 325"/>
                <a:gd name="T49" fmla="*/ 16 h 115"/>
                <a:gd name="T50" fmla="*/ 35 w 325"/>
                <a:gd name="T51" fmla="*/ 14 h 115"/>
                <a:gd name="T52" fmla="*/ 40 w 325"/>
                <a:gd name="T53" fmla="*/ 13 h 115"/>
                <a:gd name="T54" fmla="*/ 49 w 325"/>
                <a:gd name="T55" fmla="*/ 9 h 115"/>
                <a:gd name="T56" fmla="*/ 59 w 325"/>
                <a:gd name="T57" fmla="*/ 6 h 115"/>
                <a:gd name="T58" fmla="*/ 63 w 325"/>
                <a:gd name="T59" fmla="*/ 4 h 115"/>
                <a:gd name="T60" fmla="*/ 68 w 325"/>
                <a:gd name="T61" fmla="*/ 3 h 115"/>
                <a:gd name="T62" fmla="*/ 73 w 325"/>
                <a:gd name="T63" fmla="*/ 1 h 115"/>
                <a:gd name="T64" fmla="*/ 78 w 325"/>
                <a:gd name="T65" fmla="*/ 0 h 115"/>
                <a:gd name="T66" fmla="*/ 79 w 325"/>
                <a:gd name="T67" fmla="*/ 2 h 115"/>
                <a:gd name="T68" fmla="*/ 80 w 325"/>
                <a:gd name="T69" fmla="*/ 5 h 115"/>
                <a:gd name="T70" fmla="*/ 80 w 325"/>
                <a:gd name="T71" fmla="*/ 6 h 115"/>
                <a:gd name="T72" fmla="*/ 81 w 325"/>
                <a:gd name="T73" fmla="*/ 8 h 115"/>
                <a:gd name="T74" fmla="*/ 81 w 325"/>
                <a:gd name="T75" fmla="*/ 9 h 115"/>
                <a:gd name="T76" fmla="*/ 80 w 325"/>
                <a:gd name="T77" fmla="*/ 11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25" h="115">
                  <a:moveTo>
                    <a:pt x="323" y="43"/>
                  </a:moveTo>
                  <a:lnTo>
                    <a:pt x="305" y="51"/>
                  </a:lnTo>
                  <a:lnTo>
                    <a:pt x="286" y="60"/>
                  </a:lnTo>
                  <a:lnTo>
                    <a:pt x="247" y="78"/>
                  </a:lnTo>
                  <a:lnTo>
                    <a:pt x="226" y="86"/>
                  </a:lnTo>
                  <a:lnTo>
                    <a:pt x="206" y="93"/>
                  </a:lnTo>
                  <a:lnTo>
                    <a:pt x="185" y="101"/>
                  </a:lnTo>
                  <a:lnTo>
                    <a:pt x="163" y="106"/>
                  </a:lnTo>
                  <a:lnTo>
                    <a:pt x="142" y="110"/>
                  </a:lnTo>
                  <a:lnTo>
                    <a:pt x="121" y="113"/>
                  </a:lnTo>
                  <a:lnTo>
                    <a:pt x="99" y="115"/>
                  </a:lnTo>
                  <a:lnTo>
                    <a:pt x="79" y="115"/>
                  </a:lnTo>
                  <a:lnTo>
                    <a:pt x="58" y="113"/>
                  </a:lnTo>
                  <a:lnTo>
                    <a:pt x="38" y="109"/>
                  </a:lnTo>
                  <a:lnTo>
                    <a:pt x="29" y="106"/>
                  </a:lnTo>
                  <a:lnTo>
                    <a:pt x="18" y="103"/>
                  </a:lnTo>
                  <a:lnTo>
                    <a:pt x="9" y="98"/>
                  </a:lnTo>
                  <a:lnTo>
                    <a:pt x="0" y="94"/>
                  </a:lnTo>
                  <a:lnTo>
                    <a:pt x="0" y="77"/>
                  </a:lnTo>
                  <a:lnTo>
                    <a:pt x="22" y="78"/>
                  </a:lnTo>
                  <a:lnTo>
                    <a:pt x="44" y="78"/>
                  </a:lnTo>
                  <a:lnTo>
                    <a:pt x="65" y="76"/>
                  </a:lnTo>
                  <a:lnTo>
                    <a:pt x="84" y="73"/>
                  </a:lnTo>
                  <a:lnTo>
                    <a:pt x="104" y="68"/>
                  </a:lnTo>
                  <a:lnTo>
                    <a:pt x="124" y="62"/>
                  </a:lnTo>
                  <a:lnTo>
                    <a:pt x="142" y="56"/>
                  </a:lnTo>
                  <a:lnTo>
                    <a:pt x="162" y="50"/>
                  </a:lnTo>
                  <a:lnTo>
                    <a:pt x="199" y="36"/>
                  </a:lnTo>
                  <a:lnTo>
                    <a:pt x="236" y="21"/>
                  </a:lnTo>
                  <a:lnTo>
                    <a:pt x="255" y="15"/>
                  </a:lnTo>
                  <a:lnTo>
                    <a:pt x="274" y="9"/>
                  </a:lnTo>
                  <a:lnTo>
                    <a:pt x="293" y="4"/>
                  </a:lnTo>
                  <a:lnTo>
                    <a:pt x="314" y="0"/>
                  </a:lnTo>
                  <a:lnTo>
                    <a:pt x="318" y="8"/>
                  </a:lnTo>
                  <a:lnTo>
                    <a:pt x="322" y="18"/>
                  </a:lnTo>
                  <a:lnTo>
                    <a:pt x="323" y="24"/>
                  </a:lnTo>
                  <a:lnTo>
                    <a:pt x="325" y="31"/>
                  </a:lnTo>
                  <a:lnTo>
                    <a:pt x="325" y="36"/>
                  </a:lnTo>
                  <a:lnTo>
                    <a:pt x="32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4" name="Freeform 124"/>
            <p:cNvSpPr>
              <a:spLocks/>
            </p:cNvSpPr>
            <p:nvPr/>
          </p:nvSpPr>
          <p:spPr bwMode="auto">
            <a:xfrm>
              <a:off x="5458" y="2936"/>
              <a:ext cx="140" cy="72"/>
            </a:xfrm>
            <a:custGeom>
              <a:avLst/>
              <a:gdLst>
                <a:gd name="T0" fmla="*/ 70 w 281"/>
                <a:gd name="T1" fmla="*/ 16 h 144"/>
                <a:gd name="T2" fmla="*/ 68 w 281"/>
                <a:gd name="T3" fmla="*/ 18 h 144"/>
                <a:gd name="T4" fmla="*/ 68 w 281"/>
                <a:gd name="T5" fmla="*/ 21 h 144"/>
                <a:gd name="T6" fmla="*/ 67 w 281"/>
                <a:gd name="T7" fmla="*/ 23 h 144"/>
                <a:gd name="T8" fmla="*/ 67 w 281"/>
                <a:gd name="T9" fmla="*/ 24 h 144"/>
                <a:gd name="T10" fmla="*/ 66 w 281"/>
                <a:gd name="T11" fmla="*/ 27 h 144"/>
                <a:gd name="T12" fmla="*/ 65 w 281"/>
                <a:gd name="T13" fmla="*/ 30 h 144"/>
                <a:gd name="T14" fmla="*/ 64 w 281"/>
                <a:gd name="T15" fmla="*/ 32 h 144"/>
                <a:gd name="T16" fmla="*/ 63 w 281"/>
                <a:gd name="T17" fmla="*/ 33 h 144"/>
                <a:gd name="T18" fmla="*/ 62 w 281"/>
                <a:gd name="T19" fmla="*/ 35 h 144"/>
                <a:gd name="T20" fmla="*/ 61 w 281"/>
                <a:gd name="T21" fmla="*/ 35 h 144"/>
                <a:gd name="T22" fmla="*/ 59 w 281"/>
                <a:gd name="T23" fmla="*/ 36 h 144"/>
                <a:gd name="T24" fmla="*/ 55 w 281"/>
                <a:gd name="T25" fmla="*/ 36 h 144"/>
                <a:gd name="T26" fmla="*/ 51 w 281"/>
                <a:gd name="T27" fmla="*/ 36 h 144"/>
                <a:gd name="T28" fmla="*/ 47 w 281"/>
                <a:gd name="T29" fmla="*/ 36 h 144"/>
                <a:gd name="T30" fmla="*/ 43 w 281"/>
                <a:gd name="T31" fmla="*/ 35 h 144"/>
                <a:gd name="T32" fmla="*/ 39 w 281"/>
                <a:gd name="T33" fmla="*/ 34 h 144"/>
                <a:gd name="T34" fmla="*/ 35 w 281"/>
                <a:gd name="T35" fmla="*/ 33 h 144"/>
                <a:gd name="T36" fmla="*/ 31 w 281"/>
                <a:gd name="T37" fmla="*/ 32 h 144"/>
                <a:gd name="T38" fmla="*/ 28 w 281"/>
                <a:gd name="T39" fmla="*/ 31 h 144"/>
                <a:gd name="T40" fmla="*/ 21 w 281"/>
                <a:gd name="T41" fmla="*/ 28 h 144"/>
                <a:gd name="T42" fmla="*/ 14 w 281"/>
                <a:gd name="T43" fmla="*/ 25 h 144"/>
                <a:gd name="T44" fmla="*/ 7 w 281"/>
                <a:gd name="T45" fmla="*/ 21 h 144"/>
                <a:gd name="T46" fmla="*/ 0 w 281"/>
                <a:gd name="T47" fmla="*/ 17 h 144"/>
                <a:gd name="T48" fmla="*/ 1 w 281"/>
                <a:gd name="T49" fmla="*/ 15 h 144"/>
                <a:gd name="T50" fmla="*/ 2 w 281"/>
                <a:gd name="T51" fmla="*/ 13 h 144"/>
                <a:gd name="T52" fmla="*/ 3 w 281"/>
                <a:gd name="T53" fmla="*/ 9 h 144"/>
                <a:gd name="T54" fmla="*/ 5 w 281"/>
                <a:gd name="T55" fmla="*/ 5 h 144"/>
                <a:gd name="T56" fmla="*/ 6 w 281"/>
                <a:gd name="T57" fmla="*/ 2 h 144"/>
                <a:gd name="T58" fmla="*/ 7 w 281"/>
                <a:gd name="T59" fmla="*/ 0 h 144"/>
                <a:gd name="T60" fmla="*/ 10 w 281"/>
                <a:gd name="T61" fmla="*/ 3 h 144"/>
                <a:gd name="T62" fmla="*/ 14 w 281"/>
                <a:gd name="T63" fmla="*/ 5 h 144"/>
                <a:gd name="T64" fmla="*/ 17 w 281"/>
                <a:gd name="T65" fmla="*/ 7 h 144"/>
                <a:gd name="T66" fmla="*/ 21 w 281"/>
                <a:gd name="T67" fmla="*/ 8 h 144"/>
                <a:gd name="T68" fmla="*/ 25 w 281"/>
                <a:gd name="T69" fmla="*/ 9 h 144"/>
                <a:gd name="T70" fmla="*/ 29 w 281"/>
                <a:gd name="T71" fmla="*/ 10 h 144"/>
                <a:gd name="T72" fmla="*/ 33 w 281"/>
                <a:gd name="T73" fmla="*/ 11 h 144"/>
                <a:gd name="T74" fmla="*/ 37 w 281"/>
                <a:gd name="T75" fmla="*/ 12 h 144"/>
                <a:gd name="T76" fmla="*/ 45 w 281"/>
                <a:gd name="T77" fmla="*/ 12 h 144"/>
                <a:gd name="T78" fmla="*/ 53 w 281"/>
                <a:gd name="T79" fmla="*/ 13 h 144"/>
                <a:gd name="T80" fmla="*/ 58 w 281"/>
                <a:gd name="T81" fmla="*/ 14 h 144"/>
                <a:gd name="T82" fmla="*/ 62 w 281"/>
                <a:gd name="T83" fmla="*/ 14 h 144"/>
                <a:gd name="T84" fmla="*/ 66 w 281"/>
                <a:gd name="T85" fmla="*/ 15 h 144"/>
                <a:gd name="T86" fmla="*/ 70 w 281"/>
                <a:gd name="T87" fmla="*/ 16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1" h="144">
                  <a:moveTo>
                    <a:pt x="281" y="62"/>
                  </a:moveTo>
                  <a:lnTo>
                    <a:pt x="275" y="72"/>
                  </a:lnTo>
                  <a:lnTo>
                    <a:pt x="272" y="84"/>
                  </a:lnTo>
                  <a:lnTo>
                    <a:pt x="271" y="90"/>
                  </a:lnTo>
                  <a:lnTo>
                    <a:pt x="269" y="95"/>
                  </a:lnTo>
                  <a:lnTo>
                    <a:pt x="266" y="107"/>
                  </a:lnTo>
                  <a:lnTo>
                    <a:pt x="261" y="118"/>
                  </a:lnTo>
                  <a:lnTo>
                    <a:pt x="256" y="128"/>
                  </a:lnTo>
                  <a:lnTo>
                    <a:pt x="253" y="132"/>
                  </a:lnTo>
                  <a:lnTo>
                    <a:pt x="249" y="137"/>
                  </a:lnTo>
                  <a:lnTo>
                    <a:pt x="244" y="140"/>
                  </a:lnTo>
                  <a:lnTo>
                    <a:pt x="239" y="144"/>
                  </a:lnTo>
                  <a:lnTo>
                    <a:pt x="222" y="144"/>
                  </a:lnTo>
                  <a:lnTo>
                    <a:pt x="206" y="143"/>
                  </a:lnTo>
                  <a:lnTo>
                    <a:pt x="190" y="141"/>
                  </a:lnTo>
                  <a:lnTo>
                    <a:pt x="174" y="139"/>
                  </a:lnTo>
                  <a:lnTo>
                    <a:pt x="159" y="136"/>
                  </a:lnTo>
                  <a:lnTo>
                    <a:pt x="142" y="132"/>
                  </a:lnTo>
                  <a:lnTo>
                    <a:pt x="127" y="128"/>
                  </a:lnTo>
                  <a:lnTo>
                    <a:pt x="112" y="123"/>
                  </a:lnTo>
                  <a:lnTo>
                    <a:pt x="84" y="111"/>
                  </a:lnTo>
                  <a:lnTo>
                    <a:pt x="56" y="97"/>
                  </a:lnTo>
                  <a:lnTo>
                    <a:pt x="28" y="83"/>
                  </a:lnTo>
                  <a:lnTo>
                    <a:pt x="0" y="67"/>
                  </a:lnTo>
                  <a:lnTo>
                    <a:pt x="5" y="59"/>
                  </a:lnTo>
                  <a:lnTo>
                    <a:pt x="8" y="51"/>
                  </a:lnTo>
                  <a:lnTo>
                    <a:pt x="14" y="33"/>
                  </a:lnTo>
                  <a:lnTo>
                    <a:pt x="21" y="17"/>
                  </a:lnTo>
                  <a:lnTo>
                    <a:pt x="25" y="8"/>
                  </a:lnTo>
                  <a:lnTo>
                    <a:pt x="29" y="0"/>
                  </a:lnTo>
                  <a:lnTo>
                    <a:pt x="42" y="11"/>
                  </a:lnTo>
                  <a:lnTo>
                    <a:pt x="56" y="19"/>
                  </a:lnTo>
                  <a:lnTo>
                    <a:pt x="70" y="26"/>
                  </a:lnTo>
                  <a:lnTo>
                    <a:pt x="85" y="32"/>
                  </a:lnTo>
                  <a:lnTo>
                    <a:pt x="100" y="36"/>
                  </a:lnTo>
                  <a:lnTo>
                    <a:pt x="116" y="39"/>
                  </a:lnTo>
                  <a:lnTo>
                    <a:pt x="132" y="42"/>
                  </a:lnTo>
                  <a:lnTo>
                    <a:pt x="148" y="45"/>
                  </a:lnTo>
                  <a:lnTo>
                    <a:pt x="182" y="48"/>
                  </a:lnTo>
                  <a:lnTo>
                    <a:pt x="215" y="51"/>
                  </a:lnTo>
                  <a:lnTo>
                    <a:pt x="232" y="53"/>
                  </a:lnTo>
                  <a:lnTo>
                    <a:pt x="249" y="55"/>
                  </a:lnTo>
                  <a:lnTo>
                    <a:pt x="265" y="58"/>
                  </a:lnTo>
                  <a:lnTo>
                    <a:pt x="281" y="62"/>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5" name="Freeform 125"/>
            <p:cNvSpPr>
              <a:spLocks/>
            </p:cNvSpPr>
            <p:nvPr/>
          </p:nvSpPr>
          <p:spPr bwMode="auto">
            <a:xfrm>
              <a:off x="6058" y="2964"/>
              <a:ext cx="157" cy="63"/>
            </a:xfrm>
            <a:custGeom>
              <a:avLst/>
              <a:gdLst>
                <a:gd name="T0" fmla="*/ 78 w 315"/>
                <a:gd name="T1" fmla="*/ 9 h 125"/>
                <a:gd name="T2" fmla="*/ 76 w 315"/>
                <a:gd name="T3" fmla="*/ 9 h 125"/>
                <a:gd name="T4" fmla="*/ 74 w 315"/>
                <a:gd name="T5" fmla="*/ 10 h 125"/>
                <a:gd name="T6" fmla="*/ 72 w 315"/>
                <a:gd name="T7" fmla="*/ 11 h 125"/>
                <a:gd name="T8" fmla="*/ 69 w 315"/>
                <a:gd name="T9" fmla="*/ 12 h 125"/>
                <a:gd name="T10" fmla="*/ 67 w 315"/>
                <a:gd name="T11" fmla="*/ 13 h 125"/>
                <a:gd name="T12" fmla="*/ 65 w 315"/>
                <a:gd name="T13" fmla="*/ 15 h 125"/>
                <a:gd name="T14" fmla="*/ 61 w 315"/>
                <a:gd name="T15" fmla="*/ 18 h 125"/>
                <a:gd name="T16" fmla="*/ 58 w 315"/>
                <a:gd name="T17" fmla="*/ 21 h 125"/>
                <a:gd name="T18" fmla="*/ 54 w 315"/>
                <a:gd name="T19" fmla="*/ 25 h 125"/>
                <a:gd name="T20" fmla="*/ 51 w 315"/>
                <a:gd name="T21" fmla="*/ 28 h 125"/>
                <a:gd name="T22" fmla="*/ 49 w 315"/>
                <a:gd name="T23" fmla="*/ 30 h 125"/>
                <a:gd name="T24" fmla="*/ 48 w 315"/>
                <a:gd name="T25" fmla="*/ 32 h 125"/>
                <a:gd name="T26" fmla="*/ 2 w 315"/>
                <a:gd name="T27" fmla="*/ 32 h 125"/>
                <a:gd name="T28" fmla="*/ 2 w 315"/>
                <a:gd name="T29" fmla="*/ 31 h 125"/>
                <a:gd name="T30" fmla="*/ 2 w 315"/>
                <a:gd name="T31" fmla="*/ 30 h 125"/>
                <a:gd name="T32" fmla="*/ 2 w 315"/>
                <a:gd name="T33" fmla="*/ 29 h 125"/>
                <a:gd name="T34" fmla="*/ 2 w 315"/>
                <a:gd name="T35" fmla="*/ 27 h 125"/>
                <a:gd name="T36" fmla="*/ 1 w 315"/>
                <a:gd name="T37" fmla="*/ 25 h 125"/>
                <a:gd name="T38" fmla="*/ 0 w 315"/>
                <a:gd name="T39" fmla="*/ 24 h 125"/>
                <a:gd name="T40" fmla="*/ 0 w 315"/>
                <a:gd name="T41" fmla="*/ 21 h 125"/>
                <a:gd name="T42" fmla="*/ 0 w 315"/>
                <a:gd name="T43" fmla="*/ 20 h 125"/>
                <a:gd name="T44" fmla="*/ 0 w 315"/>
                <a:gd name="T45" fmla="*/ 18 h 125"/>
                <a:gd name="T46" fmla="*/ 10 w 315"/>
                <a:gd name="T47" fmla="*/ 17 h 125"/>
                <a:gd name="T48" fmla="*/ 20 w 315"/>
                <a:gd name="T49" fmla="*/ 17 h 125"/>
                <a:gd name="T50" fmla="*/ 30 w 315"/>
                <a:gd name="T51" fmla="*/ 16 h 125"/>
                <a:gd name="T52" fmla="*/ 35 w 315"/>
                <a:gd name="T53" fmla="*/ 15 h 125"/>
                <a:gd name="T54" fmla="*/ 40 w 315"/>
                <a:gd name="T55" fmla="*/ 14 h 125"/>
                <a:gd name="T56" fmla="*/ 45 w 315"/>
                <a:gd name="T57" fmla="*/ 13 h 125"/>
                <a:gd name="T58" fmla="*/ 50 w 315"/>
                <a:gd name="T59" fmla="*/ 12 h 125"/>
                <a:gd name="T60" fmla="*/ 55 w 315"/>
                <a:gd name="T61" fmla="*/ 11 h 125"/>
                <a:gd name="T62" fmla="*/ 59 w 315"/>
                <a:gd name="T63" fmla="*/ 9 h 125"/>
                <a:gd name="T64" fmla="*/ 64 w 315"/>
                <a:gd name="T65" fmla="*/ 7 h 125"/>
                <a:gd name="T66" fmla="*/ 68 w 315"/>
                <a:gd name="T67" fmla="*/ 5 h 125"/>
                <a:gd name="T68" fmla="*/ 73 w 315"/>
                <a:gd name="T69" fmla="*/ 3 h 125"/>
                <a:gd name="T70" fmla="*/ 77 w 315"/>
                <a:gd name="T71" fmla="*/ 0 h 125"/>
                <a:gd name="T72" fmla="*/ 78 w 315"/>
                <a:gd name="T73" fmla="*/ 1 h 125"/>
                <a:gd name="T74" fmla="*/ 78 w 315"/>
                <a:gd name="T75" fmla="*/ 2 h 125"/>
                <a:gd name="T76" fmla="*/ 78 w 315"/>
                <a:gd name="T77" fmla="*/ 3 h 125"/>
                <a:gd name="T78" fmla="*/ 78 w 315"/>
                <a:gd name="T79" fmla="*/ 4 h 125"/>
                <a:gd name="T80" fmla="*/ 78 w 315"/>
                <a:gd name="T81" fmla="*/ 5 h 125"/>
                <a:gd name="T82" fmla="*/ 78 w 315"/>
                <a:gd name="T83" fmla="*/ 7 h 125"/>
                <a:gd name="T84" fmla="*/ 78 w 315"/>
                <a:gd name="T85" fmla="*/ 9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5" h="125">
                  <a:moveTo>
                    <a:pt x="315" y="33"/>
                  </a:moveTo>
                  <a:lnTo>
                    <a:pt x="306" y="35"/>
                  </a:lnTo>
                  <a:lnTo>
                    <a:pt x="297" y="38"/>
                  </a:lnTo>
                  <a:lnTo>
                    <a:pt x="288" y="41"/>
                  </a:lnTo>
                  <a:lnTo>
                    <a:pt x="279" y="46"/>
                  </a:lnTo>
                  <a:lnTo>
                    <a:pt x="271" y="51"/>
                  </a:lnTo>
                  <a:lnTo>
                    <a:pt x="262" y="58"/>
                  </a:lnTo>
                  <a:lnTo>
                    <a:pt x="246" y="71"/>
                  </a:lnTo>
                  <a:lnTo>
                    <a:pt x="232" y="84"/>
                  </a:lnTo>
                  <a:lnTo>
                    <a:pt x="218" y="99"/>
                  </a:lnTo>
                  <a:lnTo>
                    <a:pt x="204" y="112"/>
                  </a:lnTo>
                  <a:lnTo>
                    <a:pt x="199" y="119"/>
                  </a:lnTo>
                  <a:lnTo>
                    <a:pt x="193" y="125"/>
                  </a:lnTo>
                  <a:lnTo>
                    <a:pt x="9" y="125"/>
                  </a:lnTo>
                  <a:lnTo>
                    <a:pt x="9" y="122"/>
                  </a:lnTo>
                  <a:lnTo>
                    <a:pt x="10" y="119"/>
                  </a:lnTo>
                  <a:lnTo>
                    <a:pt x="9" y="113"/>
                  </a:lnTo>
                  <a:lnTo>
                    <a:pt x="8" y="106"/>
                  </a:lnTo>
                  <a:lnTo>
                    <a:pt x="6" y="100"/>
                  </a:lnTo>
                  <a:lnTo>
                    <a:pt x="2" y="93"/>
                  </a:lnTo>
                  <a:lnTo>
                    <a:pt x="1" y="84"/>
                  </a:lnTo>
                  <a:lnTo>
                    <a:pt x="0" y="77"/>
                  </a:lnTo>
                  <a:lnTo>
                    <a:pt x="1" y="69"/>
                  </a:lnTo>
                  <a:lnTo>
                    <a:pt x="42" y="68"/>
                  </a:lnTo>
                  <a:lnTo>
                    <a:pt x="81" y="66"/>
                  </a:lnTo>
                  <a:lnTo>
                    <a:pt x="121" y="62"/>
                  </a:lnTo>
                  <a:lnTo>
                    <a:pt x="142" y="59"/>
                  </a:lnTo>
                  <a:lnTo>
                    <a:pt x="162" y="55"/>
                  </a:lnTo>
                  <a:lnTo>
                    <a:pt x="182" y="51"/>
                  </a:lnTo>
                  <a:lnTo>
                    <a:pt x="201" y="47"/>
                  </a:lnTo>
                  <a:lnTo>
                    <a:pt x="221" y="41"/>
                  </a:lnTo>
                  <a:lnTo>
                    <a:pt x="239" y="35"/>
                  </a:lnTo>
                  <a:lnTo>
                    <a:pt x="258" y="28"/>
                  </a:lnTo>
                  <a:lnTo>
                    <a:pt x="275" y="19"/>
                  </a:lnTo>
                  <a:lnTo>
                    <a:pt x="292" y="11"/>
                  </a:lnTo>
                  <a:lnTo>
                    <a:pt x="308" y="0"/>
                  </a:lnTo>
                  <a:lnTo>
                    <a:pt x="312" y="2"/>
                  </a:lnTo>
                  <a:lnTo>
                    <a:pt x="314" y="5"/>
                  </a:lnTo>
                  <a:lnTo>
                    <a:pt x="315" y="9"/>
                  </a:lnTo>
                  <a:lnTo>
                    <a:pt x="315" y="14"/>
                  </a:lnTo>
                  <a:lnTo>
                    <a:pt x="315" y="18"/>
                  </a:lnTo>
                  <a:lnTo>
                    <a:pt x="315" y="28"/>
                  </a:lnTo>
                  <a:lnTo>
                    <a:pt x="315" y="33"/>
                  </a:lnTo>
                  <a:close/>
                </a:path>
              </a:pathLst>
            </a:custGeom>
            <a:solidFill>
              <a:srgbClr val="FF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6" name="Freeform 126"/>
            <p:cNvSpPr>
              <a:spLocks/>
            </p:cNvSpPr>
            <p:nvPr/>
          </p:nvSpPr>
          <p:spPr bwMode="auto">
            <a:xfrm>
              <a:off x="5434" y="2988"/>
              <a:ext cx="146" cy="109"/>
            </a:xfrm>
            <a:custGeom>
              <a:avLst/>
              <a:gdLst>
                <a:gd name="T0" fmla="*/ 73 w 292"/>
                <a:gd name="T1" fmla="*/ 19 h 218"/>
                <a:gd name="T2" fmla="*/ 72 w 292"/>
                <a:gd name="T3" fmla="*/ 21 h 218"/>
                <a:gd name="T4" fmla="*/ 71 w 292"/>
                <a:gd name="T5" fmla="*/ 24 h 218"/>
                <a:gd name="T6" fmla="*/ 70 w 292"/>
                <a:gd name="T7" fmla="*/ 27 h 218"/>
                <a:gd name="T8" fmla="*/ 70 w 292"/>
                <a:gd name="T9" fmla="*/ 30 h 218"/>
                <a:gd name="T10" fmla="*/ 69 w 292"/>
                <a:gd name="T11" fmla="*/ 33 h 218"/>
                <a:gd name="T12" fmla="*/ 69 w 292"/>
                <a:gd name="T13" fmla="*/ 36 h 218"/>
                <a:gd name="T14" fmla="*/ 69 w 292"/>
                <a:gd name="T15" fmla="*/ 39 h 218"/>
                <a:gd name="T16" fmla="*/ 68 w 292"/>
                <a:gd name="T17" fmla="*/ 42 h 218"/>
                <a:gd name="T18" fmla="*/ 67 w 292"/>
                <a:gd name="T19" fmla="*/ 45 h 218"/>
                <a:gd name="T20" fmla="*/ 66 w 292"/>
                <a:gd name="T21" fmla="*/ 48 h 218"/>
                <a:gd name="T22" fmla="*/ 65 w 292"/>
                <a:gd name="T23" fmla="*/ 50 h 218"/>
                <a:gd name="T24" fmla="*/ 64 w 292"/>
                <a:gd name="T25" fmla="*/ 51 h 218"/>
                <a:gd name="T26" fmla="*/ 63 w 292"/>
                <a:gd name="T27" fmla="*/ 52 h 218"/>
                <a:gd name="T28" fmla="*/ 62 w 292"/>
                <a:gd name="T29" fmla="*/ 53 h 218"/>
                <a:gd name="T30" fmla="*/ 60 w 292"/>
                <a:gd name="T31" fmla="*/ 53 h 218"/>
                <a:gd name="T32" fmla="*/ 59 w 292"/>
                <a:gd name="T33" fmla="*/ 54 h 218"/>
                <a:gd name="T34" fmla="*/ 57 w 292"/>
                <a:gd name="T35" fmla="*/ 54 h 218"/>
                <a:gd name="T36" fmla="*/ 55 w 292"/>
                <a:gd name="T37" fmla="*/ 55 h 218"/>
                <a:gd name="T38" fmla="*/ 53 w 292"/>
                <a:gd name="T39" fmla="*/ 55 h 218"/>
                <a:gd name="T40" fmla="*/ 51 w 292"/>
                <a:gd name="T41" fmla="*/ 55 h 218"/>
                <a:gd name="T42" fmla="*/ 49 w 292"/>
                <a:gd name="T43" fmla="*/ 55 h 218"/>
                <a:gd name="T44" fmla="*/ 48 w 292"/>
                <a:gd name="T45" fmla="*/ 54 h 218"/>
                <a:gd name="T46" fmla="*/ 47 w 292"/>
                <a:gd name="T47" fmla="*/ 54 h 218"/>
                <a:gd name="T48" fmla="*/ 45 w 292"/>
                <a:gd name="T49" fmla="*/ 52 h 218"/>
                <a:gd name="T50" fmla="*/ 44 w 292"/>
                <a:gd name="T51" fmla="*/ 50 h 218"/>
                <a:gd name="T52" fmla="*/ 43 w 292"/>
                <a:gd name="T53" fmla="*/ 48 h 218"/>
                <a:gd name="T54" fmla="*/ 42 w 292"/>
                <a:gd name="T55" fmla="*/ 46 h 218"/>
                <a:gd name="T56" fmla="*/ 41 w 292"/>
                <a:gd name="T57" fmla="*/ 44 h 218"/>
                <a:gd name="T58" fmla="*/ 40 w 292"/>
                <a:gd name="T59" fmla="*/ 41 h 218"/>
                <a:gd name="T60" fmla="*/ 39 w 292"/>
                <a:gd name="T61" fmla="*/ 39 h 218"/>
                <a:gd name="T62" fmla="*/ 35 w 292"/>
                <a:gd name="T63" fmla="*/ 35 h 218"/>
                <a:gd name="T64" fmla="*/ 31 w 292"/>
                <a:gd name="T65" fmla="*/ 31 h 218"/>
                <a:gd name="T66" fmla="*/ 26 w 292"/>
                <a:gd name="T67" fmla="*/ 28 h 218"/>
                <a:gd name="T68" fmla="*/ 21 w 292"/>
                <a:gd name="T69" fmla="*/ 25 h 218"/>
                <a:gd name="T70" fmla="*/ 17 w 292"/>
                <a:gd name="T71" fmla="*/ 22 h 218"/>
                <a:gd name="T72" fmla="*/ 12 w 292"/>
                <a:gd name="T73" fmla="*/ 19 h 218"/>
                <a:gd name="T74" fmla="*/ 6 w 292"/>
                <a:gd name="T75" fmla="*/ 17 h 218"/>
                <a:gd name="T76" fmla="*/ 1 w 292"/>
                <a:gd name="T77" fmla="*/ 16 h 218"/>
                <a:gd name="T78" fmla="*/ 0 w 292"/>
                <a:gd name="T79" fmla="*/ 15 h 218"/>
                <a:gd name="T80" fmla="*/ 0 w 292"/>
                <a:gd name="T81" fmla="*/ 14 h 218"/>
                <a:gd name="T82" fmla="*/ 0 w 292"/>
                <a:gd name="T83" fmla="*/ 13 h 218"/>
                <a:gd name="T84" fmla="*/ 1 w 292"/>
                <a:gd name="T85" fmla="*/ 12 h 218"/>
                <a:gd name="T86" fmla="*/ 2 w 292"/>
                <a:gd name="T87" fmla="*/ 10 h 218"/>
                <a:gd name="T88" fmla="*/ 3 w 292"/>
                <a:gd name="T89" fmla="*/ 8 h 218"/>
                <a:gd name="T90" fmla="*/ 5 w 292"/>
                <a:gd name="T91" fmla="*/ 7 h 218"/>
                <a:gd name="T92" fmla="*/ 6 w 292"/>
                <a:gd name="T93" fmla="*/ 5 h 218"/>
                <a:gd name="T94" fmla="*/ 7 w 292"/>
                <a:gd name="T95" fmla="*/ 4 h 218"/>
                <a:gd name="T96" fmla="*/ 7 w 292"/>
                <a:gd name="T97" fmla="*/ 3 h 218"/>
                <a:gd name="T98" fmla="*/ 7 w 292"/>
                <a:gd name="T99" fmla="*/ 2 h 218"/>
                <a:gd name="T100" fmla="*/ 7 w 292"/>
                <a:gd name="T101" fmla="*/ 0 h 218"/>
                <a:gd name="T102" fmla="*/ 14 w 292"/>
                <a:gd name="T103" fmla="*/ 4 h 218"/>
                <a:gd name="T104" fmla="*/ 22 w 292"/>
                <a:gd name="T105" fmla="*/ 8 h 218"/>
                <a:gd name="T106" fmla="*/ 30 w 292"/>
                <a:gd name="T107" fmla="*/ 11 h 218"/>
                <a:gd name="T108" fmla="*/ 38 w 292"/>
                <a:gd name="T109" fmla="*/ 13 h 218"/>
                <a:gd name="T110" fmla="*/ 47 w 292"/>
                <a:gd name="T111" fmla="*/ 15 h 218"/>
                <a:gd name="T112" fmla="*/ 55 w 292"/>
                <a:gd name="T113" fmla="*/ 17 h 218"/>
                <a:gd name="T114" fmla="*/ 64 w 292"/>
                <a:gd name="T115" fmla="*/ 18 h 218"/>
                <a:gd name="T116" fmla="*/ 69 w 292"/>
                <a:gd name="T117" fmla="*/ 18 h 218"/>
                <a:gd name="T118" fmla="*/ 73 w 292"/>
                <a:gd name="T119" fmla="*/ 19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2" h="218">
                  <a:moveTo>
                    <a:pt x="292" y="74"/>
                  </a:moveTo>
                  <a:lnTo>
                    <a:pt x="286" y="84"/>
                  </a:lnTo>
                  <a:lnTo>
                    <a:pt x="283" y="94"/>
                  </a:lnTo>
                  <a:lnTo>
                    <a:pt x="280" y="106"/>
                  </a:lnTo>
                  <a:lnTo>
                    <a:pt x="278" y="118"/>
                  </a:lnTo>
                  <a:lnTo>
                    <a:pt x="276" y="131"/>
                  </a:lnTo>
                  <a:lnTo>
                    <a:pt x="275" y="143"/>
                  </a:lnTo>
                  <a:lnTo>
                    <a:pt x="274" y="156"/>
                  </a:lnTo>
                  <a:lnTo>
                    <a:pt x="270" y="168"/>
                  </a:lnTo>
                  <a:lnTo>
                    <a:pt x="268" y="179"/>
                  </a:lnTo>
                  <a:lnTo>
                    <a:pt x="263" y="190"/>
                  </a:lnTo>
                  <a:lnTo>
                    <a:pt x="257" y="199"/>
                  </a:lnTo>
                  <a:lnTo>
                    <a:pt x="254" y="203"/>
                  </a:lnTo>
                  <a:lnTo>
                    <a:pt x="249" y="206"/>
                  </a:lnTo>
                  <a:lnTo>
                    <a:pt x="245" y="210"/>
                  </a:lnTo>
                  <a:lnTo>
                    <a:pt x="240" y="212"/>
                  </a:lnTo>
                  <a:lnTo>
                    <a:pt x="234" y="214"/>
                  </a:lnTo>
                  <a:lnTo>
                    <a:pt x="227" y="216"/>
                  </a:lnTo>
                  <a:lnTo>
                    <a:pt x="219" y="217"/>
                  </a:lnTo>
                  <a:lnTo>
                    <a:pt x="211" y="218"/>
                  </a:lnTo>
                  <a:lnTo>
                    <a:pt x="203" y="218"/>
                  </a:lnTo>
                  <a:lnTo>
                    <a:pt x="193" y="217"/>
                  </a:lnTo>
                  <a:lnTo>
                    <a:pt x="189" y="216"/>
                  </a:lnTo>
                  <a:lnTo>
                    <a:pt x="186" y="213"/>
                  </a:lnTo>
                  <a:lnTo>
                    <a:pt x="180" y="207"/>
                  </a:lnTo>
                  <a:lnTo>
                    <a:pt x="174" y="200"/>
                  </a:lnTo>
                  <a:lnTo>
                    <a:pt x="171" y="192"/>
                  </a:lnTo>
                  <a:lnTo>
                    <a:pt x="166" y="182"/>
                  </a:lnTo>
                  <a:lnTo>
                    <a:pt x="163" y="173"/>
                  </a:lnTo>
                  <a:lnTo>
                    <a:pt x="159" y="164"/>
                  </a:lnTo>
                  <a:lnTo>
                    <a:pt x="155" y="156"/>
                  </a:lnTo>
                  <a:lnTo>
                    <a:pt x="138" y="139"/>
                  </a:lnTo>
                  <a:lnTo>
                    <a:pt x="121" y="124"/>
                  </a:lnTo>
                  <a:lnTo>
                    <a:pt x="103" y="109"/>
                  </a:lnTo>
                  <a:lnTo>
                    <a:pt x="84" y="97"/>
                  </a:lnTo>
                  <a:lnTo>
                    <a:pt x="65" y="86"/>
                  </a:lnTo>
                  <a:lnTo>
                    <a:pt x="45" y="76"/>
                  </a:lnTo>
                  <a:lnTo>
                    <a:pt x="24" y="68"/>
                  </a:lnTo>
                  <a:lnTo>
                    <a:pt x="2" y="63"/>
                  </a:lnTo>
                  <a:lnTo>
                    <a:pt x="0" y="59"/>
                  </a:lnTo>
                  <a:lnTo>
                    <a:pt x="0" y="55"/>
                  </a:lnTo>
                  <a:lnTo>
                    <a:pt x="0" y="51"/>
                  </a:lnTo>
                  <a:lnTo>
                    <a:pt x="1" y="47"/>
                  </a:lnTo>
                  <a:lnTo>
                    <a:pt x="5" y="39"/>
                  </a:lnTo>
                  <a:lnTo>
                    <a:pt x="11" y="32"/>
                  </a:lnTo>
                  <a:lnTo>
                    <a:pt x="17" y="25"/>
                  </a:lnTo>
                  <a:lnTo>
                    <a:pt x="23" y="18"/>
                  </a:lnTo>
                  <a:lnTo>
                    <a:pt x="25" y="14"/>
                  </a:lnTo>
                  <a:lnTo>
                    <a:pt x="26" y="9"/>
                  </a:lnTo>
                  <a:lnTo>
                    <a:pt x="26" y="5"/>
                  </a:lnTo>
                  <a:lnTo>
                    <a:pt x="26" y="0"/>
                  </a:lnTo>
                  <a:lnTo>
                    <a:pt x="56" y="16"/>
                  </a:lnTo>
                  <a:lnTo>
                    <a:pt x="88" y="29"/>
                  </a:lnTo>
                  <a:lnTo>
                    <a:pt x="120" y="41"/>
                  </a:lnTo>
                  <a:lnTo>
                    <a:pt x="152" y="52"/>
                  </a:lnTo>
                  <a:lnTo>
                    <a:pt x="186" y="60"/>
                  </a:lnTo>
                  <a:lnTo>
                    <a:pt x="220" y="67"/>
                  </a:lnTo>
                  <a:lnTo>
                    <a:pt x="255" y="71"/>
                  </a:lnTo>
                  <a:lnTo>
                    <a:pt x="274" y="72"/>
                  </a:lnTo>
                  <a:lnTo>
                    <a:pt x="29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7" name="Freeform 127"/>
            <p:cNvSpPr>
              <a:spLocks/>
            </p:cNvSpPr>
            <p:nvPr/>
          </p:nvSpPr>
          <p:spPr bwMode="auto">
            <a:xfrm>
              <a:off x="6050" y="2998"/>
              <a:ext cx="325" cy="151"/>
            </a:xfrm>
            <a:custGeom>
              <a:avLst/>
              <a:gdLst>
                <a:gd name="T0" fmla="*/ 87 w 650"/>
                <a:gd name="T1" fmla="*/ 1 h 300"/>
                <a:gd name="T2" fmla="*/ 88 w 650"/>
                <a:gd name="T3" fmla="*/ 2 h 300"/>
                <a:gd name="T4" fmla="*/ 88 w 650"/>
                <a:gd name="T5" fmla="*/ 3 h 300"/>
                <a:gd name="T6" fmla="*/ 80 w 650"/>
                <a:gd name="T7" fmla="*/ 10 h 300"/>
                <a:gd name="T8" fmla="*/ 71 w 650"/>
                <a:gd name="T9" fmla="*/ 18 h 300"/>
                <a:gd name="T10" fmla="*/ 66 w 650"/>
                <a:gd name="T11" fmla="*/ 25 h 300"/>
                <a:gd name="T12" fmla="*/ 62 w 650"/>
                <a:gd name="T13" fmla="*/ 30 h 300"/>
                <a:gd name="T14" fmla="*/ 60 w 650"/>
                <a:gd name="T15" fmla="*/ 35 h 300"/>
                <a:gd name="T16" fmla="*/ 63 w 650"/>
                <a:gd name="T17" fmla="*/ 39 h 300"/>
                <a:gd name="T18" fmla="*/ 75 w 650"/>
                <a:gd name="T19" fmla="*/ 44 h 300"/>
                <a:gd name="T20" fmla="*/ 82 w 650"/>
                <a:gd name="T21" fmla="*/ 47 h 300"/>
                <a:gd name="T22" fmla="*/ 85 w 650"/>
                <a:gd name="T23" fmla="*/ 49 h 300"/>
                <a:gd name="T24" fmla="*/ 88 w 650"/>
                <a:gd name="T25" fmla="*/ 52 h 300"/>
                <a:gd name="T26" fmla="*/ 93 w 650"/>
                <a:gd name="T27" fmla="*/ 51 h 300"/>
                <a:gd name="T28" fmla="*/ 96 w 650"/>
                <a:gd name="T29" fmla="*/ 48 h 300"/>
                <a:gd name="T30" fmla="*/ 98 w 650"/>
                <a:gd name="T31" fmla="*/ 46 h 300"/>
                <a:gd name="T32" fmla="*/ 104 w 650"/>
                <a:gd name="T33" fmla="*/ 36 h 300"/>
                <a:gd name="T34" fmla="*/ 107 w 650"/>
                <a:gd name="T35" fmla="*/ 31 h 300"/>
                <a:gd name="T36" fmla="*/ 109 w 650"/>
                <a:gd name="T37" fmla="*/ 29 h 300"/>
                <a:gd name="T38" fmla="*/ 112 w 650"/>
                <a:gd name="T39" fmla="*/ 26 h 300"/>
                <a:gd name="T40" fmla="*/ 114 w 650"/>
                <a:gd name="T41" fmla="*/ 23 h 300"/>
                <a:gd name="T42" fmla="*/ 116 w 650"/>
                <a:gd name="T43" fmla="*/ 21 h 300"/>
                <a:gd name="T44" fmla="*/ 123 w 650"/>
                <a:gd name="T45" fmla="*/ 22 h 300"/>
                <a:gd name="T46" fmla="*/ 129 w 650"/>
                <a:gd name="T47" fmla="*/ 24 h 300"/>
                <a:gd name="T48" fmla="*/ 135 w 650"/>
                <a:gd name="T49" fmla="*/ 28 h 300"/>
                <a:gd name="T50" fmla="*/ 140 w 650"/>
                <a:gd name="T51" fmla="*/ 31 h 300"/>
                <a:gd name="T52" fmla="*/ 149 w 650"/>
                <a:gd name="T53" fmla="*/ 40 h 300"/>
                <a:gd name="T54" fmla="*/ 157 w 650"/>
                <a:gd name="T55" fmla="*/ 46 h 300"/>
                <a:gd name="T56" fmla="*/ 161 w 650"/>
                <a:gd name="T57" fmla="*/ 49 h 300"/>
                <a:gd name="T58" fmla="*/ 162 w 650"/>
                <a:gd name="T59" fmla="*/ 51 h 300"/>
                <a:gd name="T60" fmla="*/ 163 w 650"/>
                <a:gd name="T61" fmla="*/ 54 h 300"/>
                <a:gd name="T62" fmla="*/ 162 w 650"/>
                <a:gd name="T63" fmla="*/ 58 h 300"/>
                <a:gd name="T64" fmla="*/ 161 w 650"/>
                <a:gd name="T65" fmla="*/ 61 h 300"/>
                <a:gd name="T66" fmla="*/ 157 w 650"/>
                <a:gd name="T67" fmla="*/ 65 h 300"/>
                <a:gd name="T68" fmla="*/ 152 w 650"/>
                <a:gd name="T69" fmla="*/ 69 h 300"/>
                <a:gd name="T70" fmla="*/ 148 w 650"/>
                <a:gd name="T71" fmla="*/ 72 h 300"/>
                <a:gd name="T72" fmla="*/ 146 w 650"/>
                <a:gd name="T73" fmla="*/ 73 h 300"/>
                <a:gd name="T74" fmla="*/ 143 w 650"/>
                <a:gd name="T75" fmla="*/ 73 h 300"/>
                <a:gd name="T76" fmla="*/ 133 w 650"/>
                <a:gd name="T77" fmla="*/ 73 h 300"/>
                <a:gd name="T78" fmla="*/ 115 w 650"/>
                <a:gd name="T79" fmla="*/ 74 h 300"/>
                <a:gd name="T80" fmla="*/ 97 w 650"/>
                <a:gd name="T81" fmla="*/ 76 h 300"/>
                <a:gd name="T82" fmla="*/ 78 w 650"/>
                <a:gd name="T83" fmla="*/ 76 h 300"/>
                <a:gd name="T84" fmla="*/ 59 w 650"/>
                <a:gd name="T85" fmla="*/ 76 h 300"/>
                <a:gd name="T86" fmla="*/ 41 w 650"/>
                <a:gd name="T87" fmla="*/ 74 h 300"/>
                <a:gd name="T88" fmla="*/ 28 w 650"/>
                <a:gd name="T89" fmla="*/ 71 h 300"/>
                <a:gd name="T90" fmla="*/ 20 w 650"/>
                <a:gd name="T91" fmla="*/ 69 h 300"/>
                <a:gd name="T92" fmla="*/ 12 w 650"/>
                <a:gd name="T93" fmla="*/ 66 h 300"/>
                <a:gd name="T94" fmla="*/ 4 w 650"/>
                <a:gd name="T95" fmla="*/ 63 h 300"/>
                <a:gd name="T96" fmla="*/ 0 w 650"/>
                <a:gd name="T97" fmla="*/ 48 h 300"/>
                <a:gd name="T98" fmla="*/ 7 w 650"/>
                <a:gd name="T99" fmla="*/ 48 h 300"/>
                <a:gd name="T100" fmla="*/ 21 w 650"/>
                <a:gd name="T101" fmla="*/ 48 h 300"/>
                <a:gd name="T102" fmla="*/ 32 w 650"/>
                <a:gd name="T103" fmla="*/ 48 h 300"/>
                <a:gd name="T104" fmla="*/ 38 w 650"/>
                <a:gd name="T105" fmla="*/ 47 h 300"/>
                <a:gd name="T106" fmla="*/ 44 w 650"/>
                <a:gd name="T107" fmla="*/ 45 h 300"/>
                <a:gd name="T108" fmla="*/ 49 w 650"/>
                <a:gd name="T109" fmla="*/ 42 h 300"/>
                <a:gd name="T110" fmla="*/ 51 w 650"/>
                <a:gd name="T111" fmla="*/ 39 h 300"/>
                <a:gd name="T112" fmla="*/ 54 w 650"/>
                <a:gd name="T113" fmla="*/ 35 h 300"/>
                <a:gd name="T114" fmla="*/ 59 w 650"/>
                <a:gd name="T115" fmla="*/ 27 h 300"/>
                <a:gd name="T116" fmla="*/ 65 w 650"/>
                <a:gd name="T117" fmla="*/ 15 h 300"/>
                <a:gd name="T118" fmla="*/ 69 w 650"/>
                <a:gd name="T119" fmla="*/ 10 h 300"/>
                <a:gd name="T120" fmla="*/ 74 w 650"/>
                <a:gd name="T121" fmla="*/ 5 h 300"/>
                <a:gd name="T122" fmla="*/ 80 w 650"/>
                <a:gd name="T123" fmla="*/ 2 h 300"/>
                <a:gd name="T124" fmla="*/ 85 w 650"/>
                <a:gd name="T125" fmla="*/ 1 h 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50" h="300">
                  <a:moveTo>
                    <a:pt x="348" y="0"/>
                  </a:moveTo>
                  <a:lnTo>
                    <a:pt x="346" y="3"/>
                  </a:lnTo>
                  <a:lnTo>
                    <a:pt x="348" y="5"/>
                  </a:lnTo>
                  <a:lnTo>
                    <a:pt x="350" y="7"/>
                  </a:lnTo>
                  <a:lnTo>
                    <a:pt x="351" y="8"/>
                  </a:lnTo>
                  <a:lnTo>
                    <a:pt x="352" y="9"/>
                  </a:lnTo>
                  <a:lnTo>
                    <a:pt x="336" y="25"/>
                  </a:lnTo>
                  <a:lnTo>
                    <a:pt x="320" y="40"/>
                  </a:lnTo>
                  <a:lnTo>
                    <a:pt x="303" y="56"/>
                  </a:lnTo>
                  <a:lnTo>
                    <a:pt x="284" y="72"/>
                  </a:lnTo>
                  <a:lnTo>
                    <a:pt x="268" y="89"/>
                  </a:lnTo>
                  <a:lnTo>
                    <a:pt x="261" y="98"/>
                  </a:lnTo>
                  <a:lnTo>
                    <a:pt x="254" y="108"/>
                  </a:lnTo>
                  <a:lnTo>
                    <a:pt x="248" y="117"/>
                  </a:lnTo>
                  <a:lnTo>
                    <a:pt x="243" y="128"/>
                  </a:lnTo>
                  <a:lnTo>
                    <a:pt x="239" y="138"/>
                  </a:lnTo>
                  <a:lnTo>
                    <a:pt x="237" y="148"/>
                  </a:lnTo>
                  <a:lnTo>
                    <a:pt x="252" y="155"/>
                  </a:lnTo>
                  <a:lnTo>
                    <a:pt x="268" y="160"/>
                  </a:lnTo>
                  <a:lnTo>
                    <a:pt x="298" y="172"/>
                  </a:lnTo>
                  <a:lnTo>
                    <a:pt x="313" y="178"/>
                  </a:lnTo>
                  <a:lnTo>
                    <a:pt x="327" y="185"/>
                  </a:lnTo>
                  <a:lnTo>
                    <a:pt x="334" y="189"/>
                  </a:lnTo>
                  <a:lnTo>
                    <a:pt x="340" y="194"/>
                  </a:lnTo>
                  <a:lnTo>
                    <a:pt x="346" y="201"/>
                  </a:lnTo>
                  <a:lnTo>
                    <a:pt x="352" y="207"/>
                  </a:lnTo>
                  <a:lnTo>
                    <a:pt x="361" y="204"/>
                  </a:lnTo>
                  <a:lnTo>
                    <a:pt x="370" y="201"/>
                  </a:lnTo>
                  <a:lnTo>
                    <a:pt x="375" y="196"/>
                  </a:lnTo>
                  <a:lnTo>
                    <a:pt x="382" y="191"/>
                  </a:lnTo>
                  <a:lnTo>
                    <a:pt x="387" y="186"/>
                  </a:lnTo>
                  <a:lnTo>
                    <a:pt x="391" y="181"/>
                  </a:lnTo>
                  <a:lnTo>
                    <a:pt x="400" y="169"/>
                  </a:lnTo>
                  <a:lnTo>
                    <a:pt x="413" y="143"/>
                  </a:lnTo>
                  <a:lnTo>
                    <a:pt x="420" y="131"/>
                  </a:lnTo>
                  <a:lnTo>
                    <a:pt x="425" y="124"/>
                  </a:lnTo>
                  <a:lnTo>
                    <a:pt x="430" y="118"/>
                  </a:lnTo>
                  <a:lnTo>
                    <a:pt x="434" y="115"/>
                  </a:lnTo>
                  <a:lnTo>
                    <a:pt x="439" y="112"/>
                  </a:lnTo>
                  <a:lnTo>
                    <a:pt x="446" y="102"/>
                  </a:lnTo>
                  <a:lnTo>
                    <a:pt x="449" y="97"/>
                  </a:lnTo>
                  <a:lnTo>
                    <a:pt x="453" y="91"/>
                  </a:lnTo>
                  <a:lnTo>
                    <a:pt x="457" y="86"/>
                  </a:lnTo>
                  <a:lnTo>
                    <a:pt x="463" y="82"/>
                  </a:lnTo>
                  <a:lnTo>
                    <a:pt x="477" y="84"/>
                  </a:lnTo>
                  <a:lnTo>
                    <a:pt x="491" y="86"/>
                  </a:lnTo>
                  <a:lnTo>
                    <a:pt x="502" y="91"/>
                  </a:lnTo>
                  <a:lnTo>
                    <a:pt x="515" y="96"/>
                  </a:lnTo>
                  <a:lnTo>
                    <a:pt x="525" y="102"/>
                  </a:lnTo>
                  <a:lnTo>
                    <a:pt x="537" y="109"/>
                  </a:lnTo>
                  <a:lnTo>
                    <a:pt x="546" y="116"/>
                  </a:lnTo>
                  <a:lnTo>
                    <a:pt x="557" y="123"/>
                  </a:lnTo>
                  <a:lnTo>
                    <a:pt x="576" y="140"/>
                  </a:lnTo>
                  <a:lnTo>
                    <a:pt x="596" y="157"/>
                  </a:lnTo>
                  <a:lnTo>
                    <a:pt x="616" y="174"/>
                  </a:lnTo>
                  <a:lnTo>
                    <a:pt x="626" y="182"/>
                  </a:lnTo>
                  <a:lnTo>
                    <a:pt x="637" y="189"/>
                  </a:lnTo>
                  <a:lnTo>
                    <a:pt x="641" y="192"/>
                  </a:lnTo>
                  <a:lnTo>
                    <a:pt x="643" y="194"/>
                  </a:lnTo>
                  <a:lnTo>
                    <a:pt x="648" y="202"/>
                  </a:lnTo>
                  <a:lnTo>
                    <a:pt x="649" y="208"/>
                  </a:lnTo>
                  <a:lnTo>
                    <a:pt x="650" y="215"/>
                  </a:lnTo>
                  <a:lnTo>
                    <a:pt x="649" y="222"/>
                  </a:lnTo>
                  <a:lnTo>
                    <a:pt x="647" y="229"/>
                  </a:lnTo>
                  <a:lnTo>
                    <a:pt x="644" y="236"/>
                  </a:lnTo>
                  <a:lnTo>
                    <a:pt x="642" y="241"/>
                  </a:lnTo>
                  <a:lnTo>
                    <a:pt x="633" y="249"/>
                  </a:lnTo>
                  <a:lnTo>
                    <a:pt x="625" y="257"/>
                  </a:lnTo>
                  <a:lnTo>
                    <a:pt x="616" y="267"/>
                  </a:lnTo>
                  <a:lnTo>
                    <a:pt x="606" y="275"/>
                  </a:lnTo>
                  <a:lnTo>
                    <a:pt x="597" y="282"/>
                  </a:lnTo>
                  <a:lnTo>
                    <a:pt x="591" y="284"/>
                  </a:lnTo>
                  <a:lnTo>
                    <a:pt x="587" y="286"/>
                  </a:lnTo>
                  <a:lnTo>
                    <a:pt x="581" y="288"/>
                  </a:lnTo>
                  <a:lnTo>
                    <a:pt x="575" y="289"/>
                  </a:lnTo>
                  <a:lnTo>
                    <a:pt x="569" y="289"/>
                  </a:lnTo>
                  <a:lnTo>
                    <a:pt x="562" y="288"/>
                  </a:lnTo>
                  <a:lnTo>
                    <a:pt x="529" y="290"/>
                  </a:lnTo>
                  <a:lnTo>
                    <a:pt x="494" y="292"/>
                  </a:lnTo>
                  <a:lnTo>
                    <a:pt x="458" y="294"/>
                  </a:lnTo>
                  <a:lnTo>
                    <a:pt x="422" y="296"/>
                  </a:lnTo>
                  <a:lnTo>
                    <a:pt x="385" y="298"/>
                  </a:lnTo>
                  <a:lnTo>
                    <a:pt x="348" y="300"/>
                  </a:lnTo>
                  <a:lnTo>
                    <a:pt x="309" y="300"/>
                  </a:lnTo>
                  <a:lnTo>
                    <a:pt x="273" y="300"/>
                  </a:lnTo>
                  <a:lnTo>
                    <a:pt x="236" y="298"/>
                  </a:lnTo>
                  <a:lnTo>
                    <a:pt x="199" y="296"/>
                  </a:lnTo>
                  <a:lnTo>
                    <a:pt x="163" y="292"/>
                  </a:lnTo>
                  <a:lnTo>
                    <a:pt x="128" y="286"/>
                  </a:lnTo>
                  <a:lnTo>
                    <a:pt x="111" y="282"/>
                  </a:lnTo>
                  <a:lnTo>
                    <a:pt x="95" y="278"/>
                  </a:lnTo>
                  <a:lnTo>
                    <a:pt x="77" y="274"/>
                  </a:lnTo>
                  <a:lnTo>
                    <a:pt x="61" y="269"/>
                  </a:lnTo>
                  <a:lnTo>
                    <a:pt x="45" y="262"/>
                  </a:lnTo>
                  <a:lnTo>
                    <a:pt x="30" y="256"/>
                  </a:lnTo>
                  <a:lnTo>
                    <a:pt x="14" y="249"/>
                  </a:lnTo>
                  <a:lnTo>
                    <a:pt x="0" y="241"/>
                  </a:lnTo>
                  <a:lnTo>
                    <a:pt x="0" y="189"/>
                  </a:lnTo>
                  <a:lnTo>
                    <a:pt x="13" y="188"/>
                  </a:lnTo>
                  <a:lnTo>
                    <a:pt x="27" y="188"/>
                  </a:lnTo>
                  <a:lnTo>
                    <a:pt x="54" y="189"/>
                  </a:lnTo>
                  <a:lnTo>
                    <a:pt x="83" y="191"/>
                  </a:lnTo>
                  <a:lnTo>
                    <a:pt x="111" y="191"/>
                  </a:lnTo>
                  <a:lnTo>
                    <a:pt x="125" y="191"/>
                  </a:lnTo>
                  <a:lnTo>
                    <a:pt x="137" y="189"/>
                  </a:lnTo>
                  <a:lnTo>
                    <a:pt x="150" y="187"/>
                  </a:lnTo>
                  <a:lnTo>
                    <a:pt x="163" y="183"/>
                  </a:lnTo>
                  <a:lnTo>
                    <a:pt x="176" y="177"/>
                  </a:lnTo>
                  <a:lnTo>
                    <a:pt x="187" y="170"/>
                  </a:lnTo>
                  <a:lnTo>
                    <a:pt x="193" y="166"/>
                  </a:lnTo>
                  <a:lnTo>
                    <a:pt x="197" y="160"/>
                  </a:lnTo>
                  <a:lnTo>
                    <a:pt x="202" y="154"/>
                  </a:lnTo>
                  <a:lnTo>
                    <a:pt x="208" y="148"/>
                  </a:lnTo>
                  <a:lnTo>
                    <a:pt x="215" y="139"/>
                  </a:lnTo>
                  <a:lnTo>
                    <a:pt x="222" y="128"/>
                  </a:lnTo>
                  <a:lnTo>
                    <a:pt x="234" y="105"/>
                  </a:lnTo>
                  <a:lnTo>
                    <a:pt x="247" y="81"/>
                  </a:lnTo>
                  <a:lnTo>
                    <a:pt x="260" y="59"/>
                  </a:lnTo>
                  <a:lnTo>
                    <a:pt x="268" y="48"/>
                  </a:lnTo>
                  <a:lnTo>
                    <a:pt x="276" y="38"/>
                  </a:lnTo>
                  <a:lnTo>
                    <a:pt x="285" y="29"/>
                  </a:lnTo>
                  <a:lnTo>
                    <a:pt x="294" y="20"/>
                  </a:lnTo>
                  <a:lnTo>
                    <a:pt x="306" y="13"/>
                  </a:lnTo>
                  <a:lnTo>
                    <a:pt x="319" y="7"/>
                  </a:lnTo>
                  <a:lnTo>
                    <a:pt x="331" y="3"/>
                  </a:lnTo>
                  <a:lnTo>
                    <a:pt x="340" y="1"/>
                  </a:lnTo>
                  <a:lnTo>
                    <a:pt x="348" y="0"/>
                  </a:lnTo>
                  <a:close/>
                </a:path>
              </a:pathLst>
            </a:custGeom>
            <a:solidFill>
              <a:srgbClr val="BF3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8" name="Freeform 128"/>
            <p:cNvSpPr>
              <a:spLocks/>
            </p:cNvSpPr>
            <p:nvPr/>
          </p:nvSpPr>
          <p:spPr bwMode="auto">
            <a:xfrm>
              <a:off x="6195" y="3011"/>
              <a:ext cx="74" cy="67"/>
            </a:xfrm>
            <a:custGeom>
              <a:avLst/>
              <a:gdLst>
                <a:gd name="T0" fmla="*/ 37 w 149"/>
                <a:gd name="T1" fmla="*/ 9 h 133"/>
                <a:gd name="T2" fmla="*/ 34 w 149"/>
                <a:gd name="T3" fmla="*/ 11 h 133"/>
                <a:gd name="T4" fmla="*/ 31 w 149"/>
                <a:gd name="T5" fmla="*/ 14 h 133"/>
                <a:gd name="T6" fmla="*/ 28 w 149"/>
                <a:gd name="T7" fmla="*/ 17 h 133"/>
                <a:gd name="T8" fmla="*/ 26 w 149"/>
                <a:gd name="T9" fmla="*/ 20 h 133"/>
                <a:gd name="T10" fmla="*/ 21 w 149"/>
                <a:gd name="T11" fmla="*/ 27 h 133"/>
                <a:gd name="T12" fmla="*/ 17 w 149"/>
                <a:gd name="T13" fmla="*/ 34 h 133"/>
                <a:gd name="T14" fmla="*/ 16 w 149"/>
                <a:gd name="T15" fmla="*/ 33 h 133"/>
                <a:gd name="T16" fmla="*/ 15 w 149"/>
                <a:gd name="T17" fmla="*/ 32 h 133"/>
                <a:gd name="T18" fmla="*/ 13 w 149"/>
                <a:gd name="T19" fmla="*/ 31 h 133"/>
                <a:gd name="T20" fmla="*/ 11 w 149"/>
                <a:gd name="T21" fmla="*/ 31 h 133"/>
                <a:gd name="T22" fmla="*/ 9 w 149"/>
                <a:gd name="T23" fmla="*/ 31 h 133"/>
                <a:gd name="T24" fmla="*/ 4 w 149"/>
                <a:gd name="T25" fmla="*/ 30 h 133"/>
                <a:gd name="T26" fmla="*/ 2 w 149"/>
                <a:gd name="T27" fmla="*/ 29 h 133"/>
                <a:gd name="T28" fmla="*/ 0 w 149"/>
                <a:gd name="T29" fmla="*/ 28 h 133"/>
                <a:gd name="T30" fmla="*/ 0 w 149"/>
                <a:gd name="T31" fmla="*/ 26 h 133"/>
                <a:gd name="T32" fmla="*/ 0 w 149"/>
                <a:gd name="T33" fmla="*/ 24 h 133"/>
                <a:gd name="T34" fmla="*/ 0 w 149"/>
                <a:gd name="T35" fmla="*/ 22 h 133"/>
                <a:gd name="T36" fmla="*/ 1 w 149"/>
                <a:gd name="T37" fmla="*/ 20 h 133"/>
                <a:gd name="T38" fmla="*/ 2 w 149"/>
                <a:gd name="T39" fmla="*/ 18 h 133"/>
                <a:gd name="T40" fmla="*/ 4 w 149"/>
                <a:gd name="T41" fmla="*/ 16 h 133"/>
                <a:gd name="T42" fmla="*/ 5 w 149"/>
                <a:gd name="T43" fmla="*/ 14 h 133"/>
                <a:gd name="T44" fmla="*/ 7 w 149"/>
                <a:gd name="T45" fmla="*/ 13 h 133"/>
                <a:gd name="T46" fmla="*/ 11 w 149"/>
                <a:gd name="T47" fmla="*/ 9 h 133"/>
                <a:gd name="T48" fmla="*/ 15 w 149"/>
                <a:gd name="T49" fmla="*/ 6 h 133"/>
                <a:gd name="T50" fmla="*/ 19 w 149"/>
                <a:gd name="T51" fmla="*/ 3 h 133"/>
                <a:gd name="T52" fmla="*/ 21 w 149"/>
                <a:gd name="T53" fmla="*/ 2 h 133"/>
                <a:gd name="T54" fmla="*/ 22 w 149"/>
                <a:gd name="T55" fmla="*/ 0 h 133"/>
                <a:gd name="T56" fmla="*/ 24 w 149"/>
                <a:gd name="T57" fmla="*/ 1 h 133"/>
                <a:gd name="T58" fmla="*/ 27 w 149"/>
                <a:gd name="T59" fmla="*/ 2 h 133"/>
                <a:gd name="T60" fmla="*/ 29 w 149"/>
                <a:gd name="T61" fmla="*/ 3 h 133"/>
                <a:gd name="T62" fmla="*/ 31 w 149"/>
                <a:gd name="T63" fmla="*/ 4 h 133"/>
                <a:gd name="T64" fmla="*/ 33 w 149"/>
                <a:gd name="T65" fmla="*/ 5 h 133"/>
                <a:gd name="T66" fmla="*/ 35 w 149"/>
                <a:gd name="T67" fmla="*/ 6 h 133"/>
                <a:gd name="T68" fmla="*/ 36 w 149"/>
                <a:gd name="T69" fmla="*/ 7 h 133"/>
                <a:gd name="T70" fmla="*/ 37 w 149"/>
                <a:gd name="T71" fmla="*/ 8 h 133"/>
                <a:gd name="T72" fmla="*/ 37 w 149"/>
                <a:gd name="T73" fmla="*/ 9 h 1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9" h="133">
                  <a:moveTo>
                    <a:pt x="149" y="35"/>
                  </a:moveTo>
                  <a:lnTo>
                    <a:pt x="136" y="44"/>
                  </a:lnTo>
                  <a:lnTo>
                    <a:pt x="125" y="55"/>
                  </a:lnTo>
                  <a:lnTo>
                    <a:pt x="114" y="68"/>
                  </a:lnTo>
                  <a:lnTo>
                    <a:pt x="104" y="80"/>
                  </a:lnTo>
                  <a:lnTo>
                    <a:pt x="86" y="107"/>
                  </a:lnTo>
                  <a:lnTo>
                    <a:pt x="70" y="133"/>
                  </a:lnTo>
                  <a:lnTo>
                    <a:pt x="65" y="130"/>
                  </a:lnTo>
                  <a:lnTo>
                    <a:pt x="60" y="128"/>
                  </a:lnTo>
                  <a:lnTo>
                    <a:pt x="52" y="124"/>
                  </a:lnTo>
                  <a:lnTo>
                    <a:pt x="44" y="122"/>
                  </a:lnTo>
                  <a:lnTo>
                    <a:pt x="36" y="121"/>
                  </a:lnTo>
                  <a:lnTo>
                    <a:pt x="18" y="118"/>
                  </a:lnTo>
                  <a:lnTo>
                    <a:pt x="9" y="116"/>
                  </a:lnTo>
                  <a:lnTo>
                    <a:pt x="0" y="112"/>
                  </a:lnTo>
                  <a:lnTo>
                    <a:pt x="0" y="104"/>
                  </a:lnTo>
                  <a:lnTo>
                    <a:pt x="0" y="95"/>
                  </a:lnTo>
                  <a:lnTo>
                    <a:pt x="3" y="87"/>
                  </a:lnTo>
                  <a:lnTo>
                    <a:pt x="6" y="79"/>
                  </a:lnTo>
                  <a:lnTo>
                    <a:pt x="10" y="72"/>
                  </a:lnTo>
                  <a:lnTo>
                    <a:pt x="16" y="63"/>
                  </a:lnTo>
                  <a:lnTo>
                    <a:pt x="22" y="56"/>
                  </a:lnTo>
                  <a:lnTo>
                    <a:pt x="29" y="49"/>
                  </a:lnTo>
                  <a:lnTo>
                    <a:pt x="44" y="36"/>
                  </a:lnTo>
                  <a:lnTo>
                    <a:pt x="60" y="23"/>
                  </a:lnTo>
                  <a:lnTo>
                    <a:pt x="76" y="11"/>
                  </a:lnTo>
                  <a:lnTo>
                    <a:pt x="84" y="5"/>
                  </a:lnTo>
                  <a:lnTo>
                    <a:pt x="91" y="0"/>
                  </a:lnTo>
                  <a:lnTo>
                    <a:pt x="99" y="3"/>
                  </a:lnTo>
                  <a:lnTo>
                    <a:pt x="108" y="7"/>
                  </a:lnTo>
                  <a:lnTo>
                    <a:pt x="118" y="9"/>
                  </a:lnTo>
                  <a:lnTo>
                    <a:pt x="127" y="13"/>
                  </a:lnTo>
                  <a:lnTo>
                    <a:pt x="134" y="17"/>
                  </a:lnTo>
                  <a:lnTo>
                    <a:pt x="141" y="22"/>
                  </a:lnTo>
                  <a:lnTo>
                    <a:pt x="147" y="27"/>
                  </a:lnTo>
                  <a:lnTo>
                    <a:pt x="148" y="30"/>
                  </a:lnTo>
                  <a:lnTo>
                    <a:pt x="14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09" name="Freeform 129"/>
            <p:cNvSpPr>
              <a:spLocks/>
            </p:cNvSpPr>
            <p:nvPr/>
          </p:nvSpPr>
          <p:spPr bwMode="auto">
            <a:xfrm>
              <a:off x="5232" y="3034"/>
              <a:ext cx="323" cy="171"/>
            </a:xfrm>
            <a:custGeom>
              <a:avLst/>
              <a:gdLst>
                <a:gd name="T0" fmla="*/ 136 w 644"/>
                <a:gd name="T1" fmla="*/ 32 h 343"/>
                <a:gd name="T2" fmla="*/ 137 w 644"/>
                <a:gd name="T3" fmla="*/ 35 h 343"/>
                <a:gd name="T4" fmla="*/ 141 w 644"/>
                <a:gd name="T5" fmla="*/ 40 h 343"/>
                <a:gd name="T6" fmla="*/ 152 w 644"/>
                <a:gd name="T7" fmla="*/ 40 h 343"/>
                <a:gd name="T8" fmla="*/ 159 w 644"/>
                <a:gd name="T9" fmla="*/ 39 h 343"/>
                <a:gd name="T10" fmla="*/ 162 w 644"/>
                <a:gd name="T11" fmla="*/ 37 h 343"/>
                <a:gd name="T12" fmla="*/ 159 w 644"/>
                <a:gd name="T13" fmla="*/ 45 h 343"/>
                <a:gd name="T14" fmla="*/ 156 w 644"/>
                <a:gd name="T15" fmla="*/ 51 h 343"/>
                <a:gd name="T16" fmla="*/ 145 w 644"/>
                <a:gd name="T17" fmla="*/ 62 h 343"/>
                <a:gd name="T18" fmla="*/ 130 w 644"/>
                <a:gd name="T19" fmla="*/ 71 h 343"/>
                <a:gd name="T20" fmla="*/ 114 w 644"/>
                <a:gd name="T21" fmla="*/ 77 h 343"/>
                <a:gd name="T22" fmla="*/ 97 w 644"/>
                <a:gd name="T23" fmla="*/ 82 h 343"/>
                <a:gd name="T24" fmla="*/ 66 w 644"/>
                <a:gd name="T25" fmla="*/ 85 h 343"/>
                <a:gd name="T26" fmla="*/ 41 w 644"/>
                <a:gd name="T27" fmla="*/ 85 h 343"/>
                <a:gd name="T28" fmla="*/ 25 w 644"/>
                <a:gd name="T29" fmla="*/ 82 h 343"/>
                <a:gd name="T30" fmla="*/ 16 w 644"/>
                <a:gd name="T31" fmla="*/ 81 h 343"/>
                <a:gd name="T32" fmla="*/ 6 w 644"/>
                <a:gd name="T33" fmla="*/ 78 h 343"/>
                <a:gd name="T34" fmla="*/ 5 w 644"/>
                <a:gd name="T35" fmla="*/ 68 h 343"/>
                <a:gd name="T36" fmla="*/ 22 w 644"/>
                <a:gd name="T37" fmla="*/ 52 h 343"/>
                <a:gd name="T38" fmla="*/ 40 w 644"/>
                <a:gd name="T39" fmla="*/ 39 h 343"/>
                <a:gd name="T40" fmla="*/ 51 w 644"/>
                <a:gd name="T41" fmla="*/ 34 h 343"/>
                <a:gd name="T42" fmla="*/ 60 w 644"/>
                <a:gd name="T43" fmla="*/ 33 h 343"/>
                <a:gd name="T44" fmla="*/ 72 w 644"/>
                <a:gd name="T45" fmla="*/ 34 h 343"/>
                <a:gd name="T46" fmla="*/ 81 w 644"/>
                <a:gd name="T47" fmla="*/ 36 h 343"/>
                <a:gd name="T48" fmla="*/ 89 w 644"/>
                <a:gd name="T49" fmla="*/ 39 h 343"/>
                <a:gd name="T50" fmla="*/ 95 w 644"/>
                <a:gd name="T51" fmla="*/ 42 h 343"/>
                <a:gd name="T52" fmla="*/ 102 w 644"/>
                <a:gd name="T53" fmla="*/ 51 h 343"/>
                <a:gd name="T54" fmla="*/ 106 w 644"/>
                <a:gd name="T55" fmla="*/ 54 h 343"/>
                <a:gd name="T56" fmla="*/ 112 w 644"/>
                <a:gd name="T57" fmla="*/ 55 h 343"/>
                <a:gd name="T58" fmla="*/ 117 w 644"/>
                <a:gd name="T59" fmla="*/ 53 h 343"/>
                <a:gd name="T60" fmla="*/ 125 w 644"/>
                <a:gd name="T61" fmla="*/ 49 h 343"/>
                <a:gd name="T62" fmla="*/ 129 w 644"/>
                <a:gd name="T63" fmla="*/ 44 h 343"/>
                <a:gd name="T64" fmla="*/ 129 w 644"/>
                <a:gd name="T65" fmla="*/ 39 h 343"/>
                <a:gd name="T66" fmla="*/ 126 w 644"/>
                <a:gd name="T67" fmla="*/ 30 h 343"/>
                <a:gd name="T68" fmla="*/ 120 w 644"/>
                <a:gd name="T69" fmla="*/ 22 h 343"/>
                <a:gd name="T70" fmla="*/ 112 w 644"/>
                <a:gd name="T71" fmla="*/ 15 h 343"/>
                <a:gd name="T72" fmla="*/ 103 w 644"/>
                <a:gd name="T73" fmla="*/ 9 h 343"/>
                <a:gd name="T74" fmla="*/ 94 w 644"/>
                <a:gd name="T75" fmla="*/ 5 h 343"/>
                <a:gd name="T76" fmla="*/ 103 w 644"/>
                <a:gd name="T77" fmla="*/ 1 h 343"/>
                <a:gd name="T78" fmla="*/ 112 w 644"/>
                <a:gd name="T79" fmla="*/ 5 h 343"/>
                <a:gd name="T80" fmla="*/ 120 w 644"/>
                <a:gd name="T81" fmla="*/ 11 h 343"/>
                <a:gd name="T82" fmla="*/ 128 w 644"/>
                <a:gd name="T83" fmla="*/ 18 h 343"/>
                <a:gd name="T84" fmla="*/ 134 w 644"/>
                <a:gd name="T85" fmla="*/ 26 h 3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4" h="343">
                  <a:moveTo>
                    <a:pt x="545" y="124"/>
                  </a:moveTo>
                  <a:lnTo>
                    <a:pt x="544" y="128"/>
                  </a:lnTo>
                  <a:lnTo>
                    <a:pt x="543" y="129"/>
                  </a:lnTo>
                  <a:lnTo>
                    <a:pt x="541" y="134"/>
                  </a:lnTo>
                  <a:lnTo>
                    <a:pt x="543" y="139"/>
                  </a:lnTo>
                  <a:lnTo>
                    <a:pt x="545" y="143"/>
                  </a:lnTo>
                  <a:lnTo>
                    <a:pt x="548" y="148"/>
                  </a:lnTo>
                  <a:lnTo>
                    <a:pt x="553" y="153"/>
                  </a:lnTo>
                  <a:lnTo>
                    <a:pt x="562" y="162"/>
                  </a:lnTo>
                  <a:lnTo>
                    <a:pt x="573" y="161"/>
                  </a:lnTo>
                  <a:lnTo>
                    <a:pt x="583" y="161"/>
                  </a:lnTo>
                  <a:lnTo>
                    <a:pt x="605" y="162"/>
                  </a:lnTo>
                  <a:lnTo>
                    <a:pt x="617" y="162"/>
                  </a:lnTo>
                  <a:lnTo>
                    <a:pt x="627" y="159"/>
                  </a:lnTo>
                  <a:lnTo>
                    <a:pt x="632" y="158"/>
                  </a:lnTo>
                  <a:lnTo>
                    <a:pt x="636" y="156"/>
                  </a:lnTo>
                  <a:lnTo>
                    <a:pt x="641" y="154"/>
                  </a:lnTo>
                  <a:lnTo>
                    <a:pt x="644" y="151"/>
                  </a:lnTo>
                  <a:lnTo>
                    <a:pt x="642" y="161"/>
                  </a:lnTo>
                  <a:lnTo>
                    <a:pt x="640" y="171"/>
                  </a:lnTo>
                  <a:lnTo>
                    <a:pt x="635" y="180"/>
                  </a:lnTo>
                  <a:lnTo>
                    <a:pt x="632" y="190"/>
                  </a:lnTo>
                  <a:lnTo>
                    <a:pt x="626" y="199"/>
                  </a:lnTo>
                  <a:lnTo>
                    <a:pt x="620" y="207"/>
                  </a:lnTo>
                  <a:lnTo>
                    <a:pt x="608" y="223"/>
                  </a:lnTo>
                  <a:lnTo>
                    <a:pt x="593" y="238"/>
                  </a:lnTo>
                  <a:lnTo>
                    <a:pt x="576" y="251"/>
                  </a:lnTo>
                  <a:lnTo>
                    <a:pt x="559" y="263"/>
                  </a:lnTo>
                  <a:lnTo>
                    <a:pt x="539" y="275"/>
                  </a:lnTo>
                  <a:lnTo>
                    <a:pt x="518" y="285"/>
                  </a:lnTo>
                  <a:lnTo>
                    <a:pt x="498" y="295"/>
                  </a:lnTo>
                  <a:lnTo>
                    <a:pt x="476" y="304"/>
                  </a:lnTo>
                  <a:lnTo>
                    <a:pt x="453" y="311"/>
                  </a:lnTo>
                  <a:lnTo>
                    <a:pt x="431" y="318"/>
                  </a:lnTo>
                  <a:lnTo>
                    <a:pt x="409" y="325"/>
                  </a:lnTo>
                  <a:lnTo>
                    <a:pt x="386" y="330"/>
                  </a:lnTo>
                  <a:lnTo>
                    <a:pt x="365" y="337"/>
                  </a:lnTo>
                  <a:lnTo>
                    <a:pt x="295" y="341"/>
                  </a:lnTo>
                  <a:lnTo>
                    <a:pt x="262" y="343"/>
                  </a:lnTo>
                  <a:lnTo>
                    <a:pt x="227" y="343"/>
                  </a:lnTo>
                  <a:lnTo>
                    <a:pt x="195" y="343"/>
                  </a:lnTo>
                  <a:lnTo>
                    <a:pt x="163" y="341"/>
                  </a:lnTo>
                  <a:lnTo>
                    <a:pt x="130" y="337"/>
                  </a:lnTo>
                  <a:lnTo>
                    <a:pt x="114" y="335"/>
                  </a:lnTo>
                  <a:lnTo>
                    <a:pt x="99" y="331"/>
                  </a:lnTo>
                  <a:lnTo>
                    <a:pt x="86" y="330"/>
                  </a:lnTo>
                  <a:lnTo>
                    <a:pt x="74" y="328"/>
                  </a:lnTo>
                  <a:lnTo>
                    <a:pt x="61" y="326"/>
                  </a:lnTo>
                  <a:lnTo>
                    <a:pt x="47" y="322"/>
                  </a:lnTo>
                  <a:lnTo>
                    <a:pt x="35" y="317"/>
                  </a:lnTo>
                  <a:lnTo>
                    <a:pt x="22" y="312"/>
                  </a:lnTo>
                  <a:lnTo>
                    <a:pt x="10" y="304"/>
                  </a:lnTo>
                  <a:lnTo>
                    <a:pt x="0" y="295"/>
                  </a:lnTo>
                  <a:lnTo>
                    <a:pt x="20" y="273"/>
                  </a:lnTo>
                  <a:lnTo>
                    <a:pt x="40" y="250"/>
                  </a:lnTo>
                  <a:lnTo>
                    <a:pt x="62" y="231"/>
                  </a:lnTo>
                  <a:lnTo>
                    <a:pt x="85" y="211"/>
                  </a:lnTo>
                  <a:lnTo>
                    <a:pt x="108" y="192"/>
                  </a:lnTo>
                  <a:lnTo>
                    <a:pt x="133" y="176"/>
                  </a:lnTo>
                  <a:lnTo>
                    <a:pt x="157" y="159"/>
                  </a:lnTo>
                  <a:lnTo>
                    <a:pt x="181" y="144"/>
                  </a:lnTo>
                  <a:lnTo>
                    <a:pt x="192" y="141"/>
                  </a:lnTo>
                  <a:lnTo>
                    <a:pt x="203" y="139"/>
                  </a:lnTo>
                  <a:lnTo>
                    <a:pt x="216" y="137"/>
                  </a:lnTo>
                  <a:lnTo>
                    <a:pt x="227" y="136"/>
                  </a:lnTo>
                  <a:lnTo>
                    <a:pt x="239" y="135"/>
                  </a:lnTo>
                  <a:lnTo>
                    <a:pt x="252" y="135"/>
                  </a:lnTo>
                  <a:lnTo>
                    <a:pt x="276" y="135"/>
                  </a:lnTo>
                  <a:lnTo>
                    <a:pt x="287" y="137"/>
                  </a:lnTo>
                  <a:lnTo>
                    <a:pt x="300" y="139"/>
                  </a:lnTo>
                  <a:lnTo>
                    <a:pt x="312" y="141"/>
                  </a:lnTo>
                  <a:lnTo>
                    <a:pt x="323" y="144"/>
                  </a:lnTo>
                  <a:lnTo>
                    <a:pt x="334" y="147"/>
                  </a:lnTo>
                  <a:lnTo>
                    <a:pt x="344" y="151"/>
                  </a:lnTo>
                  <a:lnTo>
                    <a:pt x="354" y="156"/>
                  </a:lnTo>
                  <a:lnTo>
                    <a:pt x="365" y="162"/>
                  </a:lnTo>
                  <a:lnTo>
                    <a:pt x="371" y="167"/>
                  </a:lnTo>
                  <a:lnTo>
                    <a:pt x="376" y="171"/>
                  </a:lnTo>
                  <a:lnTo>
                    <a:pt x="388" y="183"/>
                  </a:lnTo>
                  <a:lnTo>
                    <a:pt x="397" y="194"/>
                  </a:lnTo>
                  <a:lnTo>
                    <a:pt x="406" y="206"/>
                  </a:lnTo>
                  <a:lnTo>
                    <a:pt x="411" y="211"/>
                  </a:lnTo>
                  <a:lnTo>
                    <a:pt x="417" y="215"/>
                  </a:lnTo>
                  <a:lnTo>
                    <a:pt x="423" y="218"/>
                  </a:lnTo>
                  <a:lnTo>
                    <a:pt x="428" y="220"/>
                  </a:lnTo>
                  <a:lnTo>
                    <a:pt x="436" y="221"/>
                  </a:lnTo>
                  <a:lnTo>
                    <a:pt x="444" y="220"/>
                  </a:lnTo>
                  <a:lnTo>
                    <a:pt x="454" y="217"/>
                  </a:lnTo>
                  <a:lnTo>
                    <a:pt x="458" y="215"/>
                  </a:lnTo>
                  <a:lnTo>
                    <a:pt x="464" y="213"/>
                  </a:lnTo>
                  <a:lnTo>
                    <a:pt x="480" y="206"/>
                  </a:lnTo>
                  <a:lnTo>
                    <a:pt x="489" y="202"/>
                  </a:lnTo>
                  <a:lnTo>
                    <a:pt x="498" y="198"/>
                  </a:lnTo>
                  <a:lnTo>
                    <a:pt x="505" y="191"/>
                  </a:lnTo>
                  <a:lnTo>
                    <a:pt x="510" y="185"/>
                  </a:lnTo>
                  <a:lnTo>
                    <a:pt x="515" y="178"/>
                  </a:lnTo>
                  <a:lnTo>
                    <a:pt x="516" y="174"/>
                  </a:lnTo>
                  <a:lnTo>
                    <a:pt x="517" y="170"/>
                  </a:lnTo>
                  <a:lnTo>
                    <a:pt x="514" y="157"/>
                  </a:lnTo>
                  <a:lnTo>
                    <a:pt x="510" y="146"/>
                  </a:lnTo>
                  <a:lnTo>
                    <a:pt x="506" y="134"/>
                  </a:lnTo>
                  <a:lnTo>
                    <a:pt x="500" y="121"/>
                  </a:lnTo>
                  <a:lnTo>
                    <a:pt x="493" y="111"/>
                  </a:lnTo>
                  <a:lnTo>
                    <a:pt x="485" y="100"/>
                  </a:lnTo>
                  <a:lnTo>
                    <a:pt x="477" y="89"/>
                  </a:lnTo>
                  <a:lnTo>
                    <a:pt x="468" y="80"/>
                  </a:lnTo>
                  <a:lnTo>
                    <a:pt x="456" y="70"/>
                  </a:lnTo>
                  <a:lnTo>
                    <a:pt x="446" y="62"/>
                  </a:lnTo>
                  <a:lnTo>
                    <a:pt x="434" y="53"/>
                  </a:lnTo>
                  <a:lnTo>
                    <a:pt x="423" y="45"/>
                  </a:lnTo>
                  <a:lnTo>
                    <a:pt x="410" y="38"/>
                  </a:lnTo>
                  <a:lnTo>
                    <a:pt x="397" y="32"/>
                  </a:lnTo>
                  <a:lnTo>
                    <a:pt x="384" y="27"/>
                  </a:lnTo>
                  <a:lnTo>
                    <a:pt x="372" y="22"/>
                  </a:lnTo>
                  <a:lnTo>
                    <a:pt x="383" y="0"/>
                  </a:lnTo>
                  <a:lnTo>
                    <a:pt x="396" y="2"/>
                  </a:lnTo>
                  <a:lnTo>
                    <a:pt x="409" y="6"/>
                  </a:lnTo>
                  <a:lnTo>
                    <a:pt x="421" y="10"/>
                  </a:lnTo>
                  <a:lnTo>
                    <a:pt x="433" y="15"/>
                  </a:lnTo>
                  <a:lnTo>
                    <a:pt x="446" y="22"/>
                  </a:lnTo>
                  <a:lnTo>
                    <a:pt x="457" y="29"/>
                  </a:lnTo>
                  <a:lnTo>
                    <a:pt x="469" y="36"/>
                  </a:lnTo>
                  <a:lnTo>
                    <a:pt x="479" y="45"/>
                  </a:lnTo>
                  <a:lnTo>
                    <a:pt x="489" y="53"/>
                  </a:lnTo>
                  <a:lnTo>
                    <a:pt x="500" y="64"/>
                  </a:lnTo>
                  <a:lnTo>
                    <a:pt x="509" y="73"/>
                  </a:lnTo>
                  <a:lnTo>
                    <a:pt x="517" y="83"/>
                  </a:lnTo>
                  <a:lnTo>
                    <a:pt x="525" y="94"/>
                  </a:lnTo>
                  <a:lnTo>
                    <a:pt x="533" y="104"/>
                  </a:lnTo>
                  <a:lnTo>
                    <a:pt x="539" y="114"/>
                  </a:lnTo>
                  <a:lnTo>
                    <a:pt x="545" y="124"/>
                  </a:lnTo>
                  <a:close/>
                </a:path>
              </a:pathLst>
            </a:custGeom>
            <a:solidFill>
              <a:srgbClr val="BF3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10" name="Freeform 130"/>
            <p:cNvSpPr>
              <a:spLocks/>
            </p:cNvSpPr>
            <p:nvPr/>
          </p:nvSpPr>
          <p:spPr bwMode="auto">
            <a:xfrm>
              <a:off x="6052" y="3042"/>
              <a:ext cx="93" cy="38"/>
            </a:xfrm>
            <a:custGeom>
              <a:avLst/>
              <a:gdLst>
                <a:gd name="T0" fmla="*/ 28 w 186"/>
                <a:gd name="T1" fmla="*/ 19 h 78"/>
                <a:gd name="T2" fmla="*/ 0 w 186"/>
                <a:gd name="T3" fmla="*/ 14 h 78"/>
                <a:gd name="T4" fmla="*/ 2 w 186"/>
                <a:gd name="T5" fmla="*/ 1 h 78"/>
                <a:gd name="T6" fmla="*/ 46 w 186"/>
                <a:gd name="T7" fmla="*/ 0 h 78"/>
                <a:gd name="T8" fmla="*/ 46 w 186"/>
                <a:gd name="T9" fmla="*/ 2 h 78"/>
                <a:gd name="T10" fmla="*/ 47 w 186"/>
                <a:gd name="T11" fmla="*/ 3 h 78"/>
                <a:gd name="T12" fmla="*/ 47 w 186"/>
                <a:gd name="T13" fmla="*/ 5 h 78"/>
                <a:gd name="T14" fmla="*/ 46 w 186"/>
                <a:gd name="T15" fmla="*/ 6 h 78"/>
                <a:gd name="T16" fmla="*/ 46 w 186"/>
                <a:gd name="T17" fmla="*/ 8 h 78"/>
                <a:gd name="T18" fmla="*/ 45 w 186"/>
                <a:gd name="T19" fmla="*/ 9 h 78"/>
                <a:gd name="T20" fmla="*/ 43 w 186"/>
                <a:gd name="T21" fmla="*/ 10 h 78"/>
                <a:gd name="T22" fmla="*/ 42 w 186"/>
                <a:gd name="T23" fmla="*/ 12 h 78"/>
                <a:gd name="T24" fmla="*/ 39 w 186"/>
                <a:gd name="T25" fmla="*/ 14 h 78"/>
                <a:gd name="T26" fmla="*/ 35 w 186"/>
                <a:gd name="T27" fmla="*/ 16 h 78"/>
                <a:gd name="T28" fmla="*/ 31 w 186"/>
                <a:gd name="T29" fmla="*/ 17 h 78"/>
                <a:gd name="T30" fmla="*/ 30 w 186"/>
                <a:gd name="T31" fmla="*/ 18 h 78"/>
                <a:gd name="T32" fmla="*/ 28 w 186"/>
                <a:gd name="T33" fmla="*/ 19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6" h="78">
                  <a:moveTo>
                    <a:pt x="110" y="78"/>
                  </a:moveTo>
                  <a:lnTo>
                    <a:pt x="0" y="58"/>
                  </a:lnTo>
                  <a:lnTo>
                    <a:pt x="7" y="7"/>
                  </a:lnTo>
                  <a:lnTo>
                    <a:pt x="181" y="0"/>
                  </a:lnTo>
                  <a:lnTo>
                    <a:pt x="184" y="8"/>
                  </a:lnTo>
                  <a:lnTo>
                    <a:pt x="186" y="14"/>
                  </a:lnTo>
                  <a:lnTo>
                    <a:pt x="186" y="20"/>
                  </a:lnTo>
                  <a:lnTo>
                    <a:pt x="184" y="27"/>
                  </a:lnTo>
                  <a:lnTo>
                    <a:pt x="181" y="33"/>
                  </a:lnTo>
                  <a:lnTo>
                    <a:pt x="177" y="38"/>
                  </a:lnTo>
                  <a:lnTo>
                    <a:pt x="172" y="44"/>
                  </a:lnTo>
                  <a:lnTo>
                    <a:pt x="167" y="49"/>
                  </a:lnTo>
                  <a:lnTo>
                    <a:pt x="153" y="58"/>
                  </a:lnTo>
                  <a:lnTo>
                    <a:pt x="138" y="65"/>
                  </a:lnTo>
                  <a:lnTo>
                    <a:pt x="123" y="72"/>
                  </a:lnTo>
                  <a:lnTo>
                    <a:pt x="117" y="74"/>
                  </a:lnTo>
                  <a:lnTo>
                    <a:pt x="11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11" name="Freeform 131"/>
            <p:cNvSpPr>
              <a:spLocks/>
            </p:cNvSpPr>
            <p:nvPr/>
          </p:nvSpPr>
          <p:spPr bwMode="auto">
            <a:xfrm>
              <a:off x="5375" y="3062"/>
              <a:ext cx="95" cy="62"/>
            </a:xfrm>
            <a:custGeom>
              <a:avLst/>
              <a:gdLst>
                <a:gd name="T0" fmla="*/ 40 w 191"/>
                <a:gd name="T1" fmla="*/ 14 h 123"/>
                <a:gd name="T2" fmla="*/ 41 w 191"/>
                <a:gd name="T3" fmla="*/ 15 h 123"/>
                <a:gd name="T4" fmla="*/ 42 w 191"/>
                <a:gd name="T5" fmla="*/ 16 h 123"/>
                <a:gd name="T6" fmla="*/ 44 w 191"/>
                <a:gd name="T7" fmla="*/ 18 h 123"/>
                <a:gd name="T8" fmla="*/ 45 w 191"/>
                <a:gd name="T9" fmla="*/ 20 h 123"/>
                <a:gd name="T10" fmla="*/ 46 w 191"/>
                <a:gd name="T11" fmla="*/ 22 h 123"/>
                <a:gd name="T12" fmla="*/ 47 w 191"/>
                <a:gd name="T13" fmla="*/ 24 h 123"/>
                <a:gd name="T14" fmla="*/ 47 w 191"/>
                <a:gd name="T15" fmla="*/ 26 h 123"/>
                <a:gd name="T16" fmla="*/ 47 w 191"/>
                <a:gd name="T17" fmla="*/ 29 h 123"/>
                <a:gd name="T18" fmla="*/ 46 w 191"/>
                <a:gd name="T19" fmla="*/ 30 h 123"/>
                <a:gd name="T20" fmla="*/ 45 w 191"/>
                <a:gd name="T21" fmla="*/ 30 h 123"/>
                <a:gd name="T22" fmla="*/ 44 w 191"/>
                <a:gd name="T23" fmla="*/ 31 h 123"/>
                <a:gd name="T24" fmla="*/ 43 w 191"/>
                <a:gd name="T25" fmla="*/ 31 h 123"/>
                <a:gd name="T26" fmla="*/ 42 w 191"/>
                <a:gd name="T27" fmla="*/ 31 h 123"/>
                <a:gd name="T28" fmla="*/ 41 w 191"/>
                <a:gd name="T29" fmla="*/ 31 h 123"/>
                <a:gd name="T30" fmla="*/ 39 w 191"/>
                <a:gd name="T31" fmla="*/ 31 h 123"/>
                <a:gd name="T32" fmla="*/ 38 w 191"/>
                <a:gd name="T33" fmla="*/ 31 h 123"/>
                <a:gd name="T34" fmla="*/ 36 w 191"/>
                <a:gd name="T35" fmla="*/ 30 h 123"/>
                <a:gd name="T36" fmla="*/ 35 w 191"/>
                <a:gd name="T37" fmla="*/ 28 h 123"/>
                <a:gd name="T38" fmla="*/ 34 w 191"/>
                <a:gd name="T39" fmla="*/ 27 h 123"/>
                <a:gd name="T40" fmla="*/ 31 w 191"/>
                <a:gd name="T41" fmla="*/ 24 h 123"/>
                <a:gd name="T42" fmla="*/ 28 w 191"/>
                <a:gd name="T43" fmla="*/ 20 h 123"/>
                <a:gd name="T44" fmla="*/ 27 w 191"/>
                <a:gd name="T45" fmla="*/ 19 h 123"/>
                <a:gd name="T46" fmla="*/ 25 w 191"/>
                <a:gd name="T47" fmla="*/ 17 h 123"/>
                <a:gd name="T48" fmla="*/ 23 w 191"/>
                <a:gd name="T49" fmla="*/ 16 h 123"/>
                <a:gd name="T50" fmla="*/ 21 w 191"/>
                <a:gd name="T51" fmla="*/ 16 h 123"/>
                <a:gd name="T52" fmla="*/ 19 w 191"/>
                <a:gd name="T53" fmla="*/ 15 h 123"/>
                <a:gd name="T54" fmla="*/ 16 w 191"/>
                <a:gd name="T55" fmla="*/ 14 h 123"/>
                <a:gd name="T56" fmla="*/ 11 w 191"/>
                <a:gd name="T57" fmla="*/ 12 h 123"/>
                <a:gd name="T58" fmla="*/ 8 w 191"/>
                <a:gd name="T59" fmla="*/ 11 h 123"/>
                <a:gd name="T60" fmla="*/ 5 w 191"/>
                <a:gd name="T61" fmla="*/ 10 h 123"/>
                <a:gd name="T62" fmla="*/ 3 w 191"/>
                <a:gd name="T63" fmla="*/ 10 h 123"/>
                <a:gd name="T64" fmla="*/ 0 w 191"/>
                <a:gd name="T65" fmla="*/ 9 h 123"/>
                <a:gd name="T66" fmla="*/ 2 w 191"/>
                <a:gd name="T67" fmla="*/ 7 h 123"/>
                <a:gd name="T68" fmla="*/ 5 w 191"/>
                <a:gd name="T69" fmla="*/ 5 h 123"/>
                <a:gd name="T70" fmla="*/ 8 w 191"/>
                <a:gd name="T71" fmla="*/ 3 h 123"/>
                <a:gd name="T72" fmla="*/ 11 w 191"/>
                <a:gd name="T73" fmla="*/ 2 h 123"/>
                <a:gd name="T74" fmla="*/ 13 w 191"/>
                <a:gd name="T75" fmla="*/ 1 h 123"/>
                <a:gd name="T76" fmla="*/ 15 w 191"/>
                <a:gd name="T77" fmla="*/ 1 h 123"/>
                <a:gd name="T78" fmla="*/ 16 w 191"/>
                <a:gd name="T79" fmla="*/ 1 h 123"/>
                <a:gd name="T80" fmla="*/ 18 w 191"/>
                <a:gd name="T81" fmla="*/ 0 h 123"/>
                <a:gd name="T82" fmla="*/ 20 w 191"/>
                <a:gd name="T83" fmla="*/ 0 h 123"/>
                <a:gd name="T84" fmla="*/ 22 w 191"/>
                <a:gd name="T85" fmla="*/ 1 h 123"/>
                <a:gd name="T86" fmla="*/ 24 w 191"/>
                <a:gd name="T87" fmla="*/ 1 h 123"/>
                <a:gd name="T88" fmla="*/ 26 w 191"/>
                <a:gd name="T89" fmla="*/ 2 h 123"/>
                <a:gd name="T90" fmla="*/ 28 w 191"/>
                <a:gd name="T91" fmla="*/ 3 h 123"/>
                <a:gd name="T92" fmla="*/ 29 w 191"/>
                <a:gd name="T93" fmla="*/ 4 h 123"/>
                <a:gd name="T94" fmla="*/ 33 w 191"/>
                <a:gd name="T95" fmla="*/ 7 h 123"/>
                <a:gd name="T96" fmla="*/ 37 w 191"/>
                <a:gd name="T97" fmla="*/ 10 h 123"/>
                <a:gd name="T98" fmla="*/ 40 w 191"/>
                <a:gd name="T99" fmla="*/ 14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1" h="123">
                  <a:moveTo>
                    <a:pt x="162" y="53"/>
                  </a:moveTo>
                  <a:lnTo>
                    <a:pt x="166" y="59"/>
                  </a:lnTo>
                  <a:lnTo>
                    <a:pt x="171" y="64"/>
                  </a:lnTo>
                  <a:lnTo>
                    <a:pt x="177" y="72"/>
                  </a:lnTo>
                  <a:lnTo>
                    <a:pt x="181" y="79"/>
                  </a:lnTo>
                  <a:lnTo>
                    <a:pt x="186" y="87"/>
                  </a:lnTo>
                  <a:lnTo>
                    <a:pt x="188" y="95"/>
                  </a:lnTo>
                  <a:lnTo>
                    <a:pt x="191" y="104"/>
                  </a:lnTo>
                  <a:lnTo>
                    <a:pt x="191" y="113"/>
                  </a:lnTo>
                  <a:lnTo>
                    <a:pt x="186" y="117"/>
                  </a:lnTo>
                  <a:lnTo>
                    <a:pt x="181" y="119"/>
                  </a:lnTo>
                  <a:lnTo>
                    <a:pt x="178" y="121"/>
                  </a:lnTo>
                  <a:lnTo>
                    <a:pt x="173" y="122"/>
                  </a:lnTo>
                  <a:lnTo>
                    <a:pt x="170" y="123"/>
                  </a:lnTo>
                  <a:lnTo>
                    <a:pt x="166" y="123"/>
                  </a:lnTo>
                  <a:lnTo>
                    <a:pt x="158" y="123"/>
                  </a:lnTo>
                  <a:lnTo>
                    <a:pt x="153" y="121"/>
                  </a:lnTo>
                  <a:lnTo>
                    <a:pt x="147" y="117"/>
                  </a:lnTo>
                  <a:lnTo>
                    <a:pt x="141" y="112"/>
                  </a:lnTo>
                  <a:lnTo>
                    <a:pt x="136" y="106"/>
                  </a:lnTo>
                  <a:lnTo>
                    <a:pt x="125" y="93"/>
                  </a:lnTo>
                  <a:lnTo>
                    <a:pt x="114" y="80"/>
                  </a:lnTo>
                  <a:lnTo>
                    <a:pt x="109" y="74"/>
                  </a:lnTo>
                  <a:lnTo>
                    <a:pt x="102" y="68"/>
                  </a:lnTo>
                  <a:lnTo>
                    <a:pt x="95" y="64"/>
                  </a:lnTo>
                  <a:lnTo>
                    <a:pt x="87" y="61"/>
                  </a:lnTo>
                  <a:lnTo>
                    <a:pt x="76" y="58"/>
                  </a:lnTo>
                  <a:lnTo>
                    <a:pt x="66" y="55"/>
                  </a:lnTo>
                  <a:lnTo>
                    <a:pt x="45" y="46"/>
                  </a:lnTo>
                  <a:lnTo>
                    <a:pt x="35" y="42"/>
                  </a:lnTo>
                  <a:lnTo>
                    <a:pt x="23" y="39"/>
                  </a:lnTo>
                  <a:lnTo>
                    <a:pt x="12" y="37"/>
                  </a:lnTo>
                  <a:lnTo>
                    <a:pt x="0" y="36"/>
                  </a:lnTo>
                  <a:lnTo>
                    <a:pt x="10" y="27"/>
                  </a:lnTo>
                  <a:lnTo>
                    <a:pt x="23" y="19"/>
                  </a:lnTo>
                  <a:lnTo>
                    <a:pt x="35" y="12"/>
                  </a:lnTo>
                  <a:lnTo>
                    <a:pt x="47" y="6"/>
                  </a:lnTo>
                  <a:lnTo>
                    <a:pt x="54" y="4"/>
                  </a:lnTo>
                  <a:lnTo>
                    <a:pt x="60" y="2"/>
                  </a:lnTo>
                  <a:lnTo>
                    <a:pt x="67" y="1"/>
                  </a:lnTo>
                  <a:lnTo>
                    <a:pt x="74" y="0"/>
                  </a:lnTo>
                  <a:lnTo>
                    <a:pt x="81" y="0"/>
                  </a:lnTo>
                  <a:lnTo>
                    <a:pt x="88" y="1"/>
                  </a:lnTo>
                  <a:lnTo>
                    <a:pt x="96" y="3"/>
                  </a:lnTo>
                  <a:lnTo>
                    <a:pt x="104" y="6"/>
                  </a:lnTo>
                  <a:lnTo>
                    <a:pt x="112" y="10"/>
                  </a:lnTo>
                  <a:lnTo>
                    <a:pt x="119" y="15"/>
                  </a:lnTo>
                  <a:lnTo>
                    <a:pt x="134" y="27"/>
                  </a:lnTo>
                  <a:lnTo>
                    <a:pt x="148" y="40"/>
                  </a:lnTo>
                  <a:lnTo>
                    <a:pt x="16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3">
                                            <p:txEl>
                                              <p:pRg st="0" end="0"/>
                                            </p:txEl>
                                          </p:spTgt>
                                        </p:tgtEl>
                                        <p:attrNameLst>
                                          <p:attrName>style.visibility</p:attrName>
                                        </p:attrNameLst>
                                      </p:cBhvr>
                                      <p:to>
                                        <p:strVal val="visible"/>
                                      </p:to>
                                    </p:set>
                                    <p:animEffect transition="in" filter="blinds(horizontal)">
                                      <p:cBhvr>
                                        <p:cTn id="7" dur="500"/>
                                        <p:tgtEl>
                                          <p:spTgt spid="1136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73">
                                            <p:txEl>
                                              <p:pRg st="1" end="1"/>
                                            </p:txEl>
                                          </p:spTgt>
                                        </p:tgtEl>
                                        <p:attrNameLst>
                                          <p:attrName>style.visibility</p:attrName>
                                        </p:attrNameLst>
                                      </p:cBhvr>
                                      <p:to>
                                        <p:strVal val="visible"/>
                                      </p:to>
                                    </p:set>
                                    <p:animEffect transition="in" filter="blinds(horizontal)">
                                      <p:cBhvr>
                                        <p:cTn id="12" dur="500"/>
                                        <p:tgtEl>
                                          <p:spTgt spid="113673">
                                            <p:txEl>
                                              <p:pRg st="1" end="1"/>
                                            </p:txEl>
                                          </p:spTgt>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13674"/>
                                        </p:tgtEl>
                                        <p:attrNameLst>
                                          <p:attrName>style.visibility</p:attrName>
                                        </p:attrNameLst>
                                      </p:cBhvr>
                                      <p:to>
                                        <p:strVal val="visible"/>
                                      </p:to>
                                    </p:set>
                                    <p:animEffect transition="in" filter="blinds(horizontal)">
                                      <p:cBhvr>
                                        <p:cTn id="16" dur="5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3" grpId="0" build="p" autoUpdateAnimBg="0"/>
      <p:bldP spid="11367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92150" y="1225550"/>
            <a:ext cx="4919663" cy="213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400" b="0" i="0">
                <a:solidFill>
                  <a:schemeClr val="tx1"/>
                </a:solidFill>
              </a:rPr>
              <a:t>In the figure, a point </a:t>
            </a:r>
            <a:r>
              <a:rPr lang="en-US" altLang="zh-TW" sz="2400" b="0">
                <a:solidFill>
                  <a:schemeClr val="tx1"/>
                </a:solidFill>
              </a:rPr>
              <a:t>M</a:t>
            </a:r>
            <a:r>
              <a:rPr lang="en-US" altLang="zh-TW" sz="2400" b="0" i="0">
                <a:solidFill>
                  <a:schemeClr val="tx1"/>
                </a:solidFill>
              </a:rPr>
              <a:t>(2, 1) in the rectangular coordinate plane is reflected in the horizontal line </a:t>
            </a:r>
            <a:r>
              <a:rPr lang="en-US" altLang="zh-TW" sz="2400" b="0">
                <a:solidFill>
                  <a:schemeClr val="tx1"/>
                </a:solidFill>
              </a:rPr>
              <a:t>l</a:t>
            </a:r>
            <a:r>
              <a:rPr lang="en-US" altLang="zh-TW" sz="2400" b="0" i="0">
                <a:solidFill>
                  <a:schemeClr val="tx1"/>
                </a:solidFill>
              </a:rPr>
              <a:t> to the point </a:t>
            </a:r>
            <a:r>
              <a:rPr lang="en-US" altLang="zh-TW" sz="2400" b="0">
                <a:solidFill>
                  <a:schemeClr val="tx1"/>
                </a:solidFill>
              </a:rPr>
              <a:t>M</a:t>
            </a:r>
            <a:r>
              <a:rPr lang="en-US" altLang="zh-TW" sz="2400" b="0" i="0">
                <a:solidFill>
                  <a:schemeClr val="tx1"/>
                </a:solidFill>
              </a:rPr>
              <a:t>’. Find the coordinates of </a:t>
            </a:r>
            <a:r>
              <a:rPr lang="en-US" altLang="zh-TW" sz="2400" b="0">
                <a:solidFill>
                  <a:schemeClr val="tx1"/>
                </a:solidFill>
              </a:rPr>
              <a:t>M</a:t>
            </a:r>
            <a:r>
              <a:rPr lang="en-US" altLang="zh-TW" sz="2400" b="0" i="0">
                <a:solidFill>
                  <a:schemeClr val="tx1"/>
                </a:solidFill>
              </a:rPr>
              <a:t>’.</a:t>
            </a:r>
          </a:p>
        </p:txBody>
      </p:sp>
      <p:pic>
        <p:nvPicPr>
          <p:cNvPr id="66563"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49641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6566"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AutoShape 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16746" name="Rectangle 10"/>
          <p:cNvSpPr>
            <a:spLocks noChangeArrowheads="1"/>
          </p:cNvSpPr>
          <p:nvPr/>
        </p:nvSpPr>
        <p:spPr bwMode="auto">
          <a:xfrm>
            <a:off x="692150" y="5232400"/>
            <a:ext cx="61849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From the figure, the coordinates of </a:t>
            </a:r>
            <a:r>
              <a:rPr lang="en-US" altLang="zh-TW" sz="2400" b="0">
                <a:solidFill>
                  <a:schemeClr val="tx1"/>
                </a:solidFill>
              </a:rPr>
              <a:t>M</a:t>
            </a:r>
            <a:r>
              <a:rPr lang="en-US" altLang="zh-TW" sz="2400" b="0" i="0">
                <a:solidFill>
                  <a:schemeClr val="tx1"/>
                </a:solidFill>
              </a:rPr>
              <a:t>’ are (2, 5).</a:t>
            </a:r>
          </a:p>
        </p:txBody>
      </p:sp>
      <p:sp>
        <p:nvSpPr>
          <p:cNvPr id="116747" name="Line 11"/>
          <p:cNvSpPr>
            <a:spLocks noChangeShapeType="1"/>
          </p:cNvSpPr>
          <p:nvPr/>
        </p:nvSpPr>
        <p:spPr bwMode="auto">
          <a:xfrm>
            <a:off x="2832100" y="5854700"/>
            <a:ext cx="3937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6571" name="Picture 14" descr="D:\Oxford\PPT\S1_ch09\1B_p108fig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1328738"/>
            <a:ext cx="2959100" cy="3435350"/>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46">
                                            <p:txEl>
                                              <p:pRg st="0" end="0"/>
                                            </p:txEl>
                                          </p:spTgt>
                                        </p:tgtEl>
                                        <p:attrNameLst>
                                          <p:attrName>style.visibility</p:attrName>
                                        </p:attrNameLst>
                                      </p:cBhvr>
                                      <p:to>
                                        <p:strVal val="visible"/>
                                      </p:to>
                                    </p:set>
                                    <p:animEffect transition="in" filter="blinds(horizontal)">
                                      <p:cBhvr>
                                        <p:cTn id="7" dur="500"/>
                                        <p:tgtEl>
                                          <p:spTgt spid="116746">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6747"/>
                                        </p:tgtEl>
                                        <p:attrNameLst>
                                          <p:attrName>style.visibility</p:attrName>
                                        </p:attrNameLst>
                                      </p:cBhvr>
                                      <p:to>
                                        <p:strVal val="visible"/>
                                      </p:to>
                                    </p:set>
                                    <p:animEffect transition="in" filter="blinds(horizontal)">
                                      <p:cBhvr>
                                        <p:cTn id="11" dur="500"/>
                                        <p:tgtEl>
                                          <p:spTgt spid="116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6" grpId="0" build="p" autoUpdateAnimBg="0"/>
      <p:bldP spid="11674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92150" y="1225550"/>
            <a:ext cx="8043863" cy="162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400" b="0" i="0">
                <a:solidFill>
                  <a:schemeClr val="tx1"/>
                </a:solidFill>
              </a:rPr>
              <a:t>In the figure, a point </a:t>
            </a:r>
            <a:r>
              <a:rPr lang="en-US" altLang="zh-TW" sz="2400" b="0">
                <a:solidFill>
                  <a:schemeClr val="tx1"/>
                </a:solidFill>
              </a:rPr>
              <a:t>B</a:t>
            </a:r>
            <a:r>
              <a:rPr lang="en-US" altLang="zh-TW" sz="2400" b="0" i="0">
                <a:solidFill>
                  <a:schemeClr val="tx1"/>
                </a:solidFill>
              </a:rPr>
              <a:t>(3, 2) in the rectangular coordinate plane is reflected in the vertical line </a:t>
            </a:r>
            <a:r>
              <a:rPr lang="en-US" altLang="zh-TW" sz="2400" b="0">
                <a:solidFill>
                  <a:schemeClr val="tx1"/>
                </a:solidFill>
              </a:rPr>
              <a:t>l</a:t>
            </a:r>
            <a:r>
              <a:rPr lang="en-US" altLang="zh-TW" sz="2400" b="0" i="0">
                <a:solidFill>
                  <a:schemeClr val="tx1"/>
                </a:solidFill>
              </a:rPr>
              <a:t> to the point </a:t>
            </a:r>
            <a:r>
              <a:rPr lang="en-US" altLang="zh-TW" sz="2400" b="0">
                <a:solidFill>
                  <a:schemeClr val="tx1"/>
                </a:solidFill>
              </a:rPr>
              <a:t>B</a:t>
            </a:r>
            <a:r>
              <a:rPr lang="en-US" altLang="zh-TW" sz="2400" b="0" i="0">
                <a:solidFill>
                  <a:schemeClr val="tx1"/>
                </a:solidFill>
              </a:rPr>
              <a:t>’. Find the coordinates of </a:t>
            </a:r>
            <a:r>
              <a:rPr lang="en-US" altLang="zh-TW" sz="2400" b="0">
                <a:solidFill>
                  <a:schemeClr val="tx1"/>
                </a:solidFill>
              </a:rPr>
              <a:t>B</a:t>
            </a:r>
            <a:r>
              <a:rPr lang="en-US" altLang="zh-TW" sz="2400" b="0" i="0">
                <a:solidFill>
                  <a:schemeClr val="tx1"/>
                </a:solidFill>
              </a:rPr>
              <a:t>’.</a:t>
            </a:r>
          </a:p>
        </p:txBody>
      </p:sp>
      <p:pic>
        <p:nvPicPr>
          <p:cNvPr id="67587"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52689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7590"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1" name="AutoShape 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2"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17770" name="Rectangle 10"/>
          <p:cNvSpPr>
            <a:spLocks noChangeArrowheads="1"/>
          </p:cNvSpPr>
          <p:nvPr/>
        </p:nvSpPr>
        <p:spPr bwMode="auto">
          <a:xfrm>
            <a:off x="692150" y="5537200"/>
            <a:ext cx="61849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From the figure, the coordinates of </a:t>
            </a:r>
            <a:r>
              <a:rPr lang="en-US" altLang="zh-TW" sz="2400" b="0">
                <a:solidFill>
                  <a:schemeClr val="tx1"/>
                </a:solidFill>
              </a:rPr>
              <a:t>B</a:t>
            </a:r>
            <a:r>
              <a:rPr lang="en-US" altLang="zh-TW" sz="2400" b="0" i="0">
                <a:solidFill>
                  <a:schemeClr val="tx1"/>
                </a:solidFill>
              </a:rPr>
              <a:t>’ are (7, 2).</a:t>
            </a:r>
          </a:p>
        </p:txBody>
      </p:sp>
      <p:sp>
        <p:nvSpPr>
          <p:cNvPr id="117771" name="Line 11"/>
          <p:cNvSpPr>
            <a:spLocks noChangeShapeType="1"/>
          </p:cNvSpPr>
          <p:nvPr/>
        </p:nvSpPr>
        <p:spPr bwMode="auto">
          <a:xfrm>
            <a:off x="2832100" y="6159500"/>
            <a:ext cx="3937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7595" name="Picture 13" descr="D:\Oxford\PPT\S1_ch09\1B_p108fig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2720975"/>
            <a:ext cx="3360738" cy="2251075"/>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70">
                                            <p:txEl>
                                              <p:pRg st="0" end="0"/>
                                            </p:txEl>
                                          </p:spTgt>
                                        </p:tgtEl>
                                        <p:attrNameLst>
                                          <p:attrName>style.visibility</p:attrName>
                                        </p:attrNameLst>
                                      </p:cBhvr>
                                      <p:to>
                                        <p:strVal val="visible"/>
                                      </p:to>
                                    </p:set>
                                    <p:animEffect transition="in" filter="blinds(horizontal)">
                                      <p:cBhvr>
                                        <p:cTn id="7" dur="500"/>
                                        <p:tgtEl>
                                          <p:spTgt spid="117770">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7771"/>
                                        </p:tgtEl>
                                        <p:attrNameLst>
                                          <p:attrName>style.visibility</p:attrName>
                                        </p:attrNameLst>
                                      </p:cBhvr>
                                      <p:to>
                                        <p:strVal val="visible"/>
                                      </p:to>
                                    </p:set>
                                    <p:animEffect transition="in" filter="blinds(horizontal)">
                                      <p:cBhvr>
                                        <p:cTn id="11" dur="500"/>
                                        <p:tgtEl>
                                          <p:spTgt spid="117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0" grpId="0" build="p" autoUpdateAnimBg="0"/>
      <p:bldP spid="11777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8611"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2"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13" name="Group 7"/>
          <p:cNvGrpSpPr>
            <a:grpSpLocks noChangeAspect="1"/>
          </p:cNvGrpSpPr>
          <p:nvPr/>
        </p:nvGrpSpPr>
        <p:grpSpPr bwMode="auto">
          <a:xfrm>
            <a:off x="403225" y="1597025"/>
            <a:ext cx="900113" cy="266700"/>
            <a:chOff x="1200" y="768"/>
            <a:chExt cx="2148" cy="636"/>
          </a:xfrm>
        </p:grpSpPr>
        <p:sp>
          <p:nvSpPr>
            <p:cNvPr id="68621" name="Freeform 8"/>
            <p:cNvSpPr>
              <a:spLocks noChangeAspect="1"/>
            </p:cNvSpPr>
            <p:nvPr/>
          </p:nvSpPr>
          <p:spPr bwMode="auto">
            <a:xfrm>
              <a:off x="1296" y="816"/>
              <a:ext cx="2016" cy="528"/>
            </a:xfrm>
            <a:custGeom>
              <a:avLst/>
              <a:gdLst>
                <a:gd name="T0" fmla="*/ 0 w 2016"/>
                <a:gd name="T1" fmla="*/ 480 h 528"/>
                <a:gd name="T2" fmla="*/ 1392 w 2016"/>
                <a:gd name="T3" fmla="*/ 480 h 528"/>
                <a:gd name="T4" fmla="*/ 1420 w 2016"/>
                <a:gd name="T5" fmla="*/ 528 h 528"/>
                <a:gd name="T6" fmla="*/ 2016 w 2016"/>
                <a:gd name="T7" fmla="*/ 528 h 528"/>
                <a:gd name="T8" fmla="*/ 2016 w 2016"/>
                <a:gd name="T9" fmla="*/ 0 h 528"/>
                <a:gd name="T10" fmla="*/ 1200 w 2016"/>
                <a:gd name="T11" fmla="*/ 0 h 528"/>
                <a:gd name="T12" fmla="*/ 1008 w 2016"/>
                <a:gd name="T13" fmla="*/ 111 h 528"/>
                <a:gd name="T14" fmla="*/ 0 w 2016"/>
                <a:gd name="T15" fmla="*/ 111 h 528"/>
                <a:gd name="T16" fmla="*/ 0 w 2016"/>
                <a:gd name="T17" fmla="*/ 480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6" h="528">
                  <a:moveTo>
                    <a:pt x="0" y="480"/>
                  </a:moveTo>
                  <a:lnTo>
                    <a:pt x="1392" y="480"/>
                  </a:lnTo>
                  <a:lnTo>
                    <a:pt x="1420" y="528"/>
                  </a:lnTo>
                  <a:lnTo>
                    <a:pt x="2016" y="528"/>
                  </a:lnTo>
                  <a:lnTo>
                    <a:pt x="2016" y="0"/>
                  </a:lnTo>
                  <a:lnTo>
                    <a:pt x="1200" y="0"/>
                  </a:lnTo>
                  <a:lnTo>
                    <a:pt x="1008" y="111"/>
                  </a:lnTo>
                  <a:lnTo>
                    <a:pt x="0" y="111"/>
                  </a:lnTo>
                  <a:lnTo>
                    <a:pt x="0" y="48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8622" name="Picture 9" descr="D:\Oxford\PPT\Shared\level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0" y="768"/>
              <a:ext cx="21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4" name="Rectangle 10"/>
          <p:cNvSpPr>
            <a:spLocks noChangeArrowheads="1"/>
          </p:cNvSpPr>
          <p:nvPr/>
        </p:nvSpPr>
        <p:spPr bwMode="auto">
          <a:xfrm>
            <a:off x="1524000" y="1339850"/>
            <a:ext cx="718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spcBef>
                <a:spcPct val="40000"/>
              </a:spcBef>
            </a:pPr>
            <a:r>
              <a:rPr lang="en-US" altLang="zh-TW" sz="2400" b="0">
                <a:solidFill>
                  <a:schemeClr val="tx1"/>
                </a:solidFill>
              </a:rPr>
              <a:t>l</a:t>
            </a:r>
            <a:r>
              <a:rPr lang="en-US" altLang="zh-TW" sz="2400" b="0" i="0">
                <a:solidFill>
                  <a:schemeClr val="tx1"/>
                </a:solidFill>
              </a:rPr>
              <a:t> is a line in the rectangular coordinate plane parallel to the </a:t>
            </a:r>
            <a:r>
              <a:rPr lang="en-US" altLang="zh-TW" sz="2400" b="0">
                <a:solidFill>
                  <a:schemeClr val="tx1"/>
                </a:solidFill>
              </a:rPr>
              <a:t>x</a:t>
            </a:r>
            <a:r>
              <a:rPr lang="en-US" altLang="zh-TW" sz="2400" b="0" i="0">
                <a:solidFill>
                  <a:schemeClr val="tx1"/>
                </a:solidFill>
              </a:rPr>
              <a:t>-axis and it passes through a point </a:t>
            </a:r>
            <a:r>
              <a:rPr lang="en-US" altLang="zh-TW" sz="2400" b="0">
                <a:solidFill>
                  <a:schemeClr val="tx1"/>
                </a:solidFill>
              </a:rPr>
              <a:t>M</a:t>
            </a:r>
            <a:r>
              <a:rPr lang="en-US" altLang="zh-TW" sz="2400" b="0" i="0">
                <a:solidFill>
                  <a:schemeClr val="tx1"/>
                </a:solidFill>
              </a:rPr>
              <a:t>(0, –3).</a:t>
            </a:r>
          </a:p>
        </p:txBody>
      </p:sp>
      <p:grpSp>
        <p:nvGrpSpPr>
          <p:cNvPr id="68615" name="Group 15"/>
          <p:cNvGrpSpPr>
            <a:grpSpLocks noChangeAspect="1"/>
          </p:cNvGrpSpPr>
          <p:nvPr/>
        </p:nvGrpSpPr>
        <p:grpSpPr bwMode="auto">
          <a:xfrm>
            <a:off x="271463" y="633413"/>
            <a:ext cx="2011362" cy="676275"/>
            <a:chOff x="6033" y="0"/>
            <a:chExt cx="3174" cy="1068"/>
          </a:xfrm>
        </p:grpSpPr>
        <p:sp>
          <p:nvSpPr>
            <p:cNvPr id="68619" name="Freeform 16"/>
            <p:cNvSpPr>
              <a:spLocks noChangeAspect="1"/>
            </p:cNvSpPr>
            <p:nvPr/>
          </p:nvSpPr>
          <p:spPr bwMode="auto">
            <a:xfrm>
              <a:off x="6256" y="266"/>
              <a:ext cx="2818" cy="718"/>
            </a:xfrm>
            <a:custGeom>
              <a:avLst/>
              <a:gdLst>
                <a:gd name="T0" fmla="*/ 107 w 2818"/>
                <a:gd name="T1" fmla="*/ 35 h 718"/>
                <a:gd name="T2" fmla="*/ 0 w 2818"/>
                <a:gd name="T3" fmla="*/ 407 h 718"/>
                <a:gd name="T4" fmla="*/ 151 w 2818"/>
                <a:gd name="T5" fmla="*/ 505 h 718"/>
                <a:gd name="T6" fmla="*/ 2162 w 2818"/>
                <a:gd name="T7" fmla="*/ 540 h 718"/>
                <a:gd name="T8" fmla="*/ 2162 w 2818"/>
                <a:gd name="T9" fmla="*/ 718 h 718"/>
                <a:gd name="T10" fmla="*/ 2818 w 2818"/>
                <a:gd name="T11" fmla="*/ 718 h 718"/>
                <a:gd name="T12" fmla="*/ 2818 w 2818"/>
                <a:gd name="T13" fmla="*/ 204 h 718"/>
                <a:gd name="T14" fmla="*/ 2154 w 2818"/>
                <a:gd name="T15" fmla="*/ 204 h 718"/>
                <a:gd name="T16" fmla="*/ 2036 w 2818"/>
                <a:gd name="T17" fmla="*/ 0 h 718"/>
                <a:gd name="T18" fmla="*/ 107 w 2818"/>
                <a:gd name="T19" fmla="*/ 35 h 7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18" h="718">
                  <a:moveTo>
                    <a:pt x="107" y="35"/>
                  </a:moveTo>
                  <a:lnTo>
                    <a:pt x="0" y="407"/>
                  </a:lnTo>
                  <a:lnTo>
                    <a:pt x="151" y="505"/>
                  </a:lnTo>
                  <a:lnTo>
                    <a:pt x="2162" y="540"/>
                  </a:lnTo>
                  <a:lnTo>
                    <a:pt x="2162" y="718"/>
                  </a:lnTo>
                  <a:lnTo>
                    <a:pt x="2818" y="718"/>
                  </a:lnTo>
                  <a:lnTo>
                    <a:pt x="2818" y="204"/>
                  </a:lnTo>
                  <a:lnTo>
                    <a:pt x="2154" y="204"/>
                  </a:lnTo>
                  <a:lnTo>
                    <a:pt x="2036" y="0"/>
                  </a:lnTo>
                  <a:lnTo>
                    <a:pt x="107" y="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8620" name="Picture 17" descr="D:\Oxford\PPT\Shared\example_8.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3" y="0"/>
              <a:ext cx="3174"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6" name="Rectangle 18"/>
          <p:cNvSpPr>
            <a:spLocks noChangeArrowheads="1"/>
          </p:cNvSpPr>
          <p:nvPr/>
        </p:nvSpPr>
        <p:spPr bwMode="auto">
          <a:xfrm>
            <a:off x="1524000" y="2566988"/>
            <a:ext cx="6946900" cy="297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82600" indent="-482600" algn="l">
              <a:lnSpc>
                <a:spcPct val="150000"/>
              </a:lnSpc>
              <a:spcBef>
                <a:spcPct val="40000"/>
              </a:spcBef>
            </a:pPr>
            <a:r>
              <a:rPr lang="en-US" altLang="zh-TW" sz="2400" b="0" i="0">
                <a:solidFill>
                  <a:schemeClr val="tx1"/>
                </a:solidFill>
              </a:rPr>
              <a:t>(a)	If a point </a:t>
            </a:r>
            <a:r>
              <a:rPr lang="en-US" altLang="zh-TW" sz="2400" b="0">
                <a:solidFill>
                  <a:schemeClr val="tx1"/>
                </a:solidFill>
              </a:rPr>
              <a:t>Q</a:t>
            </a:r>
            <a:r>
              <a:rPr lang="en-US" altLang="zh-TW" sz="2400" b="0" i="0">
                <a:solidFill>
                  <a:schemeClr val="tx1"/>
                </a:solidFill>
              </a:rPr>
              <a:t> is the image when a point </a:t>
            </a:r>
            <a:r>
              <a:rPr lang="en-US" altLang="zh-TW" sz="2400" b="0">
                <a:solidFill>
                  <a:schemeClr val="tx1"/>
                </a:solidFill>
              </a:rPr>
              <a:t>P</a:t>
            </a:r>
            <a:r>
              <a:rPr lang="en-US" altLang="zh-TW" sz="2400" b="0" i="0">
                <a:solidFill>
                  <a:schemeClr val="tx1"/>
                </a:solidFill>
              </a:rPr>
              <a:t>(–2, 1) is reflected in </a:t>
            </a:r>
            <a:r>
              <a:rPr lang="en-US" altLang="zh-TW" sz="2400" b="0">
                <a:solidFill>
                  <a:schemeClr val="tx1"/>
                </a:solidFill>
              </a:rPr>
              <a:t>l</a:t>
            </a:r>
            <a:r>
              <a:rPr lang="en-US" altLang="zh-TW" sz="2400" b="0" i="0">
                <a:solidFill>
                  <a:schemeClr val="tx1"/>
                </a:solidFill>
              </a:rPr>
              <a:t>, find the coordinates of </a:t>
            </a:r>
            <a:r>
              <a:rPr lang="en-US" altLang="zh-TW" sz="2400" b="0">
                <a:solidFill>
                  <a:schemeClr val="tx1"/>
                </a:solidFill>
              </a:rPr>
              <a:t>Q</a:t>
            </a:r>
            <a:r>
              <a:rPr lang="en-US" altLang="zh-TW" sz="2400" b="0" i="0">
                <a:solidFill>
                  <a:schemeClr val="tx1"/>
                </a:solidFill>
              </a:rPr>
              <a:t>.</a:t>
            </a:r>
          </a:p>
          <a:p>
            <a:pPr marL="482600" indent="-482600" algn="l">
              <a:lnSpc>
                <a:spcPct val="150000"/>
              </a:lnSpc>
              <a:spcBef>
                <a:spcPct val="40000"/>
              </a:spcBef>
            </a:pPr>
            <a:r>
              <a:rPr lang="en-US" altLang="zh-TW" sz="2400" b="0" i="0">
                <a:solidFill>
                  <a:schemeClr val="tx1"/>
                </a:solidFill>
              </a:rPr>
              <a:t>(b)	If a point </a:t>
            </a:r>
            <a:r>
              <a:rPr lang="en-US" altLang="zh-TW" sz="2400" b="0">
                <a:solidFill>
                  <a:schemeClr val="tx1"/>
                </a:solidFill>
              </a:rPr>
              <a:t>R</a:t>
            </a:r>
            <a:r>
              <a:rPr lang="en-US" altLang="zh-TW" sz="2400" b="0" i="0">
                <a:solidFill>
                  <a:schemeClr val="tx1"/>
                </a:solidFill>
              </a:rPr>
              <a:t> is the image when </a:t>
            </a:r>
            <a:r>
              <a:rPr lang="en-US" altLang="zh-TW" sz="2400" b="0">
                <a:solidFill>
                  <a:schemeClr val="tx1"/>
                </a:solidFill>
              </a:rPr>
              <a:t>M</a:t>
            </a:r>
            <a:r>
              <a:rPr lang="en-US" altLang="zh-TW" sz="2400" b="0" i="0">
                <a:solidFill>
                  <a:schemeClr val="tx1"/>
                </a:solidFill>
              </a:rPr>
              <a:t> is</a:t>
            </a:r>
            <a:br>
              <a:rPr lang="en-US" altLang="zh-TW" sz="2400" b="0" i="0">
                <a:solidFill>
                  <a:schemeClr val="tx1"/>
                </a:solidFill>
              </a:rPr>
            </a:br>
            <a:r>
              <a:rPr lang="en-US" altLang="zh-TW" sz="2400" b="0" i="0">
                <a:solidFill>
                  <a:schemeClr val="tx1"/>
                </a:solidFill>
              </a:rPr>
              <a:t>reflected in a vertical line through</a:t>
            </a:r>
            <a:br>
              <a:rPr lang="en-US" altLang="zh-TW" sz="2400" b="0" i="0">
                <a:solidFill>
                  <a:schemeClr val="tx1"/>
                </a:solidFill>
              </a:rPr>
            </a:br>
            <a:r>
              <a:rPr lang="en-US" altLang="zh-TW" sz="2400" b="0">
                <a:solidFill>
                  <a:schemeClr val="tx1"/>
                </a:solidFill>
              </a:rPr>
              <a:t>Q</a:t>
            </a:r>
            <a:r>
              <a:rPr lang="en-US" altLang="zh-TW" sz="2400" b="0" i="0">
                <a:solidFill>
                  <a:schemeClr val="tx1"/>
                </a:solidFill>
              </a:rPr>
              <a:t> in (a), find the coordinates of </a:t>
            </a:r>
            <a:r>
              <a:rPr lang="en-US" altLang="zh-TW" sz="2400" b="0">
                <a:solidFill>
                  <a:schemeClr val="tx1"/>
                </a:solidFill>
              </a:rPr>
              <a:t>R</a:t>
            </a:r>
            <a:r>
              <a:rPr lang="en-US" altLang="zh-TW" sz="2400" b="0" i="0">
                <a:solidFill>
                  <a:schemeClr val="tx1"/>
                </a:solidFill>
              </a:rPr>
              <a:t>.</a:t>
            </a:r>
          </a:p>
        </p:txBody>
      </p:sp>
      <p:pic>
        <p:nvPicPr>
          <p:cNvPr id="6861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3962400"/>
            <a:ext cx="15652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8" name="Text Box 21"/>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69635"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6"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7" name="Text Box 15"/>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pic>
        <p:nvPicPr>
          <p:cNvPr id="69638" name="Picture 16"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 y="6842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5" name="Rectangle 17"/>
          <p:cNvSpPr>
            <a:spLocks noChangeArrowheads="1"/>
          </p:cNvSpPr>
          <p:nvPr/>
        </p:nvSpPr>
        <p:spPr bwMode="auto">
          <a:xfrm>
            <a:off x="533400" y="3638550"/>
            <a:ext cx="70739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911600" indent="-3911600" algn="l">
              <a:lnSpc>
                <a:spcPct val="150000"/>
              </a:lnSpc>
            </a:pPr>
            <a:r>
              <a:rPr lang="en-US" altLang="zh-TW" sz="2400" b="0" i="0">
                <a:solidFill>
                  <a:schemeClr val="tx1"/>
                </a:solidFill>
              </a:rPr>
              <a:t>(a)  Distance of </a:t>
            </a:r>
            <a:r>
              <a:rPr lang="en-US" altLang="zh-TW" sz="2400" b="0">
                <a:solidFill>
                  <a:schemeClr val="tx1"/>
                </a:solidFill>
              </a:rPr>
              <a:t>P</a:t>
            </a:r>
            <a:r>
              <a:rPr lang="en-US" altLang="zh-TW" sz="2400" b="0" i="0">
                <a:solidFill>
                  <a:schemeClr val="tx1"/>
                </a:solidFill>
              </a:rPr>
              <a:t>(–2, 1) from </a:t>
            </a:r>
            <a:r>
              <a:rPr lang="en-US" altLang="zh-TW" sz="2400" b="0">
                <a:solidFill>
                  <a:schemeClr val="tx1"/>
                </a:solidFill>
              </a:rPr>
              <a:t>l	</a:t>
            </a:r>
            <a:r>
              <a:rPr lang="en-US" altLang="zh-TW" sz="2400" b="0" i="0">
                <a:solidFill>
                  <a:schemeClr val="tx1"/>
                </a:solidFill>
              </a:rPr>
              <a:t>= [1 – (–3)] units</a:t>
            </a:r>
          </a:p>
          <a:p>
            <a:pPr marL="3911600" indent="-3911600" algn="l">
              <a:lnSpc>
                <a:spcPct val="150000"/>
              </a:lnSpc>
            </a:pPr>
            <a:r>
              <a:rPr lang="en-US" altLang="zh-TW" sz="2400" b="0" i="0">
                <a:solidFill>
                  <a:schemeClr val="tx1"/>
                </a:solidFill>
              </a:rPr>
              <a:t>	= 4 units</a:t>
            </a:r>
          </a:p>
        </p:txBody>
      </p:sp>
      <p:sp>
        <p:nvSpPr>
          <p:cNvPr id="119827" name="Rectangle 19"/>
          <p:cNvSpPr>
            <a:spLocks noChangeArrowheads="1"/>
          </p:cNvSpPr>
          <p:nvPr/>
        </p:nvSpPr>
        <p:spPr bwMode="auto">
          <a:xfrm>
            <a:off x="1000125" y="4822825"/>
            <a:ext cx="312102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40000"/>
              </a:lnSpc>
            </a:pPr>
            <a:r>
              <a:rPr lang="en-US" altLang="zh-TW" sz="2400" b="0" i="0">
                <a:solidFill>
                  <a:schemeClr val="tx1"/>
                </a:solidFill>
              </a:rPr>
              <a:t>∴ </a:t>
            </a:r>
            <a:r>
              <a:rPr lang="en-US" altLang="zh-TW" sz="2400" b="0">
                <a:solidFill>
                  <a:schemeClr val="tx1"/>
                </a:solidFill>
              </a:rPr>
              <a:t>Q</a:t>
            </a:r>
            <a:r>
              <a:rPr lang="en-US" altLang="zh-TW" sz="2400" b="0" i="0">
                <a:solidFill>
                  <a:schemeClr val="tx1"/>
                </a:solidFill>
              </a:rPr>
              <a:t> is 8 units below </a:t>
            </a:r>
            <a:r>
              <a:rPr lang="en-US" altLang="zh-TW" sz="2400" b="0">
                <a:solidFill>
                  <a:schemeClr val="tx1"/>
                </a:solidFill>
              </a:rPr>
              <a:t>P</a:t>
            </a:r>
            <a:r>
              <a:rPr lang="en-US" altLang="zh-TW" sz="2400" b="0" i="0">
                <a:solidFill>
                  <a:schemeClr val="tx1"/>
                </a:solidFill>
              </a:rPr>
              <a:t>.</a:t>
            </a:r>
          </a:p>
        </p:txBody>
      </p:sp>
      <p:sp>
        <p:nvSpPr>
          <p:cNvPr id="119828" name="Rectangle 20"/>
          <p:cNvSpPr>
            <a:spLocks noChangeArrowheads="1"/>
          </p:cNvSpPr>
          <p:nvPr/>
        </p:nvSpPr>
        <p:spPr bwMode="auto">
          <a:xfrm>
            <a:off x="974725" y="5419725"/>
            <a:ext cx="6440488"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pPr>
            <a:r>
              <a:rPr lang="en-US" altLang="zh-TW" sz="2400" b="0" i="0">
                <a:solidFill>
                  <a:schemeClr val="tx1"/>
                </a:solidFill>
              </a:rPr>
              <a:t>The coordinates of </a:t>
            </a:r>
            <a:r>
              <a:rPr lang="en-US" altLang="zh-TW" sz="2400" b="0">
                <a:solidFill>
                  <a:schemeClr val="tx1"/>
                </a:solidFill>
              </a:rPr>
              <a:t>Q</a:t>
            </a:r>
            <a:r>
              <a:rPr lang="en-US" altLang="zh-TW" sz="2400" b="0" i="0">
                <a:solidFill>
                  <a:schemeClr val="tx1"/>
                </a:solidFill>
              </a:rPr>
              <a:t> are (–2, 1 – 8), i.e. (–2, –7).</a:t>
            </a:r>
          </a:p>
        </p:txBody>
      </p:sp>
      <p:sp>
        <p:nvSpPr>
          <p:cNvPr id="119829" name="Line 21"/>
          <p:cNvSpPr>
            <a:spLocks noChangeShapeType="1"/>
          </p:cNvSpPr>
          <p:nvPr/>
        </p:nvSpPr>
        <p:spPr bwMode="auto">
          <a:xfrm>
            <a:off x="6032500" y="5981700"/>
            <a:ext cx="1028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32" name="Picture 24" descr="D:\Oxford\PPT\S1_ch09\1B_p110fig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973138"/>
            <a:ext cx="2714625" cy="2598737"/>
          </a:xfrm>
          <a:prstGeom prst="rect">
            <a:avLst/>
          </a:prstGeom>
          <a:noFill/>
          <a:ln>
            <a:noFill/>
          </a:ln>
          <a:effectLst>
            <a:outerShdw dist="53882" dir="2700000" algn="ctr" rotWithShape="0">
              <a:schemeClr val="fo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9832"/>
                                        </p:tgtEl>
                                        <p:attrNameLst>
                                          <p:attrName>style.visibility</p:attrName>
                                        </p:attrNameLst>
                                      </p:cBhvr>
                                      <p:to>
                                        <p:strVal val="visible"/>
                                      </p:to>
                                    </p:set>
                                    <p:animEffect transition="in" filter="box(out)">
                                      <p:cBhvr>
                                        <p:cTn id="7" dur="500"/>
                                        <p:tgtEl>
                                          <p:spTgt spid="1198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9825">
                                            <p:txEl>
                                              <p:pRg st="0" end="0"/>
                                            </p:txEl>
                                          </p:spTgt>
                                        </p:tgtEl>
                                        <p:attrNameLst>
                                          <p:attrName>style.visibility</p:attrName>
                                        </p:attrNameLst>
                                      </p:cBhvr>
                                      <p:to>
                                        <p:strVal val="visible"/>
                                      </p:to>
                                    </p:set>
                                    <p:animEffect transition="in" filter="blinds(horizontal)">
                                      <p:cBhvr>
                                        <p:cTn id="12" dur="500"/>
                                        <p:tgtEl>
                                          <p:spTgt spid="11982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9825">
                                            <p:txEl>
                                              <p:pRg st="1" end="1"/>
                                            </p:txEl>
                                          </p:spTgt>
                                        </p:tgtEl>
                                        <p:attrNameLst>
                                          <p:attrName>style.visibility</p:attrName>
                                        </p:attrNameLst>
                                      </p:cBhvr>
                                      <p:to>
                                        <p:strVal val="visible"/>
                                      </p:to>
                                    </p:set>
                                    <p:animEffect transition="in" filter="blinds(horizontal)">
                                      <p:cBhvr>
                                        <p:cTn id="17" dur="500"/>
                                        <p:tgtEl>
                                          <p:spTgt spid="11982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9827"/>
                                        </p:tgtEl>
                                        <p:attrNameLst>
                                          <p:attrName>style.visibility</p:attrName>
                                        </p:attrNameLst>
                                      </p:cBhvr>
                                      <p:to>
                                        <p:strVal val="visible"/>
                                      </p:to>
                                    </p:set>
                                    <p:animEffect transition="in" filter="blinds(horizontal)">
                                      <p:cBhvr>
                                        <p:cTn id="22" dur="500"/>
                                        <p:tgtEl>
                                          <p:spTgt spid="1198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9828"/>
                                        </p:tgtEl>
                                        <p:attrNameLst>
                                          <p:attrName>style.visibility</p:attrName>
                                        </p:attrNameLst>
                                      </p:cBhvr>
                                      <p:to>
                                        <p:strVal val="visible"/>
                                      </p:to>
                                    </p:set>
                                    <p:animEffect transition="in" filter="blinds(horizontal)">
                                      <p:cBhvr>
                                        <p:cTn id="27" dur="500"/>
                                        <p:tgtEl>
                                          <p:spTgt spid="119828"/>
                                        </p:tgtEl>
                                      </p:cBhvr>
                                    </p:animEffect>
                                  </p:childTnLst>
                                </p:cTn>
                              </p:par>
                            </p:childTnLst>
                          </p:cTn>
                        </p:par>
                        <p:par>
                          <p:cTn id="28" fill="hold" nodeType="afterGroup">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119829"/>
                                        </p:tgtEl>
                                        <p:attrNameLst>
                                          <p:attrName>style.visibility</p:attrName>
                                        </p:attrNameLst>
                                      </p:cBhvr>
                                      <p:to>
                                        <p:strVal val="visible"/>
                                      </p:to>
                                    </p:set>
                                    <p:animEffect transition="in" filter="blinds(horizontal)">
                                      <p:cBhvr>
                                        <p:cTn id="31" dur="500"/>
                                        <p:tgtEl>
                                          <p:spTgt spid="119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5" grpId="0" build="p" autoUpdateAnimBg="0"/>
      <p:bldP spid="119827" grpId="0" autoUpdateAnimBg="0"/>
      <p:bldP spid="119828" grpId="0" autoUpdateAnimBg="0"/>
      <p:bldP spid="11982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AutoShape 2">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70659" name="AutoShape 3">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0" name="AutoShape 4">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1" name="Text Box 6"/>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pic>
        <p:nvPicPr>
          <p:cNvPr id="70662" name="Picture 7"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 y="6842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Rectangle 8"/>
          <p:cNvSpPr>
            <a:spLocks noChangeArrowheads="1"/>
          </p:cNvSpPr>
          <p:nvPr/>
        </p:nvSpPr>
        <p:spPr bwMode="auto">
          <a:xfrm>
            <a:off x="533400" y="1098550"/>
            <a:ext cx="70739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911600" indent="-3911600" algn="l">
              <a:lnSpc>
                <a:spcPct val="150000"/>
              </a:lnSpc>
              <a:tabLst>
                <a:tab pos="482600" algn="l"/>
              </a:tabLst>
            </a:pPr>
            <a:r>
              <a:rPr lang="en-US" altLang="zh-TW" sz="2400" b="0" i="0">
                <a:solidFill>
                  <a:schemeClr val="tx1"/>
                </a:solidFill>
              </a:rPr>
              <a:t>(b)	</a:t>
            </a:r>
            <a:r>
              <a:rPr lang="en-US" altLang="zh-TW" sz="2400" b="0">
                <a:solidFill>
                  <a:schemeClr val="tx1"/>
                </a:solidFill>
              </a:rPr>
              <a:t>PQ</a:t>
            </a:r>
            <a:r>
              <a:rPr lang="en-US" altLang="zh-TW" sz="2400" b="0" i="0">
                <a:solidFill>
                  <a:schemeClr val="tx1"/>
                </a:solidFill>
              </a:rPr>
              <a:t> is the vertical line through </a:t>
            </a:r>
            <a:r>
              <a:rPr lang="en-US" altLang="zh-TW" sz="2400" b="0">
                <a:solidFill>
                  <a:schemeClr val="tx1"/>
                </a:solidFill>
              </a:rPr>
              <a:t>Q</a:t>
            </a:r>
            <a:r>
              <a:rPr lang="en-US" altLang="zh-TW" sz="2400" b="0" i="0">
                <a:solidFill>
                  <a:schemeClr val="tx1"/>
                </a:solidFill>
              </a:rPr>
              <a:t>.</a:t>
            </a:r>
          </a:p>
        </p:txBody>
      </p:sp>
      <p:sp>
        <p:nvSpPr>
          <p:cNvPr id="120845" name="Rectangle 13"/>
          <p:cNvSpPr>
            <a:spLocks noChangeArrowheads="1"/>
          </p:cNvSpPr>
          <p:nvPr/>
        </p:nvSpPr>
        <p:spPr bwMode="auto">
          <a:xfrm>
            <a:off x="990600" y="1835150"/>
            <a:ext cx="685800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810000" indent="-3810000" algn="l">
              <a:lnSpc>
                <a:spcPct val="140000"/>
              </a:lnSpc>
            </a:pPr>
            <a:r>
              <a:rPr lang="en-US" altLang="zh-TW" sz="2400" b="0" i="0">
                <a:solidFill>
                  <a:schemeClr val="tx1"/>
                </a:solidFill>
              </a:rPr>
              <a:t>Distance of </a:t>
            </a:r>
            <a:r>
              <a:rPr lang="en-US" altLang="zh-TW" sz="2400" b="0">
                <a:solidFill>
                  <a:schemeClr val="tx1"/>
                </a:solidFill>
              </a:rPr>
              <a:t>M</a:t>
            </a:r>
            <a:r>
              <a:rPr lang="en-US" altLang="zh-TW" sz="2400" b="0" i="0">
                <a:solidFill>
                  <a:schemeClr val="tx1"/>
                </a:solidFill>
              </a:rPr>
              <a:t>(0, –3) from </a:t>
            </a:r>
            <a:r>
              <a:rPr lang="en-US" altLang="zh-TW" sz="2400" b="0">
                <a:solidFill>
                  <a:schemeClr val="tx1"/>
                </a:solidFill>
              </a:rPr>
              <a:t>PQ</a:t>
            </a:r>
            <a:r>
              <a:rPr lang="en-US" altLang="zh-TW" sz="2400" b="0" i="0">
                <a:solidFill>
                  <a:schemeClr val="tx1"/>
                </a:solidFill>
              </a:rPr>
              <a:t>	= [0 – (–2)] units</a:t>
            </a:r>
          </a:p>
          <a:p>
            <a:pPr marL="3810000" indent="-3810000" algn="l">
              <a:lnSpc>
                <a:spcPct val="140000"/>
              </a:lnSpc>
            </a:pPr>
            <a:r>
              <a:rPr lang="en-US" altLang="zh-TW" sz="2400" b="0" i="0">
                <a:solidFill>
                  <a:schemeClr val="tx1"/>
                </a:solidFill>
              </a:rPr>
              <a:t>	= 2 units</a:t>
            </a:r>
          </a:p>
        </p:txBody>
      </p:sp>
      <p:sp>
        <p:nvSpPr>
          <p:cNvPr id="120846" name="Rectangle 14"/>
          <p:cNvSpPr>
            <a:spLocks noChangeArrowheads="1"/>
          </p:cNvSpPr>
          <p:nvPr/>
        </p:nvSpPr>
        <p:spPr bwMode="auto">
          <a:xfrm>
            <a:off x="990600" y="3040063"/>
            <a:ext cx="39052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2400" b="0" i="0">
                <a:solidFill>
                  <a:schemeClr val="tx1"/>
                </a:solidFill>
              </a:rPr>
              <a:t>∴ </a:t>
            </a:r>
            <a:r>
              <a:rPr lang="en-US" altLang="zh-TW" sz="2400" b="0">
                <a:solidFill>
                  <a:schemeClr val="tx1"/>
                </a:solidFill>
              </a:rPr>
              <a:t>R</a:t>
            </a:r>
            <a:r>
              <a:rPr lang="en-US" altLang="zh-TW" sz="2400" b="0" i="0">
                <a:solidFill>
                  <a:schemeClr val="tx1"/>
                </a:solidFill>
              </a:rPr>
              <a:t> is 4 units to the left of </a:t>
            </a:r>
            <a:r>
              <a:rPr lang="en-US" altLang="zh-TW" sz="2400" b="0">
                <a:solidFill>
                  <a:schemeClr val="tx1"/>
                </a:solidFill>
              </a:rPr>
              <a:t>M</a:t>
            </a:r>
            <a:r>
              <a:rPr lang="en-US" altLang="zh-TW" sz="2400" b="0" i="0">
                <a:solidFill>
                  <a:schemeClr val="tx1"/>
                </a:solidFill>
              </a:rPr>
              <a:t>.</a:t>
            </a:r>
          </a:p>
        </p:txBody>
      </p:sp>
      <p:sp>
        <p:nvSpPr>
          <p:cNvPr id="120847" name="Rectangle 15"/>
          <p:cNvSpPr>
            <a:spLocks noChangeArrowheads="1"/>
          </p:cNvSpPr>
          <p:nvPr/>
        </p:nvSpPr>
        <p:spPr bwMode="auto">
          <a:xfrm>
            <a:off x="990600" y="3600450"/>
            <a:ext cx="658336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TW" sz="2400" b="0" i="0">
                <a:solidFill>
                  <a:schemeClr val="tx1"/>
                </a:solidFill>
              </a:rPr>
              <a:t>The</a:t>
            </a:r>
            <a:r>
              <a:rPr lang="en-US" altLang="zh-TW" b="0" i="0">
                <a:latin typeface="CPlantin-Roman" charset="-120"/>
                <a:ea typeface="CPlantin-Roman" charset="-120"/>
              </a:rPr>
              <a:t> </a:t>
            </a:r>
            <a:r>
              <a:rPr lang="en-US" altLang="zh-TW" sz="2400" b="0" i="0">
                <a:solidFill>
                  <a:schemeClr val="tx1"/>
                </a:solidFill>
              </a:rPr>
              <a:t>coordinates of </a:t>
            </a:r>
            <a:r>
              <a:rPr lang="en-US" altLang="zh-TW" sz="2400" b="0">
                <a:solidFill>
                  <a:schemeClr val="tx1"/>
                </a:solidFill>
              </a:rPr>
              <a:t>R</a:t>
            </a:r>
            <a:r>
              <a:rPr lang="en-US" altLang="zh-TW" sz="2400" b="0" i="0">
                <a:solidFill>
                  <a:schemeClr val="tx1"/>
                </a:solidFill>
              </a:rPr>
              <a:t> are (0 – 4, –3), i.e. (–4, –3).</a:t>
            </a:r>
          </a:p>
        </p:txBody>
      </p:sp>
      <p:sp>
        <p:nvSpPr>
          <p:cNvPr id="120848" name="Line 16"/>
          <p:cNvSpPr>
            <a:spLocks noChangeShapeType="1"/>
          </p:cNvSpPr>
          <p:nvPr/>
        </p:nvSpPr>
        <p:spPr bwMode="auto">
          <a:xfrm>
            <a:off x="5981700" y="4140200"/>
            <a:ext cx="1028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0858" name="Group 26"/>
          <p:cNvGrpSpPr>
            <a:grpSpLocks/>
          </p:cNvGrpSpPr>
          <p:nvPr/>
        </p:nvGrpSpPr>
        <p:grpSpPr bwMode="auto">
          <a:xfrm>
            <a:off x="544513" y="4818063"/>
            <a:ext cx="6340475" cy="1125537"/>
            <a:chOff x="303" y="3003"/>
            <a:chExt cx="3994" cy="709"/>
          </a:xfrm>
        </p:grpSpPr>
        <p:sp>
          <p:nvSpPr>
            <p:cNvPr id="70669" name="AutoShape 18"/>
            <p:cNvSpPr>
              <a:spLocks noChangeArrowheads="1"/>
            </p:cNvSpPr>
            <p:nvPr/>
          </p:nvSpPr>
          <p:spPr bwMode="auto">
            <a:xfrm>
              <a:off x="303" y="3003"/>
              <a:ext cx="1758" cy="335"/>
            </a:xfrm>
            <a:prstGeom prst="roundRect">
              <a:avLst>
                <a:gd name="adj" fmla="val 22870"/>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0" name="Rectangle 19"/>
            <p:cNvSpPr>
              <a:spLocks noChangeArrowheads="1"/>
            </p:cNvSpPr>
            <p:nvPr/>
          </p:nvSpPr>
          <p:spPr bwMode="auto">
            <a:xfrm>
              <a:off x="303" y="3277"/>
              <a:ext cx="3734" cy="37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1" name="Rectangle 20"/>
            <p:cNvSpPr>
              <a:spLocks noChangeArrowheads="1"/>
            </p:cNvSpPr>
            <p:nvPr/>
          </p:nvSpPr>
          <p:spPr bwMode="auto">
            <a:xfrm>
              <a:off x="303" y="3616"/>
              <a:ext cx="3734" cy="96"/>
            </a:xfrm>
            <a:prstGeom prst="rect">
              <a:avLst/>
            </a:prstGeom>
            <a:gradFill rotWithShape="0">
              <a:gsLst>
                <a:gs pos="0">
                  <a:srgbClr val="FFCC00"/>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2" name="Text Box 21"/>
            <p:cNvSpPr txBox="1">
              <a:spLocks noChangeArrowheads="1"/>
            </p:cNvSpPr>
            <p:nvPr/>
          </p:nvSpPr>
          <p:spPr bwMode="auto">
            <a:xfrm>
              <a:off x="333" y="3035"/>
              <a:ext cx="16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b="0" i="0">
                  <a:solidFill>
                    <a:srgbClr val="006699"/>
                  </a:solidFill>
                  <a:latin typeface="Arial" pitchFamily="34" charset="0"/>
                </a:rPr>
                <a:t>Fulfill Exercise Objective</a:t>
              </a:r>
            </a:p>
          </p:txBody>
        </p:sp>
        <p:sp>
          <p:nvSpPr>
            <p:cNvPr id="70673" name="Text Box 22"/>
            <p:cNvSpPr txBox="1">
              <a:spLocks noChangeArrowheads="1"/>
            </p:cNvSpPr>
            <p:nvPr/>
          </p:nvSpPr>
          <p:spPr bwMode="auto">
            <a:xfrm>
              <a:off x="333" y="3317"/>
              <a:ext cx="396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10000"/>
                </a:lnSpc>
                <a:buFont typeface="Wingdings" pitchFamily="2" charset="2"/>
                <a:buChar char="v"/>
              </a:pPr>
              <a:r>
                <a:rPr lang="en-US" altLang="zh-TW" b="0" i="0">
                  <a:solidFill>
                    <a:srgbClr val="CC6600"/>
                  </a:solidFill>
                  <a:latin typeface="Arial" pitchFamily="34" charset="0"/>
                </a:rPr>
                <a:t>Find the new coordinates of points after reflection.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blinds(horizontal)">
                                      <p:cBhvr>
                                        <p:cTn id="7" dur="500"/>
                                        <p:tgtEl>
                                          <p:spTgt spid="120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45">
                                            <p:txEl>
                                              <p:pRg st="0" end="0"/>
                                            </p:txEl>
                                          </p:spTgt>
                                        </p:tgtEl>
                                        <p:attrNameLst>
                                          <p:attrName>style.visibility</p:attrName>
                                        </p:attrNameLst>
                                      </p:cBhvr>
                                      <p:to>
                                        <p:strVal val="visible"/>
                                      </p:to>
                                    </p:set>
                                    <p:animEffect transition="in" filter="blinds(horizontal)">
                                      <p:cBhvr>
                                        <p:cTn id="12" dur="500"/>
                                        <p:tgtEl>
                                          <p:spTgt spid="12084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0845">
                                            <p:txEl>
                                              <p:pRg st="1" end="1"/>
                                            </p:txEl>
                                          </p:spTgt>
                                        </p:tgtEl>
                                        <p:attrNameLst>
                                          <p:attrName>style.visibility</p:attrName>
                                        </p:attrNameLst>
                                      </p:cBhvr>
                                      <p:to>
                                        <p:strVal val="visible"/>
                                      </p:to>
                                    </p:set>
                                    <p:animEffect transition="in" filter="blinds(horizontal)">
                                      <p:cBhvr>
                                        <p:cTn id="17" dur="500"/>
                                        <p:tgtEl>
                                          <p:spTgt spid="12084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0846"/>
                                        </p:tgtEl>
                                        <p:attrNameLst>
                                          <p:attrName>style.visibility</p:attrName>
                                        </p:attrNameLst>
                                      </p:cBhvr>
                                      <p:to>
                                        <p:strVal val="visible"/>
                                      </p:to>
                                    </p:set>
                                    <p:animEffect transition="in" filter="blinds(horizontal)">
                                      <p:cBhvr>
                                        <p:cTn id="22" dur="500"/>
                                        <p:tgtEl>
                                          <p:spTgt spid="1208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0847"/>
                                        </p:tgtEl>
                                        <p:attrNameLst>
                                          <p:attrName>style.visibility</p:attrName>
                                        </p:attrNameLst>
                                      </p:cBhvr>
                                      <p:to>
                                        <p:strVal val="visible"/>
                                      </p:to>
                                    </p:set>
                                    <p:animEffect transition="in" filter="blinds(horizontal)">
                                      <p:cBhvr>
                                        <p:cTn id="27" dur="500"/>
                                        <p:tgtEl>
                                          <p:spTgt spid="120847"/>
                                        </p:tgtEl>
                                      </p:cBhvr>
                                    </p:animEffect>
                                  </p:childTnLst>
                                </p:cTn>
                              </p:par>
                            </p:childTnLst>
                          </p:cTn>
                        </p:par>
                        <p:par>
                          <p:cTn id="28" fill="hold" nodeType="afterGroup">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120848"/>
                                        </p:tgtEl>
                                        <p:attrNameLst>
                                          <p:attrName>style.visibility</p:attrName>
                                        </p:attrNameLst>
                                      </p:cBhvr>
                                      <p:to>
                                        <p:strVal val="visible"/>
                                      </p:to>
                                    </p:set>
                                    <p:animEffect transition="in" filter="blinds(horizontal)">
                                      <p:cBhvr>
                                        <p:cTn id="31" dur="500"/>
                                        <p:tgtEl>
                                          <p:spTgt spid="120848"/>
                                        </p:tgtEl>
                                      </p:cBhvr>
                                    </p:animEffect>
                                  </p:childTnLst>
                                </p:cTn>
                              </p:par>
                            </p:childTnLst>
                          </p:cTn>
                        </p:par>
                        <p:par>
                          <p:cTn id="32" fill="hold" nodeType="afterGroup">
                            <p:stCondLst>
                              <p:cond delay="1000"/>
                            </p:stCondLst>
                            <p:childTnLst>
                              <p:par>
                                <p:cTn id="33" presetID="2" presetClass="entr" presetSubtype="8" fill="hold" nodeType="afterEffect">
                                  <p:stCondLst>
                                    <p:cond delay="0"/>
                                  </p:stCondLst>
                                  <p:childTnLst>
                                    <p:set>
                                      <p:cBhvr>
                                        <p:cTn id="34" dur="1" fill="hold">
                                          <p:stCondLst>
                                            <p:cond delay="0"/>
                                          </p:stCondLst>
                                        </p:cTn>
                                        <p:tgtEl>
                                          <p:spTgt spid="120858"/>
                                        </p:tgtEl>
                                        <p:attrNameLst>
                                          <p:attrName>style.visibility</p:attrName>
                                        </p:attrNameLst>
                                      </p:cBhvr>
                                      <p:to>
                                        <p:strVal val="visible"/>
                                      </p:to>
                                    </p:set>
                                    <p:anim calcmode="lin" valueType="num">
                                      <p:cBhvr additive="base">
                                        <p:cTn id="35" dur="500" fill="hold"/>
                                        <p:tgtEl>
                                          <p:spTgt spid="120858"/>
                                        </p:tgtEl>
                                        <p:attrNameLst>
                                          <p:attrName>ppt_x</p:attrName>
                                        </p:attrNameLst>
                                      </p:cBhvr>
                                      <p:tavLst>
                                        <p:tav tm="0">
                                          <p:val>
                                            <p:strVal val="0-#ppt_w/2"/>
                                          </p:val>
                                        </p:tav>
                                        <p:tav tm="100000">
                                          <p:val>
                                            <p:strVal val="#ppt_x"/>
                                          </p:val>
                                        </p:tav>
                                      </p:tavLst>
                                    </p:anim>
                                    <p:anim calcmode="lin" valueType="num">
                                      <p:cBhvr additive="base">
                                        <p:cTn id="36" dur="500" fill="hold"/>
                                        <p:tgtEl>
                                          <p:spTgt spid="1208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autoUpdateAnimBg="0"/>
      <p:bldP spid="120845" grpId="0" build="p" autoUpdateAnimBg="0"/>
      <p:bldP spid="120846" grpId="0" autoUpdateAnimBg="0"/>
      <p:bldP spid="120847" grpId="0" autoUpdateAnimBg="0"/>
      <p:bldP spid="12084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830263" y="1238250"/>
            <a:ext cx="7739062" cy="46529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3" name="Text Box 3"/>
          <p:cNvSpPr txBox="1">
            <a:spLocks noChangeArrowheads="1"/>
          </p:cNvSpPr>
          <p:nvPr/>
        </p:nvSpPr>
        <p:spPr bwMode="auto">
          <a:xfrm>
            <a:off x="946150" y="1160463"/>
            <a:ext cx="21383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Rotation</a:t>
            </a:r>
          </a:p>
        </p:txBody>
      </p:sp>
      <p:sp>
        <p:nvSpPr>
          <p:cNvPr id="71684" name="Rectangle 4"/>
          <p:cNvSpPr>
            <a:spLocks noChangeArrowheads="1"/>
          </p:cNvSpPr>
          <p:nvPr/>
        </p:nvSpPr>
        <p:spPr bwMode="auto">
          <a:xfrm>
            <a:off x="830263" y="58308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85" name="Text Box 5"/>
          <p:cNvSpPr txBox="1">
            <a:spLocks noChangeArrowheads="1"/>
          </p:cNvSpPr>
          <p:nvPr/>
        </p:nvSpPr>
        <p:spPr bwMode="auto">
          <a:xfrm>
            <a:off x="946150" y="1674813"/>
            <a:ext cx="7332663" cy="162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400" b="0" i="0">
                <a:solidFill>
                  <a:schemeClr val="tx1"/>
                </a:solidFill>
              </a:rPr>
              <a:t>‧	If </a:t>
            </a:r>
            <a:r>
              <a:rPr lang="en-US" altLang="zh-TW" sz="2400" b="0">
                <a:solidFill>
                  <a:schemeClr val="tx1"/>
                </a:solidFill>
              </a:rPr>
              <a:t>P</a:t>
            </a:r>
            <a:r>
              <a:rPr lang="en-US" altLang="zh-TW" sz="2400" b="0" i="0">
                <a:solidFill>
                  <a:schemeClr val="tx1"/>
                </a:solidFill>
              </a:rPr>
              <a:t>(</a:t>
            </a:r>
            <a:r>
              <a:rPr lang="en-US" altLang="zh-TW" sz="2400" b="0">
                <a:solidFill>
                  <a:schemeClr val="tx1"/>
                </a:solidFill>
              </a:rPr>
              <a:t>x</a:t>
            </a:r>
            <a:r>
              <a:rPr lang="en-US" altLang="zh-TW" sz="2400" b="0" i="0">
                <a:solidFill>
                  <a:schemeClr val="tx1"/>
                </a:solidFill>
              </a:rPr>
              <a:t>, </a:t>
            </a:r>
            <a:r>
              <a:rPr lang="en-US" altLang="zh-TW" sz="2400" b="0">
                <a:solidFill>
                  <a:schemeClr val="tx1"/>
                </a:solidFill>
              </a:rPr>
              <a:t>y</a:t>
            </a:r>
            <a:r>
              <a:rPr lang="en-US" altLang="zh-TW" sz="2400" b="0" i="0">
                <a:solidFill>
                  <a:schemeClr val="tx1"/>
                </a:solidFill>
              </a:rPr>
              <a:t>) is rotated anticlockwise about the origin </a:t>
            </a:r>
            <a:r>
              <a:rPr lang="en-US" altLang="zh-TW" sz="2400" b="0">
                <a:solidFill>
                  <a:schemeClr val="tx1"/>
                </a:solidFill>
              </a:rPr>
              <a:t>O</a:t>
            </a:r>
            <a:r>
              <a:rPr lang="en-US" altLang="zh-TW" sz="2400" b="0" i="0">
                <a:solidFill>
                  <a:schemeClr val="tx1"/>
                </a:solidFill>
              </a:rPr>
              <a:t>, the coordinates of its new position are given in the table below:</a:t>
            </a:r>
          </a:p>
        </p:txBody>
      </p:sp>
      <p:sp>
        <p:nvSpPr>
          <p:cNvPr id="71686" name="Text Box 6"/>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71687" name="Text Box 7"/>
          <p:cNvSpPr txBox="1">
            <a:spLocks noChangeArrowheads="1"/>
          </p:cNvSpPr>
          <p:nvPr/>
        </p:nvSpPr>
        <p:spPr bwMode="auto">
          <a:xfrm>
            <a:off x="250825" y="12779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C)</a:t>
            </a:r>
          </a:p>
        </p:txBody>
      </p:sp>
      <p:sp>
        <p:nvSpPr>
          <p:cNvPr id="71688" name="AutoShape 8">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71689" name="AutoShape 9">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AutoShape 10">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691" name="Picture 44" descr="D:\Oxford\PPT\Shared\keyconcept5.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188" y="517525"/>
            <a:ext cx="28114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09" name="Group 129"/>
          <p:cNvGrpSpPr>
            <a:grpSpLocks/>
          </p:cNvGrpSpPr>
          <p:nvPr/>
        </p:nvGrpSpPr>
        <p:grpSpPr bwMode="auto">
          <a:xfrm>
            <a:off x="1057275" y="3543300"/>
            <a:ext cx="4292600" cy="1905000"/>
            <a:chOff x="-2591" y="2176"/>
            <a:chExt cx="2704" cy="1200"/>
          </a:xfrm>
        </p:grpSpPr>
        <p:sp>
          <p:nvSpPr>
            <p:cNvPr id="71733" name="Rectangle 128"/>
            <p:cNvSpPr>
              <a:spLocks noChangeArrowheads="1"/>
            </p:cNvSpPr>
            <p:nvPr/>
          </p:nvSpPr>
          <p:spPr bwMode="auto">
            <a:xfrm>
              <a:off x="-2591" y="2176"/>
              <a:ext cx="2696" cy="119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4" name="Rectangle 83"/>
            <p:cNvSpPr>
              <a:spLocks noChangeArrowheads="1"/>
            </p:cNvSpPr>
            <p:nvPr/>
          </p:nvSpPr>
          <p:spPr bwMode="auto">
            <a:xfrm>
              <a:off x="-1079" y="3076"/>
              <a:ext cx="1192"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400" b="0" i="0">
                <a:solidFill>
                  <a:schemeClr val="tx1"/>
                </a:solidFill>
              </a:endParaRPr>
            </a:p>
          </p:txBody>
        </p:sp>
        <p:sp>
          <p:nvSpPr>
            <p:cNvPr id="71735" name="Rectangle 82"/>
            <p:cNvSpPr>
              <a:spLocks noChangeArrowheads="1"/>
            </p:cNvSpPr>
            <p:nvPr/>
          </p:nvSpPr>
          <p:spPr bwMode="auto">
            <a:xfrm>
              <a:off x="-2591" y="3076"/>
              <a:ext cx="1512"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400" b="0" i="0">
                  <a:solidFill>
                    <a:schemeClr val="tx1"/>
                  </a:solidFill>
                </a:rPr>
                <a:t>270</a:t>
              </a:r>
              <a:r>
                <a:rPr lang="en-US" altLang="zh-TW" sz="2400" b="0" i="0">
                  <a:solidFill>
                    <a:schemeClr val="tx1"/>
                  </a:solidFill>
                  <a:cs typeface="Times New Roman" pitchFamily="18" charset="0"/>
                </a:rPr>
                <a:t>°</a:t>
              </a:r>
            </a:p>
          </p:txBody>
        </p:sp>
        <p:sp>
          <p:nvSpPr>
            <p:cNvPr id="71736" name="Rectangle 81"/>
            <p:cNvSpPr>
              <a:spLocks noChangeArrowheads="1"/>
            </p:cNvSpPr>
            <p:nvPr/>
          </p:nvSpPr>
          <p:spPr bwMode="auto">
            <a:xfrm>
              <a:off x="-1079" y="2776"/>
              <a:ext cx="1192"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400" b="0" i="0">
                <a:solidFill>
                  <a:schemeClr val="tx1"/>
                </a:solidFill>
              </a:endParaRPr>
            </a:p>
          </p:txBody>
        </p:sp>
        <p:sp>
          <p:nvSpPr>
            <p:cNvPr id="71737" name="Rectangle 80"/>
            <p:cNvSpPr>
              <a:spLocks noChangeArrowheads="1"/>
            </p:cNvSpPr>
            <p:nvPr/>
          </p:nvSpPr>
          <p:spPr bwMode="auto">
            <a:xfrm>
              <a:off x="-2591" y="2776"/>
              <a:ext cx="1512"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400" b="0" i="0">
                  <a:solidFill>
                    <a:schemeClr val="tx1"/>
                  </a:solidFill>
                </a:rPr>
                <a:t>180</a:t>
              </a:r>
              <a:r>
                <a:rPr lang="en-US" altLang="zh-TW" sz="2400" b="0" i="0">
                  <a:solidFill>
                    <a:schemeClr val="tx1"/>
                  </a:solidFill>
                  <a:cs typeface="Times New Roman" pitchFamily="18" charset="0"/>
                </a:rPr>
                <a:t>°</a:t>
              </a:r>
            </a:p>
          </p:txBody>
        </p:sp>
        <p:sp>
          <p:nvSpPr>
            <p:cNvPr id="71738" name="Rectangle 79"/>
            <p:cNvSpPr>
              <a:spLocks noChangeArrowheads="1"/>
            </p:cNvSpPr>
            <p:nvPr/>
          </p:nvSpPr>
          <p:spPr bwMode="auto">
            <a:xfrm>
              <a:off x="-1079" y="2476"/>
              <a:ext cx="1192"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endParaRPr lang="en-US" sz="2400" b="0" i="0">
                <a:solidFill>
                  <a:schemeClr val="tx1"/>
                </a:solidFill>
              </a:endParaRPr>
            </a:p>
          </p:txBody>
        </p:sp>
        <p:sp>
          <p:nvSpPr>
            <p:cNvPr id="71739" name="Rectangle 78"/>
            <p:cNvSpPr>
              <a:spLocks noChangeArrowheads="1"/>
            </p:cNvSpPr>
            <p:nvPr/>
          </p:nvSpPr>
          <p:spPr bwMode="auto">
            <a:xfrm>
              <a:off x="-2591" y="2476"/>
              <a:ext cx="1512"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400" b="0" i="0">
                  <a:solidFill>
                    <a:schemeClr val="tx1"/>
                  </a:solidFill>
                </a:rPr>
                <a:t>90</a:t>
              </a:r>
              <a:r>
                <a:rPr lang="en-US" altLang="zh-TW" sz="2400" b="0" i="0">
                  <a:solidFill>
                    <a:schemeClr val="tx1"/>
                  </a:solidFill>
                  <a:cs typeface="Times New Roman" pitchFamily="18" charset="0"/>
                </a:rPr>
                <a:t>°</a:t>
              </a:r>
              <a:endParaRPr lang="en-US" altLang="zh-TW" sz="2400" b="0" i="0">
                <a:solidFill>
                  <a:schemeClr val="tx1"/>
                </a:solidFill>
              </a:endParaRPr>
            </a:p>
          </p:txBody>
        </p:sp>
        <p:sp>
          <p:nvSpPr>
            <p:cNvPr id="71740" name="Rectangle 77"/>
            <p:cNvSpPr>
              <a:spLocks noChangeArrowheads="1"/>
            </p:cNvSpPr>
            <p:nvPr/>
          </p:nvSpPr>
          <p:spPr bwMode="auto">
            <a:xfrm>
              <a:off x="-1079" y="2176"/>
              <a:ext cx="1192"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00000"/>
                </a:lnSpc>
                <a:spcBef>
                  <a:spcPct val="20000"/>
                </a:spcBef>
              </a:pPr>
              <a:r>
                <a:rPr lang="en-US" altLang="zh-TW" sz="2400">
                  <a:solidFill>
                    <a:schemeClr val="tx1"/>
                  </a:solidFill>
                </a:rPr>
                <a:t>New position</a:t>
              </a:r>
            </a:p>
          </p:txBody>
        </p:sp>
        <p:sp>
          <p:nvSpPr>
            <p:cNvPr id="71741" name="Rectangle 76"/>
            <p:cNvSpPr>
              <a:spLocks noChangeArrowheads="1"/>
            </p:cNvSpPr>
            <p:nvPr/>
          </p:nvSpPr>
          <p:spPr bwMode="auto">
            <a:xfrm>
              <a:off x="-2591" y="2176"/>
              <a:ext cx="1512"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spcBef>
                  <a:spcPct val="20000"/>
                </a:spcBef>
              </a:pPr>
              <a:r>
                <a:rPr lang="en-US" altLang="zh-TW" sz="2400">
                  <a:solidFill>
                    <a:schemeClr val="tx1"/>
                  </a:solidFill>
                </a:rPr>
                <a:t>Angle rotated     </a:t>
              </a:r>
            </a:p>
          </p:txBody>
        </p:sp>
        <p:sp>
          <p:nvSpPr>
            <p:cNvPr id="71742" name="Line 84"/>
            <p:cNvSpPr>
              <a:spLocks noChangeShapeType="1"/>
            </p:cNvSpPr>
            <p:nvPr/>
          </p:nvSpPr>
          <p:spPr bwMode="auto">
            <a:xfrm>
              <a:off x="-2591" y="2176"/>
              <a:ext cx="270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3" name="Line 85"/>
            <p:cNvSpPr>
              <a:spLocks noChangeShapeType="1"/>
            </p:cNvSpPr>
            <p:nvPr/>
          </p:nvSpPr>
          <p:spPr bwMode="auto">
            <a:xfrm>
              <a:off x="-2591" y="2476"/>
              <a:ext cx="27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4" name="Line 86"/>
            <p:cNvSpPr>
              <a:spLocks noChangeShapeType="1"/>
            </p:cNvSpPr>
            <p:nvPr/>
          </p:nvSpPr>
          <p:spPr bwMode="auto">
            <a:xfrm>
              <a:off x="-2591" y="2776"/>
              <a:ext cx="27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5" name="Line 87"/>
            <p:cNvSpPr>
              <a:spLocks noChangeShapeType="1"/>
            </p:cNvSpPr>
            <p:nvPr/>
          </p:nvSpPr>
          <p:spPr bwMode="auto">
            <a:xfrm>
              <a:off x="-2591" y="3076"/>
              <a:ext cx="27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6" name="Line 88"/>
            <p:cNvSpPr>
              <a:spLocks noChangeShapeType="1"/>
            </p:cNvSpPr>
            <p:nvPr/>
          </p:nvSpPr>
          <p:spPr bwMode="auto">
            <a:xfrm>
              <a:off x="-2591" y="3376"/>
              <a:ext cx="270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7" name="Line 89"/>
            <p:cNvSpPr>
              <a:spLocks noChangeShapeType="1"/>
            </p:cNvSpPr>
            <p:nvPr/>
          </p:nvSpPr>
          <p:spPr bwMode="auto">
            <a:xfrm>
              <a:off x="-2591" y="2176"/>
              <a:ext cx="0" cy="12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8" name="Line 90"/>
            <p:cNvSpPr>
              <a:spLocks noChangeShapeType="1"/>
            </p:cNvSpPr>
            <p:nvPr/>
          </p:nvSpPr>
          <p:spPr bwMode="auto">
            <a:xfrm>
              <a:off x="-1079" y="2176"/>
              <a:ext cx="0" cy="1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9" name="Line 91"/>
            <p:cNvSpPr>
              <a:spLocks noChangeShapeType="1"/>
            </p:cNvSpPr>
            <p:nvPr/>
          </p:nvSpPr>
          <p:spPr bwMode="auto">
            <a:xfrm>
              <a:off x="113" y="2176"/>
              <a:ext cx="0" cy="12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0" name="Arc 99"/>
            <p:cNvSpPr>
              <a:spLocks/>
            </p:cNvSpPr>
            <p:nvPr/>
          </p:nvSpPr>
          <p:spPr bwMode="auto">
            <a:xfrm>
              <a:off x="-1392" y="2276"/>
              <a:ext cx="127" cy="142"/>
            </a:xfrm>
            <a:custGeom>
              <a:avLst/>
              <a:gdLst>
                <a:gd name="T0" fmla="*/ 0 w 38440"/>
                <a:gd name="T1" fmla="*/ 0 h 43200"/>
                <a:gd name="T2" fmla="*/ 0 w 38440"/>
                <a:gd name="T3" fmla="*/ 0 h 43200"/>
                <a:gd name="T4" fmla="*/ 0 w 38440"/>
                <a:gd name="T5" fmla="*/ 0 h 43200"/>
                <a:gd name="T6" fmla="*/ 0 60000 65536"/>
                <a:gd name="T7" fmla="*/ 0 60000 65536"/>
                <a:gd name="T8" fmla="*/ 0 60000 65536"/>
              </a:gdLst>
              <a:ahLst/>
              <a:cxnLst>
                <a:cxn ang="T6">
                  <a:pos x="T0" y="T1"/>
                </a:cxn>
                <a:cxn ang="T7">
                  <a:pos x="T2" y="T3"/>
                </a:cxn>
                <a:cxn ang="T8">
                  <a:pos x="T4" y="T5"/>
                </a:cxn>
              </a:cxnLst>
              <a:rect l="0" t="0" r="r" b="b"/>
              <a:pathLst>
                <a:path w="38440" h="43200" fill="none" extrusionOk="0">
                  <a:moveTo>
                    <a:pt x="13220" y="305"/>
                  </a:moveTo>
                  <a:cubicBezTo>
                    <a:pt x="14416" y="102"/>
                    <a:pt x="15626" y="-1"/>
                    <a:pt x="16840" y="0"/>
                  </a:cubicBezTo>
                  <a:cubicBezTo>
                    <a:pt x="28769" y="0"/>
                    <a:pt x="38440" y="9670"/>
                    <a:pt x="38440" y="21600"/>
                  </a:cubicBezTo>
                  <a:cubicBezTo>
                    <a:pt x="38440" y="33529"/>
                    <a:pt x="28769" y="43200"/>
                    <a:pt x="16840" y="43200"/>
                  </a:cubicBezTo>
                  <a:cubicBezTo>
                    <a:pt x="10293" y="43200"/>
                    <a:pt x="4099" y="40230"/>
                    <a:pt x="-1" y="35126"/>
                  </a:cubicBezTo>
                </a:path>
                <a:path w="38440" h="43200" stroke="0" extrusionOk="0">
                  <a:moveTo>
                    <a:pt x="13220" y="305"/>
                  </a:moveTo>
                  <a:cubicBezTo>
                    <a:pt x="14416" y="102"/>
                    <a:pt x="15626" y="-1"/>
                    <a:pt x="16840" y="0"/>
                  </a:cubicBezTo>
                  <a:cubicBezTo>
                    <a:pt x="28769" y="0"/>
                    <a:pt x="38440" y="9670"/>
                    <a:pt x="38440" y="21600"/>
                  </a:cubicBezTo>
                  <a:cubicBezTo>
                    <a:pt x="38440" y="33529"/>
                    <a:pt x="28769" y="43200"/>
                    <a:pt x="16840" y="43200"/>
                  </a:cubicBezTo>
                  <a:cubicBezTo>
                    <a:pt x="10293" y="43200"/>
                    <a:pt x="4099" y="40230"/>
                    <a:pt x="-1" y="35126"/>
                  </a:cubicBezTo>
                  <a:lnTo>
                    <a:pt x="16840" y="21600"/>
                  </a:lnTo>
                  <a:lnTo>
                    <a:pt x="13220" y="305"/>
                  </a:lnTo>
                  <a:close/>
                </a:path>
              </a:pathLst>
            </a:custGeom>
            <a:noFill/>
            <a:ln w="25400">
              <a:solidFill>
                <a:srgbClr val="000000"/>
              </a:solidFill>
              <a:round/>
              <a:headEnd type="stealth"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07" name="Group 127"/>
          <p:cNvGrpSpPr>
            <a:grpSpLocks/>
          </p:cNvGrpSpPr>
          <p:nvPr/>
        </p:nvGrpSpPr>
        <p:grpSpPr bwMode="auto">
          <a:xfrm>
            <a:off x="5616575" y="3063875"/>
            <a:ext cx="2771775" cy="2405063"/>
            <a:chOff x="3602" y="1930"/>
            <a:chExt cx="1746" cy="1515"/>
          </a:xfrm>
        </p:grpSpPr>
        <p:grpSp>
          <p:nvGrpSpPr>
            <p:cNvPr id="71712" name="Group 95"/>
            <p:cNvGrpSpPr>
              <a:grpSpLocks/>
            </p:cNvGrpSpPr>
            <p:nvPr/>
          </p:nvGrpSpPr>
          <p:grpSpPr bwMode="auto">
            <a:xfrm>
              <a:off x="3602" y="1930"/>
              <a:ext cx="1585" cy="1515"/>
              <a:chOff x="3570" y="1906"/>
              <a:chExt cx="1585" cy="1515"/>
            </a:xfrm>
          </p:grpSpPr>
          <p:sp>
            <p:nvSpPr>
              <p:cNvPr id="71728" name="Line 46"/>
              <p:cNvSpPr>
                <a:spLocks noChangeShapeType="1"/>
              </p:cNvSpPr>
              <p:nvPr/>
            </p:nvSpPr>
            <p:spPr bwMode="auto">
              <a:xfrm>
                <a:off x="3570" y="2799"/>
                <a:ext cx="1407"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9" name="Line 47"/>
              <p:cNvSpPr>
                <a:spLocks noChangeShapeType="1"/>
              </p:cNvSpPr>
              <p:nvPr/>
            </p:nvSpPr>
            <p:spPr bwMode="auto">
              <a:xfrm rot="-5400000">
                <a:off x="3638" y="2785"/>
                <a:ext cx="1272"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0" name="Text Box 48"/>
              <p:cNvSpPr txBox="1">
                <a:spLocks noChangeArrowheads="1"/>
              </p:cNvSpPr>
              <p:nvPr/>
            </p:nvSpPr>
            <p:spPr bwMode="auto">
              <a:xfrm>
                <a:off x="4959" y="2640"/>
                <a:ext cx="19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x</a:t>
                </a:r>
              </a:p>
            </p:txBody>
          </p:sp>
          <p:sp>
            <p:nvSpPr>
              <p:cNvPr id="71731" name="Text Box 49"/>
              <p:cNvSpPr txBox="1">
                <a:spLocks noChangeArrowheads="1"/>
              </p:cNvSpPr>
              <p:nvPr/>
            </p:nvSpPr>
            <p:spPr bwMode="auto">
              <a:xfrm>
                <a:off x="4193" y="1906"/>
                <a:ext cx="2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y</a:t>
                </a:r>
              </a:p>
            </p:txBody>
          </p:sp>
          <p:sp>
            <p:nvSpPr>
              <p:cNvPr id="71732" name="Text Box 50"/>
              <p:cNvSpPr txBox="1">
                <a:spLocks noChangeArrowheads="1"/>
              </p:cNvSpPr>
              <p:nvPr/>
            </p:nvSpPr>
            <p:spPr bwMode="auto">
              <a:xfrm>
                <a:off x="4086" y="2711"/>
                <a:ext cx="20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r>
                  <a:rPr lang="en-US" altLang="zh-TW" sz="2000">
                    <a:solidFill>
                      <a:srgbClr val="3366FF"/>
                    </a:solidFill>
                  </a:rPr>
                  <a:t>O</a:t>
                </a:r>
              </a:p>
            </p:txBody>
          </p:sp>
        </p:grpSp>
        <p:sp>
          <p:nvSpPr>
            <p:cNvPr id="71713" name="Rectangle 51"/>
            <p:cNvSpPr>
              <a:spLocks noChangeArrowheads="1"/>
            </p:cNvSpPr>
            <p:nvPr/>
          </p:nvSpPr>
          <p:spPr bwMode="auto">
            <a:xfrm>
              <a:off x="4840" y="2269"/>
              <a:ext cx="508"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P</a:t>
              </a:r>
              <a:r>
                <a:rPr lang="en-US" altLang="zh-TW" i="0">
                  <a:solidFill>
                    <a:schemeClr val="tx1"/>
                  </a:solidFill>
                </a:rPr>
                <a:t>(</a:t>
              </a:r>
              <a:r>
                <a:rPr lang="en-US" altLang="zh-TW">
                  <a:solidFill>
                    <a:schemeClr val="tx1"/>
                  </a:solidFill>
                </a:rPr>
                <a:t>x</a:t>
              </a:r>
              <a:r>
                <a:rPr lang="en-US" altLang="zh-TW" i="0">
                  <a:solidFill>
                    <a:schemeClr val="tx1"/>
                  </a:solidFill>
                </a:rPr>
                <a:t>,</a:t>
              </a:r>
              <a:r>
                <a:rPr lang="en-US" altLang="zh-TW">
                  <a:solidFill>
                    <a:schemeClr val="tx1"/>
                  </a:solidFill>
                </a:rPr>
                <a:t> y</a:t>
              </a:r>
              <a:r>
                <a:rPr lang="en-US" altLang="zh-TW" i="0">
                  <a:solidFill>
                    <a:schemeClr val="tx1"/>
                  </a:solidFill>
                </a:rPr>
                <a:t>)</a:t>
              </a:r>
            </a:p>
          </p:txBody>
        </p:sp>
        <p:grpSp>
          <p:nvGrpSpPr>
            <p:cNvPr id="71714" name="Group 55"/>
            <p:cNvGrpSpPr>
              <a:grpSpLocks/>
            </p:cNvGrpSpPr>
            <p:nvPr/>
          </p:nvGrpSpPr>
          <p:grpSpPr bwMode="auto">
            <a:xfrm>
              <a:off x="4773" y="2371"/>
              <a:ext cx="107" cy="103"/>
              <a:chOff x="1144" y="3940"/>
              <a:chExt cx="152" cy="152"/>
            </a:xfrm>
          </p:grpSpPr>
          <p:sp>
            <p:nvSpPr>
              <p:cNvPr id="71726" name="Line 56"/>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7" name="Line 57"/>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15" name="Line 100"/>
            <p:cNvSpPr>
              <a:spLocks noChangeShapeType="1"/>
            </p:cNvSpPr>
            <p:nvPr/>
          </p:nvSpPr>
          <p:spPr bwMode="auto">
            <a:xfrm flipV="1">
              <a:off x="3776" y="2408"/>
              <a:ext cx="1072" cy="816"/>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6" name="Line 101"/>
            <p:cNvSpPr>
              <a:spLocks noChangeShapeType="1"/>
            </p:cNvSpPr>
            <p:nvPr/>
          </p:nvSpPr>
          <p:spPr bwMode="auto">
            <a:xfrm rot="5400000" flipV="1">
              <a:off x="3784" y="2440"/>
              <a:ext cx="1072" cy="816"/>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717" name="Group 107"/>
            <p:cNvGrpSpPr>
              <a:grpSpLocks/>
            </p:cNvGrpSpPr>
            <p:nvPr/>
          </p:nvGrpSpPr>
          <p:grpSpPr bwMode="auto">
            <a:xfrm>
              <a:off x="3869" y="2259"/>
              <a:ext cx="107" cy="103"/>
              <a:chOff x="1144" y="3940"/>
              <a:chExt cx="152" cy="152"/>
            </a:xfrm>
          </p:grpSpPr>
          <p:sp>
            <p:nvSpPr>
              <p:cNvPr id="71724" name="Line 108"/>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5" name="Line 109"/>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718" name="Group 110"/>
            <p:cNvGrpSpPr>
              <a:grpSpLocks/>
            </p:cNvGrpSpPr>
            <p:nvPr/>
          </p:nvGrpSpPr>
          <p:grpSpPr bwMode="auto">
            <a:xfrm>
              <a:off x="3725" y="3179"/>
              <a:ext cx="107" cy="103"/>
              <a:chOff x="1144" y="3940"/>
              <a:chExt cx="152" cy="152"/>
            </a:xfrm>
          </p:grpSpPr>
          <p:sp>
            <p:nvSpPr>
              <p:cNvPr id="71722" name="Line 111"/>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3" name="Line 112"/>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719" name="Group 113"/>
            <p:cNvGrpSpPr>
              <a:grpSpLocks/>
            </p:cNvGrpSpPr>
            <p:nvPr/>
          </p:nvGrpSpPr>
          <p:grpSpPr bwMode="auto">
            <a:xfrm>
              <a:off x="4653" y="3323"/>
              <a:ext cx="107" cy="103"/>
              <a:chOff x="1144" y="3940"/>
              <a:chExt cx="152" cy="152"/>
            </a:xfrm>
          </p:grpSpPr>
          <p:sp>
            <p:nvSpPr>
              <p:cNvPr id="71720" name="Line 114"/>
              <p:cNvSpPr>
                <a:spLocks noChangeShapeType="1"/>
              </p:cNvSpPr>
              <p:nvPr/>
            </p:nvSpPr>
            <p:spPr bwMode="auto">
              <a:xfrm>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1" name="Line 115"/>
              <p:cNvSpPr>
                <a:spLocks noChangeShapeType="1"/>
              </p:cNvSpPr>
              <p:nvPr/>
            </p:nvSpPr>
            <p:spPr bwMode="auto">
              <a:xfrm flipH="1">
                <a:off x="1144" y="3940"/>
                <a:ext cx="152" cy="15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2996" name="Rectangle 116"/>
          <p:cNvSpPr>
            <a:spLocks noChangeArrowheads="1"/>
          </p:cNvSpPr>
          <p:nvPr/>
        </p:nvSpPr>
        <p:spPr bwMode="auto">
          <a:xfrm>
            <a:off x="5715000" y="3170238"/>
            <a:ext cx="94615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Q</a:t>
            </a:r>
            <a:r>
              <a:rPr lang="en-US" altLang="zh-TW" i="0">
                <a:solidFill>
                  <a:schemeClr val="tx1"/>
                </a:solidFill>
              </a:rPr>
              <a:t>(</a:t>
            </a:r>
            <a:r>
              <a:rPr lang="en-US" altLang="zh-TW">
                <a:solidFill>
                  <a:schemeClr val="tx1"/>
                </a:solidFill>
              </a:rPr>
              <a:t>–y, x</a:t>
            </a:r>
            <a:r>
              <a:rPr lang="en-US" altLang="zh-TW" i="0">
                <a:solidFill>
                  <a:schemeClr val="tx1"/>
                </a:solidFill>
              </a:rPr>
              <a:t>)</a:t>
            </a:r>
          </a:p>
        </p:txBody>
      </p:sp>
      <p:sp>
        <p:nvSpPr>
          <p:cNvPr id="122997" name="Rectangle 117"/>
          <p:cNvSpPr>
            <a:spLocks noChangeArrowheads="1"/>
          </p:cNvSpPr>
          <p:nvPr/>
        </p:nvSpPr>
        <p:spPr bwMode="auto">
          <a:xfrm>
            <a:off x="5410200" y="5126038"/>
            <a:ext cx="104775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R</a:t>
            </a:r>
            <a:r>
              <a:rPr lang="en-US" altLang="zh-TW" i="0">
                <a:solidFill>
                  <a:schemeClr val="tx1"/>
                </a:solidFill>
              </a:rPr>
              <a:t>(</a:t>
            </a:r>
            <a:r>
              <a:rPr lang="en-US" altLang="zh-TW">
                <a:solidFill>
                  <a:schemeClr val="tx1"/>
                </a:solidFill>
              </a:rPr>
              <a:t>–x, –y</a:t>
            </a:r>
            <a:r>
              <a:rPr lang="en-US" altLang="zh-TW" i="0">
                <a:solidFill>
                  <a:schemeClr val="tx1"/>
                </a:solidFill>
              </a:rPr>
              <a:t>)</a:t>
            </a:r>
          </a:p>
        </p:txBody>
      </p:sp>
      <p:sp>
        <p:nvSpPr>
          <p:cNvPr id="122998" name="Rectangle 118"/>
          <p:cNvSpPr>
            <a:spLocks noChangeArrowheads="1"/>
          </p:cNvSpPr>
          <p:nvPr/>
        </p:nvSpPr>
        <p:spPr bwMode="auto">
          <a:xfrm>
            <a:off x="7391400" y="5138738"/>
            <a:ext cx="90805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a:solidFill>
                  <a:schemeClr val="tx1"/>
                </a:solidFill>
              </a:rPr>
              <a:t>S</a:t>
            </a:r>
            <a:r>
              <a:rPr lang="en-US" altLang="zh-TW" i="0">
                <a:solidFill>
                  <a:schemeClr val="tx1"/>
                </a:solidFill>
              </a:rPr>
              <a:t>(</a:t>
            </a:r>
            <a:r>
              <a:rPr lang="en-US" altLang="zh-TW">
                <a:solidFill>
                  <a:schemeClr val="tx1"/>
                </a:solidFill>
              </a:rPr>
              <a:t>y, –x</a:t>
            </a:r>
            <a:r>
              <a:rPr lang="en-US" altLang="zh-TW" i="0">
                <a:solidFill>
                  <a:schemeClr val="tx1"/>
                </a:solidFill>
              </a:rPr>
              <a:t>)</a:t>
            </a:r>
          </a:p>
        </p:txBody>
      </p:sp>
      <p:grpSp>
        <p:nvGrpSpPr>
          <p:cNvPr id="123003" name="Group 123"/>
          <p:cNvGrpSpPr>
            <a:grpSpLocks/>
          </p:cNvGrpSpPr>
          <p:nvPr/>
        </p:nvGrpSpPr>
        <p:grpSpPr bwMode="auto">
          <a:xfrm>
            <a:off x="6534150" y="3765550"/>
            <a:ext cx="584200" cy="568325"/>
            <a:chOff x="4180" y="2372"/>
            <a:chExt cx="368" cy="358"/>
          </a:xfrm>
        </p:grpSpPr>
        <p:sp>
          <p:nvSpPr>
            <p:cNvPr id="71710" name="Arc 102"/>
            <p:cNvSpPr>
              <a:spLocks/>
            </p:cNvSpPr>
            <p:nvPr/>
          </p:nvSpPr>
          <p:spPr bwMode="auto">
            <a:xfrm>
              <a:off x="4180" y="2571"/>
              <a:ext cx="258" cy="159"/>
            </a:xfrm>
            <a:custGeom>
              <a:avLst/>
              <a:gdLst>
                <a:gd name="T0" fmla="*/ 0 w 35083"/>
                <a:gd name="T1" fmla="*/ 0 h 21600"/>
                <a:gd name="T2" fmla="*/ 2 w 35083"/>
                <a:gd name="T3" fmla="*/ 1 h 21600"/>
                <a:gd name="T4" fmla="*/ 1 w 35083"/>
                <a:gd name="T5" fmla="*/ 1 h 21600"/>
                <a:gd name="T6" fmla="*/ 0 60000 65536"/>
                <a:gd name="T7" fmla="*/ 0 60000 65536"/>
                <a:gd name="T8" fmla="*/ 0 60000 65536"/>
              </a:gdLst>
              <a:ahLst/>
              <a:cxnLst>
                <a:cxn ang="T6">
                  <a:pos x="T0" y="T1"/>
                </a:cxn>
                <a:cxn ang="T7">
                  <a:pos x="T2" y="T3"/>
                </a:cxn>
                <a:cxn ang="T8">
                  <a:pos x="T4" y="T5"/>
                </a:cxn>
              </a:cxnLst>
              <a:rect l="0" t="0" r="r" b="b"/>
              <a:pathLst>
                <a:path w="35083" h="21600" fill="none" extrusionOk="0">
                  <a:moveTo>
                    <a:pt x="-1" y="5896"/>
                  </a:moveTo>
                  <a:cubicBezTo>
                    <a:pt x="4009" y="2109"/>
                    <a:pt x="9315" y="-1"/>
                    <a:pt x="14831" y="0"/>
                  </a:cubicBezTo>
                  <a:cubicBezTo>
                    <a:pt x="23863" y="0"/>
                    <a:pt x="31942" y="5620"/>
                    <a:pt x="35083" y="14088"/>
                  </a:cubicBezTo>
                </a:path>
                <a:path w="35083" h="21600" stroke="0" extrusionOk="0">
                  <a:moveTo>
                    <a:pt x="-1" y="5896"/>
                  </a:moveTo>
                  <a:cubicBezTo>
                    <a:pt x="4009" y="2109"/>
                    <a:pt x="9315" y="-1"/>
                    <a:pt x="14831" y="0"/>
                  </a:cubicBezTo>
                  <a:cubicBezTo>
                    <a:pt x="23863" y="0"/>
                    <a:pt x="31942" y="5620"/>
                    <a:pt x="35083" y="14088"/>
                  </a:cubicBezTo>
                  <a:lnTo>
                    <a:pt x="14831" y="21600"/>
                  </a:lnTo>
                  <a:lnTo>
                    <a:pt x="-1" y="5896"/>
                  </a:lnTo>
                  <a:close/>
                </a:path>
              </a:pathLst>
            </a:custGeom>
            <a:noFill/>
            <a:ln w="19050">
              <a:solidFill>
                <a:srgbClr val="339966"/>
              </a:solidFill>
              <a:round/>
              <a:headEnd type="stealth"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1" name="Rectangle 119"/>
            <p:cNvSpPr>
              <a:spLocks noChangeArrowheads="1"/>
            </p:cNvSpPr>
            <p:nvPr/>
          </p:nvSpPr>
          <p:spPr bwMode="auto">
            <a:xfrm>
              <a:off x="4264" y="2372"/>
              <a:ext cx="2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500" i="0">
                  <a:solidFill>
                    <a:srgbClr val="FF0000"/>
                  </a:solidFill>
                </a:rPr>
                <a:t>90</a:t>
              </a:r>
              <a:r>
                <a:rPr lang="en-US" altLang="zh-TW" sz="1500" i="0">
                  <a:solidFill>
                    <a:srgbClr val="FF0000"/>
                  </a:solidFill>
                  <a:cs typeface="Times New Roman" pitchFamily="18" charset="0"/>
                </a:rPr>
                <a:t>°</a:t>
              </a:r>
              <a:endParaRPr lang="en-US" altLang="zh-TW" sz="1500">
                <a:solidFill>
                  <a:srgbClr val="FF0000"/>
                </a:solidFill>
              </a:endParaRPr>
            </a:p>
          </p:txBody>
        </p:sp>
      </p:grpSp>
      <p:grpSp>
        <p:nvGrpSpPr>
          <p:cNvPr id="123004" name="Group 124"/>
          <p:cNvGrpSpPr>
            <a:grpSpLocks/>
          </p:cNvGrpSpPr>
          <p:nvPr/>
        </p:nvGrpSpPr>
        <p:grpSpPr bwMode="auto">
          <a:xfrm>
            <a:off x="5918200" y="4171950"/>
            <a:ext cx="677863" cy="454025"/>
            <a:chOff x="3792" y="2628"/>
            <a:chExt cx="427" cy="286"/>
          </a:xfrm>
        </p:grpSpPr>
        <p:sp>
          <p:nvSpPr>
            <p:cNvPr id="71708" name="Arc 103"/>
            <p:cNvSpPr>
              <a:spLocks/>
            </p:cNvSpPr>
            <p:nvPr/>
          </p:nvSpPr>
          <p:spPr bwMode="auto">
            <a:xfrm rot="-5400000">
              <a:off x="4011" y="2705"/>
              <a:ext cx="258" cy="159"/>
            </a:xfrm>
            <a:custGeom>
              <a:avLst/>
              <a:gdLst>
                <a:gd name="T0" fmla="*/ 0 w 35065"/>
                <a:gd name="T1" fmla="*/ 1 h 21600"/>
                <a:gd name="T2" fmla="*/ 2 w 35065"/>
                <a:gd name="T3" fmla="*/ 0 h 21600"/>
                <a:gd name="T4" fmla="*/ 1 w 35065"/>
                <a:gd name="T5" fmla="*/ 1 h 21600"/>
                <a:gd name="T6" fmla="*/ 0 60000 65536"/>
                <a:gd name="T7" fmla="*/ 0 60000 65536"/>
                <a:gd name="T8" fmla="*/ 0 60000 65536"/>
              </a:gdLst>
              <a:ahLst/>
              <a:cxnLst>
                <a:cxn ang="T6">
                  <a:pos x="T0" y="T1"/>
                </a:cxn>
                <a:cxn ang="T7">
                  <a:pos x="T2" y="T3"/>
                </a:cxn>
                <a:cxn ang="T8">
                  <a:pos x="T4" y="T5"/>
                </a:cxn>
              </a:cxnLst>
              <a:rect l="0" t="0" r="r" b="b"/>
              <a:pathLst>
                <a:path w="35065" h="21600" fill="none" extrusionOk="0">
                  <a:moveTo>
                    <a:pt x="0" y="9781"/>
                  </a:moveTo>
                  <a:cubicBezTo>
                    <a:pt x="3989" y="3678"/>
                    <a:pt x="10788" y="-1"/>
                    <a:pt x="18080" y="0"/>
                  </a:cubicBezTo>
                  <a:cubicBezTo>
                    <a:pt x="24708" y="0"/>
                    <a:pt x="30969" y="3043"/>
                    <a:pt x="35064" y="8255"/>
                  </a:cubicBezTo>
                </a:path>
                <a:path w="35065" h="21600" stroke="0" extrusionOk="0">
                  <a:moveTo>
                    <a:pt x="0" y="9781"/>
                  </a:moveTo>
                  <a:cubicBezTo>
                    <a:pt x="3989" y="3678"/>
                    <a:pt x="10788" y="-1"/>
                    <a:pt x="18080" y="0"/>
                  </a:cubicBezTo>
                  <a:cubicBezTo>
                    <a:pt x="24708" y="0"/>
                    <a:pt x="30969" y="3043"/>
                    <a:pt x="35064" y="8255"/>
                  </a:cubicBezTo>
                  <a:lnTo>
                    <a:pt x="18080" y="21600"/>
                  </a:lnTo>
                  <a:lnTo>
                    <a:pt x="0" y="9781"/>
                  </a:lnTo>
                  <a:close/>
                </a:path>
              </a:pathLst>
            </a:custGeom>
            <a:noFill/>
            <a:ln w="19050">
              <a:solidFill>
                <a:srgbClr val="339966"/>
              </a:solidFill>
              <a:round/>
              <a:headEnd type="stealth"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9" name="Rectangle 120"/>
            <p:cNvSpPr>
              <a:spLocks noChangeArrowheads="1"/>
            </p:cNvSpPr>
            <p:nvPr/>
          </p:nvSpPr>
          <p:spPr bwMode="auto">
            <a:xfrm>
              <a:off x="3792" y="2628"/>
              <a:ext cx="2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500" i="0">
                  <a:solidFill>
                    <a:srgbClr val="FF0000"/>
                  </a:solidFill>
                </a:rPr>
                <a:t>90</a:t>
              </a:r>
              <a:r>
                <a:rPr lang="en-US" altLang="zh-TW" sz="1500" i="0">
                  <a:solidFill>
                    <a:srgbClr val="FF0000"/>
                  </a:solidFill>
                  <a:cs typeface="Times New Roman" pitchFamily="18" charset="0"/>
                </a:rPr>
                <a:t>°</a:t>
              </a:r>
              <a:endParaRPr lang="en-US" altLang="zh-TW" sz="1500">
                <a:solidFill>
                  <a:srgbClr val="FF0000"/>
                </a:solidFill>
              </a:endParaRPr>
            </a:p>
          </p:txBody>
        </p:sp>
      </p:grpSp>
      <p:grpSp>
        <p:nvGrpSpPr>
          <p:cNvPr id="123005" name="Group 125"/>
          <p:cNvGrpSpPr>
            <a:grpSpLocks/>
          </p:cNvGrpSpPr>
          <p:nvPr/>
        </p:nvGrpSpPr>
        <p:grpSpPr bwMode="auto">
          <a:xfrm>
            <a:off x="6400800" y="4586288"/>
            <a:ext cx="465138" cy="549275"/>
            <a:chOff x="4096" y="2889"/>
            <a:chExt cx="293" cy="346"/>
          </a:xfrm>
        </p:grpSpPr>
        <p:sp>
          <p:nvSpPr>
            <p:cNvPr id="71706" name="Arc 104"/>
            <p:cNvSpPr>
              <a:spLocks/>
            </p:cNvSpPr>
            <p:nvPr/>
          </p:nvSpPr>
          <p:spPr bwMode="auto">
            <a:xfrm rot="10800000">
              <a:off x="4131" y="2889"/>
              <a:ext cx="258" cy="159"/>
            </a:xfrm>
            <a:custGeom>
              <a:avLst/>
              <a:gdLst>
                <a:gd name="T0" fmla="*/ 0 w 35065"/>
                <a:gd name="T1" fmla="*/ 1 h 21600"/>
                <a:gd name="T2" fmla="*/ 2 w 35065"/>
                <a:gd name="T3" fmla="*/ 0 h 21600"/>
                <a:gd name="T4" fmla="*/ 1 w 35065"/>
                <a:gd name="T5" fmla="*/ 1 h 21600"/>
                <a:gd name="T6" fmla="*/ 0 60000 65536"/>
                <a:gd name="T7" fmla="*/ 0 60000 65536"/>
                <a:gd name="T8" fmla="*/ 0 60000 65536"/>
              </a:gdLst>
              <a:ahLst/>
              <a:cxnLst>
                <a:cxn ang="T6">
                  <a:pos x="T0" y="T1"/>
                </a:cxn>
                <a:cxn ang="T7">
                  <a:pos x="T2" y="T3"/>
                </a:cxn>
                <a:cxn ang="T8">
                  <a:pos x="T4" y="T5"/>
                </a:cxn>
              </a:cxnLst>
              <a:rect l="0" t="0" r="r" b="b"/>
              <a:pathLst>
                <a:path w="35065" h="21600" fill="none" extrusionOk="0">
                  <a:moveTo>
                    <a:pt x="0" y="9781"/>
                  </a:moveTo>
                  <a:cubicBezTo>
                    <a:pt x="3989" y="3678"/>
                    <a:pt x="10788" y="-1"/>
                    <a:pt x="18080" y="0"/>
                  </a:cubicBezTo>
                  <a:cubicBezTo>
                    <a:pt x="24708" y="0"/>
                    <a:pt x="30969" y="3043"/>
                    <a:pt x="35064" y="8255"/>
                  </a:cubicBezTo>
                </a:path>
                <a:path w="35065" h="21600" stroke="0" extrusionOk="0">
                  <a:moveTo>
                    <a:pt x="0" y="9781"/>
                  </a:moveTo>
                  <a:cubicBezTo>
                    <a:pt x="3989" y="3678"/>
                    <a:pt x="10788" y="-1"/>
                    <a:pt x="18080" y="0"/>
                  </a:cubicBezTo>
                  <a:cubicBezTo>
                    <a:pt x="24708" y="0"/>
                    <a:pt x="30969" y="3043"/>
                    <a:pt x="35064" y="8255"/>
                  </a:cubicBezTo>
                  <a:lnTo>
                    <a:pt x="18080" y="21600"/>
                  </a:lnTo>
                  <a:lnTo>
                    <a:pt x="0" y="9781"/>
                  </a:lnTo>
                  <a:close/>
                </a:path>
              </a:pathLst>
            </a:custGeom>
            <a:noFill/>
            <a:ln w="19050">
              <a:solidFill>
                <a:srgbClr val="339966"/>
              </a:solidFill>
              <a:round/>
              <a:headEnd type="stealth"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7" name="Rectangle 121"/>
            <p:cNvSpPr>
              <a:spLocks noChangeArrowheads="1"/>
            </p:cNvSpPr>
            <p:nvPr/>
          </p:nvSpPr>
          <p:spPr bwMode="auto">
            <a:xfrm>
              <a:off x="4096" y="3004"/>
              <a:ext cx="2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500" i="0">
                  <a:solidFill>
                    <a:srgbClr val="FF0000"/>
                  </a:solidFill>
                </a:rPr>
                <a:t>90</a:t>
              </a:r>
              <a:r>
                <a:rPr lang="en-US" altLang="zh-TW" sz="1500" i="0">
                  <a:solidFill>
                    <a:srgbClr val="FF0000"/>
                  </a:solidFill>
                  <a:cs typeface="Times New Roman" pitchFamily="18" charset="0"/>
                </a:rPr>
                <a:t>°</a:t>
              </a:r>
              <a:endParaRPr lang="en-US" altLang="zh-TW" sz="1500">
                <a:solidFill>
                  <a:srgbClr val="FF0000"/>
                </a:solidFill>
              </a:endParaRPr>
            </a:p>
          </p:txBody>
        </p:sp>
      </p:grpSp>
      <p:grpSp>
        <p:nvGrpSpPr>
          <p:cNvPr id="123006" name="Group 126"/>
          <p:cNvGrpSpPr>
            <a:grpSpLocks/>
          </p:cNvGrpSpPr>
          <p:nvPr/>
        </p:nvGrpSpPr>
        <p:grpSpPr bwMode="auto">
          <a:xfrm>
            <a:off x="6796088" y="4322763"/>
            <a:ext cx="627062" cy="469900"/>
            <a:chOff x="4345" y="2723"/>
            <a:chExt cx="395" cy="296"/>
          </a:xfrm>
        </p:grpSpPr>
        <p:sp>
          <p:nvSpPr>
            <p:cNvPr id="71704" name="Arc 105"/>
            <p:cNvSpPr>
              <a:spLocks/>
            </p:cNvSpPr>
            <p:nvPr/>
          </p:nvSpPr>
          <p:spPr bwMode="auto">
            <a:xfrm rot="5400000">
              <a:off x="4314" y="2754"/>
              <a:ext cx="221" cy="159"/>
            </a:xfrm>
            <a:custGeom>
              <a:avLst/>
              <a:gdLst>
                <a:gd name="T0" fmla="*/ 0 w 29988"/>
                <a:gd name="T1" fmla="*/ 0 h 21600"/>
                <a:gd name="T2" fmla="*/ 2 w 29988"/>
                <a:gd name="T3" fmla="*/ 1 h 21600"/>
                <a:gd name="T4" fmla="*/ 1 w 29988"/>
                <a:gd name="T5" fmla="*/ 1 h 21600"/>
                <a:gd name="T6" fmla="*/ 0 60000 65536"/>
                <a:gd name="T7" fmla="*/ 0 60000 65536"/>
                <a:gd name="T8" fmla="*/ 0 60000 65536"/>
              </a:gdLst>
              <a:ahLst/>
              <a:cxnLst>
                <a:cxn ang="T6">
                  <a:pos x="T0" y="T1"/>
                </a:cxn>
                <a:cxn ang="T7">
                  <a:pos x="T2" y="T3"/>
                </a:cxn>
                <a:cxn ang="T8">
                  <a:pos x="T4" y="T5"/>
                </a:cxn>
              </a:cxnLst>
              <a:rect l="0" t="0" r="r" b="b"/>
              <a:pathLst>
                <a:path w="29988" h="21600" fill="none" extrusionOk="0">
                  <a:moveTo>
                    <a:pt x="-1" y="3358"/>
                  </a:moveTo>
                  <a:cubicBezTo>
                    <a:pt x="3459" y="1164"/>
                    <a:pt x="7471" y="-1"/>
                    <a:pt x="11568" y="0"/>
                  </a:cubicBezTo>
                  <a:cubicBezTo>
                    <a:pt x="19085" y="0"/>
                    <a:pt x="26061" y="3908"/>
                    <a:pt x="29988" y="10318"/>
                  </a:cubicBezTo>
                </a:path>
                <a:path w="29988" h="21600" stroke="0" extrusionOk="0">
                  <a:moveTo>
                    <a:pt x="-1" y="3358"/>
                  </a:moveTo>
                  <a:cubicBezTo>
                    <a:pt x="3459" y="1164"/>
                    <a:pt x="7471" y="-1"/>
                    <a:pt x="11568" y="0"/>
                  </a:cubicBezTo>
                  <a:cubicBezTo>
                    <a:pt x="19085" y="0"/>
                    <a:pt x="26061" y="3908"/>
                    <a:pt x="29988" y="10318"/>
                  </a:cubicBezTo>
                  <a:lnTo>
                    <a:pt x="11568" y="21600"/>
                  </a:lnTo>
                  <a:lnTo>
                    <a:pt x="-1" y="3358"/>
                  </a:lnTo>
                  <a:close/>
                </a:path>
              </a:pathLst>
            </a:custGeom>
            <a:noFill/>
            <a:ln w="19050">
              <a:solidFill>
                <a:srgbClr val="339966"/>
              </a:solidFill>
              <a:round/>
              <a:headEnd type="stealth"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5" name="Rectangle 122"/>
            <p:cNvSpPr>
              <a:spLocks noChangeArrowheads="1"/>
            </p:cNvSpPr>
            <p:nvPr/>
          </p:nvSpPr>
          <p:spPr bwMode="auto">
            <a:xfrm>
              <a:off x="4456" y="2788"/>
              <a:ext cx="2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1500" i="0">
                  <a:solidFill>
                    <a:srgbClr val="FF0000"/>
                  </a:solidFill>
                </a:rPr>
                <a:t>90</a:t>
              </a:r>
              <a:r>
                <a:rPr lang="en-US" altLang="zh-TW" sz="1500" i="0">
                  <a:solidFill>
                    <a:srgbClr val="FF0000"/>
                  </a:solidFill>
                  <a:cs typeface="Times New Roman" pitchFamily="18" charset="0"/>
                </a:rPr>
                <a:t>°</a:t>
              </a:r>
              <a:endParaRPr lang="en-US" altLang="zh-TW" sz="1500">
                <a:solidFill>
                  <a:srgbClr val="FF0000"/>
                </a:solidFill>
              </a:endParaRPr>
            </a:p>
          </p:txBody>
        </p:sp>
      </p:grpSp>
      <p:sp>
        <p:nvSpPr>
          <p:cNvPr id="123011" name="Text Box 131"/>
          <p:cNvSpPr txBox="1">
            <a:spLocks noChangeArrowheads="1"/>
          </p:cNvSpPr>
          <p:nvPr/>
        </p:nvSpPr>
        <p:spPr bwMode="auto">
          <a:xfrm>
            <a:off x="3898900" y="3944938"/>
            <a:ext cx="979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r>
              <a:rPr lang="en-US" altLang="zh-TW" sz="2400" i="0">
                <a:solidFill>
                  <a:srgbClr val="FF0000"/>
                </a:solidFill>
              </a:rPr>
              <a:t>(–</a:t>
            </a:r>
            <a:r>
              <a:rPr lang="en-US" altLang="zh-TW" sz="2400">
                <a:solidFill>
                  <a:srgbClr val="FF0000"/>
                </a:solidFill>
              </a:rPr>
              <a:t>y,</a:t>
            </a:r>
            <a:r>
              <a:rPr lang="en-US" altLang="zh-TW" sz="2400" i="0">
                <a:solidFill>
                  <a:srgbClr val="FF0000"/>
                </a:solidFill>
              </a:rPr>
              <a:t> </a:t>
            </a:r>
            <a:r>
              <a:rPr lang="en-US" altLang="zh-TW" sz="2400">
                <a:solidFill>
                  <a:srgbClr val="FF0000"/>
                </a:solidFill>
              </a:rPr>
              <a:t>x</a:t>
            </a:r>
            <a:r>
              <a:rPr lang="en-US" altLang="zh-TW" sz="2400" i="0">
                <a:solidFill>
                  <a:srgbClr val="FF0000"/>
                </a:solidFill>
              </a:rPr>
              <a:t>)</a:t>
            </a:r>
          </a:p>
        </p:txBody>
      </p:sp>
      <p:sp>
        <p:nvSpPr>
          <p:cNvPr id="123012" name="Text Box 132"/>
          <p:cNvSpPr txBox="1">
            <a:spLocks noChangeArrowheads="1"/>
          </p:cNvSpPr>
          <p:nvPr/>
        </p:nvSpPr>
        <p:spPr bwMode="auto">
          <a:xfrm>
            <a:off x="3822700" y="4414838"/>
            <a:ext cx="11318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r>
              <a:rPr lang="en-US" altLang="zh-TW" sz="2400" i="0">
                <a:solidFill>
                  <a:srgbClr val="FF0000"/>
                </a:solidFill>
              </a:rPr>
              <a:t>(–</a:t>
            </a:r>
            <a:r>
              <a:rPr lang="en-US" altLang="zh-TW" sz="2400">
                <a:solidFill>
                  <a:srgbClr val="FF0000"/>
                </a:solidFill>
              </a:rPr>
              <a:t>x, </a:t>
            </a:r>
            <a:r>
              <a:rPr lang="en-US" altLang="zh-TW" sz="2400" i="0">
                <a:solidFill>
                  <a:srgbClr val="FF0000"/>
                </a:solidFill>
              </a:rPr>
              <a:t>–</a:t>
            </a:r>
            <a:r>
              <a:rPr lang="en-US" altLang="zh-TW" sz="2400">
                <a:solidFill>
                  <a:srgbClr val="FF0000"/>
                </a:solidFill>
              </a:rPr>
              <a:t>y</a:t>
            </a:r>
            <a:r>
              <a:rPr lang="en-US" altLang="zh-TW" sz="2400" i="0">
                <a:solidFill>
                  <a:srgbClr val="FF0000"/>
                </a:solidFill>
              </a:rPr>
              <a:t>)</a:t>
            </a:r>
          </a:p>
        </p:txBody>
      </p:sp>
      <p:sp>
        <p:nvSpPr>
          <p:cNvPr id="123013" name="Text Box 133"/>
          <p:cNvSpPr txBox="1">
            <a:spLocks noChangeArrowheads="1"/>
          </p:cNvSpPr>
          <p:nvPr/>
        </p:nvSpPr>
        <p:spPr bwMode="auto">
          <a:xfrm>
            <a:off x="3898900" y="4872038"/>
            <a:ext cx="979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eaLnBrk="1" hangingPunct="1"/>
            <a:r>
              <a:rPr lang="en-US" altLang="zh-TW" sz="2400" i="0">
                <a:solidFill>
                  <a:srgbClr val="FF0000"/>
                </a:solidFill>
              </a:rPr>
              <a:t>(</a:t>
            </a:r>
            <a:r>
              <a:rPr lang="en-US" altLang="zh-TW" sz="2400">
                <a:solidFill>
                  <a:srgbClr val="FF0000"/>
                </a:solidFill>
              </a:rPr>
              <a:t>y, </a:t>
            </a:r>
            <a:r>
              <a:rPr lang="en-US" altLang="zh-TW" sz="2400" i="0">
                <a:solidFill>
                  <a:srgbClr val="FF0000"/>
                </a:solidFill>
              </a:rPr>
              <a:t>–</a:t>
            </a:r>
            <a:r>
              <a:rPr lang="en-US" altLang="zh-TW" sz="2400">
                <a:solidFill>
                  <a:srgbClr val="FF0000"/>
                </a:solidFill>
              </a:rPr>
              <a:t>x</a:t>
            </a:r>
            <a:r>
              <a:rPr lang="en-US" altLang="zh-TW" sz="2400" i="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blinds(horizontal)">
                                      <p:cBhvr>
                                        <p:cTn id="7" dur="500"/>
                                        <p:tgtEl>
                                          <p:spTgt spid="122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3009"/>
                                        </p:tgtEl>
                                        <p:attrNameLst>
                                          <p:attrName>style.visibility</p:attrName>
                                        </p:attrNameLst>
                                      </p:cBhvr>
                                      <p:to>
                                        <p:strVal val="visible"/>
                                      </p:to>
                                    </p:set>
                                    <p:animEffect transition="in" filter="box(out)">
                                      <p:cBhvr>
                                        <p:cTn id="12" dur="500"/>
                                        <p:tgtEl>
                                          <p:spTgt spid="123009"/>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23007"/>
                                        </p:tgtEl>
                                        <p:attrNameLst>
                                          <p:attrName>style.visibility</p:attrName>
                                        </p:attrNameLst>
                                      </p:cBhvr>
                                      <p:to>
                                        <p:strVal val="visible"/>
                                      </p:to>
                                    </p:set>
                                    <p:animEffect transition="in" filter="box(out)">
                                      <p:cBhvr>
                                        <p:cTn id="16" dur="500"/>
                                        <p:tgtEl>
                                          <p:spTgt spid="123007"/>
                                        </p:tgtEl>
                                      </p:cBhvr>
                                    </p:animEffect>
                                  </p:childTnLst>
                                </p:cTn>
                              </p:par>
                            </p:childTnLst>
                          </p:cTn>
                        </p:par>
                        <p:par>
                          <p:cTn id="17" fill="hold" nodeType="afterGroup">
                            <p:stCondLst>
                              <p:cond delay="1000"/>
                            </p:stCondLst>
                            <p:childTnLst>
                              <p:par>
                                <p:cTn id="18" presetID="18" presetClass="entr" presetSubtype="9" fill="hold" nodeType="afterEffect">
                                  <p:stCondLst>
                                    <p:cond delay="1000"/>
                                  </p:stCondLst>
                                  <p:childTnLst>
                                    <p:set>
                                      <p:cBhvr>
                                        <p:cTn id="19" dur="1" fill="hold">
                                          <p:stCondLst>
                                            <p:cond delay="0"/>
                                          </p:stCondLst>
                                        </p:cTn>
                                        <p:tgtEl>
                                          <p:spTgt spid="123003"/>
                                        </p:tgtEl>
                                        <p:attrNameLst>
                                          <p:attrName>style.visibility</p:attrName>
                                        </p:attrNameLst>
                                      </p:cBhvr>
                                      <p:to>
                                        <p:strVal val="visible"/>
                                      </p:to>
                                    </p:set>
                                    <p:animEffect transition="in" filter="strips(upLeft)">
                                      <p:cBhvr>
                                        <p:cTn id="20" dur="500"/>
                                        <p:tgtEl>
                                          <p:spTgt spid="123003"/>
                                        </p:tgtEl>
                                      </p:cBhvr>
                                    </p:animEffect>
                                  </p:childTnLst>
                                </p:cTn>
                              </p:par>
                            </p:childTnLst>
                          </p:cTn>
                        </p:par>
                        <p:par>
                          <p:cTn id="21" fill="hold" nodeType="afterGroup">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122996"/>
                                        </p:tgtEl>
                                        <p:attrNameLst>
                                          <p:attrName>style.visibility</p:attrName>
                                        </p:attrNameLst>
                                      </p:cBhvr>
                                      <p:to>
                                        <p:strVal val="visible"/>
                                      </p:to>
                                    </p:set>
                                    <p:animEffect transition="in" filter="dissolve">
                                      <p:cBhvr>
                                        <p:cTn id="24" dur="500"/>
                                        <p:tgtEl>
                                          <p:spTgt spid="12299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3011"/>
                                        </p:tgtEl>
                                        <p:attrNameLst>
                                          <p:attrName>style.visibility</p:attrName>
                                        </p:attrNameLst>
                                      </p:cBhvr>
                                      <p:to>
                                        <p:strVal val="visible"/>
                                      </p:to>
                                    </p:set>
                                    <p:animEffect transition="in" filter="dissolve">
                                      <p:cBhvr>
                                        <p:cTn id="29" dur="500"/>
                                        <p:tgtEl>
                                          <p:spTgt spid="123011"/>
                                        </p:tgtEl>
                                      </p:cBhvr>
                                    </p:animEffect>
                                  </p:childTnLst>
                                </p:cTn>
                              </p:par>
                            </p:childTnLst>
                          </p:cTn>
                        </p:par>
                        <p:par>
                          <p:cTn id="30" fill="hold" nodeType="afterGroup">
                            <p:stCondLst>
                              <p:cond delay="500"/>
                            </p:stCondLst>
                            <p:childTnLst>
                              <p:par>
                                <p:cTn id="31" presetID="18" presetClass="entr" presetSubtype="6" fill="hold" nodeType="afterEffect">
                                  <p:stCondLst>
                                    <p:cond delay="0"/>
                                  </p:stCondLst>
                                  <p:childTnLst>
                                    <p:set>
                                      <p:cBhvr>
                                        <p:cTn id="32" dur="1" fill="hold">
                                          <p:stCondLst>
                                            <p:cond delay="0"/>
                                          </p:stCondLst>
                                        </p:cTn>
                                        <p:tgtEl>
                                          <p:spTgt spid="123004"/>
                                        </p:tgtEl>
                                        <p:attrNameLst>
                                          <p:attrName>style.visibility</p:attrName>
                                        </p:attrNameLst>
                                      </p:cBhvr>
                                      <p:to>
                                        <p:strVal val="visible"/>
                                      </p:to>
                                    </p:set>
                                    <p:animEffect transition="in" filter="strips(downRight)">
                                      <p:cBhvr>
                                        <p:cTn id="33" dur="500"/>
                                        <p:tgtEl>
                                          <p:spTgt spid="123004"/>
                                        </p:tgtEl>
                                      </p:cBhvr>
                                    </p:animEffect>
                                  </p:childTnLst>
                                </p:cTn>
                              </p:par>
                            </p:childTnLst>
                          </p:cTn>
                        </p:par>
                        <p:par>
                          <p:cTn id="34" fill="hold" nodeType="afterGroup">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122997"/>
                                        </p:tgtEl>
                                        <p:attrNameLst>
                                          <p:attrName>style.visibility</p:attrName>
                                        </p:attrNameLst>
                                      </p:cBhvr>
                                      <p:to>
                                        <p:strVal val="visible"/>
                                      </p:to>
                                    </p:set>
                                    <p:animEffect transition="in" filter="dissolve">
                                      <p:cBhvr>
                                        <p:cTn id="37" dur="500"/>
                                        <p:tgtEl>
                                          <p:spTgt spid="1229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3012"/>
                                        </p:tgtEl>
                                        <p:attrNameLst>
                                          <p:attrName>style.visibility</p:attrName>
                                        </p:attrNameLst>
                                      </p:cBhvr>
                                      <p:to>
                                        <p:strVal val="visible"/>
                                      </p:to>
                                    </p:set>
                                    <p:animEffect transition="in" filter="dissolve">
                                      <p:cBhvr>
                                        <p:cTn id="42" dur="500"/>
                                        <p:tgtEl>
                                          <p:spTgt spid="123012"/>
                                        </p:tgtEl>
                                      </p:cBhvr>
                                    </p:animEffect>
                                  </p:childTnLst>
                                </p:cTn>
                              </p:par>
                            </p:childTnLst>
                          </p:cTn>
                        </p:par>
                        <p:par>
                          <p:cTn id="43" fill="hold" nodeType="afterGroup">
                            <p:stCondLst>
                              <p:cond delay="500"/>
                            </p:stCondLst>
                            <p:childTnLst>
                              <p:par>
                                <p:cTn id="44" presetID="18" presetClass="entr" presetSubtype="3" fill="hold" nodeType="afterEffect">
                                  <p:stCondLst>
                                    <p:cond delay="0"/>
                                  </p:stCondLst>
                                  <p:childTnLst>
                                    <p:set>
                                      <p:cBhvr>
                                        <p:cTn id="45" dur="1" fill="hold">
                                          <p:stCondLst>
                                            <p:cond delay="0"/>
                                          </p:stCondLst>
                                        </p:cTn>
                                        <p:tgtEl>
                                          <p:spTgt spid="123005"/>
                                        </p:tgtEl>
                                        <p:attrNameLst>
                                          <p:attrName>style.visibility</p:attrName>
                                        </p:attrNameLst>
                                      </p:cBhvr>
                                      <p:to>
                                        <p:strVal val="visible"/>
                                      </p:to>
                                    </p:set>
                                    <p:animEffect transition="in" filter="strips(upRight)">
                                      <p:cBhvr>
                                        <p:cTn id="46" dur="500"/>
                                        <p:tgtEl>
                                          <p:spTgt spid="123005"/>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22998"/>
                                        </p:tgtEl>
                                        <p:attrNameLst>
                                          <p:attrName>style.visibility</p:attrName>
                                        </p:attrNameLst>
                                      </p:cBhvr>
                                      <p:to>
                                        <p:strVal val="visible"/>
                                      </p:to>
                                    </p:set>
                                    <p:animEffect transition="in" filter="dissolve">
                                      <p:cBhvr>
                                        <p:cTn id="50" dur="500"/>
                                        <p:tgtEl>
                                          <p:spTgt spid="12299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23013"/>
                                        </p:tgtEl>
                                        <p:attrNameLst>
                                          <p:attrName>style.visibility</p:attrName>
                                        </p:attrNameLst>
                                      </p:cBhvr>
                                      <p:to>
                                        <p:strVal val="visible"/>
                                      </p:to>
                                    </p:set>
                                    <p:animEffect transition="in" filter="dissolve">
                                      <p:cBhvr>
                                        <p:cTn id="55" dur="500"/>
                                        <p:tgtEl>
                                          <p:spTgt spid="123013"/>
                                        </p:tgtEl>
                                      </p:cBhvr>
                                    </p:animEffect>
                                  </p:childTnLst>
                                </p:cTn>
                              </p:par>
                            </p:childTnLst>
                          </p:cTn>
                        </p:par>
                        <p:par>
                          <p:cTn id="56" fill="hold" nodeType="afterGroup">
                            <p:stCondLst>
                              <p:cond delay="500"/>
                            </p:stCondLst>
                            <p:childTnLst>
                              <p:par>
                                <p:cTn id="57" presetID="18" presetClass="entr" presetSubtype="3" fill="hold" nodeType="afterEffect">
                                  <p:stCondLst>
                                    <p:cond delay="0"/>
                                  </p:stCondLst>
                                  <p:childTnLst>
                                    <p:set>
                                      <p:cBhvr>
                                        <p:cTn id="58" dur="1" fill="hold">
                                          <p:stCondLst>
                                            <p:cond delay="0"/>
                                          </p:stCondLst>
                                        </p:cTn>
                                        <p:tgtEl>
                                          <p:spTgt spid="123006"/>
                                        </p:tgtEl>
                                        <p:attrNameLst>
                                          <p:attrName>style.visibility</p:attrName>
                                        </p:attrNameLst>
                                      </p:cBhvr>
                                      <p:to>
                                        <p:strVal val="visible"/>
                                      </p:to>
                                    </p:set>
                                    <p:animEffect transition="in" filter="strips(upRight)">
                                      <p:cBhvr>
                                        <p:cTn id="59" dur="500"/>
                                        <p:tgtEl>
                                          <p:spTgt spid="123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utoUpdateAnimBg="0"/>
      <p:bldP spid="122996" grpId="0" autoUpdateAnimBg="0"/>
      <p:bldP spid="122997" grpId="0" autoUpdateAnimBg="0"/>
      <p:bldP spid="122998" grpId="0" autoUpdateAnimBg="0"/>
      <p:bldP spid="123011" grpId="0" autoUpdateAnimBg="0"/>
      <p:bldP spid="123012" grpId="0" autoUpdateAnimBg="0"/>
      <p:bldP spid="12301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92150" y="1225550"/>
            <a:ext cx="8043863" cy="162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400" b="0" i="0">
                <a:solidFill>
                  <a:schemeClr val="tx1"/>
                </a:solidFill>
              </a:rPr>
              <a:t>Suppose a point </a:t>
            </a:r>
            <a:r>
              <a:rPr lang="en-US" altLang="zh-TW" sz="2400" b="0">
                <a:solidFill>
                  <a:schemeClr val="tx1"/>
                </a:solidFill>
              </a:rPr>
              <a:t>P</a:t>
            </a:r>
            <a:r>
              <a:rPr lang="en-US" altLang="zh-TW" sz="2400" b="0" i="0">
                <a:solidFill>
                  <a:schemeClr val="tx1"/>
                </a:solidFill>
              </a:rPr>
              <a:t>(4, –7) in the rectangular coordinate plane is rotated about</a:t>
            </a:r>
            <a:r>
              <a:rPr lang="en-US" altLang="zh-TW" sz="2400" b="0">
                <a:solidFill>
                  <a:schemeClr val="tx1"/>
                </a:solidFill>
              </a:rPr>
              <a:t> O</a:t>
            </a:r>
            <a:r>
              <a:rPr lang="en-US" altLang="zh-TW" sz="2400" b="0" i="0">
                <a:solidFill>
                  <a:schemeClr val="tx1"/>
                </a:solidFill>
              </a:rPr>
              <a:t> through 180</a:t>
            </a:r>
            <a:r>
              <a:rPr lang="en-US" altLang="zh-TW" sz="2400" b="0" i="0">
                <a:solidFill>
                  <a:schemeClr val="tx1"/>
                </a:solidFill>
                <a:cs typeface="Times New Roman" pitchFamily="18" charset="0"/>
              </a:rPr>
              <a:t>°</a:t>
            </a:r>
            <a:r>
              <a:rPr lang="en-US" altLang="zh-TW" sz="2400" b="0" i="0">
                <a:solidFill>
                  <a:schemeClr val="tx1"/>
                </a:solidFill>
              </a:rPr>
              <a:t> to the point </a:t>
            </a:r>
            <a:r>
              <a:rPr lang="en-US" altLang="zh-TW" sz="2400" b="0">
                <a:solidFill>
                  <a:schemeClr val="tx1"/>
                </a:solidFill>
              </a:rPr>
              <a:t>Q</a:t>
            </a:r>
            <a:r>
              <a:rPr lang="en-US" altLang="zh-TW" sz="2400" b="0" i="0">
                <a:solidFill>
                  <a:schemeClr val="tx1"/>
                </a:solidFill>
              </a:rPr>
              <a:t>. Find the coordinates of </a:t>
            </a:r>
            <a:r>
              <a:rPr lang="en-US" altLang="zh-TW" sz="2400" b="0">
                <a:solidFill>
                  <a:schemeClr val="tx1"/>
                </a:solidFill>
              </a:rPr>
              <a:t>Q</a:t>
            </a:r>
            <a:r>
              <a:rPr lang="en-US" altLang="zh-TW" sz="2400" b="0" i="0">
                <a:solidFill>
                  <a:schemeClr val="tx1"/>
                </a:solidFill>
              </a:rPr>
              <a:t>.</a:t>
            </a:r>
          </a:p>
        </p:txBody>
      </p:sp>
      <p:pic>
        <p:nvPicPr>
          <p:cNvPr id="72707" name="Picture 3" descr="C:\JKL_Louis\JKP04_05 牛津初中數學\QuickE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593725"/>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C:\JKL_Louis\JKP04_05 牛津初中數學\Solu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35036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72710"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1" name="AutoShape 7">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2"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23914" name="Rectangle 10"/>
          <p:cNvSpPr>
            <a:spLocks noChangeArrowheads="1"/>
          </p:cNvSpPr>
          <p:nvPr/>
        </p:nvSpPr>
        <p:spPr bwMode="auto">
          <a:xfrm>
            <a:off x="692150" y="3911600"/>
            <a:ext cx="61849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40000"/>
              </a:lnSpc>
            </a:pPr>
            <a:r>
              <a:rPr lang="en-US" altLang="zh-TW" sz="2400" b="0" i="0">
                <a:solidFill>
                  <a:schemeClr val="tx1"/>
                </a:solidFill>
              </a:rPr>
              <a:t>The required coordinates of </a:t>
            </a:r>
            <a:r>
              <a:rPr lang="en-US" altLang="zh-TW" sz="2400" b="0">
                <a:solidFill>
                  <a:schemeClr val="tx1"/>
                </a:solidFill>
              </a:rPr>
              <a:t>Q</a:t>
            </a:r>
            <a:r>
              <a:rPr lang="en-US" altLang="zh-TW" sz="2400" b="0" i="0">
                <a:solidFill>
                  <a:schemeClr val="tx1"/>
                </a:solidFill>
              </a:rPr>
              <a:t> are (–4, 7).</a:t>
            </a:r>
          </a:p>
        </p:txBody>
      </p:sp>
      <p:sp>
        <p:nvSpPr>
          <p:cNvPr id="123915" name="Line 11"/>
          <p:cNvSpPr>
            <a:spLocks noChangeShapeType="1"/>
          </p:cNvSpPr>
          <p:nvPr/>
        </p:nvSpPr>
        <p:spPr bwMode="auto">
          <a:xfrm>
            <a:off x="800100" y="4508500"/>
            <a:ext cx="5105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3917" name="Picture 13" descr="D:\Oxford\PPT\S1_ch09\1B_p112fig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513" y="3373438"/>
            <a:ext cx="2568575" cy="2509837"/>
          </a:xfrm>
          <a:prstGeom prst="rect">
            <a:avLst/>
          </a:prstGeom>
          <a:noFill/>
          <a:ln>
            <a:noFill/>
          </a:ln>
          <a:effectLst>
            <a:outerShdw dist="53882" dir="2700000" algn="ctr" rotWithShape="0">
              <a:schemeClr val="fo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4">
                                            <p:txEl>
                                              <p:pRg st="0" end="0"/>
                                            </p:txEl>
                                          </p:spTgt>
                                        </p:tgtEl>
                                        <p:attrNameLst>
                                          <p:attrName>style.visibility</p:attrName>
                                        </p:attrNameLst>
                                      </p:cBhvr>
                                      <p:to>
                                        <p:strVal val="visible"/>
                                      </p:to>
                                    </p:set>
                                    <p:animEffect transition="in" filter="blinds(horizontal)">
                                      <p:cBhvr>
                                        <p:cTn id="7" dur="500"/>
                                        <p:tgtEl>
                                          <p:spTgt spid="123914">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3915"/>
                                        </p:tgtEl>
                                        <p:attrNameLst>
                                          <p:attrName>style.visibility</p:attrName>
                                        </p:attrNameLst>
                                      </p:cBhvr>
                                      <p:to>
                                        <p:strVal val="visible"/>
                                      </p:to>
                                    </p:set>
                                    <p:animEffect transition="in" filter="blinds(horizontal)">
                                      <p:cBhvr>
                                        <p:cTn id="11" dur="500"/>
                                        <p:tgtEl>
                                          <p:spTgt spid="123915"/>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23917"/>
                                        </p:tgtEl>
                                        <p:attrNameLst>
                                          <p:attrName>style.visibility</p:attrName>
                                        </p:attrNameLst>
                                      </p:cBhvr>
                                      <p:to>
                                        <p:strVal val="visible"/>
                                      </p:to>
                                    </p:set>
                                    <p:animEffect transition="in" filter="box(out)">
                                      <p:cBhvr>
                                        <p:cTn id="15" dur="500"/>
                                        <p:tgtEl>
                                          <p:spTgt spid="123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4" grpId="0" build="p" autoUpdateAnimBg="0"/>
      <p:bldP spid="1239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41350" y="1339850"/>
            <a:ext cx="5821363" cy="566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b="0" i="0">
                <a:solidFill>
                  <a:schemeClr val="tx1"/>
                </a:solidFill>
              </a:rPr>
              <a:t>Which the following figures are symmetrical?</a:t>
            </a:r>
          </a:p>
        </p:txBody>
      </p:sp>
      <p:pic>
        <p:nvPicPr>
          <p:cNvPr id="18435" name="Picture 3" descr="Solut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00" y="55102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oup 8"/>
          <p:cNvGrpSpPr>
            <a:grpSpLocks noChangeAspect="1"/>
          </p:cNvGrpSpPr>
          <p:nvPr/>
        </p:nvGrpSpPr>
        <p:grpSpPr bwMode="auto">
          <a:xfrm>
            <a:off x="571500" y="528638"/>
            <a:ext cx="2357438" cy="828675"/>
            <a:chOff x="-68" y="301"/>
            <a:chExt cx="3704" cy="1302"/>
          </a:xfrm>
        </p:grpSpPr>
        <p:sp>
          <p:nvSpPr>
            <p:cNvPr id="18510" name="Freeform 9"/>
            <p:cNvSpPr>
              <a:spLocks noChangeAspect="1"/>
            </p:cNvSpPr>
            <p:nvPr/>
          </p:nvSpPr>
          <p:spPr bwMode="auto">
            <a:xfrm>
              <a:off x="792" y="776"/>
              <a:ext cx="2740" cy="696"/>
            </a:xfrm>
            <a:custGeom>
              <a:avLst/>
              <a:gdLst>
                <a:gd name="T0" fmla="*/ 100 w 2740"/>
                <a:gd name="T1" fmla="*/ 36 h 696"/>
                <a:gd name="T2" fmla="*/ 0 w 2740"/>
                <a:gd name="T3" fmla="*/ 316 h 696"/>
                <a:gd name="T4" fmla="*/ 96 w 2740"/>
                <a:gd name="T5" fmla="*/ 484 h 696"/>
                <a:gd name="T6" fmla="*/ 1612 w 2740"/>
                <a:gd name="T7" fmla="*/ 524 h 696"/>
                <a:gd name="T8" fmla="*/ 2108 w 2740"/>
                <a:gd name="T9" fmla="*/ 540 h 696"/>
                <a:gd name="T10" fmla="*/ 2108 w 2740"/>
                <a:gd name="T11" fmla="*/ 696 h 696"/>
                <a:gd name="T12" fmla="*/ 2740 w 2740"/>
                <a:gd name="T13" fmla="*/ 692 h 696"/>
                <a:gd name="T14" fmla="*/ 2732 w 2740"/>
                <a:gd name="T15" fmla="*/ 212 h 696"/>
                <a:gd name="T16" fmla="*/ 2140 w 2740"/>
                <a:gd name="T17" fmla="*/ 204 h 696"/>
                <a:gd name="T18" fmla="*/ 1904 w 2740"/>
                <a:gd name="T19" fmla="*/ 0 h 696"/>
                <a:gd name="T20" fmla="*/ 100 w 2740"/>
                <a:gd name="T21" fmla="*/ 36 h 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40" h="696">
                  <a:moveTo>
                    <a:pt x="100" y="36"/>
                  </a:moveTo>
                  <a:lnTo>
                    <a:pt x="0" y="316"/>
                  </a:lnTo>
                  <a:lnTo>
                    <a:pt x="96" y="484"/>
                  </a:lnTo>
                  <a:lnTo>
                    <a:pt x="1612" y="524"/>
                  </a:lnTo>
                  <a:lnTo>
                    <a:pt x="2108" y="540"/>
                  </a:lnTo>
                  <a:lnTo>
                    <a:pt x="2108" y="696"/>
                  </a:lnTo>
                  <a:lnTo>
                    <a:pt x="2740" y="692"/>
                  </a:lnTo>
                  <a:lnTo>
                    <a:pt x="2732" y="212"/>
                  </a:lnTo>
                  <a:lnTo>
                    <a:pt x="2140" y="204"/>
                  </a:lnTo>
                  <a:lnTo>
                    <a:pt x="1904" y="0"/>
                  </a:lnTo>
                  <a:lnTo>
                    <a:pt x="100" y="3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511" name="Picture 10" descr="ExtraEg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 y="301"/>
              <a:ext cx="3704"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AutoShape 13">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18438" name="AutoShape 14">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AutoShape 15">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Text Box 18"/>
          <p:cNvSpPr txBox="1">
            <a:spLocks noChangeArrowheads="1"/>
          </p:cNvSpPr>
          <p:nvPr/>
        </p:nvSpPr>
        <p:spPr bwMode="auto">
          <a:xfrm>
            <a:off x="63500" y="76200"/>
            <a:ext cx="1708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Symmetry</a:t>
            </a:r>
          </a:p>
        </p:txBody>
      </p:sp>
      <p:sp>
        <p:nvSpPr>
          <p:cNvPr id="55374" name="Text Box 78"/>
          <p:cNvSpPr txBox="1">
            <a:spLocks noChangeArrowheads="1"/>
          </p:cNvSpPr>
          <p:nvPr/>
        </p:nvSpPr>
        <p:spPr bwMode="auto">
          <a:xfrm>
            <a:off x="695325" y="5857875"/>
            <a:ext cx="7778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C</a:t>
            </a:r>
            <a:r>
              <a:rPr lang="en-US" altLang="zh-TW" sz="2400" b="0" i="0">
                <a:solidFill>
                  <a:schemeClr val="tx1"/>
                </a:solidFill>
              </a:rPr>
              <a:t>, </a:t>
            </a:r>
            <a:r>
              <a:rPr lang="en-US" altLang="zh-TW" sz="2400" i="0">
                <a:solidFill>
                  <a:schemeClr val="tx1"/>
                </a:solidFill>
              </a:rPr>
              <a:t>D</a:t>
            </a:r>
          </a:p>
        </p:txBody>
      </p:sp>
      <p:sp>
        <p:nvSpPr>
          <p:cNvPr id="18442" name="Text Box 79"/>
          <p:cNvSpPr txBox="1">
            <a:spLocks noChangeArrowheads="1"/>
          </p:cNvSpPr>
          <p:nvPr/>
        </p:nvSpPr>
        <p:spPr bwMode="auto">
          <a:xfrm>
            <a:off x="7159625" y="5734050"/>
            <a:ext cx="1827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r"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4" action="ppaction://hlinksldjump"/>
              </a:rPr>
              <a:t>Key Concept 9.1.1</a:t>
            </a:r>
            <a:endParaRPr lang="en-US" altLang="zh-TW" sz="1500">
              <a:solidFill>
                <a:schemeClr val="hlink"/>
              </a:solidFill>
            </a:endParaRPr>
          </a:p>
        </p:txBody>
      </p:sp>
      <p:grpSp>
        <p:nvGrpSpPr>
          <p:cNvPr id="18443" name="Group 80"/>
          <p:cNvGrpSpPr>
            <a:grpSpLocks/>
          </p:cNvGrpSpPr>
          <p:nvPr/>
        </p:nvGrpSpPr>
        <p:grpSpPr bwMode="auto">
          <a:xfrm>
            <a:off x="619125" y="2060575"/>
            <a:ext cx="7842250" cy="2940050"/>
            <a:chOff x="390" y="1298"/>
            <a:chExt cx="4940" cy="1852"/>
          </a:xfrm>
        </p:grpSpPr>
        <p:pic>
          <p:nvPicPr>
            <p:cNvPr id="18444"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2544"/>
              <a:ext cx="1368"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45" name="Group 82"/>
            <p:cNvGrpSpPr>
              <a:grpSpLocks/>
            </p:cNvGrpSpPr>
            <p:nvPr/>
          </p:nvGrpSpPr>
          <p:grpSpPr bwMode="auto">
            <a:xfrm>
              <a:off x="3747" y="1510"/>
              <a:ext cx="1583" cy="625"/>
              <a:chOff x="4907" y="2622"/>
              <a:chExt cx="1056" cy="417"/>
            </a:xfrm>
          </p:grpSpPr>
          <p:sp>
            <p:nvSpPr>
              <p:cNvPr id="18483" name="Freeform 83"/>
              <p:cNvSpPr>
                <a:spLocks/>
              </p:cNvSpPr>
              <p:nvPr/>
            </p:nvSpPr>
            <p:spPr bwMode="auto">
              <a:xfrm>
                <a:off x="5228" y="2730"/>
                <a:ext cx="392" cy="157"/>
              </a:xfrm>
              <a:custGeom>
                <a:avLst/>
                <a:gdLst>
                  <a:gd name="T0" fmla="*/ 116 w 1176"/>
                  <a:gd name="T1" fmla="*/ 37 h 626"/>
                  <a:gd name="T2" fmla="*/ 103 w 1176"/>
                  <a:gd name="T3" fmla="*/ 35 h 626"/>
                  <a:gd name="T4" fmla="*/ 92 w 1176"/>
                  <a:gd name="T5" fmla="*/ 34 h 626"/>
                  <a:gd name="T6" fmla="*/ 82 w 1176"/>
                  <a:gd name="T7" fmla="*/ 33 h 626"/>
                  <a:gd name="T8" fmla="*/ 73 w 1176"/>
                  <a:gd name="T9" fmla="*/ 33 h 626"/>
                  <a:gd name="T10" fmla="*/ 64 w 1176"/>
                  <a:gd name="T11" fmla="*/ 33 h 626"/>
                  <a:gd name="T12" fmla="*/ 55 w 1176"/>
                  <a:gd name="T13" fmla="*/ 33 h 626"/>
                  <a:gd name="T14" fmla="*/ 46 w 1176"/>
                  <a:gd name="T15" fmla="*/ 33 h 626"/>
                  <a:gd name="T16" fmla="*/ 39 w 1176"/>
                  <a:gd name="T17" fmla="*/ 34 h 626"/>
                  <a:gd name="T18" fmla="*/ 35 w 1176"/>
                  <a:gd name="T19" fmla="*/ 34 h 626"/>
                  <a:gd name="T20" fmla="*/ 30 w 1176"/>
                  <a:gd name="T21" fmla="*/ 35 h 626"/>
                  <a:gd name="T22" fmla="*/ 26 w 1176"/>
                  <a:gd name="T23" fmla="*/ 35 h 626"/>
                  <a:gd name="T24" fmla="*/ 22 w 1176"/>
                  <a:gd name="T25" fmla="*/ 36 h 626"/>
                  <a:gd name="T26" fmla="*/ 18 w 1176"/>
                  <a:gd name="T27" fmla="*/ 37 h 626"/>
                  <a:gd name="T28" fmla="*/ 13 w 1176"/>
                  <a:gd name="T29" fmla="*/ 38 h 626"/>
                  <a:gd name="T30" fmla="*/ 9 w 1176"/>
                  <a:gd name="T31" fmla="*/ 39 h 626"/>
                  <a:gd name="T32" fmla="*/ 5 w 1176"/>
                  <a:gd name="T33" fmla="*/ 38 h 626"/>
                  <a:gd name="T34" fmla="*/ 3 w 1176"/>
                  <a:gd name="T35" fmla="*/ 36 h 626"/>
                  <a:gd name="T36" fmla="*/ 1 w 1176"/>
                  <a:gd name="T37" fmla="*/ 32 h 626"/>
                  <a:gd name="T38" fmla="*/ 1 w 1176"/>
                  <a:gd name="T39" fmla="*/ 29 h 626"/>
                  <a:gd name="T40" fmla="*/ 0 w 1176"/>
                  <a:gd name="T41" fmla="*/ 24 h 626"/>
                  <a:gd name="T42" fmla="*/ 1 w 1176"/>
                  <a:gd name="T43" fmla="*/ 18 h 626"/>
                  <a:gd name="T44" fmla="*/ 5 w 1176"/>
                  <a:gd name="T45" fmla="*/ 13 h 626"/>
                  <a:gd name="T46" fmla="*/ 12 w 1176"/>
                  <a:gd name="T47" fmla="*/ 10 h 626"/>
                  <a:gd name="T48" fmla="*/ 20 w 1176"/>
                  <a:gd name="T49" fmla="*/ 7 h 626"/>
                  <a:gd name="T50" fmla="*/ 29 w 1176"/>
                  <a:gd name="T51" fmla="*/ 4 h 626"/>
                  <a:gd name="T52" fmla="*/ 38 w 1176"/>
                  <a:gd name="T53" fmla="*/ 3 h 626"/>
                  <a:gd name="T54" fmla="*/ 46 w 1176"/>
                  <a:gd name="T55" fmla="*/ 1 h 626"/>
                  <a:gd name="T56" fmla="*/ 55 w 1176"/>
                  <a:gd name="T57" fmla="*/ 0 h 626"/>
                  <a:gd name="T58" fmla="*/ 63 w 1176"/>
                  <a:gd name="T59" fmla="*/ 0 h 626"/>
                  <a:gd name="T60" fmla="*/ 72 w 1176"/>
                  <a:gd name="T61" fmla="*/ 1 h 626"/>
                  <a:gd name="T62" fmla="*/ 80 w 1176"/>
                  <a:gd name="T63" fmla="*/ 2 h 626"/>
                  <a:gd name="T64" fmla="*/ 88 w 1176"/>
                  <a:gd name="T65" fmla="*/ 3 h 626"/>
                  <a:gd name="T66" fmla="*/ 96 w 1176"/>
                  <a:gd name="T67" fmla="*/ 4 h 626"/>
                  <a:gd name="T68" fmla="*/ 104 w 1176"/>
                  <a:gd name="T69" fmla="*/ 6 h 626"/>
                  <a:gd name="T70" fmla="*/ 112 w 1176"/>
                  <a:gd name="T71" fmla="*/ 7 h 626"/>
                  <a:gd name="T72" fmla="*/ 117 w 1176"/>
                  <a:gd name="T73" fmla="*/ 9 h 626"/>
                  <a:gd name="T74" fmla="*/ 122 w 1176"/>
                  <a:gd name="T75" fmla="*/ 10 h 626"/>
                  <a:gd name="T76" fmla="*/ 125 w 1176"/>
                  <a:gd name="T77" fmla="*/ 10 h 626"/>
                  <a:gd name="T78" fmla="*/ 129 w 1176"/>
                  <a:gd name="T79" fmla="*/ 12 h 626"/>
                  <a:gd name="T80" fmla="*/ 130 w 1176"/>
                  <a:gd name="T81" fmla="*/ 16 h 626"/>
                  <a:gd name="T82" fmla="*/ 129 w 1176"/>
                  <a:gd name="T83" fmla="*/ 22 h 626"/>
                  <a:gd name="T84" fmla="*/ 127 w 1176"/>
                  <a:gd name="T85" fmla="*/ 28 h 626"/>
                  <a:gd name="T86" fmla="*/ 124 w 1176"/>
                  <a:gd name="T87" fmla="*/ 35 h 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76" h="626">
                    <a:moveTo>
                      <a:pt x="1105" y="602"/>
                    </a:moveTo>
                    <a:lnTo>
                      <a:pt x="1041" y="586"/>
                    </a:lnTo>
                    <a:lnTo>
                      <a:pt x="981" y="574"/>
                    </a:lnTo>
                    <a:lnTo>
                      <a:pt x="925" y="562"/>
                    </a:lnTo>
                    <a:lnTo>
                      <a:pt x="874" y="552"/>
                    </a:lnTo>
                    <a:lnTo>
                      <a:pt x="826" y="544"/>
                    </a:lnTo>
                    <a:lnTo>
                      <a:pt x="781" y="538"/>
                    </a:lnTo>
                    <a:lnTo>
                      <a:pt x="738" y="530"/>
                    </a:lnTo>
                    <a:lnTo>
                      <a:pt x="696" y="526"/>
                    </a:lnTo>
                    <a:lnTo>
                      <a:pt x="655" y="523"/>
                    </a:lnTo>
                    <a:lnTo>
                      <a:pt x="617" y="522"/>
                    </a:lnTo>
                    <a:lnTo>
                      <a:pt x="578" y="521"/>
                    </a:lnTo>
                    <a:lnTo>
                      <a:pt x="540" y="522"/>
                    </a:lnTo>
                    <a:lnTo>
                      <a:pt x="499" y="523"/>
                    </a:lnTo>
                    <a:lnTo>
                      <a:pt x="459" y="527"/>
                    </a:lnTo>
                    <a:lnTo>
                      <a:pt x="416" y="532"/>
                    </a:lnTo>
                    <a:lnTo>
                      <a:pt x="371" y="538"/>
                    </a:lnTo>
                    <a:lnTo>
                      <a:pt x="352" y="539"/>
                    </a:lnTo>
                    <a:lnTo>
                      <a:pt x="333" y="542"/>
                    </a:lnTo>
                    <a:lnTo>
                      <a:pt x="312" y="544"/>
                    </a:lnTo>
                    <a:lnTo>
                      <a:pt x="293" y="547"/>
                    </a:lnTo>
                    <a:lnTo>
                      <a:pt x="274" y="552"/>
                    </a:lnTo>
                    <a:lnTo>
                      <a:pt x="256" y="556"/>
                    </a:lnTo>
                    <a:lnTo>
                      <a:pt x="236" y="561"/>
                    </a:lnTo>
                    <a:lnTo>
                      <a:pt x="217" y="566"/>
                    </a:lnTo>
                    <a:lnTo>
                      <a:pt x="198" y="573"/>
                    </a:lnTo>
                    <a:lnTo>
                      <a:pt x="177" y="578"/>
                    </a:lnTo>
                    <a:lnTo>
                      <a:pt x="158" y="585"/>
                    </a:lnTo>
                    <a:lnTo>
                      <a:pt x="140" y="591"/>
                    </a:lnTo>
                    <a:lnTo>
                      <a:pt x="121" y="600"/>
                    </a:lnTo>
                    <a:lnTo>
                      <a:pt x="101" y="608"/>
                    </a:lnTo>
                    <a:lnTo>
                      <a:pt x="83" y="617"/>
                    </a:lnTo>
                    <a:lnTo>
                      <a:pt x="64" y="626"/>
                    </a:lnTo>
                    <a:lnTo>
                      <a:pt x="47" y="609"/>
                    </a:lnTo>
                    <a:lnTo>
                      <a:pt x="33" y="590"/>
                    </a:lnTo>
                    <a:lnTo>
                      <a:pt x="24" y="566"/>
                    </a:lnTo>
                    <a:lnTo>
                      <a:pt x="18" y="542"/>
                    </a:lnTo>
                    <a:lnTo>
                      <a:pt x="13" y="515"/>
                    </a:lnTo>
                    <a:lnTo>
                      <a:pt x="11" y="489"/>
                    </a:lnTo>
                    <a:lnTo>
                      <a:pt x="9" y="465"/>
                    </a:lnTo>
                    <a:lnTo>
                      <a:pt x="7" y="438"/>
                    </a:lnTo>
                    <a:lnTo>
                      <a:pt x="0" y="381"/>
                    </a:lnTo>
                    <a:lnTo>
                      <a:pt x="0" y="330"/>
                    </a:lnTo>
                    <a:lnTo>
                      <a:pt x="9" y="286"/>
                    </a:lnTo>
                    <a:lnTo>
                      <a:pt x="24" y="245"/>
                    </a:lnTo>
                    <a:lnTo>
                      <a:pt x="46" y="210"/>
                    </a:lnTo>
                    <a:lnTo>
                      <a:pt x="74" y="178"/>
                    </a:lnTo>
                    <a:lnTo>
                      <a:pt x="105" y="150"/>
                    </a:lnTo>
                    <a:lnTo>
                      <a:pt x="140" y="125"/>
                    </a:lnTo>
                    <a:lnTo>
                      <a:pt x="177" y="103"/>
                    </a:lnTo>
                    <a:lnTo>
                      <a:pt x="217" y="85"/>
                    </a:lnTo>
                    <a:lnTo>
                      <a:pt x="259" y="68"/>
                    </a:lnTo>
                    <a:lnTo>
                      <a:pt x="300" y="52"/>
                    </a:lnTo>
                    <a:lnTo>
                      <a:pt x="341" y="39"/>
                    </a:lnTo>
                    <a:lnTo>
                      <a:pt x="380" y="28"/>
                    </a:lnTo>
                    <a:lnTo>
                      <a:pt x="417" y="16"/>
                    </a:lnTo>
                    <a:lnTo>
                      <a:pt x="452" y="3"/>
                    </a:lnTo>
                    <a:lnTo>
                      <a:pt x="491" y="0"/>
                    </a:lnTo>
                    <a:lnTo>
                      <a:pt x="531" y="0"/>
                    </a:lnTo>
                    <a:lnTo>
                      <a:pt x="569" y="1"/>
                    </a:lnTo>
                    <a:lnTo>
                      <a:pt x="607" y="5"/>
                    </a:lnTo>
                    <a:lnTo>
                      <a:pt x="645" y="8"/>
                    </a:lnTo>
                    <a:lnTo>
                      <a:pt x="682" y="16"/>
                    </a:lnTo>
                    <a:lnTo>
                      <a:pt x="719" y="24"/>
                    </a:lnTo>
                    <a:lnTo>
                      <a:pt x="755" y="31"/>
                    </a:lnTo>
                    <a:lnTo>
                      <a:pt x="791" y="41"/>
                    </a:lnTo>
                    <a:lnTo>
                      <a:pt x="828" y="52"/>
                    </a:lnTo>
                    <a:lnTo>
                      <a:pt x="864" y="63"/>
                    </a:lnTo>
                    <a:lnTo>
                      <a:pt x="899" y="75"/>
                    </a:lnTo>
                    <a:lnTo>
                      <a:pt x="935" y="86"/>
                    </a:lnTo>
                    <a:lnTo>
                      <a:pt x="970" y="99"/>
                    </a:lnTo>
                    <a:lnTo>
                      <a:pt x="1006" y="112"/>
                    </a:lnTo>
                    <a:lnTo>
                      <a:pt x="1041" y="124"/>
                    </a:lnTo>
                    <a:lnTo>
                      <a:pt x="1057" y="136"/>
                    </a:lnTo>
                    <a:lnTo>
                      <a:pt x="1075" y="144"/>
                    </a:lnTo>
                    <a:lnTo>
                      <a:pt x="1094" y="150"/>
                    </a:lnTo>
                    <a:lnTo>
                      <a:pt x="1112" y="158"/>
                    </a:lnTo>
                    <a:lnTo>
                      <a:pt x="1129" y="165"/>
                    </a:lnTo>
                    <a:lnTo>
                      <a:pt x="1147" y="175"/>
                    </a:lnTo>
                    <a:lnTo>
                      <a:pt x="1162" y="187"/>
                    </a:lnTo>
                    <a:lnTo>
                      <a:pt x="1176" y="201"/>
                    </a:lnTo>
                    <a:lnTo>
                      <a:pt x="1173" y="251"/>
                    </a:lnTo>
                    <a:lnTo>
                      <a:pt x="1169" y="300"/>
                    </a:lnTo>
                    <a:lnTo>
                      <a:pt x="1163" y="350"/>
                    </a:lnTo>
                    <a:lnTo>
                      <a:pt x="1155" y="399"/>
                    </a:lnTo>
                    <a:lnTo>
                      <a:pt x="1144" y="450"/>
                    </a:lnTo>
                    <a:lnTo>
                      <a:pt x="1132" y="501"/>
                    </a:lnTo>
                    <a:lnTo>
                      <a:pt x="1118" y="552"/>
                    </a:lnTo>
                    <a:lnTo>
                      <a:pt x="1105" y="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84"/>
              <p:cNvSpPr>
                <a:spLocks/>
              </p:cNvSpPr>
              <p:nvPr/>
            </p:nvSpPr>
            <p:spPr bwMode="auto">
              <a:xfrm>
                <a:off x="5243" y="2758"/>
                <a:ext cx="352" cy="104"/>
              </a:xfrm>
              <a:custGeom>
                <a:avLst/>
                <a:gdLst>
                  <a:gd name="T0" fmla="*/ 108 w 1058"/>
                  <a:gd name="T1" fmla="*/ 24 h 419"/>
                  <a:gd name="T2" fmla="*/ 99 w 1058"/>
                  <a:gd name="T3" fmla="*/ 22 h 419"/>
                  <a:gd name="T4" fmla="*/ 91 w 1058"/>
                  <a:gd name="T5" fmla="*/ 21 h 419"/>
                  <a:gd name="T6" fmla="*/ 82 w 1058"/>
                  <a:gd name="T7" fmla="*/ 20 h 419"/>
                  <a:gd name="T8" fmla="*/ 73 w 1058"/>
                  <a:gd name="T9" fmla="*/ 20 h 419"/>
                  <a:gd name="T10" fmla="*/ 64 w 1058"/>
                  <a:gd name="T11" fmla="*/ 20 h 419"/>
                  <a:gd name="T12" fmla="*/ 56 w 1058"/>
                  <a:gd name="T13" fmla="*/ 20 h 419"/>
                  <a:gd name="T14" fmla="*/ 47 w 1058"/>
                  <a:gd name="T15" fmla="*/ 20 h 419"/>
                  <a:gd name="T16" fmla="*/ 39 w 1058"/>
                  <a:gd name="T17" fmla="*/ 21 h 419"/>
                  <a:gd name="T18" fmla="*/ 32 w 1058"/>
                  <a:gd name="T19" fmla="*/ 22 h 419"/>
                  <a:gd name="T20" fmla="*/ 25 w 1058"/>
                  <a:gd name="T21" fmla="*/ 22 h 419"/>
                  <a:gd name="T22" fmla="*/ 19 w 1058"/>
                  <a:gd name="T23" fmla="*/ 23 h 419"/>
                  <a:gd name="T24" fmla="*/ 14 w 1058"/>
                  <a:gd name="T25" fmla="*/ 24 h 419"/>
                  <a:gd name="T26" fmla="*/ 10 w 1058"/>
                  <a:gd name="T27" fmla="*/ 25 h 419"/>
                  <a:gd name="T28" fmla="*/ 7 w 1058"/>
                  <a:gd name="T29" fmla="*/ 25 h 419"/>
                  <a:gd name="T30" fmla="*/ 5 w 1058"/>
                  <a:gd name="T31" fmla="*/ 26 h 419"/>
                  <a:gd name="T32" fmla="*/ 3 w 1058"/>
                  <a:gd name="T33" fmla="*/ 24 h 419"/>
                  <a:gd name="T34" fmla="*/ 0 w 1058"/>
                  <a:gd name="T35" fmla="*/ 20 h 419"/>
                  <a:gd name="T36" fmla="*/ 0 w 1058"/>
                  <a:gd name="T37" fmla="*/ 16 h 419"/>
                  <a:gd name="T38" fmla="*/ 1 w 1058"/>
                  <a:gd name="T39" fmla="*/ 11 h 419"/>
                  <a:gd name="T40" fmla="*/ 5 w 1058"/>
                  <a:gd name="T41" fmla="*/ 7 h 419"/>
                  <a:gd name="T42" fmla="*/ 14 w 1058"/>
                  <a:gd name="T43" fmla="*/ 5 h 419"/>
                  <a:gd name="T44" fmla="*/ 22 w 1058"/>
                  <a:gd name="T45" fmla="*/ 3 h 419"/>
                  <a:gd name="T46" fmla="*/ 29 w 1058"/>
                  <a:gd name="T47" fmla="*/ 2 h 419"/>
                  <a:gd name="T48" fmla="*/ 37 w 1058"/>
                  <a:gd name="T49" fmla="*/ 1 h 419"/>
                  <a:gd name="T50" fmla="*/ 44 w 1058"/>
                  <a:gd name="T51" fmla="*/ 0 h 419"/>
                  <a:gd name="T52" fmla="*/ 52 w 1058"/>
                  <a:gd name="T53" fmla="*/ 0 h 419"/>
                  <a:gd name="T54" fmla="*/ 59 w 1058"/>
                  <a:gd name="T55" fmla="*/ 0 h 419"/>
                  <a:gd name="T56" fmla="*/ 65 w 1058"/>
                  <a:gd name="T57" fmla="*/ 0 h 419"/>
                  <a:gd name="T58" fmla="*/ 72 w 1058"/>
                  <a:gd name="T59" fmla="*/ 0 h 419"/>
                  <a:gd name="T60" fmla="*/ 79 w 1058"/>
                  <a:gd name="T61" fmla="*/ 1 h 419"/>
                  <a:gd name="T62" fmla="*/ 86 w 1058"/>
                  <a:gd name="T63" fmla="*/ 2 h 419"/>
                  <a:gd name="T64" fmla="*/ 92 w 1058"/>
                  <a:gd name="T65" fmla="*/ 3 h 419"/>
                  <a:gd name="T66" fmla="*/ 99 w 1058"/>
                  <a:gd name="T67" fmla="*/ 4 h 419"/>
                  <a:gd name="T68" fmla="*/ 106 w 1058"/>
                  <a:gd name="T69" fmla="*/ 5 h 419"/>
                  <a:gd name="T70" fmla="*/ 114 w 1058"/>
                  <a:gd name="T71" fmla="*/ 7 h 419"/>
                  <a:gd name="T72" fmla="*/ 117 w 1058"/>
                  <a:gd name="T73" fmla="*/ 9 h 419"/>
                  <a:gd name="T74" fmla="*/ 116 w 1058"/>
                  <a:gd name="T75" fmla="*/ 14 h 419"/>
                  <a:gd name="T76" fmla="*/ 115 w 1058"/>
                  <a:gd name="T77" fmla="*/ 18 h 419"/>
                  <a:gd name="T78" fmla="*/ 113 w 1058"/>
                  <a:gd name="T79" fmla="*/ 23 h 4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58" h="419">
                    <a:moveTo>
                      <a:pt x="1012" y="399"/>
                    </a:moveTo>
                    <a:lnTo>
                      <a:pt x="975" y="381"/>
                    </a:lnTo>
                    <a:lnTo>
                      <a:pt x="937" y="368"/>
                    </a:lnTo>
                    <a:lnTo>
                      <a:pt x="899" y="355"/>
                    </a:lnTo>
                    <a:lnTo>
                      <a:pt x="860" y="344"/>
                    </a:lnTo>
                    <a:lnTo>
                      <a:pt x="820" y="336"/>
                    </a:lnTo>
                    <a:lnTo>
                      <a:pt x="781" y="328"/>
                    </a:lnTo>
                    <a:lnTo>
                      <a:pt x="740" y="323"/>
                    </a:lnTo>
                    <a:lnTo>
                      <a:pt x="699" y="321"/>
                    </a:lnTo>
                    <a:lnTo>
                      <a:pt x="660" y="317"/>
                    </a:lnTo>
                    <a:lnTo>
                      <a:pt x="620" y="317"/>
                    </a:lnTo>
                    <a:lnTo>
                      <a:pt x="579" y="317"/>
                    </a:lnTo>
                    <a:lnTo>
                      <a:pt x="542" y="319"/>
                    </a:lnTo>
                    <a:lnTo>
                      <a:pt x="503" y="321"/>
                    </a:lnTo>
                    <a:lnTo>
                      <a:pt x="466" y="323"/>
                    </a:lnTo>
                    <a:lnTo>
                      <a:pt x="428" y="327"/>
                    </a:lnTo>
                    <a:lnTo>
                      <a:pt x="392" y="332"/>
                    </a:lnTo>
                    <a:lnTo>
                      <a:pt x="355" y="338"/>
                    </a:lnTo>
                    <a:lnTo>
                      <a:pt x="322" y="344"/>
                    </a:lnTo>
                    <a:lnTo>
                      <a:pt x="289" y="349"/>
                    </a:lnTo>
                    <a:lnTo>
                      <a:pt x="258" y="356"/>
                    </a:lnTo>
                    <a:lnTo>
                      <a:pt x="229" y="362"/>
                    </a:lnTo>
                    <a:lnTo>
                      <a:pt x="200" y="370"/>
                    </a:lnTo>
                    <a:lnTo>
                      <a:pt x="175" y="377"/>
                    </a:lnTo>
                    <a:lnTo>
                      <a:pt x="150" y="383"/>
                    </a:lnTo>
                    <a:lnTo>
                      <a:pt x="128" y="389"/>
                    </a:lnTo>
                    <a:lnTo>
                      <a:pt x="108" y="395"/>
                    </a:lnTo>
                    <a:lnTo>
                      <a:pt x="91" y="400"/>
                    </a:lnTo>
                    <a:lnTo>
                      <a:pt x="76" y="405"/>
                    </a:lnTo>
                    <a:lnTo>
                      <a:pt x="64" y="411"/>
                    </a:lnTo>
                    <a:lnTo>
                      <a:pt x="54" y="413"/>
                    </a:lnTo>
                    <a:lnTo>
                      <a:pt x="47" y="417"/>
                    </a:lnTo>
                    <a:lnTo>
                      <a:pt x="42" y="419"/>
                    </a:lnTo>
                    <a:lnTo>
                      <a:pt x="23" y="389"/>
                    </a:lnTo>
                    <a:lnTo>
                      <a:pt x="9" y="356"/>
                    </a:lnTo>
                    <a:lnTo>
                      <a:pt x="2" y="322"/>
                    </a:lnTo>
                    <a:lnTo>
                      <a:pt x="0" y="287"/>
                    </a:lnTo>
                    <a:lnTo>
                      <a:pt x="0" y="252"/>
                    </a:lnTo>
                    <a:lnTo>
                      <a:pt x="1" y="214"/>
                    </a:lnTo>
                    <a:lnTo>
                      <a:pt x="5" y="178"/>
                    </a:lnTo>
                    <a:lnTo>
                      <a:pt x="8" y="143"/>
                    </a:lnTo>
                    <a:lnTo>
                      <a:pt x="47" y="122"/>
                    </a:lnTo>
                    <a:lnTo>
                      <a:pt x="84" y="102"/>
                    </a:lnTo>
                    <a:lnTo>
                      <a:pt x="122" y="85"/>
                    </a:lnTo>
                    <a:lnTo>
                      <a:pt x="158" y="69"/>
                    </a:lnTo>
                    <a:lnTo>
                      <a:pt x="195" y="56"/>
                    </a:lnTo>
                    <a:lnTo>
                      <a:pt x="231" y="44"/>
                    </a:lnTo>
                    <a:lnTo>
                      <a:pt x="265" y="34"/>
                    </a:lnTo>
                    <a:lnTo>
                      <a:pt x="300" y="25"/>
                    </a:lnTo>
                    <a:lnTo>
                      <a:pt x="333" y="17"/>
                    </a:lnTo>
                    <a:lnTo>
                      <a:pt x="367" y="10"/>
                    </a:lnTo>
                    <a:lnTo>
                      <a:pt x="400" y="8"/>
                    </a:lnTo>
                    <a:lnTo>
                      <a:pt x="432" y="4"/>
                    </a:lnTo>
                    <a:lnTo>
                      <a:pt x="465" y="0"/>
                    </a:lnTo>
                    <a:lnTo>
                      <a:pt x="497" y="0"/>
                    </a:lnTo>
                    <a:lnTo>
                      <a:pt x="528" y="0"/>
                    </a:lnTo>
                    <a:lnTo>
                      <a:pt x="559" y="2"/>
                    </a:lnTo>
                    <a:lnTo>
                      <a:pt x="589" y="4"/>
                    </a:lnTo>
                    <a:lnTo>
                      <a:pt x="621" y="8"/>
                    </a:lnTo>
                    <a:lnTo>
                      <a:pt x="652" y="10"/>
                    </a:lnTo>
                    <a:lnTo>
                      <a:pt x="683" y="15"/>
                    </a:lnTo>
                    <a:lnTo>
                      <a:pt x="713" y="22"/>
                    </a:lnTo>
                    <a:lnTo>
                      <a:pt x="744" y="27"/>
                    </a:lnTo>
                    <a:lnTo>
                      <a:pt x="774" y="34"/>
                    </a:lnTo>
                    <a:lnTo>
                      <a:pt x="806" y="43"/>
                    </a:lnTo>
                    <a:lnTo>
                      <a:pt x="837" y="51"/>
                    </a:lnTo>
                    <a:lnTo>
                      <a:pt x="867" y="60"/>
                    </a:lnTo>
                    <a:lnTo>
                      <a:pt x="900" y="68"/>
                    </a:lnTo>
                    <a:lnTo>
                      <a:pt x="931" y="78"/>
                    </a:lnTo>
                    <a:lnTo>
                      <a:pt x="963" y="86"/>
                    </a:lnTo>
                    <a:lnTo>
                      <a:pt x="995" y="96"/>
                    </a:lnTo>
                    <a:lnTo>
                      <a:pt x="1027" y="107"/>
                    </a:lnTo>
                    <a:lnTo>
                      <a:pt x="1058" y="117"/>
                    </a:lnTo>
                    <a:lnTo>
                      <a:pt x="1058" y="154"/>
                    </a:lnTo>
                    <a:lnTo>
                      <a:pt x="1055" y="192"/>
                    </a:lnTo>
                    <a:lnTo>
                      <a:pt x="1052" y="225"/>
                    </a:lnTo>
                    <a:lnTo>
                      <a:pt x="1045" y="261"/>
                    </a:lnTo>
                    <a:lnTo>
                      <a:pt x="1039" y="297"/>
                    </a:lnTo>
                    <a:lnTo>
                      <a:pt x="1030" y="330"/>
                    </a:lnTo>
                    <a:lnTo>
                      <a:pt x="1022" y="365"/>
                    </a:lnTo>
                    <a:lnTo>
                      <a:pt x="1012" y="399"/>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85"/>
              <p:cNvSpPr>
                <a:spLocks/>
              </p:cNvSpPr>
              <p:nvPr/>
            </p:nvSpPr>
            <p:spPr bwMode="auto">
              <a:xfrm>
                <a:off x="5547" y="2626"/>
                <a:ext cx="416" cy="413"/>
              </a:xfrm>
              <a:custGeom>
                <a:avLst/>
                <a:gdLst>
                  <a:gd name="T0" fmla="*/ 120 w 1248"/>
                  <a:gd name="T1" fmla="*/ 74 h 1656"/>
                  <a:gd name="T2" fmla="*/ 110 w 1248"/>
                  <a:gd name="T3" fmla="*/ 75 h 1656"/>
                  <a:gd name="T4" fmla="*/ 104 w 1248"/>
                  <a:gd name="T5" fmla="*/ 81 h 1656"/>
                  <a:gd name="T6" fmla="*/ 100 w 1248"/>
                  <a:gd name="T7" fmla="*/ 85 h 1656"/>
                  <a:gd name="T8" fmla="*/ 95 w 1248"/>
                  <a:gd name="T9" fmla="*/ 87 h 1656"/>
                  <a:gd name="T10" fmla="*/ 89 w 1248"/>
                  <a:gd name="T11" fmla="*/ 88 h 1656"/>
                  <a:gd name="T12" fmla="*/ 84 w 1248"/>
                  <a:gd name="T13" fmla="*/ 87 h 1656"/>
                  <a:gd name="T14" fmla="*/ 79 w 1248"/>
                  <a:gd name="T15" fmla="*/ 85 h 1656"/>
                  <a:gd name="T16" fmla="*/ 74 w 1248"/>
                  <a:gd name="T17" fmla="*/ 87 h 1656"/>
                  <a:gd name="T18" fmla="*/ 70 w 1248"/>
                  <a:gd name="T19" fmla="*/ 91 h 1656"/>
                  <a:gd name="T20" fmla="*/ 64 w 1248"/>
                  <a:gd name="T21" fmla="*/ 96 h 1656"/>
                  <a:gd name="T22" fmla="*/ 58 w 1248"/>
                  <a:gd name="T23" fmla="*/ 98 h 1656"/>
                  <a:gd name="T24" fmla="*/ 52 w 1248"/>
                  <a:gd name="T25" fmla="*/ 98 h 1656"/>
                  <a:gd name="T26" fmla="*/ 46 w 1248"/>
                  <a:gd name="T27" fmla="*/ 96 h 1656"/>
                  <a:gd name="T28" fmla="*/ 43 w 1248"/>
                  <a:gd name="T29" fmla="*/ 94 h 1656"/>
                  <a:gd name="T30" fmla="*/ 30 w 1248"/>
                  <a:gd name="T31" fmla="*/ 102 h 1656"/>
                  <a:gd name="T32" fmla="*/ 23 w 1248"/>
                  <a:gd name="T33" fmla="*/ 103 h 1656"/>
                  <a:gd name="T34" fmla="*/ 16 w 1248"/>
                  <a:gd name="T35" fmla="*/ 103 h 1656"/>
                  <a:gd name="T36" fmla="*/ 9 w 1248"/>
                  <a:gd name="T37" fmla="*/ 102 h 1656"/>
                  <a:gd name="T38" fmla="*/ 3 w 1248"/>
                  <a:gd name="T39" fmla="*/ 99 h 1656"/>
                  <a:gd name="T40" fmla="*/ 2 w 1248"/>
                  <a:gd name="T41" fmla="*/ 93 h 1656"/>
                  <a:gd name="T42" fmla="*/ 8 w 1248"/>
                  <a:gd name="T43" fmla="*/ 81 h 1656"/>
                  <a:gd name="T44" fmla="*/ 11 w 1248"/>
                  <a:gd name="T45" fmla="*/ 70 h 1656"/>
                  <a:gd name="T46" fmla="*/ 16 w 1248"/>
                  <a:gd name="T47" fmla="*/ 50 h 1656"/>
                  <a:gd name="T48" fmla="*/ 21 w 1248"/>
                  <a:gd name="T49" fmla="*/ 27 h 1656"/>
                  <a:gd name="T50" fmla="*/ 27 w 1248"/>
                  <a:gd name="T51" fmla="*/ 4 h 1656"/>
                  <a:gd name="T52" fmla="*/ 37 w 1248"/>
                  <a:gd name="T53" fmla="*/ 1 h 1656"/>
                  <a:gd name="T54" fmla="*/ 48 w 1248"/>
                  <a:gd name="T55" fmla="*/ 0 h 1656"/>
                  <a:gd name="T56" fmla="*/ 59 w 1248"/>
                  <a:gd name="T57" fmla="*/ 1 h 1656"/>
                  <a:gd name="T58" fmla="*/ 68 w 1248"/>
                  <a:gd name="T59" fmla="*/ 5 h 1656"/>
                  <a:gd name="T60" fmla="*/ 72 w 1248"/>
                  <a:gd name="T61" fmla="*/ 12 h 1656"/>
                  <a:gd name="T62" fmla="*/ 77 w 1248"/>
                  <a:gd name="T63" fmla="*/ 14 h 1656"/>
                  <a:gd name="T64" fmla="*/ 84 w 1248"/>
                  <a:gd name="T65" fmla="*/ 15 h 1656"/>
                  <a:gd name="T66" fmla="*/ 90 w 1248"/>
                  <a:gd name="T67" fmla="*/ 18 h 1656"/>
                  <a:gd name="T68" fmla="*/ 93 w 1248"/>
                  <a:gd name="T69" fmla="*/ 25 h 1656"/>
                  <a:gd name="T70" fmla="*/ 101 w 1248"/>
                  <a:gd name="T71" fmla="*/ 26 h 1656"/>
                  <a:gd name="T72" fmla="*/ 109 w 1248"/>
                  <a:gd name="T73" fmla="*/ 27 h 1656"/>
                  <a:gd name="T74" fmla="*/ 114 w 1248"/>
                  <a:gd name="T75" fmla="*/ 32 h 1656"/>
                  <a:gd name="T76" fmla="*/ 117 w 1248"/>
                  <a:gd name="T77" fmla="*/ 39 h 1656"/>
                  <a:gd name="T78" fmla="*/ 119 w 1248"/>
                  <a:gd name="T79" fmla="*/ 46 h 1656"/>
                  <a:gd name="T80" fmla="*/ 122 w 1248"/>
                  <a:gd name="T81" fmla="*/ 50 h 1656"/>
                  <a:gd name="T82" fmla="*/ 127 w 1248"/>
                  <a:gd name="T83" fmla="*/ 51 h 1656"/>
                  <a:gd name="T84" fmla="*/ 132 w 1248"/>
                  <a:gd name="T85" fmla="*/ 52 h 1656"/>
                  <a:gd name="T86" fmla="*/ 135 w 1248"/>
                  <a:gd name="T87" fmla="*/ 54 h 1656"/>
                  <a:gd name="T88" fmla="*/ 138 w 1248"/>
                  <a:gd name="T89" fmla="*/ 59 h 1656"/>
                  <a:gd name="T90" fmla="*/ 138 w 1248"/>
                  <a:gd name="T91" fmla="*/ 67 h 1656"/>
                  <a:gd name="T92" fmla="*/ 131 w 1248"/>
                  <a:gd name="T93" fmla="*/ 73 h 16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48" h="1656">
                    <a:moveTo>
                      <a:pt x="1145" y="1199"/>
                    </a:moveTo>
                    <a:lnTo>
                      <a:pt x="1112" y="1195"/>
                    </a:lnTo>
                    <a:lnTo>
                      <a:pt x="1079" y="1191"/>
                    </a:lnTo>
                    <a:lnTo>
                      <a:pt x="1047" y="1191"/>
                    </a:lnTo>
                    <a:lnTo>
                      <a:pt x="1019" y="1195"/>
                    </a:lnTo>
                    <a:lnTo>
                      <a:pt x="994" y="1207"/>
                    </a:lnTo>
                    <a:lnTo>
                      <a:pt x="971" y="1228"/>
                    </a:lnTo>
                    <a:lnTo>
                      <a:pt x="952" y="1259"/>
                    </a:lnTo>
                    <a:lnTo>
                      <a:pt x="937" y="1308"/>
                    </a:lnTo>
                    <a:lnTo>
                      <a:pt x="924" y="1323"/>
                    </a:lnTo>
                    <a:lnTo>
                      <a:pt x="910" y="1341"/>
                    </a:lnTo>
                    <a:lnTo>
                      <a:pt x="897" y="1358"/>
                    </a:lnTo>
                    <a:lnTo>
                      <a:pt x="885" y="1373"/>
                    </a:lnTo>
                    <a:lnTo>
                      <a:pt x="871" y="1387"/>
                    </a:lnTo>
                    <a:lnTo>
                      <a:pt x="857" y="1399"/>
                    </a:lnTo>
                    <a:lnTo>
                      <a:pt x="841" y="1405"/>
                    </a:lnTo>
                    <a:lnTo>
                      <a:pt x="821" y="1407"/>
                    </a:lnTo>
                    <a:lnTo>
                      <a:pt x="804" y="1407"/>
                    </a:lnTo>
                    <a:lnTo>
                      <a:pt x="787" y="1405"/>
                    </a:lnTo>
                    <a:lnTo>
                      <a:pt x="771" y="1401"/>
                    </a:lnTo>
                    <a:lnTo>
                      <a:pt x="756" y="1395"/>
                    </a:lnTo>
                    <a:lnTo>
                      <a:pt x="740" y="1387"/>
                    </a:lnTo>
                    <a:lnTo>
                      <a:pt x="726" y="1378"/>
                    </a:lnTo>
                    <a:lnTo>
                      <a:pt x="711" y="1368"/>
                    </a:lnTo>
                    <a:lnTo>
                      <a:pt x="697" y="1358"/>
                    </a:lnTo>
                    <a:lnTo>
                      <a:pt x="683" y="1377"/>
                    </a:lnTo>
                    <a:lnTo>
                      <a:pt x="670" y="1396"/>
                    </a:lnTo>
                    <a:lnTo>
                      <a:pt x="656" y="1420"/>
                    </a:lnTo>
                    <a:lnTo>
                      <a:pt x="641" y="1445"/>
                    </a:lnTo>
                    <a:lnTo>
                      <a:pt x="627" y="1468"/>
                    </a:lnTo>
                    <a:lnTo>
                      <a:pt x="612" y="1491"/>
                    </a:lnTo>
                    <a:lnTo>
                      <a:pt x="597" y="1515"/>
                    </a:lnTo>
                    <a:lnTo>
                      <a:pt x="580" y="1536"/>
                    </a:lnTo>
                    <a:lnTo>
                      <a:pt x="563" y="1553"/>
                    </a:lnTo>
                    <a:lnTo>
                      <a:pt x="545" y="1567"/>
                    </a:lnTo>
                    <a:lnTo>
                      <a:pt x="526" y="1578"/>
                    </a:lnTo>
                    <a:lnTo>
                      <a:pt x="506" y="1585"/>
                    </a:lnTo>
                    <a:lnTo>
                      <a:pt x="486" y="1585"/>
                    </a:lnTo>
                    <a:lnTo>
                      <a:pt x="465" y="1578"/>
                    </a:lnTo>
                    <a:lnTo>
                      <a:pt x="441" y="1565"/>
                    </a:lnTo>
                    <a:lnTo>
                      <a:pt x="417" y="1542"/>
                    </a:lnTo>
                    <a:lnTo>
                      <a:pt x="411" y="1535"/>
                    </a:lnTo>
                    <a:lnTo>
                      <a:pt x="404" y="1523"/>
                    </a:lnTo>
                    <a:lnTo>
                      <a:pt x="396" y="1512"/>
                    </a:lnTo>
                    <a:lnTo>
                      <a:pt x="389" y="1508"/>
                    </a:lnTo>
                    <a:lnTo>
                      <a:pt x="316" y="1631"/>
                    </a:lnTo>
                    <a:lnTo>
                      <a:pt x="296" y="1638"/>
                    </a:lnTo>
                    <a:lnTo>
                      <a:pt x="274" y="1643"/>
                    </a:lnTo>
                    <a:lnTo>
                      <a:pt x="252" y="1648"/>
                    </a:lnTo>
                    <a:lnTo>
                      <a:pt x="231" y="1651"/>
                    </a:lnTo>
                    <a:lnTo>
                      <a:pt x="207" y="1655"/>
                    </a:lnTo>
                    <a:lnTo>
                      <a:pt x="185" y="1656"/>
                    </a:lnTo>
                    <a:lnTo>
                      <a:pt x="162" y="1656"/>
                    </a:lnTo>
                    <a:lnTo>
                      <a:pt x="140" y="1653"/>
                    </a:lnTo>
                    <a:lnTo>
                      <a:pt x="117" y="1649"/>
                    </a:lnTo>
                    <a:lnTo>
                      <a:pt x="97" y="1643"/>
                    </a:lnTo>
                    <a:lnTo>
                      <a:pt x="78" y="1634"/>
                    </a:lnTo>
                    <a:lnTo>
                      <a:pt x="58" y="1622"/>
                    </a:lnTo>
                    <a:lnTo>
                      <a:pt x="41" y="1606"/>
                    </a:lnTo>
                    <a:lnTo>
                      <a:pt x="25" y="1591"/>
                    </a:lnTo>
                    <a:lnTo>
                      <a:pt x="11" y="1570"/>
                    </a:lnTo>
                    <a:lnTo>
                      <a:pt x="0" y="1546"/>
                    </a:lnTo>
                    <a:lnTo>
                      <a:pt x="19" y="1486"/>
                    </a:lnTo>
                    <a:lnTo>
                      <a:pt x="37" y="1429"/>
                    </a:lnTo>
                    <a:lnTo>
                      <a:pt x="54" y="1370"/>
                    </a:lnTo>
                    <a:lnTo>
                      <a:pt x="69" y="1309"/>
                    </a:lnTo>
                    <a:lnTo>
                      <a:pt x="83" y="1248"/>
                    </a:lnTo>
                    <a:lnTo>
                      <a:pt x="94" y="1186"/>
                    </a:lnTo>
                    <a:lnTo>
                      <a:pt x="102" y="1122"/>
                    </a:lnTo>
                    <a:lnTo>
                      <a:pt x="108" y="1057"/>
                    </a:lnTo>
                    <a:lnTo>
                      <a:pt x="125" y="934"/>
                    </a:lnTo>
                    <a:lnTo>
                      <a:pt x="140" y="811"/>
                    </a:lnTo>
                    <a:lnTo>
                      <a:pt x="156" y="689"/>
                    </a:lnTo>
                    <a:lnTo>
                      <a:pt x="172" y="563"/>
                    </a:lnTo>
                    <a:lnTo>
                      <a:pt x="188" y="439"/>
                    </a:lnTo>
                    <a:lnTo>
                      <a:pt x="204" y="316"/>
                    </a:lnTo>
                    <a:lnTo>
                      <a:pt x="224" y="194"/>
                    </a:lnTo>
                    <a:lnTo>
                      <a:pt x="243" y="72"/>
                    </a:lnTo>
                    <a:lnTo>
                      <a:pt x="270" y="51"/>
                    </a:lnTo>
                    <a:lnTo>
                      <a:pt x="300" y="33"/>
                    </a:lnTo>
                    <a:lnTo>
                      <a:pt x="331" y="19"/>
                    </a:lnTo>
                    <a:lnTo>
                      <a:pt x="365" y="8"/>
                    </a:lnTo>
                    <a:lnTo>
                      <a:pt x="398" y="2"/>
                    </a:lnTo>
                    <a:lnTo>
                      <a:pt x="432" y="0"/>
                    </a:lnTo>
                    <a:lnTo>
                      <a:pt x="466" y="2"/>
                    </a:lnTo>
                    <a:lnTo>
                      <a:pt x="500" y="8"/>
                    </a:lnTo>
                    <a:lnTo>
                      <a:pt x="531" y="20"/>
                    </a:lnTo>
                    <a:lnTo>
                      <a:pt x="559" y="36"/>
                    </a:lnTo>
                    <a:lnTo>
                      <a:pt x="586" y="58"/>
                    </a:lnTo>
                    <a:lnTo>
                      <a:pt x="608" y="84"/>
                    </a:lnTo>
                    <a:lnTo>
                      <a:pt x="626" y="115"/>
                    </a:lnTo>
                    <a:lnTo>
                      <a:pt x="638" y="153"/>
                    </a:lnTo>
                    <a:lnTo>
                      <a:pt x="647" y="197"/>
                    </a:lnTo>
                    <a:lnTo>
                      <a:pt x="648" y="246"/>
                    </a:lnTo>
                    <a:lnTo>
                      <a:pt x="669" y="239"/>
                    </a:lnTo>
                    <a:lnTo>
                      <a:pt x="692" y="234"/>
                    </a:lnTo>
                    <a:lnTo>
                      <a:pt x="713" y="233"/>
                    </a:lnTo>
                    <a:lnTo>
                      <a:pt x="736" y="235"/>
                    </a:lnTo>
                    <a:lnTo>
                      <a:pt x="758" y="243"/>
                    </a:lnTo>
                    <a:lnTo>
                      <a:pt x="777" y="252"/>
                    </a:lnTo>
                    <a:lnTo>
                      <a:pt x="796" y="267"/>
                    </a:lnTo>
                    <a:lnTo>
                      <a:pt x="813" y="285"/>
                    </a:lnTo>
                    <a:lnTo>
                      <a:pt x="825" y="319"/>
                    </a:lnTo>
                    <a:lnTo>
                      <a:pt x="832" y="358"/>
                    </a:lnTo>
                    <a:lnTo>
                      <a:pt x="836" y="398"/>
                    </a:lnTo>
                    <a:lnTo>
                      <a:pt x="842" y="437"/>
                    </a:lnTo>
                    <a:lnTo>
                      <a:pt x="878" y="419"/>
                    </a:lnTo>
                    <a:lnTo>
                      <a:pt x="908" y="413"/>
                    </a:lnTo>
                    <a:lnTo>
                      <a:pt x="936" y="413"/>
                    </a:lnTo>
                    <a:lnTo>
                      <a:pt x="960" y="422"/>
                    </a:lnTo>
                    <a:lnTo>
                      <a:pt x="979" y="437"/>
                    </a:lnTo>
                    <a:lnTo>
                      <a:pt x="996" y="460"/>
                    </a:lnTo>
                    <a:lnTo>
                      <a:pt x="1011" y="487"/>
                    </a:lnTo>
                    <a:lnTo>
                      <a:pt x="1024" y="518"/>
                    </a:lnTo>
                    <a:lnTo>
                      <a:pt x="1034" y="554"/>
                    </a:lnTo>
                    <a:lnTo>
                      <a:pt x="1042" y="590"/>
                    </a:lnTo>
                    <a:lnTo>
                      <a:pt x="1051" y="627"/>
                    </a:lnTo>
                    <a:lnTo>
                      <a:pt x="1057" y="664"/>
                    </a:lnTo>
                    <a:lnTo>
                      <a:pt x="1064" y="702"/>
                    </a:lnTo>
                    <a:lnTo>
                      <a:pt x="1070" y="734"/>
                    </a:lnTo>
                    <a:lnTo>
                      <a:pt x="1077" y="766"/>
                    </a:lnTo>
                    <a:lnTo>
                      <a:pt x="1084" y="795"/>
                    </a:lnTo>
                    <a:lnTo>
                      <a:pt x="1099" y="799"/>
                    </a:lnTo>
                    <a:lnTo>
                      <a:pt x="1115" y="804"/>
                    </a:lnTo>
                    <a:lnTo>
                      <a:pt x="1129" y="811"/>
                    </a:lnTo>
                    <a:lnTo>
                      <a:pt x="1144" y="816"/>
                    </a:lnTo>
                    <a:lnTo>
                      <a:pt x="1158" y="824"/>
                    </a:lnTo>
                    <a:lnTo>
                      <a:pt x="1172" y="830"/>
                    </a:lnTo>
                    <a:lnTo>
                      <a:pt x="1186" y="839"/>
                    </a:lnTo>
                    <a:lnTo>
                      <a:pt x="1200" y="848"/>
                    </a:lnTo>
                    <a:lnTo>
                      <a:pt x="1211" y="859"/>
                    </a:lnTo>
                    <a:lnTo>
                      <a:pt x="1219" y="873"/>
                    </a:lnTo>
                    <a:lnTo>
                      <a:pt x="1224" y="890"/>
                    </a:lnTo>
                    <a:lnTo>
                      <a:pt x="1233" y="906"/>
                    </a:lnTo>
                    <a:lnTo>
                      <a:pt x="1242" y="945"/>
                    </a:lnTo>
                    <a:lnTo>
                      <a:pt x="1248" y="987"/>
                    </a:lnTo>
                    <a:lnTo>
                      <a:pt x="1247" y="1028"/>
                    </a:lnTo>
                    <a:lnTo>
                      <a:pt x="1240" y="1073"/>
                    </a:lnTo>
                    <a:lnTo>
                      <a:pt x="1225" y="1114"/>
                    </a:lnTo>
                    <a:lnTo>
                      <a:pt x="1207" y="1150"/>
                    </a:lnTo>
                    <a:lnTo>
                      <a:pt x="1178" y="1178"/>
                    </a:lnTo>
                    <a:lnTo>
                      <a:pt x="1145" y="1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86"/>
              <p:cNvSpPr>
                <a:spLocks/>
              </p:cNvSpPr>
              <p:nvPr/>
            </p:nvSpPr>
            <p:spPr bwMode="auto">
              <a:xfrm>
                <a:off x="5897" y="2835"/>
                <a:ext cx="37" cy="74"/>
              </a:xfrm>
              <a:custGeom>
                <a:avLst/>
                <a:gdLst>
                  <a:gd name="T0" fmla="*/ 7 w 110"/>
                  <a:gd name="T1" fmla="*/ 19 h 296"/>
                  <a:gd name="T2" fmla="*/ 2 w 110"/>
                  <a:gd name="T3" fmla="*/ 18 h 296"/>
                  <a:gd name="T4" fmla="*/ 1 w 110"/>
                  <a:gd name="T5" fmla="*/ 16 h 296"/>
                  <a:gd name="T6" fmla="*/ 0 w 110"/>
                  <a:gd name="T7" fmla="*/ 14 h 296"/>
                  <a:gd name="T8" fmla="*/ 1 w 110"/>
                  <a:gd name="T9" fmla="*/ 11 h 296"/>
                  <a:gd name="T10" fmla="*/ 2 w 110"/>
                  <a:gd name="T11" fmla="*/ 8 h 296"/>
                  <a:gd name="T12" fmla="*/ 3 w 110"/>
                  <a:gd name="T13" fmla="*/ 5 h 296"/>
                  <a:gd name="T14" fmla="*/ 4 w 110"/>
                  <a:gd name="T15" fmla="*/ 3 h 296"/>
                  <a:gd name="T16" fmla="*/ 4 w 110"/>
                  <a:gd name="T17" fmla="*/ 0 h 296"/>
                  <a:gd name="T18" fmla="*/ 4 w 110"/>
                  <a:gd name="T19" fmla="*/ 0 h 296"/>
                  <a:gd name="T20" fmla="*/ 5 w 110"/>
                  <a:gd name="T21" fmla="*/ 0 h 296"/>
                  <a:gd name="T22" fmla="*/ 6 w 110"/>
                  <a:gd name="T23" fmla="*/ 0 h 296"/>
                  <a:gd name="T24" fmla="*/ 7 w 110"/>
                  <a:gd name="T25" fmla="*/ 1 h 296"/>
                  <a:gd name="T26" fmla="*/ 8 w 110"/>
                  <a:gd name="T27" fmla="*/ 1 h 296"/>
                  <a:gd name="T28" fmla="*/ 9 w 110"/>
                  <a:gd name="T29" fmla="*/ 1 h 296"/>
                  <a:gd name="T30" fmla="*/ 10 w 110"/>
                  <a:gd name="T31" fmla="*/ 2 h 296"/>
                  <a:gd name="T32" fmla="*/ 11 w 110"/>
                  <a:gd name="T33" fmla="*/ 2 h 296"/>
                  <a:gd name="T34" fmla="*/ 11 w 110"/>
                  <a:gd name="T35" fmla="*/ 3 h 296"/>
                  <a:gd name="T36" fmla="*/ 11 w 110"/>
                  <a:gd name="T37" fmla="*/ 4 h 296"/>
                  <a:gd name="T38" fmla="*/ 12 w 110"/>
                  <a:gd name="T39" fmla="*/ 5 h 296"/>
                  <a:gd name="T40" fmla="*/ 12 w 110"/>
                  <a:gd name="T41" fmla="*/ 6 h 296"/>
                  <a:gd name="T42" fmla="*/ 12 w 110"/>
                  <a:gd name="T43" fmla="*/ 8 h 296"/>
                  <a:gd name="T44" fmla="*/ 12 w 110"/>
                  <a:gd name="T45" fmla="*/ 9 h 296"/>
                  <a:gd name="T46" fmla="*/ 12 w 110"/>
                  <a:gd name="T47" fmla="*/ 11 h 296"/>
                  <a:gd name="T48" fmla="*/ 11 w 110"/>
                  <a:gd name="T49" fmla="*/ 13 h 296"/>
                  <a:gd name="T50" fmla="*/ 10 w 110"/>
                  <a:gd name="T51" fmla="*/ 14 h 296"/>
                  <a:gd name="T52" fmla="*/ 9 w 110"/>
                  <a:gd name="T53" fmla="*/ 16 h 296"/>
                  <a:gd name="T54" fmla="*/ 8 w 110"/>
                  <a:gd name="T55" fmla="*/ 17 h 296"/>
                  <a:gd name="T56" fmla="*/ 7 w 110"/>
                  <a:gd name="T57" fmla="*/ 19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296">
                    <a:moveTo>
                      <a:pt x="58" y="296"/>
                    </a:moveTo>
                    <a:lnTo>
                      <a:pt x="21" y="280"/>
                    </a:lnTo>
                    <a:lnTo>
                      <a:pt x="5" y="254"/>
                    </a:lnTo>
                    <a:lnTo>
                      <a:pt x="0" y="218"/>
                    </a:lnTo>
                    <a:lnTo>
                      <a:pt x="7" y="176"/>
                    </a:lnTo>
                    <a:lnTo>
                      <a:pt x="18" y="130"/>
                    </a:lnTo>
                    <a:lnTo>
                      <a:pt x="30" y="85"/>
                    </a:lnTo>
                    <a:lnTo>
                      <a:pt x="36" y="40"/>
                    </a:lnTo>
                    <a:lnTo>
                      <a:pt x="32" y="0"/>
                    </a:lnTo>
                    <a:lnTo>
                      <a:pt x="40" y="0"/>
                    </a:lnTo>
                    <a:lnTo>
                      <a:pt x="49" y="1"/>
                    </a:lnTo>
                    <a:lnTo>
                      <a:pt x="57" y="4"/>
                    </a:lnTo>
                    <a:lnTo>
                      <a:pt x="64" y="10"/>
                    </a:lnTo>
                    <a:lnTo>
                      <a:pt x="71" y="14"/>
                    </a:lnTo>
                    <a:lnTo>
                      <a:pt x="80" y="19"/>
                    </a:lnTo>
                    <a:lnTo>
                      <a:pt x="86" y="25"/>
                    </a:lnTo>
                    <a:lnTo>
                      <a:pt x="94" y="29"/>
                    </a:lnTo>
                    <a:lnTo>
                      <a:pt x="100" y="42"/>
                    </a:lnTo>
                    <a:lnTo>
                      <a:pt x="101" y="59"/>
                    </a:lnTo>
                    <a:lnTo>
                      <a:pt x="103" y="76"/>
                    </a:lnTo>
                    <a:lnTo>
                      <a:pt x="107" y="91"/>
                    </a:lnTo>
                    <a:lnTo>
                      <a:pt x="110" y="121"/>
                    </a:lnTo>
                    <a:lnTo>
                      <a:pt x="109" y="149"/>
                    </a:lnTo>
                    <a:lnTo>
                      <a:pt x="103" y="176"/>
                    </a:lnTo>
                    <a:lnTo>
                      <a:pt x="97" y="201"/>
                    </a:lnTo>
                    <a:lnTo>
                      <a:pt x="90" y="227"/>
                    </a:lnTo>
                    <a:lnTo>
                      <a:pt x="80" y="250"/>
                    </a:lnTo>
                    <a:lnTo>
                      <a:pt x="68" y="274"/>
                    </a:lnTo>
                    <a:lnTo>
                      <a:pt x="58" y="296"/>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87"/>
              <p:cNvSpPr>
                <a:spLocks/>
              </p:cNvSpPr>
              <p:nvPr/>
            </p:nvSpPr>
            <p:spPr bwMode="auto">
              <a:xfrm>
                <a:off x="5800" y="2753"/>
                <a:ext cx="81" cy="203"/>
              </a:xfrm>
              <a:custGeom>
                <a:avLst/>
                <a:gdLst>
                  <a:gd name="T0" fmla="*/ 22 w 241"/>
                  <a:gd name="T1" fmla="*/ 37 h 812"/>
                  <a:gd name="T2" fmla="*/ 20 w 241"/>
                  <a:gd name="T3" fmla="*/ 39 h 812"/>
                  <a:gd name="T4" fmla="*/ 18 w 241"/>
                  <a:gd name="T5" fmla="*/ 42 h 812"/>
                  <a:gd name="T6" fmla="*/ 16 w 241"/>
                  <a:gd name="T7" fmla="*/ 45 h 812"/>
                  <a:gd name="T8" fmla="*/ 14 w 241"/>
                  <a:gd name="T9" fmla="*/ 47 h 812"/>
                  <a:gd name="T10" fmla="*/ 12 w 241"/>
                  <a:gd name="T11" fmla="*/ 49 h 812"/>
                  <a:gd name="T12" fmla="*/ 8 w 241"/>
                  <a:gd name="T13" fmla="*/ 51 h 812"/>
                  <a:gd name="T14" fmla="*/ 5 w 241"/>
                  <a:gd name="T15" fmla="*/ 51 h 812"/>
                  <a:gd name="T16" fmla="*/ 0 w 241"/>
                  <a:gd name="T17" fmla="*/ 50 h 812"/>
                  <a:gd name="T18" fmla="*/ 0 w 241"/>
                  <a:gd name="T19" fmla="*/ 48 h 812"/>
                  <a:gd name="T20" fmla="*/ 1 w 241"/>
                  <a:gd name="T21" fmla="*/ 46 h 812"/>
                  <a:gd name="T22" fmla="*/ 2 w 241"/>
                  <a:gd name="T23" fmla="*/ 43 h 812"/>
                  <a:gd name="T24" fmla="*/ 4 w 241"/>
                  <a:gd name="T25" fmla="*/ 41 h 812"/>
                  <a:gd name="T26" fmla="*/ 6 w 241"/>
                  <a:gd name="T27" fmla="*/ 39 h 812"/>
                  <a:gd name="T28" fmla="*/ 7 w 241"/>
                  <a:gd name="T29" fmla="*/ 36 h 812"/>
                  <a:gd name="T30" fmla="*/ 9 w 241"/>
                  <a:gd name="T31" fmla="*/ 34 h 812"/>
                  <a:gd name="T32" fmla="*/ 10 w 241"/>
                  <a:gd name="T33" fmla="*/ 32 h 812"/>
                  <a:gd name="T34" fmla="*/ 11 w 241"/>
                  <a:gd name="T35" fmla="*/ 28 h 812"/>
                  <a:gd name="T36" fmla="*/ 12 w 241"/>
                  <a:gd name="T37" fmla="*/ 25 h 812"/>
                  <a:gd name="T38" fmla="*/ 13 w 241"/>
                  <a:gd name="T39" fmla="*/ 21 h 812"/>
                  <a:gd name="T40" fmla="*/ 13 w 241"/>
                  <a:gd name="T41" fmla="*/ 17 h 812"/>
                  <a:gd name="T42" fmla="*/ 13 w 241"/>
                  <a:gd name="T43" fmla="*/ 14 h 812"/>
                  <a:gd name="T44" fmla="*/ 13 w 241"/>
                  <a:gd name="T45" fmla="*/ 10 h 812"/>
                  <a:gd name="T46" fmla="*/ 13 w 241"/>
                  <a:gd name="T47" fmla="*/ 6 h 812"/>
                  <a:gd name="T48" fmla="*/ 12 w 241"/>
                  <a:gd name="T49" fmla="*/ 3 h 812"/>
                  <a:gd name="T50" fmla="*/ 13 w 241"/>
                  <a:gd name="T51" fmla="*/ 2 h 812"/>
                  <a:gd name="T52" fmla="*/ 15 w 241"/>
                  <a:gd name="T53" fmla="*/ 1 h 812"/>
                  <a:gd name="T54" fmla="*/ 16 w 241"/>
                  <a:gd name="T55" fmla="*/ 1 h 812"/>
                  <a:gd name="T56" fmla="*/ 18 w 241"/>
                  <a:gd name="T57" fmla="*/ 0 h 812"/>
                  <a:gd name="T58" fmla="*/ 20 w 241"/>
                  <a:gd name="T59" fmla="*/ 0 h 812"/>
                  <a:gd name="T60" fmla="*/ 22 w 241"/>
                  <a:gd name="T61" fmla="*/ 0 h 812"/>
                  <a:gd name="T62" fmla="*/ 23 w 241"/>
                  <a:gd name="T63" fmla="*/ 1 h 812"/>
                  <a:gd name="T64" fmla="*/ 25 w 241"/>
                  <a:gd name="T65" fmla="*/ 2 h 812"/>
                  <a:gd name="T66" fmla="*/ 27 w 241"/>
                  <a:gd name="T67" fmla="*/ 7 h 812"/>
                  <a:gd name="T68" fmla="*/ 27 w 241"/>
                  <a:gd name="T69" fmla="*/ 14 h 812"/>
                  <a:gd name="T70" fmla="*/ 27 w 241"/>
                  <a:gd name="T71" fmla="*/ 20 h 812"/>
                  <a:gd name="T72" fmla="*/ 26 w 241"/>
                  <a:gd name="T73" fmla="*/ 26 h 812"/>
                  <a:gd name="T74" fmla="*/ 22 w 241"/>
                  <a:gd name="T75" fmla="*/ 37 h 8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1" h="812">
                    <a:moveTo>
                      <a:pt x="190" y="585"/>
                    </a:moveTo>
                    <a:lnTo>
                      <a:pt x="177" y="624"/>
                    </a:lnTo>
                    <a:lnTo>
                      <a:pt x="163" y="667"/>
                    </a:lnTo>
                    <a:lnTo>
                      <a:pt x="147" y="712"/>
                    </a:lnTo>
                    <a:lnTo>
                      <a:pt x="128" y="752"/>
                    </a:lnTo>
                    <a:lnTo>
                      <a:pt x="103" y="786"/>
                    </a:lnTo>
                    <a:lnTo>
                      <a:pt x="75" y="806"/>
                    </a:lnTo>
                    <a:lnTo>
                      <a:pt x="42" y="812"/>
                    </a:lnTo>
                    <a:lnTo>
                      <a:pt x="3" y="799"/>
                    </a:lnTo>
                    <a:lnTo>
                      <a:pt x="0" y="765"/>
                    </a:lnTo>
                    <a:lnTo>
                      <a:pt x="7" y="731"/>
                    </a:lnTo>
                    <a:lnTo>
                      <a:pt x="17" y="693"/>
                    </a:lnTo>
                    <a:lnTo>
                      <a:pt x="32" y="657"/>
                    </a:lnTo>
                    <a:lnTo>
                      <a:pt x="50" y="618"/>
                    </a:lnTo>
                    <a:lnTo>
                      <a:pt x="65" y="579"/>
                    </a:lnTo>
                    <a:lnTo>
                      <a:pt x="78" y="541"/>
                    </a:lnTo>
                    <a:lnTo>
                      <a:pt x="87" y="502"/>
                    </a:lnTo>
                    <a:lnTo>
                      <a:pt x="101" y="448"/>
                    </a:lnTo>
                    <a:lnTo>
                      <a:pt x="111" y="392"/>
                    </a:lnTo>
                    <a:lnTo>
                      <a:pt x="116" y="335"/>
                    </a:lnTo>
                    <a:lnTo>
                      <a:pt x="120" y="276"/>
                    </a:lnTo>
                    <a:lnTo>
                      <a:pt x="120" y="216"/>
                    </a:lnTo>
                    <a:lnTo>
                      <a:pt x="118" y="159"/>
                    </a:lnTo>
                    <a:lnTo>
                      <a:pt x="112" y="100"/>
                    </a:lnTo>
                    <a:lnTo>
                      <a:pt x="103" y="44"/>
                    </a:lnTo>
                    <a:lnTo>
                      <a:pt x="116" y="32"/>
                    </a:lnTo>
                    <a:lnTo>
                      <a:pt x="130" y="20"/>
                    </a:lnTo>
                    <a:lnTo>
                      <a:pt x="145" y="10"/>
                    </a:lnTo>
                    <a:lnTo>
                      <a:pt x="161" y="3"/>
                    </a:lnTo>
                    <a:lnTo>
                      <a:pt x="176" y="0"/>
                    </a:lnTo>
                    <a:lnTo>
                      <a:pt x="191" y="1"/>
                    </a:lnTo>
                    <a:lnTo>
                      <a:pt x="205" y="10"/>
                    </a:lnTo>
                    <a:lnTo>
                      <a:pt x="219" y="23"/>
                    </a:lnTo>
                    <a:lnTo>
                      <a:pt x="236" y="116"/>
                    </a:lnTo>
                    <a:lnTo>
                      <a:pt x="241" y="215"/>
                    </a:lnTo>
                    <a:lnTo>
                      <a:pt x="239" y="313"/>
                    </a:lnTo>
                    <a:lnTo>
                      <a:pt x="231" y="408"/>
                    </a:lnTo>
                    <a:lnTo>
                      <a:pt x="190" y="585"/>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8" name="Freeform 88"/>
              <p:cNvSpPr>
                <a:spLocks/>
              </p:cNvSpPr>
              <p:nvPr/>
            </p:nvSpPr>
            <p:spPr bwMode="auto">
              <a:xfrm>
                <a:off x="5701" y="2725"/>
                <a:ext cx="110" cy="258"/>
              </a:xfrm>
              <a:custGeom>
                <a:avLst/>
                <a:gdLst>
                  <a:gd name="T0" fmla="*/ 27 w 332"/>
                  <a:gd name="T1" fmla="*/ 45 h 1031"/>
                  <a:gd name="T2" fmla="*/ 26 w 332"/>
                  <a:gd name="T3" fmla="*/ 47 h 1031"/>
                  <a:gd name="T4" fmla="*/ 25 w 332"/>
                  <a:gd name="T5" fmla="*/ 48 h 1031"/>
                  <a:gd name="T6" fmla="*/ 23 w 332"/>
                  <a:gd name="T7" fmla="*/ 50 h 1031"/>
                  <a:gd name="T8" fmla="*/ 22 w 332"/>
                  <a:gd name="T9" fmla="*/ 52 h 1031"/>
                  <a:gd name="T10" fmla="*/ 21 w 332"/>
                  <a:gd name="T11" fmla="*/ 53 h 1031"/>
                  <a:gd name="T12" fmla="*/ 20 w 332"/>
                  <a:gd name="T13" fmla="*/ 55 h 1031"/>
                  <a:gd name="T14" fmla="*/ 19 w 332"/>
                  <a:gd name="T15" fmla="*/ 57 h 1031"/>
                  <a:gd name="T16" fmla="*/ 18 w 332"/>
                  <a:gd name="T17" fmla="*/ 58 h 1031"/>
                  <a:gd name="T18" fmla="*/ 16 w 332"/>
                  <a:gd name="T19" fmla="*/ 60 h 1031"/>
                  <a:gd name="T20" fmla="*/ 15 w 332"/>
                  <a:gd name="T21" fmla="*/ 61 h 1031"/>
                  <a:gd name="T22" fmla="*/ 13 w 332"/>
                  <a:gd name="T23" fmla="*/ 63 h 1031"/>
                  <a:gd name="T24" fmla="*/ 11 w 332"/>
                  <a:gd name="T25" fmla="*/ 64 h 1031"/>
                  <a:gd name="T26" fmla="*/ 9 w 332"/>
                  <a:gd name="T27" fmla="*/ 64 h 1031"/>
                  <a:gd name="T28" fmla="*/ 7 w 332"/>
                  <a:gd name="T29" fmla="*/ 65 h 1031"/>
                  <a:gd name="T30" fmla="*/ 5 w 332"/>
                  <a:gd name="T31" fmla="*/ 65 h 1031"/>
                  <a:gd name="T32" fmla="*/ 2 w 332"/>
                  <a:gd name="T33" fmla="*/ 64 h 1031"/>
                  <a:gd name="T34" fmla="*/ 1 w 332"/>
                  <a:gd name="T35" fmla="*/ 64 h 1031"/>
                  <a:gd name="T36" fmla="*/ 1 w 332"/>
                  <a:gd name="T37" fmla="*/ 63 h 1031"/>
                  <a:gd name="T38" fmla="*/ 0 w 332"/>
                  <a:gd name="T39" fmla="*/ 62 h 1031"/>
                  <a:gd name="T40" fmla="*/ 0 w 332"/>
                  <a:gd name="T41" fmla="*/ 62 h 1031"/>
                  <a:gd name="T42" fmla="*/ 2 w 332"/>
                  <a:gd name="T43" fmla="*/ 59 h 1031"/>
                  <a:gd name="T44" fmla="*/ 4 w 332"/>
                  <a:gd name="T45" fmla="*/ 57 h 1031"/>
                  <a:gd name="T46" fmla="*/ 6 w 332"/>
                  <a:gd name="T47" fmla="*/ 54 h 1031"/>
                  <a:gd name="T48" fmla="*/ 8 w 332"/>
                  <a:gd name="T49" fmla="*/ 51 h 1031"/>
                  <a:gd name="T50" fmla="*/ 10 w 332"/>
                  <a:gd name="T51" fmla="*/ 48 h 1031"/>
                  <a:gd name="T52" fmla="*/ 12 w 332"/>
                  <a:gd name="T53" fmla="*/ 46 h 1031"/>
                  <a:gd name="T54" fmla="*/ 13 w 332"/>
                  <a:gd name="T55" fmla="*/ 43 h 1031"/>
                  <a:gd name="T56" fmla="*/ 15 w 332"/>
                  <a:gd name="T57" fmla="*/ 40 h 1031"/>
                  <a:gd name="T58" fmla="*/ 18 w 332"/>
                  <a:gd name="T59" fmla="*/ 34 h 1031"/>
                  <a:gd name="T60" fmla="*/ 20 w 332"/>
                  <a:gd name="T61" fmla="*/ 28 h 1031"/>
                  <a:gd name="T62" fmla="*/ 21 w 332"/>
                  <a:gd name="T63" fmla="*/ 21 h 1031"/>
                  <a:gd name="T64" fmla="*/ 21 w 332"/>
                  <a:gd name="T65" fmla="*/ 14 h 1031"/>
                  <a:gd name="T66" fmla="*/ 22 w 332"/>
                  <a:gd name="T67" fmla="*/ 9 h 1031"/>
                  <a:gd name="T68" fmla="*/ 24 w 332"/>
                  <a:gd name="T69" fmla="*/ 4 h 1031"/>
                  <a:gd name="T70" fmla="*/ 28 w 332"/>
                  <a:gd name="T71" fmla="*/ 1 h 1031"/>
                  <a:gd name="T72" fmla="*/ 34 w 332"/>
                  <a:gd name="T73" fmla="*/ 0 h 1031"/>
                  <a:gd name="T74" fmla="*/ 36 w 332"/>
                  <a:gd name="T75" fmla="*/ 5 h 1031"/>
                  <a:gd name="T76" fmla="*/ 36 w 332"/>
                  <a:gd name="T77" fmla="*/ 9 h 1031"/>
                  <a:gd name="T78" fmla="*/ 36 w 332"/>
                  <a:gd name="T79" fmla="*/ 14 h 1031"/>
                  <a:gd name="T80" fmla="*/ 36 w 332"/>
                  <a:gd name="T81" fmla="*/ 19 h 1031"/>
                  <a:gd name="T82" fmla="*/ 35 w 332"/>
                  <a:gd name="T83" fmla="*/ 23 h 1031"/>
                  <a:gd name="T84" fmla="*/ 34 w 332"/>
                  <a:gd name="T85" fmla="*/ 28 h 1031"/>
                  <a:gd name="T86" fmla="*/ 32 w 332"/>
                  <a:gd name="T87" fmla="*/ 33 h 1031"/>
                  <a:gd name="T88" fmla="*/ 30 w 332"/>
                  <a:gd name="T89" fmla="*/ 37 h 1031"/>
                  <a:gd name="T90" fmla="*/ 29 w 332"/>
                  <a:gd name="T91" fmla="*/ 39 h 1031"/>
                  <a:gd name="T92" fmla="*/ 28 w 332"/>
                  <a:gd name="T93" fmla="*/ 41 h 1031"/>
                  <a:gd name="T94" fmla="*/ 28 w 332"/>
                  <a:gd name="T95" fmla="*/ 43 h 1031"/>
                  <a:gd name="T96" fmla="*/ 27 w 332"/>
                  <a:gd name="T97" fmla="*/ 45 h 10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2" h="1031">
                    <a:moveTo>
                      <a:pt x="241" y="720"/>
                    </a:moveTo>
                    <a:lnTo>
                      <a:pt x="232" y="743"/>
                    </a:lnTo>
                    <a:lnTo>
                      <a:pt x="222" y="769"/>
                    </a:lnTo>
                    <a:lnTo>
                      <a:pt x="211" y="795"/>
                    </a:lnTo>
                    <a:lnTo>
                      <a:pt x="202" y="822"/>
                    </a:lnTo>
                    <a:lnTo>
                      <a:pt x="192" y="852"/>
                    </a:lnTo>
                    <a:lnTo>
                      <a:pt x="181" y="881"/>
                    </a:lnTo>
                    <a:lnTo>
                      <a:pt x="172" y="907"/>
                    </a:lnTo>
                    <a:lnTo>
                      <a:pt x="159" y="933"/>
                    </a:lnTo>
                    <a:lnTo>
                      <a:pt x="146" y="958"/>
                    </a:lnTo>
                    <a:lnTo>
                      <a:pt x="132" y="980"/>
                    </a:lnTo>
                    <a:lnTo>
                      <a:pt x="117" y="998"/>
                    </a:lnTo>
                    <a:lnTo>
                      <a:pt x="100" y="1014"/>
                    </a:lnTo>
                    <a:lnTo>
                      <a:pt x="83" y="1024"/>
                    </a:lnTo>
                    <a:lnTo>
                      <a:pt x="61" y="1030"/>
                    </a:lnTo>
                    <a:lnTo>
                      <a:pt x="41" y="1031"/>
                    </a:lnTo>
                    <a:lnTo>
                      <a:pt x="16" y="1024"/>
                    </a:lnTo>
                    <a:lnTo>
                      <a:pt x="9" y="1017"/>
                    </a:lnTo>
                    <a:lnTo>
                      <a:pt x="5" y="1006"/>
                    </a:lnTo>
                    <a:lnTo>
                      <a:pt x="0" y="993"/>
                    </a:lnTo>
                    <a:lnTo>
                      <a:pt x="0" y="984"/>
                    </a:lnTo>
                    <a:lnTo>
                      <a:pt x="20" y="945"/>
                    </a:lnTo>
                    <a:lnTo>
                      <a:pt x="40" y="902"/>
                    </a:lnTo>
                    <a:lnTo>
                      <a:pt x="57" y="860"/>
                    </a:lnTo>
                    <a:lnTo>
                      <a:pt x="74" y="816"/>
                    </a:lnTo>
                    <a:lnTo>
                      <a:pt x="89" y="771"/>
                    </a:lnTo>
                    <a:lnTo>
                      <a:pt x="106" y="726"/>
                    </a:lnTo>
                    <a:lnTo>
                      <a:pt x="121" y="683"/>
                    </a:lnTo>
                    <a:lnTo>
                      <a:pt x="137" y="638"/>
                    </a:lnTo>
                    <a:lnTo>
                      <a:pt x="166" y="547"/>
                    </a:lnTo>
                    <a:lnTo>
                      <a:pt x="180" y="443"/>
                    </a:lnTo>
                    <a:lnTo>
                      <a:pt x="186" y="334"/>
                    </a:lnTo>
                    <a:lnTo>
                      <a:pt x="191" y="229"/>
                    </a:lnTo>
                    <a:lnTo>
                      <a:pt x="200" y="136"/>
                    </a:lnTo>
                    <a:lnTo>
                      <a:pt x="219" y="60"/>
                    </a:lnTo>
                    <a:lnTo>
                      <a:pt x="255" y="12"/>
                    </a:lnTo>
                    <a:lnTo>
                      <a:pt x="315" y="0"/>
                    </a:lnTo>
                    <a:lnTo>
                      <a:pt x="327" y="73"/>
                    </a:lnTo>
                    <a:lnTo>
                      <a:pt x="332" y="148"/>
                    </a:lnTo>
                    <a:lnTo>
                      <a:pt x="332" y="225"/>
                    </a:lnTo>
                    <a:lnTo>
                      <a:pt x="329" y="300"/>
                    </a:lnTo>
                    <a:lnTo>
                      <a:pt x="321" y="373"/>
                    </a:lnTo>
                    <a:lnTo>
                      <a:pt x="308" y="448"/>
                    </a:lnTo>
                    <a:lnTo>
                      <a:pt x="294" y="520"/>
                    </a:lnTo>
                    <a:lnTo>
                      <a:pt x="277" y="589"/>
                    </a:lnTo>
                    <a:lnTo>
                      <a:pt x="267" y="621"/>
                    </a:lnTo>
                    <a:lnTo>
                      <a:pt x="257" y="654"/>
                    </a:lnTo>
                    <a:lnTo>
                      <a:pt x="250" y="686"/>
                    </a:lnTo>
                    <a:lnTo>
                      <a:pt x="241" y="720"/>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89"/>
              <p:cNvSpPr>
                <a:spLocks/>
              </p:cNvSpPr>
              <p:nvPr/>
            </p:nvSpPr>
            <p:spPr bwMode="auto">
              <a:xfrm>
                <a:off x="5577" y="2646"/>
                <a:ext cx="164" cy="375"/>
              </a:xfrm>
              <a:custGeom>
                <a:avLst/>
                <a:gdLst>
                  <a:gd name="T0" fmla="*/ 47 w 492"/>
                  <a:gd name="T1" fmla="*/ 56 h 1497"/>
                  <a:gd name="T2" fmla="*/ 46 w 492"/>
                  <a:gd name="T3" fmla="*/ 59 h 1497"/>
                  <a:gd name="T4" fmla="*/ 45 w 492"/>
                  <a:gd name="T5" fmla="*/ 61 h 1497"/>
                  <a:gd name="T6" fmla="*/ 43 w 492"/>
                  <a:gd name="T7" fmla="*/ 64 h 1497"/>
                  <a:gd name="T8" fmla="*/ 42 w 492"/>
                  <a:gd name="T9" fmla="*/ 66 h 1497"/>
                  <a:gd name="T10" fmla="*/ 40 w 492"/>
                  <a:gd name="T11" fmla="*/ 69 h 1497"/>
                  <a:gd name="T12" fmla="*/ 39 w 492"/>
                  <a:gd name="T13" fmla="*/ 71 h 1497"/>
                  <a:gd name="T14" fmla="*/ 37 w 492"/>
                  <a:gd name="T15" fmla="*/ 73 h 1497"/>
                  <a:gd name="T16" fmla="*/ 36 w 492"/>
                  <a:gd name="T17" fmla="*/ 76 h 1497"/>
                  <a:gd name="T18" fmla="*/ 34 w 492"/>
                  <a:gd name="T19" fmla="*/ 78 h 1497"/>
                  <a:gd name="T20" fmla="*/ 32 w 492"/>
                  <a:gd name="T21" fmla="*/ 81 h 1497"/>
                  <a:gd name="T22" fmla="*/ 30 w 492"/>
                  <a:gd name="T23" fmla="*/ 83 h 1497"/>
                  <a:gd name="T24" fmla="*/ 29 w 492"/>
                  <a:gd name="T25" fmla="*/ 85 h 1497"/>
                  <a:gd name="T26" fmla="*/ 27 w 492"/>
                  <a:gd name="T27" fmla="*/ 87 h 1497"/>
                  <a:gd name="T28" fmla="*/ 24 w 492"/>
                  <a:gd name="T29" fmla="*/ 90 h 1497"/>
                  <a:gd name="T30" fmla="*/ 22 w 492"/>
                  <a:gd name="T31" fmla="*/ 92 h 1497"/>
                  <a:gd name="T32" fmla="*/ 20 w 492"/>
                  <a:gd name="T33" fmla="*/ 94 h 1497"/>
                  <a:gd name="T34" fmla="*/ 17 w 492"/>
                  <a:gd name="T35" fmla="*/ 94 h 1497"/>
                  <a:gd name="T36" fmla="*/ 14 w 492"/>
                  <a:gd name="T37" fmla="*/ 94 h 1497"/>
                  <a:gd name="T38" fmla="*/ 12 w 492"/>
                  <a:gd name="T39" fmla="*/ 93 h 1497"/>
                  <a:gd name="T40" fmla="*/ 9 w 492"/>
                  <a:gd name="T41" fmla="*/ 93 h 1497"/>
                  <a:gd name="T42" fmla="*/ 6 w 492"/>
                  <a:gd name="T43" fmla="*/ 92 h 1497"/>
                  <a:gd name="T44" fmla="*/ 4 w 492"/>
                  <a:gd name="T45" fmla="*/ 91 h 1497"/>
                  <a:gd name="T46" fmla="*/ 2 w 492"/>
                  <a:gd name="T47" fmla="*/ 90 h 1497"/>
                  <a:gd name="T48" fmla="*/ 0 w 492"/>
                  <a:gd name="T49" fmla="*/ 89 h 1497"/>
                  <a:gd name="T50" fmla="*/ 3 w 492"/>
                  <a:gd name="T51" fmla="*/ 83 h 1497"/>
                  <a:gd name="T52" fmla="*/ 5 w 492"/>
                  <a:gd name="T53" fmla="*/ 76 h 1497"/>
                  <a:gd name="T54" fmla="*/ 7 w 492"/>
                  <a:gd name="T55" fmla="*/ 68 h 1497"/>
                  <a:gd name="T56" fmla="*/ 8 w 492"/>
                  <a:gd name="T57" fmla="*/ 60 h 1497"/>
                  <a:gd name="T58" fmla="*/ 10 w 492"/>
                  <a:gd name="T59" fmla="*/ 52 h 1497"/>
                  <a:gd name="T60" fmla="*/ 11 w 492"/>
                  <a:gd name="T61" fmla="*/ 44 h 1497"/>
                  <a:gd name="T62" fmla="*/ 13 w 492"/>
                  <a:gd name="T63" fmla="*/ 36 h 1497"/>
                  <a:gd name="T64" fmla="*/ 14 w 492"/>
                  <a:gd name="T65" fmla="*/ 28 h 1497"/>
                  <a:gd name="T66" fmla="*/ 16 w 492"/>
                  <a:gd name="T67" fmla="*/ 21 h 1497"/>
                  <a:gd name="T68" fmla="*/ 19 w 492"/>
                  <a:gd name="T69" fmla="*/ 14 h 1497"/>
                  <a:gd name="T70" fmla="*/ 22 w 492"/>
                  <a:gd name="T71" fmla="*/ 9 h 1497"/>
                  <a:gd name="T72" fmla="*/ 26 w 492"/>
                  <a:gd name="T73" fmla="*/ 5 h 1497"/>
                  <a:gd name="T74" fmla="*/ 30 w 492"/>
                  <a:gd name="T75" fmla="*/ 2 h 1497"/>
                  <a:gd name="T76" fmla="*/ 36 w 492"/>
                  <a:gd name="T77" fmla="*/ 0 h 1497"/>
                  <a:gd name="T78" fmla="*/ 43 w 492"/>
                  <a:gd name="T79" fmla="*/ 0 h 1497"/>
                  <a:gd name="T80" fmla="*/ 51 w 492"/>
                  <a:gd name="T81" fmla="*/ 3 h 1497"/>
                  <a:gd name="T82" fmla="*/ 53 w 492"/>
                  <a:gd name="T83" fmla="*/ 8 h 1497"/>
                  <a:gd name="T84" fmla="*/ 54 w 492"/>
                  <a:gd name="T85" fmla="*/ 13 h 1497"/>
                  <a:gd name="T86" fmla="*/ 55 w 492"/>
                  <a:gd name="T87" fmla="*/ 19 h 1497"/>
                  <a:gd name="T88" fmla="*/ 55 w 492"/>
                  <a:gd name="T89" fmla="*/ 25 h 1497"/>
                  <a:gd name="T90" fmla="*/ 54 w 492"/>
                  <a:gd name="T91" fmla="*/ 29 h 1497"/>
                  <a:gd name="T92" fmla="*/ 54 w 492"/>
                  <a:gd name="T93" fmla="*/ 33 h 1497"/>
                  <a:gd name="T94" fmla="*/ 53 w 492"/>
                  <a:gd name="T95" fmla="*/ 37 h 1497"/>
                  <a:gd name="T96" fmla="*/ 52 w 492"/>
                  <a:gd name="T97" fmla="*/ 41 h 1497"/>
                  <a:gd name="T98" fmla="*/ 51 w 492"/>
                  <a:gd name="T99" fmla="*/ 45 h 1497"/>
                  <a:gd name="T100" fmla="*/ 49 w 492"/>
                  <a:gd name="T101" fmla="*/ 49 h 1497"/>
                  <a:gd name="T102" fmla="*/ 48 w 492"/>
                  <a:gd name="T103" fmla="*/ 53 h 1497"/>
                  <a:gd name="T104" fmla="*/ 47 w 492"/>
                  <a:gd name="T105" fmla="*/ 56 h 14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2" h="1497">
                    <a:moveTo>
                      <a:pt x="423" y="898"/>
                    </a:moveTo>
                    <a:lnTo>
                      <a:pt x="412" y="938"/>
                    </a:lnTo>
                    <a:lnTo>
                      <a:pt x="401" y="977"/>
                    </a:lnTo>
                    <a:lnTo>
                      <a:pt x="389" y="1017"/>
                    </a:lnTo>
                    <a:lnTo>
                      <a:pt x="378" y="1056"/>
                    </a:lnTo>
                    <a:lnTo>
                      <a:pt x="364" y="1095"/>
                    </a:lnTo>
                    <a:lnTo>
                      <a:pt x="351" y="1132"/>
                    </a:lnTo>
                    <a:lnTo>
                      <a:pt x="337" y="1171"/>
                    </a:lnTo>
                    <a:lnTo>
                      <a:pt x="322" y="1210"/>
                    </a:lnTo>
                    <a:lnTo>
                      <a:pt x="306" y="1248"/>
                    </a:lnTo>
                    <a:lnTo>
                      <a:pt x="290" y="1285"/>
                    </a:lnTo>
                    <a:lnTo>
                      <a:pt x="273" y="1322"/>
                    </a:lnTo>
                    <a:lnTo>
                      <a:pt x="257" y="1358"/>
                    </a:lnTo>
                    <a:lnTo>
                      <a:pt x="239" y="1394"/>
                    </a:lnTo>
                    <a:lnTo>
                      <a:pt x="219" y="1429"/>
                    </a:lnTo>
                    <a:lnTo>
                      <a:pt x="199" y="1463"/>
                    </a:lnTo>
                    <a:lnTo>
                      <a:pt x="179" y="1497"/>
                    </a:lnTo>
                    <a:lnTo>
                      <a:pt x="153" y="1495"/>
                    </a:lnTo>
                    <a:lnTo>
                      <a:pt x="128" y="1492"/>
                    </a:lnTo>
                    <a:lnTo>
                      <a:pt x="105" y="1487"/>
                    </a:lnTo>
                    <a:lnTo>
                      <a:pt x="81" y="1480"/>
                    </a:lnTo>
                    <a:lnTo>
                      <a:pt x="58" y="1471"/>
                    </a:lnTo>
                    <a:lnTo>
                      <a:pt x="36" y="1459"/>
                    </a:lnTo>
                    <a:lnTo>
                      <a:pt x="17" y="1442"/>
                    </a:lnTo>
                    <a:lnTo>
                      <a:pt x="0" y="1423"/>
                    </a:lnTo>
                    <a:lnTo>
                      <a:pt x="24" y="1324"/>
                    </a:lnTo>
                    <a:lnTo>
                      <a:pt x="45" y="1214"/>
                    </a:lnTo>
                    <a:lnTo>
                      <a:pt x="62" y="1091"/>
                    </a:lnTo>
                    <a:lnTo>
                      <a:pt x="76" y="962"/>
                    </a:lnTo>
                    <a:lnTo>
                      <a:pt x="89" y="833"/>
                    </a:lnTo>
                    <a:lnTo>
                      <a:pt x="100" y="699"/>
                    </a:lnTo>
                    <a:lnTo>
                      <a:pt x="113" y="571"/>
                    </a:lnTo>
                    <a:lnTo>
                      <a:pt x="128" y="446"/>
                    </a:lnTo>
                    <a:lnTo>
                      <a:pt x="146" y="331"/>
                    </a:lnTo>
                    <a:lnTo>
                      <a:pt x="169" y="229"/>
                    </a:lnTo>
                    <a:lnTo>
                      <a:pt x="197" y="141"/>
                    </a:lnTo>
                    <a:lnTo>
                      <a:pt x="230" y="71"/>
                    </a:lnTo>
                    <a:lnTo>
                      <a:pt x="273" y="22"/>
                    </a:lnTo>
                    <a:lnTo>
                      <a:pt x="323" y="0"/>
                    </a:lnTo>
                    <a:lnTo>
                      <a:pt x="384" y="4"/>
                    </a:lnTo>
                    <a:lnTo>
                      <a:pt x="457" y="40"/>
                    </a:lnTo>
                    <a:lnTo>
                      <a:pt x="474" y="122"/>
                    </a:lnTo>
                    <a:lnTo>
                      <a:pt x="486" y="211"/>
                    </a:lnTo>
                    <a:lnTo>
                      <a:pt x="491" y="300"/>
                    </a:lnTo>
                    <a:lnTo>
                      <a:pt x="492" y="392"/>
                    </a:lnTo>
                    <a:lnTo>
                      <a:pt x="487" y="458"/>
                    </a:lnTo>
                    <a:lnTo>
                      <a:pt x="482" y="523"/>
                    </a:lnTo>
                    <a:lnTo>
                      <a:pt x="474" y="587"/>
                    </a:lnTo>
                    <a:lnTo>
                      <a:pt x="467" y="649"/>
                    </a:lnTo>
                    <a:lnTo>
                      <a:pt x="457" y="712"/>
                    </a:lnTo>
                    <a:lnTo>
                      <a:pt x="445" y="774"/>
                    </a:lnTo>
                    <a:lnTo>
                      <a:pt x="435" y="837"/>
                    </a:lnTo>
                    <a:lnTo>
                      <a:pt x="423" y="898"/>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90"/>
              <p:cNvSpPr>
                <a:spLocks/>
              </p:cNvSpPr>
              <p:nvPr/>
            </p:nvSpPr>
            <p:spPr bwMode="auto">
              <a:xfrm>
                <a:off x="5281" y="2767"/>
                <a:ext cx="298" cy="25"/>
              </a:xfrm>
              <a:custGeom>
                <a:avLst/>
                <a:gdLst>
                  <a:gd name="T0" fmla="*/ 0 w 892"/>
                  <a:gd name="T1" fmla="*/ 6 h 97"/>
                  <a:gd name="T2" fmla="*/ 0 w 892"/>
                  <a:gd name="T3" fmla="*/ 6 h 97"/>
                  <a:gd name="T4" fmla="*/ 1 w 892"/>
                  <a:gd name="T5" fmla="*/ 5 h 97"/>
                  <a:gd name="T6" fmla="*/ 3 w 892"/>
                  <a:gd name="T7" fmla="*/ 5 h 97"/>
                  <a:gd name="T8" fmla="*/ 5 w 892"/>
                  <a:gd name="T9" fmla="*/ 4 h 97"/>
                  <a:gd name="T10" fmla="*/ 8 w 892"/>
                  <a:gd name="T11" fmla="*/ 3 h 97"/>
                  <a:gd name="T12" fmla="*/ 11 w 892"/>
                  <a:gd name="T13" fmla="*/ 2 h 97"/>
                  <a:gd name="T14" fmla="*/ 16 w 892"/>
                  <a:gd name="T15" fmla="*/ 2 h 97"/>
                  <a:gd name="T16" fmla="*/ 21 w 892"/>
                  <a:gd name="T17" fmla="*/ 1 h 97"/>
                  <a:gd name="T18" fmla="*/ 28 w 892"/>
                  <a:gd name="T19" fmla="*/ 0 h 97"/>
                  <a:gd name="T20" fmla="*/ 35 w 892"/>
                  <a:gd name="T21" fmla="*/ 0 h 97"/>
                  <a:gd name="T22" fmla="*/ 43 w 892"/>
                  <a:gd name="T23" fmla="*/ 0 h 97"/>
                  <a:gd name="T24" fmla="*/ 52 w 892"/>
                  <a:gd name="T25" fmla="*/ 0 h 97"/>
                  <a:gd name="T26" fmla="*/ 62 w 892"/>
                  <a:gd name="T27" fmla="*/ 1 h 97"/>
                  <a:gd name="T28" fmla="*/ 73 w 892"/>
                  <a:gd name="T29" fmla="*/ 2 h 97"/>
                  <a:gd name="T30" fmla="*/ 86 w 892"/>
                  <a:gd name="T31" fmla="*/ 4 h 97"/>
                  <a:gd name="T32" fmla="*/ 100 w 892"/>
                  <a:gd name="T33" fmla="*/ 6 h 97"/>
                  <a:gd name="T34" fmla="*/ 99 w 892"/>
                  <a:gd name="T35" fmla="*/ 6 h 97"/>
                  <a:gd name="T36" fmla="*/ 96 w 892"/>
                  <a:gd name="T37" fmla="*/ 6 h 97"/>
                  <a:gd name="T38" fmla="*/ 93 w 892"/>
                  <a:gd name="T39" fmla="*/ 6 h 97"/>
                  <a:gd name="T40" fmla="*/ 88 w 892"/>
                  <a:gd name="T41" fmla="*/ 5 h 97"/>
                  <a:gd name="T42" fmla="*/ 81 w 892"/>
                  <a:gd name="T43" fmla="*/ 4 h 97"/>
                  <a:gd name="T44" fmla="*/ 74 w 892"/>
                  <a:gd name="T45" fmla="*/ 4 h 97"/>
                  <a:gd name="T46" fmla="*/ 66 w 892"/>
                  <a:gd name="T47" fmla="*/ 3 h 97"/>
                  <a:gd name="T48" fmla="*/ 58 w 892"/>
                  <a:gd name="T49" fmla="*/ 2 h 97"/>
                  <a:gd name="T50" fmla="*/ 50 w 892"/>
                  <a:gd name="T51" fmla="*/ 2 h 97"/>
                  <a:gd name="T52" fmla="*/ 42 w 892"/>
                  <a:gd name="T53" fmla="*/ 2 h 97"/>
                  <a:gd name="T54" fmla="*/ 33 w 892"/>
                  <a:gd name="T55" fmla="*/ 2 h 97"/>
                  <a:gd name="T56" fmla="*/ 26 w 892"/>
                  <a:gd name="T57" fmla="*/ 2 h 97"/>
                  <a:gd name="T58" fmla="*/ 18 w 892"/>
                  <a:gd name="T59" fmla="*/ 2 h 97"/>
                  <a:gd name="T60" fmla="*/ 11 w 892"/>
                  <a:gd name="T61" fmla="*/ 3 h 97"/>
                  <a:gd name="T62" fmla="*/ 5 w 892"/>
                  <a:gd name="T63" fmla="*/ 4 h 97"/>
                  <a:gd name="T64" fmla="*/ 0 w 892"/>
                  <a:gd name="T65" fmla="*/ 6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2" h="97">
                    <a:moveTo>
                      <a:pt x="0" y="91"/>
                    </a:moveTo>
                    <a:lnTo>
                      <a:pt x="4" y="90"/>
                    </a:lnTo>
                    <a:lnTo>
                      <a:pt x="12" y="83"/>
                    </a:lnTo>
                    <a:lnTo>
                      <a:pt x="24" y="73"/>
                    </a:lnTo>
                    <a:lnTo>
                      <a:pt x="45" y="60"/>
                    </a:lnTo>
                    <a:lnTo>
                      <a:pt x="71" y="48"/>
                    </a:lnTo>
                    <a:lnTo>
                      <a:pt x="103" y="35"/>
                    </a:lnTo>
                    <a:lnTo>
                      <a:pt x="145" y="23"/>
                    </a:lnTo>
                    <a:lnTo>
                      <a:pt x="192" y="13"/>
                    </a:lnTo>
                    <a:lnTo>
                      <a:pt x="248" y="5"/>
                    </a:lnTo>
                    <a:lnTo>
                      <a:pt x="312" y="0"/>
                    </a:lnTo>
                    <a:lnTo>
                      <a:pt x="386" y="0"/>
                    </a:lnTo>
                    <a:lnTo>
                      <a:pt x="466" y="5"/>
                    </a:lnTo>
                    <a:lnTo>
                      <a:pt x="559" y="17"/>
                    </a:lnTo>
                    <a:lnTo>
                      <a:pt x="658" y="35"/>
                    </a:lnTo>
                    <a:lnTo>
                      <a:pt x="770" y="62"/>
                    </a:lnTo>
                    <a:lnTo>
                      <a:pt x="892" y="97"/>
                    </a:lnTo>
                    <a:lnTo>
                      <a:pt x="884" y="96"/>
                    </a:lnTo>
                    <a:lnTo>
                      <a:pt x="863" y="91"/>
                    </a:lnTo>
                    <a:lnTo>
                      <a:pt x="829" y="84"/>
                    </a:lnTo>
                    <a:lnTo>
                      <a:pt x="783" y="74"/>
                    </a:lnTo>
                    <a:lnTo>
                      <a:pt x="727" y="65"/>
                    </a:lnTo>
                    <a:lnTo>
                      <a:pt x="665" y="53"/>
                    </a:lnTo>
                    <a:lnTo>
                      <a:pt x="596" y="45"/>
                    </a:lnTo>
                    <a:lnTo>
                      <a:pt x="523" y="35"/>
                    </a:lnTo>
                    <a:lnTo>
                      <a:pt x="448" y="28"/>
                    </a:lnTo>
                    <a:lnTo>
                      <a:pt x="374" y="24"/>
                    </a:lnTo>
                    <a:lnTo>
                      <a:pt x="299" y="23"/>
                    </a:lnTo>
                    <a:lnTo>
                      <a:pt x="229" y="27"/>
                    </a:lnTo>
                    <a:lnTo>
                      <a:pt x="160" y="34"/>
                    </a:lnTo>
                    <a:lnTo>
                      <a:pt x="99" y="47"/>
                    </a:lnTo>
                    <a:lnTo>
                      <a:pt x="45" y="65"/>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91"/>
              <p:cNvSpPr>
                <a:spLocks/>
              </p:cNvSpPr>
              <p:nvPr/>
            </p:nvSpPr>
            <p:spPr bwMode="auto">
              <a:xfrm>
                <a:off x="5807" y="2904"/>
                <a:ext cx="37" cy="39"/>
              </a:xfrm>
              <a:custGeom>
                <a:avLst/>
                <a:gdLst>
                  <a:gd name="T0" fmla="*/ 0 w 109"/>
                  <a:gd name="T1" fmla="*/ 9 h 154"/>
                  <a:gd name="T2" fmla="*/ 8 w 109"/>
                  <a:gd name="T3" fmla="*/ 10 h 154"/>
                  <a:gd name="T4" fmla="*/ 13 w 109"/>
                  <a:gd name="T5" fmla="*/ 0 h 154"/>
                  <a:gd name="T6" fmla="*/ 0 w 109"/>
                  <a:gd name="T7" fmla="*/ 9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54">
                    <a:moveTo>
                      <a:pt x="0" y="134"/>
                    </a:moveTo>
                    <a:lnTo>
                      <a:pt x="68" y="154"/>
                    </a:lnTo>
                    <a:lnTo>
                      <a:pt x="109" y="0"/>
                    </a:lnTo>
                    <a:lnTo>
                      <a:pt x="0" y="1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2" name="Freeform 92"/>
              <p:cNvSpPr>
                <a:spLocks/>
              </p:cNvSpPr>
              <p:nvPr/>
            </p:nvSpPr>
            <p:spPr bwMode="auto">
              <a:xfrm>
                <a:off x="5590" y="2716"/>
                <a:ext cx="134" cy="292"/>
              </a:xfrm>
              <a:custGeom>
                <a:avLst/>
                <a:gdLst>
                  <a:gd name="T0" fmla="*/ 0 w 402"/>
                  <a:gd name="T1" fmla="*/ 69 h 1169"/>
                  <a:gd name="T2" fmla="*/ 16 w 402"/>
                  <a:gd name="T3" fmla="*/ 73 h 1169"/>
                  <a:gd name="T4" fmla="*/ 17 w 402"/>
                  <a:gd name="T5" fmla="*/ 72 h 1169"/>
                  <a:gd name="T6" fmla="*/ 18 w 402"/>
                  <a:gd name="T7" fmla="*/ 71 h 1169"/>
                  <a:gd name="T8" fmla="*/ 20 w 402"/>
                  <a:gd name="T9" fmla="*/ 68 h 1169"/>
                  <a:gd name="T10" fmla="*/ 22 w 402"/>
                  <a:gd name="T11" fmla="*/ 65 h 1169"/>
                  <a:gd name="T12" fmla="*/ 25 w 402"/>
                  <a:gd name="T13" fmla="*/ 61 h 1169"/>
                  <a:gd name="T14" fmla="*/ 28 w 402"/>
                  <a:gd name="T15" fmla="*/ 56 h 1169"/>
                  <a:gd name="T16" fmla="*/ 31 w 402"/>
                  <a:gd name="T17" fmla="*/ 51 h 1169"/>
                  <a:gd name="T18" fmla="*/ 34 w 402"/>
                  <a:gd name="T19" fmla="*/ 45 h 1169"/>
                  <a:gd name="T20" fmla="*/ 37 w 402"/>
                  <a:gd name="T21" fmla="*/ 39 h 1169"/>
                  <a:gd name="T22" fmla="*/ 39 w 402"/>
                  <a:gd name="T23" fmla="*/ 33 h 1169"/>
                  <a:gd name="T24" fmla="*/ 42 w 402"/>
                  <a:gd name="T25" fmla="*/ 27 h 1169"/>
                  <a:gd name="T26" fmla="*/ 43 w 402"/>
                  <a:gd name="T27" fmla="*/ 21 h 1169"/>
                  <a:gd name="T28" fmla="*/ 44 w 402"/>
                  <a:gd name="T29" fmla="*/ 15 h 1169"/>
                  <a:gd name="T30" fmla="*/ 45 w 402"/>
                  <a:gd name="T31" fmla="*/ 10 h 1169"/>
                  <a:gd name="T32" fmla="*/ 44 w 402"/>
                  <a:gd name="T33" fmla="*/ 5 h 1169"/>
                  <a:gd name="T34" fmla="*/ 43 w 402"/>
                  <a:gd name="T35" fmla="*/ 0 h 1169"/>
                  <a:gd name="T36" fmla="*/ 43 w 402"/>
                  <a:gd name="T37" fmla="*/ 0 h 1169"/>
                  <a:gd name="T38" fmla="*/ 42 w 402"/>
                  <a:gd name="T39" fmla="*/ 2 h 1169"/>
                  <a:gd name="T40" fmla="*/ 42 w 402"/>
                  <a:gd name="T41" fmla="*/ 4 h 1169"/>
                  <a:gd name="T42" fmla="*/ 41 w 402"/>
                  <a:gd name="T43" fmla="*/ 8 h 1169"/>
                  <a:gd name="T44" fmla="*/ 40 w 402"/>
                  <a:gd name="T45" fmla="*/ 12 h 1169"/>
                  <a:gd name="T46" fmla="*/ 39 w 402"/>
                  <a:gd name="T47" fmla="*/ 16 h 1169"/>
                  <a:gd name="T48" fmla="*/ 37 w 402"/>
                  <a:gd name="T49" fmla="*/ 21 h 1169"/>
                  <a:gd name="T50" fmla="*/ 35 w 402"/>
                  <a:gd name="T51" fmla="*/ 26 h 1169"/>
                  <a:gd name="T52" fmla="*/ 33 w 402"/>
                  <a:gd name="T53" fmla="*/ 32 h 1169"/>
                  <a:gd name="T54" fmla="*/ 30 w 402"/>
                  <a:gd name="T55" fmla="*/ 38 h 1169"/>
                  <a:gd name="T56" fmla="*/ 26 w 402"/>
                  <a:gd name="T57" fmla="*/ 44 h 1169"/>
                  <a:gd name="T58" fmla="*/ 22 w 402"/>
                  <a:gd name="T59" fmla="*/ 49 h 1169"/>
                  <a:gd name="T60" fmla="*/ 18 w 402"/>
                  <a:gd name="T61" fmla="*/ 55 h 1169"/>
                  <a:gd name="T62" fmla="*/ 12 w 402"/>
                  <a:gd name="T63" fmla="*/ 60 h 1169"/>
                  <a:gd name="T64" fmla="*/ 7 w 402"/>
                  <a:gd name="T65" fmla="*/ 65 h 1169"/>
                  <a:gd name="T66" fmla="*/ 0 w 402"/>
                  <a:gd name="T67" fmla="*/ 69 h 1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2" h="1169">
                    <a:moveTo>
                      <a:pt x="0" y="1113"/>
                    </a:moveTo>
                    <a:lnTo>
                      <a:pt x="145" y="1169"/>
                    </a:lnTo>
                    <a:lnTo>
                      <a:pt x="149" y="1161"/>
                    </a:lnTo>
                    <a:lnTo>
                      <a:pt x="159" y="1135"/>
                    </a:lnTo>
                    <a:lnTo>
                      <a:pt x="176" y="1094"/>
                    </a:lnTo>
                    <a:lnTo>
                      <a:pt x="196" y="1039"/>
                    </a:lnTo>
                    <a:lnTo>
                      <a:pt x="221" y="974"/>
                    </a:lnTo>
                    <a:lnTo>
                      <a:pt x="248" y="899"/>
                    </a:lnTo>
                    <a:lnTo>
                      <a:pt x="276" y="816"/>
                    </a:lnTo>
                    <a:lnTo>
                      <a:pt x="303" y="726"/>
                    </a:lnTo>
                    <a:lnTo>
                      <a:pt x="330" y="631"/>
                    </a:lnTo>
                    <a:lnTo>
                      <a:pt x="354" y="537"/>
                    </a:lnTo>
                    <a:lnTo>
                      <a:pt x="374" y="438"/>
                    </a:lnTo>
                    <a:lnTo>
                      <a:pt x="390" y="343"/>
                    </a:lnTo>
                    <a:lnTo>
                      <a:pt x="400" y="249"/>
                    </a:lnTo>
                    <a:lnTo>
                      <a:pt x="402" y="159"/>
                    </a:lnTo>
                    <a:lnTo>
                      <a:pt x="397" y="75"/>
                    </a:lnTo>
                    <a:lnTo>
                      <a:pt x="383" y="0"/>
                    </a:lnTo>
                    <a:lnTo>
                      <a:pt x="383" y="8"/>
                    </a:lnTo>
                    <a:lnTo>
                      <a:pt x="381" y="34"/>
                    </a:lnTo>
                    <a:lnTo>
                      <a:pt x="375" y="73"/>
                    </a:lnTo>
                    <a:lnTo>
                      <a:pt x="369" y="125"/>
                    </a:lnTo>
                    <a:lnTo>
                      <a:pt x="360" y="189"/>
                    </a:lnTo>
                    <a:lnTo>
                      <a:pt x="348" y="261"/>
                    </a:lnTo>
                    <a:lnTo>
                      <a:pt x="333" y="342"/>
                    </a:lnTo>
                    <a:lnTo>
                      <a:pt x="315" y="425"/>
                    </a:lnTo>
                    <a:lnTo>
                      <a:pt x="293" y="516"/>
                    </a:lnTo>
                    <a:lnTo>
                      <a:pt x="266" y="608"/>
                    </a:lnTo>
                    <a:lnTo>
                      <a:pt x="236" y="702"/>
                    </a:lnTo>
                    <a:lnTo>
                      <a:pt x="200" y="793"/>
                    </a:lnTo>
                    <a:lnTo>
                      <a:pt x="158" y="882"/>
                    </a:lnTo>
                    <a:lnTo>
                      <a:pt x="112" y="965"/>
                    </a:lnTo>
                    <a:lnTo>
                      <a:pt x="59" y="1043"/>
                    </a:lnTo>
                    <a:lnTo>
                      <a:pt x="0" y="111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3" name="Freeform 93"/>
              <p:cNvSpPr>
                <a:spLocks/>
              </p:cNvSpPr>
              <p:nvPr/>
            </p:nvSpPr>
            <p:spPr bwMode="auto">
              <a:xfrm>
                <a:off x="5714" y="2774"/>
                <a:ext cx="86" cy="196"/>
              </a:xfrm>
              <a:custGeom>
                <a:avLst/>
                <a:gdLst>
                  <a:gd name="T0" fmla="*/ 0 w 258"/>
                  <a:gd name="T1" fmla="*/ 49 h 783"/>
                  <a:gd name="T2" fmla="*/ 9 w 258"/>
                  <a:gd name="T3" fmla="*/ 48 h 783"/>
                  <a:gd name="T4" fmla="*/ 10 w 258"/>
                  <a:gd name="T5" fmla="*/ 46 h 783"/>
                  <a:gd name="T6" fmla="*/ 13 w 258"/>
                  <a:gd name="T7" fmla="*/ 42 h 783"/>
                  <a:gd name="T8" fmla="*/ 16 w 258"/>
                  <a:gd name="T9" fmla="*/ 37 h 783"/>
                  <a:gd name="T10" fmla="*/ 20 w 258"/>
                  <a:gd name="T11" fmla="*/ 30 h 783"/>
                  <a:gd name="T12" fmla="*/ 24 w 258"/>
                  <a:gd name="T13" fmla="*/ 22 h 783"/>
                  <a:gd name="T14" fmla="*/ 27 w 258"/>
                  <a:gd name="T15" fmla="*/ 14 h 783"/>
                  <a:gd name="T16" fmla="*/ 29 w 258"/>
                  <a:gd name="T17" fmla="*/ 7 h 783"/>
                  <a:gd name="T18" fmla="*/ 28 w 258"/>
                  <a:gd name="T19" fmla="*/ 0 h 783"/>
                  <a:gd name="T20" fmla="*/ 28 w 258"/>
                  <a:gd name="T21" fmla="*/ 1 h 783"/>
                  <a:gd name="T22" fmla="*/ 28 w 258"/>
                  <a:gd name="T23" fmla="*/ 2 h 783"/>
                  <a:gd name="T24" fmla="*/ 27 w 258"/>
                  <a:gd name="T25" fmla="*/ 4 h 783"/>
                  <a:gd name="T26" fmla="*/ 26 w 258"/>
                  <a:gd name="T27" fmla="*/ 7 h 783"/>
                  <a:gd name="T28" fmla="*/ 25 w 258"/>
                  <a:gd name="T29" fmla="*/ 10 h 783"/>
                  <a:gd name="T30" fmla="*/ 24 w 258"/>
                  <a:gd name="T31" fmla="*/ 14 h 783"/>
                  <a:gd name="T32" fmla="*/ 22 w 258"/>
                  <a:gd name="T33" fmla="*/ 18 h 783"/>
                  <a:gd name="T34" fmla="*/ 20 w 258"/>
                  <a:gd name="T35" fmla="*/ 23 h 783"/>
                  <a:gd name="T36" fmla="*/ 18 w 258"/>
                  <a:gd name="T37" fmla="*/ 27 h 783"/>
                  <a:gd name="T38" fmla="*/ 16 w 258"/>
                  <a:gd name="T39" fmla="*/ 31 h 783"/>
                  <a:gd name="T40" fmla="*/ 14 w 258"/>
                  <a:gd name="T41" fmla="*/ 36 h 783"/>
                  <a:gd name="T42" fmla="*/ 11 w 258"/>
                  <a:gd name="T43" fmla="*/ 39 h 783"/>
                  <a:gd name="T44" fmla="*/ 9 w 258"/>
                  <a:gd name="T45" fmla="*/ 43 h 783"/>
                  <a:gd name="T46" fmla="*/ 6 w 258"/>
                  <a:gd name="T47" fmla="*/ 46 h 783"/>
                  <a:gd name="T48" fmla="*/ 3 w 258"/>
                  <a:gd name="T49" fmla="*/ 48 h 783"/>
                  <a:gd name="T50" fmla="*/ 0 w 258"/>
                  <a:gd name="T51" fmla="*/ 49 h 7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8" h="783">
                    <a:moveTo>
                      <a:pt x="0" y="783"/>
                    </a:moveTo>
                    <a:lnTo>
                      <a:pt x="80" y="761"/>
                    </a:lnTo>
                    <a:lnTo>
                      <a:pt x="90" y="738"/>
                    </a:lnTo>
                    <a:lnTo>
                      <a:pt x="114" y="677"/>
                    </a:lnTo>
                    <a:lnTo>
                      <a:pt x="146" y="586"/>
                    </a:lnTo>
                    <a:lnTo>
                      <a:pt x="182" y="474"/>
                    </a:lnTo>
                    <a:lnTo>
                      <a:pt x="216" y="351"/>
                    </a:lnTo>
                    <a:lnTo>
                      <a:pt x="244" y="224"/>
                    </a:lnTo>
                    <a:lnTo>
                      <a:pt x="258" y="104"/>
                    </a:lnTo>
                    <a:lnTo>
                      <a:pt x="255" y="0"/>
                    </a:lnTo>
                    <a:lnTo>
                      <a:pt x="253" y="8"/>
                    </a:lnTo>
                    <a:lnTo>
                      <a:pt x="250" y="30"/>
                    </a:lnTo>
                    <a:lnTo>
                      <a:pt x="243" y="67"/>
                    </a:lnTo>
                    <a:lnTo>
                      <a:pt x="236" y="111"/>
                    </a:lnTo>
                    <a:lnTo>
                      <a:pt x="225" y="164"/>
                    </a:lnTo>
                    <a:lnTo>
                      <a:pt x="214" y="224"/>
                    </a:lnTo>
                    <a:lnTo>
                      <a:pt x="199" y="291"/>
                    </a:lnTo>
                    <a:lnTo>
                      <a:pt x="183" y="360"/>
                    </a:lnTo>
                    <a:lnTo>
                      <a:pt x="165" y="432"/>
                    </a:lnTo>
                    <a:lnTo>
                      <a:pt x="146" y="500"/>
                    </a:lnTo>
                    <a:lnTo>
                      <a:pt x="125" y="566"/>
                    </a:lnTo>
                    <a:lnTo>
                      <a:pt x="103" y="626"/>
                    </a:lnTo>
                    <a:lnTo>
                      <a:pt x="79" y="681"/>
                    </a:lnTo>
                    <a:lnTo>
                      <a:pt x="55" y="727"/>
                    </a:lnTo>
                    <a:lnTo>
                      <a:pt x="28" y="761"/>
                    </a:lnTo>
                    <a:lnTo>
                      <a:pt x="0" y="78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4" name="Freeform 94"/>
              <p:cNvSpPr>
                <a:spLocks/>
              </p:cNvSpPr>
              <p:nvPr/>
            </p:nvSpPr>
            <p:spPr bwMode="auto">
              <a:xfrm>
                <a:off x="5617" y="2654"/>
                <a:ext cx="103" cy="194"/>
              </a:xfrm>
              <a:custGeom>
                <a:avLst/>
                <a:gdLst>
                  <a:gd name="T0" fmla="*/ 35 w 307"/>
                  <a:gd name="T1" fmla="*/ 3 h 774"/>
                  <a:gd name="T2" fmla="*/ 34 w 307"/>
                  <a:gd name="T3" fmla="*/ 2 h 774"/>
                  <a:gd name="T4" fmla="*/ 32 w 307"/>
                  <a:gd name="T5" fmla="*/ 2 h 774"/>
                  <a:gd name="T6" fmla="*/ 30 w 307"/>
                  <a:gd name="T7" fmla="*/ 1 h 774"/>
                  <a:gd name="T8" fmla="*/ 27 w 307"/>
                  <a:gd name="T9" fmla="*/ 0 h 774"/>
                  <a:gd name="T10" fmla="*/ 23 w 307"/>
                  <a:gd name="T11" fmla="*/ 0 h 774"/>
                  <a:gd name="T12" fmla="*/ 19 w 307"/>
                  <a:gd name="T13" fmla="*/ 1 h 774"/>
                  <a:gd name="T14" fmla="*/ 15 w 307"/>
                  <a:gd name="T15" fmla="*/ 3 h 774"/>
                  <a:gd name="T16" fmla="*/ 12 w 307"/>
                  <a:gd name="T17" fmla="*/ 6 h 774"/>
                  <a:gd name="T18" fmla="*/ 0 w 307"/>
                  <a:gd name="T19" fmla="*/ 49 h 774"/>
                  <a:gd name="T20" fmla="*/ 0 w 307"/>
                  <a:gd name="T21" fmla="*/ 48 h 774"/>
                  <a:gd name="T22" fmla="*/ 1 w 307"/>
                  <a:gd name="T23" fmla="*/ 46 h 774"/>
                  <a:gd name="T24" fmla="*/ 1 w 307"/>
                  <a:gd name="T25" fmla="*/ 43 h 774"/>
                  <a:gd name="T26" fmla="*/ 2 w 307"/>
                  <a:gd name="T27" fmla="*/ 40 h 774"/>
                  <a:gd name="T28" fmla="*/ 4 w 307"/>
                  <a:gd name="T29" fmla="*/ 36 h 774"/>
                  <a:gd name="T30" fmla="*/ 6 w 307"/>
                  <a:gd name="T31" fmla="*/ 32 h 774"/>
                  <a:gd name="T32" fmla="*/ 7 w 307"/>
                  <a:gd name="T33" fmla="*/ 27 h 774"/>
                  <a:gd name="T34" fmla="*/ 10 w 307"/>
                  <a:gd name="T35" fmla="*/ 22 h 774"/>
                  <a:gd name="T36" fmla="*/ 12 w 307"/>
                  <a:gd name="T37" fmla="*/ 18 h 774"/>
                  <a:gd name="T38" fmla="*/ 15 w 307"/>
                  <a:gd name="T39" fmla="*/ 13 h 774"/>
                  <a:gd name="T40" fmla="*/ 18 w 307"/>
                  <a:gd name="T41" fmla="*/ 9 h 774"/>
                  <a:gd name="T42" fmla="*/ 21 w 307"/>
                  <a:gd name="T43" fmla="*/ 6 h 774"/>
                  <a:gd name="T44" fmla="*/ 24 w 307"/>
                  <a:gd name="T45" fmla="*/ 4 h 774"/>
                  <a:gd name="T46" fmla="*/ 27 w 307"/>
                  <a:gd name="T47" fmla="*/ 2 h 774"/>
                  <a:gd name="T48" fmla="*/ 31 w 307"/>
                  <a:gd name="T49" fmla="*/ 2 h 774"/>
                  <a:gd name="T50" fmla="*/ 35 w 307"/>
                  <a:gd name="T51" fmla="*/ 3 h 7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7" h="774">
                    <a:moveTo>
                      <a:pt x="307" y="41"/>
                    </a:moveTo>
                    <a:lnTo>
                      <a:pt x="302" y="37"/>
                    </a:lnTo>
                    <a:lnTo>
                      <a:pt x="287" y="25"/>
                    </a:lnTo>
                    <a:lnTo>
                      <a:pt x="263" y="12"/>
                    </a:lnTo>
                    <a:lnTo>
                      <a:pt x="234" y="2"/>
                    </a:lnTo>
                    <a:lnTo>
                      <a:pt x="202" y="0"/>
                    </a:lnTo>
                    <a:lnTo>
                      <a:pt x="169" y="11"/>
                    </a:lnTo>
                    <a:lnTo>
                      <a:pt x="135" y="39"/>
                    </a:lnTo>
                    <a:lnTo>
                      <a:pt x="105" y="90"/>
                    </a:lnTo>
                    <a:lnTo>
                      <a:pt x="0" y="774"/>
                    </a:lnTo>
                    <a:lnTo>
                      <a:pt x="2" y="763"/>
                    </a:lnTo>
                    <a:lnTo>
                      <a:pt x="5" y="736"/>
                    </a:lnTo>
                    <a:lnTo>
                      <a:pt x="12" y="692"/>
                    </a:lnTo>
                    <a:lnTo>
                      <a:pt x="22" y="638"/>
                    </a:lnTo>
                    <a:lnTo>
                      <a:pt x="35" y="576"/>
                    </a:lnTo>
                    <a:lnTo>
                      <a:pt x="50" y="504"/>
                    </a:lnTo>
                    <a:lnTo>
                      <a:pt x="67" y="428"/>
                    </a:lnTo>
                    <a:lnTo>
                      <a:pt x="86" y="351"/>
                    </a:lnTo>
                    <a:lnTo>
                      <a:pt x="108" y="278"/>
                    </a:lnTo>
                    <a:lnTo>
                      <a:pt x="130" y="208"/>
                    </a:lnTo>
                    <a:lnTo>
                      <a:pt x="157" y="145"/>
                    </a:lnTo>
                    <a:lnTo>
                      <a:pt x="184" y="94"/>
                    </a:lnTo>
                    <a:lnTo>
                      <a:pt x="213" y="54"/>
                    </a:lnTo>
                    <a:lnTo>
                      <a:pt x="242" y="29"/>
                    </a:lnTo>
                    <a:lnTo>
                      <a:pt x="274" y="25"/>
                    </a:lnTo>
                    <a:lnTo>
                      <a:pt x="307" y="41"/>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5" name="Freeform 95"/>
              <p:cNvSpPr>
                <a:spLocks/>
              </p:cNvSpPr>
              <p:nvPr/>
            </p:nvSpPr>
            <p:spPr bwMode="auto">
              <a:xfrm>
                <a:off x="5778" y="2733"/>
                <a:ext cx="17" cy="39"/>
              </a:xfrm>
              <a:custGeom>
                <a:avLst/>
                <a:gdLst>
                  <a:gd name="T0" fmla="*/ 6 w 52"/>
                  <a:gd name="T1" fmla="*/ 0 h 155"/>
                  <a:gd name="T2" fmla="*/ 0 w 52"/>
                  <a:gd name="T3" fmla="*/ 4 h 155"/>
                  <a:gd name="T4" fmla="*/ 0 w 52"/>
                  <a:gd name="T5" fmla="*/ 10 h 155"/>
                  <a:gd name="T6" fmla="*/ 6 w 52"/>
                  <a:gd name="T7" fmla="*/ 0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55">
                    <a:moveTo>
                      <a:pt x="52" y="0"/>
                    </a:moveTo>
                    <a:lnTo>
                      <a:pt x="0" y="57"/>
                    </a:lnTo>
                    <a:lnTo>
                      <a:pt x="0" y="155"/>
                    </a:lnTo>
                    <a:lnTo>
                      <a:pt x="52"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96"/>
              <p:cNvSpPr>
                <a:spLocks/>
              </p:cNvSpPr>
              <p:nvPr/>
            </p:nvSpPr>
            <p:spPr bwMode="auto">
              <a:xfrm>
                <a:off x="5848" y="2763"/>
                <a:ext cx="23" cy="90"/>
              </a:xfrm>
              <a:custGeom>
                <a:avLst/>
                <a:gdLst>
                  <a:gd name="T0" fmla="*/ 0 w 70"/>
                  <a:gd name="T1" fmla="*/ 1 h 359"/>
                  <a:gd name="T2" fmla="*/ 6 w 70"/>
                  <a:gd name="T3" fmla="*/ 0 h 359"/>
                  <a:gd name="T4" fmla="*/ 6 w 70"/>
                  <a:gd name="T5" fmla="*/ 1 h 359"/>
                  <a:gd name="T6" fmla="*/ 6 w 70"/>
                  <a:gd name="T7" fmla="*/ 2 h 359"/>
                  <a:gd name="T8" fmla="*/ 7 w 70"/>
                  <a:gd name="T9" fmla="*/ 5 h 359"/>
                  <a:gd name="T10" fmla="*/ 7 w 70"/>
                  <a:gd name="T11" fmla="*/ 8 h 359"/>
                  <a:gd name="T12" fmla="*/ 8 w 70"/>
                  <a:gd name="T13" fmla="*/ 11 h 359"/>
                  <a:gd name="T14" fmla="*/ 7 w 70"/>
                  <a:gd name="T15" fmla="*/ 15 h 359"/>
                  <a:gd name="T16" fmla="*/ 7 w 70"/>
                  <a:gd name="T17" fmla="*/ 19 h 359"/>
                  <a:gd name="T18" fmla="*/ 5 w 70"/>
                  <a:gd name="T19" fmla="*/ 23 h 359"/>
                  <a:gd name="T20" fmla="*/ 5 w 70"/>
                  <a:gd name="T21" fmla="*/ 22 h 359"/>
                  <a:gd name="T22" fmla="*/ 5 w 70"/>
                  <a:gd name="T23" fmla="*/ 20 h 359"/>
                  <a:gd name="T24" fmla="*/ 5 w 70"/>
                  <a:gd name="T25" fmla="*/ 16 h 359"/>
                  <a:gd name="T26" fmla="*/ 4 w 70"/>
                  <a:gd name="T27" fmla="*/ 13 h 359"/>
                  <a:gd name="T28" fmla="*/ 4 w 70"/>
                  <a:gd name="T29" fmla="*/ 9 h 359"/>
                  <a:gd name="T30" fmla="*/ 3 w 70"/>
                  <a:gd name="T31" fmla="*/ 5 h 359"/>
                  <a:gd name="T32" fmla="*/ 2 w 70"/>
                  <a:gd name="T33" fmla="*/ 2 h 359"/>
                  <a:gd name="T34" fmla="*/ 0 w 70"/>
                  <a:gd name="T35" fmla="*/ 1 h 3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359">
                    <a:moveTo>
                      <a:pt x="0" y="6"/>
                    </a:moveTo>
                    <a:lnTo>
                      <a:pt x="52" y="0"/>
                    </a:lnTo>
                    <a:lnTo>
                      <a:pt x="53" y="10"/>
                    </a:lnTo>
                    <a:lnTo>
                      <a:pt x="59" y="35"/>
                    </a:lnTo>
                    <a:lnTo>
                      <a:pt x="63" y="74"/>
                    </a:lnTo>
                    <a:lnTo>
                      <a:pt x="68" y="124"/>
                    </a:lnTo>
                    <a:lnTo>
                      <a:pt x="70" y="180"/>
                    </a:lnTo>
                    <a:lnTo>
                      <a:pt x="68" y="241"/>
                    </a:lnTo>
                    <a:lnTo>
                      <a:pt x="61" y="301"/>
                    </a:lnTo>
                    <a:lnTo>
                      <a:pt x="45" y="359"/>
                    </a:lnTo>
                    <a:lnTo>
                      <a:pt x="45" y="346"/>
                    </a:lnTo>
                    <a:lnTo>
                      <a:pt x="44" y="310"/>
                    </a:lnTo>
                    <a:lnTo>
                      <a:pt x="43" y="258"/>
                    </a:lnTo>
                    <a:lnTo>
                      <a:pt x="39" y="198"/>
                    </a:lnTo>
                    <a:lnTo>
                      <a:pt x="34" y="138"/>
                    </a:lnTo>
                    <a:lnTo>
                      <a:pt x="25" y="80"/>
                    </a:lnTo>
                    <a:lnTo>
                      <a:pt x="15" y="34"/>
                    </a:lnTo>
                    <a:lnTo>
                      <a:pt x="0" y="6"/>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97"/>
              <p:cNvSpPr>
                <a:spLocks/>
              </p:cNvSpPr>
              <p:nvPr/>
            </p:nvSpPr>
            <p:spPr bwMode="auto">
              <a:xfrm>
                <a:off x="5902" y="2855"/>
                <a:ext cx="17" cy="41"/>
              </a:xfrm>
              <a:custGeom>
                <a:avLst/>
                <a:gdLst>
                  <a:gd name="T0" fmla="*/ 0 w 51"/>
                  <a:gd name="T1" fmla="*/ 9 h 163"/>
                  <a:gd name="T2" fmla="*/ 3 w 51"/>
                  <a:gd name="T3" fmla="*/ 10 h 163"/>
                  <a:gd name="T4" fmla="*/ 6 w 51"/>
                  <a:gd name="T5" fmla="*/ 0 h 163"/>
                  <a:gd name="T6" fmla="*/ 0 w 51"/>
                  <a:gd name="T7" fmla="*/ 9 h 1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63">
                    <a:moveTo>
                      <a:pt x="0" y="134"/>
                    </a:moveTo>
                    <a:lnTo>
                      <a:pt x="28" y="163"/>
                    </a:lnTo>
                    <a:lnTo>
                      <a:pt x="51" y="0"/>
                    </a:lnTo>
                    <a:lnTo>
                      <a:pt x="0" y="134"/>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8" name="Freeform 98"/>
              <p:cNvSpPr>
                <a:spLocks/>
              </p:cNvSpPr>
              <p:nvPr/>
            </p:nvSpPr>
            <p:spPr bwMode="auto">
              <a:xfrm>
                <a:off x="4907" y="2622"/>
                <a:ext cx="416" cy="413"/>
              </a:xfrm>
              <a:custGeom>
                <a:avLst/>
                <a:gdLst>
                  <a:gd name="T0" fmla="*/ 19 w 1248"/>
                  <a:gd name="T1" fmla="*/ 74 h 1654"/>
                  <a:gd name="T2" fmla="*/ 28 w 1248"/>
                  <a:gd name="T3" fmla="*/ 75 h 1654"/>
                  <a:gd name="T4" fmla="*/ 34 w 1248"/>
                  <a:gd name="T5" fmla="*/ 81 h 1654"/>
                  <a:gd name="T6" fmla="*/ 39 w 1248"/>
                  <a:gd name="T7" fmla="*/ 85 h 1654"/>
                  <a:gd name="T8" fmla="*/ 44 w 1248"/>
                  <a:gd name="T9" fmla="*/ 87 h 1654"/>
                  <a:gd name="T10" fmla="*/ 49 w 1248"/>
                  <a:gd name="T11" fmla="*/ 88 h 1654"/>
                  <a:gd name="T12" fmla="*/ 55 w 1248"/>
                  <a:gd name="T13" fmla="*/ 87 h 1654"/>
                  <a:gd name="T14" fmla="*/ 60 w 1248"/>
                  <a:gd name="T15" fmla="*/ 85 h 1654"/>
                  <a:gd name="T16" fmla="*/ 64 w 1248"/>
                  <a:gd name="T17" fmla="*/ 87 h 1654"/>
                  <a:gd name="T18" fmla="*/ 69 w 1248"/>
                  <a:gd name="T19" fmla="*/ 91 h 1654"/>
                  <a:gd name="T20" fmla="*/ 74 w 1248"/>
                  <a:gd name="T21" fmla="*/ 96 h 1654"/>
                  <a:gd name="T22" fmla="*/ 80 w 1248"/>
                  <a:gd name="T23" fmla="*/ 98 h 1654"/>
                  <a:gd name="T24" fmla="*/ 87 w 1248"/>
                  <a:gd name="T25" fmla="*/ 98 h 1654"/>
                  <a:gd name="T26" fmla="*/ 93 w 1248"/>
                  <a:gd name="T27" fmla="*/ 96 h 1654"/>
                  <a:gd name="T28" fmla="*/ 96 w 1248"/>
                  <a:gd name="T29" fmla="*/ 94 h 1654"/>
                  <a:gd name="T30" fmla="*/ 108 w 1248"/>
                  <a:gd name="T31" fmla="*/ 102 h 1654"/>
                  <a:gd name="T32" fmla="*/ 116 w 1248"/>
                  <a:gd name="T33" fmla="*/ 103 h 1654"/>
                  <a:gd name="T34" fmla="*/ 123 w 1248"/>
                  <a:gd name="T35" fmla="*/ 103 h 1654"/>
                  <a:gd name="T36" fmla="*/ 130 w 1248"/>
                  <a:gd name="T37" fmla="*/ 102 h 1654"/>
                  <a:gd name="T38" fmla="*/ 136 w 1248"/>
                  <a:gd name="T39" fmla="*/ 99 h 1654"/>
                  <a:gd name="T40" fmla="*/ 137 w 1248"/>
                  <a:gd name="T41" fmla="*/ 93 h 1654"/>
                  <a:gd name="T42" fmla="*/ 131 w 1248"/>
                  <a:gd name="T43" fmla="*/ 82 h 1654"/>
                  <a:gd name="T44" fmla="*/ 127 w 1248"/>
                  <a:gd name="T45" fmla="*/ 70 h 1654"/>
                  <a:gd name="T46" fmla="*/ 123 w 1248"/>
                  <a:gd name="T47" fmla="*/ 50 h 1654"/>
                  <a:gd name="T48" fmla="*/ 118 w 1248"/>
                  <a:gd name="T49" fmla="*/ 27 h 1654"/>
                  <a:gd name="T50" fmla="*/ 112 w 1248"/>
                  <a:gd name="T51" fmla="*/ 4 h 1654"/>
                  <a:gd name="T52" fmla="*/ 102 w 1248"/>
                  <a:gd name="T53" fmla="*/ 1 h 1654"/>
                  <a:gd name="T54" fmla="*/ 91 w 1248"/>
                  <a:gd name="T55" fmla="*/ 0 h 1654"/>
                  <a:gd name="T56" fmla="*/ 80 w 1248"/>
                  <a:gd name="T57" fmla="*/ 1 h 1654"/>
                  <a:gd name="T58" fmla="*/ 71 w 1248"/>
                  <a:gd name="T59" fmla="*/ 5 h 1654"/>
                  <a:gd name="T60" fmla="*/ 67 w 1248"/>
                  <a:gd name="T61" fmla="*/ 12 h 1654"/>
                  <a:gd name="T62" fmla="*/ 62 w 1248"/>
                  <a:gd name="T63" fmla="*/ 15 h 1654"/>
                  <a:gd name="T64" fmla="*/ 54 w 1248"/>
                  <a:gd name="T65" fmla="*/ 15 h 1654"/>
                  <a:gd name="T66" fmla="*/ 48 w 1248"/>
                  <a:gd name="T67" fmla="*/ 18 h 1654"/>
                  <a:gd name="T68" fmla="*/ 46 w 1248"/>
                  <a:gd name="T69" fmla="*/ 25 h 1654"/>
                  <a:gd name="T70" fmla="*/ 38 w 1248"/>
                  <a:gd name="T71" fmla="*/ 26 h 1654"/>
                  <a:gd name="T72" fmla="*/ 30 w 1248"/>
                  <a:gd name="T73" fmla="*/ 27 h 1654"/>
                  <a:gd name="T74" fmla="*/ 25 w 1248"/>
                  <a:gd name="T75" fmla="*/ 32 h 1654"/>
                  <a:gd name="T76" fmla="*/ 22 w 1248"/>
                  <a:gd name="T77" fmla="*/ 39 h 1654"/>
                  <a:gd name="T78" fmla="*/ 20 w 1248"/>
                  <a:gd name="T79" fmla="*/ 46 h 1654"/>
                  <a:gd name="T80" fmla="*/ 17 w 1248"/>
                  <a:gd name="T81" fmla="*/ 50 h 1654"/>
                  <a:gd name="T82" fmla="*/ 12 w 1248"/>
                  <a:gd name="T83" fmla="*/ 51 h 1654"/>
                  <a:gd name="T84" fmla="*/ 7 w 1248"/>
                  <a:gd name="T85" fmla="*/ 52 h 1654"/>
                  <a:gd name="T86" fmla="*/ 3 w 1248"/>
                  <a:gd name="T87" fmla="*/ 54 h 1654"/>
                  <a:gd name="T88" fmla="*/ 1 w 1248"/>
                  <a:gd name="T89" fmla="*/ 59 h 1654"/>
                  <a:gd name="T90" fmla="*/ 1 w 1248"/>
                  <a:gd name="T91" fmla="*/ 67 h 1654"/>
                  <a:gd name="T92" fmla="*/ 8 w 1248"/>
                  <a:gd name="T93" fmla="*/ 73 h 16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48" h="1654">
                    <a:moveTo>
                      <a:pt x="101" y="1199"/>
                    </a:moveTo>
                    <a:lnTo>
                      <a:pt x="137" y="1195"/>
                    </a:lnTo>
                    <a:lnTo>
                      <a:pt x="169" y="1191"/>
                    </a:lnTo>
                    <a:lnTo>
                      <a:pt x="201" y="1191"/>
                    </a:lnTo>
                    <a:lnTo>
                      <a:pt x="229" y="1195"/>
                    </a:lnTo>
                    <a:lnTo>
                      <a:pt x="254" y="1206"/>
                    </a:lnTo>
                    <a:lnTo>
                      <a:pt x="277" y="1227"/>
                    </a:lnTo>
                    <a:lnTo>
                      <a:pt x="295" y="1259"/>
                    </a:lnTo>
                    <a:lnTo>
                      <a:pt x="310" y="1307"/>
                    </a:lnTo>
                    <a:lnTo>
                      <a:pt x="324" y="1324"/>
                    </a:lnTo>
                    <a:lnTo>
                      <a:pt x="337" y="1341"/>
                    </a:lnTo>
                    <a:lnTo>
                      <a:pt x="350" y="1358"/>
                    </a:lnTo>
                    <a:lnTo>
                      <a:pt x="364" y="1373"/>
                    </a:lnTo>
                    <a:lnTo>
                      <a:pt x="375" y="1386"/>
                    </a:lnTo>
                    <a:lnTo>
                      <a:pt x="392" y="1397"/>
                    </a:lnTo>
                    <a:lnTo>
                      <a:pt x="408" y="1403"/>
                    </a:lnTo>
                    <a:lnTo>
                      <a:pt x="428" y="1405"/>
                    </a:lnTo>
                    <a:lnTo>
                      <a:pt x="444" y="1405"/>
                    </a:lnTo>
                    <a:lnTo>
                      <a:pt x="461" y="1403"/>
                    </a:lnTo>
                    <a:lnTo>
                      <a:pt x="477" y="1401"/>
                    </a:lnTo>
                    <a:lnTo>
                      <a:pt x="492" y="1393"/>
                    </a:lnTo>
                    <a:lnTo>
                      <a:pt x="507" y="1386"/>
                    </a:lnTo>
                    <a:lnTo>
                      <a:pt x="522" y="1377"/>
                    </a:lnTo>
                    <a:lnTo>
                      <a:pt x="536" y="1368"/>
                    </a:lnTo>
                    <a:lnTo>
                      <a:pt x="550" y="1358"/>
                    </a:lnTo>
                    <a:lnTo>
                      <a:pt x="564" y="1376"/>
                    </a:lnTo>
                    <a:lnTo>
                      <a:pt x="578" y="1397"/>
                    </a:lnTo>
                    <a:lnTo>
                      <a:pt x="592" y="1419"/>
                    </a:lnTo>
                    <a:lnTo>
                      <a:pt x="606" y="1443"/>
                    </a:lnTo>
                    <a:lnTo>
                      <a:pt x="621" y="1466"/>
                    </a:lnTo>
                    <a:lnTo>
                      <a:pt x="636" y="1490"/>
                    </a:lnTo>
                    <a:lnTo>
                      <a:pt x="652" y="1513"/>
                    </a:lnTo>
                    <a:lnTo>
                      <a:pt x="668" y="1534"/>
                    </a:lnTo>
                    <a:lnTo>
                      <a:pt x="685" y="1552"/>
                    </a:lnTo>
                    <a:lnTo>
                      <a:pt x="702" y="1566"/>
                    </a:lnTo>
                    <a:lnTo>
                      <a:pt x="720" y="1578"/>
                    </a:lnTo>
                    <a:lnTo>
                      <a:pt x="741" y="1582"/>
                    </a:lnTo>
                    <a:lnTo>
                      <a:pt x="761" y="1582"/>
                    </a:lnTo>
                    <a:lnTo>
                      <a:pt x="784" y="1577"/>
                    </a:lnTo>
                    <a:lnTo>
                      <a:pt x="806" y="1564"/>
                    </a:lnTo>
                    <a:lnTo>
                      <a:pt x="830" y="1542"/>
                    </a:lnTo>
                    <a:lnTo>
                      <a:pt x="837" y="1534"/>
                    </a:lnTo>
                    <a:lnTo>
                      <a:pt x="844" y="1522"/>
                    </a:lnTo>
                    <a:lnTo>
                      <a:pt x="850" y="1512"/>
                    </a:lnTo>
                    <a:lnTo>
                      <a:pt x="861" y="1509"/>
                    </a:lnTo>
                    <a:lnTo>
                      <a:pt x="933" y="1630"/>
                    </a:lnTo>
                    <a:lnTo>
                      <a:pt x="952" y="1637"/>
                    </a:lnTo>
                    <a:lnTo>
                      <a:pt x="974" y="1642"/>
                    </a:lnTo>
                    <a:lnTo>
                      <a:pt x="995" y="1647"/>
                    </a:lnTo>
                    <a:lnTo>
                      <a:pt x="1017" y="1650"/>
                    </a:lnTo>
                    <a:lnTo>
                      <a:pt x="1041" y="1654"/>
                    </a:lnTo>
                    <a:lnTo>
                      <a:pt x="1063" y="1654"/>
                    </a:lnTo>
                    <a:lnTo>
                      <a:pt x="1086" y="1654"/>
                    </a:lnTo>
                    <a:lnTo>
                      <a:pt x="1108" y="1653"/>
                    </a:lnTo>
                    <a:lnTo>
                      <a:pt x="1130" y="1647"/>
                    </a:lnTo>
                    <a:lnTo>
                      <a:pt x="1151" y="1642"/>
                    </a:lnTo>
                    <a:lnTo>
                      <a:pt x="1171" y="1634"/>
                    </a:lnTo>
                    <a:lnTo>
                      <a:pt x="1189" y="1621"/>
                    </a:lnTo>
                    <a:lnTo>
                      <a:pt x="1207" y="1607"/>
                    </a:lnTo>
                    <a:lnTo>
                      <a:pt x="1222" y="1590"/>
                    </a:lnTo>
                    <a:lnTo>
                      <a:pt x="1236" y="1569"/>
                    </a:lnTo>
                    <a:lnTo>
                      <a:pt x="1248" y="1546"/>
                    </a:lnTo>
                    <a:lnTo>
                      <a:pt x="1229" y="1487"/>
                    </a:lnTo>
                    <a:lnTo>
                      <a:pt x="1211" y="1430"/>
                    </a:lnTo>
                    <a:lnTo>
                      <a:pt x="1194" y="1370"/>
                    </a:lnTo>
                    <a:lnTo>
                      <a:pt x="1179" y="1308"/>
                    </a:lnTo>
                    <a:lnTo>
                      <a:pt x="1165" y="1247"/>
                    </a:lnTo>
                    <a:lnTo>
                      <a:pt x="1153" y="1187"/>
                    </a:lnTo>
                    <a:lnTo>
                      <a:pt x="1144" y="1122"/>
                    </a:lnTo>
                    <a:lnTo>
                      <a:pt x="1138" y="1058"/>
                    </a:lnTo>
                    <a:lnTo>
                      <a:pt x="1123" y="934"/>
                    </a:lnTo>
                    <a:lnTo>
                      <a:pt x="1106" y="809"/>
                    </a:lnTo>
                    <a:lnTo>
                      <a:pt x="1091" y="687"/>
                    </a:lnTo>
                    <a:lnTo>
                      <a:pt x="1076" y="563"/>
                    </a:lnTo>
                    <a:lnTo>
                      <a:pt x="1059" y="439"/>
                    </a:lnTo>
                    <a:lnTo>
                      <a:pt x="1042" y="315"/>
                    </a:lnTo>
                    <a:lnTo>
                      <a:pt x="1025" y="193"/>
                    </a:lnTo>
                    <a:lnTo>
                      <a:pt x="1006" y="72"/>
                    </a:lnTo>
                    <a:lnTo>
                      <a:pt x="979" y="51"/>
                    </a:lnTo>
                    <a:lnTo>
                      <a:pt x="948" y="32"/>
                    </a:lnTo>
                    <a:lnTo>
                      <a:pt x="918" y="19"/>
                    </a:lnTo>
                    <a:lnTo>
                      <a:pt x="884" y="9"/>
                    </a:lnTo>
                    <a:lnTo>
                      <a:pt x="849" y="2"/>
                    </a:lnTo>
                    <a:lnTo>
                      <a:pt x="815" y="0"/>
                    </a:lnTo>
                    <a:lnTo>
                      <a:pt x="780" y="2"/>
                    </a:lnTo>
                    <a:lnTo>
                      <a:pt x="747" y="9"/>
                    </a:lnTo>
                    <a:lnTo>
                      <a:pt x="717" y="21"/>
                    </a:lnTo>
                    <a:lnTo>
                      <a:pt x="687" y="35"/>
                    </a:lnTo>
                    <a:lnTo>
                      <a:pt x="663" y="57"/>
                    </a:lnTo>
                    <a:lnTo>
                      <a:pt x="639" y="83"/>
                    </a:lnTo>
                    <a:lnTo>
                      <a:pt x="621" y="116"/>
                    </a:lnTo>
                    <a:lnTo>
                      <a:pt x="608" y="152"/>
                    </a:lnTo>
                    <a:lnTo>
                      <a:pt x="599" y="197"/>
                    </a:lnTo>
                    <a:lnTo>
                      <a:pt x="598" y="246"/>
                    </a:lnTo>
                    <a:lnTo>
                      <a:pt x="578" y="239"/>
                    </a:lnTo>
                    <a:lnTo>
                      <a:pt x="555" y="235"/>
                    </a:lnTo>
                    <a:lnTo>
                      <a:pt x="533" y="232"/>
                    </a:lnTo>
                    <a:lnTo>
                      <a:pt x="510" y="236"/>
                    </a:lnTo>
                    <a:lnTo>
                      <a:pt x="490" y="242"/>
                    </a:lnTo>
                    <a:lnTo>
                      <a:pt x="469" y="253"/>
                    </a:lnTo>
                    <a:lnTo>
                      <a:pt x="452" y="266"/>
                    </a:lnTo>
                    <a:lnTo>
                      <a:pt x="435" y="284"/>
                    </a:lnTo>
                    <a:lnTo>
                      <a:pt x="423" y="318"/>
                    </a:lnTo>
                    <a:lnTo>
                      <a:pt x="416" y="357"/>
                    </a:lnTo>
                    <a:lnTo>
                      <a:pt x="412" y="396"/>
                    </a:lnTo>
                    <a:lnTo>
                      <a:pt x="405" y="435"/>
                    </a:lnTo>
                    <a:lnTo>
                      <a:pt x="369" y="419"/>
                    </a:lnTo>
                    <a:lnTo>
                      <a:pt x="338" y="411"/>
                    </a:lnTo>
                    <a:lnTo>
                      <a:pt x="310" y="412"/>
                    </a:lnTo>
                    <a:lnTo>
                      <a:pt x="289" y="420"/>
                    </a:lnTo>
                    <a:lnTo>
                      <a:pt x="267" y="437"/>
                    </a:lnTo>
                    <a:lnTo>
                      <a:pt x="251" y="460"/>
                    </a:lnTo>
                    <a:lnTo>
                      <a:pt x="236" y="486"/>
                    </a:lnTo>
                    <a:lnTo>
                      <a:pt x="224" y="519"/>
                    </a:lnTo>
                    <a:lnTo>
                      <a:pt x="215" y="553"/>
                    </a:lnTo>
                    <a:lnTo>
                      <a:pt x="205" y="589"/>
                    </a:lnTo>
                    <a:lnTo>
                      <a:pt x="198" y="627"/>
                    </a:lnTo>
                    <a:lnTo>
                      <a:pt x="191" y="665"/>
                    </a:lnTo>
                    <a:lnTo>
                      <a:pt x="186" y="702"/>
                    </a:lnTo>
                    <a:lnTo>
                      <a:pt x="178" y="736"/>
                    </a:lnTo>
                    <a:lnTo>
                      <a:pt x="171" y="766"/>
                    </a:lnTo>
                    <a:lnTo>
                      <a:pt x="164" y="796"/>
                    </a:lnTo>
                    <a:lnTo>
                      <a:pt x="149" y="798"/>
                    </a:lnTo>
                    <a:lnTo>
                      <a:pt x="133" y="803"/>
                    </a:lnTo>
                    <a:lnTo>
                      <a:pt x="118" y="810"/>
                    </a:lnTo>
                    <a:lnTo>
                      <a:pt x="104" y="815"/>
                    </a:lnTo>
                    <a:lnTo>
                      <a:pt x="90" y="824"/>
                    </a:lnTo>
                    <a:lnTo>
                      <a:pt x="75" y="831"/>
                    </a:lnTo>
                    <a:lnTo>
                      <a:pt x="62" y="839"/>
                    </a:lnTo>
                    <a:lnTo>
                      <a:pt x="48" y="848"/>
                    </a:lnTo>
                    <a:lnTo>
                      <a:pt x="36" y="859"/>
                    </a:lnTo>
                    <a:lnTo>
                      <a:pt x="29" y="872"/>
                    </a:lnTo>
                    <a:lnTo>
                      <a:pt x="24" y="889"/>
                    </a:lnTo>
                    <a:lnTo>
                      <a:pt x="15" y="905"/>
                    </a:lnTo>
                    <a:lnTo>
                      <a:pt x="5" y="944"/>
                    </a:lnTo>
                    <a:lnTo>
                      <a:pt x="0" y="985"/>
                    </a:lnTo>
                    <a:lnTo>
                      <a:pt x="0" y="1029"/>
                    </a:lnTo>
                    <a:lnTo>
                      <a:pt x="9" y="1071"/>
                    </a:lnTo>
                    <a:lnTo>
                      <a:pt x="21" y="1111"/>
                    </a:lnTo>
                    <a:lnTo>
                      <a:pt x="42" y="1149"/>
                    </a:lnTo>
                    <a:lnTo>
                      <a:pt x="68" y="1178"/>
                    </a:lnTo>
                    <a:lnTo>
                      <a:pt x="101" y="1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9" name="Freeform 99"/>
              <p:cNvSpPr>
                <a:spLocks/>
              </p:cNvSpPr>
              <p:nvPr/>
            </p:nvSpPr>
            <p:spPr bwMode="auto">
              <a:xfrm>
                <a:off x="4937" y="2831"/>
                <a:ext cx="36" cy="74"/>
              </a:xfrm>
              <a:custGeom>
                <a:avLst/>
                <a:gdLst>
                  <a:gd name="T0" fmla="*/ 6 w 109"/>
                  <a:gd name="T1" fmla="*/ 19 h 295"/>
                  <a:gd name="T2" fmla="*/ 10 w 109"/>
                  <a:gd name="T3" fmla="*/ 18 h 295"/>
                  <a:gd name="T4" fmla="*/ 12 w 109"/>
                  <a:gd name="T5" fmla="*/ 16 h 295"/>
                  <a:gd name="T6" fmla="*/ 12 w 109"/>
                  <a:gd name="T7" fmla="*/ 14 h 295"/>
                  <a:gd name="T8" fmla="*/ 11 w 109"/>
                  <a:gd name="T9" fmla="*/ 11 h 295"/>
                  <a:gd name="T10" fmla="*/ 10 w 109"/>
                  <a:gd name="T11" fmla="*/ 8 h 295"/>
                  <a:gd name="T12" fmla="*/ 9 w 109"/>
                  <a:gd name="T13" fmla="*/ 5 h 295"/>
                  <a:gd name="T14" fmla="*/ 8 w 109"/>
                  <a:gd name="T15" fmla="*/ 3 h 295"/>
                  <a:gd name="T16" fmla="*/ 9 w 109"/>
                  <a:gd name="T17" fmla="*/ 0 h 295"/>
                  <a:gd name="T18" fmla="*/ 8 w 109"/>
                  <a:gd name="T19" fmla="*/ 0 h 295"/>
                  <a:gd name="T20" fmla="*/ 7 w 109"/>
                  <a:gd name="T21" fmla="*/ 0 h 295"/>
                  <a:gd name="T22" fmla="*/ 6 w 109"/>
                  <a:gd name="T23" fmla="*/ 0 h 295"/>
                  <a:gd name="T24" fmla="*/ 5 w 109"/>
                  <a:gd name="T25" fmla="*/ 1 h 295"/>
                  <a:gd name="T26" fmla="*/ 4 w 109"/>
                  <a:gd name="T27" fmla="*/ 1 h 295"/>
                  <a:gd name="T28" fmla="*/ 3 w 109"/>
                  <a:gd name="T29" fmla="*/ 1 h 295"/>
                  <a:gd name="T30" fmla="*/ 3 w 109"/>
                  <a:gd name="T31" fmla="*/ 2 h 295"/>
                  <a:gd name="T32" fmla="*/ 2 w 109"/>
                  <a:gd name="T33" fmla="*/ 2 h 295"/>
                  <a:gd name="T34" fmla="*/ 1 w 109"/>
                  <a:gd name="T35" fmla="*/ 3 h 295"/>
                  <a:gd name="T36" fmla="*/ 1 w 109"/>
                  <a:gd name="T37" fmla="*/ 4 h 295"/>
                  <a:gd name="T38" fmla="*/ 1 w 109"/>
                  <a:gd name="T39" fmla="*/ 5 h 295"/>
                  <a:gd name="T40" fmla="*/ 0 w 109"/>
                  <a:gd name="T41" fmla="*/ 6 h 295"/>
                  <a:gd name="T42" fmla="*/ 0 w 109"/>
                  <a:gd name="T43" fmla="*/ 8 h 295"/>
                  <a:gd name="T44" fmla="*/ 0 w 109"/>
                  <a:gd name="T45" fmla="*/ 9 h 295"/>
                  <a:gd name="T46" fmla="*/ 1 w 109"/>
                  <a:gd name="T47" fmla="*/ 11 h 295"/>
                  <a:gd name="T48" fmla="*/ 1 w 109"/>
                  <a:gd name="T49" fmla="*/ 13 h 295"/>
                  <a:gd name="T50" fmla="*/ 2 w 109"/>
                  <a:gd name="T51" fmla="*/ 14 h 295"/>
                  <a:gd name="T52" fmla="*/ 3 w 109"/>
                  <a:gd name="T53" fmla="*/ 16 h 295"/>
                  <a:gd name="T54" fmla="*/ 5 w 109"/>
                  <a:gd name="T55" fmla="*/ 17 h 295"/>
                  <a:gd name="T56" fmla="*/ 6 w 109"/>
                  <a:gd name="T57" fmla="*/ 19 h 2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295">
                    <a:moveTo>
                      <a:pt x="52" y="295"/>
                    </a:moveTo>
                    <a:lnTo>
                      <a:pt x="89" y="279"/>
                    </a:lnTo>
                    <a:lnTo>
                      <a:pt x="106" y="255"/>
                    </a:lnTo>
                    <a:lnTo>
                      <a:pt x="109" y="219"/>
                    </a:lnTo>
                    <a:lnTo>
                      <a:pt x="103" y="176"/>
                    </a:lnTo>
                    <a:lnTo>
                      <a:pt x="90" y="131"/>
                    </a:lnTo>
                    <a:lnTo>
                      <a:pt x="80" y="85"/>
                    </a:lnTo>
                    <a:lnTo>
                      <a:pt x="74" y="41"/>
                    </a:lnTo>
                    <a:lnTo>
                      <a:pt x="79" y="0"/>
                    </a:lnTo>
                    <a:lnTo>
                      <a:pt x="70" y="0"/>
                    </a:lnTo>
                    <a:lnTo>
                      <a:pt x="60" y="2"/>
                    </a:lnTo>
                    <a:lnTo>
                      <a:pt x="53" y="5"/>
                    </a:lnTo>
                    <a:lnTo>
                      <a:pt x="44" y="11"/>
                    </a:lnTo>
                    <a:lnTo>
                      <a:pt x="38" y="15"/>
                    </a:lnTo>
                    <a:lnTo>
                      <a:pt x="31" y="19"/>
                    </a:lnTo>
                    <a:lnTo>
                      <a:pt x="24" y="24"/>
                    </a:lnTo>
                    <a:lnTo>
                      <a:pt x="15" y="28"/>
                    </a:lnTo>
                    <a:lnTo>
                      <a:pt x="9" y="43"/>
                    </a:lnTo>
                    <a:lnTo>
                      <a:pt x="8" y="59"/>
                    </a:lnTo>
                    <a:lnTo>
                      <a:pt x="6" y="77"/>
                    </a:lnTo>
                    <a:lnTo>
                      <a:pt x="1" y="92"/>
                    </a:lnTo>
                    <a:lnTo>
                      <a:pt x="0" y="123"/>
                    </a:lnTo>
                    <a:lnTo>
                      <a:pt x="1" y="149"/>
                    </a:lnTo>
                    <a:lnTo>
                      <a:pt x="6" y="176"/>
                    </a:lnTo>
                    <a:lnTo>
                      <a:pt x="12" y="202"/>
                    </a:lnTo>
                    <a:lnTo>
                      <a:pt x="21" y="227"/>
                    </a:lnTo>
                    <a:lnTo>
                      <a:pt x="31" y="251"/>
                    </a:lnTo>
                    <a:lnTo>
                      <a:pt x="42" y="273"/>
                    </a:lnTo>
                    <a:lnTo>
                      <a:pt x="52" y="295"/>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0" name="Freeform 100"/>
              <p:cNvSpPr>
                <a:spLocks/>
              </p:cNvSpPr>
              <p:nvPr/>
            </p:nvSpPr>
            <p:spPr bwMode="auto">
              <a:xfrm>
                <a:off x="4989" y="2749"/>
                <a:ext cx="80" cy="204"/>
              </a:xfrm>
              <a:custGeom>
                <a:avLst/>
                <a:gdLst>
                  <a:gd name="T0" fmla="*/ 6 w 241"/>
                  <a:gd name="T1" fmla="*/ 37 h 814"/>
                  <a:gd name="T2" fmla="*/ 7 w 241"/>
                  <a:gd name="T3" fmla="*/ 39 h 814"/>
                  <a:gd name="T4" fmla="*/ 9 w 241"/>
                  <a:gd name="T5" fmla="*/ 42 h 814"/>
                  <a:gd name="T6" fmla="*/ 11 w 241"/>
                  <a:gd name="T7" fmla="*/ 45 h 814"/>
                  <a:gd name="T8" fmla="*/ 13 w 241"/>
                  <a:gd name="T9" fmla="*/ 47 h 814"/>
                  <a:gd name="T10" fmla="*/ 15 w 241"/>
                  <a:gd name="T11" fmla="*/ 49 h 814"/>
                  <a:gd name="T12" fmla="*/ 19 w 241"/>
                  <a:gd name="T13" fmla="*/ 51 h 814"/>
                  <a:gd name="T14" fmla="*/ 22 w 241"/>
                  <a:gd name="T15" fmla="*/ 51 h 814"/>
                  <a:gd name="T16" fmla="*/ 26 w 241"/>
                  <a:gd name="T17" fmla="*/ 50 h 814"/>
                  <a:gd name="T18" fmla="*/ 27 w 241"/>
                  <a:gd name="T19" fmla="*/ 48 h 814"/>
                  <a:gd name="T20" fmla="*/ 26 w 241"/>
                  <a:gd name="T21" fmla="*/ 46 h 814"/>
                  <a:gd name="T22" fmla="*/ 25 w 241"/>
                  <a:gd name="T23" fmla="*/ 44 h 814"/>
                  <a:gd name="T24" fmla="*/ 23 w 241"/>
                  <a:gd name="T25" fmla="*/ 41 h 814"/>
                  <a:gd name="T26" fmla="*/ 21 w 241"/>
                  <a:gd name="T27" fmla="*/ 39 h 814"/>
                  <a:gd name="T28" fmla="*/ 20 w 241"/>
                  <a:gd name="T29" fmla="*/ 36 h 814"/>
                  <a:gd name="T30" fmla="*/ 18 w 241"/>
                  <a:gd name="T31" fmla="*/ 34 h 814"/>
                  <a:gd name="T32" fmla="*/ 17 w 241"/>
                  <a:gd name="T33" fmla="*/ 32 h 814"/>
                  <a:gd name="T34" fmla="*/ 16 w 241"/>
                  <a:gd name="T35" fmla="*/ 28 h 814"/>
                  <a:gd name="T36" fmla="*/ 15 w 241"/>
                  <a:gd name="T37" fmla="*/ 25 h 814"/>
                  <a:gd name="T38" fmla="*/ 14 w 241"/>
                  <a:gd name="T39" fmla="*/ 21 h 814"/>
                  <a:gd name="T40" fmla="*/ 14 w 241"/>
                  <a:gd name="T41" fmla="*/ 17 h 814"/>
                  <a:gd name="T42" fmla="*/ 13 w 241"/>
                  <a:gd name="T43" fmla="*/ 14 h 814"/>
                  <a:gd name="T44" fmla="*/ 14 w 241"/>
                  <a:gd name="T45" fmla="*/ 10 h 814"/>
                  <a:gd name="T46" fmla="*/ 14 w 241"/>
                  <a:gd name="T47" fmla="*/ 6 h 814"/>
                  <a:gd name="T48" fmla="*/ 15 w 241"/>
                  <a:gd name="T49" fmla="*/ 3 h 814"/>
                  <a:gd name="T50" fmla="*/ 14 w 241"/>
                  <a:gd name="T51" fmla="*/ 2 h 814"/>
                  <a:gd name="T52" fmla="*/ 13 w 241"/>
                  <a:gd name="T53" fmla="*/ 1 h 814"/>
                  <a:gd name="T54" fmla="*/ 11 w 241"/>
                  <a:gd name="T55" fmla="*/ 1 h 814"/>
                  <a:gd name="T56" fmla="*/ 9 w 241"/>
                  <a:gd name="T57" fmla="*/ 0 h 814"/>
                  <a:gd name="T58" fmla="*/ 7 w 241"/>
                  <a:gd name="T59" fmla="*/ 0 h 814"/>
                  <a:gd name="T60" fmla="*/ 6 w 241"/>
                  <a:gd name="T61" fmla="*/ 0 h 814"/>
                  <a:gd name="T62" fmla="*/ 4 w 241"/>
                  <a:gd name="T63" fmla="*/ 1 h 814"/>
                  <a:gd name="T64" fmla="*/ 2 w 241"/>
                  <a:gd name="T65" fmla="*/ 2 h 814"/>
                  <a:gd name="T66" fmla="*/ 1 w 241"/>
                  <a:gd name="T67" fmla="*/ 7 h 814"/>
                  <a:gd name="T68" fmla="*/ 0 w 241"/>
                  <a:gd name="T69" fmla="*/ 14 h 814"/>
                  <a:gd name="T70" fmla="*/ 0 w 241"/>
                  <a:gd name="T71" fmla="*/ 20 h 814"/>
                  <a:gd name="T72" fmla="*/ 1 w 241"/>
                  <a:gd name="T73" fmla="*/ 26 h 814"/>
                  <a:gd name="T74" fmla="*/ 6 w 241"/>
                  <a:gd name="T75" fmla="*/ 37 h 8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1" h="814">
                    <a:moveTo>
                      <a:pt x="52" y="586"/>
                    </a:moveTo>
                    <a:lnTo>
                      <a:pt x="64" y="623"/>
                    </a:lnTo>
                    <a:lnTo>
                      <a:pt x="80" y="668"/>
                    </a:lnTo>
                    <a:lnTo>
                      <a:pt x="96" y="712"/>
                    </a:lnTo>
                    <a:lnTo>
                      <a:pt x="117" y="753"/>
                    </a:lnTo>
                    <a:lnTo>
                      <a:pt x="140" y="785"/>
                    </a:lnTo>
                    <a:lnTo>
                      <a:pt x="168" y="807"/>
                    </a:lnTo>
                    <a:lnTo>
                      <a:pt x="199" y="814"/>
                    </a:lnTo>
                    <a:lnTo>
                      <a:pt x="239" y="799"/>
                    </a:lnTo>
                    <a:lnTo>
                      <a:pt x="241" y="766"/>
                    </a:lnTo>
                    <a:lnTo>
                      <a:pt x="236" y="730"/>
                    </a:lnTo>
                    <a:lnTo>
                      <a:pt x="225" y="695"/>
                    </a:lnTo>
                    <a:lnTo>
                      <a:pt x="211" y="656"/>
                    </a:lnTo>
                    <a:lnTo>
                      <a:pt x="194" y="619"/>
                    </a:lnTo>
                    <a:lnTo>
                      <a:pt x="179" y="580"/>
                    </a:lnTo>
                    <a:lnTo>
                      <a:pt x="165" y="541"/>
                    </a:lnTo>
                    <a:lnTo>
                      <a:pt x="156" y="502"/>
                    </a:lnTo>
                    <a:lnTo>
                      <a:pt x="142" y="450"/>
                    </a:lnTo>
                    <a:lnTo>
                      <a:pt x="133" y="394"/>
                    </a:lnTo>
                    <a:lnTo>
                      <a:pt x="125" y="335"/>
                    </a:lnTo>
                    <a:lnTo>
                      <a:pt x="123" y="276"/>
                    </a:lnTo>
                    <a:lnTo>
                      <a:pt x="121" y="218"/>
                    </a:lnTo>
                    <a:lnTo>
                      <a:pt x="125" y="158"/>
                    </a:lnTo>
                    <a:lnTo>
                      <a:pt x="129" y="99"/>
                    </a:lnTo>
                    <a:lnTo>
                      <a:pt x="138" y="43"/>
                    </a:lnTo>
                    <a:lnTo>
                      <a:pt x="125" y="31"/>
                    </a:lnTo>
                    <a:lnTo>
                      <a:pt x="113" y="19"/>
                    </a:lnTo>
                    <a:lnTo>
                      <a:pt x="97" y="10"/>
                    </a:lnTo>
                    <a:lnTo>
                      <a:pt x="82" y="4"/>
                    </a:lnTo>
                    <a:lnTo>
                      <a:pt x="66" y="0"/>
                    </a:lnTo>
                    <a:lnTo>
                      <a:pt x="50" y="1"/>
                    </a:lnTo>
                    <a:lnTo>
                      <a:pt x="36" y="9"/>
                    </a:lnTo>
                    <a:lnTo>
                      <a:pt x="22" y="22"/>
                    </a:lnTo>
                    <a:lnTo>
                      <a:pt x="6" y="116"/>
                    </a:lnTo>
                    <a:lnTo>
                      <a:pt x="0" y="214"/>
                    </a:lnTo>
                    <a:lnTo>
                      <a:pt x="3" y="314"/>
                    </a:lnTo>
                    <a:lnTo>
                      <a:pt x="13" y="408"/>
                    </a:lnTo>
                    <a:lnTo>
                      <a:pt x="52" y="586"/>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1" name="Freeform 101"/>
              <p:cNvSpPr>
                <a:spLocks/>
              </p:cNvSpPr>
              <p:nvPr/>
            </p:nvSpPr>
            <p:spPr bwMode="auto">
              <a:xfrm>
                <a:off x="5058" y="2721"/>
                <a:ext cx="112" cy="257"/>
              </a:xfrm>
              <a:custGeom>
                <a:avLst/>
                <a:gdLst>
                  <a:gd name="T0" fmla="*/ 10 w 334"/>
                  <a:gd name="T1" fmla="*/ 45 h 1029"/>
                  <a:gd name="T2" fmla="*/ 11 w 334"/>
                  <a:gd name="T3" fmla="*/ 46 h 1029"/>
                  <a:gd name="T4" fmla="*/ 12 w 334"/>
                  <a:gd name="T5" fmla="*/ 48 h 1029"/>
                  <a:gd name="T6" fmla="*/ 14 w 334"/>
                  <a:gd name="T7" fmla="*/ 49 h 1029"/>
                  <a:gd name="T8" fmla="*/ 15 w 334"/>
                  <a:gd name="T9" fmla="*/ 51 h 1029"/>
                  <a:gd name="T10" fmla="*/ 16 w 334"/>
                  <a:gd name="T11" fmla="*/ 53 h 1029"/>
                  <a:gd name="T12" fmla="*/ 17 w 334"/>
                  <a:gd name="T13" fmla="*/ 55 h 1029"/>
                  <a:gd name="T14" fmla="*/ 18 w 334"/>
                  <a:gd name="T15" fmla="*/ 56 h 1029"/>
                  <a:gd name="T16" fmla="*/ 20 w 334"/>
                  <a:gd name="T17" fmla="*/ 58 h 1029"/>
                  <a:gd name="T18" fmla="*/ 21 w 334"/>
                  <a:gd name="T19" fmla="*/ 60 h 1029"/>
                  <a:gd name="T20" fmla="*/ 22 w 334"/>
                  <a:gd name="T21" fmla="*/ 61 h 1029"/>
                  <a:gd name="T22" fmla="*/ 24 w 334"/>
                  <a:gd name="T23" fmla="*/ 62 h 1029"/>
                  <a:gd name="T24" fmla="*/ 26 w 334"/>
                  <a:gd name="T25" fmla="*/ 63 h 1029"/>
                  <a:gd name="T26" fmla="*/ 28 w 334"/>
                  <a:gd name="T27" fmla="*/ 64 h 1029"/>
                  <a:gd name="T28" fmla="*/ 31 w 334"/>
                  <a:gd name="T29" fmla="*/ 64 h 1029"/>
                  <a:gd name="T30" fmla="*/ 33 w 334"/>
                  <a:gd name="T31" fmla="*/ 64 h 1029"/>
                  <a:gd name="T32" fmla="*/ 36 w 334"/>
                  <a:gd name="T33" fmla="*/ 64 h 1029"/>
                  <a:gd name="T34" fmla="*/ 37 w 334"/>
                  <a:gd name="T35" fmla="*/ 63 h 1029"/>
                  <a:gd name="T36" fmla="*/ 37 w 334"/>
                  <a:gd name="T37" fmla="*/ 63 h 1029"/>
                  <a:gd name="T38" fmla="*/ 38 w 334"/>
                  <a:gd name="T39" fmla="*/ 62 h 1029"/>
                  <a:gd name="T40" fmla="*/ 38 w 334"/>
                  <a:gd name="T41" fmla="*/ 61 h 1029"/>
                  <a:gd name="T42" fmla="*/ 35 w 334"/>
                  <a:gd name="T43" fmla="*/ 59 h 1029"/>
                  <a:gd name="T44" fmla="*/ 33 w 334"/>
                  <a:gd name="T45" fmla="*/ 56 h 1029"/>
                  <a:gd name="T46" fmla="*/ 31 w 334"/>
                  <a:gd name="T47" fmla="*/ 54 h 1029"/>
                  <a:gd name="T48" fmla="*/ 29 w 334"/>
                  <a:gd name="T49" fmla="*/ 51 h 1029"/>
                  <a:gd name="T50" fmla="*/ 27 w 334"/>
                  <a:gd name="T51" fmla="*/ 48 h 1029"/>
                  <a:gd name="T52" fmla="*/ 25 w 334"/>
                  <a:gd name="T53" fmla="*/ 45 h 1029"/>
                  <a:gd name="T54" fmla="*/ 24 w 334"/>
                  <a:gd name="T55" fmla="*/ 42 h 1029"/>
                  <a:gd name="T56" fmla="*/ 22 w 334"/>
                  <a:gd name="T57" fmla="*/ 40 h 1029"/>
                  <a:gd name="T58" fmla="*/ 19 w 334"/>
                  <a:gd name="T59" fmla="*/ 34 h 1029"/>
                  <a:gd name="T60" fmla="*/ 17 w 334"/>
                  <a:gd name="T61" fmla="*/ 27 h 1029"/>
                  <a:gd name="T62" fmla="*/ 17 w 334"/>
                  <a:gd name="T63" fmla="*/ 21 h 1029"/>
                  <a:gd name="T64" fmla="*/ 16 w 334"/>
                  <a:gd name="T65" fmla="*/ 14 h 1029"/>
                  <a:gd name="T66" fmla="*/ 15 w 334"/>
                  <a:gd name="T67" fmla="*/ 8 h 1029"/>
                  <a:gd name="T68" fmla="*/ 13 w 334"/>
                  <a:gd name="T69" fmla="*/ 4 h 1029"/>
                  <a:gd name="T70" fmla="*/ 9 w 334"/>
                  <a:gd name="T71" fmla="*/ 1 h 1029"/>
                  <a:gd name="T72" fmla="*/ 2 w 334"/>
                  <a:gd name="T73" fmla="*/ 0 h 1029"/>
                  <a:gd name="T74" fmla="*/ 1 w 334"/>
                  <a:gd name="T75" fmla="*/ 4 h 1029"/>
                  <a:gd name="T76" fmla="*/ 0 w 334"/>
                  <a:gd name="T77" fmla="*/ 9 h 1029"/>
                  <a:gd name="T78" fmla="*/ 0 w 334"/>
                  <a:gd name="T79" fmla="*/ 14 h 1029"/>
                  <a:gd name="T80" fmla="*/ 1 w 334"/>
                  <a:gd name="T81" fmla="*/ 18 h 1029"/>
                  <a:gd name="T82" fmla="*/ 2 w 334"/>
                  <a:gd name="T83" fmla="*/ 23 h 1029"/>
                  <a:gd name="T84" fmla="*/ 3 w 334"/>
                  <a:gd name="T85" fmla="*/ 28 h 1029"/>
                  <a:gd name="T86" fmla="*/ 4 w 334"/>
                  <a:gd name="T87" fmla="*/ 32 h 1029"/>
                  <a:gd name="T88" fmla="*/ 6 w 334"/>
                  <a:gd name="T89" fmla="*/ 37 h 1029"/>
                  <a:gd name="T90" fmla="*/ 7 w 334"/>
                  <a:gd name="T91" fmla="*/ 39 h 1029"/>
                  <a:gd name="T92" fmla="*/ 8 w 334"/>
                  <a:gd name="T93" fmla="*/ 41 h 1029"/>
                  <a:gd name="T94" fmla="*/ 9 w 334"/>
                  <a:gd name="T95" fmla="*/ 43 h 1029"/>
                  <a:gd name="T96" fmla="*/ 10 w 334"/>
                  <a:gd name="T97" fmla="*/ 45 h 10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4" h="1029">
                    <a:moveTo>
                      <a:pt x="92" y="718"/>
                    </a:moveTo>
                    <a:lnTo>
                      <a:pt x="101" y="743"/>
                    </a:lnTo>
                    <a:lnTo>
                      <a:pt x="111" y="767"/>
                    </a:lnTo>
                    <a:lnTo>
                      <a:pt x="121" y="793"/>
                    </a:lnTo>
                    <a:lnTo>
                      <a:pt x="133" y="821"/>
                    </a:lnTo>
                    <a:lnTo>
                      <a:pt x="142" y="851"/>
                    </a:lnTo>
                    <a:lnTo>
                      <a:pt x="152" y="878"/>
                    </a:lnTo>
                    <a:lnTo>
                      <a:pt x="163" y="905"/>
                    </a:lnTo>
                    <a:lnTo>
                      <a:pt x="175" y="932"/>
                    </a:lnTo>
                    <a:lnTo>
                      <a:pt x="187" y="956"/>
                    </a:lnTo>
                    <a:lnTo>
                      <a:pt x="201" y="978"/>
                    </a:lnTo>
                    <a:lnTo>
                      <a:pt x="217" y="996"/>
                    </a:lnTo>
                    <a:lnTo>
                      <a:pt x="232" y="1012"/>
                    </a:lnTo>
                    <a:lnTo>
                      <a:pt x="250" y="1024"/>
                    </a:lnTo>
                    <a:lnTo>
                      <a:pt x="272" y="1029"/>
                    </a:lnTo>
                    <a:lnTo>
                      <a:pt x="293" y="1029"/>
                    </a:lnTo>
                    <a:lnTo>
                      <a:pt x="317" y="1024"/>
                    </a:lnTo>
                    <a:lnTo>
                      <a:pt x="324" y="1016"/>
                    </a:lnTo>
                    <a:lnTo>
                      <a:pt x="330" y="1005"/>
                    </a:lnTo>
                    <a:lnTo>
                      <a:pt x="333" y="994"/>
                    </a:lnTo>
                    <a:lnTo>
                      <a:pt x="334" y="982"/>
                    </a:lnTo>
                    <a:lnTo>
                      <a:pt x="313" y="943"/>
                    </a:lnTo>
                    <a:lnTo>
                      <a:pt x="295" y="902"/>
                    </a:lnTo>
                    <a:lnTo>
                      <a:pt x="277" y="859"/>
                    </a:lnTo>
                    <a:lnTo>
                      <a:pt x="260" y="816"/>
                    </a:lnTo>
                    <a:lnTo>
                      <a:pt x="243" y="769"/>
                    </a:lnTo>
                    <a:lnTo>
                      <a:pt x="228" y="726"/>
                    </a:lnTo>
                    <a:lnTo>
                      <a:pt x="211" y="681"/>
                    </a:lnTo>
                    <a:lnTo>
                      <a:pt x="196" y="636"/>
                    </a:lnTo>
                    <a:lnTo>
                      <a:pt x="167" y="546"/>
                    </a:lnTo>
                    <a:lnTo>
                      <a:pt x="153" y="441"/>
                    </a:lnTo>
                    <a:lnTo>
                      <a:pt x="148" y="334"/>
                    </a:lnTo>
                    <a:lnTo>
                      <a:pt x="143" y="229"/>
                    </a:lnTo>
                    <a:lnTo>
                      <a:pt x="135" y="135"/>
                    </a:lnTo>
                    <a:lnTo>
                      <a:pt x="115" y="60"/>
                    </a:lnTo>
                    <a:lnTo>
                      <a:pt x="79" y="13"/>
                    </a:lnTo>
                    <a:lnTo>
                      <a:pt x="19" y="0"/>
                    </a:lnTo>
                    <a:lnTo>
                      <a:pt x="7" y="73"/>
                    </a:lnTo>
                    <a:lnTo>
                      <a:pt x="1" y="148"/>
                    </a:lnTo>
                    <a:lnTo>
                      <a:pt x="0" y="224"/>
                    </a:lnTo>
                    <a:lnTo>
                      <a:pt x="5" y="298"/>
                    </a:lnTo>
                    <a:lnTo>
                      <a:pt x="14" y="373"/>
                    </a:lnTo>
                    <a:lnTo>
                      <a:pt x="26" y="446"/>
                    </a:lnTo>
                    <a:lnTo>
                      <a:pt x="40" y="518"/>
                    </a:lnTo>
                    <a:lnTo>
                      <a:pt x="55" y="587"/>
                    </a:lnTo>
                    <a:lnTo>
                      <a:pt x="65" y="619"/>
                    </a:lnTo>
                    <a:lnTo>
                      <a:pt x="75" y="653"/>
                    </a:lnTo>
                    <a:lnTo>
                      <a:pt x="83" y="685"/>
                    </a:lnTo>
                    <a:lnTo>
                      <a:pt x="92" y="718"/>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2" name="Freeform 102"/>
              <p:cNvSpPr>
                <a:spLocks/>
              </p:cNvSpPr>
              <p:nvPr/>
            </p:nvSpPr>
            <p:spPr bwMode="auto">
              <a:xfrm>
                <a:off x="5129" y="2642"/>
                <a:ext cx="164" cy="374"/>
              </a:xfrm>
              <a:custGeom>
                <a:avLst/>
                <a:gdLst>
                  <a:gd name="T0" fmla="*/ 8 w 494"/>
                  <a:gd name="T1" fmla="*/ 56 h 1496"/>
                  <a:gd name="T2" fmla="*/ 9 w 494"/>
                  <a:gd name="T3" fmla="*/ 59 h 1496"/>
                  <a:gd name="T4" fmla="*/ 10 w 494"/>
                  <a:gd name="T5" fmla="*/ 61 h 1496"/>
                  <a:gd name="T6" fmla="*/ 12 w 494"/>
                  <a:gd name="T7" fmla="*/ 64 h 1496"/>
                  <a:gd name="T8" fmla="*/ 13 w 494"/>
                  <a:gd name="T9" fmla="*/ 66 h 1496"/>
                  <a:gd name="T10" fmla="*/ 14 w 494"/>
                  <a:gd name="T11" fmla="*/ 69 h 1496"/>
                  <a:gd name="T12" fmla="*/ 16 w 494"/>
                  <a:gd name="T13" fmla="*/ 71 h 1496"/>
                  <a:gd name="T14" fmla="*/ 17 w 494"/>
                  <a:gd name="T15" fmla="*/ 73 h 1496"/>
                  <a:gd name="T16" fmla="*/ 19 w 494"/>
                  <a:gd name="T17" fmla="*/ 76 h 1496"/>
                  <a:gd name="T18" fmla="*/ 20 w 494"/>
                  <a:gd name="T19" fmla="*/ 78 h 1496"/>
                  <a:gd name="T20" fmla="*/ 22 w 494"/>
                  <a:gd name="T21" fmla="*/ 81 h 1496"/>
                  <a:gd name="T22" fmla="*/ 24 w 494"/>
                  <a:gd name="T23" fmla="*/ 83 h 1496"/>
                  <a:gd name="T24" fmla="*/ 26 w 494"/>
                  <a:gd name="T25" fmla="*/ 85 h 1496"/>
                  <a:gd name="T26" fmla="*/ 28 w 494"/>
                  <a:gd name="T27" fmla="*/ 87 h 1496"/>
                  <a:gd name="T28" fmla="*/ 30 w 494"/>
                  <a:gd name="T29" fmla="*/ 89 h 1496"/>
                  <a:gd name="T30" fmla="*/ 32 w 494"/>
                  <a:gd name="T31" fmla="*/ 92 h 1496"/>
                  <a:gd name="T32" fmla="*/ 35 w 494"/>
                  <a:gd name="T33" fmla="*/ 94 h 1496"/>
                  <a:gd name="T34" fmla="*/ 37 w 494"/>
                  <a:gd name="T35" fmla="*/ 94 h 1496"/>
                  <a:gd name="T36" fmla="*/ 40 w 494"/>
                  <a:gd name="T37" fmla="*/ 93 h 1496"/>
                  <a:gd name="T38" fmla="*/ 43 w 494"/>
                  <a:gd name="T39" fmla="*/ 93 h 1496"/>
                  <a:gd name="T40" fmla="*/ 45 w 494"/>
                  <a:gd name="T41" fmla="*/ 93 h 1496"/>
                  <a:gd name="T42" fmla="*/ 48 w 494"/>
                  <a:gd name="T43" fmla="*/ 92 h 1496"/>
                  <a:gd name="T44" fmla="*/ 50 w 494"/>
                  <a:gd name="T45" fmla="*/ 91 h 1496"/>
                  <a:gd name="T46" fmla="*/ 52 w 494"/>
                  <a:gd name="T47" fmla="*/ 90 h 1496"/>
                  <a:gd name="T48" fmla="*/ 54 w 494"/>
                  <a:gd name="T49" fmla="*/ 89 h 1496"/>
                  <a:gd name="T50" fmla="*/ 51 w 494"/>
                  <a:gd name="T51" fmla="*/ 83 h 1496"/>
                  <a:gd name="T52" fmla="*/ 49 w 494"/>
                  <a:gd name="T53" fmla="*/ 76 h 1496"/>
                  <a:gd name="T54" fmla="*/ 47 w 494"/>
                  <a:gd name="T55" fmla="*/ 68 h 1496"/>
                  <a:gd name="T56" fmla="*/ 46 w 494"/>
                  <a:gd name="T57" fmla="*/ 60 h 1496"/>
                  <a:gd name="T58" fmla="*/ 44 w 494"/>
                  <a:gd name="T59" fmla="*/ 52 h 1496"/>
                  <a:gd name="T60" fmla="*/ 43 w 494"/>
                  <a:gd name="T61" fmla="*/ 44 h 1496"/>
                  <a:gd name="T62" fmla="*/ 42 w 494"/>
                  <a:gd name="T63" fmla="*/ 36 h 1496"/>
                  <a:gd name="T64" fmla="*/ 40 w 494"/>
                  <a:gd name="T65" fmla="*/ 28 h 1496"/>
                  <a:gd name="T66" fmla="*/ 38 w 494"/>
                  <a:gd name="T67" fmla="*/ 21 h 1496"/>
                  <a:gd name="T68" fmla="*/ 36 w 494"/>
                  <a:gd name="T69" fmla="*/ 14 h 1496"/>
                  <a:gd name="T70" fmla="*/ 33 w 494"/>
                  <a:gd name="T71" fmla="*/ 9 h 1496"/>
                  <a:gd name="T72" fmla="*/ 29 w 494"/>
                  <a:gd name="T73" fmla="*/ 5 h 1496"/>
                  <a:gd name="T74" fmla="*/ 24 w 494"/>
                  <a:gd name="T75" fmla="*/ 2 h 1496"/>
                  <a:gd name="T76" fmla="*/ 19 w 494"/>
                  <a:gd name="T77" fmla="*/ 0 h 1496"/>
                  <a:gd name="T78" fmla="*/ 12 w 494"/>
                  <a:gd name="T79" fmla="*/ 0 h 1496"/>
                  <a:gd name="T80" fmla="*/ 4 w 494"/>
                  <a:gd name="T81" fmla="*/ 3 h 1496"/>
                  <a:gd name="T82" fmla="*/ 2 w 494"/>
                  <a:gd name="T83" fmla="*/ 8 h 1496"/>
                  <a:gd name="T84" fmla="*/ 1 w 494"/>
                  <a:gd name="T85" fmla="*/ 13 h 1496"/>
                  <a:gd name="T86" fmla="*/ 0 w 494"/>
                  <a:gd name="T87" fmla="*/ 19 h 1496"/>
                  <a:gd name="T88" fmla="*/ 0 w 494"/>
                  <a:gd name="T89" fmla="*/ 25 h 1496"/>
                  <a:gd name="T90" fmla="*/ 0 w 494"/>
                  <a:gd name="T91" fmla="*/ 29 h 1496"/>
                  <a:gd name="T92" fmla="*/ 1 w 494"/>
                  <a:gd name="T93" fmla="*/ 33 h 1496"/>
                  <a:gd name="T94" fmla="*/ 2 w 494"/>
                  <a:gd name="T95" fmla="*/ 37 h 1496"/>
                  <a:gd name="T96" fmla="*/ 3 w 494"/>
                  <a:gd name="T97" fmla="*/ 41 h 1496"/>
                  <a:gd name="T98" fmla="*/ 4 w 494"/>
                  <a:gd name="T99" fmla="*/ 45 h 1496"/>
                  <a:gd name="T100" fmla="*/ 5 w 494"/>
                  <a:gd name="T101" fmla="*/ 49 h 1496"/>
                  <a:gd name="T102" fmla="*/ 6 w 494"/>
                  <a:gd name="T103" fmla="*/ 52 h 1496"/>
                  <a:gd name="T104" fmla="*/ 8 w 494"/>
                  <a:gd name="T105" fmla="*/ 56 h 14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4" h="1496">
                    <a:moveTo>
                      <a:pt x="70" y="899"/>
                    </a:moveTo>
                    <a:lnTo>
                      <a:pt x="81" y="938"/>
                    </a:lnTo>
                    <a:lnTo>
                      <a:pt x="92" y="977"/>
                    </a:lnTo>
                    <a:lnTo>
                      <a:pt x="104" y="1017"/>
                    </a:lnTo>
                    <a:lnTo>
                      <a:pt x="115" y="1057"/>
                    </a:lnTo>
                    <a:lnTo>
                      <a:pt x="128" y="1096"/>
                    </a:lnTo>
                    <a:lnTo>
                      <a:pt x="142" y="1134"/>
                    </a:lnTo>
                    <a:lnTo>
                      <a:pt x="156" y="1173"/>
                    </a:lnTo>
                    <a:lnTo>
                      <a:pt x="172" y="1209"/>
                    </a:lnTo>
                    <a:lnTo>
                      <a:pt x="185" y="1248"/>
                    </a:lnTo>
                    <a:lnTo>
                      <a:pt x="202" y="1286"/>
                    </a:lnTo>
                    <a:lnTo>
                      <a:pt x="219" y="1321"/>
                    </a:lnTo>
                    <a:lnTo>
                      <a:pt x="235" y="1359"/>
                    </a:lnTo>
                    <a:lnTo>
                      <a:pt x="254" y="1394"/>
                    </a:lnTo>
                    <a:lnTo>
                      <a:pt x="273" y="1428"/>
                    </a:lnTo>
                    <a:lnTo>
                      <a:pt x="292" y="1462"/>
                    </a:lnTo>
                    <a:lnTo>
                      <a:pt x="314" y="1496"/>
                    </a:lnTo>
                    <a:lnTo>
                      <a:pt x="338" y="1495"/>
                    </a:lnTo>
                    <a:lnTo>
                      <a:pt x="364" y="1491"/>
                    </a:lnTo>
                    <a:lnTo>
                      <a:pt x="388" y="1487"/>
                    </a:lnTo>
                    <a:lnTo>
                      <a:pt x="411" y="1481"/>
                    </a:lnTo>
                    <a:lnTo>
                      <a:pt x="433" y="1471"/>
                    </a:lnTo>
                    <a:lnTo>
                      <a:pt x="455" y="1460"/>
                    </a:lnTo>
                    <a:lnTo>
                      <a:pt x="474" y="1443"/>
                    </a:lnTo>
                    <a:lnTo>
                      <a:pt x="494" y="1423"/>
                    </a:lnTo>
                    <a:lnTo>
                      <a:pt x="468" y="1324"/>
                    </a:lnTo>
                    <a:lnTo>
                      <a:pt x="447" y="1213"/>
                    </a:lnTo>
                    <a:lnTo>
                      <a:pt x="431" y="1093"/>
                    </a:lnTo>
                    <a:lnTo>
                      <a:pt x="417" y="964"/>
                    </a:lnTo>
                    <a:lnTo>
                      <a:pt x="404" y="832"/>
                    </a:lnTo>
                    <a:lnTo>
                      <a:pt x="393" y="699"/>
                    </a:lnTo>
                    <a:lnTo>
                      <a:pt x="379" y="570"/>
                    </a:lnTo>
                    <a:lnTo>
                      <a:pt x="365" y="447"/>
                    </a:lnTo>
                    <a:lnTo>
                      <a:pt x="347" y="331"/>
                    </a:lnTo>
                    <a:lnTo>
                      <a:pt x="324" y="228"/>
                    </a:lnTo>
                    <a:lnTo>
                      <a:pt x="297" y="140"/>
                    </a:lnTo>
                    <a:lnTo>
                      <a:pt x="262" y="70"/>
                    </a:lnTo>
                    <a:lnTo>
                      <a:pt x="220" y="23"/>
                    </a:lnTo>
                    <a:lnTo>
                      <a:pt x="170" y="0"/>
                    </a:lnTo>
                    <a:lnTo>
                      <a:pt x="109" y="3"/>
                    </a:lnTo>
                    <a:lnTo>
                      <a:pt x="36" y="38"/>
                    </a:lnTo>
                    <a:lnTo>
                      <a:pt x="19" y="124"/>
                    </a:lnTo>
                    <a:lnTo>
                      <a:pt x="7" y="210"/>
                    </a:lnTo>
                    <a:lnTo>
                      <a:pt x="2" y="301"/>
                    </a:lnTo>
                    <a:lnTo>
                      <a:pt x="0" y="393"/>
                    </a:lnTo>
                    <a:lnTo>
                      <a:pt x="4" y="458"/>
                    </a:lnTo>
                    <a:lnTo>
                      <a:pt x="12" y="523"/>
                    </a:lnTo>
                    <a:lnTo>
                      <a:pt x="19" y="587"/>
                    </a:lnTo>
                    <a:lnTo>
                      <a:pt x="27" y="650"/>
                    </a:lnTo>
                    <a:lnTo>
                      <a:pt x="36" y="714"/>
                    </a:lnTo>
                    <a:lnTo>
                      <a:pt x="46" y="775"/>
                    </a:lnTo>
                    <a:lnTo>
                      <a:pt x="58" y="836"/>
                    </a:lnTo>
                    <a:lnTo>
                      <a:pt x="70" y="899"/>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3" name="Freeform 103"/>
              <p:cNvSpPr>
                <a:spLocks/>
              </p:cNvSpPr>
              <p:nvPr/>
            </p:nvSpPr>
            <p:spPr bwMode="auto">
              <a:xfrm>
                <a:off x="5027" y="2900"/>
                <a:ext cx="36" cy="39"/>
              </a:xfrm>
              <a:custGeom>
                <a:avLst/>
                <a:gdLst>
                  <a:gd name="T0" fmla="*/ 12 w 110"/>
                  <a:gd name="T1" fmla="*/ 8 h 155"/>
                  <a:gd name="T2" fmla="*/ 4 w 110"/>
                  <a:gd name="T3" fmla="*/ 10 h 155"/>
                  <a:gd name="T4" fmla="*/ 0 w 110"/>
                  <a:gd name="T5" fmla="*/ 0 h 155"/>
                  <a:gd name="T6" fmla="*/ 12 w 110"/>
                  <a:gd name="T7" fmla="*/ 8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155">
                    <a:moveTo>
                      <a:pt x="110" y="133"/>
                    </a:moveTo>
                    <a:lnTo>
                      <a:pt x="40" y="155"/>
                    </a:lnTo>
                    <a:lnTo>
                      <a:pt x="0" y="0"/>
                    </a:lnTo>
                    <a:lnTo>
                      <a:pt x="110" y="13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4" name="Freeform 104"/>
              <p:cNvSpPr>
                <a:spLocks/>
              </p:cNvSpPr>
              <p:nvPr/>
            </p:nvSpPr>
            <p:spPr bwMode="auto">
              <a:xfrm>
                <a:off x="5146" y="2712"/>
                <a:ext cx="134" cy="292"/>
              </a:xfrm>
              <a:custGeom>
                <a:avLst/>
                <a:gdLst>
                  <a:gd name="T0" fmla="*/ 45 w 402"/>
                  <a:gd name="T1" fmla="*/ 69 h 1170"/>
                  <a:gd name="T2" fmla="*/ 28 w 402"/>
                  <a:gd name="T3" fmla="*/ 73 h 1170"/>
                  <a:gd name="T4" fmla="*/ 28 w 402"/>
                  <a:gd name="T5" fmla="*/ 72 h 1170"/>
                  <a:gd name="T6" fmla="*/ 27 w 402"/>
                  <a:gd name="T7" fmla="*/ 71 h 1170"/>
                  <a:gd name="T8" fmla="*/ 25 w 402"/>
                  <a:gd name="T9" fmla="*/ 68 h 1170"/>
                  <a:gd name="T10" fmla="*/ 23 w 402"/>
                  <a:gd name="T11" fmla="*/ 65 h 1170"/>
                  <a:gd name="T12" fmla="*/ 20 w 402"/>
                  <a:gd name="T13" fmla="*/ 61 h 1170"/>
                  <a:gd name="T14" fmla="*/ 17 w 402"/>
                  <a:gd name="T15" fmla="*/ 56 h 1170"/>
                  <a:gd name="T16" fmla="*/ 14 w 402"/>
                  <a:gd name="T17" fmla="*/ 51 h 1170"/>
                  <a:gd name="T18" fmla="*/ 11 w 402"/>
                  <a:gd name="T19" fmla="*/ 45 h 1170"/>
                  <a:gd name="T20" fmla="*/ 8 w 402"/>
                  <a:gd name="T21" fmla="*/ 39 h 1170"/>
                  <a:gd name="T22" fmla="*/ 5 w 402"/>
                  <a:gd name="T23" fmla="*/ 33 h 1170"/>
                  <a:gd name="T24" fmla="*/ 3 w 402"/>
                  <a:gd name="T25" fmla="*/ 27 h 1170"/>
                  <a:gd name="T26" fmla="*/ 1 w 402"/>
                  <a:gd name="T27" fmla="*/ 21 h 1170"/>
                  <a:gd name="T28" fmla="*/ 0 w 402"/>
                  <a:gd name="T29" fmla="*/ 15 h 1170"/>
                  <a:gd name="T30" fmla="*/ 0 w 402"/>
                  <a:gd name="T31" fmla="*/ 10 h 1170"/>
                  <a:gd name="T32" fmla="*/ 1 w 402"/>
                  <a:gd name="T33" fmla="*/ 5 h 1170"/>
                  <a:gd name="T34" fmla="*/ 2 w 402"/>
                  <a:gd name="T35" fmla="*/ 0 h 1170"/>
                  <a:gd name="T36" fmla="*/ 2 w 402"/>
                  <a:gd name="T37" fmla="*/ 0 h 1170"/>
                  <a:gd name="T38" fmla="*/ 3 w 402"/>
                  <a:gd name="T39" fmla="*/ 2 h 1170"/>
                  <a:gd name="T40" fmla="*/ 3 w 402"/>
                  <a:gd name="T41" fmla="*/ 4 h 1170"/>
                  <a:gd name="T42" fmla="*/ 4 w 402"/>
                  <a:gd name="T43" fmla="*/ 8 h 1170"/>
                  <a:gd name="T44" fmla="*/ 5 w 402"/>
                  <a:gd name="T45" fmla="*/ 12 h 1170"/>
                  <a:gd name="T46" fmla="*/ 6 w 402"/>
                  <a:gd name="T47" fmla="*/ 16 h 1170"/>
                  <a:gd name="T48" fmla="*/ 8 w 402"/>
                  <a:gd name="T49" fmla="*/ 21 h 1170"/>
                  <a:gd name="T50" fmla="*/ 10 w 402"/>
                  <a:gd name="T51" fmla="*/ 26 h 1170"/>
                  <a:gd name="T52" fmla="*/ 12 w 402"/>
                  <a:gd name="T53" fmla="*/ 32 h 1170"/>
                  <a:gd name="T54" fmla="*/ 15 w 402"/>
                  <a:gd name="T55" fmla="*/ 38 h 1170"/>
                  <a:gd name="T56" fmla="*/ 19 w 402"/>
                  <a:gd name="T57" fmla="*/ 44 h 1170"/>
                  <a:gd name="T58" fmla="*/ 23 w 402"/>
                  <a:gd name="T59" fmla="*/ 49 h 1170"/>
                  <a:gd name="T60" fmla="*/ 27 w 402"/>
                  <a:gd name="T61" fmla="*/ 55 h 1170"/>
                  <a:gd name="T62" fmla="*/ 32 w 402"/>
                  <a:gd name="T63" fmla="*/ 60 h 1170"/>
                  <a:gd name="T64" fmla="*/ 38 w 402"/>
                  <a:gd name="T65" fmla="*/ 65 h 1170"/>
                  <a:gd name="T66" fmla="*/ 45 w 402"/>
                  <a:gd name="T67" fmla="*/ 69 h 1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2" h="1170">
                    <a:moveTo>
                      <a:pt x="402" y="1114"/>
                    </a:moveTo>
                    <a:lnTo>
                      <a:pt x="256" y="1170"/>
                    </a:lnTo>
                    <a:lnTo>
                      <a:pt x="252" y="1162"/>
                    </a:lnTo>
                    <a:lnTo>
                      <a:pt x="242" y="1135"/>
                    </a:lnTo>
                    <a:lnTo>
                      <a:pt x="225" y="1094"/>
                    </a:lnTo>
                    <a:lnTo>
                      <a:pt x="205" y="1042"/>
                    </a:lnTo>
                    <a:lnTo>
                      <a:pt x="179" y="976"/>
                    </a:lnTo>
                    <a:lnTo>
                      <a:pt x="153" y="899"/>
                    </a:lnTo>
                    <a:lnTo>
                      <a:pt x="127" y="816"/>
                    </a:lnTo>
                    <a:lnTo>
                      <a:pt x="99" y="726"/>
                    </a:lnTo>
                    <a:lnTo>
                      <a:pt x="72" y="633"/>
                    </a:lnTo>
                    <a:lnTo>
                      <a:pt x="48" y="536"/>
                    </a:lnTo>
                    <a:lnTo>
                      <a:pt x="28" y="438"/>
                    </a:lnTo>
                    <a:lnTo>
                      <a:pt x="12" y="344"/>
                    </a:lnTo>
                    <a:lnTo>
                      <a:pt x="2" y="249"/>
                    </a:lnTo>
                    <a:lnTo>
                      <a:pt x="0" y="159"/>
                    </a:lnTo>
                    <a:lnTo>
                      <a:pt x="6" y="75"/>
                    </a:lnTo>
                    <a:lnTo>
                      <a:pt x="20" y="0"/>
                    </a:lnTo>
                    <a:lnTo>
                      <a:pt x="20" y="8"/>
                    </a:lnTo>
                    <a:lnTo>
                      <a:pt x="23" y="34"/>
                    </a:lnTo>
                    <a:lnTo>
                      <a:pt x="26" y="73"/>
                    </a:lnTo>
                    <a:lnTo>
                      <a:pt x="33" y="125"/>
                    </a:lnTo>
                    <a:lnTo>
                      <a:pt x="42" y="189"/>
                    </a:lnTo>
                    <a:lnTo>
                      <a:pt x="53" y="262"/>
                    </a:lnTo>
                    <a:lnTo>
                      <a:pt x="68" y="342"/>
                    </a:lnTo>
                    <a:lnTo>
                      <a:pt x="86" y="426"/>
                    </a:lnTo>
                    <a:lnTo>
                      <a:pt x="108" y="516"/>
                    </a:lnTo>
                    <a:lnTo>
                      <a:pt x="135" y="609"/>
                    </a:lnTo>
                    <a:lnTo>
                      <a:pt x="167" y="703"/>
                    </a:lnTo>
                    <a:lnTo>
                      <a:pt x="203" y="794"/>
                    </a:lnTo>
                    <a:lnTo>
                      <a:pt x="243" y="883"/>
                    </a:lnTo>
                    <a:lnTo>
                      <a:pt x="291" y="966"/>
                    </a:lnTo>
                    <a:lnTo>
                      <a:pt x="344" y="1045"/>
                    </a:lnTo>
                    <a:lnTo>
                      <a:pt x="402" y="111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5" name="Freeform 105"/>
              <p:cNvSpPr>
                <a:spLocks/>
              </p:cNvSpPr>
              <p:nvPr/>
            </p:nvSpPr>
            <p:spPr bwMode="auto">
              <a:xfrm>
                <a:off x="5070" y="2770"/>
                <a:ext cx="86" cy="195"/>
              </a:xfrm>
              <a:custGeom>
                <a:avLst/>
                <a:gdLst>
                  <a:gd name="T0" fmla="*/ 29 w 258"/>
                  <a:gd name="T1" fmla="*/ 49 h 782"/>
                  <a:gd name="T2" fmla="*/ 20 w 258"/>
                  <a:gd name="T3" fmla="*/ 47 h 782"/>
                  <a:gd name="T4" fmla="*/ 19 w 258"/>
                  <a:gd name="T5" fmla="*/ 46 h 782"/>
                  <a:gd name="T6" fmla="*/ 16 w 258"/>
                  <a:gd name="T7" fmla="*/ 42 h 782"/>
                  <a:gd name="T8" fmla="*/ 13 w 258"/>
                  <a:gd name="T9" fmla="*/ 36 h 782"/>
                  <a:gd name="T10" fmla="*/ 8 w 258"/>
                  <a:gd name="T11" fmla="*/ 29 h 782"/>
                  <a:gd name="T12" fmla="*/ 4 w 258"/>
                  <a:gd name="T13" fmla="*/ 22 h 782"/>
                  <a:gd name="T14" fmla="*/ 2 w 258"/>
                  <a:gd name="T15" fmla="*/ 14 h 782"/>
                  <a:gd name="T16" fmla="*/ 0 w 258"/>
                  <a:gd name="T17" fmla="*/ 6 h 782"/>
                  <a:gd name="T18" fmla="*/ 0 w 258"/>
                  <a:gd name="T19" fmla="*/ 0 h 782"/>
                  <a:gd name="T20" fmla="*/ 1 w 258"/>
                  <a:gd name="T21" fmla="*/ 0 h 782"/>
                  <a:gd name="T22" fmla="*/ 1 w 258"/>
                  <a:gd name="T23" fmla="*/ 2 h 782"/>
                  <a:gd name="T24" fmla="*/ 2 w 258"/>
                  <a:gd name="T25" fmla="*/ 4 h 782"/>
                  <a:gd name="T26" fmla="*/ 2 w 258"/>
                  <a:gd name="T27" fmla="*/ 7 h 782"/>
                  <a:gd name="T28" fmla="*/ 4 w 258"/>
                  <a:gd name="T29" fmla="*/ 10 h 782"/>
                  <a:gd name="T30" fmla="*/ 5 w 258"/>
                  <a:gd name="T31" fmla="*/ 14 h 782"/>
                  <a:gd name="T32" fmla="*/ 7 w 258"/>
                  <a:gd name="T33" fmla="*/ 18 h 782"/>
                  <a:gd name="T34" fmla="*/ 8 w 258"/>
                  <a:gd name="T35" fmla="*/ 22 h 782"/>
                  <a:gd name="T36" fmla="*/ 10 w 258"/>
                  <a:gd name="T37" fmla="*/ 27 h 782"/>
                  <a:gd name="T38" fmla="*/ 13 w 258"/>
                  <a:gd name="T39" fmla="*/ 31 h 782"/>
                  <a:gd name="T40" fmla="*/ 15 w 258"/>
                  <a:gd name="T41" fmla="*/ 35 h 782"/>
                  <a:gd name="T42" fmla="*/ 17 w 258"/>
                  <a:gd name="T43" fmla="*/ 39 h 782"/>
                  <a:gd name="T44" fmla="*/ 20 w 258"/>
                  <a:gd name="T45" fmla="*/ 42 h 782"/>
                  <a:gd name="T46" fmla="*/ 23 w 258"/>
                  <a:gd name="T47" fmla="*/ 45 h 782"/>
                  <a:gd name="T48" fmla="*/ 26 w 258"/>
                  <a:gd name="T49" fmla="*/ 47 h 782"/>
                  <a:gd name="T50" fmla="*/ 29 w 258"/>
                  <a:gd name="T51" fmla="*/ 49 h 7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8" h="782">
                    <a:moveTo>
                      <a:pt x="258" y="782"/>
                    </a:moveTo>
                    <a:lnTo>
                      <a:pt x="178" y="761"/>
                    </a:lnTo>
                    <a:lnTo>
                      <a:pt x="168" y="739"/>
                    </a:lnTo>
                    <a:lnTo>
                      <a:pt x="145" y="679"/>
                    </a:lnTo>
                    <a:lnTo>
                      <a:pt x="113" y="586"/>
                    </a:lnTo>
                    <a:lnTo>
                      <a:pt x="75" y="475"/>
                    </a:lnTo>
                    <a:lnTo>
                      <a:pt x="40" y="351"/>
                    </a:lnTo>
                    <a:lnTo>
                      <a:pt x="14" y="226"/>
                    </a:lnTo>
                    <a:lnTo>
                      <a:pt x="0" y="105"/>
                    </a:lnTo>
                    <a:lnTo>
                      <a:pt x="3" y="0"/>
                    </a:lnTo>
                    <a:lnTo>
                      <a:pt x="5" y="8"/>
                    </a:lnTo>
                    <a:lnTo>
                      <a:pt x="8" y="30"/>
                    </a:lnTo>
                    <a:lnTo>
                      <a:pt x="15" y="67"/>
                    </a:lnTo>
                    <a:lnTo>
                      <a:pt x="21" y="113"/>
                    </a:lnTo>
                    <a:lnTo>
                      <a:pt x="33" y="165"/>
                    </a:lnTo>
                    <a:lnTo>
                      <a:pt x="44" y="226"/>
                    </a:lnTo>
                    <a:lnTo>
                      <a:pt x="60" y="291"/>
                    </a:lnTo>
                    <a:lnTo>
                      <a:pt x="75" y="362"/>
                    </a:lnTo>
                    <a:lnTo>
                      <a:pt x="93" y="431"/>
                    </a:lnTo>
                    <a:lnTo>
                      <a:pt x="113" y="500"/>
                    </a:lnTo>
                    <a:lnTo>
                      <a:pt x="133" y="566"/>
                    </a:lnTo>
                    <a:lnTo>
                      <a:pt x="155" y="626"/>
                    </a:lnTo>
                    <a:lnTo>
                      <a:pt x="179" y="681"/>
                    </a:lnTo>
                    <a:lnTo>
                      <a:pt x="205" y="726"/>
                    </a:lnTo>
                    <a:lnTo>
                      <a:pt x="230" y="760"/>
                    </a:lnTo>
                    <a:lnTo>
                      <a:pt x="258" y="78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6" name="Freeform 106"/>
              <p:cNvSpPr>
                <a:spLocks/>
              </p:cNvSpPr>
              <p:nvPr/>
            </p:nvSpPr>
            <p:spPr bwMode="auto">
              <a:xfrm>
                <a:off x="5150" y="2651"/>
                <a:ext cx="103" cy="193"/>
              </a:xfrm>
              <a:custGeom>
                <a:avLst/>
                <a:gdLst>
                  <a:gd name="T0" fmla="*/ 0 w 309"/>
                  <a:gd name="T1" fmla="*/ 3 h 772"/>
                  <a:gd name="T2" fmla="*/ 1 w 309"/>
                  <a:gd name="T3" fmla="*/ 2 h 772"/>
                  <a:gd name="T4" fmla="*/ 2 w 309"/>
                  <a:gd name="T5" fmla="*/ 2 h 772"/>
                  <a:gd name="T6" fmla="*/ 5 w 309"/>
                  <a:gd name="T7" fmla="*/ 1 h 772"/>
                  <a:gd name="T8" fmla="*/ 8 w 309"/>
                  <a:gd name="T9" fmla="*/ 0 h 772"/>
                  <a:gd name="T10" fmla="*/ 12 w 309"/>
                  <a:gd name="T11" fmla="*/ 0 h 772"/>
                  <a:gd name="T12" fmla="*/ 15 w 309"/>
                  <a:gd name="T13" fmla="*/ 1 h 772"/>
                  <a:gd name="T14" fmla="*/ 19 w 309"/>
                  <a:gd name="T15" fmla="*/ 3 h 772"/>
                  <a:gd name="T16" fmla="*/ 23 w 309"/>
                  <a:gd name="T17" fmla="*/ 6 h 772"/>
                  <a:gd name="T18" fmla="*/ 34 w 309"/>
                  <a:gd name="T19" fmla="*/ 48 h 772"/>
                  <a:gd name="T20" fmla="*/ 34 w 309"/>
                  <a:gd name="T21" fmla="*/ 48 h 772"/>
                  <a:gd name="T22" fmla="*/ 34 w 309"/>
                  <a:gd name="T23" fmla="*/ 46 h 772"/>
                  <a:gd name="T24" fmla="*/ 33 w 309"/>
                  <a:gd name="T25" fmla="*/ 43 h 772"/>
                  <a:gd name="T26" fmla="*/ 32 w 309"/>
                  <a:gd name="T27" fmla="*/ 40 h 772"/>
                  <a:gd name="T28" fmla="*/ 30 w 309"/>
                  <a:gd name="T29" fmla="*/ 36 h 772"/>
                  <a:gd name="T30" fmla="*/ 29 w 309"/>
                  <a:gd name="T31" fmla="*/ 32 h 772"/>
                  <a:gd name="T32" fmla="*/ 27 w 309"/>
                  <a:gd name="T33" fmla="*/ 27 h 772"/>
                  <a:gd name="T34" fmla="*/ 25 w 309"/>
                  <a:gd name="T35" fmla="*/ 22 h 772"/>
                  <a:gd name="T36" fmla="*/ 22 w 309"/>
                  <a:gd name="T37" fmla="*/ 18 h 772"/>
                  <a:gd name="T38" fmla="*/ 20 w 309"/>
                  <a:gd name="T39" fmla="*/ 13 h 772"/>
                  <a:gd name="T40" fmla="*/ 17 w 309"/>
                  <a:gd name="T41" fmla="*/ 9 h 772"/>
                  <a:gd name="T42" fmla="*/ 14 w 309"/>
                  <a:gd name="T43" fmla="*/ 6 h 772"/>
                  <a:gd name="T44" fmla="*/ 11 w 309"/>
                  <a:gd name="T45" fmla="*/ 3 h 772"/>
                  <a:gd name="T46" fmla="*/ 7 w 309"/>
                  <a:gd name="T47" fmla="*/ 2 h 772"/>
                  <a:gd name="T48" fmla="*/ 4 w 309"/>
                  <a:gd name="T49" fmla="*/ 2 h 772"/>
                  <a:gd name="T50" fmla="*/ 0 w 309"/>
                  <a:gd name="T51" fmla="*/ 3 h 7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9" h="772">
                    <a:moveTo>
                      <a:pt x="0" y="40"/>
                    </a:moveTo>
                    <a:lnTo>
                      <a:pt x="6" y="35"/>
                    </a:lnTo>
                    <a:lnTo>
                      <a:pt x="21" y="23"/>
                    </a:lnTo>
                    <a:lnTo>
                      <a:pt x="45" y="12"/>
                    </a:lnTo>
                    <a:lnTo>
                      <a:pt x="74" y="1"/>
                    </a:lnTo>
                    <a:lnTo>
                      <a:pt x="106" y="0"/>
                    </a:lnTo>
                    <a:lnTo>
                      <a:pt x="139" y="10"/>
                    </a:lnTo>
                    <a:lnTo>
                      <a:pt x="173" y="39"/>
                    </a:lnTo>
                    <a:lnTo>
                      <a:pt x="204" y="90"/>
                    </a:lnTo>
                    <a:lnTo>
                      <a:pt x="309" y="772"/>
                    </a:lnTo>
                    <a:lnTo>
                      <a:pt x="307" y="762"/>
                    </a:lnTo>
                    <a:lnTo>
                      <a:pt x="302" y="736"/>
                    </a:lnTo>
                    <a:lnTo>
                      <a:pt x="296" y="691"/>
                    </a:lnTo>
                    <a:lnTo>
                      <a:pt x="286" y="636"/>
                    </a:lnTo>
                    <a:lnTo>
                      <a:pt x="273" y="574"/>
                    </a:lnTo>
                    <a:lnTo>
                      <a:pt x="257" y="502"/>
                    </a:lnTo>
                    <a:lnTo>
                      <a:pt x="241" y="426"/>
                    </a:lnTo>
                    <a:lnTo>
                      <a:pt x="222" y="349"/>
                    </a:lnTo>
                    <a:lnTo>
                      <a:pt x="200" y="278"/>
                    </a:lnTo>
                    <a:lnTo>
                      <a:pt x="177" y="206"/>
                    </a:lnTo>
                    <a:lnTo>
                      <a:pt x="152" y="143"/>
                    </a:lnTo>
                    <a:lnTo>
                      <a:pt x="124" y="93"/>
                    </a:lnTo>
                    <a:lnTo>
                      <a:pt x="96" y="52"/>
                    </a:lnTo>
                    <a:lnTo>
                      <a:pt x="65" y="29"/>
                    </a:lnTo>
                    <a:lnTo>
                      <a:pt x="34" y="23"/>
                    </a:lnTo>
                    <a:lnTo>
                      <a:pt x="0" y="4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7" name="Freeform 107"/>
              <p:cNvSpPr>
                <a:spLocks/>
              </p:cNvSpPr>
              <p:nvPr/>
            </p:nvSpPr>
            <p:spPr bwMode="auto">
              <a:xfrm>
                <a:off x="5075" y="2729"/>
                <a:ext cx="17" cy="39"/>
              </a:xfrm>
              <a:custGeom>
                <a:avLst/>
                <a:gdLst>
                  <a:gd name="T0" fmla="*/ 0 w 51"/>
                  <a:gd name="T1" fmla="*/ 0 h 157"/>
                  <a:gd name="T2" fmla="*/ 6 w 51"/>
                  <a:gd name="T3" fmla="*/ 3 h 157"/>
                  <a:gd name="T4" fmla="*/ 6 w 51"/>
                  <a:gd name="T5" fmla="*/ 10 h 157"/>
                  <a:gd name="T6" fmla="*/ 0 w 51"/>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57">
                    <a:moveTo>
                      <a:pt x="0" y="0"/>
                    </a:moveTo>
                    <a:lnTo>
                      <a:pt x="51" y="56"/>
                    </a:lnTo>
                    <a:lnTo>
                      <a:pt x="51" y="157"/>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108"/>
              <p:cNvSpPr>
                <a:spLocks/>
              </p:cNvSpPr>
              <p:nvPr/>
            </p:nvSpPr>
            <p:spPr bwMode="auto">
              <a:xfrm>
                <a:off x="4999" y="2760"/>
                <a:ext cx="24" cy="89"/>
              </a:xfrm>
              <a:custGeom>
                <a:avLst/>
                <a:gdLst>
                  <a:gd name="T0" fmla="*/ 8 w 71"/>
                  <a:gd name="T1" fmla="*/ 0 h 357"/>
                  <a:gd name="T2" fmla="*/ 2 w 71"/>
                  <a:gd name="T3" fmla="*/ 0 h 357"/>
                  <a:gd name="T4" fmla="*/ 2 w 71"/>
                  <a:gd name="T5" fmla="*/ 0 h 357"/>
                  <a:gd name="T6" fmla="*/ 1 w 71"/>
                  <a:gd name="T7" fmla="*/ 2 h 357"/>
                  <a:gd name="T8" fmla="*/ 1 w 71"/>
                  <a:gd name="T9" fmla="*/ 4 h 357"/>
                  <a:gd name="T10" fmla="*/ 0 w 71"/>
                  <a:gd name="T11" fmla="*/ 8 h 357"/>
                  <a:gd name="T12" fmla="*/ 0 w 71"/>
                  <a:gd name="T13" fmla="*/ 11 h 357"/>
                  <a:gd name="T14" fmla="*/ 0 w 71"/>
                  <a:gd name="T15" fmla="*/ 15 h 357"/>
                  <a:gd name="T16" fmla="*/ 1 w 71"/>
                  <a:gd name="T17" fmla="*/ 19 h 357"/>
                  <a:gd name="T18" fmla="*/ 3 w 71"/>
                  <a:gd name="T19" fmla="*/ 22 h 357"/>
                  <a:gd name="T20" fmla="*/ 3 w 71"/>
                  <a:gd name="T21" fmla="*/ 21 h 357"/>
                  <a:gd name="T22" fmla="*/ 3 w 71"/>
                  <a:gd name="T23" fmla="*/ 19 h 357"/>
                  <a:gd name="T24" fmla="*/ 3 w 71"/>
                  <a:gd name="T25" fmla="*/ 16 h 357"/>
                  <a:gd name="T26" fmla="*/ 3 w 71"/>
                  <a:gd name="T27" fmla="*/ 12 h 357"/>
                  <a:gd name="T28" fmla="*/ 4 w 71"/>
                  <a:gd name="T29" fmla="*/ 8 h 357"/>
                  <a:gd name="T30" fmla="*/ 5 w 71"/>
                  <a:gd name="T31" fmla="*/ 5 h 357"/>
                  <a:gd name="T32" fmla="*/ 6 w 71"/>
                  <a:gd name="T33" fmla="*/ 2 h 357"/>
                  <a:gd name="T34" fmla="*/ 8 w 71"/>
                  <a:gd name="T35" fmla="*/ 0 h 3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1" h="357">
                    <a:moveTo>
                      <a:pt x="71" y="6"/>
                    </a:moveTo>
                    <a:lnTo>
                      <a:pt x="19" y="0"/>
                    </a:lnTo>
                    <a:lnTo>
                      <a:pt x="18" y="9"/>
                    </a:lnTo>
                    <a:lnTo>
                      <a:pt x="13" y="35"/>
                    </a:lnTo>
                    <a:lnTo>
                      <a:pt x="8" y="74"/>
                    </a:lnTo>
                    <a:lnTo>
                      <a:pt x="2" y="124"/>
                    </a:lnTo>
                    <a:lnTo>
                      <a:pt x="0" y="180"/>
                    </a:lnTo>
                    <a:lnTo>
                      <a:pt x="2" y="238"/>
                    </a:lnTo>
                    <a:lnTo>
                      <a:pt x="9" y="300"/>
                    </a:lnTo>
                    <a:lnTo>
                      <a:pt x="24" y="357"/>
                    </a:lnTo>
                    <a:lnTo>
                      <a:pt x="24" y="343"/>
                    </a:lnTo>
                    <a:lnTo>
                      <a:pt x="27" y="307"/>
                    </a:lnTo>
                    <a:lnTo>
                      <a:pt x="28" y="257"/>
                    </a:lnTo>
                    <a:lnTo>
                      <a:pt x="31" y="195"/>
                    </a:lnTo>
                    <a:lnTo>
                      <a:pt x="36" y="137"/>
                    </a:lnTo>
                    <a:lnTo>
                      <a:pt x="44" y="78"/>
                    </a:lnTo>
                    <a:lnTo>
                      <a:pt x="56" y="32"/>
                    </a:lnTo>
                    <a:lnTo>
                      <a:pt x="71" y="6"/>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9" name="Freeform 109"/>
              <p:cNvSpPr>
                <a:spLocks/>
              </p:cNvSpPr>
              <p:nvPr/>
            </p:nvSpPr>
            <p:spPr bwMode="auto">
              <a:xfrm>
                <a:off x="4951" y="2851"/>
                <a:ext cx="18" cy="40"/>
              </a:xfrm>
              <a:custGeom>
                <a:avLst/>
                <a:gdLst>
                  <a:gd name="T0" fmla="*/ 6 w 54"/>
                  <a:gd name="T1" fmla="*/ 8 h 162"/>
                  <a:gd name="T2" fmla="*/ 3 w 54"/>
                  <a:gd name="T3" fmla="*/ 10 h 162"/>
                  <a:gd name="T4" fmla="*/ 0 w 54"/>
                  <a:gd name="T5" fmla="*/ 0 h 162"/>
                  <a:gd name="T6" fmla="*/ 6 w 54"/>
                  <a:gd name="T7" fmla="*/ 8 h 1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62">
                    <a:moveTo>
                      <a:pt x="54" y="134"/>
                    </a:moveTo>
                    <a:lnTo>
                      <a:pt x="24" y="162"/>
                    </a:lnTo>
                    <a:lnTo>
                      <a:pt x="0" y="0"/>
                    </a:lnTo>
                    <a:lnTo>
                      <a:pt x="54" y="134"/>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8446" name="Picture 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 y="1409"/>
              <a:ext cx="787" cy="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7" name="Picture 1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 y="1982"/>
              <a:ext cx="881" cy="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8" name="Text Box 112"/>
            <p:cNvSpPr txBox="1">
              <a:spLocks noChangeArrowheads="1"/>
            </p:cNvSpPr>
            <p:nvPr/>
          </p:nvSpPr>
          <p:spPr bwMode="auto">
            <a:xfrm>
              <a:off x="1422" y="1442"/>
              <a:ext cx="255"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A</a:t>
              </a:r>
            </a:p>
          </p:txBody>
        </p:sp>
        <p:sp>
          <p:nvSpPr>
            <p:cNvPr id="18449" name="Text Box 113"/>
            <p:cNvSpPr txBox="1">
              <a:spLocks noChangeArrowheads="1"/>
            </p:cNvSpPr>
            <p:nvPr/>
          </p:nvSpPr>
          <p:spPr bwMode="auto">
            <a:xfrm>
              <a:off x="2270" y="1714"/>
              <a:ext cx="244"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B</a:t>
              </a:r>
            </a:p>
          </p:txBody>
        </p:sp>
        <p:sp>
          <p:nvSpPr>
            <p:cNvPr id="18450" name="Text Box 114"/>
            <p:cNvSpPr txBox="1">
              <a:spLocks noChangeArrowheads="1"/>
            </p:cNvSpPr>
            <p:nvPr/>
          </p:nvSpPr>
          <p:spPr bwMode="auto">
            <a:xfrm>
              <a:off x="3606" y="1298"/>
              <a:ext cx="255"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C</a:t>
              </a:r>
            </a:p>
          </p:txBody>
        </p:sp>
        <p:sp>
          <p:nvSpPr>
            <p:cNvPr id="18451" name="Text Box 115"/>
            <p:cNvSpPr txBox="1">
              <a:spLocks noChangeArrowheads="1"/>
            </p:cNvSpPr>
            <p:nvPr/>
          </p:nvSpPr>
          <p:spPr bwMode="auto">
            <a:xfrm>
              <a:off x="390" y="2410"/>
              <a:ext cx="255"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D</a:t>
              </a:r>
            </a:p>
          </p:txBody>
        </p:sp>
        <p:sp>
          <p:nvSpPr>
            <p:cNvPr id="18452" name="Text Box 116"/>
            <p:cNvSpPr txBox="1">
              <a:spLocks noChangeArrowheads="1"/>
            </p:cNvSpPr>
            <p:nvPr/>
          </p:nvSpPr>
          <p:spPr bwMode="auto">
            <a:xfrm>
              <a:off x="3606" y="2386"/>
              <a:ext cx="244"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i="0">
                  <a:solidFill>
                    <a:schemeClr val="tx1"/>
                  </a:solidFill>
                </a:rPr>
                <a:t>E</a:t>
              </a:r>
            </a:p>
          </p:txBody>
        </p:sp>
        <p:grpSp>
          <p:nvGrpSpPr>
            <p:cNvPr id="18453" name="Group 117"/>
            <p:cNvGrpSpPr>
              <a:grpSpLocks/>
            </p:cNvGrpSpPr>
            <p:nvPr/>
          </p:nvGrpSpPr>
          <p:grpSpPr bwMode="auto">
            <a:xfrm>
              <a:off x="628" y="2673"/>
              <a:ext cx="1422" cy="477"/>
              <a:chOff x="628" y="2673"/>
              <a:chExt cx="1422" cy="477"/>
            </a:xfrm>
          </p:grpSpPr>
          <p:sp>
            <p:nvSpPr>
              <p:cNvPr id="18454" name="Freeform 118"/>
              <p:cNvSpPr>
                <a:spLocks/>
              </p:cNvSpPr>
              <p:nvPr/>
            </p:nvSpPr>
            <p:spPr bwMode="auto">
              <a:xfrm>
                <a:off x="893" y="2686"/>
                <a:ext cx="90" cy="449"/>
              </a:xfrm>
              <a:custGeom>
                <a:avLst/>
                <a:gdLst>
                  <a:gd name="T0" fmla="*/ 23 w 272"/>
                  <a:gd name="T1" fmla="*/ 0 h 897"/>
                  <a:gd name="T2" fmla="*/ 16 w 272"/>
                  <a:gd name="T3" fmla="*/ 10 h 897"/>
                  <a:gd name="T4" fmla="*/ 12 w 272"/>
                  <a:gd name="T5" fmla="*/ 21 h 897"/>
                  <a:gd name="T6" fmla="*/ 9 w 272"/>
                  <a:gd name="T7" fmla="*/ 32 h 897"/>
                  <a:gd name="T8" fmla="*/ 6 w 272"/>
                  <a:gd name="T9" fmla="*/ 44 h 897"/>
                  <a:gd name="T10" fmla="*/ 3 w 272"/>
                  <a:gd name="T11" fmla="*/ 65 h 897"/>
                  <a:gd name="T12" fmla="*/ 1 w 272"/>
                  <a:gd name="T13" fmla="*/ 87 h 897"/>
                  <a:gd name="T14" fmla="*/ 0 w 272"/>
                  <a:gd name="T15" fmla="*/ 109 h 897"/>
                  <a:gd name="T16" fmla="*/ 1 w 272"/>
                  <a:gd name="T17" fmla="*/ 134 h 897"/>
                  <a:gd name="T18" fmla="*/ 2 w 272"/>
                  <a:gd name="T19" fmla="*/ 154 h 897"/>
                  <a:gd name="T20" fmla="*/ 4 w 272"/>
                  <a:gd name="T21" fmla="*/ 170 h 897"/>
                  <a:gd name="T22" fmla="*/ 7 w 272"/>
                  <a:gd name="T23" fmla="*/ 189 h 897"/>
                  <a:gd name="T24" fmla="*/ 10 w 272"/>
                  <a:gd name="T25" fmla="*/ 202 h 897"/>
                  <a:gd name="T26" fmla="*/ 13 w 272"/>
                  <a:gd name="T27" fmla="*/ 212 h 897"/>
                  <a:gd name="T28" fmla="*/ 19 w 272"/>
                  <a:gd name="T29" fmla="*/ 222 h 897"/>
                  <a:gd name="T30" fmla="*/ 23 w 272"/>
                  <a:gd name="T31" fmla="*/ 225 h 897"/>
                  <a:gd name="T32" fmla="*/ 30 w 272"/>
                  <a:gd name="T33" fmla="*/ 225 h 897"/>
                  <a:gd name="T34" fmla="*/ 25 w 272"/>
                  <a:gd name="T35" fmla="*/ 219 h 897"/>
                  <a:gd name="T36" fmla="*/ 21 w 272"/>
                  <a:gd name="T37" fmla="*/ 210 h 897"/>
                  <a:gd name="T38" fmla="*/ 17 w 272"/>
                  <a:gd name="T39" fmla="*/ 199 h 897"/>
                  <a:gd name="T40" fmla="*/ 13 w 272"/>
                  <a:gd name="T41" fmla="*/ 186 h 897"/>
                  <a:gd name="T42" fmla="*/ 11 w 272"/>
                  <a:gd name="T43" fmla="*/ 166 h 897"/>
                  <a:gd name="T44" fmla="*/ 9 w 272"/>
                  <a:gd name="T45" fmla="*/ 145 h 897"/>
                  <a:gd name="T46" fmla="*/ 8 w 272"/>
                  <a:gd name="T47" fmla="*/ 123 h 897"/>
                  <a:gd name="T48" fmla="*/ 8 w 272"/>
                  <a:gd name="T49" fmla="*/ 95 h 897"/>
                  <a:gd name="T50" fmla="*/ 10 w 272"/>
                  <a:gd name="T51" fmla="*/ 68 h 897"/>
                  <a:gd name="T52" fmla="*/ 13 w 272"/>
                  <a:gd name="T53" fmla="*/ 44 h 897"/>
                  <a:gd name="T54" fmla="*/ 17 w 272"/>
                  <a:gd name="T55" fmla="*/ 27 h 897"/>
                  <a:gd name="T56" fmla="*/ 22 w 272"/>
                  <a:gd name="T57" fmla="*/ 14 h 897"/>
                  <a:gd name="T58" fmla="*/ 25 w 272"/>
                  <a:gd name="T59" fmla="*/ 7 h 897"/>
                  <a:gd name="T60" fmla="*/ 29 w 272"/>
                  <a:gd name="T61" fmla="*/ 0 h 897"/>
                  <a:gd name="T62" fmla="*/ 23 w 272"/>
                  <a:gd name="T63" fmla="*/ 0 h 897"/>
                  <a:gd name="T64" fmla="*/ 23 w 272"/>
                  <a:gd name="T65" fmla="*/ 0 h 897"/>
                  <a:gd name="T66" fmla="*/ 23 w 272"/>
                  <a:gd name="T67" fmla="*/ 0 h 8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2" h="897">
                    <a:moveTo>
                      <a:pt x="204" y="0"/>
                    </a:moveTo>
                    <a:lnTo>
                      <a:pt x="143" y="40"/>
                    </a:lnTo>
                    <a:lnTo>
                      <a:pt x="105" y="83"/>
                    </a:lnTo>
                    <a:lnTo>
                      <a:pt x="80" y="126"/>
                    </a:lnTo>
                    <a:lnTo>
                      <a:pt x="55" y="176"/>
                    </a:lnTo>
                    <a:lnTo>
                      <a:pt x="25" y="260"/>
                    </a:lnTo>
                    <a:lnTo>
                      <a:pt x="8" y="346"/>
                    </a:lnTo>
                    <a:lnTo>
                      <a:pt x="0" y="435"/>
                    </a:lnTo>
                    <a:lnTo>
                      <a:pt x="8" y="536"/>
                    </a:lnTo>
                    <a:lnTo>
                      <a:pt x="15" y="613"/>
                    </a:lnTo>
                    <a:lnTo>
                      <a:pt x="34" y="677"/>
                    </a:lnTo>
                    <a:lnTo>
                      <a:pt x="63" y="754"/>
                    </a:lnTo>
                    <a:lnTo>
                      <a:pt x="94" y="808"/>
                    </a:lnTo>
                    <a:lnTo>
                      <a:pt x="122" y="846"/>
                    </a:lnTo>
                    <a:lnTo>
                      <a:pt x="170" y="886"/>
                    </a:lnTo>
                    <a:lnTo>
                      <a:pt x="208" y="897"/>
                    </a:lnTo>
                    <a:lnTo>
                      <a:pt x="272" y="897"/>
                    </a:lnTo>
                    <a:lnTo>
                      <a:pt x="226" y="873"/>
                    </a:lnTo>
                    <a:lnTo>
                      <a:pt x="187" y="839"/>
                    </a:lnTo>
                    <a:lnTo>
                      <a:pt x="152" y="796"/>
                    </a:lnTo>
                    <a:lnTo>
                      <a:pt x="122" y="741"/>
                    </a:lnTo>
                    <a:lnTo>
                      <a:pt x="97" y="664"/>
                    </a:lnTo>
                    <a:lnTo>
                      <a:pt x="80" y="579"/>
                    </a:lnTo>
                    <a:lnTo>
                      <a:pt x="72" y="489"/>
                    </a:lnTo>
                    <a:lnTo>
                      <a:pt x="72" y="377"/>
                    </a:lnTo>
                    <a:lnTo>
                      <a:pt x="89" y="269"/>
                    </a:lnTo>
                    <a:lnTo>
                      <a:pt x="120" y="176"/>
                    </a:lnTo>
                    <a:lnTo>
                      <a:pt x="152" y="106"/>
                    </a:lnTo>
                    <a:lnTo>
                      <a:pt x="200" y="56"/>
                    </a:lnTo>
                    <a:lnTo>
                      <a:pt x="226" y="28"/>
                    </a:lnTo>
                    <a:lnTo>
                      <a:pt x="267" y="0"/>
                    </a:lnTo>
                    <a:lnTo>
                      <a:pt x="2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119"/>
              <p:cNvSpPr>
                <a:spLocks/>
              </p:cNvSpPr>
              <p:nvPr/>
            </p:nvSpPr>
            <p:spPr bwMode="auto">
              <a:xfrm>
                <a:off x="893" y="2686"/>
                <a:ext cx="90" cy="449"/>
              </a:xfrm>
              <a:custGeom>
                <a:avLst/>
                <a:gdLst>
                  <a:gd name="T0" fmla="*/ 23 w 272"/>
                  <a:gd name="T1" fmla="*/ 0 h 897"/>
                  <a:gd name="T2" fmla="*/ 16 w 272"/>
                  <a:gd name="T3" fmla="*/ 10 h 897"/>
                  <a:gd name="T4" fmla="*/ 12 w 272"/>
                  <a:gd name="T5" fmla="*/ 21 h 897"/>
                  <a:gd name="T6" fmla="*/ 9 w 272"/>
                  <a:gd name="T7" fmla="*/ 32 h 897"/>
                  <a:gd name="T8" fmla="*/ 6 w 272"/>
                  <a:gd name="T9" fmla="*/ 44 h 897"/>
                  <a:gd name="T10" fmla="*/ 3 w 272"/>
                  <a:gd name="T11" fmla="*/ 65 h 897"/>
                  <a:gd name="T12" fmla="*/ 1 w 272"/>
                  <a:gd name="T13" fmla="*/ 87 h 897"/>
                  <a:gd name="T14" fmla="*/ 0 w 272"/>
                  <a:gd name="T15" fmla="*/ 109 h 897"/>
                  <a:gd name="T16" fmla="*/ 1 w 272"/>
                  <a:gd name="T17" fmla="*/ 134 h 897"/>
                  <a:gd name="T18" fmla="*/ 2 w 272"/>
                  <a:gd name="T19" fmla="*/ 154 h 897"/>
                  <a:gd name="T20" fmla="*/ 4 w 272"/>
                  <a:gd name="T21" fmla="*/ 170 h 897"/>
                  <a:gd name="T22" fmla="*/ 7 w 272"/>
                  <a:gd name="T23" fmla="*/ 189 h 897"/>
                  <a:gd name="T24" fmla="*/ 10 w 272"/>
                  <a:gd name="T25" fmla="*/ 202 h 897"/>
                  <a:gd name="T26" fmla="*/ 13 w 272"/>
                  <a:gd name="T27" fmla="*/ 212 h 897"/>
                  <a:gd name="T28" fmla="*/ 19 w 272"/>
                  <a:gd name="T29" fmla="*/ 222 h 897"/>
                  <a:gd name="T30" fmla="*/ 23 w 272"/>
                  <a:gd name="T31" fmla="*/ 225 h 897"/>
                  <a:gd name="T32" fmla="*/ 30 w 272"/>
                  <a:gd name="T33" fmla="*/ 225 h 897"/>
                  <a:gd name="T34" fmla="*/ 25 w 272"/>
                  <a:gd name="T35" fmla="*/ 219 h 897"/>
                  <a:gd name="T36" fmla="*/ 21 w 272"/>
                  <a:gd name="T37" fmla="*/ 210 h 897"/>
                  <a:gd name="T38" fmla="*/ 17 w 272"/>
                  <a:gd name="T39" fmla="*/ 199 h 897"/>
                  <a:gd name="T40" fmla="*/ 13 w 272"/>
                  <a:gd name="T41" fmla="*/ 186 h 897"/>
                  <a:gd name="T42" fmla="*/ 11 w 272"/>
                  <a:gd name="T43" fmla="*/ 166 h 897"/>
                  <a:gd name="T44" fmla="*/ 9 w 272"/>
                  <a:gd name="T45" fmla="*/ 145 h 897"/>
                  <a:gd name="T46" fmla="*/ 8 w 272"/>
                  <a:gd name="T47" fmla="*/ 123 h 897"/>
                  <a:gd name="T48" fmla="*/ 8 w 272"/>
                  <a:gd name="T49" fmla="*/ 95 h 897"/>
                  <a:gd name="T50" fmla="*/ 10 w 272"/>
                  <a:gd name="T51" fmla="*/ 68 h 897"/>
                  <a:gd name="T52" fmla="*/ 13 w 272"/>
                  <a:gd name="T53" fmla="*/ 44 h 897"/>
                  <a:gd name="T54" fmla="*/ 17 w 272"/>
                  <a:gd name="T55" fmla="*/ 27 h 897"/>
                  <a:gd name="T56" fmla="*/ 22 w 272"/>
                  <a:gd name="T57" fmla="*/ 14 h 897"/>
                  <a:gd name="T58" fmla="*/ 25 w 272"/>
                  <a:gd name="T59" fmla="*/ 7 h 897"/>
                  <a:gd name="T60" fmla="*/ 29 w 272"/>
                  <a:gd name="T61" fmla="*/ 0 h 897"/>
                  <a:gd name="T62" fmla="*/ 23 w 272"/>
                  <a:gd name="T63" fmla="*/ 0 h 897"/>
                  <a:gd name="T64" fmla="*/ 23 w 272"/>
                  <a:gd name="T65" fmla="*/ 0 h 8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2" h="897">
                    <a:moveTo>
                      <a:pt x="204" y="0"/>
                    </a:moveTo>
                    <a:lnTo>
                      <a:pt x="143" y="40"/>
                    </a:lnTo>
                    <a:lnTo>
                      <a:pt x="105" y="83"/>
                    </a:lnTo>
                    <a:lnTo>
                      <a:pt x="80" y="126"/>
                    </a:lnTo>
                    <a:lnTo>
                      <a:pt x="55" y="176"/>
                    </a:lnTo>
                    <a:lnTo>
                      <a:pt x="25" y="260"/>
                    </a:lnTo>
                    <a:lnTo>
                      <a:pt x="8" y="346"/>
                    </a:lnTo>
                    <a:lnTo>
                      <a:pt x="0" y="435"/>
                    </a:lnTo>
                    <a:lnTo>
                      <a:pt x="8" y="536"/>
                    </a:lnTo>
                    <a:lnTo>
                      <a:pt x="15" y="613"/>
                    </a:lnTo>
                    <a:lnTo>
                      <a:pt x="34" y="677"/>
                    </a:lnTo>
                    <a:lnTo>
                      <a:pt x="63" y="754"/>
                    </a:lnTo>
                    <a:lnTo>
                      <a:pt x="94" y="808"/>
                    </a:lnTo>
                    <a:lnTo>
                      <a:pt x="122" y="846"/>
                    </a:lnTo>
                    <a:lnTo>
                      <a:pt x="170" y="886"/>
                    </a:lnTo>
                    <a:lnTo>
                      <a:pt x="208" y="897"/>
                    </a:lnTo>
                    <a:lnTo>
                      <a:pt x="272" y="897"/>
                    </a:lnTo>
                    <a:lnTo>
                      <a:pt x="226" y="873"/>
                    </a:lnTo>
                    <a:lnTo>
                      <a:pt x="187" y="839"/>
                    </a:lnTo>
                    <a:lnTo>
                      <a:pt x="152" y="796"/>
                    </a:lnTo>
                    <a:lnTo>
                      <a:pt x="122" y="741"/>
                    </a:lnTo>
                    <a:lnTo>
                      <a:pt x="97" y="664"/>
                    </a:lnTo>
                    <a:lnTo>
                      <a:pt x="80" y="579"/>
                    </a:lnTo>
                    <a:lnTo>
                      <a:pt x="72" y="489"/>
                    </a:lnTo>
                    <a:lnTo>
                      <a:pt x="72" y="377"/>
                    </a:lnTo>
                    <a:lnTo>
                      <a:pt x="89" y="269"/>
                    </a:lnTo>
                    <a:lnTo>
                      <a:pt x="120" y="176"/>
                    </a:lnTo>
                    <a:lnTo>
                      <a:pt x="152" y="106"/>
                    </a:lnTo>
                    <a:lnTo>
                      <a:pt x="200" y="56"/>
                    </a:lnTo>
                    <a:lnTo>
                      <a:pt x="226" y="28"/>
                    </a:lnTo>
                    <a:lnTo>
                      <a:pt x="267" y="0"/>
                    </a:lnTo>
                    <a:lnTo>
                      <a:pt x="20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6" name="Freeform 120"/>
              <p:cNvSpPr>
                <a:spLocks/>
              </p:cNvSpPr>
              <p:nvPr/>
            </p:nvSpPr>
            <p:spPr bwMode="auto">
              <a:xfrm>
                <a:off x="850" y="2686"/>
                <a:ext cx="90" cy="449"/>
              </a:xfrm>
              <a:custGeom>
                <a:avLst/>
                <a:gdLst>
                  <a:gd name="T0" fmla="*/ 23 w 271"/>
                  <a:gd name="T1" fmla="*/ 0 h 897"/>
                  <a:gd name="T2" fmla="*/ 21 w 271"/>
                  <a:gd name="T3" fmla="*/ 3 h 897"/>
                  <a:gd name="T4" fmla="*/ 16 w 271"/>
                  <a:gd name="T5" fmla="*/ 10 h 897"/>
                  <a:gd name="T6" fmla="*/ 11 w 271"/>
                  <a:gd name="T7" fmla="*/ 23 h 897"/>
                  <a:gd name="T8" fmla="*/ 7 w 271"/>
                  <a:gd name="T9" fmla="*/ 36 h 897"/>
                  <a:gd name="T10" fmla="*/ 4 w 271"/>
                  <a:gd name="T11" fmla="*/ 55 h 897"/>
                  <a:gd name="T12" fmla="*/ 1 w 271"/>
                  <a:gd name="T13" fmla="*/ 76 h 897"/>
                  <a:gd name="T14" fmla="*/ 0 w 271"/>
                  <a:gd name="T15" fmla="*/ 103 h 897"/>
                  <a:gd name="T16" fmla="*/ 0 w 271"/>
                  <a:gd name="T17" fmla="*/ 127 h 897"/>
                  <a:gd name="T18" fmla="*/ 2 w 271"/>
                  <a:gd name="T19" fmla="*/ 155 h 897"/>
                  <a:gd name="T20" fmla="*/ 5 w 271"/>
                  <a:gd name="T21" fmla="*/ 177 h 897"/>
                  <a:gd name="T22" fmla="*/ 8 w 271"/>
                  <a:gd name="T23" fmla="*/ 194 h 897"/>
                  <a:gd name="T24" fmla="*/ 11 w 271"/>
                  <a:gd name="T25" fmla="*/ 207 h 897"/>
                  <a:gd name="T26" fmla="*/ 15 w 271"/>
                  <a:gd name="T27" fmla="*/ 216 h 897"/>
                  <a:gd name="T28" fmla="*/ 19 w 271"/>
                  <a:gd name="T29" fmla="*/ 223 h 897"/>
                  <a:gd name="T30" fmla="*/ 21 w 271"/>
                  <a:gd name="T31" fmla="*/ 225 h 897"/>
                  <a:gd name="T32" fmla="*/ 30 w 271"/>
                  <a:gd name="T33" fmla="*/ 225 h 897"/>
                  <a:gd name="T34" fmla="*/ 27 w 271"/>
                  <a:gd name="T35" fmla="*/ 222 h 897"/>
                  <a:gd name="T36" fmla="*/ 23 w 271"/>
                  <a:gd name="T37" fmla="*/ 217 h 897"/>
                  <a:gd name="T38" fmla="*/ 18 w 271"/>
                  <a:gd name="T39" fmla="*/ 206 h 897"/>
                  <a:gd name="T40" fmla="*/ 14 w 271"/>
                  <a:gd name="T41" fmla="*/ 191 h 897"/>
                  <a:gd name="T42" fmla="*/ 10 w 271"/>
                  <a:gd name="T43" fmla="*/ 171 h 897"/>
                  <a:gd name="T44" fmla="*/ 8 w 271"/>
                  <a:gd name="T45" fmla="*/ 152 h 897"/>
                  <a:gd name="T46" fmla="*/ 7 w 271"/>
                  <a:gd name="T47" fmla="*/ 129 h 897"/>
                  <a:gd name="T48" fmla="*/ 7 w 271"/>
                  <a:gd name="T49" fmla="*/ 106 h 897"/>
                  <a:gd name="T50" fmla="*/ 8 w 271"/>
                  <a:gd name="T51" fmla="*/ 76 h 897"/>
                  <a:gd name="T52" fmla="*/ 10 w 271"/>
                  <a:gd name="T53" fmla="*/ 55 h 897"/>
                  <a:gd name="T54" fmla="*/ 14 w 271"/>
                  <a:gd name="T55" fmla="*/ 35 h 897"/>
                  <a:gd name="T56" fmla="*/ 18 w 271"/>
                  <a:gd name="T57" fmla="*/ 21 h 897"/>
                  <a:gd name="T58" fmla="*/ 23 w 271"/>
                  <a:gd name="T59" fmla="*/ 9 h 897"/>
                  <a:gd name="T60" fmla="*/ 29 w 271"/>
                  <a:gd name="T61" fmla="*/ 0 h 897"/>
                  <a:gd name="T62" fmla="*/ 23 w 271"/>
                  <a:gd name="T63" fmla="*/ 0 h 897"/>
                  <a:gd name="T64" fmla="*/ 23 w 271"/>
                  <a:gd name="T65" fmla="*/ 0 h 897"/>
                  <a:gd name="T66" fmla="*/ 23 w 271"/>
                  <a:gd name="T67" fmla="*/ 0 h 8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1" h="897">
                    <a:moveTo>
                      <a:pt x="208" y="0"/>
                    </a:moveTo>
                    <a:lnTo>
                      <a:pt x="191" y="9"/>
                    </a:lnTo>
                    <a:lnTo>
                      <a:pt x="143" y="40"/>
                    </a:lnTo>
                    <a:lnTo>
                      <a:pt x="98" y="90"/>
                    </a:lnTo>
                    <a:lnTo>
                      <a:pt x="63" y="141"/>
                    </a:lnTo>
                    <a:lnTo>
                      <a:pt x="38" y="219"/>
                    </a:lnTo>
                    <a:lnTo>
                      <a:pt x="12" y="304"/>
                    </a:lnTo>
                    <a:lnTo>
                      <a:pt x="0" y="412"/>
                    </a:lnTo>
                    <a:lnTo>
                      <a:pt x="0" y="508"/>
                    </a:lnTo>
                    <a:lnTo>
                      <a:pt x="15" y="618"/>
                    </a:lnTo>
                    <a:lnTo>
                      <a:pt x="42" y="707"/>
                    </a:lnTo>
                    <a:lnTo>
                      <a:pt x="72" y="773"/>
                    </a:lnTo>
                    <a:lnTo>
                      <a:pt x="101" y="827"/>
                    </a:lnTo>
                    <a:lnTo>
                      <a:pt x="136" y="862"/>
                    </a:lnTo>
                    <a:lnTo>
                      <a:pt x="174" y="889"/>
                    </a:lnTo>
                    <a:lnTo>
                      <a:pt x="191" y="897"/>
                    </a:lnTo>
                    <a:lnTo>
                      <a:pt x="271" y="897"/>
                    </a:lnTo>
                    <a:lnTo>
                      <a:pt x="242" y="886"/>
                    </a:lnTo>
                    <a:lnTo>
                      <a:pt x="204" y="867"/>
                    </a:lnTo>
                    <a:lnTo>
                      <a:pt x="166" y="822"/>
                    </a:lnTo>
                    <a:lnTo>
                      <a:pt x="122" y="762"/>
                    </a:lnTo>
                    <a:lnTo>
                      <a:pt x="93" y="683"/>
                    </a:lnTo>
                    <a:lnTo>
                      <a:pt x="72" y="606"/>
                    </a:lnTo>
                    <a:lnTo>
                      <a:pt x="63" y="513"/>
                    </a:lnTo>
                    <a:lnTo>
                      <a:pt x="59" y="421"/>
                    </a:lnTo>
                    <a:lnTo>
                      <a:pt x="72" y="304"/>
                    </a:lnTo>
                    <a:lnTo>
                      <a:pt x="93" y="219"/>
                    </a:lnTo>
                    <a:lnTo>
                      <a:pt x="128" y="137"/>
                    </a:lnTo>
                    <a:lnTo>
                      <a:pt x="162" y="83"/>
                    </a:lnTo>
                    <a:lnTo>
                      <a:pt x="204" y="36"/>
                    </a:lnTo>
                    <a:lnTo>
                      <a:pt x="260" y="0"/>
                    </a:lnTo>
                    <a:lnTo>
                      <a:pt x="2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121"/>
              <p:cNvSpPr>
                <a:spLocks/>
              </p:cNvSpPr>
              <p:nvPr/>
            </p:nvSpPr>
            <p:spPr bwMode="auto">
              <a:xfrm>
                <a:off x="850" y="2686"/>
                <a:ext cx="90" cy="449"/>
              </a:xfrm>
              <a:custGeom>
                <a:avLst/>
                <a:gdLst>
                  <a:gd name="T0" fmla="*/ 23 w 271"/>
                  <a:gd name="T1" fmla="*/ 0 h 897"/>
                  <a:gd name="T2" fmla="*/ 21 w 271"/>
                  <a:gd name="T3" fmla="*/ 3 h 897"/>
                  <a:gd name="T4" fmla="*/ 16 w 271"/>
                  <a:gd name="T5" fmla="*/ 10 h 897"/>
                  <a:gd name="T6" fmla="*/ 11 w 271"/>
                  <a:gd name="T7" fmla="*/ 23 h 897"/>
                  <a:gd name="T8" fmla="*/ 7 w 271"/>
                  <a:gd name="T9" fmla="*/ 36 h 897"/>
                  <a:gd name="T10" fmla="*/ 4 w 271"/>
                  <a:gd name="T11" fmla="*/ 55 h 897"/>
                  <a:gd name="T12" fmla="*/ 1 w 271"/>
                  <a:gd name="T13" fmla="*/ 76 h 897"/>
                  <a:gd name="T14" fmla="*/ 0 w 271"/>
                  <a:gd name="T15" fmla="*/ 103 h 897"/>
                  <a:gd name="T16" fmla="*/ 0 w 271"/>
                  <a:gd name="T17" fmla="*/ 127 h 897"/>
                  <a:gd name="T18" fmla="*/ 2 w 271"/>
                  <a:gd name="T19" fmla="*/ 155 h 897"/>
                  <a:gd name="T20" fmla="*/ 5 w 271"/>
                  <a:gd name="T21" fmla="*/ 177 h 897"/>
                  <a:gd name="T22" fmla="*/ 8 w 271"/>
                  <a:gd name="T23" fmla="*/ 194 h 897"/>
                  <a:gd name="T24" fmla="*/ 11 w 271"/>
                  <a:gd name="T25" fmla="*/ 207 h 897"/>
                  <a:gd name="T26" fmla="*/ 15 w 271"/>
                  <a:gd name="T27" fmla="*/ 216 h 897"/>
                  <a:gd name="T28" fmla="*/ 19 w 271"/>
                  <a:gd name="T29" fmla="*/ 223 h 897"/>
                  <a:gd name="T30" fmla="*/ 21 w 271"/>
                  <a:gd name="T31" fmla="*/ 225 h 897"/>
                  <a:gd name="T32" fmla="*/ 30 w 271"/>
                  <a:gd name="T33" fmla="*/ 225 h 897"/>
                  <a:gd name="T34" fmla="*/ 27 w 271"/>
                  <a:gd name="T35" fmla="*/ 222 h 897"/>
                  <a:gd name="T36" fmla="*/ 23 w 271"/>
                  <a:gd name="T37" fmla="*/ 217 h 897"/>
                  <a:gd name="T38" fmla="*/ 18 w 271"/>
                  <a:gd name="T39" fmla="*/ 206 h 897"/>
                  <a:gd name="T40" fmla="*/ 14 w 271"/>
                  <a:gd name="T41" fmla="*/ 191 h 897"/>
                  <a:gd name="T42" fmla="*/ 10 w 271"/>
                  <a:gd name="T43" fmla="*/ 171 h 897"/>
                  <a:gd name="T44" fmla="*/ 8 w 271"/>
                  <a:gd name="T45" fmla="*/ 152 h 897"/>
                  <a:gd name="T46" fmla="*/ 7 w 271"/>
                  <a:gd name="T47" fmla="*/ 129 h 897"/>
                  <a:gd name="T48" fmla="*/ 7 w 271"/>
                  <a:gd name="T49" fmla="*/ 106 h 897"/>
                  <a:gd name="T50" fmla="*/ 8 w 271"/>
                  <a:gd name="T51" fmla="*/ 76 h 897"/>
                  <a:gd name="T52" fmla="*/ 10 w 271"/>
                  <a:gd name="T53" fmla="*/ 55 h 897"/>
                  <a:gd name="T54" fmla="*/ 14 w 271"/>
                  <a:gd name="T55" fmla="*/ 35 h 897"/>
                  <a:gd name="T56" fmla="*/ 18 w 271"/>
                  <a:gd name="T57" fmla="*/ 21 h 897"/>
                  <a:gd name="T58" fmla="*/ 23 w 271"/>
                  <a:gd name="T59" fmla="*/ 9 h 897"/>
                  <a:gd name="T60" fmla="*/ 29 w 271"/>
                  <a:gd name="T61" fmla="*/ 0 h 897"/>
                  <a:gd name="T62" fmla="*/ 23 w 271"/>
                  <a:gd name="T63" fmla="*/ 0 h 897"/>
                  <a:gd name="T64" fmla="*/ 23 w 271"/>
                  <a:gd name="T65" fmla="*/ 0 h 8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1" h="897">
                    <a:moveTo>
                      <a:pt x="208" y="0"/>
                    </a:moveTo>
                    <a:lnTo>
                      <a:pt x="191" y="9"/>
                    </a:lnTo>
                    <a:lnTo>
                      <a:pt x="143" y="40"/>
                    </a:lnTo>
                    <a:lnTo>
                      <a:pt x="98" y="90"/>
                    </a:lnTo>
                    <a:lnTo>
                      <a:pt x="63" y="141"/>
                    </a:lnTo>
                    <a:lnTo>
                      <a:pt x="38" y="219"/>
                    </a:lnTo>
                    <a:lnTo>
                      <a:pt x="12" y="304"/>
                    </a:lnTo>
                    <a:lnTo>
                      <a:pt x="0" y="412"/>
                    </a:lnTo>
                    <a:lnTo>
                      <a:pt x="0" y="508"/>
                    </a:lnTo>
                    <a:lnTo>
                      <a:pt x="15" y="618"/>
                    </a:lnTo>
                    <a:lnTo>
                      <a:pt x="42" y="707"/>
                    </a:lnTo>
                    <a:lnTo>
                      <a:pt x="72" y="773"/>
                    </a:lnTo>
                    <a:lnTo>
                      <a:pt x="101" y="827"/>
                    </a:lnTo>
                    <a:lnTo>
                      <a:pt x="136" y="862"/>
                    </a:lnTo>
                    <a:lnTo>
                      <a:pt x="174" y="889"/>
                    </a:lnTo>
                    <a:lnTo>
                      <a:pt x="191" y="897"/>
                    </a:lnTo>
                    <a:lnTo>
                      <a:pt x="271" y="897"/>
                    </a:lnTo>
                    <a:lnTo>
                      <a:pt x="242" y="886"/>
                    </a:lnTo>
                    <a:lnTo>
                      <a:pt x="204" y="867"/>
                    </a:lnTo>
                    <a:lnTo>
                      <a:pt x="166" y="822"/>
                    </a:lnTo>
                    <a:lnTo>
                      <a:pt x="122" y="762"/>
                    </a:lnTo>
                    <a:lnTo>
                      <a:pt x="93" y="683"/>
                    </a:lnTo>
                    <a:lnTo>
                      <a:pt x="72" y="606"/>
                    </a:lnTo>
                    <a:lnTo>
                      <a:pt x="63" y="513"/>
                    </a:lnTo>
                    <a:lnTo>
                      <a:pt x="59" y="421"/>
                    </a:lnTo>
                    <a:lnTo>
                      <a:pt x="72" y="304"/>
                    </a:lnTo>
                    <a:lnTo>
                      <a:pt x="93" y="219"/>
                    </a:lnTo>
                    <a:lnTo>
                      <a:pt x="128" y="137"/>
                    </a:lnTo>
                    <a:lnTo>
                      <a:pt x="162" y="83"/>
                    </a:lnTo>
                    <a:lnTo>
                      <a:pt x="204" y="36"/>
                    </a:lnTo>
                    <a:lnTo>
                      <a:pt x="260" y="0"/>
                    </a:lnTo>
                    <a:lnTo>
                      <a:pt x="20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Freeform 122"/>
              <p:cNvSpPr>
                <a:spLocks/>
              </p:cNvSpPr>
              <p:nvPr/>
            </p:nvSpPr>
            <p:spPr bwMode="auto">
              <a:xfrm>
                <a:off x="637" y="2686"/>
                <a:ext cx="234" cy="449"/>
              </a:xfrm>
              <a:custGeom>
                <a:avLst/>
                <a:gdLst>
                  <a:gd name="T0" fmla="*/ 78 w 702"/>
                  <a:gd name="T1" fmla="*/ 0 h 897"/>
                  <a:gd name="T2" fmla="*/ 25 w 702"/>
                  <a:gd name="T3" fmla="*/ 0 h 897"/>
                  <a:gd name="T4" fmla="*/ 21 w 702"/>
                  <a:gd name="T5" fmla="*/ 3 h 897"/>
                  <a:gd name="T6" fmla="*/ 17 w 702"/>
                  <a:gd name="T7" fmla="*/ 8 h 897"/>
                  <a:gd name="T8" fmla="*/ 12 w 702"/>
                  <a:gd name="T9" fmla="*/ 18 h 897"/>
                  <a:gd name="T10" fmla="*/ 8 w 702"/>
                  <a:gd name="T11" fmla="*/ 32 h 897"/>
                  <a:gd name="T12" fmla="*/ 5 w 702"/>
                  <a:gd name="T13" fmla="*/ 50 h 897"/>
                  <a:gd name="T14" fmla="*/ 2 w 702"/>
                  <a:gd name="T15" fmla="*/ 69 h 897"/>
                  <a:gd name="T16" fmla="*/ 0 w 702"/>
                  <a:gd name="T17" fmla="*/ 91 h 897"/>
                  <a:gd name="T18" fmla="*/ 0 w 702"/>
                  <a:gd name="T19" fmla="*/ 115 h 897"/>
                  <a:gd name="T20" fmla="*/ 0 w 702"/>
                  <a:gd name="T21" fmla="*/ 134 h 897"/>
                  <a:gd name="T22" fmla="*/ 2 w 702"/>
                  <a:gd name="T23" fmla="*/ 161 h 897"/>
                  <a:gd name="T24" fmla="*/ 6 w 702"/>
                  <a:gd name="T25" fmla="*/ 181 h 897"/>
                  <a:gd name="T26" fmla="*/ 9 w 702"/>
                  <a:gd name="T27" fmla="*/ 196 h 897"/>
                  <a:gd name="T28" fmla="*/ 13 w 702"/>
                  <a:gd name="T29" fmla="*/ 208 h 897"/>
                  <a:gd name="T30" fmla="*/ 17 w 702"/>
                  <a:gd name="T31" fmla="*/ 218 h 897"/>
                  <a:gd name="T32" fmla="*/ 22 w 702"/>
                  <a:gd name="T33" fmla="*/ 223 h 897"/>
                  <a:gd name="T34" fmla="*/ 26 w 702"/>
                  <a:gd name="T35" fmla="*/ 225 h 897"/>
                  <a:gd name="T36" fmla="*/ 77 w 702"/>
                  <a:gd name="T37" fmla="*/ 225 h 897"/>
                  <a:gd name="T38" fmla="*/ 73 w 702"/>
                  <a:gd name="T39" fmla="*/ 221 h 897"/>
                  <a:gd name="T40" fmla="*/ 68 w 702"/>
                  <a:gd name="T41" fmla="*/ 211 h 897"/>
                  <a:gd name="T42" fmla="*/ 63 w 702"/>
                  <a:gd name="T43" fmla="*/ 199 h 897"/>
                  <a:gd name="T44" fmla="*/ 60 w 702"/>
                  <a:gd name="T45" fmla="*/ 183 h 897"/>
                  <a:gd name="T46" fmla="*/ 57 w 702"/>
                  <a:gd name="T47" fmla="*/ 164 h 897"/>
                  <a:gd name="T48" fmla="*/ 55 w 702"/>
                  <a:gd name="T49" fmla="*/ 138 h 897"/>
                  <a:gd name="T50" fmla="*/ 54 w 702"/>
                  <a:gd name="T51" fmla="*/ 109 h 897"/>
                  <a:gd name="T52" fmla="*/ 55 w 702"/>
                  <a:gd name="T53" fmla="*/ 84 h 897"/>
                  <a:gd name="T54" fmla="*/ 57 w 702"/>
                  <a:gd name="T55" fmla="*/ 63 h 897"/>
                  <a:gd name="T56" fmla="*/ 61 w 702"/>
                  <a:gd name="T57" fmla="*/ 42 h 897"/>
                  <a:gd name="T58" fmla="*/ 66 w 702"/>
                  <a:gd name="T59" fmla="*/ 23 h 897"/>
                  <a:gd name="T60" fmla="*/ 71 w 702"/>
                  <a:gd name="T61" fmla="*/ 10 h 897"/>
                  <a:gd name="T62" fmla="*/ 75 w 702"/>
                  <a:gd name="T63" fmla="*/ 3 h 897"/>
                  <a:gd name="T64" fmla="*/ 78 w 702"/>
                  <a:gd name="T65" fmla="*/ 0 h 897"/>
                  <a:gd name="T66" fmla="*/ 78 w 702"/>
                  <a:gd name="T67" fmla="*/ 0 h 897"/>
                  <a:gd name="T68" fmla="*/ 78 w 702"/>
                  <a:gd name="T69" fmla="*/ 0 h 8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2" h="897">
                    <a:moveTo>
                      <a:pt x="702" y="0"/>
                    </a:moveTo>
                    <a:lnTo>
                      <a:pt x="226" y="0"/>
                    </a:lnTo>
                    <a:lnTo>
                      <a:pt x="191" y="9"/>
                    </a:lnTo>
                    <a:lnTo>
                      <a:pt x="153" y="32"/>
                    </a:lnTo>
                    <a:lnTo>
                      <a:pt x="111" y="71"/>
                    </a:lnTo>
                    <a:lnTo>
                      <a:pt x="73" y="126"/>
                    </a:lnTo>
                    <a:lnTo>
                      <a:pt x="42" y="199"/>
                    </a:lnTo>
                    <a:lnTo>
                      <a:pt x="17" y="273"/>
                    </a:lnTo>
                    <a:lnTo>
                      <a:pt x="4" y="363"/>
                    </a:lnTo>
                    <a:lnTo>
                      <a:pt x="0" y="459"/>
                    </a:lnTo>
                    <a:lnTo>
                      <a:pt x="4" y="536"/>
                    </a:lnTo>
                    <a:lnTo>
                      <a:pt x="21" y="641"/>
                    </a:lnTo>
                    <a:lnTo>
                      <a:pt x="50" y="722"/>
                    </a:lnTo>
                    <a:lnTo>
                      <a:pt x="80" y="784"/>
                    </a:lnTo>
                    <a:lnTo>
                      <a:pt x="119" y="831"/>
                    </a:lnTo>
                    <a:lnTo>
                      <a:pt x="153" y="869"/>
                    </a:lnTo>
                    <a:lnTo>
                      <a:pt x="201" y="892"/>
                    </a:lnTo>
                    <a:lnTo>
                      <a:pt x="233" y="897"/>
                    </a:lnTo>
                    <a:lnTo>
                      <a:pt x="691" y="897"/>
                    </a:lnTo>
                    <a:lnTo>
                      <a:pt x="654" y="881"/>
                    </a:lnTo>
                    <a:lnTo>
                      <a:pt x="612" y="843"/>
                    </a:lnTo>
                    <a:lnTo>
                      <a:pt x="571" y="793"/>
                    </a:lnTo>
                    <a:lnTo>
                      <a:pt x="540" y="730"/>
                    </a:lnTo>
                    <a:lnTo>
                      <a:pt x="515" y="656"/>
                    </a:lnTo>
                    <a:lnTo>
                      <a:pt x="498" y="551"/>
                    </a:lnTo>
                    <a:lnTo>
                      <a:pt x="490" y="435"/>
                    </a:lnTo>
                    <a:lnTo>
                      <a:pt x="498" y="335"/>
                    </a:lnTo>
                    <a:lnTo>
                      <a:pt x="515" y="249"/>
                    </a:lnTo>
                    <a:lnTo>
                      <a:pt x="549" y="165"/>
                    </a:lnTo>
                    <a:lnTo>
                      <a:pt x="591" y="90"/>
                    </a:lnTo>
                    <a:lnTo>
                      <a:pt x="635" y="40"/>
                    </a:lnTo>
                    <a:lnTo>
                      <a:pt x="677" y="12"/>
                    </a:lnTo>
                    <a:lnTo>
                      <a:pt x="702" y="0"/>
                    </a:lnTo>
                    <a:close/>
                  </a:path>
                </a:pathLst>
              </a:custGeom>
              <a:solidFill>
                <a:srgbClr val="FF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123"/>
              <p:cNvSpPr>
                <a:spLocks/>
              </p:cNvSpPr>
              <p:nvPr/>
            </p:nvSpPr>
            <p:spPr bwMode="auto">
              <a:xfrm>
                <a:off x="637" y="2686"/>
                <a:ext cx="234" cy="449"/>
              </a:xfrm>
              <a:custGeom>
                <a:avLst/>
                <a:gdLst>
                  <a:gd name="T0" fmla="*/ 78 w 702"/>
                  <a:gd name="T1" fmla="*/ 0 h 897"/>
                  <a:gd name="T2" fmla="*/ 25 w 702"/>
                  <a:gd name="T3" fmla="*/ 0 h 897"/>
                  <a:gd name="T4" fmla="*/ 21 w 702"/>
                  <a:gd name="T5" fmla="*/ 3 h 897"/>
                  <a:gd name="T6" fmla="*/ 17 w 702"/>
                  <a:gd name="T7" fmla="*/ 8 h 897"/>
                  <a:gd name="T8" fmla="*/ 12 w 702"/>
                  <a:gd name="T9" fmla="*/ 18 h 897"/>
                  <a:gd name="T10" fmla="*/ 8 w 702"/>
                  <a:gd name="T11" fmla="*/ 32 h 897"/>
                  <a:gd name="T12" fmla="*/ 5 w 702"/>
                  <a:gd name="T13" fmla="*/ 50 h 897"/>
                  <a:gd name="T14" fmla="*/ 2 w 702"/>
                  <a:gd name="T15" fmla="*/ 69 h 897"/>
                  <a:gd name="T16" fmla="*/ 0 w 702"/>
                  <a:gd name="T17" fmla="*/ 91 h 897"/>
                  <a:gd name="T18" fmla="*/ 0 w 702"/>
                  <a:gd name="T19" fmla="*/ 115 h 897"/>
                  <a:gd name="T20" fmla="*/ 0 w 702"/>
                  <a:gd name="T21" fmla="*/ 134 h 897"/>
                  <a:gd name="T22" fmla="*/ 2 w 702"/>
                  <a:gd name="T23" fmla="*/ 161 h 897"/>
                  <a:gd name="T24" fmla="*/ 6 w 702"/>
                  <a:gd name="T25" fmla="*/ 181 h 897"/>
                  <a:gd name="T26" fmla="*/ 9 w 702"/>
                  <a:gd name="T27" fmla="*/ 196 h 897"/>
                  <a:gd name="T28" fmla="*/ 13 w 702"/>
                  <a:gd name="T29" fmla="*/ 208 h 897"/>
                  <a:gd name="T30" fmla="*/ 17 w 702"/>
                  <a:gd name="T31" fmla="*/ 218 h 897"/>
                  <a:gd name="T32" fmla="*/ 22 w 702"/>
                  <a:gd name="T33" fmla="*/ 223 h 897"/>
                  <a:gd name="T34" fmla="*/ 26 w 702"/>
                  <a:gd name="T35" fmla="*/ 225 h 897"/>
                  <a:gd name="T36" fmla="*/ 77 w 702"/>
                  <a:gd name="T37" fmla="*/ 225 h 897"/>
                  <a:gd name="T38" fmla="*/ 73 w 702"/>
                  <a:gd name="T39" fmla="*/ 221 h 897"/>
                  <a:gd name="T40" fmla="*/ 68 w 702"/>
                  <a:gd name="T41" fmla="*/ 211 h 897"/>
                  <a:gd name="T42" fmla="*/ 63 w 702"/>
                  <a:gd name="T43" fmla="*/ 199 h 897"/>
                  <a:gd name="T44" fmla="*/ 60 w 702"/>
                  <a:gd name="T45" fmla="*/ 183 h 897"/>
                  <a:gd name="T46" fmla="*/ 57 w 702"/>
                  <a:gd name="T47" fmla="*/ 164 h 897"/>
                  <a:gd name="T48" fmla="*/ 55 w 702"/>
                  <a:gd name="T49" fmla="*/ 138 h 897"/>
                  <a:gd name="T50" fmla="*/ 54 w 702"/>
                  <a:gd name="T51" fmla="*/ 109 h 897"/>
                  <a:gd name="T52" fmla="*/ 55 w 702"/>
                  <a:gd name="T53" fmla="*/ 84 h 897"/>
                  <a:gd name="T54" fmla="*/ 57 w 702"/>
                  <a:gd name="T55" fmla="*/ 63 h 897"/>
                  <a:gd name="T56" fmla="*/ 61 w 702"/>
                  <a:gd name="T57" fmla="*/ 42 h 897"/>
                  <a:gd name="T58" fmla="*/ 66 w 702"/>
                  <a:gd name="T59" fmla="*/ 23 h 897"/>
                  <a:gd name="T60" fmla="*/ 71 w 702"/>
                  <a:gd name="T61" fmla="*/ 10 h 897"/>
                  <a:gd name="T62" fmla="*/ 75 w 702"/>
                  <a:gd name="T63" fmla="*/ 3 h 897"/>
                  <a:gd name="T64" fmla="*/ 78 w 702"/>
                  <a:gd name="T65" fmla="*/ 0 h 897"/>
                  <a:gd name="T66" fmla="*/ 78 w 702"/>
                  <a:gd name="T67" fmla="*/ 0 h 8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02" h="897">
                    <a:moveTo>
                      <a:pt x="702" y="0"/>
                    </a:moveTo>
                    <a:lnTo>
                      <a:pt x="226" y="0"/>
                    </a:lnTo>
                    <a:lnTo>
                      <a:pt x="191" y="9"/>
                    </a:lnTo>
                    <a:lnTo>
                      <a:pt x="153" y="32"/>
                    </a:lnTo>
                    <a:lnTo>
                      <a:pt x="111" y="71"/>
                    </a:lnTo>
                    <a:lnTo>
                      <a:pt x="73" y="126"/>
                    </a:lnTo>
                    <a:lnTo>
                      <a:pt x="42" y="199"/>
                    </a:lnTo>
                    <a:lnTo>
                      <a:pt x="17" y="273"/>
                    </a:lnTo>
                    <a:lnTo>
                      <a:pt x="4" y="363"/>
                    </a:lnTo>
                    <a:lnTo>
                      <a:pt x="0" y="459"/>
                    </a:lnTo>
                    <a:lnTo>
                      <a:pt x="4" y="536"/>
                    </a:lnTo>
                    <a:lnTo>
                      <a:pt x="21" y="641"/>
                    </a:lnTo>
                    <a:lnTo>
                      <a:pt x="50" y="722"/>
                    </a:lnTo>
                    <a:lnTo>
                      <a:pt x="80" y="784"/>
                    </a:lnTo>
                    <a:lnTo>
                      <a:pt x="119" y="831"/>
                    </a:lnTo>
                    <a:lnTo>
                      <a:pt x="153" y="869"/>
                    </a:lnTo>
                    <a:lnTo>
                      <a:pt x="201" y="892"/>
                    </a:lnTo>
                    <a:lnTo>
                      <a:pt x="233" y="897"/>
                    </a:lnTo>
                    <a:lnTo>
                      <a:pt x="691" y="897"/>
                    </a:lnTo>
                    <a:lnTo>
                      <a:pt x="654" y="881"/>
                    </a:lnTo>
                    <a:lnTo>
                      <a:pt x="612" y="843"/>
                    </a:lnTo>
                    <a:lnTo>
                      <a:pt x="571" y="793"/>
                    </a:lnTo>
                    <a:lnTo>
                      <a:pt x="540" y="730"/>
                    </a:lnTo>
                    <a:lnTo>
                      <a:pt x="515" y="656"/>
                    </a:lnTo>
                    <a:lnTo>
                      <a:pt x="498" y="551"/>
                    </a:lnTo>
                    <a:lnTo>
                      <a:pt x="490" y="435"/>
                    </a:lnTo>
                    <a:lnTo>
                      <a:pt x="498" y="335"/>
                    </a:lnTo>
                    <a:lnTo>
                      <a:pt x="515" y="249"/>
                    </a:lnTo>
                    <a:lnTo>
                      <a:pt x="549" y="165"/>
                    </a:lnTo>
                    <a:lnTo>
                      <a:pt x="591" y="90"/>
                    </a:lnTo>
                    <a:lnTo>
                      <a:pt x="635" y="40"/>
                    </a:lnTo>
                    <a:lnTo>
                      <a:pt x="677" y="12"/>
                    </a:lnTo>
                    <a:lnTo>
                      <a:pt x="7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0" name="Freeform 124"/>
              <p:cNvSpPr>
                <a:spLocks/>
              </p:cNvSpPr>
              <p:nvPr/>
            </p:nvSpPr>
            <p:spPr bwMode="auto">
              <a:xfrm>
                <a:off x="628" y="2673"/>
                <a:ext cx="1422" cy="477"/>
              </a:xfrm>
              <a:custGeom>
                <a:avLst/>
                <a:gdLst>
                  <a:gd name="T0" fmla="*/ 352 w 4265"/>
                  <a:gd name="T1" fmla="*/ 7 h 953"/>
                  <a:gd name="T2" fmla="*/ 426 w 4265"/>
                  <a:gd name="T3" fmla="*/ 77 h 953"/>
                  <a:gd name="T4" fmla="*/ 424 w 4265"/>
                  <a:gd name="T5" fmla="*/ 79 h 953"/>
                  <a:gd name="T6" fmla="*/ 420 w 4265"/>
                  <a:gd name="T7" fmla="*/ 84 h 953"/>
                  <a:gd name="T8" fmla="*/ 416 w 4265"/>
                  <a:gd name="T9" fmla="*/ 91 h 953"/>
                  <a:gd name="T10" fmla="*/ 414 w 4265"/>
                  <a:gd name="T11" fmla="*/ 100 h 953"/>
                  <a:gd name="T12" fmla="*/ 413 w 4265"/>
                  <a:gd name="T13" fmla="*/ 122 h 953"/>
                  <a:gd name="T14" fmla="*/ 474 w 4265"/>
                  <a:gd name="T15" fmla="*/ 121 h 953"/>
                  <a:gd name="T16" fmla="*/ 352 w 4265"/>
                  <a:gd name="T17" fmla="*/ 0 h 953"/>
                  <a:gd name="T18" fmla="*/ 32 w 4265"/>
                  <a:gd name="T19" fmla="*/ 0 h 953"/>
                  <a:gd name="T20" fmla="*/ 26 w 4265"/>
                  <a:gd name="T21" fmla="*/ 1 h 953"/>
                  <a:gd name="T22" fmla="*/ 23 w 4265"/>
                  <a:gd name="T23" fmla="*/ 4 h 953"/>
                  <a:gd name="T24" fmla="*/ 17 w 4265"/>
                  <a:gd name="T25" fmla="*/ 13 h 953"/>
                  <a:gd name="T26" fmla="*/ 13 w 4265"/>
                  <a:gd name="T27" fmla="*/ 21 h 953"/>
                  <a:gd name="T28" fmla="*/ 8 w 4265"/>
                  <a:gd name="T29" fmla="*/ 35 h 953"/>
                  <a:gd name="T30" fmla="*/ 5 w 4265"/>
                  <a:gd name="T31" fmla="*/ 53 h 953"/>
                  <a:gd name="T32" fmla="*/ 3 w 4265"/>
                  <a:gd name="T33" fmla="*/ 69 h 953"/>
                  <a:gd name="T34" fmla="*/ 1 w 4265"/>
                  <a:gd name="T35" fmla="*/ 88 h 953"/>
                  <a:gd name="T36" fmla="*/ 0 w 4265"/>
                  <a:gd name="T37" fmla="*/ 115 h 953"/>
                  <a:gd name="T38" fmla="*/ 1 w 4265"/>
                  <a:gd name="T39" fmla="*/ 141 h 953"/>
                  <a:gd name="T40" fmla="*/ 3 w 4265"/>
                  <a:gd name="T41" fmla="*/ 170 h 953"/>
                  <a:gd name="T42" fmla="*/ 5 w 4265"/>
                  <a:gd name="T43" fmla="*/ 186 h 953"/>
                  <a:gd name="T44" fmla="*/ 8 w 4265"/>
                  <a:gd name="T45" fmla="*/ 200 h 953"/>
                  <a:gd name="T46" fmla="*/ 11 w 4265"/>
                  <a:gd name="T47" fmla="*/ 214 h 953"/>
                  <a:gd name="T48" fmla="*/ 16 w 4265"/>
                  <a:gd name="T49" fmla="*/ 224 h 953"/>
                  <a:gd name="T50" fmla="*/ 20 w 4265"/>
                  <a:gd name="T51" fmla="*/ 231 h 953"/>
                  <a:gd name="T52" fmla="*/ 26 w 4265"/>
                  <a:gd name="T53" fmla="*/ 238 h 953"/>
                  <a:gd name="T54" fmla="*/ 29 w 4265"/>
                  <a:gd name="T55" fmla="*/ 239 h 953"/>
                  <a:gd name="T56" fmla="*/ 352 w 4265"/>
                  <a:gd name="T57" fmla="*/ 239 h 953"/>
                  <a:gd name="T58" fmla="*/ 474 w 4265"/>
                  <a:gd name="T59" fmla="*/ 121 h 953"/>
                  <a:gd name="T60" fmla="*/ 423 w 4265"/>
                  <a:gd name="T61" fmla="*/ 146 h 953"/>
                  <a:gd name="T62" fmla="*/ 421 w 4265"/>
                  <a:gd name="T63" fmla="*/ 139 h 953"/>
                  <a:gd name="T64" fmla="*/ 420 w 4265"/>
                  <a:gd name="T65" fmla="*/ 134 h 953"/>
                  <a:gd name="T66" fmla="*/ 474 w 4265"/>
                  <a:gd name="T67" fmla="*/ 121 h 953"/>
                  <a:gd name="T68" fmla="*/ 420 w 4265"/>
                  <a:gd name="T69" fmla="*/ 127 h 953"/>
                  <a:gd name="T70" fmla="*/ 419 w 4265"/>
                  <a:gd name="T71" fmla="*/ 122 h 953"/>
                  <a:gd name="T72" fmla="*/ 413 w 4265"/>
                  <a:gd name="T73" fmla="*/ 122 h 953"/>
                  <a:gd name="T74" fmla="*/ 413 w 4265"/>
                  <a:gd name="T75" fmla="*/ 131 h 953"/>
                  <a:gd name="T76" fmla="*/ 415 w 4265"/>
                  <a:gd name="T77" fmla="*/ 143 h 953"/>
                  <a:gd name="T78" fmla="*/ 417 w 4265"/>
                  <a:gd name="T79" fmla="*/ 152 h 953"/>
                  <a:gd name="T80" fmla="*/ 421 w 4265"/>
                  <a:gd name="T81" fmla="*/ 158 h 953"/>
                  <a:gd name="T82" fmla="*/ 426 w 4265"/>
                  <a:gd name="T83" fmla="*/ 160 h 953"/>
                  <a:gd name="T84" fmla="*/ 352 w 4265"/>
                  <a:gd name="T85" fmla="*/ 231 h 953"/>
                  <a:gd name="T86" fmla="*/ 30 w 4265"/>
                  <a:gd name="T87" fmla="*/ 231 h 953"/>
                  <a:gd name="T88" fmla="*/ 25 w 4265"/>
                  <a:gd name="T89" fmla="*/ 230 h 953"/>
                  <a:gd name="T90" fmla="*/ 20 w 4265"/>
                  <a:gd name="T91" fmla="*/ 224 h 953"/>
                  <a:gd name="T92" fmla="*/ 16 w 4265"/>
                  <a:gd name="T93" fmla="*/ 215 h 953"/>
                  <a:gd name="T94" fmla="*/ 12 w 4265"/>
                  <a:gd name="T95" fmla="*/ 203 h 953"/>
                  <a:gd name="T96" fmla="*/ 8 w 4265"/>
                  <a:gd name="T97" fmla="*/ 187 h 953"/>
                  <a:gd name="T98" fmla="*/ 5 w 4265"/>
                  <a:gd name="T99" fmla="*/ 167 h 953"/>
                  <a:gd name="T100" fmla="*/ 3 w 4265"/>
                  <a:gd name="T101" fmla="*/ 141 h 953"/>
                  <a:gd name="T102" fmla="*/ 3 w 4265"/>
                  <a:gd name="T103" fmla="*/ 122 h 953"/>
                  <a:gd name="T104" fmla="*/ 3 w 4265"/>
                  <a:gd name="T105" fmla="*/ 98 h 953"/>
                  <a:gd name="T106" fmla="*/ 5 w 4265"/>
                  <a:gd name="T107" fmla="*/ 75 h 953"/>
                  <a:gd name="T108" fmla="*/ 8 w 4265"/>
                  <a:gd name="T109" fmla="*/ 57 h 953"/>
                  <a:gd name="T110" fmla="*/ 11 w 4265"/>
                  <a:gd name="T111" fmla="*/ 38 h 953"/>
                  <a:gd name="T112" fmla="*/ 15 w 4265"/>
                  <a:gd name="T113" fmla="*/ 25 h 953"/>
                  <a:gd name="T114" fmla="*/ 20 w 4265"/>
                  <a:gd name="T115" fmla="*/ 15 h 953"/>
                  <a:gd name="T116" fmla="*/ 24 w 4265"/>
                  <a:gd name="T117" fmla="*/ 9 h 953"/>
                  <a:gd name="T118" fmla="*/ 28 w 4265"/>
                  <a:gd name="T119" fmla="*/ 7 h 953"/>
                  <a:gd name="T120" fmla="*/ 352 w 4265"/>
                  <a:gd name="T121" fmla="*/ 7 h 953"/>
                  <a:gd name="T122" fmla="*/ 352 w 4265"/>
                  <a:gd name="T123" fmla="*/ 7 h 953"/>
                  <a:gd name="T124" fmla="*/ 352 w 4265"/>
                  <a:gd name="T125" fmla="*/ 7 h 9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65" h="953">
                    <a:moveTo>
                      <a:pt x="3163" y="26"/>
                    </a:moveTo>
                    <a:lnTo>
                      <a:pt x="3829" y="306"/>
                    </a:lnTo>
                    <a:lnTo>
                      <a:pt x="3811" y="314"/>
                    </a:lnTo>
                    <a:lnTo>
                      <a:pt x="3778" y="333"/>
                    </a:lnTo>
                    <a:lnTo>
                      <a:pt x="3747" y="361"/>
                    </a:lnTo>
                    <a:lnTo>
                      <a:pt x="3726" y="400"/>
                    </a:lnTo>
                    <a:lnTo>
                      <a:pt x="3716" y="485"/>
                    </a:lnTo>
                    <a:lnTo>
                      <a:pt x="4265" y="481"/>
                    </a:lnTo>
                    <a:lnTo>
                      <a:pt x="3163" y="0"/>
                    </a:lnTo>
                    <a:lnTo>
                      <a:pt x="290" y="0"/>
                    </a:lnTo>
                    <a:lnTo>
                      <a:pt x="238" y="4"/>
                    </a:lnTo>
                    <a:lnTo>
                      <a:pt x="205" y="15"/>
                    </a:lnTo>
                    <a:lnTo>
                      <a:pt x="152" y="50"/>
                    </a:lnTo>
                    <a:lnTo>
                      <a:pt x="120" y="82"/>
                    </a:lnTo>
                    <a:lnTo>
                      <a:pt x="76" y="140"/>
                    </a:lnTo>
                    <a:lnTo>
                      <a:pt x="43" y="210"/>
                    </a:lnTo>
                    <a:lnTo>
                      <a:pt x="26" y="275"/>
                    </a:lnTo>
                    <a:lnTo>
                      <a:pt x="9" y="349"/>
                    </a:lnTo>
                    <a:lnTo>
                      <a:pt x="0" y="458"/>
                    </a:lnTo>
                    <a:lnTo>
                      <a:pt x="5" y="562"/>
                    </a:lnTo>
                    <a:lnTo>
                      <a:pt x="30" y="679"/>
                    </a:lnTo>
                    <a:lnTo>
                      <a:pt x="47" y="743"/>
                    </a:lnTo>
                    <a:lnTo>
                      <a:pt x="68" y="799"/>
                    </a:lnTo>
                    <a:lnTo>
                      <a:pt x="103" y="853"/>
                    </a:lnTo>
                    <a:lnTo>
                      <a:pt x="145" y="895"/>
                    </a:lnTo>
                    <a:lnTo>
                      <a:pt x="183" y="923"/>
                    </a:lnTo>
                    <a:lnTo>
                      <a:pt x="230" y="951"/>
                    </a:lnTo>
                    <a:lnTo>
                      <a:pt x="265" y="953"/>
                    </a:lnTo>
                    <a:lnTo>
                      <a:pt x="3163" y="953"/>
                    </a:lnTo>
                    <a:lnTo>
                      <a:pt x="4265" y="481"/>
                    </a:lnTo>
                    <a:lnTo>
                      <a:pt x="3806" y="581"/>
                    </a:lnTo>
                    <a:lnTo>
                      <a:pt x="3785" y="553"/>
                    </a:lnTo>
                    <a:lnTo>
                      <a:pt x="3781" y="534"/>
                    </a:lnTo>
                    <a:lnTo>
                      <a:pt x="4265" y="481"/>
                    </a:lnTo>
                    <a:lnTo>
                      <a:pt x="3778" y="508"/>
                    </a:lnTo>
                    <a:lnTo>
                      <a:pt x="3773" y="485"/>
                    </a:lnTo>
                    <a:lnTo>
                      <a:pt x="3716" y="485"/>
                    </a:lnTo>
                    <a:lnTo>
                      <a:pt x="3716" y="523"/>
                    </a:lnTo>
                    <a:lnTo>
                      <a:pt x="3730" y="570"/>
                    </a:lnTo>
                    <a:lnTo>
                      <a:pt x="3753" y="605"/>
                    </a:lnTo>
                    <a:lnTo>
                      <a:pt x="3785" y="632"/>
                    </a:lnTo>
                    <a:lnTo>
                      <a:pt x="3832" y="639"/>
                    </a:lnTo>
                    <a:lnTo>
                      <a:pt x="3163" y="923"/>
                    </a:lnTo>
                    <a:lnTo>
                      <a:pt x="269" y="923"/>
                    </a:lnTo>
                    <a:lnTo>
                      <a:pt x="227" y="918"/>
                    </a:lnTo>
                    <a:lnTo>
                      <a:pt x="179" y="895"/>
                    </a:lnTo>
                    <a:lnTo>
                      <a:pt x="145" y="857"/>
                    </a:lnTo>
                    <a:lnTo>
                      <a:pt x="106" y="810"/>
                    </a:lnTo>
                    <a:lnTo>
                      <a:pt x="76" y="748"/>
                    </a:lnTo>
                    <a:lnTo>
                      <a:pt x="47" y="667"/>
                    </a:lnTo>
                    <a:lnTo>
                      <a:pt x="30" y="562"/>
                    </a:lnTo>
                    <a:lnTo>
                      <a:pt x="26" y="485"/>
                    </a:lnTo>
                    <a:lnTo>
                      <a:pt x="30" y="389"/>
                    </a:lnTo>
                    <a:lnTo>
                      <a:pt x="43" y="299"/>
                    </a:lnTo>
                    <a:lnTo>
                      <a:pt x="68" y="225"/>
                    </a:lnTo>
                    <a:lnTo>
                      <a:pt x="99" y="152"/>
                    </a:lnTo>
                    <a:lnTo>
                      <a:pt x="137" y="97"/>
                    </a:lnTo>
                    <a:lnTo>
                      <a:pt x="179" y="58"/>
                    </a:lnTo>
                    <a:lnTo>
                      <a:pt x="217" y="35"/>
                    </a:lnTo>
                    <a:lnTo>
                      <a:pt x="252" y="26"/>
                    </a:lnTo>
                    <a:lnTo>
                      <a:pt x="316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125"/>
              <p:cNvSpPr>
                <a:spLocks/>
              </p:cNvSpPr>
              <p:nvPr/>
            </p:nvSpPr>
            <p:spPr bwMode="auto">
              <a:xfrm>
                <a:off x="628" y="2673"/>
                <a:ext cx="1422" cy="477"/>
              </a:xfrm>
              <a:custGeom>
                <a:avLst/>
                <a:gdLst>
                  <a:gd name="T0" fmla="*/ 352 w 4265"/>
                  <a:gd name="T1" fmla="*/ 7 h 953"/>
                  <a:gd name="T2" fmla="*/ 426 w 4265"/>
                  <a:gd name="T3" fmla="*/ 77 h 953"/>
                  <a:gd name="T4" fmla="*/ 424 w 4265"/>
                  <a:gd name="T5" fmla="*/ 79 h 953"/>
                  <a:gd name="T6" fmla="*/ 420 w 4265"/>
                  <a:gd name="T7" fmla="*/ 84 h 953"/>
                  <a:gd name="T8" fmla="*/ 416 w 4265"/>
                  <a:gd name="T9" fmla="*/ 91 h 953"/>
                  <a:gd name="T10" fmla="*/ 414 w 4265"/>
                  <a:gd name="T11" fmla="*/ 100 h 953"/>
                  <a:gd name="T12" fmla="*/ 413 w 4265"/>
                  <a:gd name="T13" fmla="*/ 122 h 953"/>
                  <a:gd name="T14" fmla="*/ 474 w 4265"/>
                  <a:gd name="T15" fmla="*/ 121 h 953"/>
                  <a:gd name="T16" fmla="*/ 352 w 4265"/>
                  <a:gd name="T17" fmla="*/ 0 h 953"/>
                  <a:gd name="T18" fmla="*/ 32 w 4265"/>
                  <a:gd name="T19" fmla="*/ 0 h 953"/>
                  <a:gd name="T20" fmla="*/ 26 w 4265"/>
                  <a:gd name="T21" fmla="*/ 1 h 953"/>
                  <a:gd name="T22" fmla="*/ 23 w 4265"/>
                  <a:gd name="T23" fmla="*/ 4 h 953"/>
                  <a:gd name="T24" fmla="*/ 17 w 4265"/>
                  <a:gd name="T25" fmla="*/ 13 h 953"/>
                  <a:gd name="T26" fmla="*/ 13 w 4265"/>
                  <a:gd name="T27" fmla="*/ 21 h 953"/>
                  <a:gd name="T28" fmla="*/ 8 w 4265"/>
                  <a:gd name="T29" fmla="*/ 35 h 953"/>
                  <a:gd name="T30" fmla="*/ 5 w 4265"/>
                  <a:gd name="T31" fmla="*/ 53 h 953"/>
                  <a:gd name="T32" fmla="*/ 3 w 4265"/>
                  <a:gd name="T33" fmla="*/ 69 h 953"/>
                  <a:gd name="T34" fmla="*/ 1 w 4265"/>
                  <a:gd name="T35" fmla="*/ 88 h 953"/>
                  <a:gd name="T36" fmla="*/ 0 w 4265"/>
                  <a:gd name="T37" fmla="*/ 115 h 953"/>
                  <a:gd name="T38" fmla="*/ 1 w 4265"/>
                  <a:gd name="T39" fmla="*/ 141 h 953"/>
                  <a:gd name="T40" fmla="*/ 3 w 4265"/>
                  <a:gd name="T41" fmla="*/ 170 h 953"/>
                  <a:gd name="T42" fmla="*/ 5 w 4265"/>
                  <a:gd name="T43" fmla="*/ 186 h 953"/>
                  <a:gd name="T44" fmla="*/ 8 w 4265"/>
                  <a:gd name="T45" fmla="*/ 200 h 953"/>
                  <a:gd name="T46" fmla="*/ 11 w 4265"/>
                  <a:gd name="T47" fmla="*/ 214 h 953"/>
                  <a:gd name="T48" fmla="*/ 16 w 4265"/>
                  <a:gd name="T49" fmla="*/ 224 h 953"/>
                  <a:gd name="T50" fmla="*/ 20 w 4265"/>
                  <a:gd name="T51" fmla="*/ 231 h 953"/>
                  <a:gd name="T52" fmla="*/ 26 w 4265"/>
                  <a:gd name="T53" fmla="*/ 238 h 953"/>
                  <a:gd name="T54" fmla="*/ 29 w 4265"/>
                  <a:gd name="T55" fmla="*/ 239 h 953"/>
                  <a:gd name="T56" fmla="*/ 352 w 4265"/>
                  <a:gd name="T57" fmla="*/ 239 h 953"/>
                  <a:gd name="T58" fmla="*/ 474 w 4265"/>
                  <a:gd name="T59" fmla="*/ 121 h 953"/>
                  <a:gd name="T60" fmla="*/ 423 w 4265"/>
                  <a:gd name="T61" fmla="*/ 146 h 953"/>
                  <a:gd name="T62" fmla="*/ 421 w 4265"/>
                  <a:gd name="T63" fmla="*/ 139 h 953"/>
                  <a:gd name="T64" fmla="*/ 420 w 4265"/>
                  <a:gd name="T65" fmla="*/ 134 h 953"/>
                  <a:gd name="T66" fmla="*/ 474 w 4265"/>
                  <a:gd name="T67" fmla="*/ 121 h 953"/>
                  <a:gd name="T68" fmla="*/ 420 w 4265"/>
                  <a:gd name="T69" fmla="*/ 127 h 953"/>
                  <a:gd name="T70" fmla="*/ 419 w 4265"/>
                  <a:gd name="T71" fmla="*/ 122 h 953"/>
                  <a:gd name="T72" fmla="*/ 413 w 4265"/>
                  <a:gd name="T73" fmla="*/ 122 h 953"/>
                  <a:gd name="T74" fmla="*/ 413 w 4265"/>
                  <a:gd name="T75" fmla="*/ 131 h 953"/>
                  <a:gd name="T76" fmla="*/ 415 w 4265"/>
                  <a:gd name="T77" fmla="*/ 143 h 953"/>
                  <a:gd name="T78" fmla="*/ 417 w 4265"/>
                  <a:gd name="T79" fmla="*/ 152 h 953"/>
                  <a:gd name="T80" fmla="*/ 421 w 4265"/>
                  <a:gd name="T81" fmla="*/ 158 h 953"/>
                  <a:gd name="T82" fmla="*/ 426 w 4265"/>
                  <a:gd name="T83" fmla="*/ 160 h 953"/>
                  <a:gd name="T84" fmla="*/ 352 w 4265"/>
                  <a:gd name="T85" fmla="*/ 231 h 953"/>
                  <a:gd name="T86" fmla="*/ 30 w 4265"/>
                  <a:gd name="T87" fmla="*/ 231 h 953"/>
                  <a:gd name="T88" fmla="*/ 25 w 4265"/>
                  <a:gd name="T89" fmla="*/ 230 h 953"/>
                  <a:gd name="T90" fmla="*/ 20 w 4265"/>
                  <a:gd name="T91" fmla="*/ 224 h 953"/>
                  <a:gd name="T92" fmla="*/ 16 w 4265"/>
                  <a:gd name="T93" fmla="*/ 215 h 953"/>
                  <a:gd name="T94" fmla="*/ 12 w 4265"/>
                  <a:gd name="T95" fmla="*/ 203 h 953"/>
                  <a:gd name="T96" fmla="*/ 8 w 4265"/>
                  <a:gd name="T97" fmla="*/ 187 h 953"/>
                  <a:gd name="T98" fmla="*/ 5 w 4265"/>
                  <a:gd name="T99" fmla="*/ 167 h 953"/>
                  <a:gd name="T100" fmla="*/ 3 w 4265"/>
                  <a:gd name="T101" fmla="*/ 141 h 953"/>
                  <a:gd name="T102" fmla="*/ 3 w 4265"/>
                  <a:gd name="T103" fmla="*/ 122 h 953"/>
                  <a:gd name="T104" fmla="*/ 3 w 4265"/>
                  <a:gd name="T105" fmla="*/ 98 h 953"/>
                  <a:gd name="T106" fmla="*/ 5 w 4265"/>
                  <a:gd name="T107" fmla="*/ 75 h 953"/>
                  <a:gd name="T108" fmla="*/ 8 w 4265"/>
                  <a:gd name="T109" fmla="*/ 57 h 953"/>
                  <a:gd name="T110" fmla="*/ 11 w 4265"/>
                  <a:gd name="T111" fmla="*/ 38 h 953"/>
                  <a:gd name="T112" fmla="*/ 15 w 4265"/>
                  <a:gd name="T113" fmla="*/ 25 h 953"/>
                  <a:gd name="T114" fmla="*/ 20 w 4265"/>
                  <a:gd name="T115" fmla="*/ 15 h 953"/>
                  <a:gd name="T116" fmla="*/ 24 w 4265"/>
                  <a:gd name="T117" fmla="*/ 9 h 953"/>
                  <a:gd name="T118" fmla="*/ 28 w 4265"/>
                  <a:gd name="T119" fmla="*/ 7 h 953"/>
                  <a:gd name="T120" fmla="*/ 352 w 4265"/>
                  <a:gd name="T121" fmla="*/ 7 h 953"/>
                  <a:gd name="T122" fmla="*/ 352 w 4265"/>
                  <a:gd name="T123" fmla="*/ 7 h 9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265" h="953">
                    <a:moveTo>
                      <a:pt x="3163" y="26"/>
                    </a:moveTo>
                    <a:lnTo>
                      <a:pt x="3829" y="306"/>
                    </a:lnTo>
                    <a:lnTo>
                      <a:pt x="3811" y="314"/>
                    </a:lnTo>
                    <a:lnTo>
                      <a:pt x="3778" y="333"/>
                    </a:lnTo>
                    <a:lnTo>
                      <a:pt x="3747" y="361"/>
                    </a:lnTo>
                    <a:lnTo>
                      <a:pt x="3726" y="400"/>
                    </a:lnTo>
                    <a:lnTo>
                      <a:pt x="3716" y="485"/>
                    </a:lnTo>
                    <a:lnTo>
                      <a:pt x="4265" y="481"/>
                    </a:lnTo>
                    <a:lnTo>
                      <a:pt x="3163" y="0"/>
                    </a:lnTo>
                    <a:lnTo>
                      <a:pt x="290" y="0"/>
                    </a:lnTo>
                    <a:lnTo>
                      <a:pt x="238" y="4"/>
                    </a:lnTo>
                    <a:lnTo>
                      <a:pt x="205" y="15"/>
                    </a:lnTo>
                    <a:lnTo>
                      <a:pt x="152" y="50"/>
                    </a:lnTo>
                    <a:lnTo>
                      <a:pt x="120" y="82"/>
                    </a:lnTo>
                    <a:lnTo>
                      <a:pt x="76" y="140"/>
                    </a:lnTo>
                    <a:lnTo>
                      <a:pt x="43" y="210"/>
                    </a:lnTo>
                    <a:lnTo>
                      <a:pt x="26" y="275"/>
                    </a:lnTo>
                    <a:lnTo>
                      <a:pt x="9" y="349"/>
                    </a:lnTo>
                    <a:lnTo>
                      <a:pt x="0" y="458"/>
                    </a:lnTo>
                    <a:lnTo>
                      <a:pt x="5" y="562"/>
                    </a:lnTo>
                    <a:lnTo>
                      <a:pt x="30" y="679"/>
                    </a:lnTo>
                    <a:lnTo>
                      <a:pt x="47" y="743"/>
                    </a:lnTo>
                    <a:lnTo>
                      <a:pt x="68" y="799"/>
                    </a:lnTo>
                    <a:lnTo>
                      <a:pt x="103" y="853"/>
                    </a:lnTo>
                    <a:lnTo>
                      <a:pt x="145" y="895"/>
                    </a:lnTo>
                    <a:lnTo>
                      <a:pt x="183" y="923"/>
                    </a:lnTo>
                    <a:lnTo>
                      <a:pt x="230" y="951"/>
                    </a:lnTo>
                    <a:lnTo>
                      <a:pt x="265" y="953"/>
                    </a:lnTo>
                    <a:lnTo>
                      <a:pt x="3163" y="953"/>
                    </a:lnTo>
                    <a:lnTo>
                      <a:pt x="4265" y="481"/>
                    </a:lnTo>
                    <a:lnTo>
                      <a:pt x="3806" y="581"/>
                    </a:lnTo>
                    <a:lnTo>
                      <a:pt x="3785" y="553"/>
                    </a:lnTo>
                    <a:lnTo>
                      <a:pt x="3781" y="534"/>
                    </a:lnTo>
                    <a:lnTo>
                      <a:pt x="4265" y="481"/>
                    </a:lnTo>
                    <a:lnTo>
                      <a:pt x="3778" y="508"/>
                    </a:lnTo>
                    <a:lnTo>
                      <a:pt x="3773" y="485"/>
                    </a:lnTo>
                    <a:lnTo>
                      <a:pt x="3716" y="485"/>
                    </a:lnTo>
                    <a:lnTo>
                      <a:pt x="3716" y="523"/>
                    </a:lnTo>
                    <a:lnTo>
                      <a:pt x="3730" y="570"/>
                    </a:lnTo>
                    <a:lnTo>
                      <a:pt x="3753" y="605"/>
                    </a:lnTo>
                    <a:lnTo>
                      <a:pt x="3785" y="632"/>
                    </a:lnTo>
                    <a:lnTo>
                      <a:pt x="3832" y="639"/>
                    </a:lnTo>
                    <a:lnTo>
                      <a:pt x="3163" y="923"/>
                    </a:lnTo>
                    <a:lnTo>
                      <a:pt x="269" y="923"/>
                    </a:lnTo>
                    <a:lnTo>
                      <a:pt x="227" y="918"/>
                    </a:lnTo>
                    <a:lnTo>
                      <a:pt x="179" y="895"/>
                    </a:lnTo>
                    <a:lnTo>
                      <a:pt x="145" y="857"/>
                    </a:lnTo>
                    <a:lnTo>
                      <a:pt x="106" y="810"/>
                    </a:lnTo>
                    <a:lnTo>
                      <a:pt x="76" y="748"/>
                    </a:lnTo>
                    <a:lnTo>
                      <a:pt x="47" y="667"/>
                    </a:lnTo>
                    <a:lnTo>
                      <a:pt x="30" y="562"/>
                    </a:lnTo>
                    <a:lnTo>
                      <a:pt x="26" y="485"/>
                    </a:lnTo>
                    <a:lnTo>
                      <a:pt x="30" y="389"/>
                    </a:lnTo>
                    <a:lnTo>
                      <a:pt x="43" y="299"/>
                    </a:lnTo>
                    <a:lnTo>
                      <a:pt x="68" y="225"/>
                    </a:lnTo>
                    <a:lnTo>
                      <a:pt x="99" y="152"/>
                    </a:lnTo>
                    <a:lnTo>
                      <a:pt x="137" y="97"/>
                    </a:lnTo>
                    <a:lnTo>
                      <a:pt x="179" y="58"/>
                    </a:lnTo>
                    <a:lnTo>
                      <a:pt x="217" y="35"/>
                    </a:lnTo>
                    <a:lnTo>
                      <a:pt x="252" y="26"/>
                    </a:lnTo>
                    <a:lnTo>
                      <a:pt x="3163"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2" name="Freeform 126"/>
              <p:cNvSpPr>
                <a:spLocks/>
              </p:cNvSpPr>
              <p:nvPr/>
            </p:nvSpPr>
            <p:spPr bwMode="auto">
              <a:xfrm>
                <a:off x="1012" y="2686"/>
                <a:ext cx="95" cy="449"/>
              </a:xfrm>
              <a:custGeom>
                <a:avLst/>
                <a:gdLst>
                  <a:gd name="T0" fmla="*/ 32 w 286"/>
                  <a:gd name="T1" fmla="*/ 0 h 897"/>
                  <a:gd name="T2" fmla="*/ 27 w 286"/>
                  <a:gd name="T3" fmla="*/ 6 h 897"/>
                  <a:gd name="T4" fmla="*/ 23 w 286"/>
                  <a:gd name="T5" fmla="*/ 13 h 897"/>
                  <a:gd name="T6" fmla="*/ 19 w 286"/>
                  <a:gd name="T7" fmla="*/ 22 h 897"/>
                  <a:gd name="T8" fmla="*/ 16 w 286"/>
                  <a:gd name="T9" fmla="*/ 36 h 897"/>
                  <a:gd name="T10" fmla="*/ 14 w 286"/>
                  <a:gd name="T11" fmla="*/ 42 h 897"/>
                  <a:gd name="T12" fmla="*/ 13 w 286"/>
                  <a:gd name="T13" fmla="*/ 48 h 897"/>
                  <a:gd name="T14" fmla="*/ 9 w 286"/>
                  <a:gd name="T15" fmla="*/ 70 h 897"/>
                  <a:gd name="T16" fmla="*/ 8 w 286"/>
                  <a:gd name="T17" fmla="*/ 97 h 897"/>
                  <a:gd name="T18" fmla="*/ 8 w 286"/>
                  <a:gd name="T19" fmla="*/ 124 h 897"/>
                  <a:gd name="T20" fmla="*/ 9 w 286"/>
                  <a:gd name="T21" fmla="*/ 149 h 897"/>
                  <a:gd name="T22" fmla="*/ 11 w 286"/>
                  <a:gd name="T23" fmla="*/ 168 h 897"/>
                  <a:gd name="T24" fmla="*/ 14 w 286"/>
                  <a:gd name="T25" fmla="*/ 186 h 897"/>
                  <a:gd name="T26" fmla="*/ 16 w 286"/>
                  <a:gd name="T27" fmla="*/ 199 h 897"/>
                  <a:gd name="T28" fmla="*/ 20 w 286"/>
                  <a:gd name="T29" fmla="*/ 208 h 897"/>
                  <a:gd name="T30" fmla="*/ 23 w 286"/>
                  <a:gd name="T31" fmla="*/ 215 h 897"/>
                  <a:gd name="T32" fmla="*/ 27 w 286"/>
                  <a:gd name="T33" fmla="*/ 223 h 897"/>
                  <a:gd name="T34" fmla="*/ 30 w 286"/>
                  <a:gd name="T35" fmla="*/ 225 h 897"/>
                  <a:gd name="T36" fmla="*/ 22 w 286"/>
                  <a:gd name="T37" fmla="*/ 225 h 897"/>
                  <a:gd name="T38" fmla="*/ 20 w 286"/>
                  <a:gd name="T39" fmla="*/ 223 h 897"/>
                  <a:gd name="T40" fmla="*/ 17 w 286"/>
                  <a:gd name="T41" fmla="*/ 220 h 897"/>
                  <a:gd name="T42" fmla="*/ 16 w 286"/>
                  <a:gd name="T43" fmla="*/ 218 h 897"/>
                  <a:gd name="T44" fmla="*/ 12 w 286"/>
                  <a:gd name="T45" fmla="*/ 207 h 897"/>
                  <a:gd name="T46" fmla="*/ 9 w 286"/>
                  <a:gd name="T47" fmla="*/ 199 h 897"/>
                  <a:gd name="T48" fmla="*/ 5 w 286"/>
                  <a:gd name="T49" fmla="*/ 181 h 897"/>
                  <a:gd name="T50" fmla="*/ 2 w 286"/>
                  <a:gd name="T51" fmla="*/ 161 h 897"/>
                  <a:gd name="T52" fmla="*/ 0 w 286"/>
                  <a:gd name="T53" fmla="*/ 132 h 897"/>
                  <a:gd name="T54" fmla="*/ 0 w 286"/>
                  <a:gd name="T55" fmla="*/ 109 h 897"/>
                  <a:gd name="T56" fmla="*/ 1 w 286"/>
                  <a:gd name="T57" fmla="*/ 82 h 897"/>
                  <a:gd name="T58" fmla="*/ 3 w 286"/>
                  <a:gd name="T59" fmla="*/ 63 h 897"/>
                  <a:gd name="T60" fmla="*/ 6 w 286"/>
                  <a:gd name="T61" fmla="*/ 45 h 897"/>
                  <a:gd name="T62" fmla="*/ 9 w 286"/>
                  <a:gd name="T63" fmla="*/ 29 h 897"/>
                  <a:gd name="T64" fmla="*/ 14 w 286"/>
                  <a:gd name="T65" fmla="*/ 16 h 897"/>
                  <a:gd name="T66" fmla="*/ 19 w 286"/>
                  <a:gd name="T67" fmla="*/ 7 h 897"/>
                  <a:gd name="T68" fmla="*/ 26 w 286"/>
                  <a:gd name="T69" fmla="*/ 0 h 897"/>
                  <a:gd name="T70" fmla="*/ 32 w 286"/>
                  <a:gd name="T71" fmla="*/ 0 h 897"/>
                  <a:gd name="T72" fmla="*/ 32 w 286"/>
                  <a:gd name="T73" fmla="*/ 0 h 897"/>
                  <a:gd name="T74" fmla="*/ 32 w 286"/>
                  <a:gd name="T75" fmla="*/ 0 h 8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6" h="897">
                    <a:moveTo>
                      <a:pt x="286" y="0"/>
                    </a:moveTo>
                    <a:lnTo>
                      <a:pt x="243" y="24"/>
                    </a:lnTo>
                    <a:lnTo>
                      <a:pt x="204" y="51"/>
                    </a:lnTo>
                    <a:lnTo>
                      <a:pt x="174" y="87"/>
                    </a:lnTo>
                    <a:lnTo>
                      <a:pt x="141" y="141"/>
                    </a:lnTo>
                    <a:lnTo>
                      <a:pt x="127" y="165"/>
                    </a:lnTo>
                    <a:lnTo>
                      <a:pt x="116" y="192"/>
                    </a:lnTo>
                    <a:lnTo>
                      <a:pt x="85" y="280"/>
                    </a:lnTo>
                    <a:lnTo>
                      <a:pt x="68" y="385"/>
                    </a:lnTo>
                    <a:lnTo>
                      <a:pt x="68" y="493"/>
                    </a:lnTo>
                    <a:lnTo>
                      <a:pt x="78" y="594"/>
                    </a:lnTo>
                    <a:lnTo>
                      <a:pt x="98" y="672"/>
                    </a:lnTo>
                    <a:lnTo>
                      <a:pt x="124" y="741"/>
                    </a:lnTo>
                    <a:lnTo>
                      <a:pt x="148" y="793"/>
                    </a:lnTo>
                    <a:lnTo>
                      <a:pt x="179" y="831"/>
                    </a:lnTo>
                    <a:lnTo>
                      <a:pt x="204" y="858"/>
                    </a:lnTo>
                    <a:lnTo>
                      <a:pt x="243" y="889"/>
                    </a:lnTo>
                    <a:lnTo>
                      <a:pt x="268" y="897"/>
                    </a:lnTo>
                    <a:lnTo>
                      <a:pt x="200" y="897"/>
                    </a:lnTo>
                    <a:lnTo>
                      <a:pt x="179" y="892"/>
                    </a:lnTo>
                    <a:lnTo>
                      <a:pt x="158" y="878"/>
                    </a:lnTo>
                    <a:lnTo>
                      <a:pt x="145" y="869"/>
                    </a:lnTo>
                    <a:lnTo>
                      <a:pt x="106" y="827"/>
                    </a:lnTo>
                    <a:lnTo>
                      <a:pt x="85" y="796"/>
                    </a:lnTo>
                    <a:lnTo>
                      <a:pt x="41" y="722"/>
                    </a:lnTo>
                    <a:lnTo>
                      <a:pt x="22" y="641"/>
                    </a:lnTo>
                    <a:lnTo>
                      <a:pt x="0" y="527"/>
                    </a:lnTo>
                    <a:lnTo>
                      <a:pt x="0" y="435"/>
                    </a:lnTo>
                    <a:lnTo>
                      <a:pt x="13" y="327"/>
                    </a:lnTo>
                    <a:lnTo>
                      <a:pt x="30" y="249"/>
                    </a:lnTo>
                    <a:lnTo>
                      <a:pt x="51" y="180"/>
                    </a:lnTo>
                    <a:lnTo>
                      <a:pt x="85" y="114"/>
                    </a:lnTo>
                    <a:lnTo>
                      <a:pt x="127" y="64"/>
                    </a:lnTo>
                    <a:lnTo>
                      <a:pt x="171" y="28"/>
                    </a:lnTo>
                    <a:lnTo>
                      <a:pt x="234" y="0"/>
                    </a:lnTo>
                    <a:lnTo>
                      <a:pt x="2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127"/>
              <p:cNvSpPr>
                <a:spLocks/>
              </p:cNvSpPr>
              <p:nvPr/>
            </p:nvSpPr>
            <p:spPr bwMode="auto">
              <a:xfrm>
                <a:off x="1012" y="2686"/>
                <a:ext cx="95" cy="449"/>
              </a:xfrm>
              <a:custGeom>
                <a:avLst/>
                <a:gdLst>
                  <a:gd name="T0" fmla="*/ 32 w 286"/>
                  <a:gd name="T1" fmla="*/ 0 h 897"/>
                  <a:gd name="T2" fmla="*/ 27 w 286"/>
                  <a:gd name="T3" fmla="*/ 6 h 897"/>
                  <a:gd name="T4" fmla="*/ 23 w 286"/>
                  <a:gd name="T5" fmla="*/ 13 h 897"/>
                  <a:gd name="T6" fmla="*/ 19 w 286"/>
                  <a:gd name="T7" fmla="*/ 22 h 897"/>
                  <a:gd name="T8" fmla="*/ 16 w 286"/>
                  <a:gd name="T9" fmla="*/ 36 h 897"/>
                  <a:gd name="T10" fmla="*/ 14 w 286"/>
                  <a:gd name="T11" fmla="*/ 42 h 897"/>
                  <a:gd name="T12" fmla="*/ 13 w 286"/>
                  <a:gd name="T13" fmla="*/ 48 h 897"/>
                  <a:gd name="T14" fmla="*/ 9 w 286"/>
                  <a:gd name="T15" fmla="*/ 70 h 897"/>
                  <a:gd name="T16" fmla="*/ 8 w 286"/>
                  <a:gd name="T17" fmla="*/ 97 h 897"/>
                  <a:gd name="T18" fmla="*/ 8 w 286"/>
                  <a:gd name="T19" fmla="*/ 124 h 897"/>
                  <a:gd name="T20" fmla="*/ 9 w 286"/>
                  <a:gd name="T21" fmla="*/ 149 h 897"/>
                  <a:gd name="T22" fmla="*/ 11 w 286"/>
                  <a:gd name="T23" fmla="*/ 168 h 897"/>
                  <a:gd name="T24" fmla="*/ 14 w 286"/>
                  <a:gd name="T25" fmla="*/ 186 h 897"/>
                  <a:gd name="T26" fmla="*/ 16 w 286"/>
                  <a:gd name="T27" fmla="*/ 199 h 897"/>
                  <a:gd name="T28" fmla="*/ 20 w 286"/>
                  <a:gd name="T29" fmla="*/ 208 h 897"/>
                  <a:gd name="T30" fmla="*/ 23 w 286"/>
                  <a:gd name="T31" fmla="*/ 215 h 897"/>
                  <a:gd name="T32" fmla="*/ 27 w 286"/>
                  <a:gd name="T33" fmla="*/ 223 h 897"/>
                  <a:gd name="T34" fmla="*/ 30 w 286"/>
                  <a:gd name="T35" fmla="*/ 225 h 897"/>
                  <a:gd name="T36" fmla="*/ 22 w 286"/>
                  <a:gd name="T37" fmla="*/ 225 h 897"/>
                  <a:gd name="T38" fmla="*/ 20 w 286"/>
                  <a:gd name="T39" fmla="*/ 223 h 897"/>
                  <a:gd name="T40" fmla="*/ 17 w 286"/>
                  <a:gd name="T41" fmla="*/ 220 h 897"/>
                  <a:gd name="T42" fmla="*/ 16 w 286"/>
                  <a:gd name="T43" fmla="*/ 218 h 897"/>
                  <a:gd name="T44" fmla="*/ 12 w 286"/>
                  <a:gd name="T45" fmla="*/ 207 h 897"/>
                  <a:gd name="T46" fmla="*/ 9 w 286"/>
                  <a:gd name="T47" fmla="*/ 199 h 897"/>
                  <a:gd name="T48" fmla="*/ 5 w 286"/>
                  <a:gd name="T49" fmla="*/ 181 h 897"/>
                  <a:gd name="T50" fmla="*/ 2 w 286"/>
                  <a:gd name="T51" fmla="*/ 161 h 897"/>
                  <a:gd name="T52" fmla="*/ 0 w 286"/>
                  <a:gd name="T53" fmla="*/ 132 h 897"/>
                  <a:gd name="T54" fmla="*/ 0 w 286"/>
                  <a:gd name="T55" fmla="*/ 109 h 897"/>
                  <a:gd name="T56" fmla="*/ 1 w 286"/>
                  <a:gd name="T57" fmla="*/ 82 h 897"/>
                  <a:gd name="T58" fmla="*/ 3 w 286"/>
                  <a:gd name="T59" fmla="*/ 63 h 897"/>
                  <a:gd name="T60" fmla="*/ 6 w 286"/>
                  <a:gd name="T61" fmla="*/ 45 h 897"/>
                  <a:gd name="T62" fmla="*/ 9 w 286"/>
                  <a:gd name="T63" fmla="*/ 29 h 897"/>
                  <a:gd name="T64" fmla="*/ 14 w 286"/>
                  <a:gd name="T65" fmla="*/ 16 h 897"/>
                  <a:gd name="T66" fmla="*/ 19 w 286"/>
                  <a:gd name="T67" fmla="*/ 7 h 897"/>
                  <a:gd name="T68" fmla="*/ 26 w 286"/>
                  <a:gd name="T69" fmla="*/ 0 h 897"/>
                  <a:gd name="T70" fmla="*/ 32 w 286"/>
                  <a:gd name="T71" fmla="*/ 0 h 897"/>
                  <a:gd name="T72" fmla="*/ 32 w 286"/>
                  <a:gd name="T73" fmla="*/ 0 h 8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6" h="897">
                    <a:moveTo>
                      <a:pt x="286" y="0"/>
                    </a:moveTo>
                    <a:lnTo>
                      <a:pt x="243" y="24"/>
                    </a:lnTo>
                    <a:lnTo>
                      <a:pt x="204" y="51"/>
                    </a:lnTo>
                    <a:lnTo>
                      <a:pt x="174" y="87"/>
                    </a:lnTo>
                    <a:lnTo>
                      <a:pt x="141" y="141"/>
                    </a:lnTo>
                    <a:lnTo>
                      <a:pt x="127" y="165"/>
                    </a:lnTo>
                    <a:lnTo>
                      <a:pt x="116" y="192"/>
                    </a:lnTo>
                    <a:lnTo>
                      <a:pt x="85" y="280"/>
                    </a:lnTo>
                    <a:lnTo>
                      <a:pt x="68" y="385"/>
                    </a:lnTo>
                    <a:lnTo>
                      <a:pt x="68" y="493"/>
                    </a:lnTo>
                    <a:lnTo>
                      <a:pt x="78" y="594"/>
                    </a:lnTo>
                    <a:lnTo>
                      <a:pt x="98" y="672"/>
                    </a:lnTo>
                    <a:lnTo>
                      <a:pt x="124" y="741"/>
                    </a:lnTo>
                    <a:lnTo>
                      <a:pt x="148" y="793"/>
                    </a:lnTo>
                    <a:lnTo>
                      <a:pt x="179" y="831"/>
                    </a:lnTo>
                    <a:lnTo>
                      <a:pt x="204" y="858"/>
                    </a:lnTo>
                    <a:lnTo>
                      <a:pt x="243" y="889"/>
                    </a:lnTo>
                    <a:lnTo>
                      <a:pt x="268" y="897"/>
                    </a:lnTo>
                    <a:lnTo>
                      <a:pt x="200" y="897"/>
                    </a:lnTo>
                    <a:lnTo>
                      <a:pt x="179" y="892"/>
                    </a:lnTo>
                    <a:lnTo>
                      <a:pt x="158" y="878"/>
                    </a:lnTo>
                    <a:lnTo>
                      <a:pt x="145" y="869"/>
                    </a:lnTo>
                    <a:lnTo>
                      <a:pt x="106" y="827"/>
                    </a:lnTo>
                    <a:lnTo>
                      <a:pt x="85" y="796"/>
                    </a:lnTo>
                    <a:lnTo>
                      <a:pt x="41" y="722"/>
                    </a:lnTo>
                    <a:lnTo>
                      <a:pt x="22" y="641"/>
                    </a:lnTo>
                    <a:lnTo>
                      <a:pt x="0" y="527"/>
                    </a:lnTo>
                    <a:lnTo>
                      <a:pt x="0" y="435"/>
                    </a:lnTo>
                    <a:lnTo>
                      <a:pt x="13" y="327"/>
                    </a:lnTo>
                    <a:lnTo>
                      <a:pt x="30" y="249"/>
                    </a:lnTo>
                    <a:lnTo>
                      <a:pt x="51" y="180"/>
                    </a:lnTo>
                    <a:lnTo>
                      <a:pt x="85" y="114"/>
                    </a:lnTo>
                    <a:lnTo>
                      <a:pt x="127" y="64"/>
                    </a:lnTo>
                    <a:lnTo>
                      <a:pt x="171" y="28"/>
                    </a:lnTo>
                    <a:lnTo>
                      <a:pt x="234" y="0"/>
                    </a:lnTo>
                    <a:lnTo>
                      <a:pt x="28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4" name="Freeform 128"/>
              <p:cNvSpPr>
                <a:spLocks/>
              </p:cNvSpPr>
              <p:nvPr/>
            </p:nvSpPr>
            <p:spPr bwMode="auto">
              <a:xfrm>
                <a:off x="966" y="2686"/>
                <a:ext cx="100" cy="449"/>
              </a:xfrm>
              <a:custGeom>
                <a:avLst/>
                <a:gdLst>
                  <a:gd name="T0" fmla="*/ 34 w 298"/>
                  <a:gd name="T1" fmla="*/ 0 h 897"/>
                  <a:gd name="T2" fmla="*/ 26 w 298"/>
                  <a:gd name="T3" fmla="*/ 8 h 897"/>
                  <a:gd name="T4" fmla="*/ 20 w 298"/>
                  <a:gd name="T5" fmla="*/ 19 h 897"/>
                  <a:gd name="T6" fmla="*/ 17 w 298"/>
                  <a:gd name="T7" fmla="*/ 29 h 897"/>
                  <a:gd name="T8" fmla="*/ 14 w 298"/>
                  <a:gd name="T9" fmla="*/ 44 h 897"/>
                  <a:gd name="T10" fmla="*/ 10 w 298"/>
                  <a:gd name="T11" fmla="*/ 65 h 897"/>
                  <a:gd name="T12" fmla="*/ 9 w 298"/>
                  <a:gd name="T13" fmla="*/ 89 h 897"/>
                  <a:gd name="T14" fmla="*/ 8 w 298"/>
                  <a:gd name="T15" fmla="*/ 118 h 897"/>
                  <a:gd name="T16" fmla="*/ 9 w 298"/>
                  <a:gd name="T17" fmla="*/ 142 h 897"/>
                  <a:gd name="T18" fmla="*/ 11 w 298"/>
                  <a:gd name="T19" fmla="*/ 166 h 897"/>
                  <a:gd name="T20" fmla="*/ 14 w 298"/>
                  <a:gd name="T21" fmla="*/ 183 h 897"/>
                  <a:gd name="T22" fmla="*/ 17 w 298"/>
                  <a:gd name="T23" fmla="*/ 199 h 897"/>
                  <a:gd name="T24" fmla="*/ 20 w 298"/>
                  <a:gd name="T25" fmla="*/ 206 h 897"/>
                  <a:gd name="T26" fmla="*/ 23 w 298"/>
                  <a:gd name="T27" fmla="*/ 216 h 897"/>
                  <a:gd name="T28" fmla="*/ 27 w 298"/>
                  <a:gd name="T29" fmla="*/ 222 h 897"/>
                  <a:gd name="T30" fmla="*/ 32 w 298"/>
                  <a:gd name="T31" fmla="*/ 225 h 897"/>
                  <a:gd name="T32" fmla="*/ 22 w 298"/>
                  <a:gd name="T33" fmla="*/ 225 h 897"/>
                  <a:gd name="T34" fmla="*/ 20 w 298"/>
                  <a:gd name="T35" fmla="*/ 223 h 897"/>
                  <a:gd name="T36" fmla="*/ 16 w 298"/>
                  <a:gd name="T37" fmla="*/ 217 h 897"/>
                  <a:gd name="T38" fmla="*/ 11 w 298"/>
                  <a:gd name="T39" fmla="*/ 207 h 897"/>
                  <a:gd name="T40" fmla="*/ 7 w 298"/>
                  <a:gd name="T41" fmla="*/ 191 h 897"/>
                  <a:gd name="T42" fmla="*/ 4 w 298"/>
                  <a:gd name="T43" fmla="*/ 174 h 897"/>
                  <a:gd name="T44" fmla="*/ 1 w 298"/>
                  <a:gd name="T45" fmla="*/ 154 h 897"/>
                  <a:gd name="T46" fmla="*/ 0 w 298"/>
                  <a:gd name="T47" fmla="*/ 127 h 897"/>
                  <a:gd name="T48" fmla="*/ 0 w 298"/>
                  <a:gd name="T49" fmla="*/ 97 h 897"/>
                  <a:gd name="T50" fmla="*/ 1 w 298"/>
                  <a:gd name="T51" fmla="*/ 76 h 897"/>
                  <a:gd name="T52" fmla="*/ 3 w 298"/>
                  <a:gd name="T53" fmla="*/ 61 h 897"/>
                  <a:gd name="T54" fmla="*/ 6 w 298"/>
                  <a:gd name="T55" fmla="*/ 45 h 897"/>
                  <a:gd name="T56" fmla="*/ 9 w 298"/>
                  <a:gd name="T57" fmla="*/ 28 h 897"/>
                  <a:gd name="T58" fmla="*/ 13 w 298"/>
                  <a:gd name="T59" fmla="*/ 16 h 897"/>
                  <a:gd name="T60" fmla="*/ 18 w 298"/>
                  <a:gd name="T61" fmla="*/ 7 h 897"/>
                  <a:gd name="T62" fmla="*/ 21 w 298"/>
                  <a:gd name="T63" fmla="*/ 3 h 897"/>
                  <a:gd name="T64" fmla="*/ 24 w 298"/>
                  <a:gd name="T65" fmla="*/ 0 h 897"/>
                  <a:gd name="T66" fmla="*/ 34 w 298"/>
                  <a:gd name="T67" fmla="*/ 0 h 897"/>
                  <a:gd name="T68" fmla="*/ 34 w 298"/>
                  <a:gd name="T69" fmla="*/ 0 h 897"/>
                  <a:gd name="T70" fmla="*/ 34 w 298"/>
                  <a:gd name="T71" fmla="*/ 0 h 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8" h="897">
                    <a:moveTo>
                      <a:pt x="298" y="0"/>
                    </a:moveTo>
                    <a:lnTo>
                      <a:pt x="229" y="32"/>
                    </a:lnTo>
                    <a:lnTo>
                      <a:pt x="177" y="75"/>
                    </a:lnTo>
                    <a:lnTo>
                      <a:pt x="153" y="114"/>
                    </a:lnTo>
                    <a:lnTo>
                      <a:pt x="124" y="173"/>
                    </a:lnTo>
                    <a:lnTo>
                      <a:pt x="93" y="257"/>
                    </a:lnTo>
                    <a:lnTo>
                      <a:pt x="76" y="354"/>
                    </a:lnTo>
                    <a:lnTo>
                      <a:pt x="72" y="469"/>
                    </a:lnTo>
                    <a:lnTo>
                      <a:pt x="82" y="567"/>
                    </a:lnTo>
                    <a:lnTo>
                      <a:pt x="97" y="664"/>
                    </a:lnTo>
                    <a:lnTo>
                      <a:pt x="124" y="730"/>
                    </a:lnTo>
                    <a:lnTo>
                      <a:pt x="153" y="793"/>
                    </a:lnTo>
                    <a:lnTo>
                      <a:pt x="176" y="822"/>
                    </a:lnTo>
                    <a:lnTo>
                      <a:pt x="208" y="862"/>
                    </a:lnTo>
                    <a:lnTo>
                      <a:pt x="242" y="886"/>
                    </a:lnTo>
                    <a:lnTo>
                      <a:pt x="284" y="897"/>
                    </a:lnTo>
                    <a:lnTo>
                      <a:pt x="200" y="897"/>
                    </a:lnTo>
                    <a:lnTo>
                      <a:pt x="177" y="889"/>
                    </a:lnTo>
                    <a:lnTo>
                      <a:pt x="139" y="867"/>
                    </a:lnTo>
                    <a:lnTo>
                      <a:pt x="101" y="827"/>
                    </a:lnTo>
                    <a:lnTo>
                      <a:pt x="63" y="764"/>
                    </a:lnTo>
                    <a:lnTo>
                      <a:pt x="38" y="696"/>
                    </a:lnTo>
                    <a:lnTo>
                      <a:pt x="13" y="613"/>
                    </a:lnTo>
                    <a:lnTo>
                      <a:pt x="0" y="506"/>
                    </a:lnTo>
                    <a:lnTo>
                      <a:pt x="0" y="385"/>
                    </a:lnTo>
                    <a:lnTo>
                      <a:pt x="13" y="304"/>
                    </a:lnTo>
                    <a:lnTo>
                      <a:pt x="29" y="241"/>
                    </a:lnTo>
                    <a:lnTo>
                      <a:pt x="51" y="180"/>
                    </a:lnTo>
                    <a:lnTo>
                      <a:pt x="82" y="109"/>
                    </a:lnTo>
                    <a:lnTo>
                      <a:pt x="120" y="64"/>
                    </a:lnTo>
                    <a:lnTo>
                      <a:pt x="162" y="28"/>
                    </a:lnTo>
                    <a:lnTo>
                      <a:pt x="191" y="9"/>
                    </a:lnTo>
                    <a:lnTo>
                      <a:pt x="214" y="0"/>
                    </a:lnTo>
                    <a:lnTo>
                      <a:pt x="2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129"/>
              <p:cNvSpPr>
                <a:spLocks/>
              </p:cNvSpPr>
              <p:nvPr/>
            </p:nvSpPr>
            <p:spPr bwMode="auto">
              <a:xfrm>
                <a:off x="966" y="2686"/>
                <a:ext cx="100" cy="449"/>
              </a:xfrm>
              <a:custGeom>
                <a:avLst/>
                <a:gdLst>
                  <a:gd name="T0" fmla="*/ 34 w 298"/>
                  <a:gd name="T1" fmla="*/ 0 h 897"/>
                  <a:gd name="T2" fmla="*/ 26 w 298"/>
                  <a:gd name="T3" fmla="*/ 8 h 897"/>
                  <a:gd name="T4" fmla="*/ 20 w 298"/>
                  <a:gd name="T5" fmla="*/ 19 h 897"/>
                  <a:gd name="T6" fmla="*/ 17 w 298"/>
                  <a:gd name="T7" fmla="*/ 29 h 897"/>
                  <a:gd name="T8" fmla="*/ 14 w 298"/>
                  <a:gd name="T9" fmla="*/ 44 h 897"/>
                  <a:gd name="T10" fmla="*/ 10 w 298"/>
                  <a:gd name="T11" fmla="*/ 65 h 897"/>
                  <a:gd name="T12" fmla="*/ 9 w 298"/>
                  <a:gd name="T13" fmla="*/ 89 h 897"/>
                  <a:gd name="T14" fmla="*/ 8 w 298"/>
                  <a:gd name="T15" fmla="*/ 118 h 897"/>
                  <a:gd name="T16" fmla="*/ 9 w 298"/>
                  <a:gd name="T17" fmla="*/ 142 h 897"/>
                  <a:gd name="T18" fmla="*/ 11 w 298"/>
                  <a:gd name="T19" fmla="*/ 166 h 897"/>
                  <a:gd name="T20" fmla="*/ 14 w 298"/>
                  <a:gd name="T21" fmla="*/ 183 h 897"/>
                  <a:gd name="T22" fmla="*/ 17 w 298"/>
                  <a:gd name="T23" fmla="*/ 199 h 897"/>
                  <a:gd name="T24" fmla="*/ 20 w 298"/>
                  <a:gd name="T25" fmla="*/ 206 h 897"/>
                  <a:gd name="T26" fmla="*/ 23 w 298"/>
                  <a:gd name="T27" fmla="*/ 216 h 897"/>
                  <a:gd name="T28" fmla="*/ 27 w 298"/>
                  <a:gd name="T29" fmla="*/ 222 h 897"/>
                  <a:gd name="T30" fmla="*/ 32 w 298"/>
                  <a:gd name="T31" fmla="*/ 225 h 897"/>
                  <a:gd name="T32" fmla="*/ 22 w 298"/>
                  <a:gd name="T33" fmla="*/ 225 h 897"/>
                  <a:gd name="T34" fmla="*/ 20 w 298"/>
                  <a:gd name="T35" fmla="*/ 223 h 897"/>
                  <a:gd name="T36" fmla="*/ 16 w 298"/>
                  <a:gd name="T37" fmla="*/ 217 h 897"/>
                  <a:gd name="T38" fmla="*/ 11 w 298"/>
                  <a:gd name="T39" fmla="*/ 207 h 897"/>
                  <a:gd name="T40" fmla="*/ 7 w 298"/>
                  <a:gd name="T41" fmla="*/ 191 h 897"/>
                  <a:gd name="T42" fmla="*/ 4 w 298"/>
                  <a:gd name="T43" fmla="*/ 174 h 897"/>
                  <a:gd name="T44" fmla="*/ 1 w 298"/>
                  <a:gd name="T45" fmla="*/ 154 h 897"/>
                  <a:gd name="T46" fmla="*/ 0 w 298"/>
                  <a:gd name="T47" fmla="*/ 127 h 897"/>
                  <a:gd name="T48" fmla="*/ 0 w 298"/>
                  <a:gd name="T49" fmla="*/ 97 h 897"/>
                  <a:gd name="T50" fmla="*/ 1 w 298"/>
                  <a:gd name="T51" fmla="*/ 76 h 897"/>
                  <a:gd name="T52" fmla="*/ 3 w 298"/>
                  <a:gd name="T53" fmla="*/ 61 h 897"/>
                  <a:gd name="T54" fmla="*/ 6 w 298"/>
                  <a:gd name="T55" fmla="*/ 45 h 897"/>
                  <a:gd name="T56" fmla="*/ 9 w 298"/>
                  <a:gd name="T57" fmla="*/ 28 h 897"/>
                  <a:gd name="T58" fmla="*/ 13 w 298"/>
                  <a:gd name="T59" fmla="*/ 16 h 897"/>
                  <a:gd name="T60" fmla="*/ 18 w 298"/>
                  <a:gd name="T61" fmla="*/ 7 h 897"/>
                  <a:gd name="T62" fmla="*/ 21 w 298"/>
                  <a:gd name="T63" fmla="*/ 3 h 897"/>
                  <a:gd name="T64" fmla="*/ 24 w 298"/>
                  <a:gd name="T65" fmla="*/ 0 h 897"/>
                  <a:gd name="T66" fmla="*/ 34 w 298"/>
                  <a:gd name="T67" fmla="*/ 0 h 897"/>
                  <a:gd name="T68" fmla="*/ 34 w 298"/>
                  <a:gd name="T69" fmla="*/ 0 h 8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8" h="897">
                    <a:moveTo>
                      <a:pt x="298" y="0"/>
                    </a:moveTo>
                    <a:lnTo>
                      <a:pt x="229" y="32"/>
                    </a:lnTo>
                    <a:lnTo>
                      <a:pt x="177" y="75"/>
                    </a:lnTo>
                    <a:lnTo>
                      <a:pt x="153" y="114"/>
                    </a:lnTo>
                    <a:lnTo>
                      <a:pt x="124" y="173"/>
                    </a:lnTo>
                    <a:lnTo>
                      <a:pt x="93" y="257"/>
                    </a:lnTo>
                    <a:lnTo>
                      <a:pt x="76" y="354"/>
                    </a:lnTo>
                    <a:lnTo>
                      <a:pt x="72" y="469"/>
                    </a:lnTo>
                    <a:lnTo>
                      <a:pt x="82" y="567"/>
                    </a:lnTo>
                    <a:lnTo>
                      <a:pt x="97" y="664"/>
                    </a:lnTo>
                    <a:lnTo>
                      <a:pt x="124" y="730"/>
                    </a:lnTo>
                    <a:lnTo>
                      <a:pt x="153" y="793"/>
                    </a:lnTo>
                    <a:lnTo>
                      <a:pt x="176" y="822"/>
                    </a:lnTo>
                    <a:lnTo>
                      <a:pt x="208" y="862"/>
                    </a:lnTo>
                    <a:lnTo>
                      <a:pt x="242" y="886"/>
                    </a:lnTo>
                    <a:lnTo>
                      <a:pt x="284" y="897"/>
                    </a:lnTo>
                    <a:lnTo>
                      <a:pt x="200" y="897"/>
                    </a:lnTo>
                    <a:lnTo>
                      <a:pt x="177" y="889"/>
                    </a:lnTo>
                    <a:lnTo>
                      <a:pt x="139" y="867"/>
                    </a:lnTo>
                    <a:lnTo>
                      <a:pt x="101" y="827"/>
                    </a:lnTo>
                    <a:lnTo>
                      <a:pt x="63" y="764"/>
                    </a:lnTo>
                    <a:lnTo>
                      <a:pt x="38" y="696"/>
                    </a:lnTo>
                    <a:lnTo>
                      <a:pt x="13" y="613"/>
                    </a:lnTo>
                    <a:lnTo>
                      <a:pt x="0" y="506"/>
                    </a:lnTo>
                    <a:lnTo>
                      <a:pt x="0" y="385"/>
                    </a:lnTo>
                    <a:lnTo>
                      <a:pt x="13" y="304"/>
                    </a:lnTo>
                    <a:lnTo>
                      <a:pt x="29" y="241"/>
                    </a:lnTo>
                    <a:lnTo>
                      <a:pt x="51" y="180"/>
                    </a:lnTo>
                    <a:lnTo>
                      <a:pt x="82" y="109"/>
                    </a:lnTo>
                    <a:lnTo>
                      <a:pt x="120" y="64"/>
                    </a:lnTo>
                    <a:lnTo>
                      <a:pt x="162" y="28"/>
                    </a:lnTo>
                    <a:lnTo>
                      <a:pt x="191" y="9"/>
                    </a:lnTo>
                    <a:lnTo>
                      <a:pt x="214" y="0"/>
                    </a:lnTo>
                    <a:lnTo>
                      <a:pt x="29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Freeform 130"/>
              <p:cNvSpPr>
                <a:spLocks/>
              </p:cNvSpPr>
              <p:nvPr/>
            </p:nvSpPr>
            <p:spPr bwMode="auto">
              <a:xfrm>
                <a:off x="1538" y="2686"/>
                <a:ext cx="371" cy="449"/>
              </a:xfrm>
              <a:custGeom>
                <a:avLst/>
                <a:gdLst>
                  <a:gd name="T0" fmla="*/ 0 w 1112"/>
                  <a:gd name="T1" fmla="*/ 186 h 897"/>
                  <a:gd name="T2" fmla="*/ 10 w 1112"/>
                  <a:gd name="T3" fmla="*/ 179 h 897"/>
                  <a:gd name="T4" fmla="*/ 17 w 1112"/>
                  <a:gd name="T5" fmla="*/ 173 h 897"/>
                  <a:gd name="T6" fmla="*/ 24 w 1112"/>
                  <a:gd name="T7" fmla="*/ 164 h 897"/>
                  <a:gd name="T8" fmla="*/ 30 w 1112"/>
                  <a:gd name="T9" fmla="*/ 156 h 897"/>
                  <a:gd name="T10" fmla="*/ 35 w 1112"/>
                  <a:gd name="T11" fmla="*/ 144 h 897"/>
                  <a:gd name="T12" fmla="*/ 39 w 1112"/>
                  <a:gd name="T13" fmla="*/ 132 h 897"/>
                  <a:gd name="T14" fmla="*/ 40 w 1112"/>
                  <a:gd name="T15" fmla="*/ 120 h 897"/>
                  <a:gd name="T16" fmla="*/ 41 w 1112"/>
                  <a:gd name="T17" fmla="*/ 112 h 897"/>
                  <a:gd name="T18" fmla="*/ 40 w 1112"/>
                  <a:gd name="T19" fmla="*/ 104 h 897"/>
                  <a:gd name="T20" fmla="*/ 38 w 1112"/>
                  <a:gd name="T21" fmla="*/ 92 h 897"/>
                  <a:gd name="T22" fmla="*/ 35 w 1112"/>
                  <a:gd name="T23" fmla="*/ 81 h 897"/>
                  <a:gd name="T24" fmla="*/ 27 w 1112"/>
                  <a:gd name="T25" fmla="*/ 67 h 897"/>
                  <a:gd name="T26" fmla="*/ 20 w 1112"/>
                  <a:gd name="T27" fmla="*/ 58 h 897"/>
                  <a:gd name="T28" fmla="*/ 9 w 1112"/>
                  <a:gd name="T29" fmla="*/ 47 h 897"/>
                  <a:gd name="T30" fmla="*/ 2 w 1112"/>
                  <a:gd name="T31" fmla="*/ 42 h 897"/>
                  <a:gd name="T32" fmla="*/ 7 w 1112"/>
                  <a:gd name="T33" fmla="*/ 41 h 897"/>
                  <a:gd name="T34" fmla="*/ 21 w 1112"/>
                  <a:gd name="T35" fmla="*/ 36 h 897"/>
                  <a:gd name="T36" fmla="*/ 30 w 1112"/>
                  <a:gd name="T37" fmla="*/ 31 h 897"/>
                  <a:gd name="T38" fmla="*/ 41 w 1112"/>
                  <a:gd name="T39" fmla="*/ 22 h 897"/>
                  <a:gd name="T40" fmla="*/ 47 w 1112"/>
                  <a:gd name="T41" fmla="*/ 14 h 897"/>
                  <a:gd name="T42" fmla="*/ 50 w 1112"/>
                  <a:gd name="T43" fmla="*/ 7 h 897"/>
                  <a:gd name="T44" fmla="*/ 48 w 1112"/>
                  <a:gd name="T45" fmla="*/ 0 h 897"/>
                  <a:gd name="T46" fmla="*/ 122 w 1112"/>
                  <a:gd name="T47" fmla="*/ 70 h 897"/>
                  <a:gd name="T48" fmla="*/ 124 w 1112"/>
                  <a:gd name="T49" fmla="*/ 72 h 897"/>
                  <a:gd name="T50" fmla="*/ 120 w 1112"/>
                  <a:gd name="T51" fmla="*/ 72 h 897"/>
                  <a:gd name="T52" fmla="*/ 117 w 1112"/>
                  <a:gd name="T53" fmla="*/ 77 h 897"/>
                  <a:gd name="T54" fmla="*/ 113 w 1112"/>
                  <a:gd name="T55" fmla="*/ 84 h 897"/>
                  <a:gd name="T56" fmla="*/ 111 w 1112"/>
                  <a:gd name="T57" fmla="*/ 94 h 897"/>
                  <a:gd name="T58" fmla="*/ 110 w 1112"/>
                  <a:gd name="T59" fmla="*/ 115 h 897"/>
                  <a:gd name="T60" fmla="*/ 110 w 1112"/>
                  <a:gd name="T61" fmla="*/ 125 h 897"/>
                  <a:gd name="T62" fmla="*/ 111 w 1112"/>
                  <a:gd name="T63" fmla="*/ 136 h 897"/>
                  <a:gd name="T64" fmla="*/ 114 w 1112"/>
                  <a:gd name="T65" fmla="*/ 145 h 897"/>
                  <a:gd name="T66" fmla="*/ 117 w 1112"/>
                  <a:gd name="T67" fmla="*/ 152 h 897"/>
                  <a:gd name="T68" fmla="*/ 123 w 1112"/>
                  <a:gd name="T69" fmla="*/ 154 h 897"/>
                  <a:gd name="T70" fmla="*/ 48 w 1112"/>
                  <a:gd name="T71" fmla="*/ 225 h 897"/>
                  <a:gd name="T72" fmla="*/ 48 w 1112"/>
                  <a:gd name="T73" fmla="*/ 219 h 897"/>
                  <a:gd name="T74" fmla="*/ 45 w 1112"/>
                  <a:gd name="T75" fmla="*/ 212 h 897"/>
                  <a:gd name="T76" fmla="*/ 40 w 1112"/>
                  <a:gd name="T77" fmla="*/ 204 h 897"/>
                  <a:gd name="T78" fmla="*/ 34 w 1112"/>
                  <a:gd name="T79" fmla="*/ 199 h 897"/>
                  <a:gd name="T80" fmla="*/ 21 w 1112"/>
                  <a:gd name="T81" fmla="*/ 193 h 897"/>
                  <a:gd name="T82" fmla="*/ 7 w 1112"/>
                  <a:gd name="T83" fmla="*/ 188 h 897"/>
                  <a:gd name="T84" fmla="*/ 1 w 1112"/>
                  <a:gd name="T85" fmla="*/ 186 h 897"/>
                  <a:gd name="T86" fmla="*/ 0 w 1112"/>
                  <a:gd name="T87" fmla="*/ 186 h 897"/>
                  <a:gd name="T88" fmla="*/ 0 w 1112"/>
                  <a:gd name="T89" fmla="*/ 186 h 897"/>
                  <a:gd name="T90" fmla="*/ 0 w 1112"/>
                  <a:gd name="T91" fmla="*/ 186 h 8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12" h="897">
                    <a:moveTo>
                      <a:pt x="0" y="741"/>
                    </a:moveTo>
                    <a:lnTo>
                      <a:pt x="86" y="715"/>
                    </a:lnTo>
                    <a:lnTo>
                      <a:pt x="153" y="691"/>
                    </a:lnTo>
                    <a:lnTo>
                      <a:pt x="218" y="656"/>
                    </a:lnTo>
                    <a:lnTo>
                      <a:pt x="273" y="621"/>
                    </a:lnTo>
                    <a:lnTo>
                      <a:pt x="319" y="574"/>
                    </a:lnTo>
                    <a:lnTo>
                      <a:pt x="349" y="527"/>
                    </a:lnTo>
                    <a:lnTo>
                      <a:pt x="361" y="479"/>
                    </a:lnTo>
                    <a:lnTo>
                      <a:pt x="366" y="447"/>
                    </a:lnTo>
                    <a:lnTo>
                      <a:pt x="361" y="416"/>
                    </a:lnTo>
                    <a:lnTo>
                      <a:pt x="340" y="365"/>
                    </a:lnTo>
                    <a:lnTo>
                      <a:pt x="311" y="323"/>
                    </a:lnTo>
                    <a:lnTo>
                      <a:pt x="247" y="265"/>
                    </a:lnTo>
                    <a:lnTo>
                      <a:pt x="181" y="230"/>
                    </a:lnTo>
                    <a:lnTo>
                      <a:pt x="80" y="188"/>
                    </a:lnTo>
                    <a:lnTo>
                      <a:pt x="17" y="165"/>
                    </a:lnTo>
                    <a:lnTo>
                      <a:pt x="63" y="161"/>
                    </a:lnTo>
                    <a:lnTo>
                      <a:pt x="191" y="141"/>
                    </a:lnTo>
                    <a:lnTo>
                      <a:pt x="273" y="122"/>
                    </a:lnTo>
                    <a:lnTo>
                      <a:pt x="370" y="87"/>
                    </a:lnTo>
                    <a:lnTo>
                      <a:pt x="426" y="56"/>
                    </a:lnTo>
                    <a:lnTo>
                      <a:pt x="446" y="28"/>
                    </a:lnTo>
                    <a:lnTo>
                      <a:pt x="433" y="0"/>
                    </a:lnTo>
                    <a:lnTo>
                      <a:pt x="1099" y="280"/>
                    </a:lnTo>
                    <a:lnTo>
                      <a:pt x="1112" y="288"/>
                    </a:lnTo>
                    <a:lnTo>
                      <a:pt x="1081" y="288"/>
                    </a:lnTo>
                    <a:lnTo>
                      <a:pt x="1048" y="307"/>
                    </a:lnTo>
                    <a:lnTo>
                      <a:pt x="1017" y="335"/>
                    </a:lnTo>
                    <a:lnTo>
                      <a:pt x="996" y="374"/>
                    </a:lnTo>
                    <a:lnTo>
                      <a:pt x="986" y="459"/>
                    </a:lnTo>
                    <a:lnTo>
                      <a:pt x="986" y="497"/>
                    </a:lnTo>
                    <a:lnTo>
                      <a:pt x="1000" y="544"/>
                    </a:lnTo>
                    <a:lnTo>
                      <a:pt x="1023" y="579"/>
                    </a:lnTo>
                    <a:lnTo>
                      <a:pt x="1055" y="606"/>
                    </a:lnTo>
                    <a:lnTo>
                      <a:pt x="1102" y="613"/>
                    </a:lnTo>
                    <a:lnTo>
                      <a:pt x="433" y="897"/>
                    </a:lnTo>
                    <a:lnTo>
                      <a:pt x="433" y="873"/>
                    </a:lnTo>
                    <a:lnTo>
                      <a:pt x="408" y="846"/>
                    </a:lnTo>
                    <a:lnTo>
                      <a:pt x="357" y="815"/>
                    </a:lnTo>
                    <a:lnTo>
                      <a:pt x="305" y="796"/>
                    </a:lnTo>
                    <a:lnTo>
                      <a:pt x="187" y="769"/>
                    </a:lnTo>
                    <a:lnTo>
                      <a:pt x="63" y="750"/>
                    </a:lnTo>
                    <a:lnTo>
                      <a:pt x="10" y="741"/>
                    </a:lnTo>
                    <a:lnTo>
                      <a:pt x="0" y="741"/>
                    </a:lnTo>
                    <a:close/>
                  </a:path>
                </a:pathLst>
              </a:custGeom>
              <a:solidFill>
                <a:srgbClr val="FFC2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131"/>
              <p:cNvSpPr>
                <a:spLocks/>
              </p:cNvSpPr>
              <p:nvPr/>
            </p:nvSpPr>
            <p:spPr bwMode="auto">
              <a:xfrm>
                <a:off x="1538" y="2686"/>
                <a:ext cx="371" cy="449"/>
              </a:xfrm>
              <a:custGeom>
                <a:avLst/>
                <a:gdLst>
                  <a:gd name="T0" fmla="*/ 0 w 1112"/>
                  <a:gd name="T1" fmla="*/ 186 h 897"/>
                  <a:gd name="T2" fmla="*/ 10 w 1112"/>
                  <a:gd name="T3" fmla="*/ 179 h 897"/>
                  <a:gd name="T4" fmla="*/ 17 w 1112"/>
                  <a:gd name="T5" fmla="*/ 173 h 897"/>
                  <a:gd name="T6" fmla="*/ 24 w 1112"/>
                  <a:gd name="T7" fmla="*/ 164 h 897"/>
                  <a:gd name="T8" fmla="*/ 30 w 1112"/>
                  <a:gd name="T9" fmla="*/ 156 h 897"/>
                  <a:gd name="T10" fmla="*/ 35 w 1112"/>
                  <a:gd name="T11" fmla="*/ 144 h 897"/>
                  <a:gd name="T12" fmla="*/ 39 w 1112"/>
                  <a:gd name="T13" fmla="*/ 132 h 897"/>
                  <a:gd name="T14" fmla="*/ 40 w 1112"/>
                  <a:gd name="T15" fmla="*/ 120 h 897"/>
                  <a:gd name="T16" fmla="*/ 41 w 1112"/>
                  <a:gd name="T17" fmla="*/ 112 h 897"/>
                  <a:gd name="T18" fmla="*/ 40 w 1112"/>
                  <a:gd name="T19" fmla="*/ 104 h 897"/>
                  <a:gd name="T20" fmla="*/ 38 w 1112"/>
                  <a:gd name="T21" fmla="*/ 92 h 897"/>
                  <a:gd name="T22" fmla="*/ 35 w 1112"/>
                  <a:gd name="T23" fmla="*/ 81 h 897"/>
                  <a:gd name="T24" fmla="*/ 27 w 1112"/>
                  <a:gd name="T25" fmla="*/ 67 h 897"/>
                  <a:gd name="T26" fmla="*/ 20 w 1112"/>
                  <a:gd name="T27" fmla="*/ 58 h 897"/>
                  <a:gd name="T28" fmla="*/ 9 w 1112"/>
                  <a:gd name="T29" fmla="*/ 47 h 897"/>
                  <a:gd name="T30" fmla="*/ 2 w 1112"/>
                  <a:gd name="T31" fmla="*/ 42 h 897"/>
                  <a:gd name="T32" fmla="*/ 7 w 1112"/>
                  <a:gd name="T33" fmla="*/ 41 h 897"/>
                  <a:gd name="T34" fmla="*/ 21 w 1112"/>
                  <a:gd name="T35" fmla="*/ 36 h 897"/>
                  <a:gd name="T36" fmla="*/ 30 w 1112"/>
                  <a:gd name="T37" fmla="*/ 31 h 897"/>
                  <a:gd name="T38" fmla="*/ 41 w 1112"/>
                  <a:gd name="T39" fmla="*/ 22 h 897"/>
                  <a:gd name="T40" fmla="*/ 47 w 1112"/>
                  <a:gd name="T41" fmla="*/ 14 h 897"/>
                  <a:gd name="T42" fmla="*/ 50 w 1112"/>
                  <a:gd name="T43" fmla="*/ 7 h 897"/>
                  <a:gd name="T44" fmla="*/ 48 w 1112"/>
                  <a:gd name="T45" fmla="*/ 0 h 897"/>
                  <a:gd name="T46" fmla="*/ 122 w 1112"/>
                  <a:gd name="T47" fmla="*/ 70 h 897"/>
                  <a:gd name="T48" fmla="*/ 124 w 1112"/>
                  <a:gd name="T49" fmla="*/ 72 h 897"/>
                  <a:gd name="T50" fmla="*/ 120 w 1112"/>
                  <a:gd name="T51" fmla="*/ 72 h 897"/>
                  <a:gd name="T52" fmla="*/ 117 w 1112"/>
                  <a:gd name="T53" fmla="*/ 77 h 897"/>
                  <a:gd name="T54" fmla="*/ 113 w 1112"/>
                  <a:gd name="T55" fmla="*/ 84 h 897"/>
                  <a:gd name="T56" fmla="*/ 111 w 1112"/>
                  <a:gd name="T57" fmla="*/ 94 h 897"/>
                  <a:gd name="T58" fmla="*/ 110 w 1112"/>
                  <a:gd name="T59" fmla="*/ 115 h 897"/>
                  <a:gd name="T60" fmla="*/ 110 w 1112"/>
                  <a:gd name="T61" fmla="*/ 125 h 897"/>
                  <a:gd name="T62" fmla="*/ 111 w 1112"/>
                  <a:gd name="T63" fmla="*/ 136 h 897"/>
                  <a:gd name="T64" fmla="*/ 114 w 1112"/>
                  <a:gd name="T65" fmla="*/ 145 h 897"/>
                  <a:gd name="T66" fmla="*/ 117 w 1112"/>
                  <a:gd name="T67" fmla="*/ 152 h 897"/>
                  <a:gd name="T68" fmla="*/ 123 w 1112"/>
                  <a:gd name="T69" fmla="*/ 154 h 897"/>
                  <a:gd name="T70" fmla="*/ 48 w 1112"/>
                  <a:gd name="T71" fmla="*/ 225 h 897"/>
                  <a:gd name="T72" fmla="*/ 48 w 1112"/>
                  <a:gd name="T73" fmla="*/ 219 h 897"/>
                  <a:gd name="T74" fmla="*/ 45 w 1112"/>
                  <a:gd name="T75" fmla="*/ 212 h 897"/>
                  <a:gd name="T76" fmla="*/ 40 w 1112"/>
                  <a:gd name="T77" fmla="*/ 204 h 897"/>
                  <a:gd name="T78" fmla="*/ 34 w 1112"/>
                  <a:gd name="T79" fmla="*/ 199 h 897"/>
                  <a:gd name="T80" fmla="*/ 21 w 1112"/>
                  <a:gd name="T81" fmla="*/ 193 h 897"/>
                  <a:gd name="T82" fmla="*/ 7 w 1112"/>
                  <a:gd name="T83" fmla="*/ 188 h 897"/>
                  <a:gd name="T84" fmla="*/ 1 w 1112"/>
                  <a:gd name="T85" fmla="*/ 186 h 897"/>
                  <a:gd name="T86" fmla="*/ 0 w 1112"/>
                  <a:gd name="T87" fmla="*/ 186 h 897"/>
                  <a:gd name="T88" fmla="*/ 0 w 1112"/>
                  <a:gd name="T89" fmla="*/ 186 h 8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12" h="897">
                    <a:moveTo>
                      <a:pt x="0" y="741"/>
                    </a:moveTo>
                    <a:lnTo>
                      <a:pt x="86" y="715"/>
                    </a:lnTo>
                    <a:lnTo>
                      <a:pt x="153" y="691"/>
                    </a:lnTo>
                    <a:lnTo>
                      <a:pt x="218" y="656"/>
                    </a:lnTo>
                    <a:lnTo>
                      <a:pt x="273" y="621"/>
                    </a:lnTo>
                    <a:lnTo>
                      <a:pt x="319" y="574"/>
                    </a:lnTo>
                    <a:lnTo>
                      <a:pt x="349" y="527"/>
                    </a:lnTo>
                    <a:lnTo>
                      <a:pt x="361" y="479"/>
                    </a:lnTo>
                    <a:lnTo>
                      <a:pt x="366" y="447"/>
                    </a:lnTo>
                    <a:lnTo>
                      <a:pt x="361" y="416"/>
                    </a:lnTo>
                    <a:lnTo>
                      <a:pt x="340" y="365"/>
                    </a:lnTo>
                    <a:lnTo>
                      <a:pt x="311" y="323"/>
                    </a:lnTo>
                    <a:lnTo>
                      <a:pt x="247" y="265"/>
                    </a:lnTo>
                    <a:lnTo>
                      <a:pt x="181" y="230"/>
                    </a:lnTo>
                    <a:lnTo>
                      <a:pt x="80" y="188"/>
                    </a:lnTo>
                    <a:lnTo>
                      <a:pt x="17" y="165"/>
                    </a:lnTo>
                    <a:lnTo>
                      <a:pt x="63" y="161"/>
                    </a:lnTo>
                    <a:lnTo>
                      <a:pt x="191" y="141"/>
                    </a:lnTo>
                    <a:lnTo>
                      <a:pt x="273" y="122"/>
                    </a:lnTo>
                    <a:lnTo>
                      <a:pt x="370" y="87"/>
                    </a:lnTo>
                    <a:lnTo>
                      <a:pt x="426" y="56"/>
                    </a:lnTo>
                    <a:lnTo>
                      <a:pt x="446" y="28"/>
                    </a:lnTo>
                    <a:lnTo>
                      <a:pt x="433" y="0"/>
                    </a:lnTo>
                    <a:lnTo>
                      <a:pt x="1099" y="280"/>
                    </a:lnTo>
                    <a:lnTo>
                      <a:pt x="1112" y="288"/>
                    </a:lnTo>
                    <a:lnTo>
                      <a:pt x="1081" y="288"/>
                    </a:lnTo>
                    <a:lnTo>
                      <a:pt x="1048" y="307"/>
                    </a:lnTo>
                    <a:lnTo>
                      <a:pt x="1017" y="335"/>
                    </a:lnTo>
                    <a:lnTo>
                      <a:pt x="996" y="374"/>
                    </a:lnTo>
                    <a:lnTo>
                      <a:pt x="986" y="459"/>
                    </a:lnTo>
                    <a:lnTo>
                      <a:pt x="986" y="497"/>
                    </a:lnTo>
                    <a:lnTo>
                      <a:pt x="1000" y="544"/>
                    </a:lnTo>
                    <a:lnTo>
                      <a:pt x="1023" y="579"/>
                    </a:lnTo>
                    <a:lnTo>
                      <a:pt x="1055" y="606"/>
                    </a:lnTo>
                    <a:lnTo>
                      <a:pt x="1102" y="613"/>
                    </a:lnTo>
                    <a:lnTo>
                      <a:pt x="433" y="897"/>
                    </a:lnTo>
                    <a:lnTo>
                      <a:pt x="433" y="873"/>
                    </a:lnTo>
                    <a:lnTo>
                      <a:pt x="408" y="846"/>
                    </a:lnTo>
                    <a:lnTo>
                      <a:pt x="357" y="815"/>
                    </a:lnTo>
                    <a:lnTo>
                      <a:pt x="305" y="796"/>
                    </a:lnTo>
                    <a:lnTo>
                      <a:pt x="187" y="769"/>
                    </a:lnTo>
                    <a:lnTo>
                      <a:pt x="63" y="750"/>
                    </a:lnTo>
                    <a:lnTo>
                      <a:pt x="10" y="741"/>
                    </a:lnTo>
                    <a:lnTo>
                      <a:pt x="0" y="7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8" name="Freeform 132"/>
              <p:cNvSpPr>
                <a:spLocks/>
              </p:cNvSpPr>
              <p:nvPr/>
            </p:nvSpPr>
            <p:spPr bwMode="auto">
              <a:xfrm>
                <a:off x="1054" y="2686"/>
                <a:ext cx="633" cy="83"/>
              </a:xfrm>
              <a:custGeom>
                <a:avLst/>
                <a:gdLst>
                  <a:gd name="T0" fmla="*/ 88 w 1899"/>
                  <a:gd name="T1" fmla="*/ 0 h 165"/>
                  <a:gd name="T2" fmla="*/ 210 w 1899"/>
                  <a:gd name="T3" fmla="*/ 0 h 165"/>
                  <a:gd name="T4" fmla="*/ 211 w 1899"/>
                  <a:gd name="T5" fmla="*/ 7 h 165"/>
                  <a:gd name="T6" fmla="*/ 209 w 1899"/>
                  <a:gd name="T7" fmla="*/ 14 h 165"/>
                  <a:gd name="T8" fmla="*/ 203 w 1899"/>
                  <a:gd name="T9" fmla="*/ 22 h 165"/>
                  <a:gd name="T10" fmla="*/ 192 w 1899"/>
                  <a:gd name="T11" fmla="*/ 31 h 165"/>
                  <a:gd name="T12" fmla="*/ 183 w 1899"/>
                  <a:gd name="T13" fmla="*/ 36 h 165"/>
                  <a:gd name="T14" fmla="*/ 168 w 1899"/>
                  <a:gd name="T15" fmla="*/ 41 h 165"/>
                  <a:gd name="T16" fmla="*/ 163 w 1899"/>
                  <a:gd name="T17" fmla="*/ 42 h 165"/>
                  <a:gd name="T18" fmla="*/ 0 w 1899"/>
                  <a:gd name="T19" fmla="*/ 42 h 165"/>
                  <a:gd name="T20" fmla="*/ 2 w 1899"/>
                  <a:gd name="T21" fmla="*/ 36 h 165"/>
                  <a:gd name="T22" fmla="*/ 5 w 1899"/>
                  <a:gd name="T23" fmla="*/ 22 h 165"/>
                  <a:gd name="T24" fmla="*/ 9 w 1899"/>
                  <a:gd name="T25" fmla="*/ 13 h 165"/>
                  <a:gd name="T26" fmla="*/ 13 w 1899"/>
                  <a:gd name="T27" fmla="*/ 6 h 165"/>
                  <a:gd name="T28" fmla="*/ 18 w 1899"/>
                  <a:gd name="T29" fmla="*/ 0 h 165"/>
                  <a:gd name="T30" fmla="*/ 88 w 1899"/>
                  <a:gd name="T31" fmla="*/ 0 h 165"/>
                  <a:gd name="T32" fmla="*/ 88 w 1899"/>
                  <a:gd name="T33" fmla="*/ 0 h 165"/>
                  <a:gd name="T34" fmla="*/ 88 w 1899"/>
                  <a:gd name="T35" fmla="*/ 0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99" h="165">
                    <a:moveTo>
                      <a:pt x="788" y="0"/>
                    </a:moveTo>
                    <a:lnTo>
                      <a:pt x="1886" y="0"/>
                    </a:lnTo>
                    <a:lnTo>
                      <a:pt x="1899" y="28"/>
                    </a:lnTo>
                    <a:lnTo>
                      <a:pt x="1879" y="56"/>
                    </a:lnTo>
                    <a:lnTo>
                      <a:pt x="1823" y="87"/>
                    </a:lnTo>
                    <a:lnTo>
                      <a:pt x="1726" y="122"/>
                    </a:lnTo>
                    <a:lnTo>
                      <a:pt x="1644" y="141"/>
                    </a:lnTo>
                    <a:lnTo>
                      <a:pt x="1516" y="161"/>
                    </a:lnTo>
                    <a:lnTo>
                      <a:pt x="1470" y="165"/>
                    </a:lnTo>
                    <a:lnTo>
                      <a:pt x="0" y="165"/>
                    </a:lnTo>
                    <a:lnTo>
                      <a:pt x="14" y="141"/>
                    </a:lnTo>
                    <a:lnTo>
                      <a:pt x="47" y="87"/>
                    </a:lnTo>
                    <a:lnTo>
                      <a:pt x="77" y="51"/>
                    </a:lnTo>
                    <a:lnTo>
                      <a:pt x="116" y="24"/>
                    </a:lnTo>
                    <a:lnTo>
                      <a:pt x="159" y="0"/>
                    </a:lnTo>
                    <a:lnTo>
                      <a:pt x="78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133"/>
              <p:cNvSpPr>
                <a:spLocks/>
              </p:cNvSpPr>
              <p:nvPr/>
            </p:nvSpPr>
            <p:spPr bwMode="auto">
              <a:xfrm>
                <a:off x="1054" y="2686"/>
                <a:ext cx="633" cy="83"/>
              </a:xfrm>
              <a:custGeom>
                <a:avLst/>
                <a:gdLst>
                  <a:gd name="T0" fmla="*/ 88 w 1899"/>
                  <a:gd name="T1" fmla="*/ 0 h 165"/>
                  <a:gd name="T2" fmla="*/ 210 w 1899"/>
                  <a:gd name="T3" fmla="*/ 0 h 165"/>
                  <a:gd name="T4" fmla="*/ 211 w 1899"/>
                  <a:gd name="T5" fmla="*/ 7 h 165"/>
                  <a:gd name="T6" fmla="*/ 209 w 1899"/>
                  <a:gd name="T7" fmla="*/ 14 h 165"/>
                  <a:gd name="T8" fmla="*/ 203 w 1899"/>
                  <a:gd name="T9" fmla="*/ 22 h 165"/>
                  <a:gd name="T10" fmla="*/ 192 w 1899"/>
                  <a:gd name="T11" fmla="*/ 31 h 165"/>
                  <a:gd name="T12" fmla="*/ 183 w 1899"/>
                  <a:gd name="T13" fmla="*/ 36 h 165"/>
                  <a:gd name="T14" fmla="*/ 168 w 1899"/>
                  <a:gd name="T15" fmla="*/ 41 h 165"/>
                  <a:gd name="T16" fmla="*/ 163 w 1899"/>
                  <a:gd name="T17" fmla="*/ 42 h 165"/>
                  <a:gd name="T18" fmla="*/ 0 w 1899"/>
                  <a:gd name="T19" fmla="*/ 42 h 165"/>
                  <a:gd name="T20" fmla="*/ 2 w 1899"/>
                  <a:gd name="T21" fmla="*/ 36 h 165"/>
                  <a:gd name="T22" fmla="*/ 5 w 1899"/>
                  <a:gd name="T23" fmla="*/ 22 h 165"/>
                  <a:gd name="T24" fmla="*/ 9 w 1899"/>
                  <a:gd name="T25" fmla="*/ 13 h 165"/>
                  <a:gd name="T26" fmla="*/ 13 w 1899"/>
                  <a:gd name="T27" fmla="*/ 6 h 165"/>
                  <a:gd name="T28" fmla="*/ 18 w 1899"/>
                  <a:gd name="T29" fmla="*/ 0 h 165"/>
                  <a:gd name="T30" fmla="*/ 88 w 1899"/>
                  <a:gd name="T31" fmla="*/ 0 h 165"/>
                  <a:gd name="T32" fmla="*/ 88 w 1899"/>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99" h="165">
                    <a:moveTo>
                      <a:pt x="788" y="0"/>
                    </a:moveTo>
                    <a:lnTo>
                      <a:pt x="1886" y="0"/>
                    </a:lnTo>
                    <a:lnTo>
                      <a:pt x="1899" y="28"/>
                    </a:lnTo>
                    <a:lnTo>
                      <a:pt x="1879" y="56"/>
                    </a:lnTo>
                    <a:lnTo>
                      <a:pt x="1823" y="87"/>
                    </a:lnTo>
                    <a:lnTo>
                      <a:pt x="1726" y="122"/>
                    </a:lnTo>
                    <a:lnTo>
                      <a:pt x="1644" y="141"/>
                    </a:lnTo>
                    <a:lnTo>
                      <a:pt x="1516" y="161"/>
                    </a:lnTo>
                    <a:lnTo>
                      <a:pt x="1470" y="165"/>
                    </a:lnTo>
                    <a:lnTo>
                      <a:pt x="0" y="165"/>
                    </a:lnTo>
                    <a:lnTo>
                      <a:pt x="14" y="141"/>
                    </a:lnTo>
                    <a:lnTo>
                      <a:pt x="47" y="87"/>
                    </a:lnTo>
                    <a:lnTo>
                      <a:pt x="77" y="51"/>
                    </a:lnTo>
                    <a:lnTo>
                      <a:pt x="116" y="24"/>
                    </a:lnTo>
                    <a:lnTo>
                      <a:pt x="159" y="0"/>
                    </a:lnTo>
                    <a:lnTo>
                      <a:pt x="78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0" name="Freeform 134"/>
              <p:cNvSpPr>
                <a:spLocks/>
              </p:cNvSpPr>
              <p:nvPr/>
            </p:nvSpPr>
            <p:spPr bwMode="auto">
              <a:xfrm>
                <a:off x="1034" y="2769"/>
                <a:ext cx="626" cy="290"/>
              </a:xfrm>
              <a:custGeom>
                <a:avLst/>
                <a:gdLst>
                  <a:gd name="T0" fmla="*/ 177 w 1878"/>
                  <a:gd name="T1" fmla="*/ 137 h 581"/>
                  <a:gd name="T2" fmla="*/ 185 w 1878"/>
                  <a:gd name="T3" fmla="*/ 131 h 581"/>
                  <a:gd name="T4" fmla="*/ 192 w 1878"/>
                  <a:gd name="T5" fmla="*/ 122 h 581"/>
                  <a:gd name="T6" fmla="*/ 198 w 1878"/>
                  <a:gd name="T7" fmla="*/ 114 h 581"/>
                  <a:gd name="T8" fmla="*/ 203 w 1878"/>
                  <a:gd name="T9" fmla="*/ 102 h 581"/>
                  <a:gd name="T10" fmla="*/ 207 w 1878"/>
                  <a:gd name="T11" fmla="*/ 90 h 581"/>
                  <a:gd name="T12" fmla="*/ 208 w 1878"/>
                  <a:gd name="T13" fmla="*/ 78 h 581"/>
                  <a:gd name="T14" fmla="*/ 209 w 1878"/>
                  <a:gd name="T15" fmla="*/ 70 h 581"/>
                  <a:gd name="T16" fmla="*/ 208 w 1878"/>
                  <a:gd name="T17" fmla="*/ 62 h 581"/>
                  <a:gd name="T18" fmla="*/ 206 w 1878"/>
                  <a:gd name="T19" fmla="*/ 50 h 581"/>
                  <a:gd name="T20" fmla="*/ 203 w 1878"/>
                  <a:gd name="T21" fmla="*/ 39 h 581"/>
                  <a:gd name="T22" fmla="*/ 195 w 1878"/>
                  <a:gd name="T23" fmla="*/ 25 h 581"/>
                  <a:gd name="T24" fmla="*/ 188 w 1878"/>
                  <a:gd name="T25" fmla="*/ 16 h 581"/>
                  <a:gd name="T26" fmla="*/ 177 w 1878"/>
                  <a:gd name="T27" fmla="*/ 5 h 581"/>
                  <a:gd name="T28" fmla="*/ 170 w 1878"/>
                  <a:gd name="T29" fmla="*/ 0 h 581"/>
                  <a:gd name="T30" fmla="*/ 7 w 1878"/>
                  <a:gd name="T31" fmla="*/ 0 h 581"/>
                  <a:gd name="T32" fmla="*/ 5 w 1878"/>
                  <a:gd name="T33" fmla="*/ 6 h 581"/>
                  <a:gd name="T34" fmla="*/ 2 w 1878"/>
                  <a:gd name="T35" fmla="*/ 28 h 581"/>
                  <a:gd name="T36" fmla="*/ 0 w 1878"/>
                  <a:gd name="T37" fmla="*/ 55 h 581"/>
                  <a:gd name="T38" fmla="*/ 0 w 1878"/>
                  <a:gd name="T39" fmla="*/ 82 h 581"/>
                  <a:gd name="T40" fmla="*/ 1 w 1878"/>
                  <a:gd name="T41" fmla="*/ 107 h 581"/>
                  <a:gd name="T42" fmla="*/ 3 w 1878"/>
                  <a:gd name="T43" fmla="*/ 126 h 581"/>
                  <a:gd name="T44" fmla="*/ 6 w 1878"/>
                  <a:gd name="T45" fmla="*/ 144 h 581"/>
                  <a:gd name="T46" fmla="*/ 137 w 1878"/>
                  <a:gd name="T47" fmla="*/ 145 h 581"/>
                  <a:gd name="T48" fmla="*/ 168 w 1878"/>
                  <a:gd name="T49" fmla="*/ 144 h 581"/>
                  <a:gd name="T50" fmla="*/ 177 w 1878"/>
                  <a:gd name="T51" fmla="*/ 137 h 581"/>
                  <a:gd name="T52" fmla="*/ 177 w 1878"/>
                  <a:gd name="T53" fmla="*/ 137 h 581"/>
                  <a:gd name="T54" fmla="*/ 177 w 1878"/>
                  <a:gd name="T55" fmla="*/ 137 h 5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78" h="581">
                    <a:moveTo>
                      <a:pt x="1592" y="550"/>
                    </a:moveTo>
                    <a:lnTo>
                      <a:pt x="1665" y="526"/>
                    </a:lnTo>
                    <a:lnTo>
                      <a:pt x="1730" y="491"/>
                    </a:lnTo>
                    <a:lnTo>
                      <a:pt x="1785" y="456"/>
                    </a:lnTo>
                    <a:lnTo>
                      <a:pt x="1831" y="409"/>
                    </a:lnTo>
                    <a:lnTo>
                      <a:pt x="1861" y="362"/>
                    </a:lnTo>
                    <a:lnTo>
                      <a:pt x="1873" y="314"/>
                    </a:lnTo>
                    <a:lnTo>
                      <a:pt x="1878" y="282"/>
                    </a:lnTo>
                    <a:lnTo>
                      <a:pt x="1873" y="251"/>
                    </a:lnTo>
                    <a:lnTo>
                      <a:pt x="1852" y="200"/>
                    </a:lnTo>
                    <a:lnTo>
                      <a:pt x="1823" y="158"/>
                    </a:lnTo>
                    <a:lnTo>
                      <a:pt x="1759" y="100"/>
                    </a:lnTo>
                    <a:lnTo>
                      <a:pt x="1693" y="65"/>
                    </a:lnTo>
                    <a:lnTo>
                      <a:pt x="1592" y="23"/>
                    </a:lnTo>
                    <a:lnTo>
                      <a:pt x="1529" y="0"/>
                    </a:lnTo>
                    <a:lnTo>
                      <a:pt x="59" y="0"/>
                    </a:lnTo>
                    <a:lnTo>
                      <a:pt x="48" y="27"/>
                    </a:lnTo>
                    <a:lnTo>
                      <a:pt x="17" y="115"/>
                    </a:lnTo>
                    <a:lnTo>
                      <a:pt x="0" y="220"/>
                    </a:lnTo>
                    <a:lnTo>
                      <a:pt x="0" y="328"/>
                    </a:lnTo>
                    <a:lnTo>
                      <a:pt x="10" y="429"/>
                    </a:lnTo>
                    <a:lnTo>
                      <a:pt x="30" y="507"/>
                    </a:lnTo>
                    <a:lnTo>
                      <a:pt x="56" y="576"/>
                    </a:lnTo>
                    <a:lnTo>
                      <a:pt x="1234" y="581"/>
                    </a:lnTo>
                    <a:lnTo>
                      <a:pt x="1512" y="576"/>
                    </a:lnTo>
                    <a:lnTo>
                      <a:pt x="1592" y="55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135"/>
              <p:cNvSpPr>
                <a:spLocks/>
              </p:cNvSpPr>
              <p:nvPr/>
            </p:nvSpPr>
            <p:spPr bwMode="auto">
              <a:xfrm>
                <a:off x="1034" y="2769"/>
                <a:ext cx="626" cy="290"/>
              </a:xfrm>
              <a:custGeom>
                <a:avLst/>
                <a:gdLst>
                  <a:gd name="T0" fmla="*/ 177 w 1878"/>
                  <a:gd name="T1" fmla="*/ 137 h 581"/>
                  <a:gd name="T2" fmla="*/ 185 w 1878"/>
                  <a:gd name="T3" fmla="*/ 131 h 581"/>
                  <a:gd name="T4" fmla="*/ 192 w 1878"/>
                  <a:gd name="T5" fmla="*/ 122 h 581"/>
                  <a:gd name="T6" fmla="*/ 198 w 1878"/>
                  <a:gd name="T7" fmla="*/ 114 h 581"/>
                  <a:gd name="T8" fmla="*/ 203 w 1878"/>
                  <a:gd name="T9" fmla="*/ 102 h 581"/>
                  <a:gd name="T10" fmla="*/ 207 w 1878"/>
                  <a:gd name="T11" fmla="*/ 90 h 581"/>
                  <a:gd name="T12" fmla="*/ 208 w 1878"/>
                  <a:gd name="T13" fmla="*/ 78 h 581"/>
                  <a:gd name="T14" fmla="*/ 209 w 1878"/>
                  <a:gd name="T15" fmla="*/ 70 h 581"/>
                  <a:gd name="T16" fmla="*/ 208 w 1878"/>
                  <a:gd name="T17" fmla="*/ 62 h 581"/>
                  <a:gd name="T18" fmla="*/ 206 w 1878"/>
                  <a:gd name="T19" fmla="*/ 50 h 581"/>
                  <a:gd name="T20" fmla="*/ 203 w 1878"/>
                  <a:gd name="T21" fmla="*/ 39 h 581"/>
                  <a:gd name="T22" fmla="*/ 195 w 1878"/>
                  <a:gd name="T23" fmla="*/ 25 h 581"/>
                  <a:gd name="T24" fmla="*/ 188 w 1878"/>
                  <a:gd name="T25" fmla="*/ 16 h 581"/>
                  <a:gd name="T26" fmla="*/ 177 w 1878"/>
                  <a:gd name="T27" fmla="*/ 5 h 581"/>
                  <a:gd name="T28" fmla="*/ 170 w 1878"/>
                  <a:gd name="T29" fmla="*/ 0 h 581"/>
                  <a:gd name="T30" fmla="*/ 7 w 1878"/>
                  <a:gd name="T31" fmla="*/ 0 h 581"/>
                  <a:gd name="T32" fmla="*/ 5 w 1878"/>
                  <a:gd name="T33" fmla="*/ 6 h 581"/>
                  <a:gd name="T34" fmla="*/ 2 w 1878"/>
                  <a:gd name="T35" fmla="*/ 28 h 581"/>
                  <a:gd name="T36" fmla="*/ 0 w 1878"/>
                  <a:gd name="T37" fmla="*/ 55 h 581"/>
                  <a:gd name="T38" fmla="*/ 0 w 1878"/>
                  <a:gd name="T39" fmla="*/ 82 h 581"/>
                  <a:gd name="T40" fmla="*/ 1 w 1878"/>
                  <a:gd name="T41" fmla="*/ 107 h 581"/>
                  <a:gd name="T42" fmla="*/ 3 w 1878"/>
                  <a:gd name="T43" fmla="*/ 126 h 581"/>
                  <a:gd name="T44" fmla="*/ 6 w 1878"/>
                  <a:gd name="T45" fmla="*/ 144 h 581"/>
                  <a:gd name="T46" fmla="*/ 137 w 1878"/>
                  <a:gd name="T47" fmla="*/ 145 h 581"/>
                  <a:gd name="T48" fmla="*/ 168 w 1878"/>
                  <a:gd name="T49" fmla="*/ 144 h 581"/>
                  <a:gd name="T50" fmla="*/ 177 w 1878"/>
                  <a:gd name="T51" fmla="*/ 137 h 581"/>
                  <a:gd name="T52" fmla="*/ 177 w 1878"/>
                  <a:gd name="T53" fmla="*/ 137 h 5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78" h="581">
                    <a:moveTo>
                      <a:pt x="1592" y="550"/>
                    </a:moveTo>
                    <a:lnTo>
                      <a:pt x="1665" y="526"/>
                    </a:lnTo>
                    <a:lnTo>
                      <a:pt x="1730" y="491"/>
                    </a:lnTo>
                    <a:lnTo>
                      <a:pt x="1785" y="456"/>
                    </a:lnTo>
                    <a:lnTo>
                      <a:pt x="1831" y="409"/>
                    </a:lnTo>
                    <a:lnTo>
                      <a:pt x="1861" y="362"/>
                    </a:lnTo>
                    <a:lnTo>
                      <a:pt x="1873" y="314"/>
                    </a:lnTo>
                    <a:lnTo>
                      <a:pt x="1878" y="282"/>
                    </a:lnTo>
                    <a:lnTo>
                      <a:pt x="1873" y="251"/>
                    </a:lnTo>
                    <a:lnTo>
                      <a:pt x="1852" y="200"/>
                    </a:lnTo>
                    <a:lnTo>
                      <a:pt x="1823" y="158"/>
                    </a:lnTo>
                    <a:lnTo>
                      <a:pt x="1759" y="100"/>
                    </a:lnTo>
                    <a:lnTo>
                      <a:pt x="1693" y="65"/>
                    </a:lnTo>
                    <a:lnTo>
                      <a:pt x="1592" y="23"/>
                    </a:lnTo>
                    <a:lnTo>
                      <a:pt x="1529" y="0"/>
                    </a:lnTo>
                    <a:lnTo>
                      <a:pt x="59" y="0"/>
                    </a:lnTo>
                    <a:lnTo>
                      <a:pt x="48" y="27"/>
                    </a:lnTo>
                    <a:lnTo>
                      <a:pt x="17" y="115"/>
                    </a:lnTo>
                    <a:lnTo>
                      <a:pt x="0" y="220"/>
                    </a:lnTo>
                    <a:lnTo>
                      <a:pt x="0" y="328"/>
                    </a:lnTo>
                    <a:lnTo>
                      <a:pt x="10" y="429"/>
                    </a:lnTo>
                    <a:lnTo>
                      <a:pt x="30" y="507"/>
                    </a:lnTo>
                    <a:lnTo>
                      <a:pt x="56" y="576"/>
                    </a:lnTo>
                    <a:lnTo>
                      <a:pt x="1234" y="581"/>
                    </a:lnTo>
                    <a:lnTo>
                      <a:pt x="1512" y="576"/>
                    </a:lnTo>
                    <a:lnTo>
                      <a:pt x="1592" y="5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2" name="Freeform 136"/>
              <p:cNvSpPr>
                <a:spLocks/>
              </p:cNvSpPr>
              <p:nvPr/>
            </p:nvSpPr>
            <p:spPr bwMode="auto">
              <a:xfrm>
                <a:off x="1053" y="3057"/>
                <a:ext cx="630" cy="78"/>
              </a:xfrm>
              <a:custGeom>
                <a:avLst/>
                <a:gdLst>
                  <a:gd name="T0" fmla="*/ 210 w 1889"/>
                  <a:gd name="T1" fmla="*/ 39 h 156"/>
                  <a:gd name="T2" fmla="*/ 210 w 1889"/>
                  <a:gd name="T3" fmla="*/ 33 h 156"/>
                  <a:gd name="T4" fmla="*/ 207 w 1889"/>
                  <a:gd name="T5" fmla="*/ 27 h 156"/>
                  <a:gd name="T6" fmla="*/ 202 w 1889"/>
                  <a:gd name="T7" fmla="*/ 19 h 156"/>
                  <a:gd name="T8" fmla="*/ 196 w 1889"/>
                  <a:gd name="T9" fmla="*/ 14 h 156"/>
                  <a:gd name="T10" fmla="*/ 183 w 1889"/>
                  <a:gd name="T11" fmla="*/ 7 h 156"/>
                  <a:gd name="T12" fmla="*/ 169 w 1889"/>
                  <a:gd name="T13" fmla="*/ 3 h 156"/>
                  <a:gd name="T14" fmla="*/ 163 w 1889"/>
                  <a:gd name="T15" fmla="*/ 0 h 156"/>
                  <a:gd name="T16" fmla="*/ 0 w 1889"/>
                  <a:gd name="T17" fmla="*/ 0 h 156"/>
                  <a:gd name="T18" fmla="*/ 3 w 1889"/>
                  <a:gd name="T19" fmla="*/ 13 h 156"/>
                  <a:gd name="T20" fmla="*/ 6 w 1889"/>
                  <a:gd name="T21" fmla="*/ 23 h 156"/>
                  <a:gd name="T22" fmla="*/ 9 w 1889"/>
                  <a:gd name="T23" fmla="*/ 30 h 156"/>
                  <a:gd name="T24" fmla="*/ 13 w 1889"/>
                  <a:gd name="T25" fmla="*/ 37 h 156"/>
                  <a:gd name="T26" fmla="*/ 16 w 1889"/>
                  <a:gd name="T27" fmla="*/ 39 h 156"/>
                  <a:gd name="T28" fmla="*/ 210 w 1889"/>
                  <a:gd name="T29" fmla="*/ 39 h 156"/>
                  <a:gd name="T30" fmla="*/ 210 w 1889"/>
                  <a:gd name="T31" fmla="*/ 39 h 156"/>
                  <a:gd name="T32" fmla="*/ 210 w 1889"/>
                  <a:gd name="T33" fmla="*/ 39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89" h="156">
                    <a:moveTo>
                      <a:pt x="1889" y="156"/>
                    </a:moveTo>
                    <a:lnTo>
                      <a:pt x="1889" y="132"/>
                    </a:lnTo>
                    <a:lnTo>
                      <a:pt x="1864" y="105"/>
                    </a:lnTo>
                    <a:lnTo>
                      <a:pt x="1813" y="74"/>
                    </a:lnTo>
                    <a:lnTo>
                      <a:pt x="1761" y="55"/>
                    </a:lnTo>
                    <a:lnTo>
                      <a:pt x="1643" y="28"/>
                    </a:lnTo>
                    <a:lnTo>
                      <a:pt x="1519" y="9"/>
                    </a:lnTo>
                    <a:lnTo>
                      <a:pt x="1466" y="0"/>
                    </a:lnTo>
                    <a:lnTo>
                      <a:pt x="0" y="0"/>
                    </a:lnTo>
                    <a:lnTo>
                      <a:pt x="24" y="52"/>
                    </a:lnTo>
                    <a:lnTo>
                      <a:pt x="55" y="90"/>
                    </a:lnTo>
                    <a:lnTo>
                      <a:pt x="80" y="117"/>
                    </a:lnTo>
                    <a:lnTo>
                      <a:pt x="119" y="148"/>
                    </a:lnTo>
                    <a:lnTo>
                      <a:pt x="144" y="156"/>
                    </a:lnTo>
                    <a:lnTo>
                      <a:pt x="1889" y="15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137"/>
              <p:cNvSpPr>
                <a:spLocks/>
              </p:cNvSpPr>
              <p:nvPr/>
            </p:nvSpPr>
            <p:spPr bwMode="auto">
              <a:xfrm>
                <a:off x="1053" y="3057"/>
                <a:ext cx="630" cy="78"/>
              </a:xfrm>
              <a:custGeom>
                <a:avLst/>
                <a:gdLst>
                  <a:gd name="T0" fmla="*/ 210 w 1889"/>
                  <a:gd name="T1" fmla="*/ 39 h 156"/>
                  <a:gd name="T2" fmla="*/ 210 w 1889"/>
                  <a:gd name="T3" fmla="*/ 33 h 156"/>
                  <a:gd name="T4" fmla="*/ 207 w 1889"/>
                  <a:gd name="T5" fmla="*/ 27 h 156"/>
                  <a:gd name="T6" fmla="*/ 202 w 1889"/>
                  <a:gd name="T7" fmla="*/ 19 h 156"/>
                  <a:gd name="T8" fmla="*/ 196 w 1889"/>
                  <a:gd name="T9" fmla="*/ 14 h 156"/>
                  <a:gd name="T10" fmla="*/ 183 w 1889"/>
                  <a:gd name="T11" fmla="*/ 7 h 156"/>
                  <a:gd name="T12" fmla="*/ 169 w 1889"/>
                  <a:gd name="T13" fmla="*/ 3 h 156"/>
                  <a:gd name="T14" fmla="*/ 163 w 1889"/>
                  <a:gd name="T15" fmla="*/ 0 h 156"/>
                  <a:gd name="T16" fmla="*/ 0 w 1889"/>
                  <a:gd name="T17" fmla="*/ 0 h 156"/>
                  <a:gd name="T18" fmla="*/ 3 w 1889"/>
                  <a:gd name="T19" fmla="*/ 13 h 156"/>
                  <a:gd name="T20" fmla="*/ 6 w 1889"/>
                  <a:gd name="T21" fmla="*/ 23 h 156"/>
                  <a:gd name="T22" fmla="*/ 9 w 1889"/>
                  <a:gd name="T23" fmla="*/ 30 h 156"/>
                  <a:gd name="T24" fmla="*/ 13 w 1889"/>
                  <a:gd name="T25" fmla="*/ 37 h 156"/>
                  <a:gd name="T26" fmla="*/ 16 w 1889"/>
                  <a:gd name="T27" fmla="*/ 39 h 156"/>
                  <a:gd name="T28" fmla="*/ 210 w 1889"/>
                  <a:gd name="T29" fmla="*/ 39 h 156"/>
                  <a:gd name="T30" fmla="*/ 210 w 1889"/>
                  <a:gd name="T31" fmla="*/ 39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89" h="156">
                    <a:moveTo>
                      <a:pt x="1889" y="156"/>
                    </a:moveTo>
                    <a:lnTo>
                      <a:pt x="1889" y="132"/>
                    </a:lnTo>
                    <a:lnTo>
                      <a:pt x="1864" y="105"/>
                    </a:lnTo>
                    <a:lnTo>
                      <a:pt x="1813" y="74"/>
                    </a:lnTo>
                    <a:lnTo>
                      <a:pt x="1761" y="55"/>
                    </a:lnTo>
                    <a:lnTo>
                      <a:pt x="1643" y="28"/>
                    </a:lnTo>
                    <a:lnTo>
                      <a:pt x="1519" y="9"/>
                    </a:lnTo>
                    <a:lnTo>
                      <a:pt x="1466" y="0"/>
                    </a:lnTo>
                    <a:lnTo>
                      <a:pt x="0" y="0"/>
                    </a:lnTo>
                    <a:lnTo>
                      <a:pt x="24" y="52"/>
                    </a:lnTo>
                    <a:lnTo>
                      <a:pt x="55" y="90"/>
                    </a:lnTo>
                    <a:lnTo>
                      <a:pt x="80" y="117"/>
                    </a:lnTo>
                    <a:lnTo>
                      <a:pt x="119" y="148"/>
                    </a:lnTo>
                    <a:lnTo>
                      <a:pt x="144" y="156"/>
                    </a:lnTo>
                    <a:lnTo>
                      <a:pt x="1889" y="1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4" name="Freeform 138"/>
              <p:cNvSpPr>
                <a:spLocks/>
              </p:cNvSpPr>
              <p:nvPr/>
            </p:nvSpPr>
            <p:spPr bwMode="auto">
              <a:xfrm>
                <a:off x="990" y="2686"/>
                <a:ext cx="100" cy="449"/>
              </a:xfrm>
              <a:custGeom>
                <a:avLst/>
                <a:gdLst>
                  <a:gd name="T0" fmla="*/ 25 w 298"/>
                  <a:gd name="T1" fmla="*/ 0 h 897"/>
                  <a:gd name="T2" fmla="*/ 18 w 298"/>
                  <a:gd name="T3" fmla="*/ 8 h 897"/>
                  <a:gd name="T4" fmla="*/ 12 w 298"/>
                  <a:gd name="T5" fmla="*/ 19 h 897"/>
                  <a:gd name="T6" fmla="*/ 9 w 298"/>
                  <a:gd name="T7" fmla="*/ 29 h 897"/>
                  <a:gd name="T8" fmla="*/ 6 w 298"/>
                  <a:gd name="T9" fmla="*/ 44 h 897"/>
                  <a:gd name="T10" fmla="*/ 2 w 298"/>
                  <a:gd name="T11" fmla="*/ 65 h 897"/>
                  <a:gd name="T12" fmla="*/ 0 w 298"/>
                  <a:gd name="T13" fmla="*/ 89 h 897"/>
                  <a:gd name="T14" fmla="*/ 0 w 298"/>
                  <a:gd name="T15" fmla="*/ 118 h 897"/>
                  <a:gd name="T16" fmla="*/ 1 w 298"/>
                  <a:gd name="T17" fmla="*/ 142 h 897"/>
                  <a:gd name="T18" fmla="*/ 3 w 298"/>
                  <a:gd name="T19" fmla="*/ 166 h 897"/>
                  <a:gd name="T20" fmla="*/ 6 w 298"/>
                  <a:gd name="T21" fmla="*/ 183 h 897"/>
                  <a:gd name="T22" fmla="*/ 9 w 298"/>
                  <a:gd name="T23" fmla="*/ 199 h 897"/>
                  <a:gd name="T24" fmla="*/ 12 w 298"/>
                  <a:gd name="T25" fmla="*/ 206 h 897"/>
                  <a:gd name="T26" fmla="*/ 15 w 298"/>
                  <a:gd name="T27" fmla="*/ 216 h 897"/>
                  <a:gd name="T28" fmla="*/ 19 w 298"/>
                  <a:gd name="T29" fmla="*/ 222 h 897"/>
                  <a:gd name="T30" fmla="*/ 24 w 298"/>
                  <a:gd name="T31" fmla="*/ 225 h 897"/>
                  <a:gd name="T32" fmla="*/ 30 w 298"/>
                  <a:gd name="T33" fmla="*/ 225 h 897"/>
                  <a:gd name="T34" fmla="*/ 28 w 298"/>
                  <a:gd name="T35" fmla="*/ 223 h 897"/>
                  <a:gd name="T36" fmla="*/ 25 w 298"/>
                  <a:gd name="T37" fmla="*/ 220 h 897"/>
                  <a:gd name="T38" fmla="*/ 23 w 298"/>
                  <a:gd name="T39" fmla="*/ 218 h 897"/>
                  <a:gd name="T40" fmla="*/ 19 w 298"/>
                  <a:gd name="T41" fmla="*/ 207 h 897"/>
                  <a:gd name="T42" fmla="*/ 17 w 298"/>
                  <a:gd name="T43" fmla="*/ 199 h 897"/>
                  <a:gd name="T44" fmla="*/ 12 w 298"/>
                  <a:gd name="T45" fmla="*/ 181 h 897"/>
                  <a:gd name="T46" fmla="*/ 10 w 298"/>
                  <a:gd name="T47" fmla="*/ 161 h 897"/>
                  <a:gd name="T48" fmla="*/ 7 w 298"/>
                  <a:gd name="T49" fmla="*/ 132 h 897"/>
                  <a:gd name="T50" fmla="*/ 7 w 298"/>
                  <a:gd name="T51" fmla="*/ 109 h 897"/>
                  <a:gd name="T52" fmla="*/ 9 w 298"/>
                  <a:gd name="T53" fmla="*/ 82 h 897"/>
                  <a:gd name="T54" fmla="*/ 11 w 298"/>
                  <a:gd name="T55" fmla="*/ 63 h 897"/>
                  <a:gd name="T56" fmla="*/ 13 w 298"/>
                  <a:gd name="T57" fmla="*/ 45 h 897"/>
                  <a:gd name="T58" fmla="*/ 17 w 298"/>
                  <a:gd name="T59" fmla="*/ 29 h 897"/>
                  <a:gd name="T60" fmla="*/ 21 w 298"/>
                  <a:gd name="T61" fmla="*/ 16 h 897"/>
                  <a:gd name="T62" fmla="*/ 27 w 298"/>
                  <a:gd name="T63" fmla="*/ 7 h 897"/>
                  <a:gd name="T64" fmla="*/ 34 w 298"/>
                  <a:gd name="T65" fmla="*/ 0 h 897"/>
                  <a:gd name="T66" fmla="*/ 25 w 298"/>
                  <a:gd name="T67" fmla="*/ 0 h 897"/>
                  <a:gd name="T68" fmla="*/ 25 w 298"/>
                  <a:gd name="T69" fmla="*/ 0 h 897"/>
                  <a:gd name="T70" fmla="*/ 25 w 298"/>
                  <a:gd name="T71" fmla="*/ 0 h 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8" h="897">
                    <a:moveTo>
                      <a:pt x="222" y="0"/>
                    </a:moveTo>
                    <a:lnTo>
                      <a:pt x="157" y="32"/>
                    </a:lnTo>
                    <a:lnTo>
                      <a:pt x="105" y="75"/>
                    </a:lnTo>
                    <a:lnTo>
                      <a:pt x="81" y="114"/>
                    </a:lnTo>
                    <a:lnTo>
                      <a:pt x="52" y="173"/>
                    </a:lnTo>
                    <a:lnTo>
                      <a:pt x="21" y="257"/>
                    </a:lnTo>
                    <a:lnTo>
                      <a:pt x="4" y="354"/>
                    </a:lnTo>
                    <a:lnTo>
                      <a:pt x="0" y="469"/>
                    </a:lnTo>
                    <a:lnTo>
                      <a:pt x="10" y="567"/>
                    </a:lnTo>
                    <a:lnTo>
                      <a:pt x="25" y="664"/>
                    </a:lnTo>
                    <a:lnTo>
                      <a:pt x="52" y="730"/>
                    </a:lnTo>
                    <a:lnTo>
                      <a:pt x="81" y="793"/>
                    </a:lnTo>
                    <a:lnTo>
                      <a:pt x="104" y="822"/>
                    </a:lnTo>
                    <a:lnTo>
                      <a:pt x="136" y="862"/>
                    </a:lnTo>
                    <a:lnTo>
                      <a:pt x="170" y="886"/>
                    </a:lnTo>
                    <a:lnTo>
                      <a:pt x="212" y="897"/>
                    </a:lnTo>
                    <a:lnTo>
                      <a:pt x="268" y="897"/>
                    </a:lnTo>
                    <a:lnTo>
                      <a:pt x="243" y="892"/>
                    </a:lnTo>
                    <a:lnTo>
                      <a:pt x="222" y="878"/>
                    </a:lnTo>
                    <a:lnTo>
                      <a:pt x="209" y="869"/>
                    </a:lnTo>
                    <a:lnTo>
                      <a:pt x="170" y="827"/>
                    </a:lnTo>
                    <a:lnTo>
                      <a:pt x="149" y="796"/>
                    </a:lnTo>
                    <a:lnTo>
                      <a:pt x="105" y="722"/>
                    </a:lnTo>
                    <a:lnTo>
                      <a:pt x="86" y="641"/>
                    </a:lnTo>
                    <a:lnTo>
                      <a:pt x="64" y="527"/>
                    </a:lnTo>
                    <a:lnTo>
                      <a:pt x="64" y="435"/>
                    </a:lnTo>
                    <a:lnTo>
                      <a:pt x="77" y="327"/>
                    </a:lnTo>
                    <a:lnTo>
                      <a:pt x="94" y="249"/>
                    </a:lnTo>
                    <a:lnTo>
                      <a:pt x="115" y="180"/>
                    </a:lnTo>
                    <a:lnTo>
                      <a:pt x="149" y="114"/>
                    </a:lnTo>
                    <a:lnTo>
                      <a:pt x="191" y="64"/>
                    </a:lnTo>
                    <a:lnTo>
                      <a:pt x="235" y="28"/>
                    </a:lnTo>
                    <a:lnTo>
                      <a:pt x="298" y="0"/>
                    </a:lnTo>
                    <a:lnTo>
                      <a:pt x="22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139"/>
              <p:cNvSpPr>
                <a:spLocks/>
              </p:cNvSpPr>
              <p:nvPr/>
            </p:nvSpPr>
            <p:spPr bwMode="auto">
              <a:xfrm>
                <a:off x="990" y="2686"/>
                <a:ext cx="100" cy="449"/>
              </a:xfrm>
              <a:custGeom>
                <a:avLst/>
                <a:gdLst>
                  <a:gd name="T0" fmla="*/ 25 w 298"/>
                  <a:gd name="T1" fmla="*/ 0 h 897"/>
                  <a:gd name="T2" fmla="*/ 18 w 298"/>
                  <a:gd name="T3" fmla="*/ 8 h 897"/>
                  <a:gd name="T4" fmla="*/ 12 w 298"/>
                  <a:gd name="T5" fmla="*/ 19 h 897"/>
                  <a:gd name="T6" fmla="*/ 9 w 298"/>
                  <a:gd name="T7" fmla="*/ 29 h 897"/>
                  <a:gd name="T8" fmla="*/ 6 w 298"/>
                  <a:gd name="T9" fmla="*/ 44 h 897"/>
                  <a:gd name="T10" fmla="*/ 2 w 298"/>
                  <a:gd name="T11" fmla="*/ 65 h 897"/>
                  <a:gd name="T12" fmla="*/ 0 w 298"/>
                  <a:gd name="T13" fmla="*/ 89 h 897"/>
                  <a:gd name="T14" fmla="*/ 0 w 298"/>
                  <a:gd name="T15" fmla="*/ 118 h 897"/>
                  <a:gd name="T16" fmla="*/ 1 w 298"/>
                  <a:gd name="T17" fmla="*/ 142 h 897"/>
                  <a:gd name="T18" fmla="*/ 3 w 298"/>
                  <a:gd name="T19" fmla="*/ 166 h 897"/>
                  <a:gd name="T20" fmla="*/ 6 w 298"/>
                  <a:gd name="T21" fmla="*/ 183 h 897"/>
                  <a:gd name="T22" fmla="*/ 9 w 298"/>
                  <a:gd name="T23" fmla="*/ 199 h 897"/>
                  <a:gd name="T24" fmla="*/ 12 w 298"/>
                  <a:gd name="T25" fmla="*/ 206 h 897"/>
                  <a:gd name="T26" fmla="*/ 15 w 298"/>
                  <a:gd name="T27" fmla="*/ 216 h 897"/>
                  <a:gd name="T28" fmla="*/ 19 w 298"/>
                  <a:gd name="T29" fmla="*/ 222 h 897"/>
                  <a:gd name="T30" fmla="*/ 24 w 298"/>
                  <a:gd name="T31" fmla="*/ 225 h 897"/>
                  <a:gd name="T32" fmla="*/ 30 w 298"/>
                  <a:gd name="T33" fmla="*/ 225 h 897"/>
                  <a:gd name="T34" fmla="*/ 28 w 298"/>
                  <a:gd name="T35" fmla="*/ 223 h 897"/>
                  <a:gd name="T36" fmla="*/ 25 w 298"/>
                  <a:gd name="T37" fmla="*/ 220 h 897"/>
                  <a:gd name="T38" fmla="*/ 23 w 298"/>
                  <a:gd name="T39" fmla="*/ 218 h 897"/>
                  <a:gd name="T40" fmla="*/ 19 w 298"/>
                  <a:gd name="T41" fmla="*/ 207 h 897"/>
                  <a:gd name="T42" fmla="*/ 17 w 298"/>
                  <a:gd name="T43" fmla="*/ 199 h 897"/>
                  <a:gd name="T44" fmla="*/ 12 w 298"/>
                  <a:gd name="T45" fmla="*/ 181 h 897"/>
                  <a:gd name="T46" fmla="*/ 10 w 298"/>
                  <a:gd name="T47" fmla="*/ 161 h 897"/>
                  <a:gd name="T48" fmla="*/ 7 w 298"/>
                  <a:gd name="T49" fmla="*/ 132 h 897"/>
                  <a:gd name="T50" fmla="*/ 7 w 298"/>
                  <a:gd name="T51" fmla="*/ 109 h 897"/>
                  <a:gd name="T52" fmla="*/ 9 w 298"/>
                  <a:gd name="T53" fmla="*/ 82 h 897"/>
                  <a:gd name="T54" fmla="*/ 11 w 298"/>
                  <a:gd name="T55" fmla="*/ 63 h 897"/>
                  <a:gd name="T56" fmla="*/ 13 w 298"/>
                  <a:gd name="T57" fmla="*/ 45 h 897"/>
                  <a:gd name="T58" fmla="*/ 17 w 298"/>
                  <a:gd name="T59" fmla="*/ 29 h 897"/>
                  <a:gd name="T60" fmla="*/ 21 w 298"/>
                  <a:gd name="T61" fmla="*/ 16 h 897"/>
                  <a:gd name="T62" fmla="*/ 27 w 298"/>
                  <a:gd name="T63" fmla="*/ 7 h 897"/>
                  <a:gd name="T64" fmla="*/ 34 w 298"/>
                  <a:gd name="T65" fmla="*/ 0 h 897"/>
                  <a:gd name="T66" fmla="*/ 25 w 298"/>
                  <a:gd name="T67" fmla="*/ 0 h 897"/>
                  <a:gd name="T68" fmla="*/ 25 w 298"/>
                  <a:gd name="T69" fmla="*/ 0 h 8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8" h="897">
                    <a:moveTo>
                      <a:pt x="222" y="0"/>
                    </a:moveTo>
                    <a:lnTo>
                      <a:pt x="157" y="32"/>
                    </a:lnTo>
                    <a:lnTo>
                      <a:pt x="105" y="75"/>
                    </a:lnTo>
                    <a:lnTo>
                      <a:pt x="81" y="114"/>
                    </a:lnTo>
                    <a:lnTo>
                      <a:pt x="52" y="173"/>
                    </a:lnTo>
                    <a:lnTo>
                      <a:pt x="21" y="257"/>
                    </a:lnTo>
                    <a:lnTo>
                      <a:pt x="4" y="354"/>
                    </a:lnTo>
                    <a:lnTo>
                      <a:pt x="0" y="469"/>
                    </a:lnTo>
                    <a:lnTo>
                      <a:pt x="10" y="567"/>
                    </a:lnTo>
                    <a:lnTo>
                      <a:pt x="25" y="664"/>
                    </a:lnTo>
                    <a:lnTo>
                      <a:pt x="52" y="730"/>
                    </a:lnTo>
                    <a:lnTo>
                      <a:pt x="81" y="793"/>
                    </a:lnTo>
                    <a:lnTo>
                      <a:pt x="104" y="822"/>
                    </a:lnTo>
                    <a:lnTo>
                      <a:pt x="136" y="862"/>
                    </a:lnTo>
                    <a:lnTo>
                      <a:pt x="170" y="886"/>
                    </a:lnTo>
                    <a:lnTo>
                      <a:pt x="212" y="897"/>
                    </a:lnTo>
                    <a:lnTo>
                      <a:pt x="268" y="897"/>
                    </a:lnTo>
                    <a:lnTo>
                      <a:pt x="243" y="892"/>
                    </a:lnTo>
                    <a:lnTo>
                      <a:pt x="222" y="878"/>
                    </a:lnTo>
                    <a:lnTo>
                      <a:pt x="209" y="869"/>
                    </a:lnTo>
                    <a:lnTo>
                      <a:pt x="170" y="827"/>
                    </a:lnTo>
                    <a:lnTo>
                      <a:pt x="149" y="796"/>
                    </a:lnTo>
                    <a:lnTo>
                      <a:pt x="105" y="722"/>
                    </a:lnTo>
                    <a:lnTo>
                      <a:pt x="86" y="641"/>
                    </a:lnTo>
                    <a:lnTo>
                      <a:pt x="64" y="527"/>
                    </a:lnTo>
                    <a:lnTo>
                      <a:pt x="64" y="435"/>
                    </a:lnTo>
                    <a:lnTo>
                      <a:pt x="77" y="327"/>
                    </a:lnTo>
                    <a:lnTo>
                      <a:pt x="94" y="249"/>
                    </a:lnTo>
                    <a:lnTo>
                      <a:pt x="115" y="180"/>
                    </a:lnTo>
                    <a:lnTo>
                      <a:pt x="149" y="114"/>
                    </a:lnTo>
                    <a:lnTo>
                      <a:pt x="191" y="64"/>
                    </a:lnTo>
                    <a:lnTo>
                      <a:pt x="235" y="28"/>
                    </a:lnTo>
                    <a:lnTo>
                      <a:pt x="298" y="0"/>
                    </a:lnTo>
                    <a:lnTo>
                      <a:pt x="2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6" name="Freeform 140"/>
              <p:cNvSpPr>
                <a:spLocks/>
              </p:cNvSpPr>
              <p:nvPr/>
            </p:nvSpPr>
            <p:spPr bwMode="auto">
              <a:xfrm>
                <a:off x="917" y="2686"/>
                <a:ext cx="121" cy="449"/>
              </a:xfrm>
              <a:custGeom>
                <a:avLst/>
                <a:gdLst>
                  <a:gd name="T0" fmla="*/ 22 w 363"/>
                  <a:gd name="T1" fmla="*/ 0 h 897"/>
                  <a:gd name="T2" fmla="*/ 17 w 363"/>
                  <a:gd name="T3" fmla="*/ 7 h 897"/>
                  <a:gd name="T4" fmla="*/ 14 w 363"/>
                  <a:gd name="T5" fmla="*/ 14 h 897"/>
                  <a:gd name="T6" fmla="*/ 9 w 363"/>
                  <a:gd name="T7" fmla="*/ 27 h 897"/>
                  <a:gd name="T8" fmla="*/ 5 w 363"/>
                  <a:gd name="T9" fmla="*/ 44 h 897"/>
                  <a:gd name="T10" fmla="*/ 2 w 363"/>
                  <a:gd name="T11" fmla="*/ 68 h 897"/>
                  <a:gd name="T12" fmla="*/ 0 w 363"/>
                  <a:gd name="T13" fmla="*/ 95 h 897"/>
                  <a:gd name="T14" fmla="*/ 0 w 363"/>
                  <a:gd name="T15" fmla="*/ 123 h 897"/>
                  <a:gd name="T16" fmla="*/ 1 w 363"/>
                  <a:gd name="T17" fmla="*/ 145 h 897"/>
                  <a:gd name="T18" fmla="*/ 3 w 363"/>
                  <a:gd name="T19" fmla="*/ 166 h 897"/>
                  <a:gd name="T20" fmla="*/ 6 w 363"/>
                  <a:gd name="T21" fmla="*/ 186 h 897"/>
                  <a:gd name="T22" fmla="*/ 9 w 363"/>
                  <a:gd name="T23" fmla="*/ 199 h 897"/>
                  <a:gd name="T24" fmla="*/ 13 w 363"/>
                  <a:gd name="T25" fmla="*/ 210 h 897"/>
                  <a:gd name="T26" fmla="*/ 17 w 363"/>
                  <a:gd name="T27" fmla="*/ 219 h 897"/>
                  <a:gd name="T28" fmla="*/ 22 w 363"/>
                  <a:gd name="T29" fmla="*/ 225 h 897"/>
                  <a:gd name="T30" fmla="*/ 39 w 363"/>
                  <a:gd name="T31" fmla="*/ 225 h 897"/>
                  <a:gd name="T32" fmla="*/ 36 w 363"/>
                  <a:gd name="T33" fmla="*/ 223 h 897"/>
                  <a:gd name="T34" fmla="*/ 32 w 363"/>
                  <a:gd name="T35" fmla="*/ 217 h 897"/>
                  <a:gd name="T36" fmla="*/ 28 w 363"/>
                  <a:gd name="T37" fmla="*/ 207 h 897"/>
                  <a:gd name="T38" fmla="*/ 24 w 363"/>
                  <a:gd name="T39" fmla="*/ 191 h 897"/>
                  <a:gd name="T40" fmla="*/ 21 w 363"/>
                  <a:gd name="T41" fmla="*/ 174 h 897"/>
                  <a:gd name="T42" fmla="*/ 18 w 363"/>
                  <a:gd name="T43" fmla="*/ 154 h 897"/>
                  <a:gd name="T44" fmla="*/ 17 w 363"/>
                  <a:gd name="T45" fmla="*/ 127 h 897"/>
                  <a:gd name="T46" fmla="*/ 17 w 363"/>
                  <a:gd name="T47" fmla="*/ 97 h 897"/>
                  <a:gd name="T48" fmla="*/ 18 w 363"/>
                  <a:gd name="T49" fmla="*/ 76 h 897"/>
                  <a:gd name="T50" fmla="*/ 20 w 363"/>
                  <a:gd name="T51" fmla="*/ 61 h 897"/>
                  <a:gd name="T52" fmla="*/ 22 w 363"/>
                  <a:gd name="T53" fmla="*/ 45 h 897"/>
                  <a:gd name="T54" fmla="*/ 26 w 363"/>
                  <a:gd name="T55" fmla="*/ 28 h 897"/>
                  <a:gd name="T56" fmla="*/ 30 w 363"/>
                  <a:gd name="T57" fmla="*/ 16 h 897"/>
                  <a:gd name="T58" fmla="*/ 35 w 363"/>
                  <a:gd name="T59" fmla="*/ 7 h 897"/>
                  <a:gd name="T60" fmla="*/ 40 w 363"/>
                  <a:gd name="T61" fmla="*/ 0 h 897"/>
                  <a:gd name="T62" fmla="*/ 22 w 363"/>
                  <a:gd name="T63" fmla="*/ 0 h 897"/>
                  <a:gd name="T64" fmla="*/ 22 w 363"/>
                  <a:gd name="T65" fmla="*/ 0 h 897"/>
                  <a:gd name="T66" fmla="*/ 22 w 363"/>
                  <a:gd name="T67" fmla="*/ 0 h 8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3" h="897">
                    <a:moveTo>
                      <a:pt x="195" y="0"/>
                    </a:moveTo>
                    <a:lnTo>
                      <a:pt x="154" y="28"/>
                    </a:lnTo>
                    <a:lnTo>
                      <a:pt x="128" y="56"/>
                    </a:lnTo>
                    <a:lnTo>
                      <a:pt x="80" y="106"/>
                    </a:lnTo>
                    <a:lnTo>
                      <a:pt x="48" y="176"/>
                    </a:lnTo>
                    <a:lnTo>
                      <a:pt x="17" y="269"/>
                    </a:lnTo>
                    <a:lnTo>
                      <a:pt x="0" y="377"/>
                    </a:lnTo>
                    <a:lnTo>
                      <a:pt x="0" y="489"/>
                    </a:lnTo>
                    <a:lnTo>
                      <a:pt x="8" y="579"/>
                    </a:lnTo>
                    <a:lnTo>
                      <a:pt x="25" y="664"/>
                    </a:lnTo>
                    <a:lnTo>
                      <a:pt x="50" y="741"/>
                    </a:lnTo>
                    <a:lnTo>
                      <a:pt x="80" y="796"/>
                    </a:lnTo>
                    <a:lnTo>
                      <a:pt x="115" y="839"/>
                    </a:lnTo>
                    <a:lnTo>
                      <a:pt x="154" y="873"/>
                    </a:lnTo>
                    <a:lnTo>
                      <a:pt x="200" y="897"/>
                    </a:lnTo>
                    <a:lnTo>
                      <a:pt x="353" y="897"/>
                    </a:lnTo>
                    <a:lnTo>
                      <a:pt x="326" y="889"/>
                    </a:lnTo>
                    <a:lnTo>
                      <a:pt x="288" y="867"/>
                    </a:lnTo>
                    <a:lnTo>
                      <a:pt x="250" y="827"/>
                    </a:lnTo>
                    <a:lnTo>
                      <a:pt x="212" y="764"/>
                    </a:lnTo>
                    <a:lnTo>
                      <a:pt x="187" y="696"/>
                    </a:lnTo>
                    <a:lnTo>
                      <a:pt x="162" y="613"/>
                    </a:lnTo>
                    <a:lnTo>
                      <a:pt x="149" y="506"/>
                    </a:lnTo>
                    <a:lnTo>
                      <a:pt x="149" y="385"/>
                    </a:lnTo>
                    <a:lnTo>
                      <a:pt x="162" y="304"/>
                    </a:lnTo>
                    <a:lnTo>
                      <a:pt x="178" y="241"/>
                    </a:lnTo>
                    <a:lnTo>
                      <a:pt x="200" y="180"/>
                    </a:lnTo>
                    <a:lnTo>
                      <a:pt x="231" y="109"/>
                    </a:lnTo>
                    <a:lnTo>
                      <a:pt x="269" y="64"/>
                    </a:lnTo>
                    <a:lnTo>
                      <a:pt x="311" y="28"/>
                    </a:lnTo>
                    <a:lnTo>
                      <a:pt x="363" y="0"/>
                    </a:lnTo>
                    <a:lnTo>
                      <a:pt x="1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141"/>
              <p:cNvSpPr>
                <a:spLocks/>
              </p:cNvSpPr>
              <p:nvPr/>
            </p:nvSpPr>
            <p:spPr bwMode="auto">
              <a:xfrm>
                <a:off x="917" y="2686"/>
                <a:ext cx="121" cy="449"/>
              </a:xfrm>
              <a:custGeom>
                <a:avLst/>
                <a:gdLst>
                  <a:gd name="T0" fmla="*/ 22 w 363"/>
                  <a:gd name="T1" fmla="*/ 0 h 897"/>
                  <a:gd name="T2" fmla="*/ 17 w 363"/>
                  <a:gd name="T3" fmla="*/ 7 h 897"/>
                  <a:gd name="T4" fmla="*/ 14 w 363"/>
                  <a:gd name="T5" fmla="*/ 14 h 897"/>
                  <a:gd name="T6" fmla="*/ 9 w 363"/>
                  <a:gd name="T7" fmla="*/ 27 h 897"/>
                  <a:gd name="T8" fmla="*/ 5 w 363"/>
                  <a:gd name="T9" fmla="*/ 44 h 897"/>
                  <a:gd name="T10" fmla="*/ 2 w 363"/>
                  <a:gd name="T11" fmla="*/ 68 h 897"/>
                  <a:gd name="T12" fmla="*/ 0 w 363"/>
                  <a:gd name="T13" fmla="*/ 95 h 897"/>
                  <a:gd name="T14" fmla="*/ 0 w 363"/>
                  <a:gd name="T15" fmla="*/ 123 h 897"/>
                  <a:gd name="T16" fmla="*/ 1 w 363"/>
                  <a:gd name="T17" fmla="*/ 145 h 897"/>
                  <a:gd name="T18" fmla="*/ 3 w 363"/>
                  <a:gd name="T19" fmla="*/ 166 h 897"/>
                  <a:gd name="T20" fmla="*/ 6 w 363"/>
                  <a:gd name="T21" fmla="*/ 186 h 897"/>
                  <a:gd name="T22" fmla="*/ 9 w 363"/>
                  <a:gd name="T23" fmla="*/ 199 h 897"/>
                  <a:gd name="T24" fmla="*/ 13 w 363"/>
                  <a:gd name="T25" fmla="*/ 210 h 897"/>
                  <a:gd name="T26" fmla="*/ 17 w 363"/>
                  <a:gd name="T27" fmla="*/ 219 h 897"/>
                  <a:gd name="T28" fmla="*/ 22 w 363"/>
                  <a:gd name="T29" fmla="*/ 225 h 897"/>
                  <a:gd name="T30" fmla="*/ 39 w 363"/>
                  <a:gd name="T31" fmla="*/ 225 h 897"/>
                  <a:gd name="T32" fmla="*/ 36 w 363"/>
                  <a:gd name="T33" fmla="*/ 223 h 897"/>
                  <a:gd name="T34" fmla="*/ 32 w 363"/>
                  <a:gd name="T35" fmla="*/ 217 h 897"/>
                  <a:gd name="T36" fmla="*/ 28 w 363"/>
                  <a:gd name="T37" fmla="*/ 207 h 897"/>
                  <a:gd name="T38" fmla="*/ 24 w 363"/>
                  <a:gd name="T39" fmla="*/ 191 h 897"/>
                  <a:gd name="T40" fmla="*/ 21 w 363"/>
                  <a:gd name="T41" fmla="*/ 174 h 897"/>
                  <a:gd name="T42" fmla="*/ 18 w 363"/>
                  <a:gd name="T43" fmla="*/ 154 h 897"/>
                  <a:gd name="T44" fmla="*/ 17 w 363"/>
                  <a:gd name="T45" fmla="*/ 127 h 897"/>
                  <a:gd name="T46" fmla="*/ 17 w 363"/>
                  <a:gd name="T47" fmla="*/ 97 h 897"/>
                  <a:gd name="T48" fmla="*/ 18 w 363"/>
                  <a:gd name="T49" fmla="*/ 76 h 897"/>
                  <a:gd name="T50" fmla="*/ 20 w 363"/>
                  <a:gd name="T51" fmla="*/ 61 h 897"/>
                  <a:gd name="T52" fmla="*/ 22 w 363"/>
                  <a:gd name="T53" fmla="*/ 45 h 897"/>
                  <a:gd name="T54" fmla="*/ 26 w 363"/>
                  <a:gd name="T55" fmla="*/ 28 h 897"/>
                  <a:gd name="T56" fmla="*/ 30 w 363"/>
                  <a:gd name="T57" fmla="*/ 16 h 897"/>
                  <a:gd name="T58" fmla="*/ 35 w 363"/>
                  <a:gd name="T59" fmla="*/ 7 h 897"/>
                  <a:gd name="T60" fmla="*/ 40 w 363"/>
                  <a:gd name="T61" fmla="*/ 0 h 897"/>
                  <a:gd name="T62" fmla="*/ 22 w 363"/>
                  <a:gd name="T63" fmla="*/ 0 h 897"/>
                  <a:gd name="T64" fmla="*/ 22 w 363"/>
                  <a:gd name="T65" fmla="*/ 0 h 8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3" h="897">
                    <a:moveTo>
                      <a:pt x="195" y="0"/>
                    </a:moveTo>
                    <a:lnTo>
                      <a:pt x="154" y="28"/>
                    </a:lnTo>
                    <a:lnTo>
                      <a:pt x="128" y="56"/>
                    </a:lnTo>
                    <a:lnTo>
                      <a:pt x="80" y="106"/>
                    </a:lnTo>
                    <a:lnTo>
                      <a:pt x="48" y="176"/>
                    </a:lnTo>
                    <a:lnTo>
                      <a:pt x="17" y="269"/>
                    </a:lnTo>
                    <a:lnTo>
                      <a:pt x="0" y="377"/>
                    </a:lnTo>
                    <a:lnTo>
                      <a:pt x="0" y="489"/>
                    </a:lnTo>
                    <a:lnTo>
                      <a:pt x="8" y="579"/>
                    </a:lnTo>
                    <a:lnTo>
                      <a:pt x="25" y="664"/>
                    </a:lnTo>
                    <a:lnTo>
                      <a:pt x="50" y="741"/>
                    </a:lnTo>
                    <a:lnTo>
                      <a:pt x="80" y="796"/>
                    </a:lnTo>
                    <a:lnTo>
                      <a:pt x="115" y="839"/>
                    </a:lnTo>
                    <a:lnTo>
                      <a:pt x="154" y="873"/>
                    </a:lnTo>
                    <a:lnTo>
                      <a:pt x="200" y="897"/>
                    </a:lnTo>
                    <a:lnTo>
                      <a:pt x="353" y="897"/>
                    </a:lnTo>
                    <a:lnTo>
                      <a:pt x="326" y="889"/>
                    </a:lnTo>
                    <a:lnTo>
                      <a:pt x="288" y="867"/>
                    </a:lnTo>
                    <a:lnTo>
                      <a:pt x="250" y="827"/>
                    </a:lnTo>
                    <a:lnTo>
                      <a:pt x="212" y="764"/>
                    </a:lnTo>
                    <a:lnTo>
                      <a:pt x="187" y="696"/>
                    </a:lnTo>
                    <a:lnTo>
                      <a:pt x="162" y="613"/>
                    </a:lnTo>
                    <a:lnTo>
                      <a:pt x="149" y="506"/>
                    </a:lnTo>
                    <a:lnTo>
                      <a:pt x="149" y="385"/>
                    </a:lnTo>
                    <a:lnTo>
                      <a:pt x="162" y="304"/>
                    </a:lnTo>
                    <a:lnTo>
                      <a:pt x="178" y="241"/>
                    </a:lnTo>
                    <a:lnTo>
                      <a:pt x="200" y="180"/>
                    </a:lnTo>
                    <a:lnTo>
                      <a:pt x="231" y="109"/>
                    </a:lnTo>
                    <a:lnTo>
                      <a:pt x="269" y="64"/>
                    </a:lnTo>
                    <a:lnTo>
                      <a:pt x="311" y="28"/>
                    </a:lnTo>
                    <a:lnTo>
                      <a:pt x="363" y="0"/>
                    </a:lnTo>
                    <a:lnTo>
                      <a:pt x="1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8" name="Freeform 142"/>
              <p:cNvSpPr>
                <a:spLocks/>
              </p:cNvSpPr>
              <p:nvPr/>
            </p:nvSpPr>
            <p:spPr bwMode="auto">
              <a:xfrm>
                <a:off x="870" y="2686"/>
                <a:ext cx="92" cy="449"/>
              </a:xfrm>
              <a:custGeom>
                <a:avLst/>
                <a:gdLst>
                  <a:gd name="T0" fmla="*/ 23 w 277"/>
                  <a:gd name="T1" fmla="*/ 225 h 897"/>
                  <a:gd name="T2" fmla="*/ 20 w 277"/>
                  <a:gd name="T3" fmla="*/ 222 h 897"/>
                  <a:gd name="T4" fmla="*/ 16 w 277"/>
                  <a:gd name="T5" fmla="*/ 217 h 897"/>
                  <a:gd name="T6" fmla="*/ 12 w 277"/>
                  <a:gd name="T7" fmla="*/ 206 h 897"/>
                  <a:gd name="T8" fmla="*/ 7 w 277"/>
                  <a:gd name="T9" fmla="*/ 191 h 897"/>
                  <a:gd name="T10" fmla="*/ 4 w 277"/>
                  <a:gd name="T11" fmla="*/ 171 h 897"/>
                  <a:gd name="T12" fmla="*/ 1 w 277"/>
                  <a:gd name="T13" fmla="*/ 152 h 897"/>
                  <a:gd name="T14" fmla="*/ 0 w 277"/>
                  <a:gd name="T15" fmla="*/ 129 h 897"/>
                  <a:gd name="T16" fmla="*/ 0 w 277"/>
                  <a:gd name="T17" fmla="*/ 106 h 897"/>
                  <a:gd name="T18" fmla="*/ 1 w 277"/>
                  <a:gd name="T19" fmla="*/ 76 h 897"/>
                  <a:gd name="T20" fmla="*/ 4 w 277"/>
                  <a:gd name="T21" fmla="*/ 55 h 897"/>
                  <a:gd name="T22" fmla="*/ 8 w 277"/>
                  <a:gd name="T23" fmla="*/ 35 h 897"/>
                  <a:gd name="T24" fmla="*/ 11 w 277"/>
                  <a:gd name="T25" fmla="*/ 21 h 897"/>
                  <a:gd name="T26" fmla="*/ 16 w 277"/>
                  <a:gd name="T27" fmla="*/ 9 h 897"/>
                  <a:gd name="T28" fmla="*/ 22 w 277"/>
                  <a:gd name="T29" fmla="*/ 0 h 897"/>
                  <a:gd name="T30" fmla="*/ 30 w 277"/>
                  <a:gd name="T31" fmla="*/ 0 h 897"/>
                  <a:gd name="T32" fmla="*/ 23 w 277"/>
                  <a:gd name="T33" fmla="*/ 10 h 897"/>
                  <a:gd name="T34" fmla="*/ 19 w 277"/>
                  <a:gd name="T35" fmla="*/ 21 h 897"/>
                  <a:gd name="T36" fmla="*/ 16 w 277"/>
                  <a:gd name="T37" fmla="*/ 32 h 897"/>
                  <a:gd name="T38" fmla="*/ 14 w 277"/>
                  <a:gd name="T39" fmla="*/ 44 h 897"/>
                  <a:gd name="T40" fmla="*/ 10 w 277"/>
                  <a:gd name="T41" fmla="*/ 65 h 897"/>
                  <a:gd name="T42" fmla="*/ 9 w 277"/>
                  <a:gd name="T43" fmla="*/ 87 h 897"/>
                  <a:gd name="T44" fmla="*/ 8 w 277"/>
                  <a:gd name="T45" fmla="*/ 109 h 897"/>
                  <a:gd name="T46" fmla="*/ 9 w 277"/>
                  <a:gd name="T47" fmla="*/ 134 h 897"/>
                  <a:gd name="T48" fmla="*/ 9 w 277"/>
                  <a:gd name="T49" fmla="*/ 154 h 897"/>
                  <a:gd name="T50" fmla="*/ 11 w 277"/>
                  <a:gd name="T51" fmla="*/ 170 h 897"/>
                  <a:gd name="T52" fmla="*/ 15 w 277"/>
                  <a:gd name="T53" fmla="*/ 189 h 897"/>
                  <a:gd name="T54" fmla="*/ 18 w 277"/>
                  <a:gd name="T55" fmla="*/ 202 h 897"/>
                  <a:gd name="T56" fmla="*/ 21 w 277"/>
                  <a:gd name="T57" fmla="*/ 212 h 897"/>
                  <a:gd name="T58" fmla="*/ 26 w 277"/>
                  <a:gd name="T59" fmla="*/ 222 h 897"/>
                  <a:gd name="T60" fmla="*/ 31 w 277"/>
                  <a:gd name="T61" fmla="*/ 225 h 897"/>
                  <a:gd name="T62" fmla="*/ 23 w 277"/>
                  <a:gd name="T63" fmla="*/ 225 h 897"/>
                  <a:gd name="T64" fmla="*/ 23 w 277"/>
                  <a:gd name="T65" fmla="*/ 225 h 897"/>
                  <a:gd name="T66" fmla="*/ 23 w 277"/>
                  <a:gd name="T67" fmla="*/ 225 h 8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7" h="897">
                    <a:moveTo>
                      <a:pt x="212" y="897"/>
                    </a:moveTo>
                    <a:lnTo>
                      <a:pt x="183" y="886"/>
                    </a:lnTo>
                    <a:lnTo>
                      <a:pt x="145" y="867"/>
                    </a:lnTo>
                    <a:lnTo>
                      <a:pt x="107" y="822"/>
                    </a:lnTo>
                    <a:lnTo>
                      <a:pt x="63" y="762"/>
                    </a:lnTo>
                    <a:lnTo>
                      <a:pt x="34" y="683"/>
                    </a:lnTo>
                    <a:lnTo>
                      <a:pt x="13" y="606"/>
                    </a:lnTo>
                    <a:lnTo>
                      <a:pt x="4" y="513"/>
                    </a:lnTo>
                    <a:lnTo>
                      <a:pt x="0" y="421"/>
                    </a:lnTo>
                    <a:lnTo>
                      <a:pt x="13" y="304"/>
                    </a:lnTo>
                    <a:lnTo>
                      <a:pt x="34" y="219"/>
                    </a:lnTo>
                    <a:lnTo>
                      <a:pt x="69" y="137"/>
                    </a:lnTo>
                    <a:lnTo>
                      <a:pt x="103" y="83"/>
                    </a:lnTo>
                    <a:lnTo>
                      <a:pt x="145" y="36"/>
                    </a:lnTo>
                    <a:lnTo>
                      <a:pt x="201" y="0"/>
                    </a:lnTo>
                    <a:lnTo>
                      <a:pt x="273" y="0"/>
                    </a:lnTo>
                    <a:lnTo>
                      <a:pt x="212" y="40"/>
                    </a:lnTo>
                    <a:lnTo>
                      <a:pt x="174" y="83"/>
                    </a:lnTo>
                    <a:lnTo>
                      <a:pt x="149" y="126"/>
                    </a:lnTo>
                    <a:lnTo>
                      <a:pt x="124" y="176"/>
                    </a:lnTo>
                    <a:lnTo>
                      <a:pt x="94" y="260"/>
                    </a:lnTo>
                    <a:lnTo>
                      <a:pt x="77" y="346"/>
                    </a:lnTo>
                    <a:lnTo>
                      <a:pt x="69" y="435"/>
                    </a:lnTo>
                    <a:lnTo>
                      <a:pt x="77" y="536"/>
                    </a:lnTo>
                    <a:lnTo>
                      <a:pt x="84" y="613"/>
                    </a:lnTo>
                    <a:lnTo>
                      <a:pt x="103" y="677"/>
                    </a:lnTo>
                    <a:lnTo>
                      <a:pt x="132" y="754"/>
                    </a:lnTo>
                    <a:lnTo>
                      <a:pt x="163" y="808"/>
                    </a:lnTo>
                    <a:lnTo>
                      <a:pt x="191" y="846"/>
                    </a:lnTo>
                    <a:lnTo>
                      <a:pt x="239" y="886"/>
                    </a:lnTo>
                    <a:lnTo>
                      <a:pt x="277" y="897"/>
                    </a:lnTo>
                    <a:lnTo>
                      <a:pt x="212" y="89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9" name="Freeform 143"/>
              <p:cNvSpPr>
                <a:spLocks/>
              </p:cNvSpPr>
              <p:nvPr/>
            </p:nvSpPr>
            <p:spPr bwMode="auto">
              <a:xfrm>
                <a:off x="870" y="2686"/>
                <a:ext cx="92" cy="449"/>
              </a:xfrm>
              <a:custGeom>
                <a:avLst/>
                <a:gdLst>
                  <a:gd name="T0" fmla="*/ 23 w 277"/>
                  <a:gd name="T1" fmla="*/ 225 h 897"/>
                  <a:gd name="T2" fmla="*/ 20 w 277"/>
                  <a:gd name="T3" fmla="*/ 222 h 897"/>
                  <a:gd name="T4" fmla="*/ 16 w 277"/>
                  <a:gd name="T5" fmla="*/ 217 h 897"/>
                  <a:gd name="T6" fmla="*/ 12 w 277"/>
                  <a:gd name="T7" fmla="*/ 206 h 897"/>
                  <a:gd name="T8" fmla="*/ 7 w 277"/>
                  <a:gd name="T9" fmla="*/ 191 h 897"/>
                  <a:gd name="T10" fmla="*/ 4 w 277"/>
                  <a:gd name="T11" fmla="*/ 171 h 897"/>
                  <a:gd name="T12" fmla="*/ 1 w 277"/>
                  <a:gd name="T13" fmla="*/ 152 h 897"/>
                  <a:gd name="T14" fmla="*/ 0 w 277"/>
                  <a:gd name="T15" fmla="*/ 129 h 897"/>
                  <a:gd name="T16" fmla="*/ 0 w 277"/>
                  <a:gd name="T17" fmla="*/ 106 h 897"/>
                  <a:gd name="T18" fmla="*/ 1 w 277"/>
                  <a:gd name="T19" fmla="*/ 76 h 897"/>
                  <a:gd name="T20" fmla="*/ 4 w 277"/>
                  <a:gd name="T21" fmla="*/ 55 h 897"/>
                  <a:gd name="T22" fmla="*/ 8 w 277"/>
                  <a:gd name="T23" fmla="*/ 35 h 897"/>
                  <a:gd name="T24" fmla="*/ 11 w 277"/>
                  <a:gd name="T25" fmla="*/ 21 h 897"/>
                  <a:gd name="T26" fmla="*/ 16 w 277"/>
                  <a:gd name="T27" fmla="*/ 9 h 897"/>
                  <a:gd name="T28" fmla="*/ 22 w 277"/>
                  <a:gd name="T29" fmla="*/ 0 h 897"/>
                  <a:gd name="T30" fmla="*/ 30 w 277"/>
                  <a:gd name="T31" fmla="*/ 0 h 897"/>
                  <a:gd name="T32" fmla="*/ 23 w 277"/>
                  <a:gd name="T33" fmla="*/ 10 h 897"/>
                  <a:gd name="T34" fmla="*/ 19 w 277"/>
                  <a:gd name="T35" fmla="*/ 21 h 897"/>
                  <a:gd name="T36" fmla="*/ 16 w 277"/>
                  <a:gd name="T37" fmla="*/ 32 h 897"/>
                  <a:gd name="T38" fmla="*/ 14 w 277"/>
                  <a:gd name="T39" fmla="*/ 44 h 897"/>
                  <a:gd name="T40" fmla="*/ 10 w 277"/>
                  <a:gd name="T41" fmla="*/ 65 h 897"/>
                  <a:gd name="T42" fmla="*/ 9 w 277"/>
                  <a:gd name="T43" fmla="*/ 87 h 897"/>
                  <a:gd name="T44" fmla="*/ 8 w 277"/>
                  <a:gd name="T45" fmla="*/ 109 h 897"/>
                  <a:gd name="T46" fmla="*/ 9 w 277"/>
                  <a:gd name="T47" fmla="*/ 134 h 897"/>
                  <a:gd name="T48" fmla="*/ 9 w 277"/>
                  <a:gd name="T49" fmla="*/ 154 h 897"/>
                  <a:gd name="T50" fmla="*/ 11 w 277"/>
                  <a:gd name="T51" fmla="*/ 170 h 897"/>
                  <a:gd name="T52" fmla="*/ 15 w 277"/>
                  <a:gd name="T53" fmla="*/ 189 h 897"/>
                  <a:gd name="T54" fmla="*/ 18 w 277"/>
                  <a:gd name="T55" fmla="*/ 202 h 897"/>
                  <a:gd name="T56" fmla="*/ 21 w 277"/>
                  <a:gd name="T57" fmla="*/ 212 h 897"/>
                  <a:gd name="T58" fmla="*/ 26 w 277"/>
                  <a:gd name="T59" fmla="*/ 222 h 897"/>
                  <a:gd name="T60" fmla="*/ 31 w 277"/>
                  <a:gd name="T61" fmla="*/ 225 h 897"/>
                  <a:gd name="T62" fmla="*/ 23 w 277"/>
                  <a:gd name="T63" fmla="*/ 225 h 897"/>
                  <a:gd name="T64" fmla="*/ 23 w 277"/>
                  <a:gd name="T65" fmla="*/ 225 h 8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7" h="897">
                    <a:moveTo>
                      <a:pt x="212" y="897"/>
                    </a:moveTo>
                    <a:lnTo>
                      <a:pt x="183" y="886"/>
                    </a:lnTo>
                    <a:lnTo>
                      <a:pt x="145" y="867"/>
                    </a:lnTo>
                    <a:lnTo>
                      <a:pt x="107" y="822"/>
                    </a:lnTo>
                    <a:lnTo>
                      <a:pt x="63" y="762"/>
                    </a:lnTo>
                    <a:lnTo>
                      <a:pt x="34" y="683"/>
                    </a:lnTo>
                    <a:lnTo>
                      <a:pt x="13" y="606"/>
                    </a:lnTo>
                    <a:lnTo>
                      <a:pt x="4" y="513"/>
                    </a:lnTo>
                    <a:lnTo>
                      <a:pt x="0" y="421"/>
                    </a:lnTo>
                    <a:lnTo>
                      <a:pt x="13" y="304"/>
                    </a:lnTo>
                    <a:lnTo>
                      <a:pt x="34" y="219"/>
                    </a:lnTo>
                    <a:lnTo>
                      <a:pt x="69" y="137"/>
                    </a:lnTo>
                    <a:lnTo>
                      <a:pt x="103" y="83"/>
                    </a:lnTo>
                    <a:lnTo>
                      <a:pt x="145" y="36"/>
                    </a:lnTo>
                    <a:lnTo>
                      <a:pt x="201" y="0"/>
                    </a:lnTo>
                    <a:lnTo>
                      <a:pt x="273" y="0"/>
                    </a:lnTo>
                    <a:lnTo>
                      <a:pt x="212" y="40"/>
                    </a:lnTo>
                    <a:lnTo>
                      <a:pt x="174" y="83"/>
                    </a:lnTo>
                    <a:lnTo>
                      <a:pt x="149" y="126"/>
                    </a:lnTo>
                    <a:lnTo>
                      <a:pt x="124" y="176"/>
                    </a:lnTo>
                    <a:lnTo>
                      <a:pt x="94" y="260"/>
                    </a:lnTo>
                    <a:lnTo>
                      <a:pt x="77" y="346"/>
                    </a:lnTo>
                    <a:lnTo>
                      <a:pt x="69" y="435"/>
                    </a:lnTo>
                    <a:lnTo>
                      <a:pt x="77" y="536"/>
                    </a:lnTo>
                    <a:lnTo>
                      <a:pt x="84" y="613"/>
                    </a:lnTo>
                    <a:lnTo>
                      <a:pt x="103" y="677"/>
                    </a:lnTo>
                    <a:lnTo>
                      <a:pt x="132" y="754"/>
                    </a:lnTo>
                    <a:lnTo>
                      <a:pt x="163" y="808"/>
                    </a:lnTo>
                    <a:lnTo>
                      <a:pt x="191" y="846"/>
                    </a:lnTo>
                    <a:lnTo>
                      <a:pt x="239" y="886"/>
                    </a:lnTo>
                    <a:lnTo>
                      <a:pt x="277" y="897"/>
                    </a:lnTo>
                    <a:lnTo>
                      <a:pt x="212" y="8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0" name="Freeform 144"/>
              <p:cNvSpPr>
                <a:spLocks/>
              </p:cNvSpPr>
              <p:nvPr/>
            </p:nvSpPr>
            <p:spPr bwMode="auto">
              <a:xfrm>
                <a:off x="800" y="2686"/>
                <a:ext cx="119" cy="449"/>
              </a:xfrm>
              <a:custGeom>
                <a:avLst/>
                <a:gdLst>
                  <a:gd name="T0" fmla="*/ 21 w 357"/>
                  <a:gd name="T1" fmla="*/ 3 h 897"/>
                  <a:gd name="T2" fmla="*/ 16 w 357"/>
                  <a:gd name="T3" fmla="*/ 10 h 897"/>
                  <a:gd name="T4" fmla="*/ 11 w 357"/>
                  <a:gd name="T5" fmla="*/ 23 h 897"/>
                  <a:gd name="T6" fmla="*/ 7 w 357"/>
                  <a:gd name="T7" fmla="*/ 42 h 897"/>
                  <a:gd name="T8" fmla="*/ 3 w 357"/>
                  <a:gd name="T9" fmla="*/ 63 h 897"/>
                  <a:gd name="T10" fmla="*/ 1 w 357"/>
                  <a:gd name="T11" fmla="*/ 84 h 897"/>
                  <a:gd name="T12" fmla="*/ 0 w 357"/>
                  <a:gd name="T13" fmla="*/ 109 h 897"/>
                  <a:gd name="T14" fmla="*/ 1 w 357"/>
                  <a:gd name="T15" fmla="*/ 138 h 897"/>
                  <a:gd name="T16" fmla="*/ 3 w 357"/>
                  <a:gd name="T17" fmla="*/ 164 h 897"/>
                  <a:gd name="T18" fmla="*/ 6 w 357"/>
                  <a:gd name="T19" fmla="*/ 183 h 897"/>
                  <a:gd name="T20" fmla="*/ 9 w 357"/>
                  <a:gd name="T21" fmla="*/ 199 h 897"/>
                  <a:gd name="T22" fmla="*/ 14 w 357"/>
                  <a:gd name="T23" fmla="*/ 211 h 897"/>
                  <a:gd name="T24" fmla="*/ 18 w 357"/>
                  <a:gd name="T25" fmla="*/ 221 h 897"/>
                  <a:gd name="T26" fmla="*/ 22 w 357"/>
                  <a:gd name="T27" fmla="*/ 225 h 897"/>
                  <a:gd name="T28" fmla="*/ 38 w 357"/>
                  <a:gd name="T29" fmla="*/ 225 h 897"/>
                  <a:gd name="T30" fmla="*/ 36 w 357"/>
                  <a:gd name="T31" fmla="*/ 223 h 897"/>
                  <a:gd name="T32" fmla="*/ 32 w 357"/>
                  <a:gd name="T33" fmla="*/ 216 h 897"/>
                  <a:gd name="T34" fmla="*/ 28 w 357"/>
                  <a:gd name="T35" fmla="*/ 207 h 897"/>
                  <a:gd name="T36" fmla="*/ 25 w 357"/>
                  <a:gd name="T37" fmla="*/ 194 h 897"/>
                  <a:gd name="T38" fmla="*/ 21 w 357"/>
                  <a:gd name="T39" fmla="*/ 177 h 897"/>
                  <a:gd name="T40" fmla="*/ 18 w 357"/>
                  <a:gd name="T41" fmla="*/ 155 h 897"/>
                  <a:gd name="T42" fmla="*/ 17 w 357"/>
                  <a:gd name="T43" fmla="*/ 127 h 897"/>
                  <a:gd name="T44" fmla="*/ 17 w 357"/>
                  <a:gd name="T45" fmla="*/ 103 h 897"/>
                  <a:gd name="T46" fmla="*/ 18 w 357"/>
                  <a:gd name="T47" fmla="*/ 76 h 897"/>
                  <a:gd name="T48" fmla="*/ 21 w 357"/>
                  <a:gd name="T49" fmla="*/ 55 h 897"/>
                  <a:gd name="T50" fmla="*/ 24 w 357"/>
                  <a:gd name="T51" fmla="*/ 36 h 897"/>
                  <a:gd name="T52" fmla="*/ 27 w 357"/>
                  <a:gd name="T53" fmla="*/ 23 h 897"/>
                  <a:gd name="T54" fmla="*/ 32 w 357"/>
                  <a:gd name="T55" fmla="*/ 10 h 897"/>
                  <a:gd name="T56" fmla="*/ 38 w 357"/>
                  <a:gd name="T57" fmla="*/ 3 h 897"/>
                  <a:gd name="T58" fmla="*/ 40 w 357"/>
                  <a:gd name="T59" fmla="*/ 0 h 897"/>
                  <a:gd name="T60" fmla="*/ 24 w 357"/>
                  <a:gd name="T61" fmla="*/ 0 h 897"/>
                  <a:gd name="T62" fmla="*/ 21 w 357"/>
                  <a:gd name="T63" fmla="*/ 3 h 897"/>
                  <a:gd name="T64" fmla="*/ 21 w 357"/>
                  <a:gd name="T65" fmla="*/ 3 h 897"/>
                  <a:gd name="T66" fmla="*/ 21 w 357"/>
                  <a:gd name="T67" fmla="*/ 3 h 8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897">
                    <a:moveTo>
                      <a:pt x="187" y="12"/>
                    </a:moveTo>
                    <a:lnTo>
                      <a:pt x="145" y="40"/>
                    </a:lnTo>
                    <a:lnTo>
                      <a:pt x="101" y="90"/>
                    </a:lnTo>
                    <a:lnTo>
                      <a:pt x="59" y="165"/>
                    </a:lnTo>
                    <a:lnTo>
                      <a:pt x="25" y="249"/>
                    </a:lnTo>
                    <a:lnTo>
                      <a:pt x="8" y="335"/>
                    </a:lnTo>
                    <a:lnTo>
                      <a:pt x="0" y="435"/>
                    </a:lnTo>
                    <a:lnTo>
                      <a:pt x="8" y="551"/>
                    </a:lnTo>
                    <a:lnTo>
                      <a:pt x="25" y="656"/>
                    </a:lnTo>
                    <a:lnTo>
                      <a:pt x="50" y="730"/>
                    </a:lnTo>
                    <a:lnTo>
                      <a:pt x="81" y="793"/>
                    </a:lnTo>
                    <a:lnTo>
                      <a:pt x="122" y="843"/>
                    </a:lnTo>
                    <a:lnTo>
                      <a:pt x="164" y="881"/>
                    </a:lnTo>
                    <a:lnTo>
                      <a:pt x="201" y="897"/>
                    </a:lnTo>
                    <a:lnTo>
                      <a:pt x="340" y="897"/>
                    </a:lnTo>
                    <a:lnTo>
                      <a:pt x="323" y="889"/>
                    </a:lnTo>
                    <a:lnTo>
                      <a:pt x="285" y="862"/>
                    </a:lnTo>
                    <a:lnTo>
                      <a:pt x="250" y="827"/>
                    </a:lnTo>
                    <a:lnTo>
                      <a:pt x="221" y="773"/>
                    </a:lnTo>
                    <a:lnTo>
                      <a:pt x="191" y="707"/>
                    </a:lnTo>
                    <a:lnTo>
                      <a:pt x="164" y="618"/>
                    </a:lnTo>
                    <a:lnTo>
                      <a:pt x="149" y="508"/>
                    </a:lnTo>
                    <a:lnTo>
                      <a:pt x="149" y="412"/>
                    </a:lnTo>
                    <a:lnTo>
                      <a:pt x="161" y="304"/>
                    </a:lnTo>
                    <a:lnTo>
                      <a:pt x="187" y="219"/>
                    </a:lnTo>
                    <a:lnTo>
                      <a:pt x="212" y="141"/>
                    </a:lnTo>
                    <a:lnTo>
                      <a:pt x="247" y="90"/>
                    </a:lnTo>
                    <a:lnTo>
                      <a:pt x="292" y="40"/>
                    </a:lnTo>
                    <a:lnTo>
                      <a:pt x="340" y="9"/>
                    </a:lnTo>
                    <a:lnTo>
                      <a:pt x="357" y="0"/>
                    </a:lnTo>
                    <a:lnTo>
                      <a:pt x="212" y="0"/>
                    </a:lnTo>
                    <a:lnTo>
                      <a:pt x="187" y="1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1" name="Freeform 145"/>
              <p:cNvSpPr>
                <a:spLocks/>
              </p:cNvSpPr>
              <p:nvPr/>
            </p:nvSpPr>
            <p:spPr bwMode="auto">
              <a:xfrm>
                <a:off x="800" y="2686"/>
                <a:ext cx="119" cy="449"/>
              </a:xfrm>
              <a:custGeom>
                <a:avLst/>
                <a:gdLst>
                  <a:gd name="T0" fmla="*/ 21 w 357"/>
                  <a:gd name="T1" fmla="*/ 3 h 897"/>
                  <a:gd name="T2" fmla="*/ 16 w 357"/>
                  <a:gd name="T3" fmla="*/ 10 h 897"/>
                  <a:gd name="T4" fmla="*/ 11 w 357"/>
                  <a:gd name="T5" fmla="*/ 23 h 897"/>
                  <a:gd name="T6" fmla="*/ 7 w 357"/>
                  <a:gd name="T7" fmla="*/ 42 h 897"/>
                  <a:gd name="T8" fmla="*/ 3 w 357"/>
                  <a:gd name="T9" fmla="*/ 63 h 897"/>
                  <a:gd name="T10" fmla="*/ 1 w 357"/>
                  <a:gd name="T11" fmla="*/ 84 h 897"/>
                  <a:gd name="T12" fmla="*/ 0 w 357"/>
                  <a:gd name="T13" fmla="*/ 109 h 897"/>
                  <a:gd name="T14" fmla="*/ 1 w 357"/>
                  <a:gd name="T15" fmla="*/ 138 h 897"/>
                  <a:gd name="T16" fmla="*/ 3 w 357"/>
                  <a:gd name="T17" fmla="*/ 164 h 897"/>
                  <a:gd name="T18" fmla="*/ 6 w 357"/>
                  <a:gd name="T19" fmla="*/ 183 h 897"/>
                  <a:gd name="T20" fmla="*/ 9 w 357"/>
                  <a:gd name="T21" fmla="*/ 199 h 897"/>
                  <a:gd name="T22" fmla="*/ 14 w 357"/>
                  <a:gd name="T23" fmla="*/ 211 h 897"/>
                  <a:gd name="T24" fmla="*/ 18 w 357"/>
                  <a:gd name="T25" fmla="*/ 221 h 897"/>
                  <a:gd name="T26" fmla="*/ 22 w 357"/>
                  <a:gd name="T27" fmla="*/ 225 h 897"/>
                  <a:gd name="T28" fmla="*/ 38 w 357"/>
                  <a:gd name="T29" fmla="*/ 225 h 897"/>
                  <a:gd name="T30" fmla="*/ 36 w 357"/>
                  <a:gd name="T31" fmla="*/ 223 h 897"/>
                  <a:gd name="T32" fmla="*/ 32 w 357"/>
                  <a:gd name="T33" fmla="*/ 216 h 897"/>
                  <a:gd name="T34" fmla="*/ 28 w 357"/>
                  <a:gd name="T35" fmla="*/ 207 h 897"/>
                  <a:gd name="T36" fmla="*/ 25 w 357"/>
                  <a:gd name="T37" fmla="*/ 194 h 897"/>
                  <a:gd name="T38" fmla="*/ 21 w 357"/>
                  <a:gd name="T39" fmla="*/ 177 h 897"/>
                  <a:gd name="T40" fmla="*/ 18 w 357"/>
                  <a:gd name="T41" fmla="*/ 155 h 897"/>
                  <a:gd name="T42" fmla="*/ 17 w 357"/>
                  <a:gd name="T43" fmla="*/ 127 h 897"/>
                  <a:gd name="T44" fmla="*/ 17 w 357"/>
                  <a:gd name="T45" fmla="*/ 103 h 897"/>
                  <a:gd name="T46" fmla="*/ 18 w 357"/>
                  <a:gd name="T47" fmla="*/ 76 h 897"/>
                  <a:gd name="T48" fmla="*/ 21 w 357"/>
                  <a:gd name="T49" fmla="*/ 55 h 897"/>
                  <a:gd name="T50" fmla="*/ 24 w 357"/>
                  <a:gd name="T51" fmla="*/ 36 h 897"/>
                  <a:gd name="T52" fmla="*/ 27 w 357"/>
                  <a:gd name="T53" fmla="*/ 23 h 897"/>
                  <a:gd name="T54" fmla="*/ 32 w 357"/>
                  <a:gd name="T55" fmla="*/ 10 h 897"/>
                  <a:gd name="T56" fmla="*/ 38 w 357"/>
                  <a:gd name="T57" fmla="*/ 3 h 897"/>
                  <a:gd name="T58" fmla="*/ 40 w 357"/>
                  <a:gd name="T59" fmla="*/ 0 h 897"/>
                  <a:gd name="T60" fmla="*/ 24 w 357"/>
                  <a:gd name="T61" fmla="*/ 0 h 897"/>
                  <a:gd name="T62" fmla="*/ 21 w 357"/>
                  <a:gd name="T63" fmla="*/ 3 h 897"/>
                  <a:gd name="T64" fmla="*/ 21 w 357"/>
                  <a:gd name="T65" fmla="*/ 3 h 8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7" h="897">
                    <a:moveTo>
                      <a:pt x="187" y="12"/>
                    </a:moveTo>
                    <a:lnTo>
                      <a:pt x="145" y="40"/>
                    </a:lnTo>
                    <a:lnTo>
                      <a:pt x="101" y="90"/>
                    </a:lnTo>
                    <a:lnTo>
                      <a:pt x="59" y="165"/>
                    </a:lnTo>
                    <a:lnTo>
                      <a:pt x="25" y="249"/>
                    </a:lnTo>
                    <a:lnTo>
                      <a:pt x="8" y="335"/>
                    </a:lnTo>
                    <a:lnTo>
                      <a:pt x="0" y="435"/>
                    </a:lnTo>
                    <a:lnTo>
                      <a:pt x="8" y="551"/>
                    </a:lnTo>
                    <a:lnTo>
                      <a:pt x="25" y="656"/>
                    </a:lnTo>
                    <a:lnTo>
                      <a:pt x="50" y="730"/>
                    </a:lnTo>
                    <a:lnTo>
                      <a:pt x="81" y="793"/>
                    </a:lnTo>
                    <a:lnTo>
                      <a:pt x="122" y="843"/>
                    </a:lnTo>
                    <a:lnTo>
                      <a:pt x="164" y="881"/>
                    </a:lnTo>
                    <a:lnTo>
                      <a:pt x="201" y="897"/>
                    </a:lnTo>
                    <a:lnTo>
                      <a:pt x="340" y="897"/>
                    </a:lnTo>
                    <a:lnTo>
                      <a:pt x="323" y="889"/>
                    </a:lnTo>
                    <a:lnTo>
                      <a:pt x="285" y="862"/>
                    </a:lnTo>
                    <a:lnTo>
                      <a:pt x="250" y="827"/>
                    </a:lnTo>
                    <a:lnTo>
                      <a:pt x="221" y="773"/>
                    </a:lnTo>
                    <a:lnTo>
                      <a:pt x="191" y="707"/>
                    </a:lnTo>
                    <a:lnTo>
                      <a:pt x="164" y="618"/>
                    </a:lnTo>
                    <a:lnTo>
                      <a:pt x="149" y="508"/>
                    </a:lnTo>
                    <a:lnTo>
                      <a:pt x="149" y="412"/>
                    </a:lnTo>
                    <a:lnTo>
                      <a:pt x="161" y="304"/>
                    </a:lnTo>
                    <a:lnTo>
                      <a:pt x="187" y="219"/>
                    </a:lnTo>
                    <a:lnTo>
                      <a:pt x="212" y="141"/>
                    </a:lnTo>
                    <a:lnTo>
                      <a:pt x="247" y="90"/>
                    </a:lnTo>
                    <a:lnTo>
                      <a:pt x="292" y="40"/>
                    </a:lnTo>
                    <a:lnTo>
                      <a:pt x="340" y="9"/>
                    </a:lnTo>
                    <a:lnTo>
                      <a:pt x="357" y="0"/>
                    </a:lnTo>
                    <a:lnTo>
                      <a:pt x="212" y="0"/>
                    </a:lnTo>
                    <a:lnTo>
                      <a:pt x="187"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2" name="Freeform 146"/>
              <p:cNvSpPr>
                <a:spLocks/>
              </p:cNvSpPr>
              <p:nvPr/>
            </p:nvSpPr>
            <p:spPr bwMode="auto">
              <a:xfrm>
                <a:off x="1869" y="2901"/>
                <a:ext cx="171" cy="84"/>
              </a:xfrm>
              <a:custGeom>
                <a:avLst/>
                <a:gdLst>
                  <a:gd name="T0" fmla="*/ 26 w 162"/>
                  <a:gd name="T1" fmla="*/ 0 h 84"/>
                  <a:gd name="T2" fmla="*/ 181 w 162"/>
                  <a:gd name="T3" fmla="*/ 9 h 84"/>
                  <a:gd name="T4" fmla="*/ 37 w 162"/>
                  <a:gd name="T5" fmla="*/ 84 h 84"/>
                  <a:gd name="T6" fmla="*/ 0 w 162"/>
                  <a:gd name="T7" fmla="*/ 33 h 84"/>
                  <a:gd name="T8" fmla="*/ 26 w 162"/>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84">
                    <a:moveTo>
                      <a:pt x="24" y="0"/>
                    </a:moveTo>
                    <a:lnTo>
                      <a:pt x="162" y="9"/>
                    </a:lnTo>
                    <a:lnTo>
                      <a:pt x="33" y="84"/>
                    </a:lnTo>
                    <a:lnTo>
                      <a:pt x="0" y="33"/>
                    </a:lnTo>
                    <a:lnTo>
                      <a:pt x="24" y="0"/>
                    </a:lnTo>
                    <a:close/>
                  </a:path>
                </a:pathLst>
              </a:custGeom>
              <a:solidFill>
                <a:schemeClr val="tx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74"/>
                                        </p:tgtEl>
                                        <p:attrNameLst>
                                          <p:attrName>style.visibility</p:attrName>
                                        </p:attrNameLst>
                                      </p:cBhvr>
                                      <p:to>
                                        <p:strVal val="visible"/>
                                      </p:to>
                                    </p:set>
                                    <p:animEffect transition="in" filter="blinds(horizontal)">
                                      <p:cBhvr>
                                        <p:cTn id="7" dur="500"/>
                                        <p:tgtEl>
                                          <p:spTgt spid="5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7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692150" y="1225550"/>
            <a:ext cx="8043863" cy="162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pPr>
            <a:r>
              <a:rPr lang="en-US" altLang="zh-TW" sz="2400" b="0" i="0">
                <a:solidFill>
                  <a:schemeClr val="tx1"/>
                </a:solidFill>
              </a:rPr>
              <a:t>Suppose a point </a:t>
            </a:r>
            <a:r>
              <a:rPr lang="en-US" altLang="zh-TW" sz="2400" b="0">
                <a:solidFill>
                  <a:schemeClr val="tx1"/>
                </a:solidFill>
              </a:rPr>
              <a:t>A</a:t>
            </a:r>
            <a:r>
              <a:rPr lang="en-US" altLang="zh-TW" sz="2400" b="0" i="0">
                <a:solidFill>
                  <a:schemeClr val="tx1"/>
                </a:solidFill>
              </a:rPr>
              <a:t>(–4, 4) in the rectangular coordinate plane is rotated anti-clockwise about</a:t>
            </a:r>
            <a:r>
              <a:rPr lang="en-US" altLang="zh-TW" sz="2400" b="0">
                <a:solidFill>
                  <a:schemeClr val="tx1"/>
                </a:solidFill>
              </a:rPr>
              <a:t> O</a:t>
            </a:r>
            <a:r>
              <a:rPr lang="en-US" altLang="zh-TW" sz="2400" b="0" i="0">
                <a:solidFill>
                  <a:schemeClr val="tx1"/>
                </a:solidFill>
              </a:rPr>
              <a:t> through 270</a:t>
            </a:r>
            <a:r>
              <a:rPr lang="en-US" altLang="zh-TW" sz="2400" b="0" i="0">
                <a:solidFill>
                  <a:schemeClr val="tx1"/>
                </a:solidFill>
                <a:cs typeface="Times New Roman" pitchFamily="18" charset="0"/>
              </a:rPr>
              <a:t>°</a:t>
            </a:r>
            <a:r>
              <a:rPr lang="en-US" altLang="zh-TW" sz="2400" b="0" i="0">
                <a:solidFill>
                  <a:schemeClr val="tx1"/>
                </a:solidFill>
              </a:rPr>
              <a:t> to the point </a:t>
            </a:r>
            <a:r>
              <a:rPr lang="en-US" altLang="zh-TW" sz="2400" b="0">
                <a:solidFill>
                  <a:schemeClr val="tx1"/>
                </a:solidFill>
              </a:rPr>
              <a:t>B</a:t>
            </a:r>
            <a:r>
              <a:rPr lang="en-US" altLang="zh-TW" sz="2400" b="0" i="0">
                <a:solidFill>
                  <a:schemeClr val="tx1"/>
                </a:solidFill>
              </a:rPr>
              <a:t>. Find the coordinates of </a:t>
            </a:r>
            <a:r>
              <a:rPr lang="en-US" altLang="zh-TW" sz="2400" b="0">
                <a:solidFill>
                  <a:schemeClr val="tx1"/>
                </a:solidFill>
              </a:rPr>
              <a:t>B</a:t>
            </a:r>
            <a:r>
              <a:rPr lang="en-US" altLang="zh-TW" sz="2400" b="0" i="0">
                <a:solidFill>
                  <a:schemeClr val="tx1"/>
                </a:solidFill>
              </a:rPr>
              <a:t>.</a:t>
            </a:r>
          </a:p>
        </p:txBody>
      </p:sp>
      <p:pic>
        <p:nvPicPr>
          <p:cNvPr id="73731" name="Picture 4" descr="C:\JKL_Louis\JKP04_05 牛津初中數學\Solutio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00" y="3325813"/>
            <a:ext cx="13763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AutoShape 5">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73733" name="AutoShape 6">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4" name="Text Box 8"/>
          <p:cNvSpPr txBox="1">
            <a:spLocks noChangeArrowheads="1"/>
          </p:cNvSpPr>
          <p:nvPr/>
        </p:nvSpPr>
        <p:spPr bwMode="auto">
          <a:xfrm>
            <a:off x="63500" y="76200"/>
            <a:ext cx="53419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Effects of Transformations on Coordinates</a:t>
            </a:r>
          </a:p>
        </p:txBody>
      </p:sp>
      <p:sp>
        <p:nvSpPr>
          <p:cNvPr id="124938" name="Rectangle 10"/>
          <p:cNvSpPr>
            <a:spLocks noChangeArrowheads="1"/>
          </p:cNvSpPr>
          <p:nvPr/>
        </p:nvSpPr>
        <p:spPr bwMode="auto">
          <a:xfrm>
            <a:off x="692150" y="3619500"/>
            <a:ext cx="38735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TW" sz="2400" b="0" i="0">
                <a:solidFill>
                  <a:schemeClr val="tx1"/>
                </a:solidFill>
              </a:rPr>
              <a:t>The required coordinates of </a:t>
            </a:r>
            <a:r>
              <a:rPr lang="en-US" altLang="zh-TW" sz="2400" b="0">
                <a:solidFill>
                  <a:schemeClr val="tx1"/>
                </a:solidFill>
              </a:rPr>
              <a:t>B</a:t>
            </a:r>
            <a:r>
              <a:rPr lang="en-US" altLang="zh-TW" sz="2400" b="0" i="0">
                <a:solidFill>
                  <a:schemeClr val="tx1"/>
                </a:solidFill>
              </a:rPr>
              <a:t> are (4, 4).</a:t>
            </a:r>
          </a:p>
        </p:txBody>
      </p:sp>
      <p:grpSp>
        <p:nvGrpSpPr>
          <p:cNvPr id="125105" name="Group 177"/>
          <p:cNvGrpSpPr>
            <a:grpSpLocks/>
          </p:cNvGrpSpPr>
          <p:nvPr/>
        </p:nvGrpSpPr>
        <p:grpSpPr bwMode="auto">
          <a:xfrm>
            <a:off x="4778375" y="3176588"/>
            <a:ext cx="3590925" cy="2830512"/>
            <a:chOff x="3010" y="2001"/>
            <a:chExt cx="2262" cy="1783"/>
          </a:xfrm>
        </p:grpSpPr>
        <p:grpSp>
          <p:nvGrpSpPr>
            <p:cNvPr id="73750" name="Group 102"/>
            <p:cNvGrpSpPr>
              <a:grpSpLocks/>
            </p:cNvGrpSpPr>
            <p:nvPr/>
          </p:nvGrpSpPr>
          <p:grpSpPr bwMode="auto">
            <a:xfrm>
              <a:off x="3010" y="2001"/>
              <a:ext cx="2262" cy="1783"/>
              <a:chOff x="1450" y="1025"/>
              <a:chExt cx="2262" cy="1783"/>
            </a:xfrm>
          </p:grpSpPr>
          <p:sp>
            <p:nvSpPr>
              <p:cNvPr id="73755" name="Rectangle 103"/>
              <p:cNvSpPr>
                <a:spLocks noChangeArrowheads="1"/>
              </p:cNvSpPr>
              <p:nvPr/>
            </p:nvSpPr>
            <p:spPr bwMode="auto">
              <a:xfrm>
                <a:off x="1450" y="1133"/>
                <a:ext cx="2088" cy="1673"/>
              </a:xfrm>
              <a:prstGeom prst="rect">
                <a:avLst/>
              </a:prstGeom>
              <a:solidFill>
                <a:schemeClr val="bg1"/>
              </a:solidFill>
              <a:ln w="9525">
                <a:solidFill>
                  <a:srgbClr val="8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756" name="Group 104"/>
              <p:cNvGrpSpPr>
                <a:grpSpLocks/>
              </p:cNvGrpSpPr>
              <p:nvPr/>
            </p:nvGrpSpPr>
            <p:grpSpPr bwMode="auto">
              <a:xfrm>
                <a:off x="1450" y="1138"/>
                <a:ext cx="2095" cy="1670"/>
                <a:chOff x="912" y="1440"/>
                <a:chExt cx="2267" cy="1612"/>
              </a:xfrm>
            </p:grpSpPr>
            <p:sp>
              <p:nvSpPr>
                <p:cNvPr id="73802" name="Line 105"/>
                <p:cNvSpPr>
                  <a:spLocks noChangeShapeType="1"/>
                </p:cNvSpPr>
                <p:nvPr/>
              </p:nvSpPr>
              <p:spPr bwMode="auto">
                <a:xfrm>
                  <a:off x="912" y="1440"/>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3" name="Line 106"/>
                <p:cNvSpPr>
                  <a:spLocks noChangeShapeType="1"/>
                </p:cNvSpPr>
                <p:nvPr/>
              </p:nvSpPr>
              <p:spPr bwMode="auto">
                <a:xfrm>
                  <a:off x="912" y="1574"/>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4" name="Line 107"/>
                <p:cNvSpPr>
                  <a:spLocks noChangeShapeType="1"/>
                </p:cNvSpPr>
                <p:nvPr/>
              </p:nvSpPr>
              <p:spPr bwMode="auto">
                <a:xfrm>
                  <a:off x="912" y="1708"/>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5" name="Line 108"/>
                <p:cNvSpPr>
                  <a:spLocks noChangeShapeType="1"/>
                </p:cNvSpPr>
                <p:nvPr/>
              </p:nvSpPr>
              <p:spPr bwMode="auto">
                <a:xfrm>
                  <a:off x="912" y="1843"/>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6" name="Line 109"/>
                <p:cNvSpPr>
                  <a:spLocks noChangeShapeType="1"/>
                </p:cNvSpPr>
                <p:nvPr/>
              </p:nvSpPr>
              <p:spPr bwMode="auto">
                <a:xfrm>
                  <a:off x="912" y="1977"/>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7" name="Line 110"/>
                <p:cNvSpPr>
                  <a:spLocks noChangeShapeType="1"/>
                </p:cNvSpPr>
                <p:nvPr/>
              </p:nvSpPr>
              <p:spPr bwMode="auto">
                <a:xfrm>
                  <a:off x="912" y="2111"/>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8" name="Line 111"/>
                <p:cNvSpPr>
                  <a:spLocks noChangeShapeType="1"/>
                </p:cNvSpPr>
                <p:nvPr/>
              </p:nvSpPr>
              <p:spPr bwMode="auto">
                <a:xfrm>
                  <a:off x="912" y="2246"/>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9" name="Line 112"/>
                <p:cNvSpPr>
                  <a:spLocks noChangeShapeType="1"/>
                </p:cNvSpPr>
                <p:nvPr/>
              </p:nvSpPr>
              <p:spPr bwMode="auto">
                <a:xfrm>
                  <a:off x="912" y="2380"/>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0" name="Line 113"/>
                <p:cNvSpPr>
                  <a:spLocks noChangeShapeType="1"/>
                </p:cNvSpPr>
                <p:nvPr/>
              </p:nvSpPr>
              <p:spPr bwMode="auto">
                <a:xfrm>
                  <a:off x="912" y="2514"/>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1" name="Line 114"/>
                <p:cNvSpPr>
                  <a:spLocks noChangeShapeType="1"/>
                </p:cNvSpPr>
                <p:nvPr/>
              </p:nvSpPr>
              <p:spPr bwMode="auto">
                <a:xfrm>
                  <a:off x="912" y="2649"/>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2" name="Line 115"/>
                <p:cNvSpPr>
                  <a:spLocks noChangeShapeType="1"/>
                </p:cNvSpPr>
                <p:nvPr/>
              </p:nvSpPr>
              <p:spPr bwMode="auto">
                <a:xfrm>
                  <a:off x="912" y="2783"/>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3" name="Line 116"/>
                <p:cNvSpPr>
                  <a:spLocks noChangeShapeType="1"/>
                </p:cNvSpPr>
                <p:nvPr/>
              </p:nvSpPr>
              <p:spPr bwMode="auto">
                <a:xfrm>
                  <a:off x="912" y="2917"/>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4" name="Line 117"/>
                <p:cNvSpPr>
                  <a:spLocks noChangeShapeType="1"/>
                </p:cNvSpPr>
                <p:nvPr/>
              </p:nvSpPr>
              <p:spPr bwMode="auto">
                <a:xfrm>
                  <a:off x="912" y="3052"/>
                  <a:ext cx="2267"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57" name="Line 118"/>
              <p:cNvSpPr>
                <a:spLocks noChangeShapeType="1"/>
              </p:cNvSpPr>
              <p:nvPr/>
            </p:nvSpPr>
            <p:spPr bwMode="auto">
              <a:xfrm rot="5400000">
                <a:off x="620"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8" name="Line 119"/>
              <p:cNvSpPr>
                <a:spLocks noChangeShapeType="1"/>
              </p:cNvSpPr>
              <p:nvPr/>
            </p:nvSpPr>
            <p:spPr bwMode="auto">
              <a:xfrm rot="5400000">
                <a:off x="759"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9" name="Line 120"/>
              <p:cNvSpPr>
                <a:spLocks noChangeShapeType="1"/>
              </p:cNvSpPr>
              <p:nvPr/>
            </p:nvSpPr>
            <p:spPr bwMode="auto">
              <a:xfrm rot="5400000">
                <a:off x="897"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0" name="Line 121"/>
              <p:cNvSpPr>
                <a:spLocks noChangeShapeType="1"/>
              </p:cNvSpPr>
              <p:nvPr/>
            </p:nvSpPr>
            <p:spPr bwMode="auto">
              <a:xfrm rot="5400000">
                <a:off x="1036"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1" name="Line 122"/>
              <p:cNvSpPr>
                <a:spLocks noChangeShapeType="1"/>
              </p:cNvSpPr>
              <p:nvPr/>
            </p:nvSpPr>
            <p:spPr bwMode="auto">
              <a:xfrm rot="5400000">
                <a:off x="1175"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2" name="Line 123"/>
              <p:cNvSpPr>
                <a:spLocks noChangeShapeType="1"/>
              </p:cNvSpPr>
              <p:nvPr/>
            </p:nvSpPr>
            <p:spPr bwMode="auto">
              <a:xfrm rot="5400000">
                <a:off x="1314"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3" name="Line 124"/>
              <p:cNvSpPr>
                <a:spLocks noChangeShapeType="1"/>
              </p:cNvSpPr>
              <p:nvPr/>
            </p:nvSpPr>
            <p:spPr bwMode="auto">
              <a:xfrm rot="5400000">
                <a:off x="1452"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4" name="Line 125"/>
              <p:cNvSpPr>
                <a:spLocks noChangeShapeType="1"/>
              </p:cNvSpPr>
              <p:nvPr/>
            </p:nvSpPr>
            <p:spPr bwMode="auto">
              <a:xfrm rot="5400000">
                <a:off x="1591"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5" name="Line 126"/>
              <p:cNvSpPr>
                <a:spLocks noChangeShapeType="1"/>
              </p:cNvSpPr>
              <p:nvPr/>
            </p:nvSpPr>
            <p:spPr bwMode="auto">
              <a:xfrm rot="5400000">
                <a:off x="1730"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6" name="Line 127"/>
              <p:cNvSpPr>
                <a:spLocks noChangeShapeType="1"/>
              </p:cNvSpPr>
              <p:nvPr/>
            </p:nvSpPr>
            <p:spPr bwMode="auto">
              <a:xfrm rot="5400000">
                <a:off x="1868"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7" name="Line 128"/>
              <p:cNvSpPr>
                <a:spLocks noChangeShapeType="1"/>
              </p:cNvSpPr>
              <p:nvPr/>
            </p:nvSpPr>
            <p:spPr bwMode="auto">
              <a:xfrm rot="5400000">
                <a:off x="2007"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8" name="Line 129"/>
              <p:cNvSpPr>
                <a:spLocks noChangeShapeType="1"/>
              </p:cNvSpPr>
              <p:nvPr/>
            </p:nvSpPr>
            <p:spPr bwMode="auto">
              <a:xfrm rot="5400000">
                <a:off x="2146"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9" name="Line 130"/>
              <p:cNvSpPr>
                <a:spLocks noChangeShapeType="1"/>
              </p:cNvSpPr>
              <p:nvPr/>
            </p:nvSpPr>
            <p:spPr bwMode="auto">
              <a:xfrm rot="5400000">
                <a:off x="2285"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0" name="Line 131"/>
              <p:cNvSpPr>
                <a:spLocks noChangeShapeType="1"/>
              </p:cNvSpPr>
              <p:nvPr/>
            </p:nvSpPr>
            <p:spPr bwMode="auto">
              <a:xfrm rot="5400000">
                <a:off x="2423"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1" name="Line 132"/>
              <p:cNvSpPr>
                <a:spLocks noChangeShapeType="1"/>
              </p:cNvSpPr>
              <p:nvPr/>
            </p:nvSpPr>
            <p:spPr bwMode="auto">
              <a:xfrm rot="5400000">
                <a:off x="2562"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2" name="Line 133"/>
              <p:cNvSpPr>
                <a:spLocks noChangeShapeType="1"/>
              </p:cNvSpPr>
              <p:nvPr/>
            </p:nvSpPr>
            <p:spPr bwMode="auto">
              <a:xfrm rot="5400000">
                <a:off x="2701" y="1968"/>
                <a:ext cx="1670" cy="0"/>
              </a:xfrm>
              <a:prstGeom prst="line">
                <a:avLst/>
              </a:prstGeom>
              <a:noFill/>
              <a:ln w="20320">
                <a:solidFill>
                  <a:srgbClr val="8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3" name="Line 134"/>
              <p:cNvSpPr>
                <a:spLocks noChangeShapeType="1"/>
              </p:cNvSpPr>
              <p:nvPr/>
            </p:nvSpPr>
            <p:spPr bwMode="auto">
              <a:xfrm flipV="1">
                <a:off x="2562" y="1248"/>
                <a:ext cx="0" cy="1552"/>
              </a:xfrm>
              <a:prstGeom prst="line">
                <a:avLst/>
              </a:prstGeom>
              <a:noFill/>
              <a:ln w="19050">
                <a:solidFill>
                  <a:srgbClr val="07D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4" name="Line 135"/>
              <p:cNvSpPr>
                <a:spLocks noChangeShapeType="1"/>
              </p:cNvSpPr>
              <p:nvPr/>
            </p:nvSpPr>
            <p:spPr bwMode="auto">
              <a:xfrm>
                <a:off x="1454" y="2248"/>
                <a:ext cx="2080" cy="0"/>
              </a:xfrm>
              <a:prstGeom prst="line">
                <a:avLst/>
              </a:prstGeom>
              <a:noFill/>
              <a:ln w="19050">
                <a:solidFill>
                  <a:srgbClr val="07D0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5" name="Text Box 136"/>
              <p:cNvSpPr txBox="1">
                <a:spLocks noChangeArrowheads="1"/>
              </p:cNvSpPr>
              <p:nvPr/>
            </p:nvSpPr>
            <p:spPr bwMode="auto">
              <a:xfrm>
                <a:off x="1476" y="2271"/>
                <a:ext cx="2026" cy="1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300" i="0">
                    <a:solidFill>
                      <a:srgbClr val="07D0FF"/>
                    </a:solidFill>
                  </a:rPr>
                  <a:t>–7 –6 –5 –4  –3 –2 –1         1   2    3   4   5    6</a:t>
                </a:r>
              </a:p>
            </p:txBody>
          </p:sp>
          <p:sp>
            <p:nvSpPr>
              <p:cNvPr id="73776" name="Text Box 137"/>
              <p:cNvSpPr txBox="1">
                <a:spLocks noChangeArrowheads="1"/>
              </p:cNvSpPr>
              <p:nvPr/>
            </p:nvSpPr>
            <p:spPr bwMode="auto">
              <a:xfrm>
                <a:off x="3516" y="2105"/>
                <a:ext cx="196"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000">
                    <a:solidFill>
                      <a:srgbClr val="07D0FF"/>
                    </a:solidFill>
                  </a:rPr>
                  <a:t>x</a:t>
                </a:r>
              </a:p>
            </p:txBody>
          </p:sp>
          <p:sp>
            <p:nvSpPr>
              <p:cNvPr id="73777" name="Text Box 138"/>
              <p:cNvSpPr txBox="1">
                <a:spLocks noChangeArrowheads="1"/>
              </p:cNvSpPr>
              <p:nvPr/>
            </p:nvSpPr>
            <p:spPr bwMode="auto">
              <a:xfrm>
                <a:off x="2476" y="1025"/>
                <a:ext cx="22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000">
                    <a:solidFill>
                      <a:srgbClr val="07D0FF"/>
                    </a:solidFill>
                  </a:rPr>
                  <a:t>y</a:t>
                </a:r>
              </a:p>
            </p:txBody>
          </p:sp>
          <p:sp>
            <p:nvSpPr>
              <p:cNvPr id="73778" name="Line 139"/>
              <p:cNvSpPr>
                <a:spLocks noChangeShapeType="1"/>
              </p:cNvSpPr>
              <p:nvPr/>
            </p:nvSpPr>
            <p:spPr bwMode="auto">
              <a:xfrm>
                <a:off x="1590"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79" name="Line 140"/>
              <p:cNvSpPr>
                <a:spLocks noChangeShapeType="1"/>
              </p:cNvSpPr>
              <p:nvPr/>
            </p:nvSpPr>
            <p:spPr bwMode="auto">
              <a:xfrm>
                <a:off x="1730"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0" name="Line 141"/>
              <p:cNvSpPr>
                <a:spLocks noChangeShapeType="1"/>
              </p:cNvSpPr>
              <p:nvPr/>
            </p:nvSpPr>
            <p:spPr bwMode="auto">
              <a:xfrm>
                <a:off x="1870"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1" name="Line 142"/>
              <p:cNvSpPr>
                <a:spLocks noChangeShapeType="1"/>
              </p:cNvSpPr>
              <p:nvPr/>
            </p:nvSpPr>
            <p:spPr bwMode="auto">
              <a:xfrm>
                <a:off x="2010"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2" name="Line 143"/>
              <p:cNvSpPr>
                <a:spLocks noChangeShapeType="1"/>
              </p:cNvSpPr>
              <p:nvPr/>
            </p:nvSpPr>
            <p:spPr bwMode="auto">
              <a:xfrm>
                <a:off x="2150"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3" name="Line 144"/>
              <p:cNvSpPr>
                <a:spLocks noChangeShapeType="1"/>
              </p:cNvSpPr>
              <p:nvPr/>
            </p:nvSpPr>
            <p:spPr bwMode="auto">
              <a:xfrm>
                <a:off x="2286"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4" name="Line 145"/>
              <p:cNvSpPr>
                <a:spLocks noChangeShapeType="1"/>
              </p:cNvSpPr>
              <p:nvPr/>
            </p:nvSpPr>
            <p:spPr bwMode="auto">
              <a:xfrm>
                <a:off x="2426"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5" name="Line 146"/>
              <p:cNvSpPr>
                <a:spLocks noChangeShapeType="1"/>
              </p:cNvSpPr>
              <p:nvPr/>
            </p:nvSpPr>
            <p:spPr bwMode="auto">
              <a:xfrm>
                <a:off x="2702"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6" name="Line 147"/>
              <p:cNvSpPr>
                <a:spLocks noChangeShapeType="1"/>
              </p:cNvSpPr>
              <p:nvPr/>
            </p:nvSpPr>
            <p:spPr bwMode="auto">
              <a:xfrm>
                <a:off x="2842"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7" name="Line 148"/>
              <p:cNvSpPr>
                <a:spLocks noChangeShapeType="1"/>
              </p:cNvSpPr>
              <p:nvPr/>
            </p:nvSpPr>
            <p:spPr bwMode="auto">
              <a:xfrm>
                <a:off x="2982"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8" name="Line 149"/>
              <p:cNvSpPr>
                <a:spLocks noChangeShapeType="1"/>
              </p:cNvSpPr>
              <p:nvPr/>
            </p:nvSpPr>
            <p:spPr bwMode="auto">
              <a:xfrm>
                <a:off x="3118"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89" name="Line 150"/>
              <p:cNvSpPr>
                <a:spLocks noChangeShapeType="1"/>
              </p:cNvSpPr>
              <p:nvPr/>
            </p:nvSpPr>
            <p:spPr bwMode="auto">
              <a:xfrm>
                <a:off x="3258"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0" name="Line 151"/>
              <p:cNvSpPr>
                <a:spLocks noChangeShapeType="1"/>
              </p:cNvSpPr>
              <p:nvPr/>
            </p:nvSpPr>
            <p:spPr bwMode="auto">
              <a:xfrm>
                <a:off x="3398" y="22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1" name="Line 152"/>
              <p:cNvSpPr>
                <a:spLocks noChangeShapeType="1"/>
              </p:cNvSpPr>
              <p:nvPr/>
            </p:nvSpPr>
            <p:spPr bwMode="auto">
              <a:xfrm rot="-5400000">
                <a:off x="2538" y="209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2" name="Line 153"/>
              <p:cNvSpPr>
                <a:spLocks noChangeShapeType="1"/>
              </p:cNvSpPr>
              <p:nvPr/>
            </p:nvSpPr>
            <p:spPr bwMode="auto">
              <a:xfrm rot="-5400000">
                <a:off x="2538" y="19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3" name="Line 154"/>
              <p:cNvSpPr>
                <a:spLocks noChangeShapeType="1"/>
              </p:cNvSpPr>
              <p:nvPr/>
            </p:nvSpPr>
            <p:spPr bwMode="auto">
              <a:xfrm rot="-5400000">
                <a:off x="2538" y="181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4" name="Line 155"/>
              <p:cNvSpPr>
                <a:spLocks noChangeShapeType="1"/>
              </p:cNvSpPr>
              <p:nvPr/>
            </p:nvSpPr>
            <p:spPr bwMode="auto">
              <a:xfrm rot="-5400000">
                <a:off x="2538" y="1676"/>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5" name="Line 156"/>
              <p:cNvSpPr>
                <a:spLocks noChangeShapeType="1"/>
              </p:cNvSpPr>
              <p:nvPr/>
            </p:nvSpPr>
            <p:spPr bwMode="auto">
              <a:xfrm rot="-5400000">
                <a:off x="2538" y="153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6" name="Line 157"/>
              <p:cNvSpPr>
                <a:spLocks noChangeShapeType="1"/>
              </p:cNvSpPr>
              <p:nvPr/>
            </p:nvSpPr>
            <p:spPr bwMode="auto">
              <a:xfrm rot="-5400000">
                <a:off x="2538" y="1396"/>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7" name="Line 158"/>
              <p:cNvSpPr>
                <a:spLocks noChangeShapeType="1"/>
              </p:cNvSpPr>
              <p:nvPr/>
            </p:nvSpPr>
            <p:spPr bwMode="auto">
              <a:xfrm rot="-5400000">
                <a:off x="2538" y="237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8" name="Line 159"/>
              <p:cNvSpPr>
                <a:spLocks noChangeShapeType="1"/>
              </p:cNvSpPr>
              <p:nvPr/>
            </p:nvSpPr>
            <p:spPr bwMode="auto">
              <a:xfrm rot="-5400000">
                <a:off x="2538" y="2504"/>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799" name="Line 160"/>
              <p:cNvSpPr>
                <a:spLocks noChangeShapeType="1"/>
              </p:cNvSpPr>
              <p:nvPr/>
            </p:nvSpPr>
            <p:spPr bwMode="auto">
              <a:xfrm rot="-5400000">
                <a:off x="2538" y="2652"/>
                <a:ext cx="0" cy="40"/>
              </a:xfrm>
              <a:prstGeom prst="line">
                <a:avLst/>
              </a:prstGeom>
              <a:noFill/>
              <a:ln w="19050">
                <a:solidFill>
                  <a:srgbClr val="07D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800" name="Text Box 161"/>
              <p:cNvSpPr txBox="1">
                <a:spLocks noChangeArrowheads="1"/>
              </p:cNvSpPr>
              <p:nvPr/>
            </p:nvSpPr>
            <p:spPr bwMode="auto">
              <a:xfrm>
                <a:off x="2344" y="1308"/>
                <a:ext cx="220" cy="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r" eaLnBrk="1" hangingPunct="1">
                  <a:lnSpc>
                    <a:spcPct val="110000"/>
                  </a:lnSpc>
                </a:pPr>
                <a:r>
                  <a:rPr lang="en-US" altLang="zh-TW" sz="1300" i="0">
                    <a:solidFill>
                      <a:srgbClr val="07D0FF"/>
                    </a:solidFill>
                  </a:rPr>
                  <a:t>6</a:t>
                </a:r>
              </a:p>
              <a:p>
                <a:pPr algn="r" eaLnBrk="1" hangingPunct="1">
                  <a:lnSpc>
                    <a:spcPct val="110000"/>
                  </a:lnSpc>
                </a:pPr>
                <a:r>
                  <a:rPr lang="en-US" altLang="zh-TW" sz="1300" i="0">
                    <a:solidFill>
                      <a:srgbClr val="07D0FF"/>
                    </a:solidFill>
                  </a:rPr>
                  <a:t>5</a:t>
                </a:r>
              </a:p>
              <a:p>
                <a:pPr algn="r" eaLnBrk="1" hangingPunct="1">
                  <a:lnSpc>
                    <a:spcPct val="110000"/>
                  </a:lnSpc>
                </a:pPr>
                <a:r>
                  <a:rPr lang="en-US" altLang="zh-TW" sz="1300" i="0">
                    <a:solidFill>
                      <a:srgbClr val="07D0FF"/>
                    </a:solidFill>
                  </a:rPr>
                  <a:t>4</a:t>
                </a:r>
              </a:p>
              <a:p>
                <a:pPr algn="r" eaLnBrk="1" hangingPunct="1">
                  <a:lnSpc>
                    <a:spcPct val="110000"/>
                  </a:lnSpc>
                </a:pPr>
                <a:r>
                  <a:rPr lang="en-US" altLang="zh-TW" sz="1300" i="0">
                    <a:solidFill>
                      <a:srgbClr val="07D0FF"/>
                    </a:solidFill>
                  </a:rPr>
                  <a:t>3</a:t>
                </a:r>
              </a:p>
              <a:p>
                <a:pPr algn="r" eaLnBrk="1" hangingPunct="1">
                  <a:lnSpc>
                    <a:spcPct val="110000"/>
                  </a:lnSpc>
                </a:pPr>
                <a:r>
                  <a:rPr lang="en-US" altLang="zh-TW" sz="1300" i="0">
                    <a:solidFill>
                      <a:srgbClr val="07D0FF"/>
                    </a:solidFill>
                  </a:rPr>
                  <a:t>2</a:t>
                </a:r>
              </a:p>
              <a:p>
                <a:pPr algn="r" eaLnBrk="1" hangingPunct="1">
                  <a:lnSpc>
                    <a:spcPct val="110000"/>
                  </a:lnSpc>
                </a:pPr>
                <a:r>
                  <a:rPr lang="en-US" altLang="zh-TW" sz="1300" i="0">
                    <a:solidFill>
                      <a:srgbClr val="07D0FF"/>
                    </a:solidFill>
                  </a:rPr>
                  <a:t>1</a:t>
                </a:r>
              </a:p>
              <a:p>
                <a:pPr algn="r" eaLnBrk="1" hangingPunct="1">
                  <a:lnSpc>
                    <a:spcPct val="110000"/>
                  </a:lnSpc>
                </a:pPr>
                <a:endParaRPr lang="en-US" altLang="zh-TW" sz="1300" i="0">
                  <a:solidFill>
                    <a:srgbClr val="07D0FF"/>
                  </a:solidFill>
                </a:endParaRPr>
              </a:p>
              <a:p>
                <a:pPr algn="r" eaLnBrk="1" hangingPunct="1">
                  <a:lnSpc>
                    <a:spcPct val="110000"/>
                  </a:lnSpc>
                </a:pPr>
                <a:r>
                  <a:rPr lang="en-US" altLang="zh-TW" sz="1300" i="0">
                    <a:solidFill>
                      <a:srgbClr val="07D0FF"/>
                    </a:solidFill>
                  </a:rPr>
                  <a:t>–1</a:t>
                </a:r>
              </a:p>
              <a:p>
                <a:pPr algn="r" eaLnBrk="1" hangingPunct="1">
                  <a:lnSpc>
                    <a:spcPct val="110000"/>
                  </a:lnSpc>
                </a:pPr>
                <a:r>
                  <a:rPr lang="en-US" altLang="zh-TW" sz="1300" i="0">
                    <a:solidFill>
                      <a:srgbClr val="07D0FF"/>
                    </a:solidFill>
                  </a:rPr>
                  <a:t>–2</a:t>
                </a:r>
              </a:p>
              <a:p>
                <a:pPr algn="r" eaLnBrk="1" hangingPunct="1">
                  <a:lnSpc>
                    <a:spcPct val="110000"/>
                  </a:lnSpc>
                </a:pPr>
                <a:r>
                  <a:rPr lang="en-US" altLang="zh-TW" sz="1300" i="0">
                    <a:solidFill>
                      <a:srgbClr val="07D0FF"/>
                    </a:solidFill>
                  </a:rPr>
                  <a:t>–3</a:t>
                </a:r>
              </a:p>
            </p:txBody>
          </p:sp>
          <p:sp>
            <p:nvSpPr>
              <p:cNvPr id="73801" name="Rectangle 162"/>
              <p:cNvSpPr>
                <a:spLocks noChangeArrowheads="1"/>
              </p:cNvSpPr>
              <p:nvPr/>
            </p:nvSpPr>
            <p:spPr bwMode="auto">
              <a:xfrm>
                <a:off x="2430" y="2168"/>
                <a:ext cx="168"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40000"/>
                  </a:lnSpc>
                </a:pPr>
                <a:r>
                  <a:rPr lang="en-US" altLang="zh-TW" sz="1300" i="0">
                    <a:solidFill>
                      <a:srgbClr val="07D0FF"/>
                    </a:solidFill>
                  </a:rPr>
                  <a:t>0</a:t>
                </a:r>
              </a:p>
            </p:txBody>
          </p:sp>
        </p:grpSp>
        <p:grpSp>
          <p:nvGrpSpPr>
            <p:cNvPr id="73751" name="Group 163"/>
            <p:cNvGrpSpPr>
              <a:grpSpLocks/>
            </p:cNvGrpSpPr>
            <p:nvPr/>
          </p:nvGrpSpPr>
          <p:grpSpPr bwMode="auto">
            <a:xfrm>
              <a:off x="3526" y="2628"/>
              <a:ext cx="91" cy="91"/>
              <a:chOff x="908" y="2108"/>
              <a:chExt cx="160" cy="160"/>
            </a:xfrm>
          </p:grpSpPr>
          <p:sp>
            <p:nvSpPr>
              <p:cNvPr id="73753" name="Line 164"/>
              <p:cNvSpPr>
                <a:spLocks noChangeShapeType="1"/>
              </p:cNvSpPr>
              <p:nvPr/>
            </p:nvSpPr>
            <p:spPr bwMode="auto">
              <a:xfrm>
                <a:off x="908" y="2108"/>
                <a:ext cx="160" cy="16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165"/>
              <p:cNvSpPr>
                <a:spLocks noChangeShapeType="1"/>
              </p:cNvSpPr>
              <p:nvPr/>
            </p:nvSpPr>
            <p:spPr bwMode="auto">
              <a:xfrm rot="10800000" flipH="1">
                <a:off x="908" y="2108"/>
                <a:ext cx="160" cy="16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52" name="Text Box 166"/>
            <p:cNvSpPr txBox="1">
              <a:spLocks noChangeArrowheads="1"/>
            </p:cNvSpPr>
            <p:nvPr/>
          </p:nvSpPr>
          <p:spPr bwMode="auto">
            <a:xfrm>
              <a:off x="3296" y="2381"/>
              <a:ext cx="649"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000">
                  <a:solidFill>
                    <a:schemeClr val="tx1"/>
                  </a:solidFill>
                </a:rPr>
                <a:t>A</a:t>
              </a:r>
              <a:r>
                <a:rPr lang="en-US" altLang="zh-TW" sz="2000" b="0" i="0">
                  <a:solidFill>
                    <a:schemeClr val="tx1"/>
                  </a:solidFill>
                </a:rPr>
                <a:t>(–4, 4)</a:t>
              </a:r>
            </a:p>
          </p:txBody>
        </p:sp>
      </p:grpSp>
      <p:grpSp>
        <p:nvGrpSpPr>
          <p:cNvPr id="125107" name="Group 179"/>
          <p:cNvGrpSpPr>
            <a:grpSpLocks/>
          </p:cNvGrpSpPr>
          <p:nvPr/>
        </p:nvGrpSpPr>
        <p:grpSpPr bwMode="auto">
          <a:xfrm>
            <a:off x="7010400" y="3779838"/>
            <a:ext cx="903288" cy="536575"/>
            <a:chOff x="4416" y="2381"/>
            <a:chExt cx="569" cy="338"/>
          </a:xfrm>
        </p:grpSpPr>
        <p:grpSp>
          <p:nvGrpSpPr>
            <p:cNvPr id="73746" name="Group 169"/>
            <p:cNvGrpSpPr>
              <a:grpSpLocks/>
            </p:cNvGrpSpPr>
            <p:nvPr/>
          </p:nvGrpSpPr>
          <p:grpSpPr bwMode="auto">
            <a:xfrm>
              <a:off x="4646" y="2628"/>
              <a:ext cx="91" cy="91"/>
              <a:chOff x="908" y="2108"/>
              <a:chExt cx="160" cy="160"/>
            </a:xfrm>
          </p:grpSpPr>
          <p:sp>
            <p:nvSpPr>
              <p:cNvPr id="73748" name="Line 170"/>
              <p:cNvSpPr>
                <a:spLocks noChangeShapeType="1"/>
              </p:cNvSpPr>
              <p:nvPr/>
            </p:nvSpPr>
            <p:spPr bwMode="auto">
              <a:xfrm>
                <a:off x="908" y="2108"/>
                <a:ext cx="160" cy="16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9" name="Line 171"/>
              <p:cNvSpPr>
                <a:spLocks noChangeShapeType="1"/>
              </p:cNvSpPr>
              <p:nvPr/>
            </p:nvSpPr>
            <p:spPr bwMode="auto">
              <a:xfrm rot="10800000" flipH="1">
                <a:off x="908" y="2108"/>
                <a:ext cx="160" cy="16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47" name="Text Box 172"/>
            <p:cNvSpPr txBox="1">
              <a:spLocks noChangeArrowheads="1"/>
            </p:cNvSpPr>
            <p:nvPr/>
          </p:nvSpPr>
          <p:spPr bwMode="auto">
            <a:xfrm>
              <a:off x="4416" y="2381"/>
              <a:ext cx="569"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000">
                  <a:solidFill>
                    <a:srgbClr val="FF0000"/>
                  </a:solidFill>
                </a:rPr>
                <a:t>B</a:t>
              </a:r>
              <a:r>
                <a:rPr lang="en-US" altLang="zh-TW" sz="2000" b="0" i="0">
                  <a:solidFill>
                    <a:srgbClr val="FF0000"/>
                  </a:solidFill>
                </a:rPr>
                <a:t>(4, 4)</a:t>
              </a:r>
            </a:p>
          </p:txBody>
        </p:sp>
      </p:grpSp>
      <p:grpSp>
        <p:nvGrpSpPr>
          <p:cNvPr id="125106" name="Group 178"/>
          <p:cNvGrpSpPr>
            <a:grpSpLocks/>
          </p:cNvGrpSpPr>
          <p:nvPr/>
        </p:nvGrpSpPr>
        <p:grpSpPr bwMode="auto">
          <a:xfrm>
            <a:off x="5676900" y="4241800"/>
            <a:ext cx="1765300" cy="1490663"/>
            <a:chOff x="3576" y="2672"/>
            <a:chExt cx="1112" cy="939"/>
          </a:xfrm>
        </p:grpSpPr>
        <p:sp>
          <p:nvSpPr>
            <p:cNvPr id="73742" name="Line 167"/>
            <p:cNvSpPr>
              <a:spLocks noChangeShapeType="1"/>
            </p:cNvSpPr>
            <p:nvPr/>
          </p:nvSpPr>
          <p:spPr bwMode="auto">
            <a:xfrm flipH="1" flipV="1">
              <a:off x="3576" y="2680"/>
              <a:ext cx="544" cy="544"/>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Line 168"/>
            <p:cNvSpPr>
              <a:spLocks noChangeShapeType="1"/>
            </p:cNvSpPr>
            <p:nvPr/>
          </p:nvSpPr>
          <p:spPr bwMode="auto">
            <a:xfrm rot="5400000" flipH="1" flipV="1">
              <a:off x="4144" y="2672"/>
              <a:ext cx="544" cy="544"/>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Arc 173"/>
            <p:cNvSpPr>
              <a:spLocks/>
            </p:cNvSpPr>
            <p:nvPr/>
          </p:nvSpPr>
          <p:spPr bwMode="auto">
            <a:xfrm flipH="1">
              <a:off x="3968" y="3164"/>
              <a:ext cx="304" cy="236"/>
            </a:xfrm>
            <a:custGeom>
              <a:avLst/>
              <a:gdLst>
                <a:gd name="T0" fmla="*/ 2 w 43200"/>
                <a:gd name="T1" fmla="*/ 0 h 33514"/>
                <a:gd name="T2" fmla="*/ 0 w 43200"/>
                <a:gd name="T3" fmla="*/ 0 h 33514"/>
                <a:gd name="T4" fmla="*/ 1 w 43200"/>
                <a:gd name="T5" fmla="*/ 1 h 33514"/>
                <a:gd name="T6" fmla="*/ 0 60000 65536"/>
                <a:gd name="T7" fmla="*/ 0 60000 65536"/>
                <a:gd name="T8" fmla="*/ 0 60000 65536"/>
              </a:gdLst>
              <a:ahLst/>
              <a:cxnLst>
                <a:cxn ang="T6">
                  <a:pos x="T0" y="T1"/>
                </a:cxn>
                <a:cxn ang="T7">
                  <a:pos x="T2" y="T3"/>
                </a:cxn>
                <a:cxn ang="T8">
                  <a:pos x="T4" y="T5"/>
                </a:cxn>
              </a:cxnLst>
              <a:rect l="0" t="0" r="r" b="b"/>
              <a:pathLst>
                <a:path w="43200" h="33514" fill="none" extrusionOk="0">
                  <a:moveTo>
                    <a:pt x="40030" y="650"/>
                  </a:moveTo>
                  <a:cubicBezTo>
                    <a:pt x="42103" y="4041"/>
                    <a:pt x="43200" y="7939"/>
                    <a:pt x="43200" y="11914"/>
                  </a:cubicBezTo>
                  <a:cubicBezTo>
                    <a:pt x="43200" y="23843"/>
                    <a:pt x="33529" y="33514"/>
                    <a:pt x="21600" y="33514"/>
                  </a:cubicBezTo>
                  <a:cubicBezTo>
                    <a:pt x="9670" y="33514"/>
                    <a:pt x="0" y="23843"/>
                    <a:pt x="0" y="11914"/>
                  </a:cubicBezTo>
                  <a:cubicBezTo>
                    <a:pt x="-1" y="7677"/>
                    <a:pt x="1245" y="3533"/>
                    <a:pt x="3582" y="-1"/>
                  </a:cubicBezTo>
                </a:path>
                <a:path w="43200" h="33514" stroke="0" extrusionOk="0">
                  <a:moveTo>
                    <a:pt x="40030" y="650"/>
                  </a:moveTo>
                  <a:cubicBezTo>
                    <a:pt x="42103" y="4041"/>
                    <a:pt x="43200" y="7939"/>
                    <a:pt x="43200" y="11914"/>
                  </a:cubicBezTo>
                  <a:cubicBezTo>
                    <a:pt x="43200" y="23843"/>
                    <a:pt x="33529" y="33514"/>
                    <a:pt x="21600" y="33514"/>
                  </a:cubicBezTo>
                  <a:cubicBezTo>
                    <a:pt x="9670" y="33514"/>
                    <a:pt x="0" y="23843"/>
                    <a:pt x="0" y="11914"/>
                  </a:cubicBezTo>
                  <a:cubicBezTo>
                    <a:pt x="-1" y="7677"/>
                    <a:pt x="1245" y="3533"/>
                    <a:pt x="3582" y="-1"/>
                  </a:cubicBezTo>
                  <a:lnTo>
                    <a:pt x="21600" y="11914"/>
                  </a:lnTo>
                  <a:lnTo>
                    <a:pt x="40030" y="650"/>
                  </a:lnTo>
                  <a:close/>
                </a:path>
              </a:pathLst>
            </a:custGeom>
            <a:noFill/>
            <a:ln w="19050">
              <a:solidFill>
                <a:srgbClr val="0000FF"/>
              </a:solidFill>
              <a:round/>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5" name="Rectangle 174"/>
            <p:cNvSpPr>
              <a:spLocks noChangeArrowheads="1"/>
            </p:cNvSpPr>
            <p:nvPr/>
          </p:nvSpPr>
          <p:spPr bwMode="auto">
            <a:xfrm>
              <a:off x="3962" y="3345"/>
              <a:ext cx="390"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i="0">
                  <a:solidFill>
                    <a:schemeClr val="hlink"/>
                  </a:solidFill>
                </a:rPr>
                <a:t>270</a:t>
              </a:r>
              <a:r>
                <a:rPr lang="en-US" altLang="zh-TW" i="0">
                  <a:solidFill>
                    <a:schemeClr val="hlink"/>
                  </a:solidFill>
                  <a:cs typeface="Times New Roman" pitchFamily="18" charset="0"/>
                </a:rPr>
                <a:t>°</a:t>
              </a:r>
            </a:p>
          </p:txBody>
        </p:sp>
      </p:grpSp>
      <p:grpSp>
        <p:nvGrpSpPr>
          <p:cNvPr id="125104" name="Group 176"/>
          <p:cNvGrpSpPr>
            <a:grpSpLocks/>
          </p:cNvGrpSpPr>
          <p:nvPr/>
        </p:nvGrpSpPr>
        <p:grpSpPr bwMode="auto">
          <a:xfrm>
            <a:off x="800100" y="4216400"/>
            <a:ext cx="3733800" cy="609600"/>
            <a:chOff x="504" y="2840"/>
            <a:chExt cx="2352" cy="384"/>
          </a:xfrm>
        </p:grpSpPr>
        <p:sp>
          <p:nvSpPr>
            <p:cNvPr id="73740" name="Line 11"/>
            <p:cNvSpPr>
              <a:spLocks noChangeShapeType="1"/>
            </p:cNvSpPr>
            <p:nvPr/>
          </p:nvSpPr>
          <p:spPr bwMode="auto">
            <a:xfrm>
              <a:off x="504" y="2840"/>
              <a:ext cx="235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1" name="Line 175"/>
            <p:cNvSpPr>
              <a:spLocks noChangeShapeType="1"/>
            </p:cNvSpPr>
            <p:nvPr/>
          </p:nvSpPr>
          <p:spPr bwMode="auto">
            <a:xfrm>
              <a:off x="504" y="3224"/>
              <a:ext cx="77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5105"/>
                                        </p:tgtEl>
                                        <p:attrNameLst>
                                          <p:attrName>style.visibility</p:attrName>
                                        </p:attrNameLst>
                                      </p:cBhvr>
                                      <p:to>
                                        <p:strVal val="visible"/>
                                      </p:to>
                                    </p:set>
                                    <p:animEffect transition="in" filter="box(out)">
                                      <p:cBhvr>
                                        <p:cTn id="7" dur="500"/>
                                        <p:tgtEl>
                                          <p:spTgt spid="125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25106"/>
                                        </p:tgtEl>
                                        <p:attrNameLst>
                                          <p:attrName>style.visibility</p:attrName>
                                        </p:attrNameLst>
                                      </p:cBhvr>
                                      <p:to>
                                        <p:strVal val="visible"/>
                                      </p:to>
                                    </p:set>
                                    <p:animEffect transition="in" filter="strips(upRight)">
                                      <p:cBhvr>
                                        <p:cTn id="12" dur="500"/>
                                        <p:tgtEl>
                                          <p:spTgt spid="125106"/>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25107"/>
                                        </p:tgtEl>
                                        <p:attrNameLst>
                                          <p:attrName>style.visibility</p:attrName>
                                        </p:attrNameLst>
                                      </p:cBhvr>
                                      <p:to>
                                        <p:strVal val="visible"/>
                                      </p:to>
                                    </p:set>
                                    <p:animEffect transition="in" filter="dissolve">
                                      <p:cBhvr>
                                        <p:cTn id="16" dur="500"/>
                                        <p:tgtEl>
                                          <p:spTgt spid="125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4938">
                                            <p:txEl>
                                              <p:pRg st="0" end="0"/>
                                            </p:txEl>
                                          </p:spTgt>
                                        </p:tgtEl>
                                        <p:attrNameLst>
                                          <p:attrName>style.visibility</p:attrName>
                                        </p:attrNameLst>
                                      </p:cBhvr>
                                      <p:to>
                                        <p:strVal val="visible"/>
                                      </p:to>
                                    </p:set>
                                    <p:animEffect transition="in" filter="blinds(horizontal)">
                                      <p:cBhvr>
                                        <p:cTn id="21" dur="500"/>
                                        <p:tgtEl>
                                          <p:spTgt spid="124938">
                                            <p:txEl>
                                              <p:pRg st="0" end="0"/>
                                            </p:txEl>
                                          </p:spTgt>
                                        </p:tgtEl>
                                      </p:cBhvr>
                                    </p:animEffect>
                                  </p:childTnLst>
                                </p:cTn>
                              </p:par>
                            </p:childTnLst>
                          </p:cTn>
                        </p:par>
                        <p:par>
                          <p:cTn id="22" fill="hold" nodeType="afterGroup">
                            <p:stCondLst>
                              <p:cond delay="500"/>
                            </p:stCondLst>
                            <p:childTnLst>
                              <p:par>
                                <p:cTn id="23" presetID="3" presetClass="entr" presetSubtype="10" fill="hold" nodeType="afterEffect">
                                  <p:stCondLst>
                                    <p:cond delay="0"/>
                                  </p:stCondLst>
                                  <p:childTnLst>
                                    <p:set>
                                      <p:cBhvr>
                                        <p:cTn id="24" dur="1" fill="hold">
                                          <p:stCondLst>
                                            <p:cond delay="0"/>
                                          </p:stCondLst>
                                        </p:cTn>
                                        <p:tgtEl>
                                          <p:spTgt spid="125104"/>
                                        </p:tgtEl>
                                        <p:attrNameLst>
                                          <p:attrName>style.visibility</p:attrName>
                                        </p:attrNameLst>
                                      </p:cBhvr>
                                      <p:to>
                                        <p:strVal val="visible"/>
                                      </p:to>
                                    </p:set>
                                    <p:animEffect transition="in" filter="blinds(horizontal)">
                                      <p:cBhvr>
                                        <p:cTn id="25" dur="500"/>
                                        <p:tgtEl>
                                          <p:spTgt spid="125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830263" y="1212850"/>
            <a:ext cx="7739062" cy="47799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 name="Text Box 3"/>
          <p:cNvSpPr txBox="1">
            <a:spLocks noChangeArrowheads="1"/>
          </p:cNvSpPr>
          <p:nvPr/>
        </p:nvSpPr>
        <p:spPr bwMode="auto">
          <a:xfrm>
            <a:off x="1009650" y="1211263"/>
            <a:ext cx="34591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Reflectional Symmetry</a:t>
            </a:r>
          </a:p>
        </p:txBody>
      </p:sp>
      <p:sp>
        <p:nvSpPr>
          <p:cNvPr id="19460" name="Rectangle 4"/>
          <p:cNvSpPr>
            <a:spLocks noChangeArrowheads="1"/>
          </p:cNvSpPr>
          <p:nvPr/>
        </p:nvSpPr>
        <p:spPr bwMode="auto">
          <a:xfrm>
            <a:off x="830263" y="59070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Text Box 5"/>
          <p:cNvSpPr txBox="1">
            <a:spLocks noChangeArrowheads="1"/>
          </p:cNvSpPr>
          <p:nvPr/>
        </p:nvSpPr>
        <p:spPr bwMode="auto">
          <a:xfrm>
            <a:off x="1009650" y="1852613"/>
            <a:ext cx="7408863" cy="199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spcBef>
                <a:spcPct val="20000"/>
              </a:spcBef>
              <a:buFontTx/>
              <a:buAutoNum type="arabicPeriod"/>
            </a:pPr>
            <a:r>
              <a:rPr lang="en-US" altLang="zh-TW" sz="2400" b="0" i="0">
                <a:solidFill>
                  <a:schemeClr val="tx1"/>
                </a:solidFill>
              </a:rPr>
              <a:t>A figure that has reflectional symmetry can be divided by a straight line into two parts, where one part is the image of reflection of the other part. The straight line is called the </a:t>
            </a:r>
            <a:r>
              <a:rPr lang="en-US" altLang="zh-TW" sz="2400" i="0">
                <a:solidFill>
                  <a:srgbClr val="FF6600"/>
                </a:solidFill>
              </a:rPr>
              <a:t>axis of symmetry</a:t>
            </a:r>
            <a:r>
              <a:rPr lang="en-US" altLang="zh-TW" sz="2400" b="0" i="0">
                <a:solidFill>
                  <a:schemeClr val="tx1"/>
                </a:solidFill>
              </a:rPr>
              <a:t>.</a:t>
            </a:r>
          </a:p>
        </p:txBody>
      </p:sp>
      <p:sp>
        <p:nvSpPr>
          <p:cNvPr id="19462" name="Text Box 6"/>
          <p:cNvSpPr txBox="1">
            <a:spLocks noChangeArrowheads="1"/>
          </p:cNvSpPr>
          <p:nvPr/>
        </p:nvSpPr>
        <p:spPr bwMode="auto">
          <a:xfrm>
            <a:off x="63500" y="76200"/>
            <a:ext cx="1708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381000" algn="l"/>
              </a:tabLst>
              <a:defRPr kumimoji="1" b="1" i="1">
                <a:solidFill>
                  <a:srgbClr val="5F5F5F"/>
                </a:solidFill>
                <a:latin typeface="Times New Roman" pitchFamily="18" charset="0"/>
                <a:ea typeface="新細明體" pitchFamily="18" charset="-120"/>
              </a:defRPr>
            </a:lvl1pPr>
            <a:lvl2pPr marL="742950" indent="-285750" eaLnBrk="0" hangingPunct="0">
              <a:tabLst>
                <a:tab pos="381000" algn="l"/>
              </a:tabLst>
              <a:defRPr kumimoji="1" b="1" i="1">
                <a:solidFill>
                  <a:srgbClr val="5F5F5F"/>
                </a:solidFill>
                <a:latin typeface="Times New Roman" pitchFamily="18" charset="0"/>
                <a:ea typeface="新細明體" pitchFamily="18" charset="-120"/>
              </a:defRPr>
            </a:lvl2pPr>
            <a:lvl3pPr marL="1143000" indent="-228600" eaLnBrk="0" hangingPunct="0">
              <a:tabLst>
                <a:tab pos="381000" algn="l"/>
              </a:tabLst>
              <a:defRPr kumimoji="1" b="1" i="1">
                <a:solidFill>
                  <a:srgbClr val="5F5F5F"/>
                </a:solidFill>
                <a:latin typeface="Times New Roman" pitchFamily="18" charset="0"/>
                <a:ea typeface="新細明體" pitchFamily="18" charset="-120"/>
              </a:defRPr>
            </a:lvl3pPr>
            <a:lvl4pPr marL="1600200" indent="-228600" eaLnBrk="0" hangingPunct="0">
              <a:tabLst>
                <a:tab pos="381000" algn="l"/>
              </a:tabLst>
              <a:defRPr kumimoji="1" b="1" i="1">
                <a:solidFill>
                  <a:srgbClr val="5F5F5F"/>
                </a:solidFill>
                <a:latin typeface="Times New Roman" pitchFamily="18" charset="0"/>
                <a:ea typeface="新細明體" pitchFamily="18" charset="-120"/>
              </a:defRPr>
            </a:lvl4pPr>
            <a:lvl5pPr marL="2057400" indent="-228600" eaLnBrk="0" hangingPunct="0">
              <a:tabLst>
                <a:tab pos="3810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381000" algn="l"/>
              </a:tabLs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1600" b="0" i="0">
                <a:solidFill>
                  <a:srgbClr val="009900"/>
                </a:solidFill>
                <a:latin typeface="Arial Black" pitchFamily="34" charset="0"/>
              </a:rPr>
              <a:t>	Symmetry</a:t>
            </a:r>
          </a:p>
        </p:txBody>
      </p:sp>
      <p:sp>
        <p:nvSpPr>
          <p:cNvPr id="19463" name="Text Box 8"/>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B)</a:t>
            </a:r>
          </a:p>
        </p:txBody>
      </p:sp>
      <p:sp>
        <p:nvSpPr>
          <p:cNvPr id="19464" name="AutoShape 9">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19465" name="AutoShape 10">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AutoShape 11">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Text Box 12"/>
          <p:cNvSpPr txBox="1">
            <a:spLocks noChangeArrowheads="1"/>
          </p:cNvSpPr>
          <p:nvPr/>
        </p:nvSpPr>
        <p:spPr bwMode="auto">
          <a:xfrm>
            <a:off x="3286125" y="641350"/>
            <a:ext cx="11080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b="0">
                <a:solidFill>
                  <a:schemeClr val="hlink"/>
                </a:solidFill>
              </a:rPr>
              <a:t> </a:t>
            </a:r>
            <a:r>
              <a:rPr lang="en-US" altLang="zh-TW" sz="1500">
                <a:solidFill>
                  <a:schemeClr val="hlink"/>
                </a:solidFill>
                <a:hlinkClick r:id="rId2" action="ppaction://hlinksldjump"/>
              </a:rPr>
              <a:t>Example</a:t>
            </a:r>
            <a:endParaRPr lang="en-US" altLang="zh-TW" sz="1500">
              <a:solidFill>
                <a:schemeClr val="hlink"/>
              </a:solidFill>
            </a:endParaRPr>
          </a:p>
        </p:txBody>
      </p:sp>
      <p:pic>
        <p:nvPicPr>
          <p:cNvPr id="19468" name="Picture 16" descr="D:\Oxford\PPT\Shared\keyconcept2.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17"/>
          <p:cNvSpPr txBox="1">
            <a:spLocks noChangeArrowheads="1"/>
          </p:cNvSpPr>
          <p:nvPr/>
        </p:nvSpPr>
        <p:spPr bwMode="auto">
          <a:xfrm>
            <a:off x="6029325" y="6292850"/>
            <a:ext cx="11525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30000"/>
              </a:lnSpc>
              <a:buFont typeface="Monotype Sorts" pitchFamily="2" charset="2"/>
              <a:buChar char="+"/>
            </a:pPr>
            <a:r>
              <a:rPr lang="en-US" altLang="zh-TW" sz="1500">
                <a:solidFill>
                  <a:schemeClr val="hlink"/>
                </a:solidFill>
              </a:rPr>
              <a:t> </a:t>
            </a:r>
            <a:r>
              <a:rPr lang="en-US" altLang="zh-TW" sz="1500">
                <a:solidFill>
                  <a:schemeClr val="hlink"/>
                </a:solidFill>
                <a:hlinkClick r:id="rId4" action="ppaction://hlinksldjump"/>
              </a:rPr>
              <a:t>Index 9.1</a:t>
            </a:r>
            <a:endParaRPr lang="en-US" altLang="zh-TW" sz="1500">
              <a:solidFill>
                <a:schemeClr val="hlink"/>
              </a:solidFill>
            </a:endParaRPr>
          </a:p>
        </p:txBody>
      </p:sp>
      <p:sp>
        <p:nvSpPr>
          <p:cNvPr id="56338" name="Rectangle 18"/>
          <p:cNvSpPr>
            <a:spLocks noChangeArrowheads="1"/>
          </p:cNvSpPr>
          <p:nvPr/>
        </p:nvSpPr>
        <p:spPr bwMode="auto">
          <a:xfrm>
            <a:off x="1009650" y="3933825"/>
            <a:ext cx="4899025"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30000"/>
              </a:lnSpc>
              <a:spcBef>
                <a:spcPct val="20000"/>
              </a:spcBef>
            </a:pPr>
            <a:r>
              <a:rPr lang="en-US" altLang="zh-TW" sz="2400" b="0" i="0">
                <a:solidFill>
                  <a:schemeClr val="tx1"/>
                </a:solidFill>
              </a:rPr>
              <a:t>2.	A figure that has reflectional symmetry can have one or more axes of symmetry.</a:t>
            </a:r>
          </a:p>
        </p:txBody>
      </p:sp>
      <p:grpSp>
        <p:nvGrpSpPr>
          <p:cNvPr id="56348" name="Group 28"/>
          <p:cNvGrpSpPr>
            <a:grpSpLocks/>
          </p:cNvGrpSpPr>
          <p:nvPr/>
        </p:nvGrpSpPr>
        <p:grpSpPr bwMode="auto">
          <a:xfrm>
            <a:off x="6057900" y="3533775"/>
            <a:ext cx="2098675" cy="2130425"/>
            <a:chOff x="4032" y="2122"/>
            <a:chExt cx="1322" cy="1342"/>
          </a:xfrm>
        </p:grpSpPr>
        <p:grpSp>
          <p:nvGrpSpPr>
            <p:cNvPr id="19472" name="Group 21"/>
            <p:cNvGrpSpPr>
              <a:grpSpLocks/>
            </p:cNvGrpSpPr>
            <p:nvPr/>
          </p:nvGrpSpPr>
          <p:grpSpPr bwMode="auto">
            <a:xfrm>
              <a:off x="4067" y="2576"/>
              <a:ext cx="723" cy="800"/>
              <a:chOff x="3904" y="2576"/>
              <a:chExt cx="992" cy="832"/>
            </a:xfrm>
          </p:grpSpPr>
          <p:sp>
            <p:nvSpPr>
              <p:cNvPr id="19478" name="AutoShape 19"/>
              <p:cNvSpPr>
                <a:spLocks noChangeArrowheads="1"/>
              </p:cNvSpPr>
              <p:nvPr/>
            </p:nvSpPr>
            <p:spPr bwMode="auto">
              <a:xfrm>
                <a:off x="3904" y="2992"/>
                <a:ext cx="992" cy="416"/>
              </a:xfrm>
              <a:prstGeom prst="triangle">
                <a:avLst>
                  <a:gd name="adj" fmla="val 50000"/>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AutoShape 20"/>
              <p:cNvSpPr>
                <a:spLocks noChangeArrowheads="1"/>
              </p:cNvSpPr>
              <p:nvPr/>
            </p:nvSpPr>
            <p:spPr bwMode="auto">
              <a:xfrm flipV="1">
                <a:off x="3904" y="2576"/>
                <a:ext cx="992" cy="416"/>
              </a:xfrm>
              <a:prstGeom prst="triangle">
                <a:avLst>
                  <a:gd name="adj" fmla="val 50000"/>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73" name="Line 22"/>
            <p:cNvSpPr>
              <a:spLocks noChangeShapeType="1"/>
            </p:cNvSpPr>
            <p:nvPr/>
          </p:nvSpPr>
          <p:spPr bwMode="auto">
            <a:xfrm flipV="1">
              <a:off x="4428" y="2496"/>
              <a:ext cx="0" cy="968"/>
            </a:xfrm>
            <a:prstGeom prst="line">
              <a:avLst/>
            </a:prstGeom>
            <a:noFill/>
            <a:ln w="1905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Line 23"/>
            <p:cNvSpPr>
              <a:spLocks noChangeShapeType="1"/>
            </p:cNvSpPr>
            <p:nvPr/>
          </p:nvSpPr>
          <p:spPr bwMode="auto">
            <a:xfrm rot="5400000" flipV="1">
              <a:off x="4423" y="2589"/>
              <a:ext cx="0" cy="781"/>
            </a:xfrm>
            <a:prstGeom prst="line">
              <a:avLst/>
            </a:prstGeom>
            <a:noFill/>
            <a:ln w="1905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5" name="Text Box 25"/>
            <p:cNvSpPr txBox="1">
              <a:spLocks noChangeArrowheads="1"/>
            </p:cNvSpPr>
            <p:nvPr/>
          </p:nvSpPr>
          <p:spPr bwMode="auto">
            <a:xfrm>
              <a:off x="4614" y="2122"/>
              <a:ext cx="7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i="0">
                  <a:solidFill>
                    <a:schemeClr val="hlink"/>
                  </a:solidFill>
                </a:rPr>
                <a:t>axes of symmetry</a:t>
              </a:r>
            </a:p>
          </p:txBody>
        </p:sp>
        <p:sp>
          <p:nvSpPr>
            <p:cNvPr id="19476" name="Arc 26"/>
            <p:cNvSpPr>
              <a:spLocks/>
            </p:cNvSpPr>
            <p:nvPr/>
          </p:nvSpPr>
          <p:spPr bwMode="auto">
            <a:xfrm flipH="1">
              <a:off x="4452" y="2277"/>
              <a:ext cx="232" cy="199"/>
            </a:xfrm>
            <a:custGeom>
              <a:avLst/>
              <a:gdLst>
                <a:gd name="T0" fmla="*/ 1 w 21600"/>
                <a:gd name="T1" fmla="*/ 0 h 20238"/>
                <a:gd name="T2" fmla="*/ 2 w 21600"/>
                <a:gd name="T3" fmla="*/ 2 h 20238"/>
                <a:gd name="T4" fmla="*/ 0 w 21600"/>
                <a:gd name="T5" fmla="*/ 2 h 20238"/>
                <a:gd name="T6" fmla="*/ 0 60000 65536"/>
                <a:gd name="T7" fmla="*/ 0 60000 65536"/>
                <a:gd name="T8" fmla="*/ 0 60000 65536"/>
              </a:gdLst>
              <a:ahLst/>
              <a:cxnLst>
                <a:cxn ang="T6">
                  <a:pos x="T0" y="T1"/>
                </a:cxn>
                <a:cxn ang="T7">
                  <a:pos x="T2" y="T3"/>
                </a:cxn>
                <a:cxn ang="T8">
                  <a:pos x="T4" y="T5"/>
                </a:cxn>
              </a:cxnLst>
              <a:rect l="0" t="0" r="r" b="b"/>
              <a:pathLst>
                <a:path w="21600" h="20238" fill="none" extrusionOk="0">
                  <a:moveTo>
                    <a:pt x="7548" y="-1"/>
                  </a:moveTo>
                  <a:cubicBezTo>
                    <a:pt x="15997" y="3151"/>
                    <a:pt x="21600" y="11220"/>
                    <a:pt x="21600" y="20238"/>
                  </a:cubicBezTo>
                </a:path>
                <a:path w="21600" h="20238" stroke="0" extrusionOk="0">
                  <a:moveTo>
                    <a:pt x="7548" y="-1"/>
                  </a:moveTo>
                  <a:cubicBezTo>
                    <a:pt x="15997" y="3151"/>
                    <a:pt x="21600" y="11220"/>
                    <a:pt x="21600" y="20238"/>
                  </a:cubicBezTo>
                  <a:lnTo>
                    <a:pt x="0" y="20238"/>
                  </a:lnTo>
                  <a:lnTo>
                    <a:pt x="7548" y="-1"/>
                  </a:lnTo>
                  <a:close/>
                </a:path>
              </a:pathLst>
            </a:custGeom>
            <a:noFill/>
            <a:ln w="19050">
              <a:solidFill>
                <a:schemeClr val="hlink"/>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Arc 27"/>
            <p:cNvSpPr>
              <a:spLocks/>
            </p:cNvSpPr>
            <p:nvPr/>
          </p:nvSpPr>
          <p:spPr bwMode="auto">
            <a:xfrm rot="2485020">
              <a:off x="4842" y="2517"/>
              <a:ext cx="199" cy="446"/>
            </a:xfrm>
            <a:custGeom>
              <a:avLst/>
              <a:gdLst>
                <a:gd name="T0" fmla="*/ 1 w 21600"/>
                <a:gd name="T1" fmla="*/ 0 h 32526"/>
                <a:gd name="T2" fmla="*/ 2 w 21600"/>
                <a:gd name="T3" fmla="*/ 6 h 32526"/>
                <a:gd name="T4" fmla="*/ 0 w 21600"/>
                <a:gd name="T5" fmla="*/ 4 h 32526"/>
                <a:gd name="T6" fmla="*/ 0 60000 65536"/>
                <a:gd name="T7" fmla="*/ 0 60000 65536"/>
                <a:gd name="T8" fmla="*/ 0 60000 65536"/>
              </a:gdLst>
              <a:ahLst/>
              <a:cxnLst>
                <a:cxn ang="T6">
                  <a:pos x="T0" y="T1"/>
                </a:cxn>
                <a:cxn ang="T7">
                  <a:pos x="T2" y="T3"/>
                </a:cxn>
                <a:cxn ang="T8">
                  <a:pos x="T4" y="T5"/>
                </a:cxn>
              </a:cxnLst>
              <a:rect l="0" t="0" r="r" b="b"/>
              <a:pathLst>
                <a:path w="21600" h="32526" fill="none" extrusionOk="0">
                  <a:moveTo>
                    <a:pt x="7548" y="-1"/>
                  </a:moveTo>
                  <a:cubicBezTo>
                    <a:pt x="15997" y="3151"/>
                    <a:pt x="21600" y="11220"/>
                    <a:pt x="21600" y="20238"/>
                  </a:cubicBezTo>
                  <a:cubicBezTo>
                    <a:pt x="21600" y="24628"/>
                    <a:pt x="20261" y="28915"/>
                    <a:pt x="17764" y="32526"/>
                  </a:cubicBezTo>
                </a:path>
                <a:path w="21600" h="32526" stroke="0" extrusionOk="0">
                  <a:moveTo>
                    <a:pt x="7548" y="-1"/>
                  </a:moveTo>
                  <a:cubicBezTo>
                    <a:pt x="15997" y="3151"/>
                    <a:pt x="21600" y="11220"/>
                    <a:pt x="21600" y="20238"/>
                  </a:cubicBezTo>
                  <a:cubicBezTo>
                    <a:pt x="21600" y="24628"/>
                    <a:pt x="20261" y="28915"/>
                    <a:pt x="17764" y="32526"/>
                  </a:cubicBezTo>
                  <a:lnTo>
                    <a:pt x="0" y="20238"/>
                  </a:lnTo>
                  <a:lnTo>
                    <a:pt x="7548" y="-1"/>
                  </a:lnTo>
                  <a:close/>
                </a:path>
              </a:pathLst>
            </a:custGeom>
            <a:noFill/>
            <a:ln w="19050">
              <a:solidFill>
                <a:schemeClr val="hlink"/>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linds(horizontal)">
                                      <p:cBhvr>
                                        <p:cTn id="7" dur="500"/>
                                        <p:tgtEl>
                                          <p:spTgt spid="56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38"/>
                                        </p:tgtEl>
                                        <p:attrNameLst>
                                          <p:attrName>style.visibility</p:attrName>
                                        </p:attrNameLst>
                                      </p:cBhvr>
                                      <p:to>
                                        <p:strVal val="visible"/>
                                      </p:to>
                                    </p:set>
                                    <p:animEffect transition="in" filter="blinds(horizontal)">
                                      <p:cBhvr>
                                        <p:cTn id="12" dur="500"/>
                                        <p:tgtEl>
                                          <p:spTgt spid="56338"/>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56348"/>
                                        </p:tgtEl>
                                        <p:attrNameLst>
                                          <p:attrName>style.visibility</p:attrName>
                                        </p:attrNameLst>
                                      </p:cBhvr>
                                      <p:to>
                                        <p:strVal val="visible"/>
                                      </p:to>
                                    </p:set>
                                    <p:animEffect transition="in" filter="box(out)">
                                      <p:cBhvr>
                                        <p:cTn id="16" dur="500"/>
                                        <p:tgtEl>
                                          <p:spTgt spid="56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utoUpdateAnimBg="0"/>
      <p:bldP spid="563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482" name="Group 373"/>
          <p:cNvGrpSpPr>
            <a:grpSpLocks/>
          </p:cNvGrpSpPr>
          <p:nvPr/>
        </p:nvGrpSpPr>
        <p:grpSpPr bwMode="auto">
          <a:xfrm rot="2700000">
            <a:off x="1273969" y="2755107"/>
            <a:ext cx="2851150" cy="2849562"/>
            <a:chOff x="3284" y="1424"/>
            <a:chExt cx="2260" cy="2259"/>
          </a:xfrm>
        </p:grpSpPr>
        <p:sp>
          <p:nvSpPr>
            <p:cNvPr id="20497" name="Oval 367"/>
            <p:cNvSpPr>
              <a:spLocks noChangeArrowheads="1"/>
            </p:cNvSpPr>
            <p:nvPr/>
          </p:nvSpPr>
          <p:spPr bwMode="auto">
            <a:xfrm>
              <a:off x="3680" y="1812"/>
              <a:ext cx="1480" cy="1480"/>
            </a:xfrm>
            <a:prstGeom prst="ellipse">
              <a:avLst/>
            </a:prstGeom>
            <a:solidFill>
              <a:srgbClr val="FFD5EA"/>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Oval 368"/>
            <p:cNvSpPr>
              <a:spLocks noChangeArrowheads="1"/>
            </p:cNvSpPr>
            <p:nvPr/>
          </p:nvSpPr>
          <p:spPr bwMode="auto">
            <a:xfrm>
              <a:off x="3284" y="2356"/>
              <a:ext cx="392" cy="392"/>
            </a:xfrm>
            <a:prstGeom prst="ellipse">
              <a:avLst/>
            </a:prstGeom>
            <a:solidFill>
              <a:srgbClr val="FFD5EA"/>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Oval 369"/>
            <p:cNvSpPr>
              <a:spLocks noChangeArrowheads="1"/>
            </p:cNvSpPr>
            <p:nvPr/>
          </p:nvSpPr>
          <p:spPr bwMode="auto">
            <a:xfrm>
              <a:off x="5152" y="2356"/>
              <a:ext cx="392" cy="392"/>
            </a:xfrm>
            <a:prstGeom prst="ellipse">
              <a:avLst/>
            </a:prstGeom>
            <a:solidFill>
              <a:srgbClr val="FFD5EA"/>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AutoShape 371"/>
            <p:cNvSpPr>
              <a:spLocks noChangeArrowheads="1"/>
            </p:cNvSpPr>
            <p:nvPr/>
          </p:nvSpPr>
          <p:spPr bwMode="auto">
            <a:xfrm>
              <a:off x="4196" y="1424"/>
              <a:ext cx="448" cy="387"/>
            </a:xfrm>
            <a:prstGeom prst="triangle">
              <a:avLst>
                <a:gd name="adj" fmla="val 50000"/>
              </a:avLst>
            </a:prstGeom>
            <a:solidFill>
              <a:srgbClr val="FFD5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AutoShape 372"/>
            <p:cNvSpPr>
              <a:spLocks noChangeArrowheads="1"/>
            </p:cNvSpPr>
            <p:nvPr/>
          </p:nvSpPr>
          <p:spPr bwMode="auto">
            <a:xfrm flipV="1">
              <a:off x="4196" y="3296"/>
              <a:ext cx="448" cy="387"/>
            </a:xfrm>
            <a:prstGeom prst="triangle">
              <a:avLst>
                <a:gd name="adj" fmla="val 50000"/>
              </a:avLst>
            </a:prstGeom>
            <a:solidFill>
              <a:srgbClr val="FFD5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83" name="Text Box 2"/>
          <p:cNvSpPr txBox="1">
            <a:spLocks noChangeArrowheads="1"/>
          </p:cNvSpPr>
          <p:nvPr/>
        </p:nvSpPr>
        <p:spPr bwMode="auto">
          <a:xfrm>
            <a:off x="641350" y="1238250"/>
            <a:ext cx="7383463"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rPr>
              <a:t>Each of the following figures has reflectional symmetry. Draw the axes of symmetry for each of them.</a:t>
            </a:r>
          </a:p>
        </p:txBody>
      </p:sp>
      <p:sp>
        <p:nvSpPr>
          <p:cNvPr id="20484" name="AutoShape 7">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0485" name="AutoShape 8">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AutoShape 9">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Text Box 55"/>
          <p:cNvSpPr txBox="1">
            <a:spLocks noChangeArrowheads="1"/>
          </p:cNvSpPr>
          <p:nvPr/>
        </p:nvSpPr>
        <p:spPr bwMode="auto">
          <a:xfrm>
            <a:off x="641350" y="2622550"/>
            <a:ext cx="8081963" cy="566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4102100" algn="l"/>
              </a:tabLst>
              <a:defRPr kumimoji="1" b="1" i="1">
                <a:solidFill>
                  <a:srgbClr val="5F5F5F"/>
                </a:solidFill>
                <a:latin typeface="Times New Roman" pitchFamily="18" charset="0"/>
                <a:ea typeface="新細明體" pitchFamily="18" charset="-120"/>
              </a:defRPr>
            </a:lvl1pPr>
            <a:lvl2pPr marL="742950" indent="-285750" eaLnBrk="0" hangingPunct="0">
              <a:tabLst>
                <a:tab pos="4102100" algn="l"/>
              </a:tabLst>
              <a:defRPr kumimoji="1" b="1" i="1">
                <a:solidFill>
                  <a:srgbClr val="5F5F5F"/>
                </a:solidFill>
                <a:latin typeface="Times New Roman" pitchFamily="18" charset="0"/>
                <a:ea typeface="新細明體" pitchFamily="18" charset="-120"/>
              </a:defRPr>
            </a:lvl2pPr>
            <a:lvl3pPr marL="1143000" indent="-228600" eaLnBrk="0" hangingPunct="0">
              <a:tabLst>
                <a:tab pos="4102100" algn="l"/>
              </a:tabLst>
              <a:defRPr kumimoji="1" b="1" i="1">
                <a:solidFill>
                  <a:srgbClr val="5F5F5F"/>
                </a:solidFill>
                <a:latin typeface="Times New Roman" pitchFamily="18" charset="0"/>
                <a:ea typeface="新細明體" pitchFamily="18" charset="-120"/>
              </a:defRPr>
            </a:lvl3pPr>
            <a:lvl4pPr marL="1600200" indent="-228600" eaLnBrk="0" hangingPunct="0">
              <a:tabLst>
                <a:tab pos="4102100" algn="l"/>
              </a:tabLst>
              <a:defRPr kumimoji="1" b="1" i="1">
                <a:solidFill>
                  <a:srgbClr val="5F5F5F"/>
                </a:solidFill>
                <a:latin typeface="Times New Roman" pitchFamily="18" charset="0"/>
                <a:ea typeface="新細明體" pitchFamily="18" charset="-120"/>
              </a:defRPr>
            </a:lvl4pPr>
            <a:lvl5pPr marL="2057400" indent="-228600" eaLnBrk="0" hangingPunct="0">
              <a:tabLst>
                <a:tab pos="4102100" algn="l"/>
              </a:tabLst>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tabLst>
                <a:tab pos="4102100" algn="l"/>
              </a:tabLs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tabLst>
                <a:tab pos="4102100" algn="l"/>
              </a:tabLs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tabLst>
                <a:tab pos="4102100" algn="l"/>
              </a:tabLs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tabLst>
                <a:tab pos="4102100" algn="l"/>
              </a:tabLst>
              <a:defRPr kumimoji="1" b="1" i="1">
                <a:solidFill>
                  <a:srgbClr val="5F5F5F"/>
                </a:solidFill>
                <a:latin typeface="Times New Roman" pitchFamily="18" charset="0"/>
                <a:ea typeface="新細明體" pitchFamily="18" charset="-120"/>
              </a:defRPr>
            </a:lvl9pPr>
          </a:lstStyle>
          <a:p>
            <a:pPr algn="l" eaLnBrk="1" hangingPunct="1">
              <a:lnSpc>
                <a:spcPct val="130000"/>
              </a:lnSpc>
            </a:pPr>
            <a:r>
              <a:rPr lang="en-US" altLang="zh-TW" sz="2400" b="0" i="0">
                <a:solidFill>
                  <a:schemeClr val="tx1"/>
                </a:solidFill>
              </a:rPr>
              <a:t>(a)	(b)</a:t>
            </a:r>
          </a:p>
        </p:txBody>
      </p:sp>
      <p:grpSp>
        <p:nvGrpSpPr>
          <p:cNvPr id="59769" name="Group 377"/>
          <p:cNvGrpSpPr>
            <a:grpSpLocks/>
          </p:cNvGrpSpPr>
          <p:nvPr/>
        </p:nvGrpSpPr>
        <p:grpSpPr bwMode="auto">
          <a:xfrm>
            <a:off x="1485900" y="2967038"/>
            <a:ext cx="2425700" cy="2425700"/>
            <a:chOff x="3696" y="1869"/>
            <a:chExt cx="1528" cy="1528"/>
          </a:xfrm>
        </p:grpSpPr>
        <p:sp>
          <p:nvSpPr>
            <p:cNvPr id="20495" name="Line 365"/>
            <p:cNvSpPr>
              <a:spLocks noChangeShapeType="1"/>
            </p:cNvSpPr>
            <p:nvPr/>
          </p:nvSpPr>
          <p:spPr bwMode="auto">
            <a:xfrm flipV="1">
              <a:off x="3696" y="1869"/>
              <a:ext cx="1528" cy="1528"/>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366"/>
            <p:cNvSpPr>
              <a:spLocks noChangeShapeType="1"/>
            </p:cNvSpPr>
            <p:nvPr/>
          </p:nvSpPr>
          <p:spPr bwMode="auto">
            <a:xfrm flipH="1" flipV="1">
              <a:off x="3696" y="1869"/>
              <a:ext cx="1528" cy="1528"/>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89" name="AutoShape 378"/>
          <p:cNvSpPr>
            <a:spLocks noChangeArrowheads="1"/>
          </p:cNvSpPr>
          <p:nvPr/>
        </p:nvSpPr>
        <p:spPr bwMode="auto">
          <a:xfrm>
            <a:off x="5740400" y="2997200"/>
            <a:ext cx="2311400" cy="2311400"/>
          </a:xfrm>
          <a:prstGeom prst="plus">
            <a:avLst>
              <a:gd name="adj" fmla="val 25000"/>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776" name="Group 384"/>
          <p:cNvGrpSpPr>
            <a:grpSpLocks/>
          </p:cNvGrpSpPr>
          <p:nvPr/>
        </p:nvGrpSpPr>
        <p:grpSpPr bwMode="auto">
          <a:xfrm>
            <a:off x="5359400" y="2616200"/>
            <a:ext cx="3074988" cy="3074988"/>
            <a:chOff x="3376" y="1648"/>
            <a:chExt cx="1937" cy="1937"/>
          </a:xfrm>
        </p:grpSpPr>
        <p:sp>
          <p:nvSpPr>
            <p:cNvPr id="20491" name="Line 379"/>
            <p:cNvSpPr>
              <a:spLocks noChangeShapeType="1"/>
            </p:cNvSpPr>
            <p:nvPr/>
          </p:nvSpPr>
          <p:spPr bwMode="auto">
            <a:xfrm>
              <a:off x="4344" y="1648"/>
              <a:ext cx="0" cy="1936"/>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381"/>
            <p:cNvSpPr>
              <a:spLocks noChangeShapeType="1"/>
            </p:cNvSpPr>
            <p:nvPr/>
          </p:nvSpPr>
          <p:spPr bwMode="auto">
            <a:xfrm rot="5400000">
              <a:off x="4344" y="1648"/>
              <a:ext cx="0" cy="1936"/>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382"/>
            <p:cNvSpPr>
              <a:spLocks noChangeShapeType="1"/>
            </p:cNvSpPr>
            <p:nvPr/>
          </p:nvSpPr>
          <p:spPr bwMode="auto">
            <a:xfrm rot="2700000">
              <a:off x="4345" y="1648"/>
              <a:ext cx="0" cy="1936"/>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383"/>
            <p:cNvSpPr>
              <a:spLocks noChangeShapeType="1"/>
            </p:cNvSpPr>
            <p:nvPr/>
          </p:nvSpPr>
          <p:spPr bwMode="auto">
            <a:xfrm rot="-2700000">
              <a:off x="4345" y="1649"/>
              <a:ext cx="0" cy="1936"/>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9769"/>
                                        </p:tgtEl>
                                        <p:attrNameLst>
                                          <p:attrName>style.visibility</p:attrName>
                                        </p:attrNameLst>
                                      </p:cBhvr>
                                      <p:to>
                                        <p:strVal val="visible"/>
                                      </p:to>
                                    </p:set>
                                    <p:animEffect transition="in" filter="box(out)">
                                      <p:cBhvr>
                                        <p:cTn id="7" dur="500"/>
                                        <p:tgtEl>
                                          <p:spTgt spid="59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9776"/>
                                        </p:tgtEl>
                                        <p:attrNameLst>
                                          <p:attrName>style.visibility</p:attrName>
                                        </p:attrNameLst>
                                      </p:cBhvr>
                                      <p:to>
                                        <p:strVal val="visible"/>
                                      </p:to>
                                    </p:set>
                                    <p:animEffect transition="in" filter="box(out)">
                                      <p:cBhvr>
                                        <p:cTn id="12" dur="500"/>
                                        <p:tgtEl>
                                          <p:spTgt spid="59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830263" y="1212850"/>
            <a:ext cx="7739062" cy="4779963"/>
          </a:xfrm>
          <a:prstGeom prst="rect">
            <a:avLst/>
          </a:prstGeom>
          <a:solidFill>
            <a:srgbClr val="D5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Text Box 3"/>
          <p:cNvSpPr txBox="1">
            <a:spLocks noChangeArrowheads="1"/>
          </p:cNvSpPr>
          <p:nvPr/>
        </p:nvSpPr>
        <p:spPr bwMode="auto">
          <a:xfrm>
            <a:off x="1009650" y="1211263"/>
            <a:ext cx="3459163"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50000"/>
              </a:lnSpc>
            </a:pPr>
            <a:r>
              <a:rPr lang="en-US" altLang="zh-TW" sz="2400" b="0" i="0">
                <a:solidFill>
                  <a:schemeClr val="tx1"/>
                </a:solidFill>
                <a:latin typeface="Arial" pitchFamily="34" charset="0"/>
              </a:rPr>
              <a:t>Rotational Symmetry</a:t>
            </a:r>
          </a:p>
        </p:txBody>
      </p:sp>
      <p:sp>
        <p:nvSpPr>
          <p:cNvPr id="21508" name="Rectangle 4"/>
          <p:cNvSpPr>
            <a:spLocks noChangeArrowheads="1"/>
          </p:cNvSpPr>
          <p:nvPr/>
        </p:nvSpPr>
        <p:spPr bwMode="auto">
          <a:xfrm>
            <a:off x="830263" y="5907088"/>
            <a:ext cx="7739062" cy="249237"/>
          </a:xfrm>
          <a:prstGeom prst="rect">
            <a:avLst/>
          </a:prstGeom>
          <a:gradFill rotWithShape="0">
            <a:gsLst>
              <a:gs pos="0">
                <a:srgbClr val="00CC99"/>
              </a:gs>
              <a:gs pos="100000">
                <a:srgbClr val="D5FFEA"/>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Text Box 5"/>
          <p:cNvSpPr txBox="1">
            <a:spLocks noChangeArrowheads="1"/>
          </p:cNvSpPr>
          <p:nvPr/>
        </p:nvSpPr>
        <p:spPr bwMode="auto">
          <a:xfrm>
            <a:off x="1009650" y="1725613"/>
            <a:ext cx="7294563" cy="213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40000"/>
              </a:lnSpc>
              <a:buFontTx/>
              <a:buAutoNum type="arabicPeriod"/>
            </a:pPr>
            <a:r>
              <a:rPr lang="en-US" altLang="zh-TW" sz="2400" b="0" i="0">
                <a:solidFill>
                  <a:schemeClr val="tx1"/>
                </a:solidFill>
              </a:rPr>
              <a:t>A plane figure repeats itself more than once when making a complete revolution (i.e. 360</a:t>
            </a:r>
            <a:r>
              <a:rPr lang="en-US" altLang="zh-TW" sz="2400" b="0" i="0">
                <a:solidFill>
                  <a:schemeClr val="tx1"/>
                </a:solidFill>
                <a:sym typeface="Symbol" pitchFamily="18" charset="2"/>
              </a:rPr>
              <a:t></a:t>
            </a:r>
            <a:r>
              <a:rPr lang="en-US" altLang="zh-TW" sz="2400" b="0" i="0">
                <a:solidFill>
                  <a:schemeClr val="tx1"/>
                </a:solidFill>
              </a:rPr>
              <a:t>) about a fixed point is said to have rotational symmetry. The fixed point is called the </a:t>
            </a:r>
            <a:r>
              <a:rPr lang="en-US" altLang="zh-TW" sz="2400" i="0">
                <a:solidFill>
                  <a:srgbClr val="FF6600"/>
                </a:solidFill>
              </a:rPr>
              <a:t>centre of rotation</a:t>
            </a:r>
            <a:r>
              <a:rPr lang="en-US" altLang="zh-TW" sz="2400" b="0" i="0">
                <a:solidFill>
                  <a:schemeClr val="tx1"/>
                </a:solidFill>
              </a:rPr>
              <a:t>.</a:t>
            </a:r>
          </a:p>
        </p:txBody>
      </p:sp>
      <p:sp>
        <p:nvSpPr>
          <p:cNvPr id="21510" name="Text Box 7"/>
          <p:cNvSpPr txBox="1">
            <a:spLocks noChangeArrowheads="1"/>
          </p:cNvSpPr>
          <p:nvPr/>
        </p:nvSpPr>
        <p:spPr bwMode="auto">
          <a:xfrm>
            <a:off x="250825" y="1328738"/>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sz="2400" i="0">
                <a:solidFill>
                  <a:srgbClr val="008000"/>
                </a:solidFill>
                <a:latin typeface="Arial" pitchFamily="34" charset="0"/>
              </a:rPr>
              <a:t>C)</a:t>
            </a:r>
          </a:p>
        </p:txBody>
      </p:sp>
      <p:sp>
        <p:nvSpPr>
          <p:cNvPr id="21511" name="AutoShape 8">
            <a:hlinkClick r:id="" action="ppaction://hlinkshowjump?jump=firstslide" highlightClick="1"/>
          </p:cNvPr>
          <p:cNvSpPr>
            <a:spLocks noChangeArrowheads="1"/>
          </p:cNvSpPr>
          <p:nvPr/>
        </p:nvSpPr>
        <p:spPr bwMode="auto">
          <a:xfrm>
            <a:off x="7778750" y="6289675"/>
            <a:ext cx="765175" cy="427038"/>
          </a:xfrm>
          <a:prstGeom prst="actionButtonBlank">
            <a:avLst/>
          </a:prstGeom>
          <a:gradFill rotWithShape="0">
            <a:gsLst>
              <a:gs pos="0">
                <a:srgbClr val="00CC99"/>
              </a:gs>
              <a:gs pos="50000">
                <a:srgbClr val="75E3C8"/>
              </a:gs>
              <a:gs pos="100000">
                <a:srgbClr val="00CC9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pPr>
            <a:r>
              <a:rPr lang="en-US" altLang="zh-TW" sz="1500" b="0" i="0">
                <a:solidFill>
                  <a:srgbClr val="003399"/>
                </a:solidFill>
                <a:latin typeface="Arial Black" pitchFamily="34" charset="0"/>
              </a:rPr>
              <a:t>Index</a:t>
            </a:r>
          </a:p>
        </p:txBody>
      </p:sp>
      <p:sp>
        <p:nvSpPr>
          <p:cNvPr id="21512" name="AutoShape 9">
            <a:hlinkClick r:id="" action="ppaction://hlinkshowjump?jump=previousslide" highlightClick="1"/>
          </p:cNvPr>
          <p:cNvSpPr>
            <a:spLocks noChangeArrowheads="1"/>
          </p:cNvSpPr>
          <p:nvPr/>
        </p:nvSpPr>
        <p:spPr bwMode="auto">
          <a:xfrm>
            <a:off x="7254875" y="6291263"/>
            <a:ext cx="427038" cy="427037"/>
          </a:xfrm>
          <a:prstGeom prst="actionButtonBackPrevious">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AutoShape 10">
            <a:hlinkClick r:id="" action="ppaction://hlinkshowjump?jump=nextslide" highlightClick="1"/>
          </p:cNvPr>
          <p:cNvSpPr>
            <a:spLocks noChangeArrowheads="1"/>
          </p:cNvSpPr>
          <p:nvPr/>
        </p:nvSpPr>
        <p:spPr bwMode="auto">
          <a:xfrm>
            <a:off x="8640763" y="6289675"/>
            <a:ext cx="427037" cy="427038"/>
          </a:xfrm>
          <a:prstGeom prst="actionButtonForwardNext">
            <a:avLst/>
          </a:prstGeom>
          <a:gradFill rotWithShape="0">
            <a:gsLst>
              <a:gs pos="0">
                <a:srgbClr val="00CC99"/>
              </a:gs>
              <a:gs pos="100000">
                <a:srgbClr val="96EAD5"/>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514" name="Picture 25" descr="D:\Oxford\PPT\Shared\keyconcept3.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63" y="528638"/>
            <a:ext cx="28114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62" name="Group 46"/>
          <p:cNvGrpSpPr>
            <a:grpSpLocks/>
          </p:cNvGrpSpPr>
          <p:nvPr/>
        </p:nvGrpSpPr>
        <p:grpSpPr bwMode="auto">
          <a:xfrm>
            <a:off x="3759200" y="3981450"/>
            <a:ext cx="1714500" cy="1720850"/>
            <a:chOff x="2368" y="2508"/>
            <a:chExt cx="1080" cy="1084"/>
          </a:xfrm>
        </p:grpSpPr>
        <p:grpSp>
          <p:nvGrpSpPr>
            <p:cNvPr id="21519" name="Group 37"/>
            <p:cNvGrpSpPr>
              <a:grpSpLocks/>
            </p:cNvGrpSpPr>
            <p:nvPr/>
          </p:nvGrpSpPr>
          <p:grpSpPr bwMode="auto">
            <a:xfrm>
              <a:off x="2368" y="2508"/>
              <a:ext cx="1080" cy="1084"/>
              <a:chOff x="2472" y="1132"/>
              <a:chExt cx="1080" cy="1084"/>
            </a:xfrm>
          </p:grpSpPr>
          <p:sp>
            <p:nvSpPr>
              <p:cNvPr id="21521" name="Oval 38"/>
              <p:cNvSpPr>
                <a:spLocks noChangeArrowheads="1"/>
              </p:cNvSpPr>
              <p:nvPr/>
            </p:nvSpPr>
            <p:spPr bwMode="auto">
              <a:xfrm>
                <a:off x="2472" y="1136"/>
                <a:ext cx="1080" cy="1080"/>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2" name="Line 39"/>
              <p:cNvSpPr>
                <a:spLocks noChangeShapeType="1"/>
              </p:cNvSpPr>
              <p:nvPr/>
            </p:nvSpPr>
            <p:spPr bwMode="auto">
              <a:xfrm rot="5400000">
                <a:off x="2738" y="1406"/>
                <a:ext cx="5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Line 40"/>
              <p:cNvSpPr>
                <a:spLocks noChangeShapeType="1"/>
              </p:cNvSpPr>
              <p:nvPr/>
            </p:nvSpPr>
            <p:spPr bwMode="auto">
              <a:xfrm rot="-9000000">
                <a:off x="2970" y="1814"/>
                <a:ext cx="5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Line 41"/>
              <p:cNvSpPr>
                <a:spLocks noChangeShapeType="1"/>
              </p:cNvSpPr>
              <p:nvPr/>
            </p:nvSpPr>
            <p:spPr bwMode="auto">
              <a:xfrm rot="9000000" flipH="1">
                <a:off x="2510" y="1814"/>
                <a:ext cx="5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20" name="Oval 42"/>
            <p:cNvSpPr>
              <a:spLocks noChangeArrowheads="1"/>
            </p:cNvSpPr>
            <p:nvPr/>
          </p:nvSpPr>
          <p:spPr bwMode="auto">
            <a:xfrm>
              <a:off x="2874" y="3016"/>
              <a:ext cx="68" cy="6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459" name="Group 43"/>
          <p:cNvGrpSpPr>
            <a:grpSpLocks/>
          </p:cNvGrpSpPr>
          <p:nvPr/>
        </p:nvGrpSpPr>
        <p:grpSpPr bwMode="auto">
          <a:xfrm>
            <a:off x="4673600" y="3987800"/>
            <a:ext cx="2162175" cy="762000"/>
            <a:chOff x="3056" y="1176"/>
            <a:chExt cx="1362" cy="480"/>
          </a:xfrm>
        </p:grpSpPr>
        <p:sp>
          <p:nvSpPr>
            <p:cNvPr id="21517" name="Text Box 44"/>
            <p:cNvSpPr txBox="1">
              <a:spLocks noChangeArrowheads="1"/>
            </p:cNvSpPr>
            <p:nvPr/>
          </p:nvSpPr>
          <p:spPr bwMode="auto">
            <a:xfrm>
              <a:off x="3638" y="1176"/>
              <a:ext cx="7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i="1">
                  <a:solidFill>
                    <a:srgbClr val="5F5F5F"/>
                  </a:solidFill>
                  <a:latin typeface="Times New Roman" pitchFamily="18" charset="0"/>
                  <a:ea typeface="新細明體" pitchFamily="18" charset="-120"/>
                </a:defRPr>
              </a:lvl1pPr>
              <a:lvl2pPr marL="742950" indent="-285750" eaLnBrk="0" hangingPunct="0">
                <a:defRPr kumimoji="1" b="1" i="1">
                  <a:solidFill>
                    <a:srgbClr val="5F5F5F"/>
                  </a:solidFill>
                  <a:latin typeface="Times New Roman" pitchFamily="18" charset="0"/>
                  <a:ea typeface="新細明體" pitchFamily="18" charset="-120"/>
                </a:defRPr>
              </a:lvl2pPr>
              <a:lvl3pPr marL="1143000" indent="-228600" eaLnBrk="0" hangingPunct="0">
                <a:defRPr kumimoji="1" b="1" i="1">
                  <a:solidFill>
                    <a:srgbClr val="5F5F5F"/>
                  </a:solidFill>
                  <a:latin typeface="Times New Roman" pitchFamily="18" charset="0"/>
                  <a:ea typeface="新細明體" pitchFamily="18" charset="-120"/>
                </a:defRPr>
              </a:lvl3pPr>
              <a:lvl4pPr marL="1600200" indent="-228600" eaLnBrk="0" hangingPunct="0">
                <a:defRPr kumimoji="1" b="1" i="1">
                  <a:solidFill>
                    <a:srgbClr val="5F5F5F"/>
                  </a:solidFill>
                  <a:latin typeface="Times New Roman" pitchFamily="18" charset="0"/>
                  <a:ea typeface="新細明體" pitchFamily="18" charset="-120"/>
                </a:defRPr>
              </a:lvl4pPr>
              <a:lvl5pPr marL="2057400" indent="-228600" eaLnBrk="0" hangingPunct="0">
                <a:defRPr kumimoji="1" b="1" i="1">
                  <a:solidFill>
                    <a:srgbClr val="5F5F5F"/>
                  </a:solidFill>
                  <a:latin typeface="Times New Roman" pitchFamily="18" charset="0"/>
                  <a:ea typeface="新細明體" pitchFamily="18" charset="-120"/>
                </a:defRPr>
              </a:lvl5pPr>
              <a:lvl6pPr marL="25146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6pPr>
              <a:lvl7pPr marL="29718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7pPr>
              <a:lvl8pPr marL="34290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8pPr>
              <a:lvl9pPr marL="3886200" indent="-228600" algn="ctr" eaLnBrk="0" fontAlgn="base" hangingPunct="0">
                <a:lnSpc>
                  <a:spcPct val="120000"/>
                </a:lnSpc>
                <a:spcBef>
                  <a:spcPct val="0"/>
                </a:spcBef>
                <a:spcAft>
                  <a:spcPct val="0"/>
                </a:spcAft>
                <a:defRPr kumimoji="1" b="1" i="1">
                  <a:solidFill>
                    <a:srgbClr val="5F5F5F"/>
                  </a:solidFill>
                  <a:latin typeface="Times New Roman" pitchFamily="18" charset="0"/>
                  <a:ea typeface="新細明體" pitchFamily="18" charset="-120"/>
                </a:defRPr>
              </a:lvl9pPr>
            </a:lstStyle>
            <a:p>
              <a:pPr algn="l" eaLnBrk="1" hangingPunct="1">
                <a:lnSpc>
                  <a:spcPct val="100000"/>
                </a:lnSpc>
              </a:pPr>
              <a:r>
                <a:rPr lang="en-US" altLang="zh-TW" i="0">
                  <a:solidFill>
                    <a:schemeClr val="hlink"/>
                  </a:solidFill>
                </a:rPr>
                <a:t>centre of rotation</a:t>
              </a:r>
            </a:p>
          </p:txBody>
        </p:sp>
        <p:sp>
          <p:nvSpPr>
            <p:cNvPr id="21518" name="Arc 45"/>
            <p:cNvSpPr>
              <a:spLocks/>
            </p:cNvSpPr>
            <p:nvPr/>
          </p:nvSpPr>
          <p:spPr bwMode="auto">
            <a:xfrm flipH="1">
              <a:off x="3056" y="1392"/>
              <a:ext cx="576" cy="264"/>
            </a:xfrm>
            <a:custGeom>
              <a:avLst/>
              <a:gdLst>
                <a:gd name="T0" fmla="*/ 0 w 21600"/>
                <a:gd name="T1" fmla="*/ 0 h 21600"/>
                <a:gd name="T2" fmla="*/ 15 w 21600"/>
                <a:gd name="T3" fmla="*/ 3 h 21600"/>
                <a:gd name="T4" fmla="*/ 0 w 21600"/>
                <a:gd name="T5" fmla="*/ 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hlink"/>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blinds(horizontal)">
                                      <p:cBhvr>
                                        <p:cTn id="7" dur="500"/>
                                        <p:tgtEl>
                                          <p:spTgt spid="60421"/>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60462"/>
                                        </p:tgtEl>
                                        <p:attrNameLst>
                                          <p:attrName>style.visibility</p:attrName>
                                        </p:attrNameLst>
                                      </p:cBhvr>
                                      <p:to>
                                        <p:strVal val="visible"/>
                                      </p:to>
                                    </p:set>
                                    <p:animEffect transition="in" filter="box(out)">
                                      <p:cBhvr>
                                        <p:cTn id="11" dur="500"/>
                                        <p:tgtEl>
                                          <p:spTgt spid="604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60459"/>
                                        </p:tgtEl>
                                        <p:attrNameLst>
                                          <p:attrName>style.visibility</p:attrName>
                                        </p:attrNameLst>
                                      </p:cBhvr>
                                      <p:to>
                                        <p:strVal val="visible"/>
                                      </p:to>
                                    </p:set>
                                    <p:animEffect transition="in" filter="strips(downLeft)">
                                      <p:cBhvr>
                                        <p:cTn id="16" dur="500"/>
                                        <p:tgtEl>
                                          <p:spTgt spid="60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utoUpdateAnimBg="0"/>
    </p:bldLst>
  </p:timing>
</p:sld>
</file>

<file path=ppt/theme/theme1.xml><?xml version="1.0" encoding="utf-8"?>
<a:theme xmlns:a="http://schemas.openxmlformats.org/drawingml/2006/main" name="預設簡報設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CC0099"/>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0"/>
          </a:spcBef>
          <a:spcAft>
            <a:spcPct val="0"/>
          </a:spcAft>
          <a:buClrTx/>
          <a:buSzTx/>
          <a:buFontTx/>
          <a:buNone/>
          <a:tabLst/>
          <a:defRPr kumimoji="1" lang="zh-TW" altLang="en-US" sz="1800" b="1" i="1" u="none" strike="noStrike" cap="none" normalizeH="0" baseline="0" smtClean="0">
            <a:ln>
              <a:noFill/>
            </a:ln>
            <a:solidFill>
              <a:srgbClr val="5F5F5F"/>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0"/>
          </a:spcBef>
          <a:spcAft>
            <a:spcPct val="0"/>
          </a:spcAft>
          <a:buClrTx/>
          <a:buSzTx/>
          <a:buFontTx/>
          <a:buNone/>
          <a:tabLst/>
          <a:defRPr kumimoji="1" lang="zh-TW" altLang="en-US" sz="1800" b="1" i="1" u="none" strike="noStrike" cap="none" normalizeH="0" baseline="0" smtClean="0">
            <a:ln>
              <a:noFill/>
            </a:ln>
            <a:solidFill>
              <a:srgbClr val="5F5F5F"/>
            </a:solidFill>
            <a:effectLst/>
            <a:latin typeface="Times New Roman" pitchFamily="18" charset="0"/>
            <a:ea typeface="新細明體" pitchFamily="18"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1723</TotalTime>
  <Words>2457</Words>
  <Application>Microsoft Office PowerPoint</Application>
  <PresentationFormat>On-screen Show (4:3)</PresentationFormat>
  <Paragraphs>519</Paragraphs>
  <Slides>60</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1" baseType="lpstr">
      <vt:lpstr>Times New Roman</vt:lpstr>
      <vt:lpstr>新細明體</vt:lpstr>
      <vt:lpstr>Arial</vt:lpstr>
      <vt:lpstr>Calibri</vt:lpstr>
      <vt:lpstr>Arial Black</vt:lpstr>
      <vt:lpstr>Monotype Sorts</vt:lpstr>
      <vt:lpstr>Symbol</vt:lpstr>
      <vt:lpstr>Wingdings</vt:lpstr>
      <vt:lpstr>CPlantin-Roman</vt:lpstr>
      <vt:lpstr>預設簡報設計</vt:lpstr>
      <vt:lpstr>Microsoft 方程式編輯器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Joyful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Louis</dc:creator>
  <cp:lastModifiedBy>Teacher E-Solutions</cp:lastModifiedBy>
  <cp:revision>2256</cp:revision>
  <dcterms:created xsi:type="dcterms:W3CDTF">2004-11-26T04:16:20Z</dcterms:created>
  <dcterms:modified xsi:type="dcterms:W3CDTF">2019-01-18T17:03:49Z</dcterms:modified>
</cp:coreProperties>
</file>