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6" r:id="rId5"/>
    <p:sldId id="259" r:id="rId6"/>
    <p:sldId id="260" r:id="rId7"/>
    <p:sldId id="261" r:id="rId8"/>
    <p:sldId id="262" r:id="rId9"/>
    <p:sldId id="263" r:id="rId10"/>
    <p:sldId id="287" r:id="rId11"/>
    <p:sldId id="264" r:id="rId12"/>
    <p:sldId id="265" r:id="rId13"/>
    <p:sldId id="266" r:id="rId14"/>
    <p:sldId id="279" r:id="rId15"/>
    <p:sldId id="280" r:id="rId16"/>
    <p:sldId id="281" r:id="rId17"/>
    <p:sldId id="267" r:id="rId18"/>
    <p:sldId id="268" r:id="rId19"/>
    <p:sldId id="282" r:id="rId20"/>
    <p:sldId id="270" r:id="rId21"/>
    <p:sldId id="272" r:id="rId22"/>
    <p:sldId id="271" r:id="rId23"/>
    <p:sldId id="273" r:id="rId24"/>
    <p:sldId id="288" r:id="rId25"/>
    <p:sldId id="290" r:id="rId26"/>
    <p:sldId id="291" r:id="rId27"/>
    <p:sldId id="275" r:id="rId28"/>
    <p:sldId id="276" r:id="rId29"/>
    <p:sldId id="277" r:id="rId30"/>
    <p:sldId id="278" r:id="rId31"/>
    <p:sldId id="292" r:id="rId32"/>
    <p:sldId id="293" r:id="rId33"/>
    <p:sldId id="294" r:id="rId34"/>
    <p:sldId id="295" r:id="rId35"/>
    <p:sldId id="297" r:id="rId36"/>
    <p:sldId id="296" r:id="rId37"/>
    <p:sldId id="305" r:id="rId38"/>
    <p:sldId id="306" r:id="rId39"/>
    <p:sldId id="307" r:id="rId40"/>
    <p:sldId id="308" r:id="rId41"/>
    <p:sldId id="309" r:id="rId42"/>
    <p:sldId id="317" r:id="rId43"/>
    <p:sldId id="310" r:id="rId44"/>
    <p:sldId id="311" r:id="rId45"/>
    <p:sldId id="318" r:id="rId46"/>
    <p:sldId id="312" r:id="rId47"/>
    <p:sldId id="313" r:id="rId48"/>
    <p:sldId id="314" r:id="rId49"/>
    <p:sldId id="315" r:id="rId50"/>
    <p:sldId id="319" r:id="rId51"/>
    <p:sldId id="316" r:id="rId5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80C9"/>
    <a:srgbClr val="5353FF"/>
    <a:srgbClr val="3333FF"/>
    <a:srgbClr val="FF3300"/>
    <a:srgbClr val="A6EDA1"/>
    <a:srgbClr val="FFE48F"/>
    <a:srgbClr val="FF33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E1459-C262-4446-B8E2-595E0013DBA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2439E-B074-49CF-B792-93404E117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1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C2BC5-5DB0-407F-88F2-FF8F98D843F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99CDA-931A-4BEE-8CBA-E2C04BFC0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6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3E0C5-01E3-40D0-8373-CB18D4DF980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D9ECB-FEE3-4DBF-BABA-FEE6C5E10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9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C0D08-BC94-43CA-8510-063EC7D3289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D0FB1-0AD6-4D0E-BA30-7C93EFC9E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5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C6803-A5E4-44C7-BC3B-F7908905242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8FF59-9D24-4F43-B633-4C11097E1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5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39C0A-B816-4ED8-AFFD-83C538BE12B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EC1C9-4047-4B7B-A1FA-C23127487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5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42324-E4F3-45B6-86C4-570E079A237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FFAB6-66F3-4390-9BAD-A21C83B08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14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3C439-15A8-4BB4-8D87-45D1F249F3F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BA077-C6B0-40C5-9BC1-B3F3B1555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3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439A4-4704-41C1-BA90-A1DF47788D9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B0466-A5C8-4D85-ADEC-9900CCF3B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7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4744A-BE4F-466C-AC9B-0CFA5CF0016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6718A-60CC-4AB0-88E3-BC22AE672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58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89297-B7C4-48E2-9E80-C1790AD6847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FCB96-DD26-44C4-991E-C417CE5F8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3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B4A583-5C15-4BF3-8F94-24119F64D1F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962C2D-A85E-4770-A213-881127CA9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shazeensamad.com/index.php?showimage=153&amp;PHPSESSID=e4d8b5357c2f825cfec556ddce7850bf" TargetMode="Externa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Translations, Rotations, Reflections, and Dilations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66700" y="2498725"/>
            <a:ext cx="86106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11500">
                <a:latin typeface="Calibri" pitchFamily="34" charset="0"/>
              </a:rPr>
              <a:t>ROTATION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A </a:t>
            </a:r>
            <a:r>
              <a:rPr lang="en-US" sz="4000" b="1">
                <a:latin typeface="Calibri" pitchFamily="34" charset="0"/>
              </a:rPr>
              <a:t>rotation</a:t>
            </a:r>
            <a:r>
              <a:rPr lang="en-US" sz="4000">
                <a:latin typeface="Calibri" pitchFamily="34" charset="0"/>
              </a:rPr>
              <a:t> is a transformation that </a:t>
            </a:r>
            <a:r>
              <a:rPr lang="en-US" sz="4000" i="1">
                <a:latin typeface="Calibri" pitchFamily="34" charset="0"/>
              </a:rPr>
              <a:t>turns</a:t>
            </a:r>
            <a:r>
              <a:rPr lang="en-US" sz="4000">
                <a:latin typeface="Calibri" pitchFamily="34" charset="0"/>
              </a:rPr>
              <a:t> a figure about (around) a point or a line.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3575050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The point a figure turns around is called the </a:t>
            </a:r>
            <a:r>
              <a:rPr lang="en-US" sz="4000" b="1">
                <a:latin typeface="Calibri" pitchFamily="34" charset="0"/>
              </a:rPr>
              <a:t>center of rotation</a:t>
            </a:r>
            <a:r>
              <a:rPr lang="en-US" sz="4000">
                <a:latin typeface="Calibri" pitchFamily="34" charset="0"/>
              </a:rPr>
              <a:t>.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52400" y="2611438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Basically, rotation means to spin a shape.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52400" y="5153025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The center of rotation can be on or outside the shape.</a:t>
            </a:r>
            <a:endParaRPr lang="en-US" sz="4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sp>
        <p:nvSpPr>
          <p:cNvPr id="13315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What does a rotation look like?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5181600"/>
            <a:ext cx="8839200" cy="6461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A ROTATION MEANS TO TURN A FIGURE</a:t>
            </a:r>
            <a:endParaRPr lang="en-US" sz="3600" b="1" dirty="0"/>
          </a:p>
        </p:txBody>
      </p:sp>
      <p:sp>
        <p:nvSpPr>
          <p:cNvPr id="9" name="Right Triangle 8"/>
          <p:cNvSpPr/>
          <p:nvPr/>
        </p:nvSpPr>
        <p:spPr>
          <a:xfrm>
            <a:off x="3276600" y="2133600"/>
            <a:ext cx="2590800" cy="2209800"/>
          </a:xfrm>
          <a:prstGeom prst="rtTriangle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31623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029200" y="21336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center of rotation</a:t>
            </a:r>
          </a:p>
        </p:txBody>
      </p:sp>
      <p:sp>
        <p:nvSpPr>
          <p:cNvPr id="12" name="Freeform 11"/>
          <p:cNvSpPr/>
          <p:nvPr/>
        </p:nvSpPr>
        <p:spPr>
          <a:xfrm>
            <a:off x="4765675" y="2511425"/>
            <a:ext cx="1349375" cy="669925"/>
          </a:xfrm>
          <a:custGeom>
            <a:avLst/>
            <a:gdLst>
              <a:gd name="connsiteX0" fmla="*/ 1068947 w 1350136"/>
              <a:gd name="connsiteY0" fmla="*/ 0 h 669702"/>
              <a:gd name="connsiteX1" fmla="*/ 1171978 w 1350136"/>
              <a:gd name="connsiteY1" fmla="*/ 528034 h 669702"/>
              <a:gd name="connsiteX2" fmla="*/ 0 w 1350136"/>
              <a:gd name="connsiteY2" fmla="*/ 669702 h 669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0136" h="669702">
                <a:moveTo>
                  <a:pt x="1068947" y="0"/>
                </a:moveTo>
                <a:cubicBezTo>
                  <a:pt x="1209541" y="208208"/>
                  <a:pt x="1350136" y="416417"/>
                  <a:pt x="1171978" y="528034"/>
                </a:cubicBezTo>
                <a:cubicBezTo>
                  <a:pt x="993820" y="639651"/>
                  <a:pt x="496910" y="654676"/>
                  <a:pt x="0" y="669702"/>
                </a:cubicBezTo>
              </a:path>
            </a:pathLst>
          </a:cu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/>
          <p:cNvSpPr/>
          <p:nvPr/>
        </p:nvSpPr>
        <p:spPr>
          <a:xfrm>
            <a:off x="1765300" y="2146300"/>
            <a:ext cx="1676400" cy="1447800"/>
          </a:xfrm>
          <a:prstGeom prst="rtTriangle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This is another way rotation looks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5181600"/>
            <a:ext cx="8839200" cy="6461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A ROTATION MEANS TO TURN A FIGURE</a:t>
            </a:r>
            <a:endParaRPr lang="en-US" sz="3600" b="1" dirty="0"/>
          </a:p>
        </p:txBody>
      </p:sp>
      <p:grpSp>
        <p:nvGrpSpPr>
          <p:cNvPr id="14350" name="Group 14"/>
          <p:cNvGrpSpPr>
            <a:grpSpLocks/>
          </p:cNvGrpSpPr>
          <p:nvPr/>
        </p:nvGrpSpPr>
        <p:grpSpPr bwMode="auto">
          <a:xfrm>
            <a:off x="1752600" y="2133600"/>
            <a:ext cx="5651500" cy="2816225"/>
            <a:chOff x="1104" y="1344"/>
            <a:chExt cx="3560" cy="1774"/>
          </a:xfrm>
        </p:grpSpPr>
        <p:sp>
          <p:nvSpPr>
            <p:cNvPr id="16" name="Right Triangle 15"/>
            <p:cNvSpPr>
              <a:spLocks noChangeArrowheads="1"/>
            </p:cNvSpPr>
            <p:nvPr/>
          </p:nvSpPr>
          <p:spPr bwMode="auto">
            <a:xfrm rot="10800000">
              <a:off x="3610" y="2208"/>
              <a:ext cx="1054" cy="910"/>
            </a:xfrm>
            <a:prstGeom prst="rtTriangle">
              <a:avLst/>
            </a:prstGeom>
            <a:noFill/>
            <a:ln>
              <a:noFill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00">
                      <a:alpha val="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7F7F7F">
                      <a:alpha val="0"/>
                    </a:srgbClr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9" name="Right Triangle 8"/>
            <p:cNvSpPr/>
            <p:nvPr/>
          </p:nvSpPr>
          <p:spPr>
            <a:xfrm>
              <a:off x="1104" y="1344"/>
              <a:ext cx="1056" cy="912"/>
            </a:xfrm>
            <a:prstGeom prst="rtTriangle">
              <a:avLst/>
            </a:prstGeom>
            <a:solidFill>
              <a:srgbClr val="FFFF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4495800" y="3505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Callout 11"/>
          <p:cNvSpPr/>
          <p:nvPr/>
        </p:nvSpPr>
        <p:spPr>
          <a:xfrm>
            <a:off x="3962400" y="914400"/>
            <a:ext cx="3505200" cy="1905000"/>
          </a:xfrm>
          <a:prstGeom prst="wedgeEllipseCallout">
            <a:avLst>
              <a:gd name="adj1" fmla="val -30266"/>
              <a:gd name="adj2" fmla="val 8193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</a:rPr>
              <a:t>The triangle was rotated around the point.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810000" y="39624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center of rotation</a:t>
            </a:r>
          </a:p>
        </p:txBody>
      </p:sp>
      <p:sp>
        <p:nvSpPr>
          <p:cNvPr id="14" name="Freeform 13"/>
          <p:cNvSpPr/>
          <p:nvPr/>
        </p:nvSpPr>
        <p:spPr>
          <a:xfrm rot="8780310">
            <a:off x="3449638" y="3951288"/>
            <a:ext cx="1092200" cy="109537"/>
          </a:xfrm>
          <a:custGeom>
            <a:avLst/>
            <a:gdLst>
              <a:gd name="connsiteX0" fmla="*/ 1068947 w 1350136"/>
              <a:gd name="connsiteY0" fmla="*/ 0 h 669702"/>
              <a:gd name="connsiteX1" fmla="*/ 1171978 w 1350136"/>
              <a:gd name="connsiteY1" fmla="*/ 528034 h 669702"/>
              <a:gd name="connsiteX2" fmla="*/ 0 w 1350136"/>
              <a:gd name="connsiteY2" fmla="*/ 669702 h 669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0136" h="669702">
                <a:moveTo>
                  <a:pt x="1068947" y="0"/>
                </a:moveTo>
                <a:cubicBezTo>
                  <a:pt x="1209541" y="208208"/>
                  <a:pt x="1350136" y="416417"/>
                  <a:pt x="1171978" y="528034"/>
                </a:cubicBezTo>
                <a:cubicBezTo>
                  <a:pt x="993820" y="639651"/>
                  <a:pt x="496910" y="654676"/>
                  <a:pt x="0" y="669702"/>
                </a:cubicBezTo>
              </a:path>
            </a:pathLst>
          </a:cu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6" dur="2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5410201" y="3503612"/>
            <a:ext cx="3200400" cy="3175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10200" y="3503613"/>
            <a:ext cx="3200400" cy="3175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5730875" y="2209800"/>
            <a:ext cx="2559050" cy="2560638"/>
          </a:xfrm>
          <a:prstGeom prst="arc">
            <a:avLst>
              <a:gd name="adj1" fmla="val 16200000"/>
              <a:gd name="adj2" fmla="val 16124247"/>
            </a:avLst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6" name="TextBox 14"/>
          <p:cNvSpPr txBox="1">
            <a:spLocks noChangeArrowheads="1"/>
          </p:cNvSpPr>
          <p:nvPr/>
        </p:nvSpPr>
        <p:spPr bwMode="auto">
          <a:xfrm>
            <a:off x="457200" y="990600"/>
            <a:ext cx="4343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If a shape spins 360</a:t>
            </a:r>
            <a:r>
              <a:rPr lang="en-US" sz="4000">
                <a:latin typeface="Calibri" pitchFamily="34" charset="0"/>
                <a:sym typeface="Symbol" pitchFamily="18" charset="2"/>
              </a:rPr>
              <a:t>, how far does it spin?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" y="2819400"/>
            <a:ext cx="41148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n>
                  <a:solidFill>
                    <a:schemeClr val="tx1"/>
                  </a:solidFill>
                </a:ln>
                <a:solidFill>
                  <a:srgbClr val="33CC33"/>
                </a:solidFill>
                <a:latin typeface="+mn-lt"/>
              </a:rPr>
              <a:t>All the way around</a:t>
            </a:r>
            <a:endParaRPr lang="en-US" sz="6000" b="1" dirty="0">
              <a:ln>
                <a:solidFill>
                  <a:schemeClr val="tx1"/>
                </a:solidFill>
              </a:ln>
              <a:solidFill>
                <a:srgbClr val="33CC33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4953000"/>
            <a:ext cx="59436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+mn-lt"/>
              </a:rPr>
              <a:t>This is called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3333FF"/>
                </a:solidFill>
                <a:latin typeface="+mn-lt"/>
              </a:rPr>
              <a:t>one full turn</a:t>
            </a:r>
            <a:r>
              <a:rPr lang="en-US" sz="4000" dirty="0">
                <a:latin typeface="+mn-lt"/>
              </a:rPr>
              <a:t>.</a:t>
            </a:r>
            <a:endParaRPr lang="en-US" sz="4000" b="1" dirty="0">
              <a:latin typeface="+mn-lt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638800" y="1752600"/>
            <a:ext cx="116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Calibri" pitchFamily="34" charset="0"/>
              </a:rPr>
              <a:t>360</a:t>
            </a:r>
            <a:r>
              <a:rPr lang="en-US" sz="4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</a:t>
            </a:r>
            <a:endParaRPr lang="en-US" sz="40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5410201" y="3503612"/>
            <a:ext cx="3200400" cy="3175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10200" y="3503613"/>
            <a:ext cx="3200400" cy="3175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5730875" y="2209800"/>
            <a:ext cx="2559050" cy="2560638"/>
          </a:xfrm>
          <a:prstGeom prst="arc">
            <a:avLst>
              <a:gd name="adj1" fmla="val 16200000"/>
              <a:gd name="adj2" fmla="val 5412200"/>
            </a:avLst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57200" y="990600"/>
            <a:ext cx="4343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If a shape spins 180</a:t>
            </a:r>
            <a:r>
              <a:rPr lang="en-US" sz="4000">
                <a:latin typeface="Calibri" pitchFamily="34" charset="0"/>
                <a:sym typeface="Symbol" pitchFamily="18" charset="2"/>
              </a:rPr>
              <a:t>, how far does it spin?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2895600"/>
            <a:ext cx="46482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n>
                  <a:solidFill>
                    <a:schemeClr val="tx1"/>
                  </a:solidFill>
                </a:ln>
                <a:solidFill>
                  <a:srgbClr val="FF3300"/>
                </a:solidFill>
                <a:latin typeface="+mn-lt"/>
              </a:rPr>
              <a:t>Half of the way around</a:t>
            </a:r>
            <a:endParaRPr lang="en-US" sz="6000" b="1" dirty="0">
              <a:ln>
                <a:solidFill>
                  <a:schemeClr val="tx1"/>
                </a:solidFill>
              </a:ln>
              <a:solidFill>
                <a:srgbClr val="FF3300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4942582"/>
            <a:ext cx="55626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+mn-lt"/>
              </a:rPr>
              <a:t>This is called a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3333FF"/>
                </a:solidFill>
                <a:latin typeface="+mn-lt"/>
              </a:rPr>
              <a:t> ½ turn</a:t>
            </a:r>
            <a:r>
              <a:rPr lang="en-US" sz="4000" dirty="0">
                <a:latin typeface="+mn-lt"/>
              </a:rPr>
              <a:t>.</a:t>
            </a:r>
            <a:endParaRPr lang="en-US" sz="4000" b="1" dirty="0"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315200" y="4800600"/>
            <a:ext cx="116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Calibri" pitchFamily="34" charset="0"/>
              </a:rPr>
              <a:t>180</a:t>
            </a:r>
            <a:r>
              <a:rPr lang="en-US" sz="4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</a:t>
            </a:r>
            <a:endParaRPr lang="en-US" sz="4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1676400" y="2438400"/>
            <a:ext cx="5791200" cy="1981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Rotating a shape 180</a:t>
            </a:r>
            <a:r>
              <a:rPr lang="en-US" sz="3600" dirty="0">
                <a:sym typeface="Symbol"/>
              </a:rPr>
              <a:t> turns a shape upside down.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5410201" y="3503612"/>
            <a:ext cx="3200400" cy="3175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10200" y="3503613"/>
            <a:ext cx="3200400" cy="3175"/>
          </a:xfrm>
          <a:prstGeom prst="straightConnector1">
            <a:avLst/>
          </a:prstGeom>
          <a:ln w="476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c 13"/>
          <p:cNvSpPr/>
          <p:nvPr/>
        </p:nvSpPr>
        <p:spPr>
          <a:xfrm>
            <a:off x="5730875" y="2209800"/>
            <a:ext cx="2559050" cy="2560638"/>
          </a:xfrm>
          <a:prstGeom prst="arc">
            <a:avLst>
              <a:gd name="adj1" fmla="val 16200000"/>
              <a:gd name="adj2" fmla="val 21575893"/>
            </a:avLst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09600" y="990600"/>
            <a:ext cx="4343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If a shape spins 90</a:t>
            </a:r>
            <a:r>
              <a:rPr lang="en-US" sz="4000">
                <a:latin typeface="Calibri" pitchFamily="34" charset="0"/>
                <a:sym typeface="Symbol" pitchFamily="18" charset="2"/>
              </a:rPr>
              <a:t>, how far does it spin?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2861608"/>
            <a:ext cx="51054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latin typeface="+mn-lt"/>
              </a:rPr>
              <a:t>One-quarter of the way around</a:t>
            </a:r>
            <a:endParaRPr lang="en-US" sz="6000" b="1" dirty="0">
              <a:ln>
                <a:solidFill>
                  <a:schemeClr val="tx1"/>
                </a:solidFill>
              </a:ln>
              <a:solidFill>
                <a:srgbClr val="FF3399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5077361"/>
            <a:ext cx="47244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latin typeface="+mn-lt"/>
              </a:rPr>
              <a:t>This is called a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3333FF"/>
                </a:solidFill>
                <a:latin typeface="+mn-lt"/>
              </a:rPr>
              <a:t>¼ turn</a:t>
            </a:r>
            <a:r>
              <a:rPr lang="en-US" sz="4000" dirty="0">
                <a:latin typeface="+mn-lt"/>
              </a:rPr>
              <a:t>.</a:t>
            </a:r>
            <a:endParaRPr lang="en-US" sz="4000" b="1" dirty="0">
              <a:latin typeface="+mn-lt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696200" y="3581400"/>
            <a:ext cx="9096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Calibri" pitchFamily="34" charset="0"/>
              </a:rPr>
              <a:t>90</a:t>
            </a:r>
            <a:r>
              <a:rPr lang="en-US" sz="400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</a:t>
            </a:r>
            <a:endParaRPr lang="en-US" sz="40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sp>
        <p:nvSpPr>
          <p:cNvPr id="18435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Describe how the triangle A was transformed to make triangle B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1905000" y="2286000"/>
            <a:ext cx="1905000" cy="20574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003">
            <a:schemeClr val="l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439" name="TextBox 10"/>
          <p:cNvSpPr txBox="1">
            <a:spLocks noChangeArrowheads="1"/>
          </p:cNvSpPr>
          <p:nvPr/>
        </p:nvSpPr>
        <p:spPr bwMode="auto">
          <a:xfrm>
            <a:off x="2628900" y="43434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A</a:t>
            </a:r>
          </a:p>
        </p:txBody>
      </p:sp>
      <p:sp>
        <p:nvSpPr>
          <p:cNvPr id="12" name="Isosceles Triangle 11"/>
          <p:cNvSpPr/>
          <p:nvPr/>
        </p:nvSpPr>
        <p:spPr>
          <a:xfrm rot="5400000">
            <a:off x="5486400" y="2286000"/>
            <a:ext cx="1905000" cy="20574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003">
            <a:schemeClr val="l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443" name="TextBox 12"/>
          <p:cNvSpPr txBox="1">
            <a:spLocks noChangeArrowheads="1"/>
          </p:cNvSpPr>
          <p:nvPr/>
        </p:nvSpPr>
        <p:spPr bwMode="auto">
          <a:xfrm>
            <a:off x="6210300" y="43434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B</a:t>
            </a:r>
          </a:p>
        </p:txBody>
      </p:sp>
      <p:sp>
        <p:nvSpPr>
          <p:cNvPr id="18444" name="TextBox 13"/>
          <p:cNvSpPr txBox="1">
            <a:spLocks noChangeArrowheads="1"/>
          </p:cNvSpPr>
          <p:nvPr/>
        </p:nvSpPr>
        <p:spPr bwMode="auto">
          <a:xfrm>
            <a:off x="152400" y="5170488"/>
            <a:ext cx="8839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Describe the translation.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342900" y="5029200"/>
            <a:ext cx="8458200" cy="1676400"/>
          </a:xfrm>
          <a:prstGeom prst="wedgeRoundRectCallout">
            <a:avLst>
              <a:gd name="adj1" fmla="val -25939"/>
              <a:gd name="adj2" fmla="val -4977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</a:rPr>
              <a:t>Triangle A was </a:t>
            </a:r>
            <a:r>
              <a:rPr lang="en-US" sz="3200" b="1" dirty="0">
                <a:solidFill>
                  <a:schemeClr val="tx1"/>
                </a:solidFill>
              </a:rPr>
              <a:t>rotated</a:t>
            </a:r>
            <a:r>
              <a:rPr lang="en-US" sz="3200" dirty="0">
                <a:solidFill>
                  <a:schemeClr val="tx1"/>
                </a:solidFill>
              </a:rPr>
              <a:t> right 90</a:t>
            </a:r>
            <a:r>
              <a:rPr lang="en-US" sz="3200" dirty="0">
                <a:solidFill>
                  <a:schemeClr val="tx1"/>
                </a:solidFill>
                <a:sym typeface="Symbol"/>
              </a:rPr>
              <a:t>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sp>
        <p:nvSpPr>
          <p:cNvPr id="9" name="Up Arrow 8"/>
          <p:cNvSpPr/>
          <p:nvPr/>
        </p:nvSpPr>
        <p:spPr>
          <a:xfrm>
            <a:off x="1752600" y="1981200"/>
            <a:ext cx="1676400" cy="1447800"/>
          </a:xfrm>
          <a:prstGeom prst="upArrow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495800" y="33528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61" name="TextBox 12"/>
          <p:cNvSpPr txBox="1">
            <a:spLocks noChangeArrowheads="1"/>
          </p:cNvSpPr>
          <p:nvPr/>
        </p:nvSpPr>
        <p:spPr bwMode="auto">
          <a:xfrm>
            <a:off x="152400" y="1033463"/>
            <a:ext cx="8839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Describe how the arrow A was transformed to make arrow B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9462" name="TextBox 13"/>
          <p:cNvSpPr txBox="1">
            <a:spLocks noChangeArrowheads="1"/>
          </p:cNvSpPr>
          <p:nvPr/>
        </p:nvSpPr>
        <p:spPr bwMode="auto">
          <a:xfrm>
            <a:off x="152400" y="5170488"/>
            <a:ext cx="8839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Describe the translation.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342900" y="5029200"/>
            <a:ext cx="8458200" cy="1676400"/>
          </a:xfrm>
          <a:prstGeom prst="wedgeRoundRectCallout">
            <a:avLst>
              <a:gd name="adj1" fmla="val -25939"/>
              <a:gd name="adj2" fmla="val -4977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</a:rPr>
              <a:t>Arrow A was </a:t>
            </a:r>
            <a:r>
              <a:rPr lang="en-US" sz="3200" b="1" dirty="0">
                <a:solidFill>
                  <a:schemeClr val="tx1"/>
                </a:solidFill>
              </a:rPr>
              <a:t>rotated</a:t>
            </a:r>
            <a:r>
              <a:rPr lang="en-US" sz="3200" dirty="0">
                <a:solidFill>
                  <a:schemeClr val="tx1"/>
                </a:solidFill>
              </a:rPr>
              <a:t> right 180</a:t>
            </a:r>
            <a:r>
              <a:rPr lang="en-US" sz="3200" dirty="0">
                <a:sym typeface="Symbol"/>
              </a:rPr>
              <a:t>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6" name="Up Arrow 15"/>
          <p:cNvSpPr/>
          <p:nvPr/>
        </p:nvSpPr>
        <p:spPr>
          <a:xfrm rot="10800000">
            <a:off x="5715000" y="3429000"/>
            <a:ext cx="1676400" cy="1447800"/>
          </a:xfrm>
          <a:prstGeom prst="upArrow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65" name="TextBox 16"/>
          <p:cNvSpPr txBox="1">
            <a:spLocks noChangeArrowheads="1"/>
          </p:cNvSpPr>
          <p:nvPr/>
        </p:nvSpPr>
        <p:spPr bwMode="auto">
          <a:xfrm>
            <a:off x="2438400" y="3505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A</a:t>
            </a:r>
          </a:p>
        </p:txBody>
      </p:sp>
      <p:sp>
        <p:nvSpPr>
          <p:cNvPr id="19466" name="TextBox 17"/>
          <p:cNvSpPr txBox="1">
            <a:spLocks noChangeArrowheads="1"/>
          </p:cNvSpPr>
          <p:nvPr/>
        </p:nvSpPr>
        <p:spPr bwMode="auto">
          <a:xfrm>
            <a:off x="6324600" y="2743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</a:t>
            </a:r>
          </a:p>
        </p:txBody>
      </p:sp>
      <p:sp>
        <p:nvSpPr>
          <p:cNvPr id="20483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When some shapes are rotated they create a special situation called  </a:t>
            </a:r>
            <a:r>
              <a:rPr lang="en-US" sz="4000" b="1">
                <a:latin typeface="Calibri" pitchFamily="34" charset="0"/>
              </a:rPr>
              <a:t>rotational symmetry</a:t>
            </a:r>
            <a:r>
              <a:rPr lang="en-US" sz="4000">
                <a:latin typeface="Calibri" pitchFamily="34" charset="0"/>
              </a:rPr>
              <a:t>.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3319463"/>
            <a:ext cx="42672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rgbClr val="00B050"/>
                </a:solidFill>
                <a:latin typeface="Calibri" pitchFamily="34" charset="0"/>
              </a:rPr>
              <a:t>to spin a shape</a:t>
            </a:r>
            <a:endParaRPr lang="en-US" sz="4400" b="1">
              <a:solidFill>
                <a:srgbClr val="00B050"/>
              </a:solidFill>
              <a:latin typeface="Calibri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362200" y="2895600"/>
            <a:ext cx="6858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724400" y="3319463"/>
            <a:ext cx="426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rgbClr val="00B050"/>
                </a:solidFill>
                <a:latin typeface="Calibri" pitchFamily="34" charset="0"/>
              </a:rPr>
              <a:t>the exact same</a:t>
            </a:r>
            <a:endParaRPr lang="en-US" sz="4400" b="1">
              <a:solidFill>
                <a:srgbClr val="00B050"/>
              </a:solidFill>
              <a:latin typeface="Calibri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6200000" flipV="1">
            <a:off x="5600700" y="2895600"/>
            <a:ext cx="6858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304800" y="1350963"/>
            <a:ext cx="8534400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6600">
                <a:latin typeface="Calibri" pitchFamily="34" charset="0"/>
              </a:rPr>
              <a:t>In geometry, a </a:t>
            </a:r>
            <a:r>
              <a:rPr lang="en-US" sz="6600" b="1">
                <a:latin typeface="Calibri" pitchFamily="34" charset="0"/>
              </a:rPr>
              <a:t>transformation</a:t>
            </a:r>
            <a:r>
              <a:rPr lang="en-US" sz="6600">
                <a:latin typeface="Calibri" pitchFamily="34" charset="0"/>
              </a:rPr>
              <a:t> is a way to change the position of a figure.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amond 9"/>
          <p:cNvSpPr/>
          <p:nvPr/>
        </p:nvSpPr>
        <p:spPr>
          <a:xfrm>
            <a:off x="762000" y="3886200"/>
            <a:ext cx="1981200" cy="2057400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07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ROTATIONAL SYMMETRY</a:t>
            </a:r>
          </a:p>
        </p:txBody>
      </p:sp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152400" y="881063"/>
            <a:ext cx="8839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A shape has rotational symmetry if, after you rotate less than one full turn</a:t>
            </a:r>
            <a:r>
              <a:rPr lang="en-US" sz="4000">
                <a:latin typeface="Calibri" pitchFamily="34" charset="0"/>
                <a:sym typeface="Symbol" pitchFamily="18" charset="2"/>
              </a:rPr>
              <a:t>, it is the same as the original shape.</a:t>
            </a:r>
            <a:endParaRPr lang="en-US" sz="4000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27432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Here is an example…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8" name="Diamond 7"/>
          <p:cNvSpPr/>
          <p:nvPr/>
        </p:nvSpPr>
        <p:spPr>
          <a:xfrm>
            <a:off x="762000" y="3886200"/>
            <a:ext cx="1981200" cy="2057400"/>
          </a:xfrm>
          <a:prstGeom prst="diamond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684338" y="4846638"/>
            <a:ext cx="136525" cy="136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114800" y="3668713"/>
            <a:ext cx="487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As this shape is rotated 360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, is it ever the same before the shape returns to its original direction?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191000" y="4876800"/>
            <a:ext cx="472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Yes, when it is rotated 90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 it is the same as it was in the beginning.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191000" y="5715000"/>
            <a:ext cx="472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So this shape is said to have </a:t>
            </a:r>
            <a:r>
              <a:rPr lang="en-US" sz="2400" b="1">
                <a:latin typeface="Calibri" pitchFamily="34" charset="0"/>
              </a:rPr>
              <a:t>rotational symmetry</a:t>
            </a:r>
            <a:r>
              <a:rPr lang="en-US" sz="2400">
                <a:latin typeface="Calibri" pitchFamily="34" charset="0"/>
              </a:rPr>
              <a:t>.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806700" y="4694238"/>
            <a:ext cx="76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90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</a:t>
            </a:r>
            <a:endParaRPr lang="en-US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/>
      <p:bldP spid="8" grpId="0" animBg="1"/>
      <p:bldP spid="8" grpId="1" animBg="1"/>
      <p:bldP spid="8" grpId="2" animBg="1"/>
      <p:bldP spid="9" grpId="0" animBg="1"/>
      <p:bldP spid="12" grpId="0"/>
      <p:bldP spid="14" grpId="0"/>
      <p:bldP spid="11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&quot;No&quot; Symbol 9"/>
          <p:cNvSpPr/>
          <p:nvPr/>
        </p:nvSpPr>
        <p:spPr>
          <a:xfrm>
            <a:off x="762000" y="3733800"/>
            <a:ext cx="1981200" cy="2057400"/>
          </a:xfrm>
          <a:prstGeom prst="noSmoking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1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ROTATIONAL SYMMETRY</a:t>
            </a: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152400" y="27432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Here is another example…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8" name="&quot;No&quot; Symbol 7"/>
          <p:cNvSpPr/>
          <p:nvPr/>
        </p:nvSpPr>
        <p:spPr>
          <a:xfrm>
            <a:off x="762000" y="3733800"/>
            <a:ext cx="1981200" cy="2057400"/>
          </a:xfrm>
          <a:prstGeom prst="noSmoking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684338" y="4694238"/>
            <a:ext cx="136525" cy="136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114800" y="3668713"/>
            <a:ext cx="487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As this shape is rotated 360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, is it ever the same before the shape returns to its original direction?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191000" y="4876800"/>
            <a:ext cx="472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Yes, when it is rotated 180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 it is the same as it was in the beginning.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191000" y="5715000"/>
            <a:ext cx="472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So this shape is said to have </a:t>
            </a:r>
            <a:r>
              <a:rPr lang="en-US" sz="2400" b="1">
                <a:latin typeface="Calibri" pitchFamily="34" charset="0"/>
              </a:rPr>
              <a:t>rotational symmetry</a:t>
            </a:r>
            <a:r>
              <a:rPr lang="en-US" sz="2400">
                <a:latin typeface="Calibri" pitchFamily="34" charset="0"/>
              </a:rPr>
              <a:t>.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295400" y="60150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180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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22539" name="TextBox 12"/>
          <p:cNvSpPr txBox="1">
            <a:spLocks noChangeArrowheads="1"/>
          </p:cNvSpPr>
          <p:nvPr/>
        </p:nvSpPr>
        <p:spPr bwMode="auto">
          <a:xfrm>
            <a:off x="152400" y="881063"/>
            <a:ext cx="8839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A shape has rotational symmetry if, after you rotate less than one full turn</a:t>
            </a:r>
            <a:r>
              <a:rPr lang="en-US" sz="4000">
                <a:latin typeface="Calibri" pitchFamily="34" charset="0"/>
                <a:sym typeface="Symbol" pitchFamily="18" charset="2"/>
              </a:rPr>
              <a:t>, it is the same as the original shape.</a:t>
            </a:r>
            <a:endParaRPr lang="en-US" sz="4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Manual Operation 9"/>
          <p:cNvSpPr/>
          <p:nvPr/>
        </p:nvSpPr>
        <p:spPr>
          <a:xfrm rot="10800000">
            <a:off x="762000" y="3581400"/>
            <a:ext cx="1981200" cy="2057400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555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ROTATIONAL SYMMETRY</a:t>
            </a: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52400" y="27432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Here is another example…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8" name="Flowchart: Manual Operation 7"/>
          <p:cNvSpPr/>
          <p:nvPr/>
        </p:nvSpPr>
        <p:spPr>
          <a:xfrm rot="10800000">
            <a:off x="762000" y="3581400"/>
            <a:ext cx="1981200" cy="2057400"/>
          </a:xfrm>
          <a:prstGeom prst="flowChartManualOperati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684338" y="4541838"/>
            <a:ext cx="136525" cy="136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114800" y="3668713"/>
            <a:ext cx="487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As this shape is rotated 360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, is it ever the same before the shape returns to its original direction?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191000" y="4876800"/>
            <a:ext cx="472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No, when it is rotated 360</a:t>
            </a:r>
            <a:r>
              <a:rPr lang="en-US" sz="2400">
                <a:latin typeface="Calibri" pitchFamily="34" charset="0"/>
                <a:sym typeface="Symbol" pitchFamily="18" charset="2"/>
              </a:rPr>
              <a:t> it is never the same.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191000" y="5715000"/>
            <a:ext cx="472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alibri" pitchFamily="34" charset="0"/>
              </a:rPr>
              <a:t>So this shape does NOT have </a:t>
            </a:r>
            <a:r>
              <a:rPr lang="en-US" sz="2400" b="1">
                <a:latin typeface="Calibri" pitchFamily="34" charset="0"/>
              </a:rPr>
              <a:t>rotational symmetry</a:t>
            </a:r>
            <a:r>
              <a:rPr lang="en-US" sz="2400">
                <a:latin typeface="Calibri" pitchFamily="34" charset="0"/>
              </a:rPr>
              <a:t>.</a:t>
            </a:r>
          </a:p>
        </p:txBody>
      </p:sp>
      <p:sp>
        <p:nvSpPr>
          <p:cNvPr id="23562" name="TextBox 12"/>
          <p:cNvSpPr txBox="1">
            <a:spLocks noChangeArrowheads="1"/>
          </p:cNvSpPr>
          <p:nvPr/>
        </p:nvSpPr>
        <p:spPr bwMode="auto">
          <a:xfrm>
            <a:off x="152400" y="881063"/>
            <a:ext cx="8839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A shape has rotational symmetry if, after you rotate less than one full turn</a:t>
            </a:r>
            <a:r>
              <a:rPr lang="en-US" sz="4000">
                <a:latin typeface="Calibri" pitchFamily="34" charset="0"/>
                <a:sym typeface="Symbol" pitchFamily="18" charset="2"/>
              </a:rPr>
              <a:t>, it is the same as the original shape.</a:t>
            </a:r>
            <a:endParaRPr lang="en-US" sz="4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/>
      <p:bldP spid="18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Isosceles Triangle 44"/>
          <p:cNvSpPr/>
          <p:nvPr/>
        </p:nvSpPr>
        <p:spPr>
          <a:xfrm>
            <a:off x="3848100" y="2019300"/>
            <a:ext cx="3276600" cy="2819400"/>
          </a:xfrm>
          <a:prstGeom prst="triangle">
            <a:avLst>
              <a:gd name="adj" fmla="val 50626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579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ROTATION SYMMETRY</a:t>
            </a:r>
          </a:p>
        </p:txBody>
      </p:sp>
      <p:sp>
        <p:nvSpPr>
          <p:cNvPr id="24580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>
                <a:latin typeface="Calibri" pitchFamily="34" charset="0"/>
              </a:rPr>
              <a:t>Does this shape have rotational symmetry?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3873500" y="2019300"/>
            <a:ext cx="3278188" cy="3746500"/>
            <a:chOff x="2933700" y="2019300"/>
            <a:chExt cx="3277137" cy="3746142"/>
          </a:xfrm>
        </p:grpSpPr>
        <p:sp>
          <p:nvSpPr>
            <p:cNvPr id="16" name="Isosceles Triangle 15"/>
            <p:cNvSpPr/>
            <p:nvPr/>
          </p:nvSpPr>
          <p:spPr>
            <a:xfrm>
              <a:off x="2933700" y="2019300"/>
              <a:ext cx="3277137" cy="2819131"/>
            </a:xfrm>
            <a:prstGeom prst="triangle">
              <a:avLst>
                <a:gd name="adj" fmla="val 50626"/>
              </a:avLst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2" name="Isosceles Triangle 41"/>
            <p:cNvSpPr/>
            <p:nvPr/>
          </p:nvSpPr>
          <p:spPr>
            <a:xfrm flipV="1">
              <a:off x="2933700" y="2946311"/>
              <a:ext cx="3277137" cy="2819131"/>
            </a:xfrm>
            <a:prstGeom prst="triangle">
              <a:avLst>
                <a:gd name="adj" fmla="val 50626"/>
              </a:avLst>
            </a:prstGeom>
            <a:solidFill>
              <a:schemeClr val="bg1">
                <a:lumMod val="75000"/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9" name="Oval 8"/>
          <p:cNvSpPr/>
          <p:nvPr/>
        </p:nvSpPr>
        <p:spPr>
          <a:xfrm>
            <a:off x="5410200" y="3741738"/>
            <a:ext cx="219075" cy="220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7391400" y="4419600"/>
            <a:ext cx="1524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5400">
                <a:latin typeface="Calibri" pitchFamily="34" charset="0"/>
              </a:rPr>
              <a:t>120</a:t>
            </a:r>
            <a:r>
              <a:rPr lang="en-US" sz="5400">
                <a:latin typeface="Calibri" pitchFamily="34" charset="0"/>
                <a:sym typeface="Symbol" pitchFamily="18" charset="2"/>
              </a:rPr>
              <a:t></a:t>
            </a:r>
            <a:endParaRPr lang="en-US" sz="5400">
              <a:latin typeface="Calibri" pitchFamily="34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152400" y="1785938"/>
            <a:ext cx="35814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>
                <a:latin typeface="Calibri" pitchFamily="34" charset="0"/>
              </a:rPr>
              <a:t>Yes, when the shape is rotated 120</a:t>
            </a:r>
            <a:r>
              <a:rPr lang="en-US" sz="3600">
                <a:latin typeface="Calibri" pitchFamily="34" charset="0"/>
                <a:sym typeface="Symbol" pitchFamily="18" charset="2"/>
              </a:rPr>
              <a:t> it is the same.  Since 120  is less than 360, this shape HAS rotational symmetry</a:t>
            </a:r>
            <a:endParaRPr lang="en-US" sz="36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266700" y="2057400"/>
            <a:ext cx="861060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11500">
                <a:latin typeface="Calibri" pitchFamily="34" charset="0"/>
              </a:rPr>
              <a:t>REFLECTION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163" y="2061145"/>
            <a:ext cx="8610600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0" dirty="0">
                <a:effectLst>
                  <a:reflection blurRad="6350" stA="55000" endA="50" endPos="85000" dist="60007" dir="5400000" sy="-100000" algn="bl" rotWithShape="0"/>
                </a:effectLst>
                <a:latin typeface="+mn-lt"/>
              </a:rPr>
              <a:t>REFLECTION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983" y="5388114"/>
            <a:ext cx="82780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effectLst>
                  <a:reflection blurRad="6350" stA="55000" endA="50" endPos="85000" dist="60007" dir="5400000" sy="-100000" algn="bl" rotWithShape="0"/>
                </a:effectLst>
                <a:latin typeface="+mn-lt"/>
              </a:rPr>
              <a:t>A REFLECTION IS FLIPPED OVER A LINE.</a:t>
            </a:r>
            <a:endParaRPr lang="en-US" sz="4000" b="1" dirty="0">
              <a:effectLst>
                <a:reflection blurRad="6350" stA="55000" endA="50" endPos="85000" dist="60007" dir="5400000" sy="-100000" algn="bl" rotWithShape="0"/>
              </a:effectLst>
              <a:latin typeface="+mn-lt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133600" y="3124200"/>
            <a:ext cx="1676400" cy="1371600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3429001" y="3884612"/>
            <a:ext cx="2590800" cy="317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Arrow 12"/>
          <p:cNvSpPr/>
          <p:nvPr/>
        </p:nvSpPr>
        <p:spPr>
          <a:xfrm>
            <a:off x="2514600" y="3124200"/>
            <a:ext cx="1676400" cy="1371600"/>
          </a:xfrm>
          <a:prstGeom prst="rightArrow">
            <a:avLst/>
          </a:prstGeom>
          <a:scene3d>
            <a:camera prst="orthographicFront">
              <a:rot lat="0" lon="20399994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895600" y="3124200"/>
            <a:ext cx="1676400" cy="1371600"/>
          </a:xfrm>
          <a:prstGeom prst="rightArrow">
            <a:avLst/>
          </a:prstGeom>
          <a:scene3d>
            <a:camera prst="orthographicFront">
              <a:rot lat="0" lon="19799991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3048000" y="3124200"/>
            <a:ext cx="1676400" cy="1371600"/>
          </a:xfrm>
          <a:prstGeom prst="rightArrow">
            <a:avLst/>
          </a:prstGeom>
          <a:scene3d>
            <a:camera prst="orthographicFront">
              <a:rot lat="0" lon="19199988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3200400" y="3124200"/>
            <a:ext cx="1676400" cy="1371600"/>
          </a:xfrm>
          <a:prstGeom prst="rightArrow">
            <a:avLst/>
          </a:prstGeom>
          <a:scene3d>
            <a:camera prst="orthographicFront">
              <a:rot lat="0" lon="1859998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3352800" y="3124200"/>
            <a:ext cx="1676400" cy="1371600"/>
          </a:xfrm>
          <a:prstGeom prst="rightArrow">
            <a:avLst/>
          </a:prstGeom>
          <a:scene3d>
            <a:camera prst="orthographicFront">
              <a:rot lat="0" lon="17999983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3505200" y="3124200"/>
            <a:ext cx="1676400" cy="1371600"/>
          </a:xfrm>
          <a:prstGeom prst="rightArrow">
            <a:avLst/>
          </a:prstGeom>
          <a:scene3d>
            <a:camera prst="orthographicFront">
              <a:rot lat="0" lon="17399980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3657600" y="3124200"/>
            <a:ext cx="1676400" cy="1371600"/>
          </a:xfrm>
          <a:prstGeom prst="rightArrow">
            <a:avLst/>
          </a:prstGeom>
          <a:scene3d>
            <a:camera prst="orthographicFront">
              <a:rot lat="0" lon="16799977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3924837" y="3124200"/>
            <a:ext cx="1676400" cy="1371600"/>
          </a:xfrm>
          <a:prstGeom prst="rightArrow">
            <a:avLst/>
          </a:prstGeom>
          <a:scene3d>
            <a:camera prst="orthographicFront">
              <a:rot lat="0" lon="16199975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4191000" y="3124200"/>
            <a:ext cx="1676400" cy="1371600"/>
          </a:xfrm>
          <a:prstGeom prst="rightArrow">
            <a:avLst/>
          </a:prstGeom>
          <a:scene3d>
            <a:camera prst="orthographicFront">
              <a:rot lat="0" lon="1559997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4343400" y="3124200"/>
            <a:ext cx="1676400" cy="1371600"/>
          </a:xfrm>
          <a:prstGeom prst="rightArrow">
            <a:avLst/>
          </a:prstGeom>
          <a:scene3d>
            <a:camera prst="orthographicFront">
              <a:rot lat="0" lon="1499997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4495800" y="3124200"/>
            <a:ext cx="1676400" cy="1371600"/>
          </a:xfrm>
          <a:prstGeom prst="rightArrow">
            <a:avLst/>
          </a:prstGeom>
          <a:scene3d>
            <a:camera prst="orthographicFront">
              <a:rot lat="0" lon="1439997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4648200" y="3124200"/>
            <a:ext cx="1676400" cy="1371600"/>
          </a:xfrm>
          <a:prstGeom prst="rightArrow">
            <a:avLst/>
          </a:prstGeom>
          <a:scene3d>
            <a:camera prst="orthographicFront">
              <a:rot lat="0" lon="1379997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800600" y="3124200"/>
            <a:ext cx="1676400" cy="1371600"/>
          </a:xfrm>
          <a:prstGeom prst="rightArrow">
            <a:avLst/>
          </a:prstGeom>
          <a:scene3d>
            <a:camera prst="orthographicFront">
              <a:rot lat="0" lon="1319997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4953000" y="3124200"/>
            <a:ext cx="1676400" cy="1371600"/>
          </a:xfrm>
          <a:prstGeom prst="rightArrow">
            <a:avLst/>
          </a:prstGeom>
          <a:scene3d>
            <a:camera prst="orthographicFront">
              <a:rot lat="0" lon="1259997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5181600" y="3124200"/>
            <a:ext cx="1676400" cy="1371600"/>
          </a:xfrm>
          <a:prstGeom prst="rightArrow">
            <a:avLst/>
          </a:prstGeom>
          <a:scene3d>
            <a:camera prst="orthographicFront">
              <a:rot lat="0" lon="1199997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5410200" y="3124200"/>
            <a:ext cx="1676400" cy="1371600"/>
          </a:xfrm>
          <a:prstGeom prst="rightArrow">
            <a:avLst/>
          </a:prstGeom>
          <a:scene3d>
            <a:camera prst="orthographicFront">
              <a:rot lat="0" lon="11399976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5638800" y="3124200"/>
            <a:ext cx="1676400" cy="1371600"/>
          </a:xfrm>
          <a:prstGeom prst="rightArrow">
            <a:avLst/>
          </a:prstGeom>
          <a:scene3d>
            <a:camera prst="orthographicFront">
              <a:rot lat="0" lon="10799977" rev="0"/>
            </a:camera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649" name="TextBox 29"/>
          <p:cNvSpPr txBox="1">
            <a:spLocks noChangeArrowheads="1"/>
          </p:cNvSpPr>
          <p:nvPr/>
        </p:nvSpPr>
        <p:spPr bwMode="auto">
          <a:xfrm>
            <a:off x="152400" y="1033463"/>
            <a:ext cx="8839200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A </a:t>
            </a:r>
            <a:r>
              <a:rPr lang="en-US" sz="4000" b="1">
                <a:latin typeface="Calibri" pitchFamily="34" charset="0"/>
              </a:rPr>
              <a:t>reflection</a:t>
            </a:r>
            <a:r>
              <a:rPr lang="en-US" sz="4000">
                <a:latin typeface="Calibri" pitchFamily="34" charset="0"/>
              </a:rPr>
              <a:t> is a transformation that </a:t>
            </a:r>
            <a:r>
              <a:rPr lang="en-US" sz="4000" i="1">
                <a:latin typeface="Calibri" pitchFamily="34" charset="0"/>
              </a:rPr>
              <a:t>flips</a:t>
            </a:r>
            <a:r>
              <a:rPr lang="en-US" sz="4000">
                <a:latin typeface="Calibri" pitchFamily="34" charset="0"/>
              </a:rPr>
              <a:t> a figure across a line.</a:t>
            </a:r>
            <a:endParaRPr lang="en-US" sz="4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86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98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4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983" y="5388114"/>
            <a:ext cx="82780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effectLst>
                  <a:reflection blurRad="6350" stA="55000" endA="50" endPos="85000" dist="60007" dir="5400000" sy="-100000" algn="bl" rotWithShape="0"/>
                </a:effectLst>
                <a:latin typeface="+mn-lt"/>
              </a:rPr>
              <a:t>A REFLECTION IS FLIPPED OVER A LINE.</a:t>
            </a:r>
            <a:endParaRPr lang="en-US" sz="4000" b="1" dirty="0">
              <a:effectLst>
                <a:reflection blurRad="6350" stA="55000" endA="50" endPos="85000" dist="60007" dir="5400000" sy="-100000" algn="bl" rotWithShape="0"/>
              </a:effectLst>
              <a:latin typeface="+mn-lt"/>
            </a:endParaRPr>
          </a:p>
        </p:txBody>
      </p:sp>
      <p:sp>
        <p:nvSpPr>
          <p:cNvPr id="27652" name="TextBox 29"/>
          <p:cNvSpPr txBox="1">
            <a:spLocks noChangeArrowheads="1"/>
          </p:cNvSpPr>
          <p:nvPr/>
        </p:nvSpPr>
        <p:spPr bwMode="auto">
          <a:xfrm>
            <a:off x="152400" y="1066800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After a shape is reflected, it looks like a mirror image of itself.</a:t>
            </a:r>
            <a:endParaRPr lang="en-US" sz="4000" b="1">
              <a:latin typeface="Calibri" pitchFamily="34" charset="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501775" y="2590800"/>
            <a:ext cx="6140450" cy="2590800"/>
            <a:chOff x="1692511" y="2590800"/>
            <a:chExt cx="6139978" cy="2590800"/>
          </a:xfrm>
        </p:grpSpPr>
        <p:sp>
          <p:nvSpPr>
            <p:cNvPr id="31" name="Pie 30"/>
            <p:cNvSpPr/>
            <p:nvPr/>
          </p:nvSpPr>
          <p:spPr>
            <a:xfrm rot="2655535">
              <a:off x="1692511" y="2871788"/>
              <a:ext cx="2285824" cy="2286000"/>
            </a:xfrm>
            <a:prstGeom prst="pi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rot="5400000">
              <a:off x="3428210" y="3885406"/>
              <a:ext cx="259080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Pie 32"/>
            <p:cNvSpPr/>
            <p:nvPr/>
          </p:nvSpPr>
          <p:spPr>
            <a:xfrm rot="18944465" flipH="1">
              <a:off x="5546665" y="2873375"/>
              <a:ext cx="2285824" cy="2286000"/>
            </a:xfrm>
            <a:prstGeom prst="pi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1333500" y="381000"/>
            <a:ext cx="6477000" cy="1905000"/>
          </a:xfrm>
          <a:prstGeom prst="roundRect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rgbClr val="FFC000"/>
                </a:solidFill>
              </a:rPr>
              <a:t>Remember, it is the same, but it is backwards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2400" y="914400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The line that a shape is flipped over is called a </a:t>
            </a:r>
            <a:r>
              <a:rPr lang="en-US" sz="4000" b="1">
                <a:latin typeface="Calibri" pitchFamily="34" charset="0"/>
              </a:rPr>
              <a:t>line of reflection</a:t>
            </a:r>
            <a:r>
              <a:rPr lang="en-US" sz="4000">
                <a:latin typeface="Calibri" pitchFamily="34" charset="0"/>
              </a:rPr>
              <a:t>.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2983" y="5388114"/>
            <a:ext cx="82780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effectLst>
                  <a:reflection blurRad="6350" stA="55000" endA="50" endPos="85000" dist="60007" dir="5400000" sy="-100000" algn="bl" rotWithShape="0"/>
                </a:effectLst>
                <a:latin typeface="+mn-lt"/>
              </a:rPr>
              <a:t>A REFLECTION IS FLIPPED OVER A LINE.</a:t>
            </a:r>
            <a:endParaRPr lang="en-US" sz="4000" b="1" dirty="0">
              <a:effectLst>
                <a:reflection blurRad="6350" stA="55000" endA="50" endPos="85000" dist="60007" dir="5400000" sy="-100000" algn="bl" rotWithShape="0"/>
              </a:effectLst>
              <a:latin typeface="+mn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3352801" y="3886200"/>
            <a:ext cx="2743200" cy="3175"/>
          </a:xfrm>
          <a:prstGeom prst="straightConnector1">
            <a:avLst/>
          </a:prstGeom>
          <a:ln w="444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334000" y="2514600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Line of reflection</a:t>
            </a:r>
          </a:p>
        </p:txBody>
      </p:sp>
      <p:sp>
        <p:nvSpPr>
          <p:cNvPr id="16" name="Freeform 15"/>
          <p:cNvSpPr/>
          <p:nvPr/>
        </p:nvSpPr>
        <p:spPr>
          <a:xfrm>
            <a:off x="4840288" y="2851150"/>
            <a:ext cx="995362" cy="698500"/>
          </a:xfrm>
          <a:custGeom>
            <a:avLst/>
            <a:gdLst>
              <a:gd name="connsiteX0" fmla="*/ 995083 w 995083"/>
              <a:gd name="connsiteY0" fmla="*/ 0 h 699248"/>
              <a:gd name="connsiteX1" fmla="*/ 806824 w 995083"/>
              <a:gd name="connsiteY1" fmla="*/ 416859 h 699248"/>
              <a:gd name="connsiteX2" fmla="*/ 0 w 995083"/>
              <a:gd name="connsiteY2" fmla="*/ 699248 h 699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5083" h="699248">
                <a:moveTo>
                  <a:pt x="995083" y="0"/>
                </a:moveTo>
                <a:cubicBezTo>
                  <a:pt x="983877" y="150159"/>
                  <a:pt x="972671" y="300318"/>
                  <a:pt x="806824" y="416859"/>
                </a:cubicBezTo>
                <a:cubicBezTo>
                  <a:pt x="640977" y="533400"/>
                  <a:pt x="320488" y="616324"/>
                  <a:pt x="0" y="699248"/>
                </a:cubicBezTo>
              </a:path>
            </a:pathLst>
          </a:cu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8680" name="Group 19"/>
          <p:cNvGrpSpPr>
            <a:grpSpLocks/>
          </p:cNvGrpSpPr>
          <p:nvPr/>
        </p:nvGrpSpPr>
        <p:grpSpPr bwMode="auto">
          <a:xfrm>
            <a:off x="1828800" y="3048000"/>
            <a:ext cx="2057400" cy="1295400"/>
            <a:chOff x="1905000" y="3048000"/>
            <a:chExt cx="2057400" cy="1295400"/>
          </a:xfrm>
        </p:grpSpPr>
        <p:sp>
          <p:nvSpPr>
            <p:cNvPr id="18" name="Rectangle 17"/>
            <p:cNvSpPr/>
            <p:nvPr/>
          </p:nvSpPr>
          <p:spPr>
            <a:xfrm>
              <a:off x="1905000" y="3048000"/>
              <a:ext cx="1143000" cy="12954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5400000">
              <a:off x="2857500" y="3238500"/>
              <a:ext cx="1295400" cy="914400"/>
            </a:xfrm>
            <a:prstGeom prst="triangle">
              <a:avLst>
                <a:gd name="adj" fmla="val 100000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 flipH="1">
            <a:off x="5562600" y="3048000"/>
            <a:ext cx="2057400" cy="1295400"/>
            <a:chOff x="1905000" y="3048000"/>
            <a:chExt cx="2057400" cy="1295400"/>
          </a:xfrm>
        </p:grpSpPr>
        <p:sp>
          <p:nvSpPr>
            <p:cNvPr id="22" name="Rectangle 21"/>
            <p:cNvSpPr/>
            <p:nvPr/>
          </p:nvSpPr>
          <p:spPr>
            <a:xfrm>
              <a:off x="1905000" y="3048000"/>
              <a:ext cx="1143000" cy="12954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 rot="5400000">
              <a:off x="2857500" y="3238500"/>
              <a:ext cx="1295400" cy="914400"/>
            </a:xfrm>
            <a:prstGeom prst="triangle">
              <a:avLst>
                <a:gd name="adj" fmla="val 100000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52400" y="914400"/>
            <a:ext cx="8839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Notice, the shapes are exactly the same distance from the line of reflection on both sides.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2400" y="914400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The line of reflection can be on the shape or it can be outside the shape.</a:t>
            </a:r>
            <a:endParaRPr lang="en-US" sz="4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5" grpId="1"/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</a:t>
            </a: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Calibri" pitchFamily="34" charset="0"/>
              </a:rPr>
              <a:t>Determine if each set of figures shows a reflection or a translation.</a:t>
            </a:r>
            <a:endParaRPr lang="en-US" sz="2800" b="1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2983" y="5388114"/>
            <a:ext cx="82780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effectLst>
                  <a:reflection blurRad="6350" stA="55000" endA="50" endPos="85000" dist="60007" dir="5400000" sy="-100000" algn="bl" rotWithShape="0"/>
                </a:effectLst>
                <a:latin typeface="+mn-lt"/>
              </a:rPr>
              <a:t>A REFLECTION IS FLIPPED OVER A LINE.</a:t>
            </a:r>
            <a:endParaRPr lang="en-US" sz="4000" b="1" dirty="0">
              <a:effectLst>
                <a:reflection blurRad="6350" stA="55000" endA="50" endPos="85000" dist="60007" dir="5400000" sy="-100000" algn="bl" rotWithShape="0"/>
              </a:effectLst>
              <a:latin typeface="+mn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1050925" y="3579813"/>
            <a:ext cx="7042150" cy="1587"/>
          </a:xfrm>
          <a:prstGeom prst="straightConnector1">
            <a:avLst/>
          </a:prstGeom>
          <a:ln w="444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2438400" y="2057400"/>
            <a:ext cx="1828800" cy="1066800"/>
          </a:xfrm>
          <a:prstGeom prst="triangle">
            <a:avLst>
              <a:gd name="adj" fmla="val 718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581400" y="1687513"/>
            <a:ext cx="323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A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267200" y="2971800"/>
            <a:ext cx="323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B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057400" y="2971800"/>
            <a:ext cx="306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</a:t>
            </a:r>
          </a:p>
        </p:txBody>
      </p:sp>
      <p:sp>
        <p:nvSpPr>
          <p:cNvPr id="28" name="Isosceles Triangle 27"/>
          <p:cNvSpPr/>
          <p:nvPr/>
        </p:nvSpPr>
        <p:spPr>
          <a:xfrm flipV="1">
            <a:off x="2438400" y="4038600"/>
            <a:ext cx="1828800" cy="1066800"/>
          </a:xfrm>
          <a:prstGeom prst="triangle">
            <a:avLst>
              <a:gd name="adj" fmla="val 718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581400" y="5041900"/>
            <a:ext cx="379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A’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4267200" y="3875088"/>
            <a:ext cx="373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B’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057400" y="3875088"/>
            <a:ext cx="373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C’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953000" y="2209800"/>
            <a:ext cx="23622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486400" y="4038600"/>
            <a:ext cx="23622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28" grpId="0" animBg="1"/>
      <p:bldP spid="29" grpId="0"/>
      <p:bldP spid="30" grpId="0"/>
      <p:bldP spid="31" grpId="0"/>
      <p:bldP spid="32" grpId="0" animBg="1"/>
      <p:bldP spid="3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</a:t>
            </a:r>
          </a:p>
        </p:txBody>
      </p:sp>
      <p:sp>
        <p:nvSpPr>
          <p:cNvPr id="30723" name="TextBox 6"/>
          <p:cNvSpPr txBox="1">
            <a:spLocks noChangeArrowheads="1"/>
          </p:cNvSpPr>
          <p:nvPr/>
        </p:nvSpPr>
        <p:spPr bwMode="auto">
          <a:xfrm>
            <a:off x="152400" y="962025"/>
            <a:ext cx="8839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>
                <a:latin typeface="Calibri" pitchFamily="34" charset="0"/>
              </a:rPr>
              <a:t>Sometimes, a figure has</a:t>
            </a:r>
          </a:p>
          <a:p>
            <a:pPr algn="ctr" eaLnBrk="1" hangingPunct="1"/>
            <a:r>
              <a:rPr lang="en-US" sz="3600" b="1">
                <a:latin typeface="Calibri" pitchFamily="34" charset="0"/>
              </a:rPr>
              <a:t>reflectional symmetry</a:t>
            </a:r>
            <a:r>
              <a:rPr lang="en-US" sz="3600">
                <a:latin typeface="Calibri" pitchFamily="34" charset="0"/>
              </a:rPr>
              <a:t>.</a:t>
            </a:r>
            <a:endParaRPr lang="en-US" sz="3600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2452688"/>
            <a:ext cx="88392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latin typeface="Calibri" pitchFamily="34" charset="0"/>
              </a:rPr>
              <a:t>This means that it can be folded along a line of reflection within itself so that the two halves of the figure match exactly, point by point.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2400" y="4495800"/>
            <a:ext cx="883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latin typeface="Calibri" pitchFamily="34" charset="0"/>
              </a:rPr>
              <a:t>Basically, if you can fold a shape in half and it matches up exactly, it has </a:t>
            </a:r>
            <a:r>
              <a:rPr lang="en-US" sz="3200" b="1">
                <a:latin typeface="Calibri" pitchFamily="34" charset="0"/>
              </a:rPr>
              <a:t>reflectional symmetry.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In some transformations, the figure retains its size and only its position is changed.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2400" y="2268538"/>
            <a:ext cx="8839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Examples of this type of transformation are:</a:t>
            </a:r>
          </a:p>
          <a:p>
            <a:pPr eaLnBrk="1" hangingPunct="1"/>
            <a:r>
              <a:rPr lang="en-US" sz="4000" b="1">
                <a:latin typeface="Calibri" pitchFamily="34" charset="0"/>
              </a:rPr>
              <a:t>translations, rotations, and reflections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2400" y="4310063"/>
            <a:ext cx="8839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In other transformations, such as </a:t>
            </a:r>
            <a:r>
              <a:rPr lang="en-US" sz="4000" b="1">
                <a:latin typeface="Calibri" pitchFamily="34" charset="0"/>
              </a:rPr>
              <a:t>dilations</a:t>
            </a:r>
            <a:r>
              <a:rPr lang="en-US" sz="4000">
                <a:latin typeface="Calibri" pitchFamily="34" charset="0"/>
              </a:rPr>
              <a:t>, the size of the figure will change.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REFLECTIONAL SYMMETRY</a:t>
            </a:r>
          </a:p>
        </p:txBody>
      </p:sp>
      <p:sp>
        <p:nvSpPr>
          <p:cNvPr id="31747" name="TextBox 4"/>
          <p:cNvSpPr txBox="1">
            <a:spLocks noChangeArrowheads="1"/>
          </p:cNvSpPr>
          <p:nvPr/>
        </p:nvSpPr>
        <p:spPr bwMode="auto">
          <a:xfrm>
            <a:off x="0" y="114300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An easy way to understand reflectional symmetry is to think about folding.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249488"/>
            <a:ext cx="2438400" cy="448151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Heart 8"/>
          <p:cNvSpPr/>
          <p:nvPr/>
        </p:nvSpPr>
        <p:spPr>
          <a:xfrm>
            <a:off x="838200" y="2660650"/>
            <a:ext cx="4114800" cy="3657600"/>
          </a:xfrm>
          <a:prstGeom prst="hear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921000" y="2660650"/>
            <a:ext cx="2438400" cy="36576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334000" y="3195638"/>
            <a:ext cx="37338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Do you remember folding a piece of paper, drawing half of a heart, and then cutting it out?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34000" y="3200400"/>
            <a:ext cx="3733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What happens when you unfold the piece of paper?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95600" y="2249488"/>
            <a:ext cx="2438400" cy="448151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/>
      <p:bldP spid="11" grpId="1"/>
      <p:bldP spid="12" grpId="0"/>
      <p:bldP spid="1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57200" y="2247900"/>
            <a:ext cx="4883150" cy="44815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771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REFLECTIONAL SYMMETRY</a:t>
            </a:r>
          </a:p>
        </p:txBody>
      </p:sp>
      <p:sp>
        <p:nvSpPr>
          <p:cNvPr id="9" name="Heart 8"/>
          <p:cNvSpPr/>
          <p:nvPr/>
        </p:nvSpPr>
        <p:spPr>
          <a:xfrm>
            <a:off x="841375" y="2659063"/>
            <a:ext cx="4114800" cy="3657600"/>
          </a:xfrm>
          <a:prstGeom prst="heart">
            <a:avLst/>
          </a:prstGeom>
          <a:solidFill>
            <a:srgbClr val="FF00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657225" y="4487863"/>
            <a:ext cx="4481513" cy="158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334000" y="3949700"/>
            <a:ext cx="3733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The two halves make a whole heart.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334000" y="3457575"/>
            <a:ext cx="3733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The two halves are exactly the same…</a:t>
            </a:r>
          </a:p>
          <a:p>
            <a:pPr algn="ctr" eaLnBrk="1" hangingPunct="1"/>
            <a:r>
              <a:rPr lang="en-US" sz="3200">
                <a:latin typeface="Calibri" pitchFamily="34" charset="0"/>
              </a:rPr>
              <a:t>They are </a:t>
            </a:r>
            <a:r>
              <a:rPr lang="en-US" sz="3200" b="1">
                <a:latin typeface="Calibri" pitchFamily="34" charset="0"/>
              </a:rPr>
              <a:t>symmetrical</a:t>
            </a:r>
            <a:r>
              <a:rPr lang="en-US" sz="3200">
                <a:latin typeface="Calibri" pitchFamily="34" charset="0"/>
              </a:rPr>
              <a:t>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334000" y="2473325"/>
            <a:ext cx="373380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latin typeface="Calibri" pitchFamily="34" charset="0"/>
              </a:rPr>
              <a:t>Reflectional Symmetry</a:t>
            </a:r>
            <a:endParaRPr lang="en-US" sz="3200">
              <a:latin typeface="Calibri" pitchFamily="34" charset="0"/>
            </a:endParaRPr>
          </a:p>
          <a:p>
            <a:pPr algn="ctr" eaLnBrk="1" hangingPunct="1"/>
            <a:r>
              <a:rPr lang="en-US" sz="3200">
                <a:latin typeface="Calibri" pitchFamily="34" charset="0"/>
              </a:rPr>
              <a:t>means that a shape can be folded along a line of reflection so the two haves of the figure match exactly, point by point.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334000" y="3211513"/>
            <a:ext cx="37338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The line of reflection in a figure with reflectional symmetry is called a </a:t>
            </a:r>
            <a:r>
              <a:rPr lang="en-US" sz="3200" b="1">
                <a:latin typeface="Calibri" pitchFamily="34" charset="0"/>
              </a:rPr>
              <a:t>line of symmetry</a:t>
            </a:r>
            <a:r>
              <a:rPr lang="en-US" sz="3200">
                <a:latin typeface="Calibri" pitchFamily="34" charset="0"/>
              </a:rPr>
              <a:t>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276600" y="1214438"/>
            <a:ext cx="2971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Calibri" pitchFamily="34" charset="0"/>
              </a:rPr>
              <a:t>Line of Symmetry</a:t>
            </a:r>
          </a:p>
        </p:txBody>
      </p:sp>
      <p:sp>
        <p:nvSpPr>
          <p:cNvPr id="23" name="Freeform 22"/>
          <p:cNvSpPr/>
          <p:nvPr/>
        </p:nvSpPr>
        <p:spPr>
          <a:xfrm>
            <a:off x="2817813" y="1468438"/>
            <a:ext cx="466725" cy="682625"/>
          </a:xfrm>
          <a:custGeom>
            <a:avLst/>
            <a:gdLst>
              <a:gd name="connsiteX0" fmla="*/ 465786 w 465786"/>
              <a:gd name="connsiteY0" fmla="*/ 0 h 682580"/>
              <a:gd name="connsiteX1" fmla="*/ 66541 w 465786"/>
              <a:gd name="connsiteY1" fmla="*/ 270456 h 682580"/>
              <a:gd name="connsiteX2" fmla="*/ 66541 w 465786"/>
              <a:gd name="connsiteY2" fmla="*/ 682580 h 682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786" h="682580">
                <a:moveTo>
                  <a:pt x="465786" y="0"/>
                </a:moveTo>
                <a:cubicBezTo>
                  <a:pt x="299434" y="78346"/>
                  <a:pt x="133082" y="156693"/>
                  <a:pt x="66541" y="270456"/>
                </a:cubicBezTo>
                <a:cubicBezTo>
                  <a:pt x="0" y="384219"/>
                  <a:pt x="53662" y="656822"/>
                  <a:pt x="66541" y="682580"/>
                </a:cubicBez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7" grpId="1"/>
      <p:bldP spid="19" grpId="0"/>
      <p:bldP spid="19" grpId="1"/>
      <p:bldP spid="20" grpId="0"/>
      <p:bldP spid="2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REFLECTIONAL SYMMETRY</a:t>
            </a:r>
          </a:p>
        </p:txBody>
      </p:sp>
      <p:sp>
        <p:nvSpPr>
          <p:cNvPr id="33795" name="TextBox 11"/>
          <p:cNvSpPr txBox="1">
            <a:spLocks noChangeArrowheads="1"/>
          </p:cNvSpPr>
          <p:nvPr/>
        </p:nvSpPr>
        <p:spPr bwMode="auto">
          <a:xfrm>
            <a:off x="152400" y="1096963"/>
            <a:ext cx="8839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latin typeface="Calibri" pitchFamily="34" charset="0"/>
              </a:rPr>
              <a:t>The line created by the fold is the line of symmetry.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" y="1828800"/>
            <a:ext cx="883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>
                <a:latin typeface="Calibri" pitchFamily="34" charset="0"/>
              </a:rPr>
              <a:t>A shape can have more than one line of symmetry.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2400" y="2540000"/>
            <a:ext cx="883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Where is the line of symmetry for this shape?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3086100" y="3735388"/>
            <a:ext cx="2971800" cy="19050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Cloud Callout 23"/>
          <p:cNvSpPr/>
          <p:nvPr/>
        </p:nvSpPr>
        <p:spPr>
          <a:xfrm>
            <a:off x="381000" y="1295400"/>
            <a:ext cx="3886200" cy="2133600"/>
          </a:xfrm>
          <a:prstGeom prst="cloudCallout">
            <a:avLst>
              <a:gd name="adj1" fmla="val 29533"/>
              <a:gd name="adj2" fmla="val 512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FF00"/>
                </a:solidFill>
              </a:rPr>
              <a:t>How can I fold this shape so that it matches exactly?</a:t>
            </a: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3238501" y="4686300"/>
            <a:ext cx="2667000" cy="317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ight Arrow 26"/>
          <p:cNvSpPr/>
          <p:nvPr/>
        </p:nvSpPr>
        <p:spPr>
          <a:xfrm flipH="1">
            <a:off x="2895600" y="3733800"/>
            <a:ext cx="1676400" cy="1905000"/>
          </a:xfrm>
          <a:prstGeom prst="rightArrow">
            <a:avLst>
              <a:gd name="adj1" fmla="val 50000"/>
              <a:gd name="adj2" fmla="val 67137"/>
            </a:avLst>
          </a:prstGeom>
          <a:solidFill>
            <a:srgbClr val="FFE48F">
              <a:alpha val="72000"/>
            </a:srgbClr>
          </a:solidFill>
          <a:ln>
            <a:solidFill>
              <a:schemeClr val="accent1">
                <a:shade val="50000"/>
                <a:alpha val="7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610100" y="3505200"/>
            <a:ext cx="1828800" cy="236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3073400" y="3733800"/>
            <a:ext cx="2971800" cy="1905000"/>
          </a:xfrm>
          <a:prstGeom prst="rightArrow">
            <a:avLst>
              <a:gd name="adj1" fmla="val 50000"/>
              <a:gd name="adj2" fmla="val 49559"/>
            </a:avLst>
          </a:prstGeom>
          <a:solidFill>
            <a:srgbClr val="FFE48F">
              <a:alpha val="72000"/>
            </a:srgbClr>
          </a:solidFill>
          <a:ln>
            <a:solidFill>
              <a:schemeClr val="accent1">
                <a:shade val="50000"/>
                <a:alpha val="7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895600" y="3594100"/>
            <a:ext cx="3352800" cy="106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2806700" y="4686300"/>
            <a:ext cx="3565525" cy="15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397312" y="4155898"/>
            <a:ext cx="2590800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NOT THIS WAY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76600" y="3418582"/>
            <a:ext cx="2590800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I CAN THIS WAY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28600" y="5105400"/>
            <a:ext cx="251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>
                <a:latin typeface="Calibri" pitchFamily="34" charset="0"/>
              </a:rPr>
              <a:t>Line of Symmetry</a:t>
            </a:r>
          </a:p>
        </p:txBody>
      </p:sp>
      <p:sp>
        <p:nvSpPr>
          <p:cNvPr id="37" name="Freeform 36"/>
          <p:cNvSpPr/>
          <p:nvPr/>
        </p:nvSpPr>
        <p:spPr>
          <a:xfrm>
            <a:off x="1211263" y="4606925"/>
            <a:ext cx="1416050" cy="544513"/>
          </a:xfrm>
          <a:custGeom>
            <a:avLst/>
            <a:gdLst>
              <a:gd name="connsiteX0" fmla="*/ 0 w 1416676"/>
              <a:gd name="connsiteY0" fmla="*/ 545205 h 545205"/>
              <a:gd name="connsiteX1" fmla="*/ 631065 w 1416676"/>
              <a:gd name="connsiteY1" fmla="*/ 81566 h 545205"/>
              <a:gd name="connsiteX2" fmla="*/ 1416676 w 1416676"/>
              <a:gd name="connsiteY2" fmla="*/ 55808 h 545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16676" h="545205">
                <a:moveTo>
                  <a:pt x="0" y="545205"/>
                </a:moveTo>
                <a:cubicBezTo>
                  <a:pt x="197476" y="354168"/>
                  <a:pt x="394952" y="163132"/>
                  <a:pt x="631065" y="81566"/>
                </a:cubicBezTo>
                <a:cubicBezTo>
                  <a:pt x="867178" y="0"/>
                  <a:pt x="1141927" y="27904"/>
                  <a:pt x="1416676" y="55808"/>
                </a:cubicBez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 animBg="1"/>
      <p:bldP spid="24" grpId="0" animBg="1"/>
      <p:bldP spid="24" grpId="1" animBg="1"/>
      <p:bldP spid="27" grpId="0" animBg="1"/>
      <p:bldP spid="27" grpId="1" animBg="1"/>
      <p:bldP spid="30" grpId="0" animBg="1"/>
      <p:bldP spid="30" grpId="1" animBg="1"/>
      <p:bldP spid="31" grpId="0" animBg="1"/>
      <p:bldP spid="31" grpId="1" animBg="1"/>
      <p:bldP spid="31" grpId="2" animBg="1"/>
      <p:bldP spid="31" grpId="3" animBg="1"/>
      <p:bldP spid="32" grpId="0" animBg="1"/>
      <p:bldP spid="32" grpId="1" animBg="1"/>
      <p:bldP spid="3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Line 40"/>
          <p:cNvSpPr>
            <a:spLocks noChangeShapeType="1"/>
          </p:cNvSpPr>
          <p:nvPr/>
        </p:nvSpPr>
        <p:spPr bwMode="auto">
          <a:xfrm flipH="1" flipV="1">
            <a:off x="3187700" y="1925638"/>
            <a:ext cx="2560638" cy="2559050"/>
          </a:xfrm>
          <a:prstGeom prst="line">
            <a:avLst/>
          </a:prstGeom>
          <a:noFill/>
          <a:ln w="31750">
            <a:solidFill>
              <a:srgbClr val="FF3399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REFLECTIONAL SYMMETRY</a:t>
            </a:r>
          </a:p>
        </p:txBody>
      </p:sp>
      <p:sp>
        <p:nvSpPr>
          <p:cNvPr id="34820" name="TextBox 13"/>
          <p:cNvSpPr txBox="1">
            <a:spLocks noChangeArrowheads="1"/>
          </p:cNvSpPr>
          <p:nvPr/>
        </p:nvSpPr>
        <p:spPr bwMode="auto">
          <a:xfrm>
            <a:off x="152400" y="1076325"/>
            <a:ext cx="883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How many lines of symmetry does each shape have?</a:t>
            </a:r>
            <a:endParaRPr lang="en-US" sz="2800" b="1">
              <a:latin typeface="Calibri" pitchFamily="34" charset="0"/>
            </a:endParaRPr>
          </a:p>
        </p:txBody>
      </p:sp>
      <p:sp>
        <p:nvSpPr>
          <p:cNvPr id="34821" name="AutoShape 11"/>
          <p:cNvSpPr>
            <a:spLocks noChangeArrowheads="1"/>
          </p:cNvSpPr>
          <p:nvPr/>
        </p:nvSpPr>
        <p:spPr bwMode="auto">
          <a:xfrm>
            <a:off x="508000" y="2216150"/>
            <a:ext cx="2286000" cy="1978025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1651000" y="1985963"/>
            <a:ext cx="0" cy="2438400"/>
          </a:xfrm>
          <a:prstGeom prst="line">
            <a:avLst/>
          </a:prstGeom>
          <a:noFill/>
          <a:ln w="31750">
            <a:solidFill>
              <a:srgbClr val="FF3399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 flipH="1">
            <a:off x="254000" y="2884488"/>
            <a:ext cx="2514600" cy="1444625"/>
          </a:xfrm>
          <a:prstGeom prst="line">
            <a:avLst/>
          </a:prstGeom>
          <a:noFill/>
          <a:ln w="31750">
            <a:solidFill>
              <a:srgbClr val="FF3399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14"/>
          <p:cNvSpPr>
            <a:spLocks noChangeShapeType="1"/>
          </p:cNvSpPr>
          <p:nvPr/>
        </p:nvSpPr>
        <p:spPr bwMode="auto">
          <a:xfrm>
            <a:off x="533400" y="2882900"/>
            <a:ext cx="2514600" cy="1447800"/>
          </a:xfrm>
          <a:prstGeom prst="line">
            <a:avLst/>
          </a:prstGeom>
          <a:noFill/>
          <a:ln w="31750">
            <a:solidFill>
              <a:srgbClr val="FF3399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WordArt 41"/>
          <p:cNvSpPr>
            <a:spLocks noChangeArrowheads="1" noChangeShapeType="1" noTextEdit="1"/>
          </p:cNvSpPr>
          <p:nvPr/>
        </p:nvSpPr>
        <p:spPr bwMode="auto">
          <a:xfrm>
            <a:off x="1320800" y="2767013"/>
            <a:ext cx="609600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CC99"/>
                    </a:gs>
                    <a:gs pos="100000">
                      <a:srgbClr val="765E47"/>
                    </a:gs>
                  </a:gsLst>
                  <a:lin ang="5400000" scaled="1"/>
                </a:gradFill>
                <a:latin typeface="Arial Black"/>
              </a:rPr>
              <a:t>3</a:t>
            </a:r>
          </a:p>
        </p:txBody>
      </p:sp>
      <p:sp>
        <p:nvSpPr>
          <p:cNvPr id="34826" name="Rectangle 38"/>
          <p:cNvSpPr>
            <a:spLocks noChangeArrowheads="1"/>
          </p:cNvSpPr>
          <p:nvPr/>
        </p:nvSpPr>
        <p:spPr bwMode="auto">
          <a:xfrm>
            <a:off x="3308350" y="2062163"/>
            <a:ext cx="2286000" cy="2286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H="1">
            <a:off x="3173413" y="1925638"/>
            <a:ext cx="2560637" cy="2559050"/>
          </a:xfrm>
          <a:prstGeom prst="line">
            <a:avLst/>
          </a:prstGeom>
          <a:noFill/>
          <a:ln w="31750">
            <a:solidFill>
              <a:srgbClr val="FF3399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40"/>
          <p:cNvSpPr>
            <a:spLocks noChangeShapeType="1"/>
          </p:cNvSpPr>
          <p:nvPr/>
        </p:nvSpPr>
        <p:spPr bwMode="auto">
          <a:xfrm rot="2700000" flipH="1">
            <a:off x="3403600" y="2185988"/>
            <a:ext cx="2103438" cy="2103437"/>
          </a:xfrm>
          <a:prstGeom prst="line">
            <a:avLst/>
          </a:prstGeom>
          <a:noFill/>
          <a:ln w="31750">
            <a:solidFill>
              <a:srgbClr val="FF3399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40"/>
          <p:cNvSpPr>
            <a:spLocks noChangeShapeType="1"/>
          </p:cNvSpPr>
          <p:nvPr/>
        </p:nvSpPr>
        <p:spPr bwMode="auto">
          <a:xfrm rot="8100000" flipH="1">
            <a:off x="3445669" y="2199482"/>
            <a:ext cx="2012950" cy="2011362"/>
          </a:xfrm>
          <a:prstGeom prst="line">
            <a:avLst/>
          </a:prstGeom>
          <a:noFill/>
          <a:ln w="31750">
            <a:solidFill>
              <a:srgbClr val="FF3399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WordArt 42"/>
          <p:cNvSpPr>
            <a:spLocks noChangeArrowheads="1" noChangeShapeType="1" noTextEdit="1"/>
          </p:cNvSpPr>
          <p:nvPr/>
        </p:nvSpPr>
        <p:spPr bwMode="auto">
          <a:xfrm>
            <a:off x="4076700" y="2767013"/>
            <a:ext cx="609600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CC99"/>
                    </a:gs>
                    <a:gs pos="100000">
                      <a:srgbClr val="765E47"/>
                    </a:gs>
                  </a:gsLst>
                  <a:lin ang="5400000" scaled="1"/>
                </a:gradFill>
                <a:latin typeface="Arial Black"/>
              </a:rPr>
              <a:t>4</a:t>
            </a:r>
          </a:p>
        </p:txBody>
      </p:sp>
      <p:sp>
        <p:nvSpPr>
          <p:cNvPr id="34831" name="AutoShape 18"/>
          <p:cNvSpPr>
            <a:spLocks noChangeArrowheads="1"/>
          </p:cNvSpPr>
          <p:nvPr/>
        </p:nvSpPr>
        <p:spPr bwMode="auto">
          <a:xfrm>
            <a:off x="6451600" y="2108200"/>
            <a:ext cx="2286000" cy="2195513"/>
          </a:xfrm>
          <a:prstGeom prst="pentagon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rot="5400000">
            <a:off x="6260307" y="3225006"/>
            <a:ext cx="2667000" cy="1587"/>
          </a:xfrm>
          <a:prstGeom prst="straightConnector1">
            <a:avLst/>
          </a:prstGeom>
          <a:ln w="31750">
            <a:solidFill>
              <a:srgbClr val="FF3399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273800" y="2895600"/>
            <a:ext cx="2463800" cy="812800"/>
          </a:xfrm>
          <a:prstGeom prst="straightConnector1">
            <a:avLst/>
          </a:prstGeom>
          <a:ln w="31750">
            <a:solidFill>
              <a:srgbClr val="FF3399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 flipH="1" flipV="1">
            <a:off x="6521450" y="2508250"/>
            <a:ext cx="2171700" cy="1651000"/>
          </a:xfrm>
          <a:prstGeom prst="straightConnector1">
            <a:avLst/>
          </a:prstGeom>
          <a:ln w="31750">
            <a:solidFill>
              <a:srgbClr val="FF3399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6200000" flipV="1">
            <a:off x="6451600" y="2476500"/>
            <a:ext cx="2209800" cy="1752600"/>
          </a:xfrm>
          <a:prstGeom prst="straightConnector1">
            <a:avLst/>
          </a:prstGeom>
          <a:ln w="31750">
            <a:solidFill>
              <a:srgbClr val="FF3399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6375400" y="2857500"/>
            <a:ext cx="2590800" cy="838200"/>
          </a:xfrm>
          <a:prstGeom prst="straightConnector1">
            <a:avLst/>
          </a:prstGeom>
          <a:ln w="31750">
            <a:solidFill>
              <a:srgbClr val="FF3399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WordArt 43"/>
          <p:cNvSpPr>
            <a:spLocks noChangeArrowheads="1" noChangeShapeType="1" noTextEdit="1"/>
          </p:cNvSpPr>
          <p:nvPr/>
        </p:nvSpPr>
        <p:spPr bwMode="auto">
          <a:xfrm>
            <a:off x="7289800" y="2768600"/>
            <a:ext cx="609600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CC99"/>
                    </a:gs>
                    <a:gs pos="100000">
                      <a:srgbClr val="765E47"/>
                    </a:gs>
                  </a:gsLst>
                  <a:lin ang="5400000" scaled="1"/>
                </a:gradFill>
                <a:latin typeface="Arial Black"/>
              </a:rPr>
              <a:t>5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152400" y="5267325"/>
            <a:ext cx="883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Do you see a pattern?</a:t>
            </a:r>
            <a:endParaRPr lang="en-US" sz="28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9" grpId="0" animBg="1"/>
      <p:bldP spid="36" grpId="0" animBg="1"/>
      <p:bldP spid="37" grpId="0" animBg="1"/>
      <p:bldP spid="38" grpId="0" animBg="1"/>
      <p:bldP spid="43" grpId="0" animBg="1"/>
      <p:bldP spid="46" grpId="0" animBg="1"/>
      <p:bldP spid="47" grpId="0" animBg="1"/>
      <p:bldP spid="44" grpId="0" animBg="1"/>
      <p:bldP spid="53" grpId="0" animBg="1"/>
      <p:bldP spid="7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REFLECTIONAL SYMMETRY</a:t>
            </a:r>
          </a:p>
        </p:txBody>
      </p:sp>
      <p:sp>
        <p:nvSpPr>
          <p:cNvPr id="35843" name="TextBox 13"/>
          <p:cNvSpPr txBox="1">
            <a:spLocks noChangeArrowheads="1"/>
          </p:cNvSpPr>
          <p:nvPr/>
        </p:nvSpPr>
        <p:spPr bwMode="auto">
          <a:xfrm>
            <a:off x="152400" y="990600"/>
            <a:ext cx="883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Which of these flags have reflectional symmetry?</a:t>
            </a:r>
            <a:endParaRPr lang="en-US" sz="3200" b="1">
              <a:latin typeface="Calibri" pitchFamily="34" charset="0"/>
            </a:endParaRPr>
          </a:p>
        </p:txBody>
      </p:sp>
      <p:grpSp>
        <p:nvGrpSpPr>
          <p:cNvPr id="35844" name="Group 21"/>
          <p:cNvGrpSpPr>
            <a:grpSpLocks/>
          </p:cNvGrpSpPr>
          <p:nvPr/>
        </p:nvGrpSpPr>
        <p:grpSpPr bwMode="auto">
          <a:xfrm>
            <a:off x="762000" y="2133600"/>
            <a:ext cx="3048000" cy="2043113"/>
            <a:chOff x="762000" y="2133600"/>
            <a:chExt cx="3048000" cy="2043113"/>
          </a:xfrm>
        </p:grpSpPr>
        <p:pic>
          <p:nvPicPr>
            <p:cNvPr id="35858" name="Picture 6" descr="UNST0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2133600"/>
              <a:ext cx="3048000" cy="161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9" name="Text Box 13"/>
            <p:cNvSpPr txBox="1">
              <a:spLocks noChangeArrowheads="1"/>
            </p:cNvSpPr>
            <p:nvPr/>
          </p:nvSpPr>
          <p:spPr bwMode="auto">
            <a:xfrm>
              <a:off x="914400" y="3810000"/>
              <a:ext cx="2743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United States of America</a:t>
              </a:r>
            </a:p>
          </p:txBody>
        </p:sp>
      </p:grpSp>
      <p:pic>
        <p:nvPicPr>
          <p:cNvPr id="35845" name="Picture 2" descr="http://upload.wikimedia.org/wikipedia/commons/f/fc/Mexico_flag_lar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4419600"/>
            <a:ext cx="3044825" cy="15859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6" name="Text Box 13"/>
          <p:cNvSpPr txBox="1">
            <a:spLocks noChangeArrowheads="1"/>
          </p:cNvSpPr>
          <p:nvPr/>
        </p:nvSpPr>
        <p:spPr bwMode="auto">
          <a:xfrm>
            <a:off x="917575" y="6096000"/>
            <a:ext cx="274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Mexico</a:t>
            </a:r>
          </a:p>
        </p:txBody>
      </p:sp>
      <p:grpSp>
        <p:nvGrpSpPr>
          <p:cNvPr id="35847" name="Group 18"/>
          <p:cNvGrpSpPr>
            <a:grpSpLocks/>
          </p:cNvGrpSpPr>
          <p:nvPr/>
        </p:nvGrpSpPr>
        <p:grpSpPr bwMode="auto">
          <a:xfrm>
            <a:off x="5105400" y="2133600"/>
            <a:ext cx="3044825" cy="2043113"/>
            <a:chOff x="3216" y="1344"/>
            <a:chExt cx="2112" cy="1287"/>
          </a:xfrm>
        </p:grpSpPr>
        <p:pic>
          <p:nvPicPr>
            <p:cNvPr id="35856" name="Picture 12" descr="CANA00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1344"/>
              <a:ext cx="2112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7" name="Text Box 14"/>
            <p:cNvSpPr txBox="1">
              <a:spLocks noChangeArrowheads="1"/>
            </p:cNvSpPr>
            <p:nvPr/>
          </p:nvSpPr>
          <p:spPr bwMode="auto">
            <a:xfrm>
              <a:off x="3408" y="2400"/>
              <a:ext cx="17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Canada</a:t>
              </a:r>
            </a:p>
          </p:txBody>
        </p:sp>
      </p:grpSp>
      <p:grpSp>
        <p:nvGrpSpPr>
          <p:cNvPr id="35848" name="Group 20"/>
          <p:cNvGrpSpPr>
            <a:grpSpLocks/>
          </p:cNvGrpSpPr>
          <p:nvPr/>
        </p:nvGrpSpPr>
        <p:grpSpPr bwMode="auto">
          <a:xfrm>
            <a:off x="5105400" y="4419600"/>
            <a:ext cx="3044825" cy="2038350"/>
            <a:chOff x="3216" y="2784"/>
            <a:chExt cx="1968" cy="1383"/>
          </a:xfrm>
        </p:grpSpPr>
        <p:pic>
          <p:nvPicPr>
            <p:cNvPr id="35854" name="Picture 8" descr="ENGL0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2784"/>
              <a:ext cx="1968" cy="1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5" name="Text Box 16"/>
            <p:cNvSpPr txBox="1">
              <a:spLocks noChangeArrowheads="1"/>
            </p:cNvSpPr>
            <p:nvPr/>
          </p:nvSpPr>
          <p:spPr bwMode="auto">
            <a:xfrm>
              <a:off x="3360" y="3936"/>
              <a:ext cx="17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England</a:t>
              </a:r>
            </a:p>
          </p:txBody>
        </p:sp>
      </p:grpSp>
      <p:sp>
        <p:nvSpPr>
          <p:cNvPr id="33" name="WordArt 21"/>
          <p:cNvSpPr>
            <a:spLocks noChangeArrowheads="1" noChangeShapeType="1" noTextEdit="1"/>
          </p:cNvSpPr>
          <p:nvPr/>
        </p:nvSpPr>
        <p:spPr bwMode="auto">
          <a:xfrm>
            <a:off x="1752600" y="2209800"/>
            <a:ext cx="1219200" cy="1447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No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rot="5400000">
            <a:off x="5487194" y="2971006"/>
            <a:ext cx="2286000" cy="1588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WordArt 21"/>
          <p:cNvSpPr>
            <a:spLocks noChangeArrowheads="1" noChangeShapeType="1" noTextEdit="1"/>
          </p:cNvSpPr>
          <p:nvPr/>
        </p:nvSpPr>
        <p:spPr bwMode="auto">
          <a:xfrm>
            <a:off x="1752600" y="4495800"/>
            <a:ext cx="1219200" cy="1447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No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rot="5400000">
            <a:off x="5487194" y="5409406"/>
            <a:ext cx="2286000" cy="1588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>
            <a:off x="4906963" y="5295900"/>
            <a:ext cx="3475037" cy="1588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0" y="38100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6000">
                <a:latin typeface="Calibri" pitchFamily="34" charset="0"/>
              </a:rPr>
              <a:t>CONCLUSION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1600200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We just discussed three types of transformations.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90600" y="2590800"/>
            <a:ext cx="7162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match the action with the appropriate transformation.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2000" y="3971925"/>
            <a:ext cx="2209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latin typeface="Calibri" pitchFamily="34" charset="0"/>
              </a:rPr>
              <a:t>FLIP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62000" y="4733925"/>
            <a:ext cx="2209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latin typeface="Calibri" pitchFamily="34" charset="0"/>
              </a:rPr>
              <a:t>SLIDE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5495925"/>
            <a:ext cx="2209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latin typeface="Calibri" pitchFamily="34" charset="0"/>
              </a:rPr>
              <a:t>TURN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276600" y="4356100"/>
            <a:ext cx="1828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76600" y="5118100"/>
            <a:ext cx="1828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0" y="5880100"/>
            <a:ext cx="1828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295900" y="3975100"/>
            <a:ext cx="3429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latin typeface="Calibri" pitchFamily="34" charset="0"/>
              </a:rPr>
              <a:t>REFLECTION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295900" y="4729163"/>
            <a:ext cx="34290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latin typeface="Calibri" pitchFamily="34" charset="0"/>
              </a:rPr>
              <a:t>TRANSLATION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295900" y="5491163"/>
            <a:ext cx="34290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latin typeface="Calibri" pitchFamily="34" charset="0"/>
              </a:rPr>
              <a:t>ROTATION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2" grpId="0"/>
      <p:bldP spid="14" grpId="0"/>
      <p:bldP spid="1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5"/>
          <p:cNvSpPr txBox="1">
            <a:spLocks noChangeArrowheads="1"/>
          </p:cNvSpPr>
          <p:nvPr/>
        </p:nvSpPr>
        <p:spPr bwMode="auto">
          <a:xfrm>
            <a:off x="152400" y="1530350"/>
            <a:ext cx="8839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Translation, Rotation, and Reflection all change the position of a shape, while the size remains the same.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3705225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The fourth transformation that we are going to discuss is called </a:t>
            </a:r>
            <a:r>
              <a:rPr lang="en-US" sz="4000" b="1">
                <a:latin typeface="Calibri" pitchFamily="34" charset="0"/>
              </a:rPr>
              <a:t>dilation</a:t>
            </a:r>
            <a:r>
              <a:rPr lang="en-US" sz="400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1143000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Calibri" pitchFamily="34" charset="0"/>
              </a:rPr>
              <a:t>Dilation</a:t>
            </a:r>
            <a:r>
              <a:rPr lang="en-US" sz="4000">
                <a:latin typeface="Calibri" pitchFamily="34" charset="0"/>
              </a:rPr>
              <a:t> changes the size of the shape without changing the shape.</a:t>
            </a:r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152400" y="3810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DILATION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2400" y="2667000"/>
            <a:ext cx="8839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When you go to the eye doctor, they dilate you eyes.  Let’s try it by turning off the lights.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2400" y="4800600"/>
            <a:ext cx="8839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When you enlarge a photograph or use a copy machine to reduce a map, you are making dilations.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1371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Calibri" pitchFamily="34" charset="0"/>
              </a:rPr>
              <a:t>Enlarge</a:t>
            </a:r>
            <a:r>
              <a:rPr lang="en-US" sz="4000">
                <a:latin typeface="Calibri" pitchFamily="34" charset="0"/>
              </a:rPr>
              <a:t> means to make a shape bigger.</a:t>
            </a:r>
          </a:p>
        </p:txBody>
      </p:sp>
      <p:sp>
        <p:nvSpPr>
          <p:cNvPr id="39939" name="TextBox 3"/>
          <p:cNvSpPr txBox="1">
            <a:spLocks noChangeArrowheads="1"/>
          </p:cNvSpPr>
          <p:nvPr/>
        </p:nvSpPr>
        <p:spPr bwMode="auto">
          <a:xfrm>
            <a:off x="152400" y="3810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DILATION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2416175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Calibri" pitchFamily="34" charset="0"/>
              </a:rPr>
              <a:t>Reduce</a:t>
            </a:r>
            <a:r>
              <a:rPr lang="en-US" sz="4000">
                <a:latin typeface="Calibri" pitchFamily="34" charset="0"/>
              </a:rPr>
              <a:t> means to make a shape smaller.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2400" y="3406775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The </a:t>
            </a:r>
            <a:r>
              <a:rPr lang="en-US" sz="4000" b="1">
                <a:latin typeface="Calibri" pitchFamily="34" charset="0"/>
              </a:rPr>
              <a:t>scale factor</a:t>
            </a:r>
            <a:r>
              <a:rPr lang="en-US" sz="4000">
                <a:latin typeface="Calibri" pitchFamily="34" charset="0"/>
              </a:rPr>
              <a:t> tells you how much something is enlarged or reduced.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3"/>
          <p:cNvSpPr txBox="1">
            <a:spLocks noChangeArrowheads="1"/>
          </p:cNvSpPr>
          <p:nvPr/>
        </p:nvSpPr>
        <p:spPr bwMode="auto">
          <a:xfrm>
            <a:off x="152400" y="3810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DILATION</a:t>
            </a:r>
          </a:p>
        </p:txBody>
      </p:sp>
      <p:sp>
        <p:nvSpPr>
          <p:cNvPr id="7" name="Flowchart: Manual Input 6"/>
          <p:cNvSpPr/>
          <p:nvPr/>
        </p:nvSpPr>
        <p:spPr>
          <a:xfrm>
            <a:off x="838200" y="2971800"/>
            <a:ext cx="2362200" cy="1371600"/>
          </a:xfrm>
          <a:prstGeom prst="flowChartManualInput">
            <a:avLst/>
          </a:prstGeom>
          <a:solidFill>
            <a:srgbClr val="5353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lowchart: Manual Input 9"/>
          <p:cNvSpPr/>
          <p:nvPr/>
        </p:nvSpPr>
        <p:spPr>
          <a:xfrm>
            <a:off x="5257800" y="2971800"/>
            <a:ext cx="2362200" cy="1371600"/>
          </a:xfrm>
          <a:prstGeom prst="flowChartManualInput">
            <a:avLst/>
          </a:prstGeom>
          <a:solidFill>
            <a:srgbClr val="5353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105400" y="4930775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200%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105400" y="4930775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50%</a:t>
            </a:r>
          </a:p>
        </p:txBody>
      </p:sp>
      <p:sp>
        <p:nvSpPr>
          <p:cNvPr id="40967" name="TextBox 12"/>
          <p:cNvSpPr txBox="1">
            <a:spLocks noChangeArrowheads="1"/>
          </p:cNvSpPr>
          <p:nvPr/>
        </p:nvSpPr>
        <p:spPr bwMode="auto">
          <a:xfrm>
            <a:off x="152400" y="1143000"/>
            <a:ext cx="8839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Notice each time the shape transforms the shape stays the same and only the size changes.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181600" y="5486400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ENLARGE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181600" y="5486400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REDUCE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/>
      <p:bldP spid="11" grpId="1"/>
      <p:bldP spid="12" grpId="0"/>
      <p:bldP spid="14" grpId="0"/>
      <p:bldP spid="14" grpId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266700" y="2498725"/>
            <a:ext cx="86106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1500">
                <a:latin typeface="Calibri" pitchFamily="34" charset="0"/>
              </a:rPr>
              <a:t>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Box 4"/>
          <p:cNvSpPr txBox="1">
            <a:spLocks noChangeArrowheads="1"/>
          </p:cNvSpPr>
          <p:nvPr/>
        </p:nvSpPr>
        <p:spPr bwMode="auto">
          <a:xfrm>
            <a:off x="152400" y="11430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Look at the pictures below</a:t>
            </a:r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152400" y="3810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DILATION</a:t>
            </a:r>
          </a:p>
        </p:txBody>
      </p:sp>
      <p:sp>
        <p:nvSpPr>
          <p:cNvPr id="7" name="5-Point Star 6"/>
          <p:cNvSpPr/>
          <p:nvPr/>
        </p:nvSpPr>
        <p:spPr>
          <a:xfrm>
            <a:off x="1714500" y="1752600"/>
            <a:ext cx="2133600" cy="16764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5-Point Star 8"/>
          <p:cNvSpPr>
            <a:spLocks noChangeAspect="1"/>
          </p:cNvSpPr>
          <p:nvPr/>
        </p:nvSpPr>
        <p:spPr>
          <a:xfrm>
            <a:off x="5829300" y="1962150"/>
            <a:ext cx="1600200" cy="12573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5300" y="3454400"/>
            <a:ext cx="46863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400">
                <a:latin typeface="Calibri" pitchFamily="34" charset="0"/>
              </a:rPr>
              <a:t>Dilate the image with a scale factor of 75%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714500" y="4419600"/>
            <a:ext cx="2133600" cy="16764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5-Point Star 15"/>
          <p:cNvSpPr>
            <a:spLocks noChangeAspect="1"/>
          </p:cNvSpPr>
          <p:nvPr/>
        </p:nvSpPr>
        <p:spPr>
          <a:xfrm>
            <a:off x="5029200" y="3962400"/>
            <a:ext cx="3200400" cy="25146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33400" y="6027738"/>
            <a:ext cx="46863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400">
                <a:latin typeface="Calibri" pitchFamily="34" charset="0"/>
              </a:rPr>
              <a:t>Dilate the image with a scale factor of 150%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4"/>
          <p:cNvSpPr txBox="1">
            <a:spLocks noChangeArrowheads="1"/>
          </p:cNvSpPr>
          <p:nvPr/>
        </p:nvSpPr>
        <p:spPr bwMode="auto">
          <a:xfrm>
            <a:off x="152400" y="11430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Look at the pictures below</a:t>
            </a:r>
          </a:p>
        </p:txBody>
      </p:sp>
      <p:sp>
        <p:nvSpPr>
          <p:cNvPr id="43011" name="TextBox 3"/>
          <p:cNvSpPr txBox="1">
            <a:spLocks noChangeArrowheads="1"/>
          </p:cNvSpPr>
          <p:nvPr/>
        </p:nvSpPr>
        <p:spPr bwMode="auto">
          <a:xfrm>
            <a:off x="152400" y="3810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DILATION</a:t>
            </a:r>
          </a:p>
        </p:txBody>
      </p:sp>
      <p:sp>
        <p:nvSpPr>
          <p:cNvPr id="7" name="5-Point Star 6"/>
          <p:cNvSpPr/>
          <p:nvPr/>
        </p:nvSpPr>
        <p:spPr>
          <a:xfrm>
            <a:off x="1714500" y="1752600"/>
            <a:ext cx="2133600" cy="16764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5300" y="3454400"/>
            <a:ext cx="46863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400">
                <a:latin typeface="Calibri" pitchFamily="34" charset="0"/>
              </a:rPr>
              <a:t>Dilate the image with a scale factor of 100%</a:t>
            </a:r>
          </a:p>
        </p:txBody>
      </p:sp>
      <p:sp>
        <p:nvSpPr>
          <p:cNvPr id="10" name="5-Point Star 9"/>
          <p:cNvSpPr/>
          <p:nvPr/>
        </p:nvSpPr>
        <p:spPr>
          <a:xfrm>
            <a:off x="5562600" y="1752600"/>
            <a:ext cx="2133600" cy="16764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2400" y="4419600"/>
            <a:ext cx="8839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Why is a dilation of 75% smaller, a dilation of 150% bigger, and a dilation of 100% the same?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Box 1"/>
          <p:cNvSpPr txBox="1">
            <a:spLocks noChangeArrowheads="1"/>
          </p:cNvSpPr>
          <p:nvPr/>
        </p:nvSpPr>
        <p:spPr bwMode="auto">
          <a:xfrm>
            <a:off x="152400" y="76200"/>
            <a:ext cx="8839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chemeClr val="bg1"/>
                </a:solidFill>
                <a:latin typeface="Calibri" pitchFamily="34" charset="0"/>
              </a:rPr>
              <a:t>Lets try to make sense of all of this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85900" y="1066800"/>
            <a:ext cx="6172200" cy="10668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1"/>
                </a:solidFill>
              </a:rPr>
              <a:t>TRANSFORMATIONS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43000" y="2590800"/>
            <a:ext cx="3200400" cy="8382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</a:rPr>
              <a:t>CHANGE THE </a:t>
            </a:r>
            <a:r>
              <a:rPr lang="en-US" sz="2400" b="1" dirty="0">
                <a:solidFill>
                  <a:schemeClr val="bg1"/>
                </a:solidFill>
              </a:rPr>
              <a:t>POSTION</a:t>
            </a:r>
            <a:r>
              <a:rPr lang="en-US" sz="2400" dirty="0">
                <a:solidFill>
                  <a:schemeClr val="bg1"/>
                </a:solidFill>
              </a:rPr>
              <a:t> OF A SHAPE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38800" y="2590800"/>
            <a:ext cx="3200400" cy="83820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</a:rPr>
              <a:t>CHANGE THE </a:t>
            </a:r>
            <a:r>
              <a:rPr lang="en-US" sz="2400" b="1" dirty="0">
                <a:solidFill>
                  <a:schemeClr val="bg1"/>
                </a:solidFill>
              </a:rPr>
              <a:t>SIZE</a:t>
            </a:r>
            <a:r>
              <a:rPr lang="en-US" sz="2400" dirty="0">
                <a:solidFill>
                  <a:schemeClr val="bg1"/>
                </a:solidFill>
              </a:rPr>
              <a:t> OF A SHAPE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200" y="3886200"/>
            <a:ext cx="1752600" cy="457200"/>
          </a:xfrm>
          <a:prstGeom prst="roundRect">
            <a:avLst/>
          </a:prstGeom>
          <a:gradFill>
            <a:gsLst>
              <a:gs pos="0">
                <a:srgbClr val="4380C9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TRANSLATION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905000" y="3886200"/>
            <a:ext cx="1676400" cy="457200"/>
          </a:xfrm>
          <a:prstGeom prst="roundRect">
            <a:avLst/>
          </a:prstGeom>
          <a:gradFill>
            <a:gsLst>
              <a:gs pos="0">
                <a:srgbClr val="4380C9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ROTATION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0" y="3886200"/>
            <a:ext cx="1676400" cy="457200"/>
          </a:xfrm>
          <a:prstGeom prst="roundRect">
            <a:avLst/>
          </a:prstGeom>
          <a:gradFill>
            <a:gsLst>
              <a:gs pos="0">
                <a:srgbClr val="4380C9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REFLECTION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52400" y="4648200"/>
            <a:ext cx="1600200" cy="685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Change in location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943100" y="4648200"/>
            <a:ext cx="1600200" cy="685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Turn around a point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95700" y="4648200"/>
            <a:ext cx="1600200" cy="685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Flip over a line</a:t>
            </a:r>
          </a:p>
        </p:txBody>
      </p:sp>
      <p:cxnSp>
        <p:nvCxnSpPr>
          <p:cNvPr id="17" name="Elbow Connector 16"/>
          <p:cNvCxnSpPr>
            <a:cxnSpLocks noChangeShapeType="1"/>
            <a:stCxn id="5" idx="2"/>
            <a:endCxn id="8" idx="0"/>
          </p:cNvCxnSpPr>
          <p:nvPr/>
        </p:nvCxnSpPr>
        <p:spPr bwMode="auto">
          <a:xfrm rot="5400000">
            <a:off x="3429000" y="1447800"/>
            <a:ext cx="457200" cy="1828800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Elbow Connector 18"/>
          <p:cNvCxnSpPr>
            <a:cxnSpLocks noChangeShapeType="1"/>
            <a:stCxn id="8" idx="2"/>
            <a:endCxn id="10" idx="0"/>
          </p:cNvCxnSpPr>
          <p:nvPr/>
        </p:nvCxnSpPr>
        <p:spPr bwMode="auto">
          <a:xfrm rot="5400000">
            <a:off x="1619250" y="2762250"/>
            <a:ext cx="457200" cy="1790700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Elbow Connector 20"/>
          <p:cNvCxnSpPr>
            <a:stCxn id="8" idx="2"/>
            <a:endCxn id="11" idx="0"/>
          </p:cNvCxnSpPr>
          <p:nvPr/>
        </p:nvCxnSpPr>
        <p:spPr>
          <a:xfrm rot="5400000">
            <a:off x="2514601" y="3657600"/>
            <a:ext cx="457200" cy="3175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8" idx="2"/>
            <a:endCxn id="12" idx="0"/>
          </p:cNvCxnSpPr>
          <p:nvPr/>
        </p:nvCxnSpPr>
        <p:spPr>
          <a:xfrm rot="16200000" flipH="1">
            <a:off x="3390900" y="2781300"/>
            <a:ext cx="457200" cy="175260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cxnSpLocks noChangeShapeType="1"/>
            <a:stCxn id="5" idx="2"/>
            <a:endCxn id="9" idx="0"/>
          </p:cNvCxnSpPr>
          <p:nvPr/>
        </p:nvCxnSpPr>
        <p:spPr bwMode="auto">
          <a:xfrm rot="16200000" flipH="1">
            <a:off x="5676900" y="1028700"/>
            <a:ext cx="457200" cy="2667000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ounded Rectangle 25"/>
          <p:cNvSpPr/>
          <p:nvPr/>
        </p:nvSpPr>
        <p:spPr>
          <a:xfrm>
            <a:off x="6324600" y="3886200"/>
            <a:ext cx="1828800" cy="457200"/>
          </a:xfrm>
          <a:prstGeom prst="roundRect">
            <a:avLst/>
          </a:prstGeom>
          <a:gradFill>
            <a:gsLst>
              <a:gs pos="0">
                <a:schemeClr val="accent6"/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DILATION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38900" y="4648200"/>
            <a:ext cx="1600200" cy="685800"/>
          </a:xfrm>
          <a:prstGeom prst="roundRect">
            <a:avLst/>
          </a:prstGeom>
          <a:solidFill>
            <a:schemeClr val="accent6"/>
          </a:solidFill>
          <a:ln w="28575">
            <a:solidFill>
              <a:schemeClr val="bg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Change size of a shape</a:t>
            </a:r>
          </a:p>
        </p:txBody>
      </p:sp>
      <p:cxnSp>
        <p:nvCxnSpPr>
          <p:cNvPr id="29" name="Elbow Connector 28"/>
          <p:cNvCxnSpPr>
            <a:stCxn id="9" idx="2"/>
            <a:endCxn id="26" idx="0"/>
          </p:cNvCxnSpPr>
          <p:nvPr/>
        </p:nvCxnSpPr>
        <p:spPr>
          <a:xfrm rot="5400000">
            <a:off x="7010401" y="3657600"/>
            <a:ext cx="457200" cy="3175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6" idx="2"/>
            <a:endCxn id="27" idx="0"/>
          </p:cNvCxnSpPr>
          <p:nvPr/>
        </p:nvCxnSpPr>
        <p:spPr>
          <a:xfrm rot="16200000" flipH="1">
            <a:off x="7086600" y="4495800"/>
            <a:ext cx="304800" cy="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cxnSpLocks noChangeShapeType="1"/>
            <a:stCxn id="10" idx="2"/>
            <a:endCxn id="13" idx="0"/>
          </p:cNvCxnSpPr>
          <p:nvPr/>
        </p:nvCxnSpPr>
        <p:spPr bwMode="auto">
          <a:xfrm rot="5400000">
            <a:off x="806450" y="4489450"/>
            <a:ext cx="292100" cy="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Elbow Connector 38"/>
          <p:cNvCxnSpPr>
            <a:stCxn id="11" idx="2"/>
            <a:endCxn id="14" idx="0"/>
          </p:cNvCxnSpPr>
          <p:nvPr/>
        </p:nvCxnSpPr>
        <p:spPr>
          <a:xfrm rot="5400000">
            <a:off x="2590800" y="4495800"/>
            <a:ext cx="304800" cy="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2" idx="2"/>
            <a:endCxn id="15" idx="0"/>
          </p:cNvCxnSpPr>
          <p:nvPr/>
        </p:nvCxnSpPr>
        <p:spPr>
          <a:xfrm rot="16200000" flipH="1">
            <a:off x="4343400" y="4495800"/>
            <a:ext cx="304800" cy="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6" grpId="0" animBg="1"/>
      <p:bldP spid="2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Box 1"/>
          <p:cNvSpPr txBox="1">
            <a:spLocks noChangeArrowheads="1"/>
          </p:cNvSpPr>
          <p:nvPr/>
        </p:nvSpPr>
        <p:spPr bwMode="auto">
          <a:xfrm>
            <a:off x="0" y="3810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that created the new shapes</a:t>
            </a:r>
          </a:p>
        </p:txBody>
      </p:sp>
      <p:sp>
        <p:nvSpPr>
          <p:cNvPr id="3" name="Flowchart: Manual Operation 2"/>
          <p:cNvSpPr/>
          <p:nvPr/>
        </p:nvSpPr>
        <p:spPr>
          <a:xfrm>
            <a:off x="1524000" y="2057400"/>
            <a:ext cx="2209800" cy="1447800"/>
          </a:xfrm>
          <a:prstGeom prst="flowChartManualOperation">
            <a:avLst/>
          </a:prstGeom>
          <a:solidFill>
            <a:srgbClr val="FFE48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lowchart: Manual Operation 3"/>
          <p:cNvSpPr/>
          <p:nvPr/>
        </p:nvSpPr>
        <p:spPr>
          <a:xfrm>
            <a:off x="5334000" y="3657600"/>
            <a:ext cx="2209800" cy="1447800"/>
          </a:xfrm>
          <a:prstGeom prst="flowChartManualOperation">
            <a:avLst/>
          </a:prstGeom>
          <a:solidFill>
            <a:srgbClr val="FFE48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521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Box 1"/>
          <p:cNvSpPr txBox="1">
            <a:spLocks noChangeArrowheads="1"/>
          </p:cNvSpPr>
          <p:nvPr/>
        </p:nvSpPr>
        <p:spPr bwMode="auto">
          <a:xfrm>
            <a:off x="0" y="3810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that created the new shapes</a:t>
            </a:r>
          </a:p>
        </p:txBody>
      </p:sp>
      <p:sp>
        <p:nvSpPr>
          <p:cNvPr id="3" name="L-Shape 2"/>
          <p:cNvSpPr/>
          <p:nvPr/>
        </p:nvSpPr>
        <p:spPr>
          <a:xfrm>
            <a:off x="1333500" y="1600200"/>
            <a:ext cx="2209800" cy="1447800"/>
          </a:xfrm>
          <a:prstGeom prst="corner">
            <a:avLst/>
          </a:prstGeom>
          <a:solidFill>
            <a:srgbClr val="A6EDA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521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REFLECTION</a:t>
            </a:r>
          </a:p>
        </p:txBody>
      </p:sp>
      <p:sp>
        <p:nvSpPr>
          <p:cNvPr id="6" name="L-Shape 5"/>
          <p:cNvSpPr/>
          <p:nvPr/>
        </p:nvSpPr>
        <p:spPr>
          <a:xfrm flipH="1">
            <a:off x="5448300" y="3505200"/>
            <a:ext cx="2209800" cy="1447800"/>
          </a:xfrm>
          <a:prstGeom prst="corner">
            <a:avLst/>
          </a:prstGeom>
          <a:solidFill>
            <a:srgbClr val="A6EDA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52400" y="5257800"/>
            <a:ext cx="3048000" cy="1447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00B0F0"/>
                </a:solidFill>
              </a:rPr>
              <a:t>Where is the line of reflection?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3048000" y="1828800"/>
            <a:ext cx="3505200" cy="312420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1"/>
          <p:cNvSpPr txBox="1">
            <a:spLocks noChangeArrowheads="1"/>
          </p:cNvSpPr>
          <p:nvPr/>
        </p:nvSpPr>
        <p:spPr bwMode="auto">
          <a:xfrm>
            <a:off x="0" y="3810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that created the new shapes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521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DILATION</a:t>
            </a:r>
          </a:p>
        </p:txBody>
      </p:sp>
      <p:sp>
        <p:nvSpPr>
          <p:cNvPr id="6" name="Regular Pentagon 5"/>
          <p:cNvSpPr/>
          <p:nvPr/>
        </p:nvSpPr>
        <p:spPr>
          <a:xfrm>
            <a:off x="3009900" y="1981200"/>
            <a:ext cx="3124200" cy="2819400"/>
          </a:xfrm>
          <a:prstGeom prst="pent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gular Pentagon 6"/>
          <p:cNvSpPr>
            <a:spLocks noChangeAspect="1"/>
          </p:cNvSpPr>
          <p:nvPr/>
        </p:nvSpPr>
        <p:spPr>
          <a:xfrm>
            <a:off x="3629025" y="2540000"/>
            <a:ext cx="1884363" cy="1701800"/>
          </a:xfrm>
          <a:prstGeom prst="pentag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Box 1"/>
          <p:cNvSpPr txBox="1">
            <a:spLocks noChangeArrowheads="1"/>
          </p:cNvSpPr>
          <p:nvPr/>
        </p:nvSpPr>
        <p:spPr bwMode="auto">
          <a:xfrm>
            <a:off x="0" y="3810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that created the new shapes</a:t>
            </a:r>
          </a:p>
        </p:txBody>
      </p:sp>
      <p:sp>
        <p:nvSpPr>
          <p:cNvPr id="3" name="Lightning Bolt 2"/>
          <p:cNvSpPr/>
          <p:nvPr/>
        </p:nvSpPr>
        <p:spPr>
          <a:xfrm>
            <a:off x="3124200" y="1600200"/>
            <a:ext cx="2209800" cy="1447800"/>
          </a:xfrm>
          <a:prstGeom prst="lightningBol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521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ROTATION</a:t>
            </a:r>
          </a:p>
        </p:txBody>
      </p:sp>
      <p:sp>
        <p:nvSpPr>
          <p:cNvPr id="7" name="Lightning Bolt 6"/>
          <p:cNvSpPr>
            <a:spLocks noChangeArrowheads="1"/>
          </p:cNvSpPr>
          <p:nvPr/>
        </p:nvSpPr>
        <p:spPr bwMode="auto">
          <a:xfrm rot="-5400000">
            <a:off x="3519488" y="3505200"/>
            <a:ext cx="2209800" cy="1447800"/>
          </a:xfrm>
          <a:prstGeom prst="lightningBolt">
            <a:avLst/>
          </a:prstGeom>
          <a:solidFill>
            <a:srgbClr val="FF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Box 1"/>
          <p:cNvSpPr txBox="1">
            <a:spLocks noChangeArrowheads="1"/>
          </p:cNvSpPr>
          <p:nvPr/>
        </p:nvSpPr>
        <p:spPr bwMode="auto">
          <a:xfrm>
            <a:off x="0" y="1524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in these pictures?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029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REFLECTION</a:t>
            </a:r>
          </a:p>
        </p:txBody>
      </p:sp>
      <p:pic>
        <p:nvPicPr>
          <p:cNvPr id="49156" name="Picture 2" descr="Maldivian reflecti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brigh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08088"/>
            <a:ext cx="7315200" cy="485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Box 1"/>
          <p:cNvSpPr txBox="1">
            <a:spLocks noChangeArrowheads="1"/>
          </p:cNvSpPr>
          <p:nvPr/>
        </p:nvSpPr>
        <p:spPr bwMode="auto">
          <a:xfrm>
            <a:off x="0" y="1524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in these pictures?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029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ROTATION</a:t>
            </a:r>
          </a:p>
        </p:txBody>
      </p:sp>
      <p:pic>
        <p:nvPicPr>
          <p:cNvPr id="50180" name="Picture 4" descr="http://granitegrok.com/pix/chinook_pinpoint_land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6858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Box 1"/>
          <p:cNvSpPr txBox="1">
            <a:spLocks noChangeArrowheads="1"/>
          </p:cNvSpPr>
          <p:nvPr/>
        </p:nvSpPr>
        <p:spPr bwMode="auto">
          <a:xfrm>
            <a:off x="0" y="1524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in these pictures?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029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TRANSLATION</a:t>
            </a:r>
          </a:p>
        </p:txBody>
      </p:sp>
      <p:pic>
        <p:nvPicPr>
          <p:cNvPr id="51204" name="Picture 2" descr="http://www.chrisgavin.com/blog/uploaded_images/roads_timelapse_00035-7034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1447800"/>
            <a:ext cx="786447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TRANSLATION</a:t>
            </a:r>
          </a:p>
        </p:txBody>
      </p:sp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A </a:t>
            </a:r>
            <a:r>
              <a:rPr lang="en-US" sz="4000" b="1">
                <a:latin typeface="Calibri" pitchFamily="34" charset="0"/>
              </a:rPr>
              <a:t>translation</a:t>
            </a:r>
            <a:r>
              <a:rPr lang="en-US" sz="4000">
                <a:latin typeface="Calibri" pitchFamily="34" charset="0"/>
              </a:rPr>
              <a:t> is a transformation that </a:t>
            </a:r>
            <a:r>
              <a:rPr lang="en-US" sz="4000" i="1">
                <a:latin typeface="Calibri" pitchFamily="34" charset="0"/>
              </a:rPr>
              <a:t>slides</a:t>
            </a:r>
            <a:r>
              <a:rPr lang="en-US" sz="4000">
                <a:latin typeface="Calibri" pitchFamily="34" charset="0"/>
              </a:rPr>
              <a:t> a figure across a plane or through space.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3319463"/>
            <a:ext cx="8839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With translation all points of a figure move the same distance and the same direction.</a:t>
            </a:r>
            <a:endParaRPr lang="en-US" sz="4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Box 1"/>
          <p:cNvSpPr txBox="1">
            <a:spLocks noChangeArrowheads="1"/>
          </p:cNvSpPr>
          <p:nvPr/>
        </p:nvSpPr>
        <p:spPr bwMode="auto">
          <a:xfrm>
            <a:off x="0" y="1524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in these pictures?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029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DILATION</a:t>
            </a:r>
          </a:p>
        </p:txBody>
      </p:sp>
      <p:pic>
        <p:nvPicPr>
          <p:cNvPr id="52228" name="Picture 2" descr="http://i80.photobucket.com/albums/j198/towlie2110/Dilated_pupils_2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 b="28000"/>
          <a:stretch>
            <a:fillRect/>
          </a:stretch>
        </p:blipFill>
        <p:spPr bwMode="auto">
          <a:xfrm>
            <a:off x="1714500" y="1638300"/>
            <a:ext cx="5715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Box 1"/>
          <p:cNvSpPr txBox="1">
            <a:spLocks noChangeArrowheads="1"/>
          </p:cNvSpPr>
          <p:nvPr/>
        </p:nvSpPr>
        <p:spPr bwMode="auto">
          <a:xfrm>
            <a:off x="0" y="152400"/>
            <a:ext cx="91440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See if you can identify the transformation in these pictures?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6029325"/>
            <a:ext cx="9144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300">
                <a:latin typeface="Calibri" pitchFamily="34" charset="0"/>
              </a:rPr>
              <a:t>REFLECTION</a:t>
            </a:r>
          </a:p>
        </p:txBody>
      </p:sp>
      <p:pic>
        <p:nvPicPr>
          <p:cNvPr id="53252" name="Picture 2" descr="Taj Maj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95400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rot="16200000" flipH="1">
            <a:off x="2464594" y="3582194"/>
            <a:ext cx="4572000" cy="1588"/>
          </a:xfrm>
          <a:prstGeom prst="straightConnector1">
            <a:avLst/>
          </a:prstGeom>
          <a:ln w="31750">
            <a:solidFill>
              <a:srgbClr val="FF33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TRANSLATION</a:t>
            </a:r>
          </a:p>
        </p:txBody>
      </p:sp>
      <p:sp>
        <p:nvSpPr>
          <p:cNvPr id="7171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Basically, translation means that a figure has moved.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2454275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An easy way to remember what translation means is to remember…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75088"/>
            <a:ext cx="8839200" cy="6477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A TRANSLATION IS A CHANGE IN LOCATION.</a:t>
            </a:r>
            <a:endParaRPr lang="en-US" sz="3600" b="1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2400" y="4619625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>
                <a:latin typeface="Calibri" pitchFamily="34" charset="0"/>
              </a:rPr>
              <a:t>A translation is usually specified by a direction and a distance.</a:t>
            </a:r>
            <a:endParaRPr lang="en-US" sz="4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miley Face 15"/>
          <p:cNvSpPr/>
          <p:nvPr/>
        </p:nvSpPr>
        <p:spPr>
          <a:xfrm>
            <a:off x="685800" y="2133600"/>
            <a:ext cx="2590800" cy="220980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685800" y="2133600"/>
            <a:ext cx="2590800" cy="220980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TRANSLATION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152400" y="8382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>
                <a:latin typeface="Calibri" pitchFamily="34" charset="0"/>
              </a:rPr>
              <a:t>What does a translation look like?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5678488"/>
            <a:ext cx="8839200" cy="646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A TRANSLATION IS A CHANGE IN LOCATION.</a:t>
            </a:r>
            <a:endParaRPr lang="en-US" sz="36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981200" y="4722813"/>
            <a:ext cx="4953000" cy="15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828800" y="46482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Calibri" pitchFamily="34" charset="0"/>
              </a:rPr>
              <a:t>x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705600" y="46482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Calibri" pitchFamily="34" charset="0"/>
              </a:rPr>
              <a:t>y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667000" y="4953000"/>
            <a:ext cx="350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Calibri" pitchFamily="34" charset="0"/>
              </a:rPr>
              <a:t>Translate from x to y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346200" y="16002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Calibri" pitchFamily="34" charset="0"/>
              </a:rPr>
              <a:t>original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248400" y="1600200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800">
                <a:latin typeface="Calibri" pitchFamily="34" charset="0"/>
              </a:rPr>
              <a:t>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19981E-6 L 0.54166 4.19981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  <p:bldP spid="14" grpId="0"/>
      <p:bldP spid="15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TRANSLATION</a:t>
            </a:r>
          </a:p>
        </p:txBody>
      </p:sp>
      <p:sp>
        <p:nvSpPr>
          <p:cNvPr id="9219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In the example below triangle A is translated to become triangle B.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1905000" y="2286000"/>
            <a:ext cx="1905000" cy="20574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003">
            <a:schemeClr val="l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223" name="TextBox 10"/>
          <p:cNvSpPr txBox="1">
            <a:spLocks noChangeArrowheads="1"/>
          </p:cNvSpPr>
          <p:nvPr/>
        </p:nvSpPr>
        <p:spPr bwMode="auto">
          <a:xfrm>
            <a:off x="2628900" y="43434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A</a:t>
            </a:r>
          </a:p>
        </p:txBody>
      </p:sp>
      <p:sp>
        <p:nvSpPr>
          <p:cNvPr id="12" name="Isosceles Triangle 11"/>
          <p:cNvSpPr/>
          <p:nvPr/>
        </p:nvSpPr>
        <p:spPr>
          <a:xfrm>
            <a:off x="5486400" y="2286000"/>
            <a:ext cx="1905000" cy="20574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003">
            <a:schemeClr val="lt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227" name="TextBox 12"/>
          <p:cNvSpPr txBox="1">
            <a:spLocks noChangeArrowheads="1"/>
          </p:cNvSpPr>
          <p:nvPr/>
        </p:nvSpPr>
        <p:spPr bwMode="auto">
          <a:xfrm>
            <a:off x="6210300" y="43434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B</a:t>
            </a:r>
          </a:p>
        </p:txBody>
      </p:sp>
      <p:sp>
        <p:nvSpPr>
          <p:cNvPr id="9228" name="TextBox 13"/>
          <p:cNvSpPr txBox="1">
            <a:spLocks noChangeArrowheads="1"/>
          </p:cNvSpPr>
          <p:nvPr/>
        </p:nvSpPr>
        <p:spPr bwMode="auto">
          <a:xfrm>
            <a:off x="152400" y="5170488"/>
            <a:ext cx="8839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Describe the translation.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342900" y="5029200"/>
            <a:ext cx="8458200" cy="1676400"/>
          </a:xfrm>
          <a:prstGeom prst="wedgeRoundRectCallout">
            <a:avLst>
              <a:gd name="adj1" fmla="val -25939"/>
              <a:gd name="adj2" fmla="val -4977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</a:rPr>
              <a:t>Triangle A is slide directly to the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5"/>
          <p:cNvSpPr txBox="1">
            <a:spLocks noChangeArrowheads="1"/>
          </p:cNvSpPr>
          <p:nvPr/>
        </p:nvSpPr>
        <p:spPr bwMode="auto">
          <a:xfrm>
            <a:off x="152400" y="228600"/>
            <a:ext cx="883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4000" b="1">
                <a:latin typeface="Calibri" pitchFamily="34" charset="0"/>
              </a:rPr>
              <a:t>TRANSLATION</a:t>
            </a:r>
          </a:p>
        </p:txBody>
      </p:sp>
      <p:sp>
        <p:nvSpPr>
          <p:cNvPr id="10243" name="TextBox 6"/>
          <p:cNvSpPr txBox="1">
            <a:spLocks noChangeArrowheads="1"/>
          </p:cNvSpPr>
          <p:nvPr/>
        </p:nvSpPr>
        <p:spPr bwMode="auto">
          <a:xfrm>
            <a:off x="152400" y="1033463"/>
            <a:ext cx="8839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In the example below arrow A is translated to become arrow B.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0244" name="TextBox 13"/>
          <p:cNvSpPr txBox="1">
            <a:spLocks noChangeArrowheads="1"/>
          </p:cNvSpPr>
          <p:nvPr/>
        </p:nvSpPr>
        <p:spPr bwMode="auto">
          <a:xfrm>
            <a:off x="152400" y="5170488"/>
            <a:ext cx="8839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>
                <a:latin typeface="Calibri" pitchFamily="34" charset="0"/>
              </a:rPr>
              <a:t>Describe the translation.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342900" y="5029200"/>
            <a:ext cx="8458200" cy="1676400"/>
          </a:xfrm>
          <a:prstGeom prst="wedgeRoundRectCallout">
            <a:avLst>
              <a:gd name="adj1" fmla="val -25939"/>
              <a:gd name="adj2" fmla="val -4977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</a:rPr>
              <a:t>Arrow A is slide down and to the right.</a:t>
            </a:r>
          </a:p>
        </p:txBody>
      </p:sp>
      <p:grpSp>
        <p:nvGrpSpPr>
          <p:cNvPr id="10246" name="Group 16"/>
          <p:cNvGrpSpPr>
            <a:grpSpLocks/>
          </p:cNvGrpSpPr>
          <p:nvPr/>
        </p:nvGrpSpPr>
        <p:grpSpPr bwMode="auto">
          <a:xfrm>
            <a:off x="2514600" y="2057400"/>
            <a:ext cx="4114800" cy="2794000"/>
            <a:chOff x="1524000" y="2057400"/>
            <a:chExt cx="4114800" cy="2794575"/>
          </a:xfrm>
        </p:grpSpPr>
        <p:sp>
          <p:nvSpPr>
            <p:cNvPr id="10" name="Right Arrow 9"/>
            <p:cNvSpPr/>
            <p:nvPr/>
          </p:nvSpPr>
          <p:spPr>
            <a:xfrm>
              <a:off x="1524000" y="2057400"/>
              <a:ext cx="1371600" cy="1295400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003">
              <a:schemeClr val="l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250" name="TextBox 10"/>
            <p:cNvSpPr txBox="1">
              <a:spLocks noChangeArrowheads="1"/>
            </p:cNvSpPr>
            <p:nvPr/>
          </p:nvSpPr>
          <p:spPr bwMode="auto">
            <a:xfrm>
              <a:off x="1828800" y="3429000"/>
              <a:ext cx="4572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Calibri" pitchFamily="34" charset="0"/>
                </a:rPr>
                <a:t>A</a:t>
              </a:r>
            </a:p>
          </p:txBody>
        </p:sp>
        <p:sp>
          <p:nvSpPr>
            <p:cNvPr id="10251" name="TextBox 12"/>
            <p:cNvSpPr txBox="1">
              <a:spLocks noChangeArrowheads="1"/>
            </p:cNvSpPr>
            <p:nvPr/>
          </p:nvSpPr>
          <p:spPr bwMode="auto">
            <a:xfrm>
              <a:off x="4495800" y="4267200"/>
              <a:ext cx="4572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Calibri" pitchFamily="34" charset="0"/>
                </a:rPr>
                <a:t>B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4267200" y="2971800"/>
              <a:ext cx="1371600" cy="1295400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003">
              <a:schemeClr val="l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1603</Words>
  <Application>Microsoft Office PowerPoint</Application>
  <PresentationFormat>On-screen Show (4:3)</PresentationFormat>
  <Paragraphs>233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5" baseType="lpstr">
      <vt:lpstr>Arial</vt:lpstr>
      <vt:lpstr>Calibri</vt:lpstr>
      <vt:lpstr>Symbol</vt:lpstr>
      <vt:lpstr>Office Theme</vt:lpstr>
      <vt:lpstr>Translations, Rotations, Reflections, and Dilations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Translations, Rotations, Reflections, and Dilations</dc:title>
  <dc:creator>Kit Carpenter</dc:creator>
  <cp:lastModifiedBy>Teacher E-Solutions</cp:lastModifiedBy>
  <cp:revision>150</cp:revision>
  <dcterms:created xsi:type="dcterms:W3CDTF">2009-03-13T01:43:05Z</dcterms:created>
  <dcterms:modified xsi:type="dcterms:W3CDTF">2019-01-18T17:03:54Z</dcterms:modified>
</cp:coreProperties>
</file>