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65" r:id="rId2"/>
    <p:sldMasterId id="2147483827" r:id="rId3"/>
  </p:sldMasterIdLst>
  <p:notesMasterIdLst>
    <p:notesMasterId r:id="rId48"/>
  </p:notesMasterIdLst>
  <p:sldIdLst>
    <p:sldId id="298" r:id="rId4"/>
    <p:sldId id="565" r:id="rId5"/>
    <p:sldId id="566" r:id="rId6"/>
    <p:sldId id="522" r:id="rId7"/>
    <p:sldId id="543" r:id="rId8"/>
    <p:sldId id="544" r:id="rId9"/>
    <p:sldId id="545" r:id="rId10"/>
    <p:sldId id="547" r:id="rId11"/>
    <p:sldId id="546" r:id="rId12"/>
    <p:sldId id="531" r:id="rId13"/>
    <p:sldId id="562" r:id="rId14"/>
    <p:sldId id="532" r:id="rId15"/>
    <p:sldId id="559" r:id="rId16"/>
    <p:sldId id="560" r:id="rId17"/>
    <p:sldId id="533" r:id="rId18"/>
    <p:sldId id="454" r:id="rId19"/>
    <p:sldId id="521" r:id="rId20"/>
    <p:sldId id="535" r:id="rId21"/>
    <p:sldId id="536" r:id="rId22"/>
    <p:sldId id="539" r:id="rId23"/>
    <p:sldId id="567" r:id="rId24"/>
    <p:sldId id="537" r:id="rId25"/>
    <p:sldId id="572" r:id="rId26"/>
    <p:sldId id="575" r:id="rId27"/>
    <p:sldId id="576" r:id="rId28"/>
    <p:sldId id="520" r:id="rId29"/>
    <p:sldId id="569" r:id="rId30"/>
    <p:sldId id="570" r:id="rId31"/>
    <p:sldId id="519" r:id="rId32"/>
    <p:sldId id="563" r:id="rId33"/>
    <p:sldId id="549" r:id="rId34"/>
    <p:sldId id="550" r:id="rId35"/>
    <p:sldId id="551" r:id="rId36"/>
    <p:sldId id="552" r:id="rId37"/>
    <p:sldId id="518" r:id="rId38"/>
    <p:sldId id="553" r:id="rId39"/>
    <p:sldId id="507" r:id="rId40"/>
    <p:sldId id="564" r:id="rId41"/>
    <p:sldId id="568" r:id="rId42"/>
    <p:sldId id="555" r:id="rId43"/>
    <p:sldId id="554" r:id="rId44"/>
    <p:sldId id="557" r:id="rId45"/>
    <p:sldId id="556" r:id="rId46"/>
    <p:sldId id="558" r:id="rId4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FFFF"/>
    <a:srgbClr val="000099"/>
    <a:srgbClr val="FFFFCC"/>
    <a:srgbClr val="3333FF"/>
    <a:srgbClr val="4D4D4D"/>
    <a:srgbClr val="080808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4718" autoAdjust="0"/>
  </p:normalViewPr>
  <p:slideViewPr>
    <p:cSldViewPr snapToGrid="0" snapToObjects="1">
      <p:cViewPr>
        <p:scale>
          <a:sx n="57" d="100"/>
          <a:sy n="57" d="100"/>
        </p:scale>
        <p:origin x="-192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7152EC-4E7B-4256-95A5-2B8D731F150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0962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fld id="{928FF54D-484D-4904-BC15-C5C315DFB07F}" type="slidenum">
              <a:rPr lang="en-GB" sz="1200" smtClean="0">
                <a:latin typeface="Arial" pitchFamily="34" charset="0"/>
              </a:rPr>
              <a:pPr eaLnBrk="1" hangingPunct="1"/>
              <a:t>1</a:t>
            </a:fld>
            <a:endParaRPr lang="en-GB" sz="120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fld id="{E97D1E03-5A8A-4D12-A4E1-61F1969DDE66}" type="slidenum">
              <a:rPr lang="en-GB" sz="1200" smtClean="0">
                <a:latin typeface="Arial" pitchFamily="34" charset="0"/>
              </a:rPr>
              <a:pPr eaLnBrk="1" hangingPunct="1"/>
              <a:t>38</a:t>
            </a:fld>
            <a:endParaRPr lang="en-GB" sz="120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dirty="0">
                <a:cs typeface="Arial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cs typeface="Arial" charset="0"/>
                </a:endParaRPr>
              </a:p>
            </p:txBody>
          </p:sp>
        </p:grpSp>
      </p:grpSp>
      <p:sp>
        <p:nvSpPr>
          <p:cNvPr id="1947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4B4D8-C15D-4B36-B14D-22A0C93A1DEC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C366BE45-9AB7-447F-AB6E-4090E6BD6CC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917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88EDA-9636-45D6-AA57-38C0105C9942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40D61-B40A-443F-B1C4-54F268898E0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27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BA70C-5BBA-46B5-A917-11C4E2CD93B1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05FCB-9DB1-49ED-B76B-5ACADE272F5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8743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6800" y="1981200"/>
            <a:ext cx="36957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066800" y="4114800"/>
            <a:ext cx="36957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DE192-4450-4A5D-8634-1CA66FB055C4}" type="datetime2">
              <a:rPr lang="en-US"/>
              <a:pPr>
                <a:defRPr/>
              </a:pPr>
              <a:t>Friday, January 18, 2019</a:t>
            </a:fld>
            <a:endParaRPr lang="en-GB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@ www.mathsrevision.com</a:t>
            </a: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3A1EA-B298-4179-AB71-E50C9DEF6D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078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DE74A-B6CE-4175-B485-A2F531740B3B}" type="datetime2">
              <a:rPr lang="en-US"/>
              <a:pPr>
                <a:defRPr/>
              </a:pPr>
              <a:t>Friday, January 18, 2019</a:t>
            </a:fld>
            <a:endParaRPr lang="en-GB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@ www.mathsrevision.com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4E793-7648-4E23-839E-0036B333A6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572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8C70D-50AC-4DD8-B7F2-258C26FFE8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769891"/>
      </p:ext>
    </p:extLst>
  </p:cSld>
  <p:clrMapOvr>
    <a:masterClrMapping/>
  </p:clrMapOvr>
  <p:transition spd="med">
    <p:blinds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E45B1-AF6D-44A2-9EA6-C06040E99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33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BBB2F-0A91-40EC-A882-27ED81835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0845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63F9A-A30B-4C6D-94F2-16FEB64946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507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FC716-CF90-47A3-A33E-8B725FE691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1258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9DB77-A7C4-4478-BC41-FB6AE90D8F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372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7E284-36F0-4132-ACB3-2C7526CB19A9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6DEDC-A95B-428E-9ADB-571251DF56B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9031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CB98A-2AC5-42A5-B3E6-63498923A1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93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07D5F-9C42-413F-9D58-3501453D7DCE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DA437-56C7-4A80-A064-C50E7B435AB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4807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536A0-C4B9-49B2-8B26-C83F75F2E41E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27866-8052-492F-BB2B-AB6E6853115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66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4CE91-551A-49CD-ACFF-23D0636B74DA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479C7-CD8A-4EAC-B9BE-42A764946C3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6080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5065D-5C77-4AE0-AC4D-13438A40C168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5CC57-9F39-4F16-89FE-E4481030618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3844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/>
          <p:cNvSpPr txBox="1">
            <a:spLocks noChangeArrowheads="1"/>
          </p:cNvSpPr>
          <p:nvPr userDrawn="1"/>
        </p:nvSpPr>
        <p:spPr bwMode="auto">
          <a:xfrm>
            <a:off x="38100" y="1498600"/>
            <a:ext cx="8905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FFFF00"/>
                </a:solidFill>
              </a:rPr>
              <a:t>S4 Credit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1BA8B-2C10-4659-870C-ACD971631A7C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97FFC-B528-4589-BC4A-4D8103760B0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31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2C29E-C515-44B9-9600-F14EAF63BB19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85F5B-F5D0-4EB7-A943-7738BC637BB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70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553DE-CBD5-4909-9575-CFC0C4EDEF49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41349-21EF-461F-8840-BDA389CE928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1183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cs typeface="Arial" charset="0"/>
                </a:endParaRPr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cs typeface="Arial" charset="0"/>
                </a:endParaRPr>
              </a:p>
            </p:txBody>
          </p:sp>
        </p:grpSp>
      </p:grpSp>
      <p:sp>
        <p:nvSpPr>
          <p:cNvPr id="1844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844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44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69EAE2FA-BF21-43E5-84A8-50575B79B6FF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1845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845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7778D69E-58A0-4BFA-AF8F-F9E10F515E6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61" r:id="rId1"/>
    <p:sldLayoutId id="2147484162" r:id="rId2"/>
    <p:sldLayoutId id="2147484163" r:id="rId3"/>
    <p:sldLayoutId id="2147484164" r:id="rId4"/>
    <p:sldLayoutId id="2147484165" r:id="rId5"/>
    <p:sldLayoutId id="2147484166" r:id="rId6"/>
    <p:sldLayoutId id="2147484167" r:id="rId7"/>
    <p:sldLayoutId id="2147484168" r:id="rId8"/>
    <p:sldLayoutId id="2147484169" r:id="rId9"/>
    <p:sldLayoutId id="2147484170" r:id="rId10"/>
    <p:sldLayoutId id="2147484171" r:id="rId11"/>
    <p:sldLayoutId id="2147484172" r:id="rId12"/>
    <p:sldLayoutId id="2147484173" r:id="rId13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Arial" charset="0"/>
              </a:defRPr>
            </a:lvl1pPr>
          </a:lstStyle>
          <a:p>
            <a:pPr>
              <a:defRPr/>
            </a:pPr>
            <a:fld id="{49852F75-ECBE-4065-9621-484FC9AE1F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4" r:id="rId1"/>
  </p:sldLayoutIdLst>
  <p:transition spd="med">
    <p:blinds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981D942B-B3B3-4C72-A5DA-7DE8D82D2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5" r:id="rId1"/>
    <p:sldLayoutId id="2147484176" r:id="rId2"/>
    <p:sldLayoutId id="2147484177" r:id="rId3"/>
    <p:sldLayoutId id="2147484178" r:id="rId4"/>
    <p:sldLayoutId id="2147484179" r:id="rId5"/>
    <p:sldLayoutId id="2147484180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3" Type="http://schemas.openxmlformats.org/officeDocument/2006/relationships/slide" Target="slide2.xml"/><Relationship Id="rId7" Type="http://schemas.openxmlformats.org/officeDocument/2006/relationships/slide" Target="slide1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slide" Target="slide41.xml"/><Relationship Id="rId5" Type="http://schemas.openxmlformats.org/officeDocument/2006/relationships/image" Target="../media/image2.gif"/><Relationship Id="rId10" Type="http://schemas.openxmlformats.org/officeDocument/2006/relationships/slide" Target="slide40.xml"/><Relationship Id="rId4" Type="http://schemas.openxmlformats.org/officeDocument/2006/relationships/slide" Target="slide10.xml"/><Relationship Id="rId9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0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14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7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0.wmf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image" Target="../media/image34.png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33.wmf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image" Target="../media/image39.png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38.wmf"/><Relationship Id="rId5" Type="http://schemas.openxmlformats.org/officeDocument/2006/relationships/image" Target="../media/image35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37.wmf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image" Target="../media/image43.png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40.wmf"/><Relationship Id="rId4" Type="http://schemas.openxmlformats.org/officeDocument/2006/relationships/oleObject" Target="../embeddings/oleObject23.bin"/><Relationship Id="rId9" Type="http://schemas.openxmlformats.org/officeDocument/2006/relationships/image" Target="../media/image42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44.wmf"/><Relationship Id="rId4" Type="http://schemas.openxmlformats.org/officeDocument/2006/relationships/oleObject" Target="../embeddings/oleObject26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3230563" y="1870075"/>
            <a:ext cx="40687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 b="1">
                <a:solidFill>
                  <a:srgbClr val="F9F911"/>
                </a:solidFill>
              </a:rPr>
              <a:t>Scales </a:t>
            </a:r>
            <a:r>
              <a:rPr lang="en-GB" sz="1600" b="1">
                <a:solidFill>
                  <a:srgbClr val="F9F911"/>
                </a:solidFill>
              </a:rPr>
              <a:t>(Representative Fractions)</a:t>
            </a:r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3230563" y="2336800"/>
            <a:ext cx="2800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 b="1">
                <a:solidFill>
                  <a:srgbClr val="F9F911"/>
                </a:solidFill>
              </a:rPr>
              <a:t>Scale Drawings</a:t>
            </a:r>
          </a:p>
        </p:txBody>
      </p:sp>
      <p:sp>
        <p:nvSpPr>
          <p:cNvPr id="24580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33663" y="1992313"/>
            <a:ext cx="477837" cy="303212"/>
          </a:xfrm>
          <a:prstGeom prst="actionButtonForwardNex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24581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33663" y="2460625"/>
            <a:ext cx="477837" cy="303213"/>
          </a:xfrm>
          <a:prstGeom prst="actionButtonForwardNex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67592" name="Rectangle 8"/>
          <p:cNvSpPr>
            <a:spLocks noGrp="1" noChangeArrowheads="1"/>
          </p:cNvSpPr>
          <p:nvPr>
            <p:ph type="ctrTitle" idx="4294967295"/>
          </p:nvPr>
        </p:nvSpPr>
        <p:spPr>
          <a:xfrm>
            <a:off x="1803400" y="457200"/>
            <a:ext cx="5537200" cy="949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>Mathematical</a:t>
            </a:r>
            <a:b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</a:b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>Similarity</a:t>
            </a:r>
            <a:endParaRPr lang="en-GB" sz="2000" dirty="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24583" name="Picture 9" descr="scottishflag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4" name="Text Box 10"/>
          <p:cNvSpPr txBox="1">
            <a:spLocks noChangeArrowheads="1"/>
          </p:cNvSpPr>
          <p:nvPr/>
        </p:nvSpPr>
        <p:spPr bwMode="auto">
          <a:xfrm rot="-54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www.mathsrevision.com</a:t>
            </a:r>
          </a:p>
        </p:txBody>
      </p:sp>
      <p:pic>
        <p:nvPicPr>
          <p:cNvPr id="24585" name="Picture 11" descr="Office Objects 057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050" y="227013"/>
            <a:ext cx="1444625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6" name="Text Box 12"/>
          <p:cNvSpPr txBox="1">
            <a:spLocks noChangeArrowheads="1"/>
          </p:cNvSpPr>
          <p:nvPr/>
        </p:nvSpPr>
        <p:spPr bwMode="auto">
          <a:xfrm>
            <a:off x="3230563" y="2803525"/>
            <a:ext cx="49403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 b="1">
                <a:solidFill>
                  <a:srgbClr val="F9F911"/>
                </a:solidFill>
              </a:rPr>
              <a:t>Working Out Scale Factor</a:t>
            </a:r>
          </a:p>
        </p:txBody>
      </p:sp>
      <p:sp>
        <p:nvSpPr>
          <p:cNvPr id="24587" name="AutoShape 13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33663" y="2927350"/>
            <a:ext cx="477837" cy="301625"/>
          </a:xfrm>
          <a:prstGeom prst="actionButtonForwardNex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24588" name="Text Box 14"/>
          <p:cNvSpPr txBox="1">
            <a:spLocks noChangeArrowheads="1"/>
          </p:cNvSpPr>
          <p:nvPr/>
        </p:nvSpPr>
        <p:spPr bwMode="auto">
          <a:xfrm>
            <a:off x="3230563" y="3271838"/>
            <a:ext cx="34893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 b="1">
                <a:solidFill>
                  <a:srgbClr val="F9F911"/>
                </a:solidFill>
              </a:rPr>
              <a:t>Similar Triangles 1</a:t>
            </a:r>
          </a:p>
        </p:txBody>
      </p:sp>
      <p:sp>
        <p:nvSpPr>
          <p:cNvPr id="24589" name="AutoShape 1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33663" y="3394075"/>
            <a:ext cx="477837" cy="303213"/>
          </a:xfrm>
          <a:prstGeom prst="actionButtonForwardNex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24590" name="Text Box 25"/>
          <p:cNvSpPr txBox="1">
            <a:spLocks noChangeArrowheads="1"/>
          </p:cNvSpPr>
          <p:nvPr/>
        </p:nvSpPr>
        <p:spPr bwMode="auto">
          <a:xfrm>
            <a:off x="3230563" y="3738563"/>
            <a:ext cx="34893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 b="1">
                <a:solidFill>
                  <a:srgbClr val="F9F911"/>
                </a:solidFill>
              </a:rPr>
              <a:t>Similar Triangles 2</a:t>
            </a:r>
          </a:p>
        </p:txBody>
      </p:sp>
      <p:sp>
        <p:nvSpPr>
          <p:cNvPr id="24591" name="Text Box 26"/>
          <p:cNvSpPr txBox="1">
            <a:spLocks noChangeArrowheads="1"/>
          </p:cNvSpPr>
          <p:nvPr/>
        </p:nvSpPr>
        <p:spPr bwMode="auto">
          <a:xfrm>
            <a:off x="3230563" y="4656138"/>
            <a:ext cx="27828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 b="1">
                <a:solidFill>
                  <a:srgbClr val="F9F911"/>
                </a:solidFill>
              </a:rPr>
              <a:t>Similar Figures</a:t>
            </a:r>
          </a:p>
        </p:txBody>
      </p:sp>
      <p:sp>
        <p:nvSpPr>
          <p:cNvPr id="24592" name="AutoShape 27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33663" y="3860800"/>
            <a:ext cx="477837" cy="301625"/>
          </a:xfrm>
          <a:prstGeom prst="actionButtonForwardNex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24593" name="AutoShape 2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33663" y="4776788"/>
            <a:ext cx="477837" cy="303212"/>
          </a:xfrm>
          <a:prstGeom prst="actionButtonForwardNex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24594" name="Text Box 31"/>
          <p:cNvSpPr txBox="1">
            <a:spLocks noChangeArrowheads="1"/>
          </p:cNvSpPr>
          <p:nvPr/>
        </p:nvSpPr>
        <p:spPr bwMode="auto">
          <a:xfrm>
            <a:off x="3246438" y="5122863"/>
            <a:ext cx="47355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 b="1">
                <a:solidFill>
                  <a:srgbClr val="F9F911"/>
                </a:solidFill>
              </a:rPr>
              <a:t>Scale Factor in 2D (Area)</a:t>
            </a:r>
          </a:p>
        </p:txBody>
      </p:sp>
      <p:sp>
        <p:nvSpPr>
          <p:cNvPr id="24595" name="AutoShape 32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49538" y="5245100"/>
            <a:ext cx="477837" cy="303213"/>
          </a:xfrm>
          <a:prstGeom prst="actionButtonForwardNex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24596" name="Text Box 39"/>
          <p:cNvSpPr txBox="1">
            <a:spLocks noChangeArrowheads="1"/>
          </p:cNvSpPr>
          <p:nvPr/>
        </p:nvSpPr>
        <p:spPr bwMode="auto">
          <a:xfrm>
            <a:off x="3251200" y="5589588"/>
            <a:ext cx="5535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 b="1">
                <a:solidFill>
                  <a:srgbClr val="F9F911"/>
                </a:solidFill>
              </a:rPr>
              <a:t>Surface Area of similar Solids</a:t>
            </a:r>
          </a:p>
        </p:txBody>
      </p:sp>
      <p:sp>
        <p:nvSpPr>
          <p:cNvPr id="24597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54300" y="5713413"/>
            <a:ext cx="477838" cy="303212"/>
          </a:xfrm>
          <a:prstGeom prst="actionButtonForwardNex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24598" name="Text Box 39"/>
          <p:cNvSpPr txBox="1">
            <a:spLocks noChangeArrowheads="1"/>
          </p:cNvSpPr>
          <p:nvPr/>
        </p:nvSpPr>
        <p:spPr bwMode="auto">
          <a:xfrm>
            <a:off x="3265488" y="6056313"/>
            <a:ext cx="482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 b="1">
                <a:solidFill>
                  <a:srgbClr val="F9F911"/>
                </a:solidFill>
              </a:rPr>
              <a:t>Scale Factor 3D (Volume)</a:t>
            </a:r>
          </a:p>
        </p:txBody>
      </p:sp>
      <p:sp>
        <p:nvSpPr>
          <p:cNvPr id="24599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68588" y="6180138"/>
            <a:ext cx="477837" cy="301625"/>
          </a:xfrm>
          <a:prstGeom prst="actionButtonForwardNex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24600" name="Text Box 25"/>
          <p:cNvSpPr txBox="1">
            <a:spLocks noChangeArrowheads="1"/>
          </p:cNvSpPr>
          <p:nvPr/>
        </p:nvSpPr>
        <p:spPr bwMode="auto">
          <a:xfrm>
            <a:off x="3246438" y="4205288"/>
            <a:ext cx="58594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 b="1">
                <a:solidFill>
                  <a:srgbClr val="F9F911"/>
                </a:solidFill>
              </a:rPr>
              <a:t>Similar Triangles 3 with Algebra</a:t>
            </a:r>
          </a:p>
        </p:txBody>
      </p:sp>
      <p:sp>
        <p:nvSpPr>
          <p:cNvPr id="24601" name="AutoShape 27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49538" y="4327525"/>
            <a:ext cx="477837" cy="301625"/>
          </a:xfrm>
          <a:prstGeom prst="actionButtonForwardNex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609600"/>
            <a:ext cx="9144000" cy="5867400"/>
            <a:chOff x="0" y="384"/>
            <a:chExt cx="5760" cy="3696"/>
          </a:xfrm>
        </p:grpSpPr>
        <p:sp>
          <p:nvSpPr>
            <p:cNvPr id="33795" name="Text Box 3"/>
            <p:cNvSpPr txBox="1">
              <a:spLocks noChangeArrowheads="1"/>
            </p:cNvSpPr>
            <p:nvPr/>
          </p:nvSpPr>
          <p:spPr bwMode="auto">
            <a:xfrm>
              <a:off x="1824" y="432"/>
              <a:ext cx="1728" cy="28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b="1"/>
                <a:t>Similar Triangles</a:t>
              </a:r>
            </a:p>
          </p:txBody>
        </p:sp>
        <p:sp>
          <p:nvSpPr>
            <p:cNvPr id="33796" name="Text Box 4"/>
            <p:cNvSpPr txBox="1">
              <a:spLocks noChangeArrowheads="1"/>
            </p:cNvSpPr>
            <p:nvPr/>
          </p:nvSpPr>
          <p:spPr bwMode="auto">
            <a:xfrm>
              <a:off x="576" y="816"/>
              <a:ext cx="4704" cy="442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/>
                <a:t>Similar triangles are important in mathematics and their application can be used to solve a wide variety of problems.</a:t>
              </a:r>
            </a:p>
          </p:txBody>
        </p:sp>
        <p:sp>
          <p:nvSpPr>
            <p:cNvPr id="33797" name="Text Box 5"/>
            <p:cNvSpPr txBox="1">
              <a:spLocks noChangeArrowheads="1"/>
            </p:cNvSpPr>
            <p:nvPr/>
          </p:nvSpPr>
          <p:spPr bwMode="auto">
            <a:xfrm>
              <a:off x="768" y="1392"/>
              <a:ext cx="4176" cy="1018"/>
            </a:xfrm>
            <a:prstGeom prst="rect">
              <a:avLst/>
            </a:prstGeom>
            <a:solidFill>
              <a:srgbClr val="FF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/>
                <a:t>The two conditions for similarity between shapes as we have seen earlier are:</a:t>
              </a:r>
            </a:p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GB" sz="2000">
                  <a:solidFill>
                    <a:schemeClr val="accent2"/>
                  </a:solidFill>
                </a:rPr>
                <a:t>Corresponding sides are in proportion  </a:t>
              </a:r>
              <a:r>
                <a:rPr lang="en-GB" sz="2000" b="1">
                  <a:solidFill>
                    <a:srgbClr val="FF0066"/>
                  </a:solidFill>
                </a:rPr>
                <a:t>and</a:t>
              </a:r>
            </a:p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GB" sz="2000">
                  <a:solidFill>
                    <a:schemeClr val="accent2"/>
                  </a:solidFill>
                </a:rPr>
                <a:t>Corresponding angles are equal</a:t>
              </a:r>
              <a:endParaRPr lang="en-GB" sz="2000"/>
            </a:p>
          </p:txBody>
        </p:sp>
        <p:sp>
          <p:nvSpPr>
            <p:cNvPr id="33798" name="Text Box 6"/>
            <p:cNvSpPr txBox="1">
              <a:spLocks noChangeArrowheads="1"/>
            </p:cNvSpPr>
            <p:nvPr/>
          </p:nvSpPr>
          <p:spPr bwMode="auto">
            <a:xfrm>
              <a:off x="528" y="2640"/>
              <a:ext cx="4704" cy="53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 b="1">
                  <a:solidFill>
                    <a:srgbClr val="FFFFCC"/>
                  </a:solidFill>
                </a:rPr>
                <a:t>Triangles are the exception to this rule.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GB" sz="2000" b="1">
                  <a:solidFill>
                    <a:srgbClr val="FFFFCC"/>
                  </a:solidFill>
                </a:rPr>
                <a:t>only the second condition is needed</a:t>
              </a:r>
            </a:p>
          </p:txBody>
        </p:sp>
        <p:sp>
          <p:nvSpPr>
            <p:cNvPr id="33799" name="Text Box 7"/>
            <p:cNvSpPr txBox="1">
              <a:spLocks noChangeArrowheads="1"/>
            </p:cNvSpPr>
            <p:nvPr/>
          </p:nvSpPr>
          <p:spPr bwMode="auto">
            <a:xfrm>
              <a:off x="864" y="3456"/>
              <a:ext cx="4176" cy="538"/>
            </a:xfrm>
            <a:prstGeom prst="rect">
              <a:avLst/>
            </a:prstGeom>
            <a:solidFill>
              <a:srgbClr val="FF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 b="1"/>
                <a:t>Two triangles are similar if their</a:t>
              </a:r>
            </a:p>
            <a:p>
              <a:pPr algn="ctr" eaLnBrk="1" hangingPunct="1">
                <a:spcBef>
                  <a:spcPct val="50000"/>
                </a:spcBef>
                <a:buFontTx/>
                <a:buChar char="•"/>
              </a:pPr>
              <a:r>
                <a:rPr lang="en-GB" sz="2000">
                  <a:solidFill>
                    <a:schemeClr val="accent2"/>
                  </a:solidFill>
                </a:rPr>
                <a:t>Corresponding angles are equal</a:t>
              </a:r>
              <a:endParaRPr lang="en-GB" sz="2000"/>
            </a:p>
          </p:txBody>
        </p:sp>
        <p:sp>
          <p:nvSpPr>
            <p:cNvPr id="33800" name="AutoShape 8"/>
            <p:cNvSpPr>
              <a:spLocks noChangeArrowheads="1"/>
            </p:cNvSpPr>
            <p:nvPr/>
          </p:nvSpPr>
          <p:spPr bwMode="auto">
            <a:xfrm rot="9500641">
              <a:off x="5040" y="384"/>
              <a:ext cx="432" cy="528"/>
            </a:xfrm>
            <a:prstGeom prst="triangle">
              <a:avLst>
                <a:gd name="adj" fmla="val 0"/>
              </a:avLst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1" name="AutoShape 9"/>
            <p:cNvSpPr>
              <a:spLocks noChangeArrowheads="1"/>
            </p:cNvSpPr>
            <p:nvPr/>
          </p:nvSpPr>
          <p:spPr bwMode="auto">
            <a:xfrm rot="906883">
              <a:off x="5328" y="1824"/>
              <a:ext cx="432" cy="528"/>
            </a:xfrm>
            <a:prstGeom prst="triangle">
              <a:avLst>
                <a:gd name="adj" fmla="val 0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2" name="AutoShape 10"/>
            <p:cNvSpPr>
              <a:spLocks noChangeArrowheads="1"/>
            </p:cNvSpPr>
            <p:nvPr/>
          </p:nvSpPr>
          <p:spPr bwMode="auto">
            <a:xfrm rot="-6396796">
              <a:off x="5040" y="3552"/>
              <a:ext cx="432" cy="528"/>
            </a:xfrm>
            <a:prstGeom prst="triangle">
              <a:avLst>
                <a:gd name="adj" fmla="val 0"/>
              </a:avLst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3" name="AutoShape 11"/>
            <p:cNvSpPr>
              <a:spLocks noChangeArrowheads="1"/>
            </p:cNvSpPr>
            <p:nvPr/>
          </p:nvSpPr>
          <p:spPr bwMode="auto">
            <a:xfrm rot="12099359" flipH="1">
              <a:off x="240" y="432"/>
              <a:ext cx="432" cy="528"/>
            </a:xfrm>
            <a:prstGeom prst="triangle">
              <a:avLst>
                <a:gd name="adj" fmla="val 0"/>
              </a:avLst>
            </a:prstGeom>
            <a:solidFill>
              <a:schemeClr val="hlink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4" name="AutoShape 12"/>
            <p:cNvSpPr>
              <a:spLocks noChangeArrowheads="1"/>
            </p:cNvSpPr>
            <p:nvPr/>
          </p:nvSpPr>
          <p:spPr bwMode="auto">
            <a:xfrm rot="20693117" flipH="1">
              <a:off x="0" y="1824"/>
              <a:ext cx="432" cy="528"/>
            </a:xfrm>
            <a:prstGeom prst="triangle">
              <a:avLst>
                <a:gd name="adj" fmla="val 0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5" name="AutoShape 13"/>
            <p:cNvSpPr>
              <a:spLocks noChangeArrowheads="1"/>
            </p:cNvSpPr>
            <p:nvPr/>
          </p:nvSpPr>
          <p:spPr bwMode="auto">
            <a:xfrm rot="6396796" flipH="1">
              <a:off x="240" y="3600"/>
              <a:ext cx="432" cy="528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0" y="295275"/>
            <a:ext cx="62103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GB" b="0" smtClean="0">
                <a:solidFill>
                  <a:srgbClr val="FFFF00"/>
                </a:solidFill>
                <a:effectLst/>
                <a:latin typeface="Comic Sans MS" pitchFamily="66" charset="0"/>
              </a:rPr>
              <a:t>Similar Triangles</a:t>
            </a:r>
          </a:p>
        </p:txBody>
      </p:sp>
      <p:sp>
        <p:nvSpPr>
          <p:cNvPr id="34819" name="AutoShape 6"/>
          <p:cNvSpPr>
            <a:spLocks noChangeArrowheads="1"/>
          </p:cNvSpPr>
          <p:nvPr/>
        </p:nvSpPr>
        <p:spPr bwMode="auto">
          <a:xfrm>
            <a:off x="3706813" y="3789363"/>
            <a:ext cx="863600" cy="1366837"/>
          </a:xfrm>
          <a:prstGeom prst="rtTriangle">
            <a:avLst/>
          </a:prstGeom>
          <a:solidFill>
            <a:schemeClr val="accent1"/>
          </a:solidFill>
          <a:ln w="57150">
            <a:solidFill>
              <a:srgbClr val="4D4D4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0" name="AutoShape 7"/>
          <p:cNvSpPr>
            <a:spLocks noChangeArrowheads="1"/>
          </p:cNvSpPr>
          <p:nvPr/>
        </p:nvSpPr>
        <p:spPr bwMode="auto">
          <a:xfrm>
            <a:off x="1906588" y="4868863"/>
            <a:ext cx="503237" cy="792162"/>
          </a:xfrm>
          <a:prstGeom prst="rtTriangle">
            <a:avLst/>
          </a:prstGeom>
          <a:solidFill>
            <a:schemeClr val="accent1"/>
          </a:solidFill>
          <a:ln w="57150">
            <a:solidFill>
              <a:srgbClr val="4D4D4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AutoShape 9"/>
          <p:cNvSpPr>
            <a:spLocks noChangeArrowheads="1"/>
          </p:cNvSpPr>
          <p:nvPr/>
        </p:nvSpPr>
        <p:spPr bwMode="auto">
          <a:xfrm>
            <a:off x="6659563" y="2060575"/>
            <a:ext cx="1511300" cy="2303463"/>
          </a:xfrm>
          <a:prstGeom prst="rtTriangle">
            <a:avLst/>
          </a:prstGeom>
          <a:solidFill>
            <a:schemeClr val="accent1"/>
          </a:solidFill>
          <a:ln w="57150">
            <a:solidFill>
              <a:srgbClr val="4D4D4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Line 10"/>
          <p:cNvSpPr>
            <a:spLocks noChangeShapeType="1"/>
          </p:cNvSpPr>
          <p:nvPr/>
        </p:nvSpPr>
        <p:spPr bwMode="auto">
          <a:xfrm flipV="1">
            <a:off x="1897063" y="1992313"/>
            <a:ext cx="4762500" cy="2811462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11"/>
          <p:cNvSpPr>
            <a:spLocks noChangeShapeType="1"/>
          </p:cNvSpPr>
          <p:nvPr/>
        </p:nvSpPr>
        <p:spPr bwMode="auto">
          <a:xfrm flipV="1">
            <a:off x="1906588" y="4364038"/>
            <a:ext cx="4752975" cy="1296987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Line 12"/>
          <p:cNvSpPr>
            <a:spLocks noChangeShapeType="1"/>
          </p:cNvSpPr>
          <p:nvPr/>
        </p:nvSpPr>
        <p:spPr bwMode="auto">
          <a:xfrm flipV="1">
            <a:off x="2411413" y="4364038"/>
            <a:ext cx="5761037" cy="1296987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09600" y="457200"/>
            <a:ext cx="7696200" cy="2209800"/>
            <a:chOff x="384" y="288"/>
            <a:chExt cx="4848" cy="1392"/>
          </a:xfrm>
        </p:grpSpPr>
        <p:sp>
          <p:nvSpPr>
            <p:cNvPr id="35856" name="Freeform 3"/>
            <p:cNvSpPr>
              <a:spLocks/>
            </p:cNvSpPr>
            <p:nvPr/>
          </p:nvSpPr>
          <p:spPr bwMode="auto">
            <a:xfrm>
              <a:off x="816" y="864"/>
              <a:ext cx="1344" cy="768"/>
            </a:xfrm>
            <a:custGeom>
              <a:avLst/>
              <a:gdLst>
                <a:gd name="T0" fmla="*/ 0 w 1344"/>
                <a:gd name="T1" fmla="*/ 768 h 768"/>
                <a:gd name="T2" fmla="*/ 1344 w 1344"/>
                <a:gd name="T3" fmla="*/ 768 h 768"/>
                <a:gd name="T4" fmla="*/ 288 w 1344"/>
                <a:gd name="T5" fmla="*/ 0 h 768"/>
                <a:gd name="T6" fmla="*/ 0 w 1344"/>
                <a:gd name="T7" fmla="*/ 768 h 7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44"/>
                <a:gd name="T13" fmla="*/ 0 h 768"/>
                <a:gd name="T14" fmla="*/ 1344 w 1344"/>
                <a:gd name="T15" fmla="*/ 768 h 7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44" h="768">
                  <a:moveTo>
                    <a:pt x="0" y="768"/>
                  </a:moveTo>
                  <a:lnTo>
                    <a:pt x="1344" y="768"/>
                  </a:lnTo>
                  <a:lnTo>
                    <a:pt x="288" y="0"/>
                  </a:lnTo>
                  <a:lnTo>
                    <a:pt x="0" y="768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7" name="Freeform 4"/>
            <p:cNvSpPr>
              <a:spLocks/>
            </p:cNvSpPr>
            <p:nvPr/>
          </p:nvSpPr>
          <p:spPr bwMode="auto">
            <a:xfrm>
              <a:off x="3072" y="384"/>
              <a:ext cx="2160" cy="1234"/>
            </a:xfrm>
            <a:custGeom>
              <a:avLst/>
              <a:gdLst>
                <a:gd name="T0" fmla="*/ 0 w 1344"/>
                <a:gd name="T1" fmla="*/ 365409 h 768"/>
                <a:gd name="T2" fmla="*/ 641274 w 1344"/>
                <a:gd name="T3" fmla="*/ 365409 h 768"/>
                <a:gd name="T4" fmla="*/ 137475 w 1344"/>
                <a:gd name="T5" fmla="*/ 0 h 768"/>
                <a:gd name="T6" fmla="*/ 0 w 1344"/>
                <a:gd name="T7" fmla="*/ 365409 h 7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44"/>
                <a:gd name="T13" fmla="*/ 0 h 768"/>
                <a:gd name="T14" fmla="*/ 1344 w 1344"/>
                <a:gd name="T15" fmla="*/ 768 h 7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44" h="768">
                  <a:moveTo>
                    <a:pt x="0" y="768"/>
                  </a:moveTo>
                  <a:lnTo>
                    <a:pt x="1344" y="768"/>
                  </a:lnTo>
                  <a:lnTo>
                    <a:pt x="288" y="0"/>
                  </a:lnTo>
                  <a:lnTo>
                    <a:pt x="0" y="768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8" name="Text Box 5"/>
            <p:cNvSpPr txBox="1">
              <a:spLocks noChangeArrowheads="1"/>
            </p:cNvSpPr>
            <p:nvPr/>
          </p:nvSpPr>
          <p:spPr bwMode="auto">
            <a:xfrm>
              <a:off x="864" y="1392"/>
              <a:ext cx="5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70</a:t>
              </a:r>
              <a:r>
                <a:rPr lang="en-GB" baseline="30000"/>
                <a:t>o</a:t>
              </a:r>
              <a:endParaRPr lang="en-GB"/>
            </a:p>
          </p:txBody>
        </p:sp>
        <p:sp>
          <p:nvSpPr>
            <p:cNvPr id="35859" name="Text Box 6"/>
            <p:cNvSpPr txBox="1">
              <a:spLocks noChangeArrowheads="1"/>
            </p:cNvSpPr>
            <p:nvPr/>
          </p:nvSpPr>
          <p:spPr bwMode="auto">
            <a:xfrm>
              <a:off x="3168" y="1344"/>
              <a:ext cx="5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70</a:t>
              </a:r>
              <a:r>
                <a:rPr lang="en-GB" baseline="30000"/>
                <a:t>o</a:t>
              </a:r>
              <a:endParaRPr lang="en-GB"/>
            </a:p>
          </p:txBody>
        </p:sp>
        <p:sp>
          <p:nvSpPr>
            <p:cNvPr id="35860" name="Text Box 7"/>
            <p:cNvSpPr txBox="1">
              <a:spLocks noChangeArrowheads="1"/>
            </p:cNvSpPr>
            <p:nvPr/>
          </p:nvSpPr>
          <p:spPr bwMode="auto">
            <a:xfrm>
              <a:off x="1632" y="1392"/>
              <a:ext cx="5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45</a:t>
              </a:r>
              <a:r>
                <a:rPr lang="en-GB" baseline="30000"/>
                <a:t>o</a:t>
              </a:r>
              <a:endParaRPr lang="en-GB"/>
            </a:p>
          </p:txBody>
        </p:sp>
        <p:sp>
          <p:nvSpPr>
            <p:cNvPr id="35861" name="Text Box 8"/>
            <p:cNvSpPr txBox="1">
              <a:spLocks noChangeArrowheads="1"/>
            </p:cNvSpPr>
            <p:nvPr/>
          </p:nvSpPr>
          <p:spPr bwMode="auto">
            <a:xfrm>
              <a:off x="1008" y="960"/>
              <a:ext cx="5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65</a:t>
              </a:r>
              <a:r>
                <a:rPr lang="en-GB" baseline="30000"/>
                <a:t>o</a:t>
              </a:r>
              <a:endParaRPr lang="en-GB"/>
            </a:p>
          </p:txBody>
        </p:sp>
        <p:sp>
          <p:nvSpPr>
            <p:cNvPr id="35862" name="Text Box 9"/>
            <p:cNvSpPr txBox="1">
              <a:spLocks noChangeArrowheads="1"/>
            </p:cNvSpPr>
            <p:nvPr/>
          </p:nvSpPr>
          <p:spPr bwMode="auto">
            <a:xfrm>
              <a:off x="4656" y="1344"/>
              <a:ext cx="5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45</a:t>
              </a:r>
              <a:r>
                <a:rPr lang="en-GB" baseline="30000"/>
                <a:t>o</a:t>
              </a:r>
              <a:endParaRPr lang="en-GB"/>
            </a:p>
          </p:txBody>
        </p:sp>
        <p:sp>
          <p:nvSpPr>
            <p:cNvPr id="35863" name="Oval 10"/>
            <p:cNvSpPr>
              <a:spLocks noChangeArrowheads="1"/>
            </p:cNvSpPr>
            <p:nvPr/>
          </p:nvSpPr>
          <p:spPr bwMode="auto">
            <a:xfrm>
              <a:off x="3552" y="52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4" name="Text Box 11"/>
            <p:cNvSpPr txBox="1">
              <a:spLocks noChangeArrowheads="1"/>
            </p:cNvSpPr>
            <p:nvPr/>
          </p:nvSpPr>
          <p:spPr bwMode="auto">
            <a:xfrm>
              <a:off x="384" y="288"/>
              <a:ext cx="2592" cy="404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800"/>
                <a:t>These two triangles are similar since they are equiangular. 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09600" y="2667000"/>
            <a:ext cx="8534400" cy="3948113"/>
            <a:chOff x="384" y="1680"/>
            <a:chExt cx="5376" cy="2487"/>
          </a:xfrm>
        </p:grpSpPr>
        <p:grpSp>
          <p:nvGrpSpPr>
            <p:cNvPr id="35844" name="Group 13"/>
            <p:cNvGrpSpPr>
              <a:grpSpLocks/>
            </p:cNvGrpSpPr>
            <p:nvPr/>
          </p:nvGrpSpPr>
          <p:grpSpPr bwMode="auto">
            <a:xfrm>
              <a:off x="384" y="1680"/>
              <a:ext cx="4848" cy="2468"/>
              <a:chOff x="384" y="1680"/>
              <a:chExt cx="4848" cy="2468"/>
            </a:xfrm>
          </p:grpSpPr>
          <p:sp>
            <p:nvSpPr>
              <p:cNvPr id="35848" name="Freeform 14"/>
              <p:cNvSpPr>
                <a:spLocks/>
              </p:cNvSpPr>
              <p:nvPr/>
            </p:nvSpPr>
            <p:spPr bwMode="auto">
              <a:xfrm>
                <a:off x="768" y="1968"/>
                <a:ext cx="1584" cy="912"/>
              </a:xfrm>
              <a:custGeom>
                <a:avLst/>
                <a:gdLst>
                  <a:gd name="T0" fmla="*/ 0 w 1152"/>
                  <a:gd name="T1" fmla="*/ 912 h 912"/>
                  <a:gd name="T2" fmla="*/ 72337 w 1152"/>
                  <a:gd name="T3" fmla="*/ 912 h 912"/>
                  <a:gd name="T4" fmla="*/ 42175 w 1152"/>
                  <a:gd name="T5" fmla="*/ 0 h 912"/>
                  <a:gd name="T6" fmla="*/ 0 w 1152"/>
                  <a:gd name="T7" fmla="*/ 912 h 91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52"/>
                  <a:gd name="T13" fmla="*/ 0 h 912"/>
                  <a:gd name="T14" fmla="*/ 1152 w 1152"/>
                  <a:gd name="T15" fmla="*/ 912 h 91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52" h="912">
                    <a:moveTo>
                      <a:pt x="0" y="912"/>
                    </a:moveTo>
                    <a:lnTo>
                      <a:pt x="1152" y="912"/>
                    </a:lnTo>
                    <a:lnTo>
                      <a:pt x="672" y="0"/>
                    </a:lnTo>
                    <a:lnTo>
                      <a:pt x="0" y="912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49" name="Text Box 15"/>
              <p:cNvSpPr txBox="1">
                <a:spLocks noChangeArrowheads="1"/>
              </p:cNvSpPr>
              <p:nvPr/>
            </p:nvSpPr>
            <p:spPr bwMode="auto">
              <a:xfrm>
                <a:off x="864" y="2640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50</a:t>
                </a:r>
                <a:r>
                  <a:rPr lang="en-GB" baseline="30000"/>
                  <a:t>o</a:t>
                </a:r>
                <a:endParaRPr lang="en-GB"/>
              </a:p>
            </p:txBody>
          </p:sp>
          <p:sp>
            <p:nvSpPr>
              <p:cNvPr id="35850" name="Text Box 16"/>
              <p:cNvSpPr txBox="1">
                <a:spLocks noChangeArrowheads="1"/>
              </p:cNvSpPr>
              <p:nvPr/>
            </p:nvSpPr>
            <p:spPr bwMode="auto">
              <a:xfrm>
                <a:off x="1920" y="2640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55</a:t>
                </a:r>
                <a:r>
                  <a:rPr lang="en-GB" baseline="30000"/>
                  <a:t>o</a:t>
                </a:r>
                <a:endParaRPr lang="en-GB"/>
              </a:p>
            </p:txBody>
          </p:sp>
          <p:sp>
            <p:nvSpPr>
              <p:cNvPr id="35851" name="Freeform 17"/>
              <p:cNvSpPr>
                <a:spLocks/>
              </p:cNvSpPr>
              <p:nvPr/>
            </p:nvSpPr>
            <p:spPr bwMode="auto">
              <a:xfrm rot="4767568">
                <a:off x="3314" y="2158"/>
                <a:ext cx="2256" cy="1299"/>
              </a:xfrm>
              <a:custGeom>
                <a:avLst/>
                <a:gdLst>
                  <a:gd name="T0" fmla="*/ 0 w 1152"/>
                  <a:gd name="T1" fmla="*/ 90561 h 912"/>
                  <a:gd name="T2" fmla="*/ 7177791 w 1152"/>
                  <a:gd name="T3" fmla="*/ 90561 h 912"/>
                  <a:gd name="T4" fmla="*/ 4187019 w 1152"/>
                  <a:gd name="T5" fmla="*/ 0 h 912"/>
                  <a:gd name="T6" fmla="*/ 0 w 1152"/>
                  <a:gd name="T7" fmla="*/ 90561 h 91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52"/>
                  <a:gd name="T13" fmla="*/ 0 h 912"/>
                  <a:gd name="T14" fmla="*/ 1152 w 1152"/>
                  <a:gd name="T15" fmla="*/ 912 h 91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52" h="912">
                    <a:moveTo>
                      <a:pt x="0" y="912"/>
                    </a:moveTo>
                    <a:lnTo>
                      <a:pt x="1152" y="912"/>
                    </a:lnTo>
                    <a:lnTo>
                      <a:pt x="672" y="0"/>
                    </a:lnTo>
                    <a:lnTo>
                      <a:pt x="0" y="912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52" name="Text Box 18"/>
              <p:cNvSpPr txBox="1">
                <a:spLocks noChangeArrowheads="1"/>
              </p:cNvSpPr>
              <p:nvPr/>
            </p:nvSpPr>
            <p:spPr bwMode="auto">
              <a:xfrm>
                <a:off x="4704" y="2784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75</a:t>
                </a:r>
                <a:r>
                  <a:rPr lang="en-GB" baseline="30000"/>
                  <a:t>o</a:t>
                </a:r>
                <a:endParaRPr lang="en-GB"/>
              </a:p>
            </p:txBody>
          </p:sp>
          <p:sp>
            <p:nvSpPr>
              <p:cNvPr id="35853" name="Text Box 19"/>
              <p:cNvSpPr txBox="1">
                <a:spLocks noChangeArrowheads="1"/>
              </p:cNvSpPr>
              <p:nvPr/>
            </p:nvSpPr>
            <p:spPr bwMode="auto">
              <a:xfrm>
                <a:off x="3696" y="2064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50</a:t>
                </a:r>
                <a:r>
                  <a:rPr lang="en-GB" baseline="30000"/>
                  <a:t>o</a:t>
                </a:r>
                <a:endParaRPr lang="en-GB"/>
              </a:p>
            </p:txBody>
          </p:sp>
          <p:sp>
            <p:nvSpPr>
              <p:cNvPr id="35854" name="Text Box 20"/>
              <p:cNvSpPr txBox="1">
                <a:spLocks noChangeArrowheads="1"/>
              </p:cNvSpPr>
              <p:nvPr/>
            </p:nvSpPr>
            <p:spPr bwMode="auto">
              <a:xfrm>
                <a:off x="384" y="3072"/>
                <a:ext cx="2592" cy="404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800"/>
                  <a:t>These two triangles are similar since they are equiangular. </a:t>
                </a:r>
              </a:p>
            </p:txBody>
          </p:sp>
          <p:sp>
            <p:nvSpPr>
              <p:cNvPr id="35855" name="Text Box 21"/>
              <p:cNvSpPr txBox="1">
                <a:spLocks noChangeArrowheads="1"/>
              </p:cNvSpPr>
              <p:nvPr/>
            </p:nvSpPr>
            <p:spPr bwMode="auto">
              <a:xfrm>
                <a:off x="384" y="3744"/>
                <a:ext cx="2592" cy="404"/>
              </a:xfrm>
              <a:prstGeom prst="rect">
                <a:avLst/>
              </a:prstGeom>
              <a:solidFill>
                <a:srgbClr val="FF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800"/>
                  <a:t>If 2 triangles have 2 angles the same then they must be equiangular</a:t>
                </a:r>
              </a:p>
            </p:txBody>
          </p:sp>
        </p:grpSp>
        <p:sp>
          <p:nvSpPr>
            <p:cNvPr id="35845" name="Oval 22"/>
            <p:cNvSpPr>
              <a:spLocks noChangeArrowheads="1"/>
            </p:cNvSpPr>
            <p:nvPr/>
          </p:nvSpPr>
          <p:spPr bwMode="auto">
            <a:xfrm>
              <a:off x="4032" y="374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6" name="Oval 23"/>
            <p:cNvSpPr>
              <a:spLocks noChangeArrowheads="1"/>
            </p:cNvSpPr>
            <p:nvPr/>
          </p:nvSpPr>
          <p:spPr bwMode="auto">
            <a:xfrm>
              <a:off x="4848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7" name="Text Box 24"/>
            <p:cNvSpPr txBox="1">
              <a:spLocks noChangeArrowheads="1"/>
            </p:cNvSpPr>
            <p:nvPr/>
          </p:nvSpPr>
          <p:spPr bwMode="auto">
            <a:xfrm>
              <a:off x="3936" y="3936"/>
              <a:ext cx="18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800"/>
                <a:t>         = 180 – 125 = 55</a:t>
              </a:r>
            </a:p>
          </p:txBody>
        </p:sp>
      </p:grp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84250" y="404813"/>
            <a:ext cx="6491288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4000" dirty="0" smtClean="0">
                <a:solidFill>
                  <a:srgbClr val="FFFF00"/>
                </a:solidFill>
                <a:latin typeface="Comic Sans MS" pitchFamily="66" charset="0"/>
              </a:rPr>
              <a:t>Scale factors  </a:t>
            </a:r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1349375" y="2132013"/>
            <a:ext cx="1295400" cy="2519362"/>
          </a:xfrm>
          <a:prstGeom prst="rtTriangle">
            <a:avLst/>
          </a:prstGeom>
          <a:solidFill>
            <a:schemeClr val="accent1"/>
          </a:solidFill>
          <a:ln w="57150">
            <a:solidFill>
              <a:srgbClr val="4D4D4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7181850" y="1700213"/>
            <a:ext cx="1871663" cy="3527425"/>
          </a:xfrm>
          <a:prstGeom prst="rtTriangle">
            <a:avLst/>
          </a:prstGeom>
          <a:solidFill>
            <a:schemeClr val="accent1"/>
          </a:solidFill>
          <a:ln w="57150">
            <a:solidFill>
              <a:srgbClr val="4D4D4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619125" y="3149600"/>
            <a:ext cx="760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8cm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6300788" y="3467100"/>
            <a:ext cx="930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12cm</a:t>
            </a:r>
          </a:p>
        </p:txBody>
      </p:sp>
      <p:sp>
        <p:nvSpPr>
          <p:cNvPr id="52243" name="Line 7"/>
          <p:cNvSpPr>
            <a:spLocks noChangeShapeType="1"/>
          </p:cNvSpPr>
          <p:nvPr/>
        </p:nvSpPr>
        <p:spPr bwMode="auto">
          <a:xfrm>
            <a:off x="2700338" y="2589213"/>
            <a:ext cx="28797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4" name="Text Box 9"/>
          <p:cNvSpPr txBox="1">
            <a:spLocks noChangeArrowheads="1"/>
          </p:cNvSpPr>
          <p:nvPr/>
        </p:nvSpPr>
        <p:spPr bwMode="auto">
          <a:xfrm>
            <a:off x="2368550" y="1952625"/>
            <a:ext cx="4027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Enlargement Scale factor?</a:t>
            </a:r>
          </a:p>
        </p:txBody>
      </p:sp>
      <p:sp>
        <p:nvSpPr>
          <p:cNvPr id="52241" name="Line 8"/>
          <p:cNvSpPr>
            <a:spLocks noChangeShapeType="1"/>
          </p:cNvSpPr>
          <p:nvPr/>
        </p:nvSpPr>
        <p:spPr bwMode="auto">
          <a:xfrm flipH="1">
            <a:off x="2771775" y="4471988"/>
            <a:ext cx="280987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2" name="Text Box 10"/>
          <p:cNvSpPr txBox="1">
            <a:spLocks noChangeArrowheads="1"/>
          </p:cNvSpPr>
          <p:nvPr/>
        </p:nvSpPr>
        <p:spPr bwMode="auto">
          <a:xfrm>
            <a:off x="2608263" y="3873500"/>
            <a:ext cx="3656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Reduction Scale factor?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1565275" y="4668838"/>
            <a:ext cx="760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5cm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7659688" y="5203825"/>
            <a:ext cx="1014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7.5cm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3084513" y="2841625"/>
            <a:ext cx="10779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ESF = </a:t>
            </a:r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3084513" y="4776788"/>
            <a:ext cx="10588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RSF = </a:t>
            </a:r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468313" y="5694363"/>
            <a:ext cx="867568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FFFF00"/>
                </a:solidFill>
              </a:rPr>
              <a:t>Can you see the relationship </a:t>
            </a:r>
          </a:p>
          <a:p>
            <a:pPr algn="ctr" eaLnBrk="1" hangingPunct="1"/>
            <a:r>
              <a:rPr lang="en-GB">
                <a:solidFill>
                  <a:srgbClr val="FFFF00"/>
                </a:solidFill>
              </a:rPr>
              <a:t>between the two scale factors?</a:t>
            </a: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300788" y="3468688"/>
            <a:ext cx="5095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12</a:t>
            </a: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619125" y="3149600"/>
            <a:ext cx="3714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8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4162425" y="3071813"/>
            <a:ext cx="368300" cy="1587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620713" y="3151188"/>
            <a:ext cx="371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8</a:t>
            </a:r>
          </a:p>
        </p:txBody>
      </p:sp>
      <p:sp>
        <p:nvSpPr>
          <p:cNvPr id="33" name="Text Box 6"/>
          <p:cNvSpPr txBox="1">
            <a:spLocks noChangeArrowheads="1"/>
          </p:cNvSpPr>
          <p:nvPr/>
        </p:nvSpPr>
        <p:spPr bwMode="auto">
          <a:xfrm>
            <a:off x="6289675" y="3457575"/>
            <a:ext cx="5095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12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4097338" y="5011738"/>
            <a:ext cx="368300" cy="1587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4821238" y="2649538"/>
            <a:ext cx="569912" cy="887412"/>
            <a:chOff x="6212562" y="302504"/>
            <a:chExt cx="570377" cy="887019"/>
          </a:xfrm>
        </p:grpSpPr>
        <p:sp>
          <p:nvSpPr>
            <p:cNvPr id="36899" name="Text Box 15"/>
            <p:cNvSpPr txBox="1">
              <a:spLocks noChangeArrowheads="1"/>
            </p:cNvSpPr>
            <p:nvPr/>
          </p:nvSpPr>
          <p:spPr bwMode="auto">
            <a:xfrm>
              <a:off x="6212562" y="302504"/>
              <a:ext cx="57037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FFFF00"/>
                  </a:solidFill>
                </a:rPr>
                <a:t> 3</a:t>
              </a:r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6341254" y="737286"/>
              <a:ext cx="312993" cy="158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901" name="Text Box 15"/>
            <p:cNvSpPr txBox="1">
              <a:spLocks noChangeArrowheads="1"/>
            </p:cNvSpPr>
            <p:nvPr/>
          </p:nvSpPr>
          <p:spPr bwMode="auto">
            <a:xfrm>
              <a:off x="6302409" y="727858"/>
              <a:ext cx="39068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FFFF00"/>
                  </a:solidFill>
                </a:rPr>
                <a:t>2</a:t>
              </a:r>
            </a:p>
          </p:txBody>
        </p:sp>
      </p:grp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4613275" y="2852738"/>
            <a:ext cx="3413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=</a:t>
            </a:r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4837113" y="4549775"/>
            <a:ext cx="569912" cy="900113"/>
            <a:chOff x="6212562" y="302504"/>
            <a:chExt cx="570377" cy="900667"/>
          </a:xfrm>
        </p:grpSpPr>
        <p:sp>
          <p:nvSpPr>
            <p:cNvPr id="36896" name="Text Box 15"/>
            <p:cNvSpPr txBox="1">
              <a:spLocks noChangeArrowheads="1"/>
            </p:cNvSpPr>
            <p:nvPr/>
          </p:nvSpPr>
          <p:spPr bwMode="auto">
            <a:xfrm>
              <a:off x="6212562" y="302504"/>
              <a:ext cx="57037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FFFF00"/>
                  </a:solidFill>
                </a:rPr>
                <a:t> 2</a:t>
              </a:r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6341254" y="737747"/>
              <a:ext cx="312993" cy="1589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898" name="Text Box 15"/>
            <p:cNvSpPr txBox="1">
              <a:spLocks noChangeArrowheads="1"/>
            </p:cNvSpPr>
            <p:nvPr/>
          </p:nvSpPr>
          <p:spPr bwMode="auto">
            <a:xfrm>
              <a:off x="6302409" y="741506"/>
              <a:ext cx="39068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FFFF00"/>
                  </a:solidFill>
                </a:rPr>
                <a:t>3</a:t>
              </a:r>
            </a:p>
          </p:txBody>
        </p:sp>
      </p:grp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4573588" y="4751388"/>
            <a:ext cx="342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=</a:t>
            </a:r>
          </a:p>
        </p:txBody>
      </p:sp>
      <p:sp>
        <p:nvSpPr>
          <p:cNvPr id="48" name="Oval 47"/>
          <p:cNvSpPr/>
          <p:nvPr/>
        </p:nvSpPr>
        <p:spPr>
          <a:xfrm>
            <a:off x="7277100" y="4940300"/>
            <a:ext cx="188913" cy="193675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1" name="5-Point Star 50"/>
          <p:cNvSpPr/>
          <p:nvPr/>
        </p:nvSpPr>
        <p:spPr>
          <a:xfrm>
            <a:off x="8461375" y="4859338"/>
            <a:ext cx="300038" cy="244475"/>
          </a:xfrm>
          <a:prstGeom prst="star5">
            <a:avLst/>
          </a:prstGeom>
          <a:solidFill>
            <a:srgbClr val="00B050"/>
          </a:solidFill>
          <a:ln w="38100"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2" name="5-Point Star 51"/>
          <p:cNvSpPr/>
          <p:nvPr/>
        </p:nvSpPr>
        <p:spPr>
          <a:xfrm>
            <a:off x="2132013" y="4314825"/>
            <a:ext cx="300037" cy="246063"/>
          </a:xfrm>
          <a:prstGeom prst="star5">
            <a:avLst/>
          </a:prstGeom>
          <a:solidFill>
            <a:srgbClr val="00B050"/>
          </a:solidFill>
          <a:ln w="38100"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7316788" y="2527300"/>
            <a:ext cx="203200" cy="188913"/>
          </a:xfrm>
          <a:prstGeom prst="rect">
            <a:avLst/>
          </a:prstGeom>
          <a:solidFill>
            <a:srgbClr val="FF6600"/>
          </a:solidFill>
          <a:ln w="57150"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1465263" y="2897188"/>
            <a:ext cx="201612" cy="188912"/>
          </a:xfrm>
          <a:prstGeom prst="rect">
            <a:avLst/>
          </a:prstGeom>
          <a:solidFill>
            <a:srgbClr val="FF6600"/>
          </a:solidFill>
          <a:ln w="57150"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5" name="Oval 54"/>
          <p:cNvSpPr/>
          <p:nvPr/>
        </p:nvSpPr>
        <p:spPr>
          <a:xfrm>
            <a:off x="1477963" y="4356100"/>
            <a:ext cx="188912" cy="193675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22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22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2.77778E-7 -2.91397E-6 L -0.23802 -0.12211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10" y="-6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8.33333E-7 1.82239E-6 L 0.39028 -0.00879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14" y="-4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8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52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7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320"/>
                            </p:stCondLst>
                            <p:childTnLst>
                              <p:par>
                                <p:cTn id="8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4.44444E-6 5.55042E-7 L 0.37987 0.21392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93" y="10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5E-6 -4.04255E-6 L -0.24705 0.22572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61" y="112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6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7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8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7" dur="80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8" dur="80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80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43" grpId="0" animBg="1"/>
      <p:bldP spid="52244" grpId="0"/>
      <p:bldP spid="52241" grpId="0" animBg="1"/>
      <p:bldP spid="52242" grpId="0"/>
      <p:bldP spid="34831" grpId="0"/>
      <p:bldP spid="34832" grpId="0"/>
      <p:bldP spid="34835" grpId="0"/>
      <p:bldP spid="24" grpId="0"/>
      <p:bldP spid="24" grpId="1"/>
      <p:bldP spid="25" grpId="0"/>
      <p:bldP spid="25" grpId="1"/>
      <p:bldP spid="32" grpId="0"/>
      <p:bldP spid="32" grpId="1"/>
      <p:bldP spid="33" grpId="0"/>
      <p:bldP spid="33" grpId="1"/>
      <p:bldP spid="41" grpId="0"/>
      <p:bldP spid="4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3"/>
          <p:cNvSpPr>
            <a:spLocks noChangeArrowheads="1"/>
          </p:cNvSpPr>
          <p:nvPr/>
        </p:nvSpPr>
        <p:spPr bwMode="auto">
          <a:xfrm>
            <a:off x="1460500" y="2636838"/>
            <a:ext cx="1004888" cy="1587500"/>
          </a:xfrm>
          <a:prstGeom prst="rtTriangle">
            <a:avLst/>
          </a:prstGeom>
          <a:solidFill>
            <a:schemeClr val="accent1"/>
          </a:solidFill>
          <a:ln w="57150">
            <a:solidFill>
              <a:srgbClr val="4D4D4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AutoShape 4"/>
          <p:cNvSpPr>
            <a:spLocks noChangeArrowheads="1"/>
          </p:cNvSpPr>
          <p:nvPr/>
        </p:nvSpPr>
        <p:spPr bwMode="auto">
          <a:xfrm>
            <a:off x="6659563" y="1773238"/>
            <a:ext cx="2232025" cy="3529012"/>
          </a:xfrm>
          <a:prstGeom prst="rtTriangle">
            <a:avLst/>
          </a:prstGeom>
          <a:solidFill>
            <a:schemeClr val="accent1"/>
          </a:solidFill>
          <a:ln w="57150">
            <a:solidFill>
              <a:srgbClr val="4D4D4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Text Box 5"/>
          <p:cNvSpPr txBox="1">
            <a:spLocks noChangeArrowheads="1"/>
          </p:cNvSpPr>
          <p:nvPr/>
        </p:nvSpPr>
        <p:spPr bwMode="auto">
          <a:xfrm>
            <a:off x="619125" y="3067050"/>
            <a:ext cx="866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9cm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6232525" y="3213100"/>
            <a:ext cx="3952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a</a:t>
            </a:r>
          </a:p>
        </p:txBody>
      </p:sp>
      <p:sp>
        <p:nvSpPr>
          <p:cNvPr id="37894" name="Line 8"/>
          <p:cNvSpPr>
            <a:spLocks noChangeShapeType="1"/>
          </p:cNvSpPr>
          <p:nvPr/>
        </p:nvSpPr>
        <p:spPr bwMode="auto">
          <a:xfrm>
            <a:off x="2627313" y="2635250"/>
            <a:ext cx="2808287" cy="15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5" name="Text Box 9"/>
          <p:cNvSpPr txBox="1">
            <a:spLocks noChangeArrowheads="1"/>
          </p:cNvSpPr>
          <p:nvPr/>
        </p:nvSpPr>
        <p:spPr bwMode="auto">
          <a:xfrm>
            <a:off x="2455863" y="2000250"/>
            <a:ext cx="3249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66"/>
                </a:solidFill>
              </a:rPr>
              <a:t>Find </a:t>
            </a:r>
            <a:r>
              <a:rPr lang="en-GB"/>
              <a:t>a</a:t>
            </a:r>
            <a:r>
              <a:rPr lang="en-GB">
                <a:solidFill>
                  <a:srgbClr val="FFFF66"/>
                </a:solidFill>
              </a:rPr>
              <a:t> given ESF = 3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1703388" y="4267200"/>
            <a:ext cx="3984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b</a:t>
            </a:r>
          </a:p>
        </p:txBody>
      </p:sp>
      <p:sp>
        <p:nvSpPr>
          <p:cNvPr id="37897" name="Text Box 14"/>
          <p:cNvSpPr txBox="1">
            <a:spLocks noChangeArrowheads="1"/>
          </p:cNvSpPr>
          <p:nvPr/>
        </p:nvSpPr>
        <p:spPr bwMode="auto">
          <a:xfrm>
            <a:off x="7308850" y="5300663"/>
            <a:ext cx="1028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15cm</a:t>
            </a:r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 flipH="1">
            <a:off x="2627313" y="4822825"/>
            <a:ext cx="280987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2" name="Text Box 22"/>
          <p:cNvSpPr txBox="1">
            <a:spLocks noChangeArrowheads="1"/>
          </p:cNvSpPr>
          <p:nvPr/>
        </p:nvSpPr>
        <p:spPr bwMode="auto">
          <a:xfrm>
            <a:off x="2700338" y="3830638"/>
            <a:ext cx="30591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66"/>
                </a:solidFill>
              </a:rPr>
              <a:t>By finding the RSF </a:t>
            </a:r>
          </a:p>
          <a:p>
            <a:pPr eaLnBrk="1" hangingPunct="1"/>
            <a:r>
              <a:rPr lang="en-GB">
                <a:solidFill>
                  <a:srgbClr val="FFFF66"/>
                </a:solidFill>
              </a:rPr>
              <a:t>Find the value of </a:t>
            </a:r>
            <a:r>
              <a:rPr lang="en-GB"/>
              <a:t>b</a:t>
            </a:r>
            <a:r>
              <a:rPr lang="en-GB">
                <a:solidFill>
                  <a:srgbClr val="FFFF66"/>
                </a:solidFill>
              </a:rPr>
              <a:t>.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2921000" y="2835275"/>
            <a:ext cx="13779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ESF = 3 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4424363" y="2581275"/>
            <a:ext cx="571500" cy="969963"/>
            <a:chOff x="6212562" y="261560"/>
            <a:chExt cx="570377" cy="968907"/>
          </a:xfrm>
        </p:grpSpPr>
        <p:sp>
          <p:nvSpPr>
            <p:cNvPr id="37921" name="Text Box 15"/>
            <p:cNvSpPr txBox="1">
              <a:spLocks noChangeArrowheads="1"/>
            </p:cNvSpPr>
            <p:nvPr/>
          </p:nvSpPr>
          <p:spPr bwMode="auto">
            <a:xfrm>
              <a:off x="6212562" y="261560"/>
              <a:ext cx="57037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FFFF00"/>
                  </a:solidFill>
                </a:rPr>
                <a:t> </a:t>
              </a:r>
              <a:r>
                <a:rPr lang="en-GB" sz="2800"/>
                <a:t>a</a:t>
              </a:r>
              <a:endParaRPr lang="en-GB"/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6340896" y="737292"/>
              <a:ext cx="313707" cy="158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923" name="Text Box 15"/>
            <p:cNvSpPr txBox="1">
              <a:spLocks noChangeArrowheads="1"/>
            </p:cNvSpPr>
            <p:nvPr/>
          </p:nvSpPr>
          <p:spPr bwMode="auto">
            <a:xfrm>
              <a:off x="6302409" y="768802"/>
              <a:ext cx="39068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FFFF00"/>
                  </a:solidFill>
                </a:rPr>
                <a:t>9</a:t>
              </a:r>
            </a:p>
          </p:txBody>
        </p:sp>
      </p:grp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203700" y="2835275"/>
            <a:ext cx="341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=</a:t>
            </a: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984250" y="404813"/>
            <a:ext cx="64912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4000" b="1" ker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Scale factors  </a:t>
            </a:r>
            <a:endParaRPr lang="en-GB" sz="4000" b="1" kern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+mj-cs"/>
            </a:endParaRPr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5607050" y="3228975"/>
            <a:ext cx="10874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27cm</a:t>
            </a: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1514475" y="4268788"/>
            <a:ext cx="8683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5cm</a:t>
            </a:r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3771900" y="5030788"/>
            <a:ext cx="569913" cy="900112"/>
            <a:chOff x="6239858" y="302504"/>
            <a:chExt cx="570377" cy="900667"/>
          </a:xfrm>
        </p:grpSpPr>
        <p:sp>
          <p:nvSpPr>
            <p:cNvPr id="37918" name="Text Box 15"/>
            <p:cNvSpPr txBox="1">
              <a:spLocks noChangeArrowheads="1"/>
            </p:cNvSpPr>
            <p:nvPr/>
          </p:nvSpPr>
          <p:spPr bwMode="auto">
            <a:xfrm>
              <a:off x="6239858" y="302504"/>
              <a:ext cx="57037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FFFF00"/>
                  </a:solidFill>
                </a:rPr>
                <a:t> 1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6341541" y="737747"/>
              <a:ext cx="312993" cy="158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920" name="Text Box 15"/>
            <p:cNvSpPr txBox="1">
              <a:spLocks noChangeArrowheads="1"/>
            </p:cNvSpPr>
            <p:nvPr/>
          </p:nvSpPr>
          <p:spPr bwMode="auto">
            <a:xfrm>
              <a:off x="6302409" y="741506"/>
              <a:ext cx="39068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FFFF00"/>
                  </a:solidFill>
                </a:rPr>
                <a:t>3</a:t>
              </a:r>
            </a:p>
          </p:txBody>
        </p:sp>
      </p:grp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2825750" y="5249863"/>
            <a:ext cx="1058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RSF = </a:t>
            </a:r>
          </a:p>
        </p:txBody>
      </p: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4524375" y="5030788"/>
            <a:ext cx="579438" cy="900112"/>
            <a:chOff x="6239858" y="302504"/>
            <a:chExt cx="579469" cy="900667"/>
          </a:xfrm>
        </p:grpSpPr>
        <p:sp>
          <p:nvSpPr>
            <p:cNvPr id="37915" name="Text Box 15"/>
            <p:cNvSpPr txBox="1">
              <a:spLocks noChangeArrowheads="1"/>
            </p:cNvSpPr>
            <p:nvPr/>
          </p:nvSpPr>
          <p:spPr bwMode="auto">
            <a:xfrm>
              <a:off x="6239858" y="302504"/>
              <a:ext cx="57037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FFFF00"/>
                  </a:solidFill>
                </a:rPr>
                <a:t> b</a:t>
              </a:r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6341463" y="737747"/>
              <a:ext cx="312755" cy="158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917" name="Text Box 15"/>
            <p:cNvSpPr txBox="1">
              <a:spLocks noChangeArrowheads="1"/>
            </p:cNvSpPr>
            <p:nvPr/>
          </p:nvSpPr>
          <p:spPr bwMode="auto">
            <a:xfrm>
              <a:off x="6261464" y="741506"/>
              <a:ext cx="55786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FFFF00"/>
                  </a:solidFill>
                </a:rPr>
                <a:t>15</a:t>
              </a:r>
            </a:p>
          </p:txBody>
        </p:sp>
      </p:grp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4219575" y="5249863"/>
            <a:ext cx="3413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=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4972050" y="5249863"/>
            <a:ext cx="3413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=</a:t>
            </a:r>
          </a:p>
        </p:txBody>
      </p: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5237163" y="5030788"/>
            <a:ext cx="579437" cy="900112"/>
            <a:chOff x="6239858" y="302504"/>
            <a:chExt cx="579469" cy="900667"/>
          </a:xfrm>
        </p:grpSpPr>
        <p:sp>
          <p:nvSpPr>
            <p:cNvPr id="37912" name="Text Box 15"/>
            <p:cNvSpPr txBox="1">
              <a:spLocks noChangeArrowheads="1"/>
            </p:cNvSpPr>
            <p:nvPr/>
          </p:nvSpPr>
          <p:spPr bwMode="auto">
            <a:xfrm>
              <a:off x="6239858" y="302504"/>
              <a:ext cx="57037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FFFF00"/>
                  </a:solidFill>
                </a:rPr>
                <a:t> </a:t>
              </a:r>
              <a:r>
                <a:rPr lang="en-GB"/>
                <a:t>5</a:t>
              </a:r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6341464" y="737747"/>
              <a:ext cx="312754" cy="158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914" name="Text Box 15"/>
            <p:cNvSpPr txBox="1">
              <a:spLocks noChangeArrowheads="1"/>
            </p:cNvSpPr>
            <p:nvPr/>
          </p:nvSpPr>
          <p:spPr bwMode="auto">
            <a:xfrm>
              <a:off x="6261464" y="741506"/>
              <a:ext cx="55786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FFFF00"/>
                  </a:solidFill>
                </a:rPr>
                <a:t>15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8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8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8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0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6" grpId="0"/>
      <p:bldP spid="35853" grpId="0"/>
      <p:bldP spid="35858" grpId="0" animBg="1"/>
      <p:bldP spid="35862" grpId="0"/>
      <p:bldP spid="18" grpId="0"/>
      <p:bldP spid="23" grpId="0"/>
      <p:bldP spid="28" grpId="0"/>
      <p:bldP spid="29" grpId="0"/>
      <p:bldP spid="35" grpId="0"/>
      <p:bldP spid="40" grpId="0"/>
      <p:bldP spid="4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257300" y="514350"/>
            <a:ext cx="6076950" cy="2667000"/>
            <a:chOff x="792" y="324"/>
            <a:chExt cx="3828" cy="1680"/>
          </a:xfrm>
        </p:grpSpPr>
        <p:sp>
          <p:nvSpPr>
            <p:cNvPr id="38920" name="Text Box 3"/>
            <p:cNvSpPr txBox="1">
              <a:spLocks noChangeArrowheads="1"/>
            </p:cNvSpPr>
            <p:nvPr/>
          </p:nvSpPr>
          <p:spPr bwMode="auto">
            <a:xfrm>
              <a:off x="1284" y="324"/>
              <a:ext cx="2664" cy="28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/>
                <a:t>Finding Unknown sides (1)</a:t>
              </a:r>
            </a:p>
          </p:txBody>
        </p:sp>
        <p:sp>
          <p:nvSpPr>
            <p:cNvPr id="38921" name="Freeform 4"/>
            <p:cNvSpPr>
              <a:spLocks/>
            </p:cNvSpPr>
            <p:nvPr/>
          </p:nvSpPr>
          <p:spPr bwMode="auto">
            <a:xfrm>
              <a:off x="948" y="804"/>
              <a:ext cx="1584" cy="876"/>
            </a:xfrm>
            <a:custGeom>
              <a:avLst/>
              <a:gdLst>
                <a:gd name="T0" fmla="*/ 0 w 1584"/>
                <a:gd name="T1" fmla="*/ 792 h 876"/>
                <a:gd name="T2" fmla="*/ 288 w 1584"/>
                <a:gd name="T3" fmla="*/ 0 h 876"/>
                <a:gd name="T4" fmla="*/ 1584 w 1584"/>
                <a:gd name="T5" fmla="*/ 876 h 876"/>
                <a:gd name="T6" fmla="*/ 0 w 1584"/>
                <a:gd name="T7" fmla="*/ 792 h 8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84"/>
                <a:gd name="T13" fmla="*/ 0 h 876"/>
                <a:gd name="T14" fmla="*/ 1584 w 1584"/>
                <a:gd name="T15" fmla="*/ 876 h 8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84" h="876">
                  <a:moveTo>
                    <a:pt x="0" y="792"/>
                  </a:moveTo>
                  <a:lnTo>
                    <a:pt x="288" y="0"/>
                  </a:lnTo>
                  <a:lnTo>
                    <a:pt x="1584" y="876"/>
                  </a:lnTo>
                  <a:lnTo>
                    <a:pt x="0" y="792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22" name="Freeform 5"/>
            <p:cNvSpPr>
              <a:spLocks/>
            </p:cNvSpPr>
            <p:nvPr/>
          </p:nvSpPr>
          <p:spPr bwMode="auto">
            <a:xfrm>
              <a:off x="3408" y="948"/>
              <a:ext cx="1212" cy="670"/>
            </a:xfrm>
            <a:custGeom>
              <a:avLst/>
              <a:gdLst>
                <a:gd name="T0" fmla="*/ 0 w 1584"/>
                <a:gd name="T1" fmla="*/ 24 h 876"/>
                <a:gd name="T2" fmla="*/ 8 w 1584"/>
                <a:gd name="T3" fmla="*/ 0 h 876"/>
                <a:gd name="T4" fmla="*/ 49 w 1584"/>
                <a:gd name="T5" fmla="*/ 27 h 876"/>
                <a:gd name="T6" fmla="*/ 0 w 1584"/>
                <a:gd name="T7" fmla="*/ 24 h 8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84"/>
                <a:gd name="T13" fmla="*/ 0 h 876"/>
                <a:gd name="T14" fmla="*/ 1584 w 1584"/>
                <a:gd name="T15" fmla="*/ 876 h 8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84" h="876">
                  <a:moveTo>
                    <a:pt x="0" y="792"/>
                  </a:moveTo>
                  <a:lnTo>
                    <a:pt x="288" y="0"/>
                  </a:lnTo>
                  <a:lnTo>
                    <a:pt x="1584" y="876"/>
                  </a:lnTo>
                  <a:lnTo>
                    <a:pt x="0" y="792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23" name="Text Box 6"/>
            <p:cNvSpPr txBox="1">
              <a:spLocks noChangeArrowheads="1"/>
            </p:cNvSpPr>
            <p:nvPr/>
          </p:nvSpPr>
          <p:spPr bwMode="auto">
            <a:xfrm>
              <a:off x="1764" y="960"/>
              <a:ext cx="8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/>
                <a:t>20 cm</a:t>
              </a:r>
            </a:p>
          </p:txBody>
        </p:sp>
        <p:sp>
          <p:nvSpPr>
            <p:cNvPr id="38924" name="Oval 7"/>
            <p:cNvSpPr>
              <a:spLocks noChangeArrowheads="1"/>
            </p:cNvSpPr>
            <p:nvPr/>
          </p:nvSpPr>
          <p:spPr bwMode="auto">
            <a:xfrm>
              <a:off x="1008" y="1500"/>
              <a:ext cx="84" cy="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5" name="Oval 8"/>
            <p:cNvSpPr>
              <a:spLocks noChangeArrowheads="1"/>
            </p:cNvSpPr>
            <p:nvPr/>
          </p:nvSpPr>
          <p:spPr bwMode="auto">
            <a:xfrm>
              <a:off x="3480" y="1440"/>
              <a:ext cx="84" cy="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6" name="Rectangle 9"/>
            <p:cNvSpPr>
              <a:spLocks noChangeArrowheads="1"/>
            </p:cNvSpPr>
            <p:nvPr/>
          </p:nvSpPr>
          <p:spPr bwMode="auto">
            <a:xfrm>
              <a:off x="1224" y="948"/>
              <a:ext cx="96" cy="96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7" name="Rectangle 10"/>
            <p:cNvSpPr>
              <a:spLocks noChangeArrowheads="1"/>
            </p:cNvSpPr>
            <p:nvPr/>
          </p:nvSpPr>
          <p:spPr bwMode="auto">
            <a:xfrm>
              <a:off x="3636" y="1092"/>
              <a:ext cx="96" cy="96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8" name="Text Box 11"/>
            <p:cNvSpPr txBox="1">
              <a:spLocks noChangeArrowheads="1"/>
            </p:cNvSpPr>
            <p:nvPr/>
          </p:nvSpPr>
          <p:spPr bwMode="auto">
            <a:xfrm>
              <a:off x="1272" y="1716"/>
              <a:ext cx="6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/>
                <a:t>18 cm</a:t>
              </a:r>
            </a:p>
          </p:txBody>
        </p:sp>
        <p:sp>
          <p:nvSpPr>
            <p:cNvPr id="38929" name="Text Box 12"/>
            <p:cNvSpPr txBox="1">
              <a:spLocks noChangeArrowheads="1"/>
            </p:cNvSpPr>
            <p:nvPr/>
          </p:nvSpPr>
          <p:spPr bwMode="auto">
            <a:xfrm>
              <a:off x="3624" y="1668"/>
              <a:ext cx="6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/>
                <a:t>12 cm</a:t>
              </a:r>
            </a:p>
          </p:txBody>
        </p:sp>
        <p:sp>
          <p:nvSpPr>
            <p:cNvPr id="38930" name="Text Box 13"/>
            <p:cNvSpPr txBox="1">
              <a:spLocks noChangeArrowheads="1"/>
            </p:cNvSpPr>
            <p:nvPr/>
          </p:nvSpPr>
          <p:spPr bwMode="auto">
            <a:xfrm>
              <a:off x="2916" y="1092"/>
              <a:ext cx="6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/>
                <a:t>6 cm</a:t>
              </a:r>
            </a:p>
          </p:txBody>
        </p:sp>
        <p:sp>
          <p:nvSpPr>
            <p:cNvPr id="38931" name="Text Box 14"/>
            <p:cNvSpPr txBox="1">
              <a:spLocks noChangeArrowheads="1"/>
            </p:cNvSpPr>
            <p:nvPr/>
          </p:nvSpPr>
          <p:spPr bwMode="auto">
            <a:xfrm>
              <a:off x="792" y="1032"/>
              <a:ext cx="2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/>
                <a:t>b</a:t>
              </a:r>
            </a:p>
          </p:txBody>
        </p:sp>
        <p:sp>
          <p:nvSpPr>
            <p:cNvPr id="38932" name="Text Box 15"/>
            <p:cNvSpPr txBox="1">
              <a:spLocks noChangeArrowheads="1"/>
            </p:cNvSpPr>
            <p:nvPr/>
          </p:nvSpPr>
          <p:spPr bwMode="auto">
            <a:xfrm>
              <a:off x="4080" y="1032"/>
              <a:ext cx="2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/>
                <a:t>c</a:t>
              </a:r>
            </a:p>
          </p:txBody>
        </p:sp>
      </p:grp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990600" y="3162300"/>
            <a:ext cx="7105650" cy="8540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Since the triangles are equiangular they are similar.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/>
              <a:t>So comparing corresponding sides.</a:t>
            </a:r>
          </a:p>
        </p:txBody>
      </p:sp>
      <p:graphicFrame>
        <p:nvGraphicFramePr>
          <p:cNvPr id="13329" name="Object 17"/>
          <p:cNvGraphicFramePr>
            <a:graphicFrameLocks noChangeAspect="1"/>
          </p:cNvGraphicFramePr>
          <p:nvPr/>
        </p:nvGraphicFramePr>
        <p:xfrm>
          <a:off x="1517650" y="4216400"/>
          <a:ext cx="8890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3" name="Equation" r:id="rId3" imgW="507780" imgH="406224" progId="Equation.DSMT4">
                  <p:embed/>
                </p:oleObj>
              </mc:Choice>
              <mc:Fallback>
                <p:oleObj name="Equation" r:id="rId3" imgW="507780" imgH="406224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7650" y="4216400"/>
                        <a:ext cx="8890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0" name="Object 18"/>
          <p:cNvGraphicFramePr>
            <a:graphicFrameLocks noChangeAspect="1"/>
          </p:cNvGraphicFramePr>
          <p:nvPr/>
        </p:nvGraphicFramePr>
        <p:xfrm>
          <a:off x="1403350" y="5187950"/>
          <a:ext cx="2144713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4" name="Equation" r:id="rId5" imgW="1193282" imgH="406224" progId="Equation.DSMT4">
                  <p:embed/>
                </p:oleObj>
              </mc:Choice>
              <mc:Fallback>
                <p:oleObj name="Equation" r:id="rId5" imgW="1193282" imgH="406224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5187950"/>
                        <a:ext cx="2144713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1" name="Object 19"/>
          <p:cNvGraphicFramePr>
            <a:graphicFrameLocks noChangeAspect="1"/>
          </p:cNvGraphicFramePr>
          <p:nvPr/>
        </p:nvGraphicFramePr>
        <p:xfrm>
          <a:off x="5146675" y="4235450"/>
          <a:ext cx="10033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5" name="Equation" r:id="rId7" imgW="583947" imgH="406224" progId="Equation.DSMT4">
                  <p:embed/>
                </p:oleObj>
              </mc:Choice>
              <mc:Fallback>
                <p:oleObj name="Equation" r:id="rId7" imgW="583947" imgH="406224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6675" y="4235450"/>
                        <a:ext cx="10033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2" name="Object 20"/>
          <p:cNvGraphicFramePr>
            <a:graphicFrameLocks noChangeAspect="1"/>
          </p:cNvGraphicFramePr>
          <p:nvPr/>
        </p:nvGraphicFramePr>
        <p:xfrm>
          <a:off x="5106988" y="5111750"/>
          <a:ext cx="2625725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6" name="Equation" r:id="rId9" imgW="1459866" imgH="406224" progId="Equation.DSMT4">
                  <p:embed/>
                </p:oleObj>
              </mc:Choice>
              <mc:Fallback>
                <p:oleObj name="Equation" r:id="rId9" imgW="1459866" imgH="406224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6988" y="5111750"/>
                        <a:ext cx="2625725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8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600200" y="304800"/>
            <a:ext cx="7543800" cy="14319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dirty="0" smtClean="0">
                <a:solidFill>
                  <a:srgbClr val="FFFF00"/>
                </a:solidFill>
                <a:latin typeface="Comic Sans MS" pitchFamily="66" charset="0"/>
              </a:rPr>
              <a:t>Starter Questions</a:t>
            </a:r>
          </a:p>
        </p:txBody>
      </p:sp>
      <p:graphicFrame>
        <p:nvGraphicFramePr>
          <p:cNvPr id="39939" name="Object 3"/>
          <p:cNvGraphicFramePr>
            <a:graphicFrameLocks noChangeAspect="1"/>
          </p:cNvGraphicFramePr>
          <p:nvPr>
            <p:ph sz="half" idx="4294967295"/>
          </p:nvPr>
        </p:nvGraphicFramePr>
        <p:xfrm>
          <a:off x="3762375" y="2360613"/>
          <a:ext cx="228441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4" name="Equation" r:id="rId3" imgW="1066337" imgH="203112" progId="Equation.DSMT4">
                  <p:embed/>
                </p:oleObj>
              </mc:Choice>
              <mc:Fallback>
                <p:oleObj name="Equation" r:id="rId3" imgW="1066337" imgH="20311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2375" y="2360613"/>
                        <a:ext cx="2284413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0" name="Object 16"/>
          <p:cNvGraphicFramePr>
            <a:graphicFrameLocks noChangeAspect="1"/>
          </p:cNvGraphicFramePr>
          <p:nvPr>
            <p:ph sz="half" idx="4294967295"/>
          </p:nvPr>
        </p:nvGraphicFramePr>
        <p:xfrm>
          <a:off x="3670300" y="4670425"/>
          <a:ext cx="12065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5" name="Equation" r:id="rId5" imgW="583947" imgH="393529" progId="Equation.DSMT4">
                  <p:embed/>
                </p:oleObj>
              </mc:Choice>
              <mc:Fallback>
                <p:oleObj name="Equation" r:id="rId5" imgW="583947" imgH="393529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0300" y="4670425"/>
                        <a:ext cx="12065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836613" y="1855788"/>
            <a:ext cx="5965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chemeClr val="hlink"/>
                </a:solidFill>
              </a:rPr>
              <a:t>Q1.	Find the roots to 1 decimal place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836613" y="3282950"/>
            <a:ext cx="78946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chemeClr val="hlink"/>
                </a:solidFill>
              </a:rPr>
              <a:t>Q2.	A freezer is reduced by 20% to £200 in a sale.</a:t>
            </a:r>
          </a:p>
          <a:p>
            <a:pPr eaLnBrk="1" hangingPunct="1"/>
            <a:r>
              <a:rPr lang="en-GB">
                <a:solidFill>
                  <a:schemeClr val="hlink"/>
                </a:solidFill>
              </a:rPr>
              <a:t>	What was the </a:t>
            </a:r>
            <a:r>
              <a:rPr lang="en-GB" b="1">
                <a:solidFill>
                  <a:srgbClr val="FFFF00"/>
                </a:solidFill>
              </a:rPr>
              <a:t>original</a:t>
            </a:r>
            <a:r>
              <a:rPr lang="en-GB">
                <a:solidFill>
                  <a:schemeClr val="hlink"/>
                </a:solidFill>
              </a:rPr>
              <a:t> price.</a:t>
            </a:r>
          </a:p>
        </p:txBody>
      </p:sp>
      <p:sp>
        <p:nvSpPr>
          <p:cNvPr id="39943" name="Text Box 8"/>
          <p:cNvSpPr txBox="1">
            <a:spLocks noChangeArrowheads="1"/>
          </p:cNvSpPr>
          <p:nvPr/>
        </p:nvSpPr>
        <p:spPr bwMode="auto">
          <a:xfrm>
            <a:off x="935038" y="4792663"/>
            <a:ext cx="2409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chemeClr val="hlink"/>
                </a:solidFill>
              </a:rPr>
              <a:t>Q3.	Calculate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3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210948" name="Rectangle 4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40964" name="Line 5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950" name="Rectangle 6"/>
          <p:cNvSpPr>
            <a:spLocks noChangeArrowheads="1"/>
          </p:cNvSpPr>
          <p:nvPr/>
        </p:nvSpPr>
        <p:spPr bwMode="auto">
          <a:xfrm>
            <a:off x="977900" y="3044825"/>
            <a:ext cx="3886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 sz="1800">
                <a:solidFill>
                  <a:srgbClr val="FFFF00"/>
                </a:solidFill>
              </a:rPr>
              <a:t>To explain how the scale factor applies to similar triangles with algebraic terms.</a:t>
            </a:r>
          </a:p>
        </p:txBody>
      </p:sp>
      <p:sp>
        <p:nvSpPr>
          <p:cNvPr id="210951" name="Rectangle 7"/>
          <p:cNvSpPr>
            <a:spLocks noChangeArrowheads="1"/>
          </p:cNvSpPr>
          <p:nvPr/>
        </p:nvSpPr>
        <p:spPr bwMode="auto">
          <a:xfrm>
            <a:off x="5273675" y="3101975"/>
            <a:ext cx="38703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1.	Understand how the scale factor applies to similar triangles with algebraic terms.</a:t>
            </a:r>
          </a:p>
        </p:txBody>
      </p:sp>
      <p:sp>
        <p:nvSpPr>
          <p:cNvPr id="210955" name="Rectangle 11"/>
          <p:cNvSpPr>
            <a:spLocks noChangeArrowheads="1"/>
          </p:cNvSpPr>
          <p:nvPr/>
        </p:nvSpPr>
        <p:spPr bwMode="auto">
          <a:xfrm>
            <a:off x="5300663" y="4284663"/>
            <a:ext cx="38703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2.	Solve  problems using scale factor that contain algebraic terms.</a:t>
            </a: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960438" y="328613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Similar Triangles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0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0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50" grpId="0"/>
      <p:bldP spid="210951" grpId="0"/>
      <p:bldP spid="21095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6" name="Group 2"/>
          <p:cNvGrpSpPr>
            <a:grpSpLocks/>
          </p:cNvGrpSpPr>
          <p:nvPr/>
        </p:nvGrpSpPr>
        <p:grpSpPr bwMode="auto">
          <a:xfrm>
            <a:off x="609600" y="685800"/>
            <a:ext cx="7981950" cy="2857500"/>
            <a:chOff x="384" y="432"/>
            <a:chExt cx="5028" cy="1800"/>
          </a:xfrm>
        </p:grpSpPr>
        <p:grpSp>
          <p:nvGrpSpPr>
            <p:cNvPr id="42012" name="Group 3"/>
            <p:cNvGrpSpPr>
              <a:grpSpLocks/>
            </p:cNvGrpSpPr>
            <p:nvPr/>
          </p:nvGrpSpPr>
          <p:grpSpPr bwMode="auto">
            <a:xfrm>
              <a:off x="384" y="432"/>
              <a:ext cx="5028" cy="1800"/>
              <a:chOff x="384" y="432"/>
              <a:chExt cx="5028" cy="1800"/>
            </a:xfrm>
          </p:grpSpPr>
          <p:sp>
            <p:nvSpPr>
              <p:cNvPr id="42014" name="Text Box 4"/>
              <p:cNvSpPr txBox="1">
                <a:spLocks noChangeArrowheads="1"/>
              </p:cNvSpPr>
              <p:nvPr/>
            </p:nvSpPr>
            <p:spPr bwMode="auto">
              <a:xfrm>
                <a:off x="432" y="432"/>
                <a:ext cx="4128" cy="250"/>
              </a:xfrm>
              <a:prstGeom prst="rect">
                <a:avLst/>
              </a:prstGeom>
              <a:solidFill>
                <a:srgbClr val="FF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2000" b="1"/>
                  <a:t>Determining similarity </a:t>
                </a:r>
              </a:p>
            </p:txBody>
          </p:sp>
          <p:sp>
            <p:nvSpPr>
              <p:cNvPr id="42015" name="Freeform 5"/>
              <p:cNvSpPr>
                <a:spLocks/>
              </p:cNvSpPr>
              <p:nvPr/>
            </p:nvSpPr>
            <p:spPr bwMode="auto">
              <a:xfrm>
                <a:off x="720" y="984"/>
                <a:ext cx="1776" cy="1056"/>
              </a:xfrm>
              <a:custGeom>
                <a:avLst/>
                <a:gdLst>
                  <a:gd name="T0" fmla="*/ 384 w 1776"/>
                  <a:gd name="T1" fmla="*/ 0 h 1056"/>
                  <a:gd name="T2" fmla="*/ 1392 w 1776"/>
                  <a:gd name="T3" fmla="*/ 0 h 1056"/>
                  <a:gd name="T4" fmla="*/ 0 w 1776"/>
                  <a:gd name="T5" fmla="*/ 1056 h 1056"/>
                  <a:gd name="T6" fmla="*/ 1776 w 1776"/>
                  <a:gd name="T7" fmla="*/ 1056 h 1056"/>
                  <a:gd name="T8" fmla="*/ 384 w 1776"/>
                  <a:gd name="T9" fmla="*/ 0 h 10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76"/>
                  <a:gd name="T16" fmla="*/ 0 h 1056"/>
                  <a:gd name="T17" fmla="*/ 1776 w 1776"/>
                  <a:gd name="T18" fmla="*/ 1056 h 10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76" h="1056">
                    <a:moveTo>
                      <a:pt x="384" y="0"/>
                    </a:moveTo>
                    <a:lnTo>
                      <a:pt x="1392" y="0"/>
                    </a:lnTo>
                    <a:lnTo>
                      <a:pt x="0" y="1056"/>
                    </a:lnTo>
                    <a:lnTo>
                      <a:pt x="1776" y="1056"/>
                    </a:lnTo>
                    <a:lnTo>
                      <a:pt x="384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6" name="Text Box 6"/>
              <p:cNvSpPr txBox="1">
                <a:spLocks noChangeArrowheads="1"/>
              </p:cNvSpPr>
              <p:nvPr/>
            </p:nvSpPr>
            <p:spPr bwMode="auto">
              <a:xfrm>
                <a:off x="720" y="792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b="1"/>
                  <a:t>A</a:t>
                </a:r>
              </a:p>
            </p:txBody>
          </p:sp>
          <p:sp>
            <p:nvSpPr>
              <p:cNvPr id="42017" name="Text Box 7"/>
              <p:cNvSpPr txBox="1">
                <a:spLocks noChangeArrowheads="1"/>
              </p:cNvSpPr>
              <p:nvPr/>
            </p:nvSpPr>
            <p:spPr bwMode="auto">
              <a:xfrm>
                <a:off x="2160" y="840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b="1"/>
                  <a:t>B</a:t>
                </a:r>
              </a:p>
            </p:txBody>
          </p:sp>
          <p:sp>
            <p:nvSpPr>
              <p:cNvPr id="42018" name="Text Box 8"/>
              <p:cNvSpPr txBox="1">
                <a:spLocks noChangeArrowheads="1"/>
              </p:cNvSpPr>
              <p:nvPr/>
            </p:nvSpPr>
            <p:spPr bwMode="auto">
              <a:xfrm>
                <a:off x="384" y="1944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b="1"/>
                  <a:t>E</a:t>
                </a:r>
              </a:p>
            </p:txBody>
          </p:sp>
          <p:sp>
            <p:nvSpPr>
              <p:cNvPr id="42019" name="Text Box 9"/>
              <p:cNvSpPr txBox="1">
                <a:spLocks noChangeArrowheads="1"/>
              </p:cNvSpPr>
              <p:nvPr/>
            </p:nvSpPr>
            <p:spPr bwMode="auto">
              <a:xfrm>
                <a:off x="2496" y="1896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b="1"/>
                  <a:t>D</a:t>
                </a:r>
              </a:p>
            </p:txBody>
          </p:sp>
          <p:sp>
            <p:nvSpPr>
              <p:cNvPr id="42020" name="Text Box 10"/>
              <p:cNvSpPr txBox="1">
                <a:spLocks noChangeArrowheads="1"/>
              </p:cNvSpPr>
              <p:nvPr/>
            </p:nvSpPr>
            <p:spPr bwMode="auto">
              <a:xfrm>
                <a:off x="2712" y="1008"/>
                <a:ext cx="2700" cy="44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2000">
                    <a:solidFill>
                      <a:srgbClr val="FFFFCC"/>
                    </a:solidFill>
                  </a:rPr>
                  <a:t>Triangles ABC and DEC are similar.    Why?</a:t>
                </a:r>
              </a:p>
            </p:txBody>
          </p:sp>
          <p:sp>
            <p:nvSpPr>
              <p:cNvPr id="42021" name="Line 11"/>
              <p:cNvSpPr>
                <a:spLocks noChangeShapeType="1"/>
              </p:cNvSpPr>
              <p:nvPr/>
            </p:nvSpPr>
            <p:spPr bwMode="auto">
              <a:xfrm>
                <a:off x="1560" y="936"/>
                <a:ext cx="69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2" name="Line 12"/>
              <p:cNvSpPr>
                <a:spLocks noChangeShapeType="1"/>
              </p:cNvSpPr>
              <p:nvPr/>
            </p:nvSpPr>
            <p:spPr bwMode="auto">
              <a:xfrm flipH="1">
                <a:off x="1566" y="984"/>
                <a:ext cx="63" cy="5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3" name="Line 13"/>
              <p:cNvSpPr>
                <a:spLocks noChangeShapeType="1"/>
              </p:cNvSpPr>
              <p:nvPr/>
            </p:nvSpPr>
            <p:spPr bwMode="auto">
              <a:xfrm>
                <a:off x="1563" y="1995"/>
                <a:ext cx="69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4" name="Line 14"/>
              <p:cNvSpPr>
                <a:spLocks noChangeShapeType="1"/>
              </p:cNvSpPr>
              <p:nvPr/>
            </p:nvSpPr>
            <p:spPr bwMode="auto">
              <a:xfrm flipH="1">
                <a:off x="1569" y="2043"/>
                <a:ext cx="63" cy="5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013" name="Text Box 15"/>
            <p:cNvSpPr txBox="1">
              <a:spLocks noChangeArrowheads="1"/>
            </p:cNvSpPr>
            <p:nvPr/>
          </p:nvSpPr>
          <p:spPr bwMode="auto">
            <a:xfrm>
              <a:off x="1632" y="1224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b="1"/>
                <a:t>C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2514600" y="2019300"/>
            <a:ext cx="6356350" cy="676275"/>
            <a:chOff x="1584" y="1272"/>
            <a:chExt cx="4004" cy="426"/>
          </a:xfrm>
        </p:grpSpPr>
        <p:grpSp>
          <p:nvGrpSpPr>
            <p:cNvPr id="42008" name="Group 17"/>
            <p:cNvGrpSpPr>
              <a:grpSpLocks/>
            </p:cNvGrpSpPr>
            <p:nvPr/>
          </p:nvGrpSpPr>
          <p:grpSpPr bwMode="auto">
            <a:xfrm>
              <a:off x="1584" y="1272"/>
              <a:ext cx="48" cy="192"/>
              <a:chOff x="1584" y="1440"/>
              <a:chExt cx="48" cy="192"/>
            </a:xfrm>
          </p:grpSpPr>
          <p:sp>
            <p:nvSpPr>
              <p:cNvPr id="42010" name="Oval 18"/>
              <p:cNvSpPr>
                <a:spLocks noChangeArrowheads="1"/>
              </p:cNvSpPr>
              <p:nvPr/>
            </p:nvSpPr>
            <p:spPr bwMode="auto">
              <a:xfrm>
                <a:off x="1584" y="1440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11" name="Oval 19"/>
              <p:cNvSpPr>
                <a:spLocks noChangeArrowheads="1"/>
              </p:cNvSpPr>
              <p:nvPr/>
            </p:nvSpPr>
            <p:spPr bwMode="auto">
              <a:xfrm>
                <a:off x="1584" y="158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009" name="Text Box 20"/>
            <p:cNvSpPr txBox="1">
              <a:spLocks noChangeArrowheads="1"/>
            </p:cNvSpPr>
            <p:nvPr/>
          </p:nvSpPr>
          <p:spPr bwMode="auto">
            <a:xfrm>
              <a:off x="2700" y="1486"/>
              <a:ext cx="288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600"/>
                <a:t>Angle ACB = angle ECD (Vertically Opposite)</a:t>
              </a:r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1376363" y="1590675"/>
            <a:ext cx="7007225" cy="1600200"/>
            <a:chOff x="867" y="1002"/>
            <a:chExt cx="4414" cy="1008"/>
          </a:xfrm>
        </p:grpSpPr>
        <p:grpSp>
          <p:nvGrpSpPr>
            <p:cNvPr id="42004" name="Group 22"/>
            <p:cNvGrpSpPr>
              <a:grpSpLocks/>
            </p:cNvGrpSpPr>
            <p:nvPr/>
          </p:nvGrpSpPr>
          <p:grpSpPr bwMode="auto">
            <a:xfrm>
              <a:off x="867" y="1002"/>
              <a:ext cx="1128" cy="1008"/>
              <a:chOff x="867" y="1170"/>
              <a:chExt cx="1128" cy="1008"/>
            </a:xfrm>
          </p:grpSpPr>
          <p:sp>
            <p:nvSpPr>
              <p:cNvPr id="42006" name="Rectangle 23"/>
              <p:cNvSpPr>
                <a:spLocks noChangeArrowheads="1"/>
              </p:cNvSpPr>
              <p:nvPr/>
            </p:nvSpPr>
            <p:spPr bwMode="auto">
              <a:xfrm>
                <a:off x="867" y="2130"/>
                <a:ext cx="48" cy="48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07" name="Rectangle 24"/>
              <p:cNvSpPr>
                <a:spLocks noChangeArrowheads="1"/>
              </p:cNvSpPr>
              <p:nvPr/>
            </p:nvSpPr>
            <p:spPr bwMode="auto">
              <a:xfrm>
                <a:off x="1947" y="1170"/>
                <a:ext cx="48" cy="48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005" name="Text Box 25"/>
            <p:cNvSpPr txBox="1">
              <a:spLocks noChangeArrowheads="1"/>
            </p:cNvSpPr>
            <p:nvPr/>
          </p:nvSpPr>
          <p:spPr bwMode="auto">
            <a:xfrm>
              <a:off x="2731" y="1682"/>
              <a:ext cx="25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600"/>
                <a:t>Angle ABC = angle DEC (Alt angles)</a:t>
              </a:r>
            </a:p>
          </p:txBody>
        </p:sp>
      </p:grpSp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1965325" y="1590675"/>
            <a:ext cx="6426200" cy="1755775"/>
            <a:chOff x="1238" y="1002"/>
            <a:chExt cx="4048" cy="1106"/>
          </a:xfrm>
        </p:grpSpPr>
        <p:grpSp>
          <p:nvGrpSpPr>
            <p:cNvPr id="42000" name="Group 27"/>
            <p:cNvGrpSpPr>
              <a:grpSpLocks/>
            </p:cNvGrpSpPr>
            <p:nvPr/>
          </p:nvGrpSpPr>
          <p:grpSpPr bwMode="auto">
            <a:xfrm>
              <a:off x="1238" y="1002"/>
              <a:ext cx="1102" cy="1002"/>
              <a:chOff x="1238" y="1002"/>
              <a:chExt cx="1102" cy="1002"/>
            </a:xfrm>
          </p:grpSpPr>
          <p:sp>
            <p:nvSpPr>
              <p:cNvPr id="42002" name="AutoShape 28"/>
              <p:cNvSpPr>
                <a:spLocks noChangeArrowheads="1"/>
              </p:cNvSpPr>
              <p:nvPr/>
            </p:nvSpPr>
            <p:spPr bwMode="auto">
              <a:xfrm>
                <a:off x="2264" y="1938"/>
                <a:ext cx="76" cy="66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03" name="AutoShape 29"/>
              <p:cNvSpPr>
                <a:spLocks noChangeArrowheads="1"/>
              </p:cNvSpPr>
              <p:nvPr/>
            </p:nvSpPr>
            <p:spPr bwMode="auto">
              <a:xfrm>
                <a:off x="1238" y="1002"/>
                <a:ext cx="76" cy="66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001" name="Text Box 30"/>
            <p:cNvSpPr txBox="1">
              <a:spLocks noChangeArrowheads="1"/>
            </p:cNvSpPr>
            <p:nvPr/>
          </p:nvSpPr>
          <p:spPr bwMode="auto">
            <a:xfrm>
              <a:off x="2736" y="1896"/>
              <a:ext cx="25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600"/>
                <a:t>Angle BAC = angle EDC (Alt angles)</a:t>
              </a:r>
            </a:p>
          </p:txBody>
        </p:sp>
      </p:grpSp>
      <p:grpSp>
        <p:nvGrpSpPr>
          <p:cNvPr id="10" name="Group 31"/>
          <p:cNvGrpSpPr>
            <a:grpSpLocks/>
          </p:cNvGrpSpPr>
          <p:nvPr/>
        </p:nvGrpSpPr>
        <p:grpSpPr bwMode="auto">
          <a:xfrm>
            <a:off x="320675" y="3417888"/>
            <a:ext cx="8334375" cy="701675"/>
            <a:chOff x="202" y="2153"/>
            <a:chExt cx="5250" cy="442"/>
          </a:xfrm>
        </p:grpSpPr>
        <p:sp>
          <p:nvSpPr>
            <p:cNvPr id="41995" name="Text Box 32"/>
            <p:cNvSpPr txBox="1">
              <a:spLocks noChangeArrowheads="1"/>
            </p:cNvSpPr>
            <p:nvPr/>
          </p:nvSpPr>
          <p:spPr bwMode="auto">
            <a:xfrm>
              <a:off x="202" y="2195"/>
              <a:ext cx="60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/>
                <a:t>Since</a:t>
              </a:r>
            </a:p>
          </p:txBody>
        </p:sp>
        <p:sp>
          <p:nvSpPr>
            <p:cNvPr id="41996" name="Text Box 33"/>
            <p:cNvSpPr txBox="1">
              <a:spLocks noChangeArrowheads="1"/>
            </p:cNvSpPr>
            <p:nvPr/>
          </p:nvSpPr>
          <p:spPr bwMode="auto">
            <a:xfrm>
              <a:off x="746" y="2209"/>
              <a:ext cx="602" cy="25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FFFFCC"/>
                  </a:solidFill>
                </a:rPr>
                <a:t>ABC</a:t>
              </a:r>
            </a:p>
          </p:txBody>
        </p:sp>
        <p:sp>
          <p:nvSpPr>
            <p:cNvPr id="41997" name="Text Box 34"/>
            <p:cNvSpPr txBox="1">
              <a:spLocks noChangeArrowheads="1"/>
            </p:cNvSpPr>
            <p:nvPr/>
          </p:nvSpPr>
          <p:spPr bwMode="auto">
            <a:xfrm>
              <a:off x="1404" y="2218"/>
              <a:ext cx="112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/>
                <a:t>is similar to</a:t>
              </a:r>
            </a:p>
          </p:txBody>
        </p:sp>
        <p:sp>
          <p:nvSpPr>
            <p:cNvPr id="41998" name="Text Box 35"/>
            <p:cNvSpPr txBox="1">
              <a:spLocks noChangeArrowheads="1"/>
            </p:cNvSpPr>
            <p:nvPr/>
          </p:nvSpPr>
          <p:spPr bwMode="auto">
            <a:xfrm>
              <a:off x="2442" y="2223"/>
              <a:ext cx="602" cy="25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FFFFCC"/>
                  </a:solidFill>
                </a:rPr>
                <a:t>DEC</a:t>
              </a:r>
            </a:p>
          </p:txBody>
        </p:sp>
        <p:sp>
          <p:nvSpPr>
            <p:cNvPr id="41999" name="Text Box 36"/>
            <p:cNvSpPr txBox="1">
              <a:spLocks noChangeArrowheads="1"/>
            </p:cNvSpPr>
            <p:nvPr/>
          </p:nvSpPr>
          <p:spPr bwMode="auto">
            <a:xfrm>
              <a:off x="3159" y="2153"/>
              <a:ext cx="229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/>
                <a:t>we know that corresponding sides are in proportion</a:t>
              </a:r>
            </a:p>
          </p:txBody>
        </p:sp>
      </p:grpSp>
      <p:sp>
        <p:nvSpPr>
          <p:cNvPr id="15397" name="Text Box 37"/>
          <p:cNvSpPr txBox="1">
            <a:spLocks noChangeArrowheads="1"/>
          </p:cNvSpPr>
          <p:nvPr/>
        </p:nvSpPr>
        <p:spPr bwMode="auto">
          <a:xfrm>
            <a:off x="914400" y="4429125"/>
            <a:ext cx="1477963" cy="39687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>
                <a:solidFill>
                  <a:srgbClr val="FFFFCC"/>
                </a:solidFill>
              </a:rPr>
              <a:t>AB</a:t>
            </a:r>
            <a:r>
              <a:rPr lang="en-GB" sz="2000">
                <a:solidFill>
                  <a:srgbClr val="FFFFCC"/>
                </a:solidFill>
                <a:sym typeface="Symbol" pitchFamily="18" charset="2"/>
              </a:rPr>
              <a:t>DE</a:t>
            </a:r>
            <a:endParaRPr lang="en-GB" sz="2000">
              <a:solidFill>
                <a:srgbClr val="FFFFCC"/>
              </a:solidFill>
            </a:endParaRPr>
          </a:p>
        </p:txBody>
      </p:sp>
      <p:sp>
        <p:nvSpPr>
          <p:cNvPr id="15398" name="Text Box 38"/>
          <p:cNvSpPr txBox="1">
            <a:spLocks noChangeArrowheads="1"/>
          </p:cNvSpPr>
          <p:nvPr/>
        </p:nvSpPr>
        <p:spPr bwMode="auto">
          <a:xfrm>
            <a:off x="2924175" y="4421188"/>
            <a:ext cx="1477963" cy="39687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>
                <a:solidFill>
                  <a:srgbClr val="FFFFCC"/>
                </a:solidFill>
              </a:rPr>
              <a:t>BC</a:t>
            </a:r>
            <a:r>
              <a:rPr lang="en-GB" sz="2000">
                <a:solidFill>
                  <a:srgbClr val="FFFFCC"/>
                </a:solidFill>
                <a:sym typeface="Symbol" pitchFamily="18" charset="2"/>
              </a:rPr>
              <a:t>EC</a:t>
            </a:r>
            <a:endParaRPr lang="en-GB" sz="2000">
              <a:solidFill>
                <a:srgbClr val="FFFFCC"/>
              </a:solidFill>
            </a:endParaRPr>
          </a:p>
        </p:txBody>
      </p:sp>
      <p:sp>
        <p:nvSpPr>
          <p:cNvPr id="15399" name="Text Box 39"/>
          <p:cNvSpPr txBox="1">
            <a:spLocks noChangeArrowheads="1"/>
          </p:cNvSpPr>
          <p:nvPr/>
        </p:nvSpPr>
        <p:spPr bwMode="auto">
          <a:xfrm>
            <a:off x="4919663" y="4413250"/>
            <a:ext cx="1477962" cy="39687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>
                <a:solidFill>
                  <a:srgbClr val="FFFFCC"/>
                </a:solidFill>
              </a:rPr>
              <a:t>AC</a:t>
            </a:r>
            <a:r>
              <a:rPr lang="en-GB" sz="2000">
                <a:solidFill>
                  <a:srgbClr val="FFFFCC"/>
                </a:solidFill>
                <a:sym typeface="Symbol" pitchFamily="18" charset="2"/>
              </a:rPr>
              <a:t>DC</a:t>
            </a:r>
            <a:endParaRPr lang="en-GB" sz="2000">
              <a:solidFill>
                <a:srgbClr val="FFFFCC"/>
              </a:solidFill>
            </a:endParaRPr>
          </a:p>
        </p:txBody>
      </p:sp>
      <p:sp>
        <p:nvSpPr>
          <p:cNvPr id="15400" name="Text Box 40"/>
          <p:cNvSpPr txBox="1">
            <a:spLocks noChangeArrowheads="1"/>
          </p:cNvSpPr>
          <p:nvPr/>
        </p:nvSpPr>
        <p:spPr bwMode="auto">
          <a:xfrm>
            <a:off x="550863" y="5108575"/>
            <a:ext cx="7635875" cy="7016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The </a:t>
            </a:r>
            <a:r>
              <a:rPr lang="en-GB" sz="2000">
                <a:solidFill>
                  <a:srgbClr val="FF0066"/>
                </a:solidFill>
              </a:rPr>
              <a:t>order</a:t>
            </a:r>
            <a:r>
              <a:rPr lang="en-GB" sz="2000"/>
              <a:t> of the lettering is important in order to show which pairs of sides correspond.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53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53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53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53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97" grpId="0" animBg="1" autoUpdateAnimBg="0"/>
      <p:bldP spid="15398" grpId="0" animBg="1" autoUpdateAnimBg="0"/>
      <p:bldP spid="15399" grpId="0" animBg="1" autoUpdateAnimBg="0"/>
      <p:bldP spid="15400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2"/>
          <p:cNvGrpSpPr>
            <a:grpSpLocks/>
          </p:cNvGrpSpPr>
          <p:nvPr/>
        </p:nvGrpSpPr>
        <p:grpSpPr bwMode="auto">
          <a:xfrm>
            <a:off x="495300" y="781050"/>
            <a:ext cx="7886700" cy="2609850"/>
            <a:chOff x="312" y="492"/>
            <a:chExt cx="4968" cy="1644"/>
          </a:xfrm>
        </p:grpSpPr>
        <p:grpSp>
          <p:nvGrpSpPr>
            <p:cNvPr id="43067" name="Group 3"/>
            <p:cNvGrpSpPr>
              <a:grpSpLocks/>
            </p:cNvGrpSpPr>
            <p:nvPr/>
          </p:nvGrpSpPr>
          <p:grpSpPr bwMode="auto">
            <a:xfrm>
              <a:off x="312" y="672"/>
              <a:ext cx="2340" cy="1464"/>
              <a:chOff x="624" y="684"/>
              <a:chExt cx="2340" cy="1464"/>
            </a:xfrm>
          </p:grpSpPr>
          <p:grpSp>
            <p:nvGrpSpPr>
              <p:cNvPr id="43069" name="Group 4"/>
              <p:cNvGrpSpPr>
                <a:grpSpLocks/>
              </p:cNvGrpSpPr>
              <p:nvPr/>
            </p:nvGrpSpPr>
            <p:grpSpPr bwMode="auto">
              <a:xfrm>
                <a:off x="624" y="684"/>
                <a:ext cx="2340" cy="1464"/>
                <a:chOff x="756" y="384"/>
                <a:chExt cx="2340" cy="1464"/>
              </a:xfrm>
            </p:grpSpPr>
            <p:sp>
              <p:nvSpPr>
                <p:cNvPr id="43076" name="Freeform 5"/>
                <p:cNvSpPr>
                  <a:spLocks/>
                </p:cNvSpPr>
                <p:nvPr/>
              </p:nvSpPr>
              <p:spPr bwMode="auto">
                <a:xfrm>
                  <a:off x="1044" y="672"/>
                  <a:ext cx="1800" cy="984"/>
                </a:xfrm>
                <a:custGeom>
                  <a:avLst/>
                  <a:gdLst>
                    <a:gd name="T0" fmla="*/ 624 w 1800"/>
                    <a:gd name="T1" fmla="*/ 0 h 984"/>
                    <a:gd name="T2" fmla="*/ 0 w 1800"/>
                    <a:gd name="T3" fmla="*/ 984 h 984"/>
                    <a:gd name="T4" fmla="*/ 1800 w 1800"/>
                    <a:gd name="T5" fmla="*/ 984 h 984"/>
                    <a:gd name="T6" fmla="*/ 624 w 1800"/>
                    <a:gd name="T7" fmla="*/ 0 h 98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800"/>
                    <a:gd name="T13" fmla="*/ 0 h 984"/>
                    <a:gd name="T14" fmla="*/ 1800 w 1800"/>
                    <a:gd name="T15" fmla="*/ 984 h 98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800" h="984">
                      <a:moveTo>
                        <a:pt x="624" y="0"/>
                      </a:moveTo>
                      <a:lnTo>
                        <a:pt x="0" y="984"/>
                      </a:lnTo>
                      <a:lnTo>
                        <a:pt x="1800" y="984"/>
                      </a:lnTo>
                      <a:lnTo>
                        <a:pt x="624" y="0"/>
                      </a:lnTo>
                      <a:close/>
                    </a:path>
                  </a:pathLst>
                </a:custGeom>
                <a:solidFill>
                  <a:srgbClr val="FF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77" name="Line 6"/>
                <p:cNvSpPr>
                  <a:spLocks noChangeShapeType="1"/>
                </p:cNvSpPr>
                <p:nvPr/>
              </p:nvSpPr>
              <p:spPr bwMode="auto">
                <a:xfrm>
                  <a:off x="1320" y="1212"/>
                  <a:ext cx="99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78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500" y="38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/>
                    <a:t>A</a:t>
                  </a:r>
                </a:p>
              </p:txBody>
            </p:sp>
            <p:sp>
              <p:nvSpPr>
                <p:cNvPr id="43079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996" y="1008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/>
                    <a:t>B</a:t>
                  </a:r>
                </a:p>
              </p:txBody>
            </p:sp>
            <p:sp>
              <p:nvSpPr>
                <p:cNvPr id="43080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316" y="1008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/>
                    <a:t>C</a:t>
                  </a:r>
                </a:p>
              </p:txBody>
            </p:sp>
            <p:sp>
              <p:nvSpPr>
                <p:cNvPr id="43081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756" y="1560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/>
                    <a:t>D</a:t>
                  </a:r>
                </a:p>
              </p:txBody>
            </p:sp>
            <p:sp>
              <p:nvSpPr>
                <p:cNvPr id="4308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856" y="1548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/>
                    <a:t>E</a:t>
                  </a:r>
                </a:p>
              </p:txBody>
            </p:sp>
          </p:grpSp>
          <p:grpSp>
            <p:nvGrpSpPr>
              <p:cNvPr id="43070" name="Group 12"/>
              <p:cNvGrpSpPr>
                <a:grpSpLocks/>
              </p:cNvGrpSpPr>
              <p:nvPr/>
            </p:nvGrpSpPr>
            <p:grpSpPr bwMode="auto">
              <a:xfrm>
                <a:off x="1635" y="1479"/>
                <a:ext cx="57" cy="69"/>
                <a:chOff x="1767" y="1179"/>
                <a:chExt cx="57" cy="69"/>
              </a:xfrm>
            </p:grpSpPr>
            <p:sp>
              <p:nvSpPr>
                <p:cNvPr id="43074" name="Line 13"/>
                <p:cNvSpPr>
                  <a:spLocks noChangeShapeType="1"/>
                </p:cNvSpPr>
                <p:nvPr/>
              </p:nvSpPr>
              <p:spPr bwMode="auto">
                <a:xfrm>
                  <a:off x="1767" y="1179"/>
                  <a:ext cx="51" cy="3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75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1776" y="1215"/>
                  <a:ext cx="48" cy="3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071" name="Group 15"/>
              <p:cNvGrpSpPr>
                <a:grpSpLocks/>
              </p:cNvGrpSpPr>
              <p:nvPr/>
            </p:nvGrpSpPr>
            <p:grpSpPr bwMode="auto">
              <a:xfrm>
                <a:off x="1611" y="1923"/>
                <a:ext cx="57" cy="69"/>
                <a:chOff x="1767" y="1179"/>
                <a:chExt cx="57" cy="69"/>
              </a:xfrm>
            </p:grpSpPr>
            <p:sp>
              <p:nvSpPr>
                <p:cNvPr id="43072" name="Line 16"/>
                <p:cNvSpPr>
                  <a:spLocks noChangeShapeType="1"/>
                </p:cNvSpPr>
                <p:nvPr/>
              </p:nvSpPr>
              <p:spPr bwMode="auto">
                <a:xfrm>
                  <a:off x="1767" y="1179"/>
                  <a:ext cx="51" cy="3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73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1776" y="1215"/>
                  <a:ext cx="48" cy="3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3068" name="Text Box 18"/>
            <p:cNvSpPr txBox="1">
              <a:spLocks noChangeArrowheads="1"/>
            </p:cNvSpPr>
            <p:nvPr/>
          </p:nvSpPr>
          <p:spPr bwMode="auto">
            <a:xfrm>
              <a:off x="2460" y="492"/>
              <a:ext cx="2820" cy="442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/>
                <a:t>If BC is parallel to DE, explain why triangles ABC and ADE are similar</a:t>
              </a:r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1892300" y="1581150"/>
            <a:ext cx="6870700" cy="641350"/>
            <a:chOff x="1204" y="1152"/>
            <a:chExt cx="4328" cy="404"/>
          </a:xfrm>
        </p:grpSpPr>
        <p:sp>
          <p:nvSpPr>
            <p:cNvPr id="43065" name="Oval 20"/>
            <p:cNvSpPr>
              <a:spLocks noChangeArrowheads="1"/>
            </p:cNvSpPr>
            <p:nvPr/>
          </p:nvSpPr>
          <p:spPr bwMode="auto">
            <a:xfrm>
              <a:off x="1204" y="119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66" name="Text Box 21"/>
            <p:cNvSpPr txBox="1">
              <a:spLocks noChangeArrowheads="1"/>
            </p:cNvSpPr>
            <p:nvPr/>
          </p:nvSpPr>
          <p:spPr bwMode="auto">
            <a:xfrm>
              <a:off x="2748" y="1152"/>
              <a:ext cx="27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800"/>
                <a:t>Angle BAC = angle DAE (common to   both triangles)</a:t>
              </a:r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1136650" y="2216150"/>
            <a:ext cx="7683500" cy="819150"/>
            <a:chOff x="728" y="1552"/>
            <a:chExt cx="4840" cy="516"/>
          </a:xfrm>
        </p:grpSpPr>
        <p:grpSp>
          <p:nvGrpSpPr>
            <p:cNvPr id="43061" name="Group 23"/>
            <p:cNvGrpSpPr>
              <a:grpSpLocks/>
            </p:cNvGrpSpPr>
            <p:nvPr/>
          </p:nvGrpSpPr>
          <p:grpSpPr bwMode="auto">
            <a:xfrm>
              <a:off x="728" y="1552"/>
              <a:ext cx="336" cy="516"/>
              <a:chOff x="1160" y="1108"/>
              <a:chExt cx="336" cy="516"/>
            </a:xfrm>
          </p:grpSpPr>
          <p:sp>
            <p:nvSpPr>
              <p:cNvPr id="43063" name="Rectangle 24"/>
              <p:cNvSpPr>
                <a:spLocks noChangeArrowheads="1"/>
              </p:cNvSpPr>
              <p:nvPr/>
            </p:nvSpPr>
            <p:spPr bwMode="auto">
              <a:xfrm>
                <a:off x="1160" y="1536"/>
                <a:ext cx="84" cy="88"/>
              </a:xfrm>
              <a:prstGeom prst="rect">
                <a:avLst/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4" name="Rectangle 25"/>
              <p:cNvSpPr>
                <a:spLocks noChangeArrowheads="1"/>
              </p:cNvSpPr>
              <p:nvPr/>
            </p:nvSpPr>
            <p:spPr bwMode="auto">
              <a:xfrm>
                <a:off x="1412" y="1108"/>
                <a:ext cx="84" cy="88"/>
              </a:xfrm>
              <a:prstGeom prst="rect">
                <a:avLst/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062" name="Text Box 26"/>
            <p:cNvSpPr txBox="1">
              <a:spLocks noChangeArrowheads="1"/>
            </p:cNvSpPr>
            <p:nvPr/>
          </p:nvSpPr>
          <p:spPr bwMode="auto">
            <a:xfrm>
              <a:off x="2784" y="1560"/>
              <a:ext cx="27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800"/>
                <a:t>Angle ABC = angle ADE (corresponding angles between parallels)</a:t>
              </a:r>
            </a:p>
          </p:txBody>
        </p:sp>
      </p:grpSp>
      <p:grpSp>
        <p:nvGrpSpPr>
          <p:cNvPr id="10" name="Group 27"/>
          <p:cNvGrpSpPr>
            <a:grpSpLocks/>
          </p:cNvGrpSpPr>
          <p:nvPr/>
        </p:nvGrpSpPr>
        <p:grpSpPr bwMode="auto">
          <a:xfrm>
            <a:off x="2641600" y="2216150"/>
            <a:ext cx="6178550" cy="1320800"/>
            <a:chOff x="1676" y="1552"/>
            <a:chExt cx="3892" cy="832"/>
          </a:xfrm>
        </p:grpSpPr>
        <p:grpSp>
          <p:nvGrpSpPr>
            <p:cNvPr id="43057" name="Group 28"/>
            <p:cNvGrpSpPr>
              <a:grpSpLocks/>
            </p:cNvGrpSpPr>
            <p:nvPr/>
          </p:nvGrpSpPr>
          <p:grpSpPr bwMode="auto">
            <a:xfrm>
              <a:off x="1676" y="1552"/>
              <a:ext cx="616" cy="527"/>
              <a:chOff x="2108" y="1108"/>
              <a:chExt cx="616" cy="527"/>
            </a:xfrm>
          </p:grpSpPr>
          <p:sp>
            <p:nvSpPr>
              <p:cNvPr id="43059" name="AutoShape 29"/>
              <p:cNvSpPr>
                <a:spLocks noChangeArrowheads="1"/>
              </p:cNvSpPr>
              <p:nvPr/>
            </p:nvSpPr>
            <p:spPr bwMode="auto">
              <a:xfrm>
                <a:off x="2628" y="1552"/>
                <a:ext cx="96" cy="83"/>
              </a:xfrm>
              <a:prstGeom prst="triangle">
                <a:avLst>
                  <a:gd name="adj" fmla="val 50000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0" name="AutoShape 30"/>
              <p:cNvSpPr>
                <a:spLocks noChangeArrowheads="1"/>
              </p:cNvSpPr>
              <p:nvPr/>
            </p:nvSpPr>
            <p:spPr bwMode="auto">
              <a:xfrm>
                <a:off x="2108" y="1108"/>
                <a:ext cx="96" cy="83"/>
              </a:xfrm>
              <a:prstGeom prst="triangle">
                <a:avLst>
                  <a:gd name="adj" fmla="val 50000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058" name="Text Box 31"/>
            <p:cNvSpPr txBox="1">
              <a:spLocks noChangeArrowheads="1"/>
            </p:cNvSpPr>
            <p:nvPr/>
          </p:nvSpPr>
          <p:spPr bwMode="auto">
            <a:xfrm>
              <a:off x="2784" y="1980"/>
              <a:ext cx="27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800"/>
                <a:t>Angle ACB = angle AED (corresponding angles between parallels)</a:t>
              </a:r>
            </a:p>
          </p:txBody>
        </p:sp>
      </p:grpSp>
      <p:grpSp>
        <p:nvGrpSpPr>
          <p:cNvPr id="12" name="Group 32"/>
          <p:cNvGrpSpPr>
            <a:grpSpLocks/>
          </p:cNvGrpSpPr>
          <p:nvPr/>
        </p:nvGrpSpPr>
        <p:grpSpPr bwMode="auto">
          <a:xfrm>
            <a:off x="725488" y="3833813"/>
            <a:ext cx="7772400" cy="2438400"/>
            <a:chOff x="420" y="2352"/>
            <a:chExt cx="4896" cy="1536"/>
          </a:xfrm>
        </p:grpSpPr>
        <p:sp>
          <p:nvSpPr>
            <p:cNvPr id="43049" name="Freeform 33"/>
            <p:cNvSpPr>
              <a:spLocks/>
            </p:cNvSpPr>
            <p:nvPr/>
          </p:nvSpPr>
          <p:spPr bwMode="auto">
            <a:xfrm>
              <a:off x="708" y="2712"/>
              <a:ext cx="1800" cy="984"/>
            </a:xfrm>
            <a:custGeom>
              <a:avLst/>
              <a:gdLst>
                <a:gd name="T0" fmla="*/ 624 w 1800"/>
                <a:gd name="T1" fmla="*/ 0 h 984"/>
                <a:gd name="T2" fmla="*/ 0 w 1800"/>
                <a:gd name="T3" fmla="*/ 984 h 984"/>
                <a:gd name="T4" fmla="*/ 1800 w 1800"/>
                <a:gd name="T5" fmla="*/ 984 h 984"/>
                <a:gd name="T6" fmla="*/ 624 w 1800"/>
                <a:gd name="T7" fmla="*/ 0 h 9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00"/>
                <a:gd name="T13" fmla="*/ 0 h 984"/>
                <a:gd name="T14" fmla="*/ 1800 w 1800"/>
                <a:gd name="T15" fmla="*/ 984 h 9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00" h="984">
                  <a:moveTo>
                    <a:pt x="624" y="0"/>
                  </a:moveTo>
                  <a:lnTo>
                    <a:pt x="0" y="984"/>
                  </a:lnTo>
                  <a:lnTo>
                    <a:pt x="1800" y="984"/>
                  </a:lnTo>
                  <a:lnTo>
                    <a:pt x="624" y="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50" name="Text Box 34"/>
            <p:cNvSpPr txBox="1">
              <a:spLocks noChangeArrowheads="1"/>
            </p:cNvSpPr>
            <p:nvPr/>
          </p:nvSpPr>
          <p:spPr bwMode="auto">
            <a:xfrm>
              <a:off x="1164" y="2424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A</a:t>
              </a:r>
            </a:p>
          </p:txBody>
        </p:sp>
        <p:sp>
          <p:nvSpPr>
            <p:cNvPr id="43051" name="Text Box 35"/>
            <p:cNvSpPr txBox="1">
              <a:spLocks noChangeArrowheads="1"/>
            </p:cNvSpPr>
            <p:nvPr/>
          </p:nvSpPr>
          <p:spPr bwMode="auto">
            <a:xfrm>
              <a:off x="420" y="3600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D</a:t>
              </a:r>
            </a:p>
          </p:txBody>
        </p:sp>
        <p:sp>
          <p:nvSpPr>
            <p:cNvPr id="43052" name="Text Box 36"/>
            <p:cNvSpPr txBox="1">
              <a:spLocks noChangeArrowheads="1"/>
            </p:cNvSpPr>
            <p:nvPr/>
          </p:nvSpPr>
          <p:spPr bwMode="auto">
            <a:xfrm>
              <a:off x="2520" y="358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E</a:t>
              </a:r>
            </a:p>
          </p:txBody>
        </p:sp>
        <p:sp>
          <p:nvSpPr>
            <p:cNvPr id="43053" name="Freeform 37"/>
            <p:cNvSpPr>
              <a:spLocks/>
            </p:cNvSpPr>
            <p:nvPr/>
          </p:nvSpPr>
          <p:spPr bwMode="auto">
            <a:xfrm>
              <a:off x="3264" y="2640"/>
              <a:ext cx="1800" cy="984"/>
            </a:xfrm>
            <a:custGeom>
              <a:avLst/>
              <a:gdLst>
                <a:gd name="T0" fmla="*/ 624 w 1800"/>
                <a:gd name="T1" fmla="*/ 0 h 984"/>
                <a:gd name="T2" fmla="*/ 0 w 1800"/>
                <a:gd name="T3" fmla="*/ 984 h 984"/>
                <a:gd name="T4" fmla="*/ 1800 w 1800"/>
                <a:gd name="T5" fmla="*/ 984 h 984"/>
                <a:gd name="T6" fmla="*/ 624 w 1800"/>
                <a:gd name="T7" fmla="*/ 0 h 9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00"/>
                <a:gd name="T13" fmla="*/ 0 h 984"/>
                <a:gd name="T14" fmla="*/ 1800 w 1800"/>
                <a:gd name="T15" fmla="*/ 984 h 9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00" h="984">
                  <a:moveTo>
                    <a:pt x="624" y="0"/>
                  </a:moveTo>
                  <a:lnTo>
                    <a:pt x="0" y="984"/>
                  </a:lnTo>
                  <a:lnTo>
                    <a:pt x="1800" y="984"/>
                  </a:lnTo>
                  <a:lnTo>
                    <a:pt x="624" y="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54" name="Text Box 38"/>
            <p:cNvSpPr txBox="1">
              <a:spLocks noChangeArrowheads="1"/>
            </p:cNvSpPr>
            <p:nvPr/>
          </p:nvSpPr>
          <p:spPr bwMode="auto">
            <a:xfrm>
              <a:off x="3720" y="2352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A</a:t>
              </a:r>
            </a:p>
          </p:txBody>
        </p:sp>
        <p:sp>
          <p:nvSpPr>
            <p:cNvPr id="43055" name="Text Box 39"/>
            <p:cNvSpPr txBox="1">
              <a:spLocks noChangeArrowheads="1"/>
            </p:cNvSpPr>
            <p:nvPr/>
          </p:nvSpPr>
          <p:spPr bwMode="auto">
            <a:xfrm>
              <a:off x="2976" y="352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D</a:t>
              </a:r>
            </a:p>
          </p:txBody>
        </p:sp>
        <p:sp>
          <p:nvSpPr>
            <p:cNvPr id="43056" name="Text Box 40"/>
            <p:cNvSpPr txBox="1">
              <a:spLocks noChangeArrowheads="1"/>
            </p:cNvSpPr>
            <p:nvPr/>
          </p:nvSpPr>
          <p:spPr bwMode="auto">
            <a:xfrm>
              <a:off x="5076" y="3516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E</a:t>
              </a:r>
            </a:p>
          </p:txBody>
        </p:sp>
      </p:grpSp>
      <p:grpSp>
        <p:nvGrpSpPr>
          <p:cNvPr id="13" name="Group 41"/>
          <p:cNvGrpSpPr>
            <a:grpSpLocks/>
          </p:cNvGrpSpPr>
          <p:nvPr/>
        </p:nvGrpSpPr>
        <p:grpSpPr bwMode="auto">
          <a:xfrm>
            <a:off x="1592263" y="4529138"/>
            <a:ext cx="1590675" cy="1895475"/>
            <a:chOff x="966" y="2790"/>
            <a:chExt cx="1002" cy="1194"/>
          </a:xfrm>
        </p:grpSpPr>
        <p:sp>
          <p:nvSpPr>
            <p:cNvPr id="43039" name="Line 42"/>
            <p:cNvSpPr>
              <a:spLocks noChangeShapeType="1"/>
            </p:cNvSpPr>
            <p:nvPr/>
          </p:nvSpPr>
          <p:spPr bwMode="auto">
            <a:xfrm flipV="1">
              <a:off x="1353" y="3072"/>
              <a:ext cx="408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3040" name="Group 43"/>
            <p:cNvGrpSpPr>
              <a:grpSpLocks/>
            </p:cNvGrpSpPr>
            <p:nvPr/>
          </p:nvGrpSpPr>
          <p:grpSpPr bwMode="auto">
            <a:xfrm>
              <a:off x="966" y="3213"/>
              <a:ext cx="597" cy="214"/>
              <a:chOff x="966" y="3213"/>
              <a:chExt cx="597" cy="214"/>
            </a:xfrm>
          </p:grpSpPr>
          <p:grpSp>
            <p:nvGrpSpPr>
              <p:cNvPr id="43043" name="Group 44"/>
              <p:cNvGrpSpPr>
                <a:grpSpLocks/>
              </p:cNvGrpSpPr>
              <p:nvPr/>
            </p:nvGrpSpPr>
            <p:grpSpPr bwMode="auto">
              <a:xfrm>
                <a:off x="1510" y="3378"/>
                <a:ext cx="53" cy="49"/>
                <a:chOff x="1510" y="3378"/>
                <a:chExt cx="53" cy="49"/>
              </a:xfrm>
            </p:grpSpPr>
            <p:sp>
              <p:nvSpPr>
                <p:cNvPr id="43047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1510" y="3378"/>
                  <a:ext cx="48" cy="2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48" name="Line 46"/>
                <p:cNvSpPr>
                  <a:spLocks noChangeShapeType="1"/>
                </p:cNvSpPr>
                <p:nvPr/>
              </p:nvSpPr>
              <p:spPr bwMode="auto">
                <a:xfrm>
                  <a:off x="1558" y="3378"/>
                  <a:ext cx="5" cy="49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044" name="Group 47"/>
              <p:cNvGrpSpPr>
                <a:grpSpLocks/>
              </p:cNvGrpSpPr>
              <p:nvPr/>
            </p:nvGrpSpPr>
            <p:grpSpPr bwMode="auto">
              <a:xfrm>
                <a:off x="966" y="3213"/>
                <a:ext cx="53" cy="49"/>
                <a:chOff x="1510" y="3378"/>
                <a:chExt cx="53" cy="49"/>
              </a:xfrm>
            </p:grpSpPr>
            <p:sp>
              <p:nvSpPr>
                <p:cNvPr id="43045" name="Line 48"/>
                <p:cNvSpPr>
                  <a:spLocks noChangeShapeType="1"/>
                </p:cNvSpPr>
                <p:nvPr/>
              </p:nvSpPr>
              <p:spPr bwMode="auto">
                <a:xfrm flipV="1">
                  <a:off x="1510" y="3378"/>
                  <a:ext cx="48" cy="2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46" name="Line 49"/>
                <p:cNvSpPr>
                  <a:spLocks noChangeShapeType="1"/>
                </p:cNvSpPr>
                <p:nvPr/>
              </p:nvSpPr>
              <p:spPr bwMode="auto">
                <a:xfrm>
                  <a:off x="1558" y="3378"/>
                  <a:ext cx="5" cy="49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3041" name="Text Box 50"/>
            <p:cNvSpPr txBox="1">
              <a:spLocks noChangeArrowheads="1"/>
            </p:cNvSpPr>
            <p:nvPr/>
          </p:nvSpPr>
          <p:spPr bwMode="auto">
            <a:xfrm>
              <a:off x="1728" y="2790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B</a:t>
              </a:r>
            </a:p>
          </p:txBody>
        </p:sp>
        <p:sp>
          <p:nvSpPr>
            <p:cNvPr id="43042" name="Text Box 51"/>
            <p:cNvSpPr txBox="1">
              <a:spLocks noChangeArrowheads="1"/>
            </p:cNvSpPr>
            <p:nvPr/>
          </p:nvSpPr>
          <p:spPr bwMode="auto">
            <a:xfrm>
              <a:off x="1242" y="3696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C</a:t>
              </a:r>
            </a:p>
          </p:txBody>
        </p:sp>
      </p:grpSp>
      <p:grpSp>
        <p:nvGrpSpPr>
          <p:cNvPr id="17" name="Group 52"/>
          <p:cNvGrpSpPr>
            <a:grpSpLocks/>
          </p:cNvGrpSpPr>
          <p:nvPr/>
        </p:nvGrpSpPr>
        <p:grpSpPr bwMode="auto">
          <a:xfrm>
            <a:off x="1354138" y="4519613"/>
            <a:ext cx="2438400" cy="1409700"/>
            <a:chOff x="816" y="2784"/>
            <a:chExt cx="1536" cy="888"/>
          </a:xfrm>
        </p:grpSpPr>
        <p:sp>
          <p:nvSpPr>
            <p:cNvPr id="43034" name="Rectangle 53"/>
            <p:cNvSpPr>
              <a:spLocks noChangeArrowheads="1"/>
            </p:cNvSpPr>
            <p:nvPr/>
          </p:nvSpPr>
          <p:spPr bwMode="auto">
            <a:xfrm>
              <a:off x="816" y="3582"/>
              <a:ext cx="90" cy="90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5" name="Rectangle 54"/>
            <p:cNvSpPr>
              <a:spLocks noChangeArrowheads="1"/>
            </p:cNvSpPr>
            <p:nvPr/>
          </p:nvSpPr>
          <p:spPr bwMode="auto">
            <a:xfrm>
              <a:off x="1452" y="3582"/>
              <a:ext cx="90" cy="90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6" name="AutoShape 55"/>
            <p:cNvSpPr>
              <a:spLocks noChangeArrowheads="1"/>
            </p:cNvSpPr>
            <p:nvPr/>
          </p:nvSpPr>
          <p:spPr bwMode="auto">
            <a:xfrm>
              <a:off x="1282" y="2784"/>
              <a:ext cx="104" cy="90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7" name="AutoShape 56"/>
            <p:cNvSpPr>
              <a:spLocks noChangeArrowheads="1"/>
            </p:cNvSpPr>
            <p:nvPr/>
          </p:nvSpPr>
          <p:spPr bwMode="auto">
            <a:xfrm>
              <a:off x="1714" y="3120"/>
              <a:ext cx="104" cy="90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8" name="Oval 57"/>
            <p:cNvSpPr>
              <a:spLocks noChangeArrowheads="1"/>
            </p:cNvSpPr>
            <p:nvPr/>
          </p:nvSpPr>
          <p:spPr bwMode="auto">
            <a:xfrm>
              <a:off x="2268" y="3588"/>
              <a:ext cx="84" cy="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58"/>
          <p:cNvGrpSpPr>
            <a:grpSpLocks/>
          </p:cNvGrpSpPr>
          <p:nvPr/>
        </p:nvGrpSpPr>
        <p:grpSpPr bwMode="auto">
          <a:xfrm>
            <a:off x="5413375" y="4554538"/>
            <a:ext cx="1709738" cy="1770062"/>
            <a:chOff x="3373" y="2806"/>
            <a:chExt cx="1077" cy="1115"/>
          </a:xfrm>
        </p:grpSpPr>
        <p:sp>
          <p:nvSpPr>
            <p:cNvPr id="43027" name="Line 59"/>
            <p:cNvSpPr>
              <a:spLocks noChangeShapeType="1"/>
            </p:cNvSpPr>
            <p:nvPr/>
          </p:nvSpPr>
          <p:spPr bwMode="auto">
            <a:xfrm>
              <a:off x="3904" y="3340"/>
              <a:ext cx="76" cy="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8" name="Line 60"/>
            <p:cNvSpPr>
              <a:spLocks noChangeShapeType="1"/>
            </p:cNvSpPr>
            <p:nvPr/>
          </p:nvSpPr>
          <p:spPr bwMode="auto">
            <a:xfrm flipH="1" flipV="1">
              <a:off x="4430" y="3050"/>
              <a:ext cx="16" cy="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9" name="Line 61"/>
            <p:cNvSpPr>
              <a:spLocks noChangeShapeType="1"/>
            </p:cNvSpPr>
            <p:nvPr/>
          </p:nvSpPr>
          <p:spPr bwMode="auto">
            <a:xfrm>
              <a:off x="3618" y="3060"/>
              <a:ext cx="678" cy="5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0" name="Line 62"/>
            <p:cNvSpPr>
              <a:spLocks noChangeShapeType="1"/>
            </p:cNvSpPr>
            <p:nvPr/>
          </p:nvSpPr>
          <p:spPr bwMode="auto">
            <a:xfrm flipH="1" flipV="1">
              <a:off x="3960" y="3300"/>
              <a:ext cx="16" cy="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1" name="Line 63"/>
            <p:cNvSpPr>
              <a:spLocks noChangeShapeType="1"/>
            </p:cNvSpPr>
            <p:nvPr/>
          </p:nvSpPr>
          <p:spPr bwMode="auto">
            <a:xfrm>
              <a:off x="4374" y="3090"/>
              <a:ext cx="76" cy="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2" name="Text Box 64"/>
            <p:cNvSpPr txBox="1">
              <a:spLocks noChangeArrowheads="1"/>
            </p:cNvSpPr>
            <p:nvPr/>
          </p:nvSpPr>
          <p:spPr bwMode="auto">
            <a:xfrm>
              <a:off x="3373" y="2806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B</a:t>
              </a:r>
            </a:p>
          </p:txBody>
        </p:sp>
        <p:sp>
          <p:nvSpPr>
            <p:cNvPr id="43033" name="Text Box 65"/>
            <p:cNvSpPr txBox="1">
              <a:spLocks noChangeArrowheads="1"/>
            </p:cNvSpPr>
            <p:nvPr/>
          </p:nvSpPr>
          <p:spPr bwMode="auto">
            <a:xfrm>
              <a:off x="4173" y="3633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C</a:t>
              </a:r>
            </a:p>
          </p:txBody>
        </p:sp>
      </p:grpSp>
      <p:grpSp>
        <p:nvGrpSpPr>
          <p:cNvPr id="19" name="Group 66"/>
          <p:cNvGrpSpPr>
            <a:grpSpLocks/>
          </p:cNvGrpSpPr>
          <p:nvPr/>
        </p:nvGrpSpPr>
        <p:grpSpPr bwMode="auto">
          <a:xfrm>
            <a:off x="5386388" y="4462463"/>
            <a:ext cx="2416175" cy="1343025"/>
            <a:chOff x="3356" y="2748"/>
            <a:chExt cx="1522" cy="846"/>
          </a:xfrm>
        </p:grpSpPr>
        <p:sp>
          <p:nvSpPr>
            <p:cNvPr id="43022" name="Oval 67"/>
            <p:cNvSpPr>
              <a:spLocks noChangeArrowheads="1"/>
            </p:cNvSpPr>
            <p:nvPr/>
          </p:nvSpPr>
          <p:spPr bwMode="auto">
            <a:xfrm>
              <a:off x="3356" y="3502"/>
              <a:ext cx="92" cy="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3" name="Rectangle 68"/>
            <p:cNvSpPr>
              <a:spLocks noChangeArrowheads="1"/>
            </p:cNvSpPr>
            <p:nvPr/>
          </p:nvSpPr>
          <p:spPr bwMode="auto">
            <a:xfrm>
              <a:off x="3575" y="3164"/>
              <a:ext cx="100" cy="100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4" name="Rectangle 69"/>
            <p:cNvSpPr>
              <a:spLocks noChangeArrowheads="1"/>
            </p:cNvSpPr>
            <p:nvPr/>
          </p:nvSpPr>
          <p:spPr bwMode="auto">
            <a:xfrm>
              <a:off x="3845" y="2748"/>
              <a:ext cx="100" cy="100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5" name="AutoShape 70"/>
            <p:cNvSpPr>
              <a:spLocks noChangeArrowheads="1"/>
            </p:cNvSpPr>
            <p:nvPr/>
          </p:nvSpPr>
          <p:spPr bwMode="auto">
            <a:xfrm>
              <a:off x="4026" y="3493"/>
              <a:ext cx="116" cy="100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6" name="AutoShape 71"/>
            <p:cNvSpPr>
              <a:spLocks noChangeArrowheads="1"/>
            </p:cNvSpPr>
            <p:nvPr/>
          </p:nvSpPr>
          <p:spPr bwMode="auto">
            <a:xfrm>
              <a:off x="4762" y="3479"/>
              <a:ext cx="116" cy="100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456" name="Text Box 72"/>
          <p:cNvSpPr txBox="1">
            <a:spLocks noChangeArrowheads="1"/>
          </p:cNvSpPr>
          <p:nvPr/>
        </p:nvSpPr>
        <p:spPr bwMode="auto">
          <a:xfrm>
            <a:off x="522288" y="3527425"/>
            <a:ext cx="8186737" cy="376238"/>
          </a:xfrm>
          <a:prstGeom prst="rect">
            <a:avLst/>
          </a:prstGeom>
          <a:solidFill>
            <a:schemeClr val="accent2"/>
          </a:solidFill>
          <a:ln w="9525">
            <a:solidFill>
              <a:srgbClr val="FFFF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>
                <a:solidFill>
                  <a:srgbClr val="FFFFCC"/>
                </a:solidFill>
              </a:rPr>
              <a:t>A line drawn parallel to any side of a triangle produces 2 similar triangles.</a:t>
            </a:r>
          </a:p>
        </p:txBody>
      </p:sp>
      <p:sp>
        <p:nvSpPr>
          <p:cNvPr id="16457" name="Text Box 73"/>
          <p:cNvSpPr txBox="1">
            <a:spLocks noChangeArrowheads="1"/>
          </p:cNvSpPr>
          <p:nvPr/>
        </p:nvSpPr>
        <p:spPr bwMode="auto">
          <a:xfrm>
            <a:off x="349250" y="6316663"/>
            <a:ext cx="3990975" cy="36671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>
                <a:solidFill>
                  <a:srgbClr val="FFFFCC"/>
                </a:solidFill>
              </a:rPr>
              <a:t>Triangles EBC and EAD are similar</a:t>
            </a:r>
          </a:p>
        </p:txBody>
      </p:sp>
      <p:sp>
        <p:nvSpPr>
          <p:cNvPr id="16458" name="Text Box 74"/>
          <p:cNvSpPr txBox="1">
            <a:spLocks noChangeArrowheads="1"/>
          </p:cNvSpPr>
          <p:nvPr/>
        </p:nvSpPr>
        <p:spPr bwMode="auto">
          <a:xfrm>
            <a:off x="4768850" y="6280150"/>
            <a:ext cx="4064000" cy="36671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>
                <a:solidFill>
                  <a:srgbClr val="FFFFCC"/>
                </a:solidFill>
              </a:rPr>
              <a:t>Triangles DBC and DAE are similar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64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64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64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64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64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64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64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64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64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56" grpId="0" animBg="1" autoUpdateAnimBg="0"/>
      <p:bldP spid="16457" grpId="0" animBg="1" autoUpdateAnimBg="0"/>
      <p:bldP spid="1645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scottishfla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 sz="2800">
              <a:latin typeface="Tahoma" pitchFamily="34" charset="0"/>
            </a:endParaRPr>
          </a:p>
        </p:txBody>
      </p:sp>
      <p:pic>
        <p:nvPicPr>
          <p:cNvPr id="25604" name="Picture 6" descr="Office Objects 05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032" name="Text Box 8"/>
          <p:cNvSpPr txBox="1">
            <a:spLocks noChangeArrowheads="1"/>
          </p:cNvSpPr>
          <p:nvPr/>
        </p:nvSpPr>
        <p:spPr bwMode="auto">
          <a:xfrm>
            <a:off x="4445000" y="4449763"/>
            <a:ext cx="3975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Map		Real Distance</a:t>
            </a:r>
          </a:p>
        </p:txBody>
      </p:sp>
      <p:sp>
        <p:nvSpPr>
          <p:cNvPr id="25606" name="Text Box 10"/>
          <p:cNvSpPr txBox="1">
            <a:spLocks noChangeArrowheads="1"/>
          </p:cNvSpPr>
          <p:nvPr/>
        </p:nvSpPr>
        <p:spPr bwMode="auto">
          <a:xfrm>
            <a:off x="952500" y="1868488"/>
            <a:ext cx="79914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Give one distance from the map and the corresponding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</a:rPr>
              <a:t>actual distance we can work out the scale of the map.</a:t>
            </a:r>
          </a:p>
        </p:txBody>
      </p:sp>
      <p:sp>
        <p:nvSpPr>
          <p:cNvPr id="129037" name="Text Box 13"/>
          <p:cNvSpPr txBox="1">
            <a:spLocks noChangeArrowheads="1"/>
          </p:cNvSpPr>
          <p:nvPr/>
        </p:nvSpPr>
        <p:spPr bwMode="auto">
          <a:xfrm>
            <a:off x="993775" y="2881313"/>
            <a:ext cx="802957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u="sng"/>
              <a:t>Example</a:t>
            </a:r>
            <a:r>
              <a:rPr lang="en-GB"/>
              <a:t> : 	</a:t>
            </a:r>
          </a:p>
          <a:p>
            <a:pPr eaLnBrk="1" hangingPunct="1"/>
            <a:r>
              <a:rPr lang="en-GB"/>
              <a:t>The map distance from Ben Nevis to Ben Doran is 2cm.</a:t>
            </a:r>
          </a:p>
          <a:p>
            <a:pPr eaLnBrk="1" hangingPunct="1"/>
            <a:r>
              <a:rPr lang="en-GB"/>
              <a:t>The real-life distance is 50km. </a:t>
            </a:r>
          </a:p>
          <a:p>
            <a:pPr eaLnBrk="1" hangingPunct="1"/>
            <a:r>
              <a:rPr lang="en-GB"/>
              <a:t>What is the scale of the map.</a:t>
            </a:r>
          </a:p>
        </p:txBody>
      </p:sp>
      <p:sp>
        <p:nvSpPr>
          <p:cNvPr id="129038" name="Text Box 14"/>
          <p:cNvSpPr txBox="1">
            <a:spLocks noChangeArrowheads="1"/>
          </p:cNvSpPr>
          <p:nvPr/>
        </p:nvSpPr>
        <p:spPr bwMode="auto">
          <a:xfrm>
            <a:off x="4649788" y="4848225"/>
            <a:ext cx="2903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2	</a:t>
            </a:r>
            <a:r>
              <a:rPr lang="en-GB">
                <a:sym typeface="Wingdings" pitchFamily="2" charset="2"/>
              </a:rPr>
              <a:t> 	50km</a:t>
            </a:r>
            <a:r>
              <a:rPr lang="en-GB"/>
              <a:t> </a:t>
            </a:r>
          </a:p>
        </p:txBody>
      </p:sp>
      <p:sp>
        <p:nvSpPr>
          <p:cNvPr id="129039" name="Text Box 15"/>
          <p:cNvSpPr txBox="1">
            <a:spLocks noChangeArrowheads="1"/>
          </p:cNvSpPr>
          <p:nvPr/>
        </p:nvSpPr>
        <p:spPr bwMode="auto">
          <a:xfrm>
            <a:off x="4649788" y="5246688"/>
            <a:ext cx="41862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1	</a:t>
            </a:r>
            <a:r>
              <a:rPr lang="en-GB">
                <a:sym typeface="Wingdings" pitchFamily="2" charset="2"/>
              </a:rPr>
              <a:t>	50 </a:t>
            </a:r>
            <a:r>
              <a:rPr lang="en-US">
                <a:latin typeface="Shruti" pitchFamily="2" charset="0"/>
                <a:sym typeface="Wingdings" pitchFamily="2" charset="2"/>
              </a:rPr>
              <a:t>÷ </a:t>
            </a:r>
            <a:r>
              <a:rPr lang="en-US">
                <a:sym typeface="Wingdings" pitchFamily="2" charset="2"/>
              </a:rPr>
              <a:t>2 = 25km</a:t>
            </a:r>
            <a:r>
              <a:rPr lang="en-GB"/>
              <a:t> </a:t>
            </a:r>
          </a:p>
        </p:txBody>
      </p:sp>
      <p:sp>
        <p:nvSpPr>
          <p:cNvPr id="129040" name="Text Box 16"/>
          <p:cNvSpPr txBox="1">
            <a:spLocks noChangeArrowheads="1"/>
          </p:cNvSpPr>
          <p:nvPr/>
        </p:nvSpPr>
        <p:spPr bwMode="auto">
          <a:xfrm>
            <a:off x="4649788" y="5664200"/>
            <a:ext cx="3340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1	</a:t>
            </a:r>
            <a:r>
              <a:rPr lang="en-GB">
                <a:solidFill>
                  <a:srgbClr val="FFFF00"/>
                </a:solidFill>
                <a:sym typeface="Wingdings" pitchFamily="2" charset="2"/>
              </a:rPr>
              <a:t>:	250 000</a:t>
            </a:r>
            <a:r>
              <a:rPr lang="en-GB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613025" y="5664200"/>
            <a:ext cx="20145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Scale Factor</a:t>
            </a:r>
          </a:p>
        </p:txBody>
      </p:sp>
      <p:pic>
        <p:nvPicPr>
          <p:cNvPr id="25612" name="Picture 18" descr="ben_nevi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2100"/>
            <a:ext cx="2071688" cy="1362075"/>
          </a:xfrm>
          <a:prstGeom prst="rect">
            <a:avLst/>
          </a:prstGeom>
          <a:noFill/>
          <a:ln w="38100">
            <a:solidFill>
              <a:srgbClr val="4D4D4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3" name="Picture 19" descr="Ben_Doran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258763"/>
            <a:ext cx="2162175" cy="1430337"/>
          </a:xfrm>
          <a:prstGeom prst="rect">
            <a:avLst/>
          </a:prstGeom>
          <a:noFill/>
          <a:ln w="38100">
            <a:solidFill>
              <a:srgbClr val="4D4D4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56"/>
          <p:cNvSpPr>
            <a:spLocks noChangeArrowheads="1"/>
          </p:cNvSpPr>
          <p:nvPr/>
        </p:nvSpPr>
        <p:spPr bwMode="auto">
          <a:xfrm>
            <a:off x="1865313" y="382588"/>
            <a:ext cx="5256212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Working out </a:t>
            </a:r>
          </a:p>
          <a:p>
            <a:pPr algn="ctr">
              <a:defRPr/>
            </a:pPr>
            <a:r>
              <a:rPr lang="en-GB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Scale Factor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2" grpId="0"/>
      <p:bldP spid="129037" grpId="0"/>
      <p:bldP spid="129038" grpId="0"/>
      <p:bldP spid="129039" grpId="0"/>
      <p:bldP spid="129040" grpId="0"/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 flipH="1">
            <a:off x="1581150" y="1657350"/>
            <a:ext cx="4552950" cy="2152650"/>
          </a:xfrm>
          <a:prstGeom prst="rtTriangl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1009650" y="3562350"/>
            <a:ext cx="476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3367088" y="2963863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009900" y="2400300"/>
            <a:ext cx="476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B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6153150" y="1238250"/>
            <a:ext cx="476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C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5924550" y="3790950"/>
            <a:ext cx="647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D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3124200" y="3790950"/>
            <a:ext cx="647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E</a:t>
            </a: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6172200" y="26289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20 cm</a:t>
            </a: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4324350" y="3886200"/>
            <a:ext cx="1085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45 cm</a:t>
            </a: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2152650" y="3886200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5 cm</a:t>
            </a: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3409950" y="3124200"/>
            <a:ext cx="552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y</a:t>
            </a:r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454025" y="336550"/>
            <a:ext cx="7886700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The two triangles below are similar:       </a:t>
            </a:r>
          </a:p>
          <a:p>
            <a:pPr eaLnBrk="1" hangingPunct="1">
              <a:spcBef>
                <a:spcPct val="50000"/>
              </a:spcBef>
            </a:pPr>
            <a:r>
              <a:rPr lang="en-GB"/>
              <a:t>Find the distance y.</a:t>
            </a:r>
          </a:p>
        </p:txBody>
      </p:sp>
      <p:sp>
        <p:nvSpPr>
          <p:cNvPr id="16" name="Isosceles Triangle 15"/>
          <p:cNvSpPr/>
          <p:nvPr/>
        </p:nvSpPr>
        <p:spPr>
          <a:xfrm>
            <a:off x="3316288" y="3343275"/>
            <a:ext cx="136525" cy="13652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7" name="Isosceles Triangle 16"/>
          <p:cNvSpPr/>
          <p:nvPr/>
        </p:nvSpPr>
        <p:spPr>
          <a:xfrm>
            <a:off x="6062663" y="2813050"/>
            <a:ext cx="136525" cy="13652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3030538" y="4903788"/>
            <a:ext cx="10779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RSF = 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4970463" y="4691063"/>
            <a:ext cx="706437" cy="887412"/>
            <a:chOff x="6212562" y="302504"/>
            <a:chExt cx="706852" cy="887019"/>
          </a:xfrm>
        </p:grpSpPr>
        <p:sp>
          <p:nvSpPr>
            <p:cNvPr id="44067" name="Text Box 15"/>
            <p:cNvSpPr txBox="1">
              <a:spLocks noChangeArrowheads="1"/>
            </p:cNvSpPr>
            <p:nvPr/>
          </p:nvSpPr>
          <p:spPr bwMode="auto">
            <a:xfrm>
              <a:off x="6223378" y="727858"/>
              <a:ext cx="69603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50</a:t>
              </a:r>
            </a:p>
          </p:txBody>
        </p:sp>
        <p:sp>
          <p:nvSpPr>
            <p:cNvPr id="44068" name="Text Box 15"/>
            <p:cNvSpPr txBox="1">
              <a:spLocks noChangeArrowheads="1"/>
            </p:cNvSpPr>
            <p:nvPr/>
          </p:nvSpPr>
          <p:spPr bwMode="auto">
            <a:xfrm>
              <a:off x="6212562" y="302504"/>
              <a:ext cx="62496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 5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6341225" y="737286"/>
              <a:ext cx="312922" cy="158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5859463" y="4691063"/>
            <a:ext cx="708025" cy="887412"/>
            <a:chOff x="6212562" y="302504"/>
            <a:chExt cx="706852" cy="887019"/>
          </a:xfrm>
        </p:grpSpPr>
        <p:sp>
          <p:nvSpPr>
            <p:cNvPr id="44064" name="Text Box 15"/>
            <p:cNvSpPr txBox="1">
              <a:spLocks noChangeArrowheads="1"/>
            </p:cNvSpPr>
            <p:nvPr/>
          </p:nvSpPr>
          <p:spPr bwMode="auto">
            <a:xfrm>
              <a:off x="6223378" y="727858"/>
              <a:ext cx="69603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20</a:t>
              </a:r>
            </a:p>
          </p:txBody>
        </p:sp>
        <p:sp>
          <p:nvSpPr>
            <p:cNvPr id="44065" name="Text Box 15"/>
            <p:cNvSpPr txBox="1">
              <a:spLocks noChangeArrowheads="1"/>
            </p:cNvSpPr>
            <p:nvPr/>
          </p:nvSpPr>
          <p:spPr bwMode="auto">
            <a:xfrm>
              <a:off x="6212562" y="302504"/>
              <a:ext cx="62496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  y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6340936" y="737286"/>
              <a:ext cx="313804" cy="158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4670425" y="4903788"/>
            <a:ext cx="365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 </a:t>
            </a:r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3990975" y="4691063"/>
            <a:ext cx="717550" cy="887412"/>
            <a:chOff x="6212561" y="302504"/>
            <a:chExt cx="718225" cy="887019"/>
          </a:xfrm>
        </p:grpSpPr>
        <p:sp>
          <p:nvSpPr>
            <p:cNvPr id="44061" name="Text Box 15"/>
            <p:cNvSpPr txBox="1">
              <a:spLocks noChangeArrowheads="1"/>
            </p:cNvSpPr>
            <p:nvPr/>
          </p:nvSpPr>
          <p:spPr bwMode="auto">
            <a:xfrm>
              <a:off x="6223378" y="727858"/>
              <a:ext cx="69603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AD</a:t>
              </a:r>
            </a:p>
          </p:txBody>
        </p:sp>
        <p:sp>
          <p:nvSpPr>
            <p:cNvPr id="44062" name="Text Box 15"/>
            <p:cNvSpPr txBox="1">
              <a:spLocks noChangeArrowheads="1"/>
            </p:cNvSpPr>
            <p:nvPr/>
          </p:nvSpPr>
          <p:spPr bwMode="auto">
            <a:xfrm>
              <a:off x="6212561" y="302504"/>
              <a:ext cx="71822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AE</a:t>
              </a: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6341270" y="737286"/>
              <a:ext cx="313031" cy="158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5532438" y="4903788"/>
            <a:ext cx="365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 </a:t>
            </a:r>
          </a:p>
        </p:txBody>
      </p: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4046538" y="5676900"/>
            <a:ext cx="1016000" cy="885825"/>
            <a:chOff x="6212561" y="302504"/>
            <a:chExt cx="1016199" cy="887019"/>
          </a:xfrm>
        </p:grpSpPr>
        <p:sp>
          <p:nvSpPr>
            <p:cNvPr id="44058" name="Text Box 15"/>
            <p:cNvSpPr txBox="1">
              <a:spLocks noChangeArrowheads="1"/>
            </p:cNvSpPr>
            <p:nvPr/>
          </p:nvSpPr>
          <p:spPr bwMode="auto">
            <a:xfrm>
              <a:off x="6223377" y="727858"/>
              <a:ext cx="9371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  50</a:t>
              </a:r>
            </a:p>
          </p:txBody>
        </p:sp>
        <p:sp>
          <p:nvSpPr>
            <p:cNvPr id="44059" name="Text Box 15"/>
            <p:cNvSpPr txBox="1">
              <a:spLocks noChangeArrowheads="1"/>
            </p:cNvSpPr>
            <p:nvPr/>
          </p:nvSpPr>
          <p:spPr bwMode="auto">
            <a:xfrm>
              <a:off x="6212561" y="302504"/>
              <a:ext cx="101619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 5</a:t>
              </a:r>
              <a:r>
                <a:rPr lang="en-GB" sz="1800"/>
                <a:t>x</a:t>
              </a:r>
              <a:r>
                <a:rPr lang="en-GB"/>
                <a:t>20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6341173" y="736476"/>
              <a:ext cx="724042" cy="317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 Box 15"/>
          <p:cNvSpPr txBox="1">
            <a:spLocks noChangeArrowheads="1"/>
          </p:cNvSpPr>
          <p:nvPr/>
        </p:nvSpPr>
        <p:spPr bwMode="auto">
          <a:xfrm>
            <a:off x="3482975" y="5889625"/>
            <a:ext cx="6111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y = </a:t>
            </a:r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>
            <a:off x="4960938" y="5916613"/>
            <a:ext cx="3667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 </a:t>
            </a:r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5300663" y="5864225"/>
            <a:ext cx="977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2 cm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7" grpId="0"/>
      <p:bldP spid="32" grpId="0"/>
      <p:bldP spid="37" grpId="0"/>
      <p:bldP spid="39" grpId="0"/>
      <p:bldP spid="4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 flipH="1">
            <a:off x="1581150" y="1657350"/>
            <a:ext cx="4552950" cy="2152650"/>
          </a:xfrm>
          <a:prstGeom prst="rtTriangl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009650" y="3562350"/>
            <a:ext cx="476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</a:t>
            </a:r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3367088" y="2963863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3009900" y="2400300"/>
            <a:ext cx="476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B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6153150" y="1238250"/>
            <a:ext cx="476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C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5924550" y="3790950"/>
            <a:ext cx="647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D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3124200" y="3790950"/>
            <a:ext cx="647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E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6172200" y="26289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20 cm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4324350" y="3886200"/>
            <a:ext cx="1085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45 cm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2152650" y="3886200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5 cm</a:t>
            </a: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3409950" y="3124200"/>
            <a:ext cx="552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y</a:t>
            </a:r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454025" y="336550"/>
            <a:ext cx="7886700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The two triangles below are similar:       </a:t>
            </a:r>
          </a:p>
          <a:p>
            <a:pPr eaLnBrk="1" hangingPunct="1">
              <a:spcBef>
                <a:spcPct val="50000"/>
              </a:spcBef>
            </a:pPr>
            <a:r>
              <a:rPr lang="en-GB"/>
              <a:t>Find the distance y.</a:t>
            </a:r>
          </a:p>
        </p:txBody>
      </p:sp>
      <p:sp>
        <p:nvSpPr>
          <p:cNvPr id="16" name="Isosceles Triangle 15"/>
          <p:cNvSpPr/>
          <p:nvPr/>
        </p:nvSpPr>
        <p:spPr>
          <a:xfrm>
            <a:off x="3316288" y="3343275"/>
            <a:ext cx="136525" cy="13652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7" name="Isosceles Triangle 16"/>
          <p:cNvSpPr/>
          <p:nvPr/>
        </p:nvSpPr>
        <p:spPr>
          <a:xfrm>
            <a:off x="6062663" y="2813050"/>
            <a:ext cx="136525" cy="13652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3030538" y="4903788"/>
            <a:ext cx="10779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ESF = 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4970463" y="4691063"/>
            <a:ext cx="762000" cy="887412"/>
            <a:chOff x="6212561" y="302504"/>
            <a:chExt cx="761443" cy="887019"/>
          </a:xfrm>
        </p:grpSpPr>
        <p:sp>
          <p:nvSpPr>
            <p:cNvPr id="45092" name="Text Box 15"/>
            <p:cNvSpPr txBox="1">
              <a:spLocks noChangeArrowheads="1"/>
            </p:cNvSpPr>
            <p:nvPr/>
          </p:nvSpPr>
          <p:spPr bwMode="auto">
            <a:xfrm>
              <a:off x="6223378" y="727858"/>
              <a:ext cx="69603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 5</a:t>
              </a:r>
            </a:p>
          </p:txBody>
        </p:sp>
        <p:sp>
          <p:nvSpPr>
            <p:cNvPr id="45093" name="Text Box 15"/>
            <p:cNvSpPr txBox="1">
              <a:spLocks noChangeArrowheads="1"/>
            </p:cNvSpPr>
            <p:nvPr/>
          </p:nvSpPr>
          <p:spPr bwMode="auto">
            <a:xfrm>
              <a:off x="6212561" y="302504"/>
              <a:ext cx="76144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50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6341054" y="737286"/>
              <a:ext cx="314095" cy="158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5859463" y="4691063"/>
            <a:ext cx="708025" cy="887412"/>
            <a:chOff x="6212562" y="302504"/>
            <a:chExt cx="706852" cy="887019"/>
          </a:xfrm>
        </p:grpSpPr>
        <p:sp>
          <p:nvSpPr>
            <p:cNvPr id="45089" name="Text Box 15"/>
            <p:cNvSpPr txBox="1">
              <a:spLocks noChangeArrowheads="1"/>
            </p:cNvSpPr>
            <p:nvPr/>
          </p:nvSpPr>
          <p:spPr bwMode="auto">
            <a:xfrm>
              <a:off x="6223378" y="727858"/>
              <a:ext cx="69603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 y</a:t>
              </a:r>
            </a:p>
          </p:txBody>
        </p:sp>
        <p:sp>
          <p:nvSpPr>
            <p:cNvPr id="45090" name="Text Box 15"/>
            <p:cNvSpPr txBox="1">
              <a:spLocks noChangeArrowheads="1"/>
            </p:cNvSpPr>
            <p:nvPr/>
          </p:nvSpPr>
          <p:spPr bwMode="auto">
            <a:xfrm>
              <a:off x="6212562" y="302504"/>
              <a:ext cx="62496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20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6340936" y="737286"/>
              <a:ext cx="313804" cy="158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4670425" y="4903788"/>
            <a:ext cx="365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 </a:t>
            </a:r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3990975" y="4691063"/>
            <a:ext cx="717550" cy="887412"/>
            <a:chOff x="6212561" y="302504"/>
            <a:chExt cx="718225" cy="887019"/>
          </a:xfrm>
        </p:grpSpPr>
        <p:sp>
          <p:nvSpPr>
            <p:cNvPr id="45086" name="Text Box 15"/>
            <p:cNvSpPr txBox="1">
              <a:spLocks noChangeArrowheads="1"/>
            </p:cNvSpPr>
            <p:nvPr/>
          </p:nvSpPr>
          <p:spPr bwMode="auto">
            <a:xfrm>
              <a:off x="6223378" y="727858"/>
              <a:ext cx="69603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AE</a:t>
              </a:r>
            </a:p>
          </p:txBody>
        </p:sp>
        <p:sp>
          <p:nvSpPr>
            <p:cNvPr id="45087" name="Text Box 15"/>
            <p:cNvSpPr txBox="1">
              <a:spLocks noChangeArrowheads="1"/>
            </p:cNvSpPr>
            <p:nvPr/>
          </p:nvSpPr>
          <p:spPr bwMode="auto">
            <a:xfrm>
              <a:off x="6212561" y="302504"/>
              <a:ext cx="71822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AD</a:t>
              </a: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6341270" y="737286"/>
              <a:ext cx="313031" cy="158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5532438" y="4903788"/>
            <a:ext cx="365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 </a:t>
            </a:r>
          </a:p>
        </p:txBody>
      </p: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4046538" y="5676900"/>
            <a:ext cx="1016000" cy="885825"/>
            <a:chOff x="6212561" y="302504"/>
            <a:chExt cx="1016199" cy="887019"/>
          </a:xfrm>
        </p:grpSpPr>
        <p:sp>
          <p:nvSpPr>
            <p:cNvPr id="45083" name="Text Box 15"/>
            <p:cNvSpPr txBox="1">
              <a:spLocks noChangeArrowheads="1"/>
            </p:cNvSpPr>
            <p:nvPr/>
          </p:nvSpPr>
          <p:spPr bwMode="auto">
            <a:xfrm>
              <a:off x="6223377" y="727858"/>
              <a:ext cx="9371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  50</a:t>
              </a:r>
            </a:p>
          </p:txBody>
        </p:sp>
        <p:sp>
          <p:nvSpPr>
            <p:cNvPr id="45084" name="Text Box 15"/>
            <p:cNvSpPr txBox="1">
              <a:spLocks noChangeArrowheads="1"/>
            </p:cNvSpPr>
            <p:nvPr/>
          </p:nvSpPr>
          <p:spPr bwMode="auto">
            <a:xfrm>
              <a:off x="6212561" y="302504"/>
              <a:ext cx="101619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 5</a:t>
              </a:r>
              <a:r>
                <a:rPr lang="en-GB" sz="1800"/>
                <a:t>x</a:t>
              </a:r>
              <a:r>
                <a:rPr lang="en-GB"/>
                <a:t>20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6341173" y="736476"/>
              <a:ext cx="724042" cy="317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 Box 15"/>
          <p:cNvSpPr txBox="1">
            <a:spLocks noChangeArrowheads="1"/>
          </p:cNvSpPr>
          <p:nvPr/>
        </p:nvSpPr>
        <p:spPr bwMode="auto">
          <a:xfrm>
            <a:off x="3482975" y="5889625"/>
            <a:ext cx="6111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y = </a:t>
            </a:r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>
            <a:off x="4960938" y="5916613"/>
            <a:ext cx="3667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 </a:t>
            </a:r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5300663" y="5864225"/>
            <a:ext cx="977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2 cm </a:t>
            </a:r>
          </a:p>
        </p:txBody>
      </p:sp>
      <p:sp>
        <p:nvSpPr>
          <p:cNvPr id="45082" name="Text Box 18"/>
          <p:cNvSpPr txBox="1">
            <a:spLocks noChangeArrowheads="1"/>
          </p:cNvSpPr>
          <p:nvPr/>
        </p:nvSpPr>
        <p:spPr bwMode="auto">
          <a:xfrm>
            <a:off x="609600" y="1676400"/>
            <a:ext cx="1828800" cy="11906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800">
                <a:solidFill>
                  <a:srgbClr val="FFFFCC"/>
                </a:solidFill>
              </a:rPr>
              <a:t>Alternate approach to the same problem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7" grpId="0"/>
      <p:bldP spid="32" grpId="0"/>
      <p:bldP spid="37" grpId="0"/>
      <p:bldP spid="39" grpId="0"/>
      <p:bldP spid="4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2"/>
          <p:cNvGrpSpPr>
            <a:grpSpLocks/>
          </p:cNvGrpSpPr>
          <p:nvPr/>
        </p:nvGrpSpPr>
        <p:grpSpPr bwMode="auto">
          <a:xfrm>
            <a:off x="657225" y="523875"/>
            <a:ext cx="5791200" cy="4403725"/>
            <a:chOff x="414" y="330"/>
            <a:chExt cx="3648" cy="2774"/>
          </a:xfrm>
        </p:grpSpPr>
        <p:sp>
          <p:nvSpPr>
            <p:cNvPr id="46101" name="Freeform 3"/>
            <p:cNvSpPr>
              <a:spLocks/>
            </p:cNvSpPr>
            <p:nvPr/>
          </p:nvSpPr>
          <p:spPr bwMode="auto">
            <a:xfrm>
              <a:off x="923" y="1573"/>
              <a:ext cx="1953" cy="1344"/>
            </a:xfrm>
            <a:custGeom>
              <a:avLst/>
              <a:gdLst>
                <a:gd name="T0" fmla="*/ 0 w 1408"/>
                <a:gd name="T1" fmla="*/ 68099 h 969"/>
                <a:gd name="T2" fmla="*/ 99079 w 1408"/>
                <a:gd name="T3" fmla="*/ 68099 h 969"/>
                <a:gd name="T4" fmla="*/ 36026 w 1408"/>
                <a:gd name="T5" fmla="*/ 0 h 969"/>
                <a:gd name="T6" fmla="*/ 0 w 1408"/>
                <a:gd name="T7" fmla="*/ 68099 h 9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08"/>
                <a:gd name="T13" fmla="*/ 0 h 969"/>
                <a:gd name="T14" fmla="*/ 1408 w 1408"/>
                <a:gd name="T15" fmla="*/ 969 h 9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08" h="969">
                  <a:moveTo>
                    <a:pt x="0" y="969"/>
                  </a:moveTo>
                  <a:lnTo>
                    <a:pt x="1408" y="969"/>
                  </a:lnTo>
                  <a:lnTo>
                    <a:pt x="512" y="0"/>
                  </a:lnTo>
                  <a:lnTo>
                    <a:pt x="0" y="969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2" name="Line 4"/>
            <p:cNvSpPr>
              <a:spLocks noChangeShapeType="1"/>
            </p:cNvSpPr>
            <p:nvPr/>
          </p:nvSpPr>
          <p:spPr bwMode="auto">
            <a:xfrm>
              <a:off x="1217" y="2350"/>
              <a:ext cx="11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3" name="Text Box 5"/>
            <p:cNvSpPr txBox="1">
              <a:spLocks noChangeArrowheads="1"/>
            </p:cNvSpPr>
            <p:nvPr/>
          </p:nvSpPr>
          <p:spPr bwMode="auto">
            <a:xfrm>
              <a:off x="1490" y="1273"/>
              <a:ext cx="23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A</a:t>
              </a:r>
            </a:p>
          </p:txBody>
        </p:sp>
        <p:sp>
          <p:nvSpPr>
            <p:cNvPr id="46104" name="Text Box 6"/>
            <p:cNvSpPr txBox="1">
              <a:spLocks noChangeArrowheads="1"/>
            </p:cNvSpPr>
            <p:nvPr/>
          </p:nvSpPr>
          <p:spPr bwMode="auto">
            <a:xfrm>
              <a:off x="877" y="2181"/>
              <a:ext cx="23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B</a:t>
              </a:r>
            </a:p>
          </p:txBody>
        </p:sp>
        <p:sp>
          <p:nvSpPr>
            <p:cNvPr id="46105" name="Text Box 7"/>
            <p:cNvSpPr txBox="1">
              <a:spLocks noChangeArrowheads="1"/>
            </p:cNvSpPr>
            <p:nvPr/>
          </p:nvSpPr>
          <p:spPr bwMode="auto">
            <a:xfrm>
              <a:off x="631" y="2816"/>
              <a:ext cx="23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C</a:t>
              </a:r>
            </a:p>
          </p:txBody>
        </p:sp>
        <p:sp>
          <p:nvSpPr>
            <p:cNvPr id="46106" name="Text Box 8"/>
            <p:cNvSpPr txBox="1">
              <a:spLocks noChangeArrowheads="1"/>
            </p:cNvSpPr>
            <p:nvPr/>
          </p:nvSpPr>
          <p:spPr bwMode="auto">
            <a:xfrm>
              <a:off x="2893" y="2784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D</a:t>
              </a:r>
            </a:p>
          </p:txBody>
        </p:sp>
        <p:sp>
          <p:nvSpPr>
            <p:cNvPr id="46107" name="Text Box 9"/>
            <p:cNvSpPr txBox="1">
              <a:spLocks noChangeArrowheads="1"/>
            </p:cNvSpPr>
            <p:nvPr/>
          </p:nvSpPr>
          <p:spPr bwMode="auto">
            <a:xfrm>
              <a:off x="2469" y="2134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E</a:t>
              </a:r>
            </a:p>
          </p:txBody>
        </p:sp>
        <p:sp>
          <p:nvSpPr>
            <p:cNvPr id="46108" name="Text Box 10"/>
            <p:cNvSpPr txBox="1">
              <a:spLocks noChangeArrowheads="1"/>
            </p:cNvSpPr>
            <p:nvPr/>
          </p:nvSpPr>
          <p:spPr bwMode="auto">
            <a:xfrm>
              <a:off x="414" y="330"/>
              <a:ext cx="3648" cy="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800"/>
                <a:t>In the diagram below BE is parallel to CD and all measurements are as shown. </a:t>
              </a:r>
            </a:p>
            <a:p>
              <a:pPr eaLnBrk="1" hangingPunct="1">
                <a:spcBef>
                  <a:spcPct val="50000"/>
                </a:spcBef>
                <a:buFontTx/>
                <a:buAutoNum type="alphaLcParenBoth"/>
              </a:pPr>
              <a:r>
                <a:rPr lang="en-GB" sz="1800"/>
                <a:t>Calculate the length CD</a:t>
              </a:r>
            </a:p>
            <a:p>
              <a:pPr eaLnBrk="1" hangingPunct="1">
                <a:spcBef>
                  <a:spcPct val="50000"/>
                </a:spcBef>
                <a:buFontTx/>
                <a:buAutoNum type="alphaLcParenBoth"/>
              </a:pPr>
              <a:r>
                <a:rPr lang="en-GB" sz="1800"/>
                <a:t>Calculate the perimeter of the Trapezium EBCD</a:t>
              </a:r>
            </a:p>
          </p:txBody>
        </p:sp>
        <p:grpSp>
          <p:nvGrpSpPr>
            <p:cNvPr id="46109" name="Group 11"/>
            <p:cNvGrpSpPr>
              <a:grpSpLocks/>
            </p:cNvGrpSpPr>
            <p:nvPr/>
          </p:nvGrpSpPr>
          <p:grpSpPr bwMode="auto">
            <a:xfrm>
              <a:off x="1722" y="2313"/>
              <a:ext cx="63" cy="81"/>
              <a:chOff x="1722" y="2313"/>
              <a:chExt cx="63" cy="81"/>
            </a:xfrm>
          </p:grpSpPr>
          <p:sp>
            <p:nvSpPr>
              <p:cNvPr id="46125" name="Line 12"/>
              <p:cNvSpPr>
                <a:spLocks noChangeShapeType="1"/>
              </p:cNvSpPr>
              <p:nvPr/>
            </p:nvSpPr>
            <p:spPr bwMode="auto">
              <a:xfrm>
                <a:off x="1722" y="2313"/>
                <a:ext cx="63" cy="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26" name="Line 13"/>
              <p:cNvSpPr>
                <a:spLocks noChangeShapeType="1"/>
              </p:cNvSpPr>
              <p:nvPr/>
            </p:nvSpPr>
            <p:spPr bwMode="auto">
              <a:xfrm flipH="1">
                <a:off x="1722" y="2349"/>
                <a:ext cx="63" cy="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6110" name="Group 14"/>
            <p:cNvGrpSpPr>
              <a:grpSpLocks/>
            </p:cNvGrpSpPr>
            <p:nvPr/>
          </p:nvGrpSpPr>
          <p:grpSpPr bwMode="auto">
            <a:xfrm>
              <a:off x="1704" y="2880"/>
              <a:ext cx="63" cy="81"/>
              <a:chOff x="1722" y="2313"/>
              <a:chExt cx="63" cy="81"/>
            </a:xfrm>
          </p:grpSpPr>
          <p:sp>
            <p:nvSpPr>
              <p:cNvPr id="46123" name="Line 15"/>
              <p:cNvSpPr>
                <a:spLocks noChangeShapeType="1"/>
              </p:cNvSpPr>
              <p:nvPr/>
            </p:nvSpPr>
            <p:spPr bwMode="auto">
              <a:xfrm>
                <a:off x="1722" y="2313"/>
                <a:ext cx="63" cy="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24" name="Line 16"/>
              <p:cNvSpPr>
                <a:spLocks noChangeShapeType="1"/>
              </p:cNvSpPr>
              <p:nvPr/>
            </p:nvSpPr>
            <p:spPr bwMode="auto">
              <a:xfrm flipH="1">
                <a:off x="1722" y="2349"/>
                <a:ext cx="63" cy="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6111" name="Text Box 17"/>
            <p:cNvSpPr txBox="1">
              <a:spLocks noChangeArrowheads="1"/>
            </p:cNvSpPr>
            <p:nvPr/>
          </p:nvSpPr>
          <p:spPr bwMode="auto">
            <a:xfrm>
              <a:off x="1545" y="2360"/>
              <a:ext cx="45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600"/>
                <a:t>4.8 m</a:t>
              </a:r>
            </a:p>
          </p:txBody>
        </p:sp>
        <p:sp>
          <p:nvSpPr>
            <p:cNvPr id="46112" name="Line 18"/>
            <p:cNvSpPr>
              <a:spLocks noChangeShapeType="1"/>
            </p:cNvSpPr>
            <p:nvPr/>
          </p:nvSpPr>
          <p:spPr bwMode="auto">
            <a:xfrm>
              <a:off x="1953" y="2463"/>
              <a:ext cx="40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3" name="Line 19"/>
            <p:cNvSpPr>
              <a:spLocks noChangeShapeType="1"/>
            </p:cNvSpPr>
            <p:nvPr/>
          </p:nvSpPr>
          <p:spPr bwMode="auto">
            <a:xfrm flipH="1">
              <a:off x="1215" y="2466"/>
              <a:ext cx="3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4" name="Text Box 20"/>
            <p:cNvSpPr txBox="1">
              <a:spLocks noChangeArrowheads="1"/>
            </p:cNvSpPr>
            <p:nvPr/>
          </p:nvSpPr>
          <p:spPr bwMode="auto">
            <a:xfrm>
              <a:off x="1965" y="1800"/>
              <a:ext cx="3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600"/>
                <a:t>6 m</a:t>
              </a:r>
            </a:p>
          </p:txBody>
        </p:sp>
        <p:sp>
          <p:nvSpPr>
            <p:cNvPr id="46115" name="Line 21"/>
            <p:cNvSpPr>
              <a:spLocks noChangeShapeType="1"/>
            </p:cNvSpPr>
            <p:nvPr/>
          </p:nvSpPr>
          <p:spPr bwMode="auto">
            <a:xfrm>
              <a:off x="2180" y="2012"/>
              <a:ext cx="26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6" name="Line 22"/>
            <p:cNvSpPr>
              <a:spLocks noChangeShapeType="1"/>
            </p:cNvSpPr>
            <p:nvPr/>
          </p:nvSpPr>
          <p:spPr bwMode="auto">
            <a:xfrm flipH="1" flipV="1">
              <a:off x="1732" y="1528"/>
              <a:ext cx="296" cy="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7" name="Text Box 23"/>
            <p:cNvSpPr txBox="1">
              <a:spLocks noChangeArrowheads="1"/>
            </p:cNvSpPr>
            <p:nvPr/>
          </p:nvSpPr>
          <p:spPr bwMode="auto">
            <a:xfrm>
              <a:off x="2525" y="2448"/>
              <a:ext cx="3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600"/>
                <a:t>4 m</a:t>
              </a:r>
            </a:p>
          </p:txBody>
        </p:sp>
        <p:sp>
          <p:nvSpPr>
            <p:cNvPr id="46118" name="Line 24"/>
            <p:cNvSpPr>
              <a:spLocks noChangeShapeType="1"/>
            </p:cNvSpPr>
            <p:nvPr/>
          </p:nvSpPr>
          <p:spPr bwMode="auto">
            <a:xfrm>
              <a:off x="2704" y="2624"/>
              <a:ext cx="244" cy="2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9" name="Line 25"/>
            <p:cNvSpPr>
              <a:spLocks noChangeShapeType="1"/>
            </p:cNvSpPr>
            <p:nvPr/>
          </p:nvSpPr>
          <p:spPr bwMode="auto">
            <a:xfrm flipH="1" flipV="1">
              <a:off x="2440" y="2340"/>
              <a:ext cx="160" cy="1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20" name="Text Box 26"/>
            <p:cNvSpPr txBox="1">
              <a:spLocks noChangeArrowheads="1"/>
            </p:cNvSpPr>
            <p:nvPr/>
          </p:nvSpPr>
          <p:spPr bwMode="auto">
            <a:xfrm>
              <a:off x="1005" y="1852"/>
              <a:ext cx="45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600"/>
                <a:t>4.5 m</a:t>
              </a:r>
            </a:p>
          </p:txBody>
        </p:sp>
        <p:sp>
          <p:nvSpPr>
            <p:cNvPr id="46121" name="Line 27"/>
            <p:cNvSpPr>
              <a:spLocks noChangeShapeType="1"/>
            </p:cNvSpPr>
            <p:nvPr/>
          </p:nvSpPr>
          <p:spPr bwMode="auto">
            <a:xfrm flipV="1">
              <a:off x="1332" y="1548"/>
              <a:ext cx="216" cy="3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22" name="Line 28"/>
            <p:cNvSpPr>
              <a:spLocks noChangeShapeType="1"/>
            </p:cNvSpPr>
            <p:nvPr/>
          </p:nvSpPr>
          <p:spPr bwMode="auto">
            <a:xfrm flipH="1">
              <a:off x="1108" y="2020"/>
              <a:ext cx="172" cy="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5124450" y="1905000"/>
            <a:ext cx="3676650" cy="3200400"/>
            <a:chOff x="3228" y="1200"/>
            <a:chExt cx="2316" cy="2016"/>
          </a:xfrm>
        </p:grpSpPr>
        <p:sp>
          <p:nvSpPr>
            <p:cNvPr id="46094" name="Freeform 33"/>
            <p:cNvSpPr>
              <a:spLocks/>
            </p:cNvSpPr>
            <p:nvPr/>
          </p:nvSpPr>
          <p:spPr bwMode="auto">
            <a:xfrm>
              <a:off x="3383" y="1525"/>
              <a:ext cx="1953" cy="1344"/>
            </a:xfrm>
            <a:custGeom>
              <a:avLst/>
              <a:gdLst>
                <a:gd name="T0" fmla="*/ 0 w 1408"/>
                <a:gd name="T1" fmla="*/ 68099 h 969"/>
                <a:gd name="T2" fmla="*/ 99079 w 1408"/>
                <a:gd name="T3" fmla="*/ 68099 h 969"/>
                <a:gd name="T4" fmla="*/ 36026 w 1408"/>
                <a:gd name="T5" fmla="*/ 0 h 969"/>
                <a:gd name="T6" fmla="*/ 0 w 1408"/>
                <a:gd name="T7" fmla="*/ 68099 h 9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08"/>
                <a:gd name="T13" fmla="*/ 0 h 969"/>
                <a:gd name="T14" fmla="*/ 1408 w 1408"/>
                <a:gd name="T15" fmla="*/ 969 h 9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08" h="969">
                  <a:moveTo>
                    <a:pt x="0" y="969"/>
                  </a:moveTo>
                  <a:lnTo>
                    <a:pt x="1408" y="969"/>
                  </a:lnTo>
                  <a:lnTo>
                    <a:pt x="512" y="0"/>
                  </a:lnTo>
                  <a:lnTo>
                    <a:pt x="0" y="969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95" name="Text Box 34"/>
            <p:cNvSpPr txBox="1">
              <a:spLocks noChangeArrowheads="1"/>
            </p:cNvSpPr>
            <p:nvPr/>
          </p:nvSpPr>
          <p:spPr bwMode="auto">
            <a:xfrm>
              <a:off x="4677" y="1992"/>
              <a:ext cx="4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600"/>
                <a:t>10 m</a:t>
              </a:r>
            </a:p>
          </p:txBody>
        </p:sp>
        <p:sp>
          <p:nvSpPr>
            <p:cNvPr id="46096" name="Line 35"/>
            <p:cNvSpPr>
              <a:spLocks noChangeShapeType="1"/>
            </p:cNvSpPr>
            <p:nvPr/>
          </p:nvSpPr>
          <p:spPr bwMode="auto">
            <a:xfrm flipH="1" flipV="1">
              <a:off x="4200" y="1476"/>
              <a:ext cx="492" cy="5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97" name="Line 36"/>
            <p:cNvSpPr>
              <a:spLocks noChangeShapeType="1"/>
            </p:cNvSpPr>
            <p:nvPr/>
          </p:nvSpPr>
          <p:spPr bwMode="auto">
            <a:xfrm>
              <a:off x="4908" y="2172"/>
              <a:ext cx="540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98" name="Text Box 37"/>
            <p:cNvSpPr txBox="1">
              <a:spLocks noChangeArrowheads="1"/>
            </p:cNvSpPr>
            <p:nvPr/>
          </p:nvSpPr>
          <p:spPr bwMode="auto">
            <a:xfrm>
              <a:off x="3936" y="1200"/>
              <a:ext cx="2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A</a:t>
              </a:r>
            </a:p>
          </p:txBody>
        </p:sp>
        <p:sp>
          <p:nvSpPr>
            <p:cNvPr id="46099" name="Text Box 38"/>
            <p:cNvSpPr txBox="1">
              <a:spLocks noChangeArrowheads="1"/>
            </p:cNvSpPr>
            <p:nvPr/>
          </p:nvSpPr>
          <p:spPr bwMode="auto">
            <a:xfrm>
              <a:off x="3228" y="2904"/>
              <a:ext cx="2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C</a:t>
              </a:r>
            </a:p>
          </p:txBody>
        </p:sp>
        <p:sp>
          <p:nvSpPr>
            <p:cNvPr id="46100" name="Text Box 39"/>
            <p:cNvSpPr txBox="1">
              <a:spLocks noChangeArrowheads="1"/>
            </p:cNvSpPr>
            <p:nvPr/>
          </p:nvSpPr>
          <p:spPr bwMode="auto">
            <a:xfrm>
              <a:off x="5268" y="2928"/>
              <a:ext cx="2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D</a:t>
              </a:r>
            </a:p>
          </p:txBody>
        </p:sp>
      </p:grp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2495550" y="4572000"/>
            <a:ext cx="4838700" cy="473075"/>
            <a:chOff x="1572" y="2880"/>
            <a:chExt cx="3048" cy="298"/>
          </a:xfrm>
        </p:grpSpPr>
        <p:sp>
          <p:nvSpPr>
            <p:cNvPr id="46092" name="Text Box 41"/>
            <p:cNvSpPr txBox="1">
              <a:spLocks noChangeArrowheads="1"/>
            </p:cNvSpPr>
            <p:nvPr/>
          </p:nvSpPr>
          <p:spPr bwMode="auto">
            <a:xfrm>
              <a:off x="1572" y="2928"/>
              <a:ext cx="6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FF0066"/>
                  </a:solidFill>
                </a:rPr>
                <a:t>8 cm</a:t>
              </a:r>
            </a:p>
          </p:txBody>
        </p:sp>
        <p:sp>
          <p:nvSpPr>
            <p:cNvPr id="46093" name="Text Box 42"/>
            <p:cNvSpPr txBox="1">
              <a:spLocks noChangeArrowheads="1"/>
            </p:cNvSpPr>
            <p:nvPr/>
          </p:nvSpPr>
          <p:spPr bwMode="auto">
            <a:xfrm>
              <a:off x="3996" y="2880"/>
              <a:ext cx="6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FF0066"/>
                  </a:solidFill>
                </a:rPr>
                <a:t>8 cm</a:t>
              </a:r>
            </a:p>
          </p:txBody>
        </p:sp>
      </p:grpSp>
      <p:sp>
        <p:nvSpPr>
          <p:cNvPr id="17451" name="Text Box 43"/>
          <p:cNvSpPr txBox="1">
            <a:spLocks noChangeArrowheads="1"/>
          </p:cNvSpPr>
          <p:nvPr/>
        </p:nvSpPr>
        <p:spPr bwMode="auto">
          <a:xfrm>
            <a:off x="971550" y="3943350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F0066"/>
                </a:solidFill>
              </a:rPr>
              <a:t>3 cm</a:t>
            </a:r>
          </a:p>
        </p:txBody>
      </p:sp>
      <p:sp>
        <p:nvSpPr>
          <p:cNvPr id="17452" name="Text Box 44"/>
          <p:cNvSpPr txBox="1">
            <a:spLocks noChangeArrowheads="1"/>
          </p:cNvSpPr>
          <p:nvPr/>
        </p:nvSpPr>
        <p:spPr bwMode="auto">
          <a:xfrm>
            <a:off x="5067300" y="3181350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F0066"/>
                </a:solidFill>
              </a:rPr>
              <a:t>7.5 cm</a:t>
            </a:r>
          </a:p>
        </p:txBody>
      </p:sp>
      <p:graphicFrame>
        <p:nvGraphicFramePr>
          <p:cNvPr id="17454" name="Object 46"/>
          <p:cNvGraphicFramePr>
            <a:graphicFrameLocks noChangeAspect="1"/>
          </p:cNvGraphicFramePr>
          <p:nvPr/>
        </p:nvGraphicFramePr>
        <p:xfrm>
          <a:off x="485775" y="5029200"/>
          <a:ext cx="18478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27" name="Equation" r:id="rId3" imgW="1231366" imgH="406224" progId="Equation.DSMT4">
                  <p:embed/>
                </p:oleObj>
              </mc:Choice>
              <mc:Fallback>
                <p:oleObj name="Equation" r:id="rId3" imgW="1231366" imgH="406224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" y="5029200"/>
                        <a:ext cx="18478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55" name="Object 47"/>
          <p:cNvGraphicFramePr>
            <a:graphicFrameLocks noChangeAspect="1"/>
          </p:cNvGraphicFramePr>
          <p:nvPr/>
        </p:nvGraphicFramePr>
        <p:xfrm>
          <a:off x="666750" y="5791200"/>
          <a:ext cx="2249488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28" name="Equation" r:id="rId5" imgW="1447172" imgH="406224" progId="Equation.DSMT4">
                  <p:embed/>
                </p:oleObj>
              </mc:Choice>
              <mc:Fallback>
                <p:oleObj name="Equation" r:id="rId5" imgW="1447172" imgH="406224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5791200"/>
                        <a:ext cx="2249488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56" name="Object 48"/>
          <p:cNvGraphicFramePr>
            <a:graphicFrameLocks noChangeAspect="1"/>
          </p:cNvGraphicFramePr>
          <p:nvPr/>
        </p:nvGraphicFramePr>
        <p:xfrm>
          <a:off x="3221038" y="5029200"/>
          <a:ext cx="1939925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29" name="Equation" r:id="rId7" imgW="1244060" imgH="406224" progId="Equation.DSMT4">
                  <p:embed/>
                </p:oleObj>
              </mc:Choice>
              <mc:Fallback>
                <p:oleObj name="Equation" r:id="rId7" imgW="1244060" imgH="406224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1038" y="5029200"/>
                        <a:ext cx="1939925" cy="63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57" name="Object 49"/>
          <p:cNvGraphicFramePr>
            <a:graphicFrameLocks noChangeAspect="1"/>
          </p:cNvGraphicFramePr>
          <p:nvPr/>
        </p:nvGraphicFramePr>
        <p:xfrm>
          <a:off x="3341688" y="5791200"/>
          <a:ext cx="2535237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0" name="Equation" r:id="rId9" imgW="1600200" imgH="406400" progId="Equation.DSMT4">
                  <p:embed/>
                </p:oleObj>
              </mc:Choice>
              <mc:Fallback>
                <p:oleObj name="Equation" r:id="rId9" imgW="1600200" imgH="406400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1688" y="5791200"/>
                        <a:ext cx="2535237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58" name="Text Box 50"/>
          <p:cNvSpPr txBox="1">
            <a:spLocks noChangeArrowheads="1"/>
          </p:cNvSpPr>
          <p:nvPr/>
        </p:nvSpPr>
        <p:spPr bwMode="auto">
          <a:xfrm>
            <a:off x="6378575" y="5105400"/>
            <a:ext cx="27114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/>
              <a:t>So perimeter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/>
              <a:t>= 3 + 8 + 4 + 4.8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/>
              <a:t> </a:t>
            </a:r>
            <a:r>
              <a:rPr lang="en-GB">
                <a:solidFill>
                  <a:srgbClr val="FF3300"/>
                </a:solidFill>
              </a:rPr>
              <a:t>= 19.8 cm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51" grpId="0" autoUpdateAnimBg="0"/>
      <p:bldP spid="17452" grpId="0" autoUpdateAnimBg="0"/>
      <p:bldP spid="1745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3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210948" name="Rectangle 4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47108" name="Line 5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950" name="Rectangle 6"/>
          <p:cNvSpPr>
            <a:spLocks noChangeArrowheads="1"/>
          </p:cNvSpPr>
          <p:nvPr/>
        </p:nvSpPr>
        <p:spPr bwMode="auto">
          <a:xfrm>
            <a:off x="977900" y="3044825"/>
            <a:ext cx="3886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 sz="1800">
                <a:solidFill>
                  <a:srgbClr val="FFFF00"/>
                </a:solidFill>
              </a:rPr>
              <a:t>To explain how the scale factor applies to similar triangles with harder algebraic terms.</a:t>
            </a:r>
          </a:p>
        </p:txBody>
      </p:sp>
      <p:sp>
        <p:nvSpPr>
          <p:cNvPr id="210951" name="Rectangle 7"/>
          <p:cNvSpPr>
            <a:spLocks noChangeArrowheads="1"/>
          </p:cNvSpPr>
          <p:nvPr/>
        </p:nvSpPr>
        <p:spPr bwMode="auto">
          <a:xfrm>
            <a:off x="5273675" y="3101975"/>
            <a:ext cx="3870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1.	Understand how the scale factor applies to similar triangles with harder algebraic terms.</a:t>
            </a:r>
          </a:p>
        </p:txBody>
      </p:sp>
      <p:sp>
        <p:nvSpPr>
          <p:cNvPr id="210955" name="Rectangle 11"/>
          <p:cNvSpPr>
            <a:spLocks noChangeArrowheads="1"/>
          </p:cNvSpPr>
          <p:nvPr/>
        </p:nvSpPr>
        <p:spPr bwMode="auto">
          <a:xfrm>
            <a:off x="5300663" y="4284663"/>
            <a:ext cx="38703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2.	Solve  problems using scale factor that contain harder algebraic terms.</a:t>
            </a:r>
            <a:endParaRPr lang="en-GB" sz="1800" i="1" dirty="0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960438" y="328613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Similar Triangles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0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0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50" grpId="0"/>
      <p:bldP spid="210951" grpId="0"/>
      <p:bldP spid="21095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8" name="Text Box 10"/>
          <p:cNvSpPr txBox="1">
            <a:spLocks noChangeArrowheads="1"/>
          </p:cNvSpPr>
          <p:nvPr/>
        </p:nvSpPr>
        <p:spPr bwMode="auto">
          <a:xfrm>
            <a:off x="190500" y="231775"/>
            <a:ext cx="8899525" cy="862013"/>
          </a:xfrm>
          <a:prstGeom prst="rect">
            <a:avLst/>
          </a:prstGeom>
          <a:solidFill>
            <a:schemeClr val="bg2">
              <a:lumMod val="75000"/>
            </a:schemeClr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GB" sz="2000" dirty="0">
                <a:solidFill>
                  <a:schemeClr val="bg1"/>
                </a:solidFill>
                <a:cs typeface="Arial" charset="0"/>
              </a:rPr>
              <a:t>In a pair of similar triangles the ratio of the corresponding sides is</a:t>
            </a:r>
          </a:p>
          <a:p>
            <a:pPr marL="457200" indent="-457200" algn="ctr">
              <a:spcBef>
                <a:spcPct val="50000"/>
              </a:spcBef>
              <a:defRPr/>
            </a:pPr>
            <a:r>
              <a:rPr lang="en-GB" sz="2000" dirty="0">
                <a:solidFill>
                  <a:schemeClr val="bg1"/>
                </a:solidFill>
                <a:cs typeface="Arial" charset="0"/>
              </a:rPr>
              <a:t> constant, always producing the same enlargement or reduction.</a:t>
            </a:r>
          </a:p>
        </p:txBody>
      </p:sp>
      <p:sp>
        <p:nvSpPr>
          <p:cNvPr id="5157" name="Text Box 23"/>
          <p:cNvSpPr txBox="1">
            <a:spLocks noChangeArrowheads="1"/>
          </p:cNvSpPr>
          <p:nvPr/>
        </p:nvSpPr>
        <p:spPr bwMode="auto">
          <a:xfrm>
            <a:off x="3244850" y="3722688"/>
            <a:ext cx="5270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>
                <a:solidFill>
                  <a:srgbClr val="FF0000"/>
                </a:solidFill>
              </a:rPr>
              <a:t>x</a:t>
            </a:r>
          </a:p>
        </p:txBody>
      </p:sp>
      <p:grpSp>
        <p:nvGrpSpPr>
          <p:cNvPr id="2" name="Group 91"/>
          <p:cNvGrpSpPr>
            <a:grpSpLocks/>
          </p:cNvGrpSpPr>
          <p:nvPr/>
        </p:nvGrpSpPr>
        <p:grpSpPr bwMode="auto">
          <a:xfrm>
            <a:off x="209550" y="1514475"/>
            <a:ext cx="8545513" cy="3676650"/>
            <a:chOff x="210129" y="1514901"/>
            <a:chExt cx="8544256" cy="3676852"/>
          </a:xfrm>
        </p:grpSpPr>
        <p:sp>
          <p:nvSpPr>
            <p:cNvPr id="48165" name="Text Box 9"/>
            <p:cNvSpPr txBox="1">
              <a:spLocks noChangeArrowheads="1"/>
            </p:cNvSpPr>
            <p:nvPr/>
          </p:nvSpPr>
          <p:spPr bwMode="auto">
            <a:xfrm>
              <a:off x="3127954" y="3387725"/>
              <a:ext cx="42068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B</a:t>
              </a:r>
            </a:p>
          </p:txBody>
        </p:sp>
        <p:sp>
          <p:nvSpPr>
            <p:cNvPr id="48166" name="Freeform 3"/>
            <p:cNvSpPr>
              <a:spLocks/>
            </p:cNvSpPr>
            <p:nvPr/>
          </p:nvSpPr>
          <p:spPr bwMode="auto">
            <a:xfrm>
              <a:off x="673679" y="2497138"/>
              <a:ext cx="3100388" cy="2133600"/>
            </a:xfrm>
            <a:custGeom>
              <a:avLst/>
              <a:gdLst>
                <a:gd name="T0" fmla="*/ 0 w 1408"/>
                <a:gd name="T1" fmla="*/ 2147483647 h 969"/>
                <a:gd name="T2" fmla="*/ 2147483647 w 1408"/>
                <a:gd name="T3" fmla="*/ 2147483647 h 969"/>
                <a:gd name="T4" fmla="*/ 2147483647 w 1408"/>
                <a:gd name="T5" fmla="*/ 0 h 969"/>
                <a:gd name="T6" fmla="*/ 0 w 1408"/>
                <a:gd name="T7" fmla="*/ 2147483647 h 9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08"/>
                <a:gd name="T13" fmla="*/ 0 h 969"/>
                <a:gd name="T14" fmla="*/ 1408 w 1408"/>
                <a:gd name="T15" fmla="*/ 969 h 9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08" h="969">
                  <a:moveTo>
                    <a:pt x="0" y="969"/>
                  </a:moveTo>
                  <a:lnTo>
                    <a:pt x="1408" y="969"/>
                  </a:lnTo>
                  <a:lnTo>
                    <a:pt x="512" y="0"/>
                  </a:lnTo>
                  <a:lnTo>
                    <a:pt x="0" y="969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67" name="Line 4"/>
            <p:cNvSpPr>
              <a:spLocks noChangeShapeType="1"/>
            </p:cNvSpPr>
            <p:nvPr/>
          </p:nvSpPr>
          <p:spPr bwMode="auto">
            <a:xfrm>
              <a:off x="1140404" y="3730625"/>
              <a:ext cx="18049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68" name="Text Box 5"/>
            <p:cNvSpPr txBox="1">
              <a:spLocks noChangeArrowheads="1"/>
            </p:cNvSpPr>
            <p:nvPr/>
          </p:nvSpPr>
          <p:spPr bwMode="auto">
            <a:xfrm>
              <a:off x="1573791" y="2020888"/>
              <a:ext cx="3778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A</a:t>
              </a:r>
            </a:p>
          </p:txBody>
        </p:sp>
        <p:sp>
          <p:nvSpPr>
            <p:cNvPr id="48169" name="Text Box 6"/>
            <p:cNvSpPr txBox="1">
              <a:spLocks noChangeArrowheads="1"/>
            </p:cNvSpPr>
            <p:nvPr/>
          </p:nvSpPr>
          <p:spPr bwMode="auto">
            <a:xfrm>
              <a:off x="600654" y="3462338"/>
              <a:ext cx="37782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E</a:t>
              </a:r>
            </a:p>
          </p:txBody>
        </p:sp>
        <p:sp>
          <p:nvSpPr>
            <p:cNvPr id="48170" name="Text Box 7"/>
            <p:cNvSpPr txBox="1">
              <a:spLocks noChangeArrowheads="1"/>
            </p:cNvSpPr>
            <p:nvPr/>
          </p:nvSpPr>
          <p:spPr bwMode="auto">
            <a:xfrm>
              <a:off x="210129" y="4470400"/>
              <a:ext cx="37782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D</a:t>
              </a:r>
            </a:p>
          </p:txBody>
        </p:sp>
        <p:sp>
          <p:nvSpPr>
            <p:cNvPr id="48171" name="Text Box 8"/>
            <p:cNvSpPr txBox="1">
              <a:spLocks noChangeArrowheads="1"/>
            </p:cNvSpPr>
            <p:nvPr/>
          </p:nvSpPr>
          <p:spPr bwMode="auto">
            <a:xfrm>
              <a:off x="3801054" y="4419600"/>
              <a:ext cx="42068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C</a:t>
              </a:r>
            </a:p>
          </p:txBody>
        </p:sp>
        <p:grpSp>
          <p:nvGrpSpPr>
            <p:cNvPr id="48172" name="Group 11"/>
            <p:cNvGrpSpPr>
              <a:grpSpLocks/>
            </p:cNvGrpSpPr>
            <p:nvPr/>
          </p:nvGrpSpPr>
          <p:grpSpPr bwMode="auto">
            <a:xfrm>
              <a:off x="1873851" y="3585170"/>
              <a:ext cx="366713" cy="324490"/>
              <a:chOff x="1722" y="2313"/>
              <a:chExt cx="63" cy="81"/>
            </a:xfrm>
          </p:grpSpPr>
          <p:sp>
            <p:nvSpPr>
              <p:cNvPr id="48186" name="Line 12"/>
              <p:cNvSpPr>
                <a:spLocks noChangeShapeType="1"/>
              </p:cNvSpPr>
              <p:nvPr/>
            </p:nvSpPr>
            <p:spPr bwMode="auto">
              <a:xfrm>
                <a:off x="1722" y="2313"/>
                <a:ext cx="63" cy="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87" name="Line 13"/>
              <p:cNvSpPr>
                <a:spLocks noChangeShapeType="1"/>
              </p:cNvSpPr>
              <p:nvPr/>
            </p:nvSpPr>
            <p:spPr bwMode="auto">
              <a:xfrm flipH="1">
                <a:off x="1722" y="2349"/>
                <a:ext cx="63" cy="4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8173" name="Group 14"/>
            <p:cNvGrpSpPr>
              <a:grpSpLocks/>
            </p:cNvGrpSpPr>
            <p:nvPr/>
          </p:nvGrpSpPr>
          <p:grpSpPr bwMode="auto">
            <a:xfrm>
              <a:off x="1913516" y="4524992"/>
              <a:ext cx="395288" cy="230188"/>
              <a:chOff x="1722" y="2313"/>
              <a:chExt cx="63" cy="81"/>
            </a:xfrm>
          </p:grpSpPr>
          <p:sp>
            <p:nvSpPr>
              <p:cNvPr id="48184" name="Line 15"/>
              <p:cNvSpPr>
                <a:spLocks noChangeShapeType="1"/>
              </p:cNvSpPr>
              <p:nvPr/>
            </p:nvSpPr>
            <p:spPr bwMode="auto">
              <a:xfrm>
                <a:off x="1722" y="2313"/>
                <a:ext cx="63" cy="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85" name="Line 16"/>
              <p:cNvSpPr>
                <a:spLocks noChangeShapeType="1"/>
              </p:cNvSpPr>
              <p:nvPr/>
            </p:nvSpPr>
            <p:spPr bwMode="auto">
              <a:xfrm flipH="1">
                <a:off x="1722" y="2349"/>
                <a:ext cx="63" cy="4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8174" name="Text Box 17"/>
            <p:cNvSpPr txBox="1">
              <a:spLocks noChangeArrowheads="1"/>
            </p:cNvSpPr>
            <p:nvPr/>
          </p:nvSpPr>
          <p:spPr bwMode="auto">
            <a:xfrm>
              <a:off x="1715696" y="3828388"/>
              <a:ext cx="7239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4 m</a:t>
              </a:r>
            </a:p>
          </p:txBody>
        </p:sp>
        <p:sp>
          <p:nvSpPr>
            <p:cNvPr id="48175" name="Line 18"/>
            <p:cNvSpPr>
              <a:spLocks noChangeShapeType="1"/>
            </p:cNvSpPr>
            <p:nvPr/>
          </p:nvSpPr>
          <p:spPr bwMode="auto">
            <a:xfrm>
              <a:off x="2308804" y="3910013"/>
              <a:ext cx="6381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76" name="Line 19"/>
            <p:cNvSpPr>
              <a:spLocks noChangeShapeType="1"/>
            </p:cNvSpPr>
            <p:nvPr/>
          </p:nvSpPr>
          <p:spPr bwMode="auto">
            <a:xfrm flipH="1">
              <a:off x="1137229" y="3914775"/>
              <a:ext cx="5810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77" name="Text Box 20"/>
            <p:cNvSpPr txBox="1">
              <a:spLocks noChangeArrowheads="1"/>
            </p:cNvSpPr>
            <p:nvPr/>
          </p:nvSpPr>
          <p:spPr bwMode="auto">
            <a:xfrm>
              <a:off x="2368798" y="2816556"/>
              <a:ext cx="75406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3 m</a:t>
              </a:r>
            </a:p>
          </p:txBody>
        </p:sp>
        <p:sp>
          <p:nvSpPr>
            <p:cNvPr id="48178" name="Line 21"/>
            <p:cNvSpPr>
              <a:spLocks noChangeShapeType="1"/>
            </p:cNvSpPr>
            <p:nvPr/>
          </p:nvSpPr>
          <p:spPr bwMode="auto">
            <a:xfrm>
              <a:off x="2669166" y="3194050"/>
              <a:ext cx="42545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79" name="Line 22"/>
            <p:cNvSpPr>
              <a:spLocks noChangeShapeType="1"/>
            </p:cNvSpPr>
            <p:nvPr/>
          </p:nvSpPr>
          <p:spPr bwMode="auto">
            <a:xfrm flipH="1" flipV="1">
              <a:off x="1957966" y="2425700"/>
              <a:ext cx="46990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80" name="Line 24"/>
            <p:cNvSpPr>
              <a:spLocks noChangeShapeType="1"/>
            </p:cNvSpPr>
            <p:nvPr/>
          </p:nvSpPr>
          <p:spPr bwMode="auto">
            <a:xfrm>
              <a:off x="3501016" y="4165600"/>
              <a:ext cx="387350" cy="438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81" name="Line 25"/>
            <p:cNvSpPr>
              <a:spLocks noChangeShapeType="1"/>
            </p:cNvSpPr>
            <p:nvPr/>
          </p:nvSpPr>
          <p:spPr bwMode="auto">
            <a:xfrm flipH="1" flipV="1">
              <a:off x="3081916" y="3714750"/>
              <a:ext cx="254000" cy="292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82" name="Text Box 41"/>
            <p:cNvSpPr txBox="1">
              <a:spLocks noChangeArrowheads="1"/>
            </p:cNvSpPr>
            <p:nvPr/>
          </p:nvSpPr>
          <p:spPr bwMode="auto">
            <a:xfrm>
              <a:off x="1703966" y="4730088"/>
              <a:ext cx="9906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6 m</a:t>
              </a:r>
            </a:p>
          </p:txBody>
        </p:sp>
        <p:sp>
          <p:nvSpPr>
            <p:cNvPr id="48183" name="TextBox 46"/>
            <p:cNvSpPr txBox="1">
              <a:spLocks noChangeArrowheads="1"/>
            </p:cNvSpPr>
            <p:nvPr/>
          </p:nvSpPr>
          <p:spPr bwMode="auto">
            <a:xfrm>
              <a:off x="485775" y="1514901"/>
              <a:ext cx="826861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Find the values of </a:t>
              </a:r>
              <a:r>
                <a:rPr lang="en-GB">
                  <a:solidFill>
                    <a:srgbClr val="FF0000"/>
                  </a:solidFill>
                </a:rPr>
                <a:t>x</a:t>
              </a:r>
              <a:r>
                <a:rPr lang="en-GB"/>
                <a:t> given that the triangles are similar.</a:t>
              </a:r>
            </a:p>
          </p:txBody>
        </p:sp>
      </p:grp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3887788" y="2209800"/>
            <a:ext cx="5110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200"/>
              <a:t>Corresponding sides are in proportion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5376863" y="2676525"/>
            <a:ext cx="744537" cy="887413"/>
            <a:chOff x="6037466" y="302504"/>
            <a:chExt cx="745475" cy="886815"/>
          </a:xfrm>
        </p:grpSpPr>
        <p:sp>
          <p:nvSpPr>
            <p:cNvPr id="48162" name="Text Box 15"/>
            <p:cNvSpPr txBox="1">
              <a:spLocks noChangeArrowheads="1"/>
            </p:cNvSpPr>
            <p:nvPr/>
          </p:nvSpPr>
          <p:spPr bwMode="auto">
            <a:xfrm>
              <a:off x="6037467" y="727858"/>
              <a:ext cx="655627" cy="461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AC</a:t>
              </a:r>
            </a:p>
          </p:txBody>
        </p:sp>
        <p:sp>
          <p:nvSpPr>
            <p:cNvPr id="48163" name="Text Box 15"/>
            <p:cNvSpPr txBox="1">
              <a:spLocks noChangeArrowheads="1"/>
            </p:cNvSpPr>
            <p:nvPr/>
          </p:nvSpPr>
          <p:spPr bwMode="auto">
            <a:xfrm>
              <a:off x="6037466" y="302504"/>
              <a:ext cx="745475" cy="461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AB</a:t>
              </a:r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6120120" y="738773"/>
              <a:ext cx="480029" cy="158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6918325" y="2676525"/>
            <a:ext cx="744538" cy="887413"/>
            <a:chOff x="6037466" y="302504"/>
            <a:chExt cx="745475" cy="886813"/>
          </a:xfrm>
        </p:grpSpPr>
        <p:sp>
          <p:nvSpPr>
            <p:cNvPr id="48159" name="Text Box 15"/>
            <p:cNvSpPr txBox="1">
              <a:spLocks noChangeArrowheads="1"/>
            </p:cNvSpPr>
            <p:nvPr/>
          </p:nvSpPr>
          <p:spPr bwMode="auto">
            <a:xfrm>
              <a:off x="6037467" y="727857"/>
              <a:ext cx="655627" cy="461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DC</a:t>
              </a:r>
            </a:p>
          </p:txBody>
        </p:sp>
        <p:sp>
          <p:nvSpPr>
            <p:cNvPr id="48160" name="Text Box 15"/>
            <p:cNvSpPr txBox="1">
              <a:spLocks noChangeArrowheads="1"/>
            </p:cNvSpPr>
            <p:nvPr/>
          </p:nvSpPr>
          <p:spPr bwMode="auto">
            <a:xfrm>
              <a:off x="6037466" y="302504"/>
              <a:ext cx="745475" cy="461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EB</a:t>
              </a:r>
            </a:p>
          </p:txBody>
        </p:sp>
        <p:cxnSp>
          <p:nvCxnSpPr>
            <p:cNvPr id="58" name="Straight Connector 57"/>
            <p:cNvCxnSpPr/>
            <p:nvPr/>
          </p:nvCxnSpPr>
          <p:spPr>
            <a:xfrm>
              <a:off x="6120120" y="738772"/>
              <a:ext cx="480028" cy="158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6256338" y="2889250"/>
            <a:ext cx="342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</a:t>
            </a:r>
          </a:p>
        </p:txBody>
      </p:sp>
      <p:grpSp>
        <p:nvGrpSpPr>
          <p:cNvPr id="7" name="Group 39"/>
          <p:cNvGrpSpPr>
            <a:grpSpLocks/>
          </p:cNvGrpSpPr>
          <p:nvPr/>
        </p:nvGrpSpPr>
        <p:grpSpPr bwMode="auto">
          <a:xfrm>
            <a:off x="5170488" y="3644900"/>
            <a:ext cx="1157287" cy="887413"/>
            <a:chOff x="6037466" y="302504"/>
            <a:chExt cx="745475" cy="886815"/>
          </a:xfrm>
        </p:grpSpPr>
        <p:sp>
          <p:nvSpPr>
            <p:cNvPr id="48156" name="Text Box 15"/>
            <p:cNvSpPr txBox="1">
              <a:spLocks noChangeArrowheads="1"/>
            </p:cNvSpPr>
            <p:nvPr/>
          </p:nvSpPr>
          <p:spPr bwMode="auto">
            <a:xfrm>
              <a:off x="6037467" y="727858"/>
              <a:ext cx="655627" cy="461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GB"/>
                <a:t>3 + </a:t>
              </a:r>
              <a:r>
                <a:rPr lang="en-GB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8157" name="Text Box 15"/>
            <p:cNvSpPr txBox="1">
              <a:spLocks noChangeArrowheads="1"/>
            </p:cNvSpPr>
            <p:nvPr/>
          </p:nvSpPr>
          <p:spPr bwMode="auto">
            <a:xfrm>
              <a:off x="6037466" y="302504"/>
              <a:ext cx="745475" cy="461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GB"/>
                <a:t>3</a:t>
              </a:r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6119274" y="738773"/>
              <a:ext cx="480622" cy="158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39"/>
          <p:cNvGrpSpPr>
            <a:grpSpLocks/>
          </p:cNvGrpSpPr>
          <p:nvPr/>
        </p:nvGrpSpPr>
        <p:grpSpPr bwMode="auto">
          <a:xfrm>
            <a:off x="6918325" y="3644900"/>
            <a:ext cx="744538" cy="887413"/>
            <a:chOff x="5996489" y="302504"/>
            <a:chExt cx="745475" cy="886812"/>
          </a:xfrm>
        </p:grpSpPr>
        <p:sp>
          <p:nvSpPr>
            <p:cNvPr id="48153" name="Text Box 15"/>
            <p:cNvSpPr txBox="1">
              <a:spLocks noChangeArrowheads="1"/>
            </p:cNvSpPr>
            <p:nvPr/>
          </p:nvSpPr>
          <p:spPr bwMode="auto">
            <a:xfrm>
              <a:off x="6037467" y="727856"/>
              <a:ext cx="655627" cy="461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GB"/>
                <a:t>6</a:t>
              </a:r>
            </a:p>
          </p:txBody>
        </p:sp>
        <p:sp>
          <p:nvSpPr>
            <p:cNvPr id="48154" name="Text Box 15"/>
            <p:cNvSpPr txBox="1">
              <a:spLocks noChangeArrowheads="1"/>
            </p:cNvSpPr>
            <p:nvPr/>
          </p:nvSpPr>
          <p:spPr bwMode="auto">
            <a:xfrm>
              <a:off x="5996489" y="302504"/>
              <a:ext cx="745475" cy="461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GB"/>
                <a:t>4</a:t>
              </a:r>
            </a:p>
          </p:txBody>
        </p:sp>
        <p:cxnSp>
          <p:nvCxnSpPr>
            <p:cNvPr id="68" name="Straight Connector 67"/>
            <p:cNvCxnSpPr/>
            <p:nvPr/>
          </p:nvCxnSpPr>
          <p:spPr>
            <a:xfrm>
              <a:off x="6118881" y="738771"/>
              <a:ext cx="480028" cy="158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6256338" y="3857625"/>
            <a:ext cx="342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</a:t>
            </a:r>
          </a:p>
        </p:txBody>
      </p:sp>
      <p:sp>
        <p:nvSpPr>
          <p:cNvPr id="72" name="Text Box 15"/>
          <p:cNvSpPr txBox="1">
            <a:spLocks noChangeArrowheads="1"/>
          </p:cNvSpPr>
          <p:nvPr/>
        </p:nvSpPr>
        <p:spPr bwMode="auto">
          <a:xfrm>
            <a:off x="5170488" y="4613275"/>
            <a:ext cx="11572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/>
              <a:t>3</a:t>
            </a:r>
            <a:r>
              <a:rPr lang="en-GB" sz="1600"/>
              <a:t>x</a:t>
            </a:r>
            <a:r>
              <a:rPr lang="en-GB"/>
              <a:t>6</a:t>
            </a:r>
          </a:p>
        </p:txBody>
      </p:sp>
      <p:sp>
        <p:nvSpPr>
          <p:cNvPr id="76" name="Text Box 15"/>
          <p:cNvSpPr txBox="1">
            <a:spLocks noChangeArrowheads="1"/>
          </p:cNvSpPr>
          <p:nvPr/>
        </p:nvSpPr>
        <p:spPr bwMode="auto">
          <a:xfrm>
            <a:off x="6567488" y="461327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/>
              <a:t>4(3 + </a:t>
            </a:r>
            <a:r>
              <a:rPr lang="en-GB">
                <a:solidFill>
                  <a:srgbClr val="FF0000"/>
                </a:solidFill>
              </a:rPr>
              <a:t>x</a:t>
            </a:r>
            <a:r>
              <a:rPr lang="en-GB"/>
              <a:t>) </a:t>
            </a: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6256338" y="4613275"/>
            <a:ext cx="342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</a:t>
            </a:r>
          </a:p>
        </p:txBody>
      </p:sp>
      <p:sp>
        <p:nvSpPr>
          <p:cNvPr id="79" name="Text Box 15"/>
          <p:cNvSpPr txBox="1">
            <a:spLocks noChangeArrowheads="1"/>
          </p:cNvSpPr>
          <p:nvPr/>
        </p:nvSpPr>
        <p:spPr bwMode="auto">
          <a:xfrm>
            <a:off x="5170488" y="5151438"/>
            <a:ext cx="11572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/>
              <a:t>18</a:t>
            </a:r>
          </a:p>
        </p:txBody>
      </p:sp>
      <p:sp>
        <p:nvSpPr>
          <p:cNvPr id="80" name="Text Box 15"/>
          <p:cNvSpPr txBox="1">
            <a:spLocks noChangeArrowheads="1"/>
          </p:cNvSpPr>
          <p:nvPr/>
        </p:nvSpPr>
        <p:spPr bwMode="auto">
          <a:xfrm>
            <a:off x="6567488" y="5151438"/>
            <a:ext cx="1447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/>
              <a:t>12 + 4</a:t>
            </a:r>
            <a:r>
              <a:rPr lang="en-GB">
                <a:solidFill>
                  <a:srgbClr val="FF0000"/>
                </a:solidFill>
              </a:rPr>
              <a:t>x</a:t>
            </a:r>
            <a:r>
              <a:rPr lang="en-GB"/>
              <a:t> </a:t>
            </a: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6256338" y="5151438"/>
            <a:ext cx="342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</a:t>
            </a:r>
          </a:p>
        </p:txBody>
      </p:sp>
      <p:sp>
        <p:nvSpPr>
          <p:cNvPr id="84" name="Text Box 15"/>
          <p:cNvSpPr txBox="1">
            <a:spLocks noChangeArrowheads="1"/>
          </p:cNvSpPr>
          <p:nvPr/>
        </p:nvSpPr>
        <p:spPr bwMode="auto">
          <a:xfrm>
            <a:off x="5170488" y="5703888"/>
            <a:ext cx="11572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/>
              <a:t>4</a:t>
            </a:r>
            <a:r>
              <a:rPr lang="en-GB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85" name="Text Box 15"/>
          <p:cNvSpPr txBox="1">
            <a:spLocks noChangeArrowheads="1"/>
          </p:cNvSpPr>
          <p:nvPr/>
        </p:nvSpPr>
        <p:spPr bwMode="auto">
          <a:xfrm>
            <a:off x="6757988" y="5703888"/>
            <a:ext cx="7223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6</a:t>
            </a:r>
          </a:p>
        </p:txBody>
      </p: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6256338" y="5703888"/>
            <a:ext cx="342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</a:t>
            </a:r>
          </a:p>
        </p:txBody>
      </p:sp>
      <p:sp>
        <p:nvSpPr>
          <p:cNvPr id="87" name="Text Box 15"/>
          <p:cNvSpPr txBox="1">
            <a:spLocks noChangeArrowheads="1"/>
          </p:cNvSpPr>
          <p:nvPr/>
        </p:nvSpPr>
        <p:spPr bwMode="auto">
          <a:xfrm>
            <a:off x="5170488" y="6242050"/>
            <a:ext cx="11572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88" name="Text Box 15"/>
          <p:cNvSpPr txBox="1">
            <a:spLocks noChangeArrowheads="1"/>
          </p:cNvSpPr>
          <p:nvPr/>
        </p:nvSpPr>
        <p:spPr bwMode="auto">
          <a:xfrm>
            <a:off x="6757988" y="6242050"/>
            <a:ext cx="722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1.5</a:t>
            </a: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6256338" y="6242050"/>
            <a:ext cx="342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</a:t>
            </a:r>
          </a:p>
        </p:txBody>
      </p:sp>
      <p:sp>
        <p:nvSpPr>
          <p:cNvPr id="90" name="Text Box 15"/>
          <p:cNvSpPr txBox="1">
            <a:spLocks noChangeArrowheads="1"/>
          </p:cNvSpPr>
          <p:nvPr/>
        </p:nvSpPr>
        <p:spPr bwMode="auto">
          <a:xfrm>
            <a:off x="3235325" y="3798888"/>
            <a:ext cx="5921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FF0000"/>
                </a:solidFill>
              </a:rPr>
              <a:t>1.5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2" dur="80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3" dur="80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80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9" dur="80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0" dur="80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80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6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7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3" dur="80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4" dur="80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80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0" dur="80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1" dur="80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80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7" dur="80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8" dur="80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80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7" grpId="0"/>
      <p:bldP spid="5157" grpId="1"/>
      <p:bldP spid="48" grpId="0"/>
      <p:bldP spid="59" grpId="0"/>
      <p:bldP spid="69" grpId="0"/>
      <p:bldP spid="72" grpId="0"/>
      <p:bldP spid="76" grpId="0"/>
      <p:bldP spid="78" grpId="0"/>
      <p:bldP spid="79" grpId="0"/>
      <p:bldP spid="80" grpId="0"/>
      <p:bldP spid="81" grpId="0"/>
      <p:bldP spid="84" grpId="0"/>
      <p:bldP spid="85" grpId="0"/>
      <p:bldP spid="86" grpId="0"/>
      <p:bldP spid="87" grpId="0"/>
      <p:bldP spid="88" grpId="0"/>
      <p:bldP spid="89" grpId="0"/>
      <p:bldP spid="9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8" name="Text Box 10"/>
          <p:cNvSpPr txBox="1">
            <a:spLocks noChangeArrowheads="1"/>
          </p:cNvSpPr>
          <p:nvPr/>
        </p:nvSpPr>
        <p:spPr bwMode="auto">
          <a:xfrm>
            <a:off x="190500" y="231775"/>
            <a:ext cx="8899525" cy="862013"/>
          </a:xfrm>
          <a:prstGeom prst="rect">
            <a:avLst/>
          </a:prstGeom>
          <a:solidFill>
            <a:schemeClr val="bg2">
              <a:lumMod val="75000"/>
            </a:schemeClr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lang="en-GB" sz="2000" dirty="0">
                <a:solidFill>
                  <a:schemeClr val="bg1"/>
                </a:solidFill>
                <a:cs typeface="Arial" charset="0"/>
              </a:rPr>
              <a:t>In a pair of similar triangles the ratio of the corresponding sides is</a:t>
            </a:r>
          </a:p>
          <a:p>
            <a:pPr marL="457200" indent="-457200" algn="ctr">
              <a:spcBef>
                <a:spcPct val="50000"/>
              </a:spcBef>
              <a:defRPr/>
            </a:pPr>
            <a:r>
              <a:rPr lang="en-GB" sz="2000" dirty="0">
                <a:solidFill>
                  <a:schemeClr val="bg1"/>
                </a:solidFill>
                <a:cs typeface="Arial" charset="0"/>
              </a:rPr>
              <a:t> constant, always producing the same enlargement or reduction.</a:t>
            </a:r>
          </a:p>
        </p:txBody>
      </p:sp>
      <p:sp>
        <p:nvSpPr>
          <p:cNvPr id="5157" name="Text Box 23"/>
          <p:cNvSpPr txBox="1">
            <a:spLocks noChangeArrowheads="1"/>
          </p:cNvSpPr>
          <p:nvPr/>
        </p:nvSpPr>
        <p:spPr bwMode="auto">
          <a:xfrm>
            <a:off x="2368550" y="2986088"/>
            <a:ext cx="5270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4148138" y="2209800"/>
            <a:ext cx="51085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200"/>
              <a:t>Corresponding sides are in proportion</a:t>
            </a: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5376863" y="2676525"/>
            <a:ext cx="744537" cy="887413"/>
            <a:chOff x="6037466" y="302504"/>
            <a:chExt cx="745475" cy="886813"/>
          </a:xfrm>
        </p:grpSpPr>
        <p:sp>
          <p:nvSpPr>
            <p:cNvPr id="49197" name="Text Box 15"/>
            <p:cNvSpPr txBox="1">
              <a:spLocks noChangeArrowheads="1"/>
            </p:cNvSpPr>
            <p:nvPr/>
          </p:nvSpPr>
          <p:spPr bwMode="auto">
            <a:xfrm>
              <a:off x="6037467" y="727857"/>
              <a:ext cx="655627" cy="461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ST</a:t>
              </a:r>
            </a:p>
          </p:txBody>
        </p:sp>
        <p:sp>
          <p:nvSpPr>
            <p:cNvPr id="49198" name="Text Box 15"/>
            <p:cNvSpPr txBox="1">
              <a:spLocks noChangeArrowheads="1"/>
            </p:cNvSpPr>
            <p:nvPr/>
          </p:nvSpPr>
          <p:spPr bwMode="auto">
            <a:xfrm>
              <a:off x="6037466" y="302504"/>
              <a:ext cx="745475" cy="461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PQ</a:t>
              </a:r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6120120" y="738772"/>
              <a:ext cx="480029" cy="158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6918325" y="2676525"/>
            <a:ext cx="744538" cy="887413"/>
            <a:chOff x="6037466" y="302504"/>
            <a:chExt cx="745475" cy="886812"/>
          </a:xfrm>
        </p:grpSpPr>
        <p:sp>
          <p:nvSpPr>
            <p:cNvPr id="49194" name="Text Box 15"/>
            <p:cNvSpPr txBox="1">
              <a:spLocks noChangeArrowheads="1"/>
            </p:cNvSpPr>
            <p:nvPr/>
          </p:nvSpPr>
          <p:spPr bwMode="auto">
            <a:xfrm>
              <a:off x="6037467" y="727856"/>
              <a:ext cx="655627" cy="461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PT</a:t>
              </a:r>
            </a:p>
          </p:txBody>
        </p:sp>
        <p:sp>
          <p:nvSpPr>
            <p:cNvPr id="49195" name="Text Box 15"/>
            <p:cNvSpPr txBox="1">
              <a:spLocks noChangeArrowheads="1"/>
            </p:cNvSpPr>
            <p:nvPr/>
          </p:nvSpPr>
          <p:spPr bwMode="auto">
            <a:xfrm>
              <a:off x="6037466" y="302504"/>
              <a:ext cx="745475" cy="461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PR</a:t>
              </a:r>
            </a:p>
          </p:txBody>
        </p:sp>
        <p:cxnSp>
          <p:nvCxnSpPr>
            <p:cNvPr id="58" name="Straight Connector 57"/>
            <p:cNvCxnSpPr/>
            <p:nvPr/>
          </p:nvCxnSpPr>
          <p:spPr>
            <a:xfrm>
              <a:off x="6120120" y="738771"/>
              <a:ext cx="480028" cy="158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6256338" y="2889250"/>
            <a:ext cx="342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</a:t>
            </a:r>
          </a:p>
        </p:txBody>
      </p: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5170488" y="3644900"/>
            <a:ext cx="1157287" cy="887413"/>
            <a:chOff x="6037466" y="302504"/>
            <a:chExt cx="745475" cy="886814"/>
          </a:xfrm>
        </p:grpSpPr>
        <p:sp>
          <p:nvSpPr>
            <p:cNvPr id="49191" name="Text Box 15"/>
            <p:cNvSpPr txBox="1">
              <a:spLocks noChangeArrowheads="1"/>
            </p:cNvSpPr>
            <p:nvPr/>
          </p:nvSpPr>
          <p:spPr bwMode="auto">
            <a:xfrm>
              <a:off x="6072655" y="727858"/>
              <a:ext cx="655627" cy="461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GB"/>
                <a:t>5</a:t>
              </a:r>
              <a:endParaRPr lang="en-GB">
                <a:solidFill>
                  <a:srgbClr val="FF0000"/>
                </a:solidFill>
              </a:endParaRPr>
            </a:p>
          </p:txBody>
        </p:sp>
        <p:sp>
          <p:nvSpPr>
            <p:cNvPr id="49192" name="Text Box 15"/>
            <p:cNvSpPr txBox="1">
              <a:spLocks noChangeArrowheads="1"/>
            </p:cNvSpPr>
            <p:nvPr/>
          </p:nvSpPr>
          <p:spPr bwMode="auto">
            <a:xfrm>
              <a:off x="6037466" y="302504"/>
              <a:ext cx="745475" cy="461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GB"/>
                <a:t>3</a:t>
              </a:r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6205172" y="738772"/>
              <a:ext cx="377339" cy="158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6918325" y="3644900"/>
            <a:ext cx="1338263" cy="887413"/>
            <a:chOff x="5996489" y="302504"/>
            <a:chExt cx="745475" cy="886812"/>
          </a:xfrm>
        </p:grpSpPr>
        <p:sp>
          <p:nvSpPr>
            <p:cNvPr id="49188" name="Text Box 15"/>
            <p:cNvSpPr txBox="1">
              <a:spLocks noChangeArrowheads="1"/>
            </p:cNvSpPr>
            <p:nvPr/>
          </p:nvSpPr>
          <p:spPr bwMode="auto">
            <a:xfrm>
              <a:off x="6037467" y="727856"/>
              <a:ext cx="655627" cy="461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GB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9189" name="Text Box 15"/>
            <p:cNvSpPr txBox="1">
              <a:spLocks noChangeArrowheads="1"/>
            </p:cNvSpPr>
            <p:nvPr/>
          </p:nvSpPr>
          <p:spPr bwMode="auto">
            <a:xfrm>
              <a:off x="5996489" y="302504"/>
              <a:ext cx="745475" cy="461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GB"/>
                <a:t>18 - </a:t>
              </a:r>
              <a:r>
                <a:rPr lang="en-GB">
                  <a:solidFill>
                    <a:srgbClr val="FF0000"/>
                  </a:solidFill>
                </a:rPr>
                <a:t>x</a:t>
              </a:r>
            </a:p>
          </p:txBody>
        </p:sp>
        <p:cxnSp>
          <p:nvCxnSpPr>
            <p:cNvPr id="68" name="Straight Connector 67"/>
            <p:cNvCxnSpPr/>
            <p:nvPr/>
          </p:nvCxnSpPr>
          <p:spPr>
            <a:xfrm>
              <a:off x="6119409" y="738771"/>
              <a:ext cx="480181" cy="158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6256338" y="3857625"/>
            <a:ext cx="342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</a:t>
            </a:r>
          </a:p>
        </p:txBody>
      </p:sp>
      <p:sp>
        <p:nvSpPr>
          <p:cNvPr id="72" name="Text Box 15"/>
          <p:cNvSpPr txBox="1">
            <a:spLocks noChangeArrowheads="1"/>
          </p:cNvSpPr>
          <p:nvPr/>
        </p:nvSpPr>
        <p:spPr bwMode="auto">
          <a:xfrm>
            <a:off x="5170488" y="4613275"/>
            <a:ext cx="11572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/>
              <a:t>3</a:t>
            </a:r>
            <a:r>
              <a:rPr lang="en-GB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6" name="Text Box 15"/>
          <p:cNvSpPr txBox="1">
            <a:spLocks noChangeArrowheads="1"/>
          </p:cNvSpPr>
          <p:nvPr/>
        </p:nvSpPr>
        <p:spPr bwMode="auto">
          <a:xfrm>
            <a:off x="6567488" y="461327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/>
              <a:t>5(18 - </a:t>
            </a:r>
            <a:r>
              <a:rPr lang="en-GB">
                <a:solidFill>
                  <a:srgbClr val="FF0000"/>
                </a:solidFill>
              </a:rPr>
              <a:t>x</a:t>
            </a:r>
            <a:r>
              <a:rPr lang="en-GB"/>
              <a:t>) </a:t>
            </a: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6256338" y="4613275"/>
            <a:ext cx="342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</a:t>
            </a:r>
          </a:p>
        </p:txBody>
      </p:sp>
      <p:sp>
        <p:nvSpPr>
          <p:cNvPr id="79" name="Text Box 15"/>
          <p:cNvSpPr txBox="1">
            <a:spLocks noChangeArrowheads="1"/>
          </p:cNvSpPr>
          <p:nvPr/>
        </p:nvSpPr>
        <p:spPr bwMode="auto">
          <a:xfrm>
            <a:off x="5170488" y="5151438"/>
            <a:ext cx="11572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/>
              <a:t>3</a:t>
            </a:r>
            <a:r>
              <a:rPr lang="en-GB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80" name="Text Box 15"/>
          <p:cNvSpPr txBox="1">
            <a:spLocks noChangeArrowheads="1"/>
          </p:cNvSpPr>
          <p:nvPr/>
        </p:nvSpPr>
        <p:spPr bwMode="auto">
          <a:xfrm>
            <a:off x="6567488" y="5151438"/>
            <a:ext cx="1447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/>
              <a:t>90 - 5</a:t>
            </a:r>
            <a:r>
              <a:rPr lang="en-GB">
                <a:solidFill>
                  <a:srgbClr val="FF0000"/>
                </a:solidFill>
              </a:rPr>
              <a:t>x</a:t>
            </a:r>
            <a:r>
              <a:rPr lang="en-GB"/>
              <a:t> </a:t>
            </a: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6256338" y="5151438"/>
            <a:ext cx="342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</a:t>
            </a:r>
          </a:p>
        </p:txBody>
      </p:sp>
      <p:sp>
        <p:nvSpPr>
          <p:cNvPr id="84" name="Text Box 15"/>
          <p:cNvSpPr txBox="1">
            <a:spLocks noChangeArrowheads="1"/>
          </p:cNvSpPr>
          <p:nvPr/>
        </p:nvSpPr>
        <p:spPr bwMode="auto">
          <a:xfrm>
            <a:off x="5170488" y="5703888"/>
            <a:ext cx="11572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/>
              <a:t>8</a:t>
            </a:r>
            <a:r>
              <a:rPr lang="en-GB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85" name="Text Box 15"/>
          <p:cNvSpPr txBox="1">
            <a:spLocks noChangeArrowheads="1"/>
          </p:cNvSpPr>
          <p:nvPr/>
        </p:nvSpPr>
        <p:spPr bwMode="auto">
          <a:xfrm>
            <a:off x="6757988" y="5703888"/>
            <a:ext cx="7223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90</a:t>
            </a:r>
          </a:p>
        </p:txBody>
      </p: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6256338" y="5703888"/>
            <a:ext cx="342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</a:t>
            </a:r>
          </a:p>
        </p:txBody>
      </p:sp>
      <p:sp>
        <p:nvSpPr>
          <p:cNvPr id="87" name="Text Box 15"/>
          <p:cNvSpPr txBox="1">
            <a:spLocks noChangeArrowheads="1"/>
          </p:cNvSpPr>
          <p:nvPr/>
        </p:nvSpPr>
        <p:spPr bwMode="auto">
          <a:xfrm>
            <a:off x="5376863" y="6242050"/>
            <a:ext cx="950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88" name="Text Box 15"/>
          <p:cNvSpPr txBox="1">
            <a:spLocks noChangeArrowheads="1"/>
          </p:cNvSpPr>
          <p:nvPr/>
        </p:nvSpPr>
        <p:spPr bwMode="auto">
          <a:xfrm>
            <a:off x="6757988" y="6242050"/>
            <a:ext cx="904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11.25</a:t>
            </a: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6256338" y="6242050"/>
            <a:ext cx="342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</a:t>
            </a:r>
          </a:p>
        </p:txBody>
      </p:sp>
      <p:grpSp>
        <p:nvGrpSpPr>
          <p:cNvPr id="49175" name="Group 96"/>
          <p:cNvGrpSpPr>
            <a:grpSpLocks/>
          </p:cNvGrpSpPr>
          <p:nvPr/>
        </p:nvGrpSpPr>
        <p:grpSpPr bwMode="auto">
          <a:xfrm>
            <a:off x="104775" y="1514475"/>
            <a:ext cx="8650288" cy="4637088"/>
            <a:chOff x="105264" y="1514901"/>
            <a:chExt cx="8649121" cy="4636192"/>
          </a:xfrm>
        </p:grpSpPr>
        <p:grpSp>
          <p:nvGrpSpPr>
            <p:cNvPr id="7" name="Group 76"/>
            <p:cNvGrpSpPr/>
            <p:nvPr/>
          </p:nvGrpSpPr>
          <p:grpSpPr>
            <a:xfrm>
              <a:off x="414849" y="2600799"/>
              <a:ext cx="3441321" cy="3319462"/>
              <a:chOff x="1685925" y="5153025"/>
              <a:chExt cx="1447800" cy="1628775"/>
            </a:xfrm>
            <a:solidFill>
              <a:schemeClr val="bg1"/>
            </a:solidFill>
          </p:grpSpPr>
          <p:sp>
            <p:nvSpPr>
              <p:cNvPr id="73" name="Freeform 72"/>
              <p:cNvSpPr/>
              <p:nvPr/>
            </p:nvSpPr>
            <p:spPr>
              <a:xfrm>
                <a:off x="1685925" y="5153025"/>
                <a:ext cx="1447800" cy="1628775"/>
              </a:xfrm>
              <a:custGeom>
                <a:avLst/>
                <a:gdLst>
                  <a:gd name="connsiteX0" fmla="*/ 1447800 w 1447800"/>
                  <a:gd name="connsiteY0" fmla="*/ 0 h 1628775"/>
                  <a:gd name="connsiteX1" fmla="*/ 0 w 1447800"/>
                  <a:gd name="connsiteY1" fmla="*/ 1371600 h 1628775"/>
                  <a:gd name="connsiteX2" fmla="*/ 271463 w 1447800"/>
                  <a:gd name="connsiteY2" fmla="*/ 338138 h 1628775"/>
                  <a:gd name="connsiteX3" fmla="*/ 1262063 w 1447800"/>
                  <a:gd name="connsiteY3" fmla="*/ 1628775 h 1628775"/>
                  <a:gd name="connsiteX4" fmla="*/ 1447800 w 1447800"/>
                  <a:gd name="connsiteY4" fmla="*/ 0 h 1628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7800" h="1628775">
                    <a:moveTo>
                      <a:pt x="1447800" y="0"/>
                    </a:moveTo>
                    <a:lnTo>
                      <a:pt x="0" y="1371600"/>
                    </a:lnTo>
                    <a:lnTo>
                      <a:pt x="271463" y="338138"/>
                    </a:lnTo>
                    <a:lnTo>
                      <a:pt x="1262063" y="1628775"/>
                    </a:lnTo>
                    <a:lnTo>
                      <a:pt x="1447800" y="0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74" name="Isosceles Triangle 73"/>
              <p:cNvSpPr/>
              <p:nvPr/>
            </p:nvSpPr>
            <p:spPr>
              <a:xfrm rot="11601826" flipV="1">
                <a:off x="1766406" y="5921002"/>
                <a:ext cx="132750" cy="79775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75" name="Isosceles Triangle 74"/>
              <p:cNvSpPr/>
              <p:nvPr/>
            </p:nvSpPr>
            <p:spPr>
              <a:xfrm rot="11220000" flipV="1">
                <a:off x="2971429" y="5959090"/>
                <a:ext cx="132750" cy="79775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</p:grpSp>
        <p:sp>
          <p:nvSpPr>
            <p:cNvPr id="49178" name="Text Box 9"/>
            <p:cNvSpPr txBox="1">
              <a:spLocks noChangeArrowheads="1"/>
            </p:cNvSpPr>
            <p:nvPr/>
          </p:nvSpPr>
          <p:spPr bwMode="auto">
            <a:xfrm>
              <a:off x="3407100" y="5689428"/>
              <a:ext cx="42068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S</a:t>
              </a:r>
            </a:p>
          </p:txBody>
        </p:sp>
        <p:sp>
          <p:nvSpPr>
            <p:cNvPr id="49179" name="Text Box 5"/>
            <p:cNvSpPr txBox="1">
              <a:spLocks noChangeArrowheads="1"/>
            </p:cNvSpPr>
            <p:nvPr/>
          </p:nvSpPr>
          <p:spPr bwMode="auto">
            <a:xfrm>
              <a:off x="3484592" y="2259720"/>
              <a:ext cx="3778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T</a:t>
              </a:r>
            </a:p>
          </p:txBody>
        </p:sp>
        <p:sp>
          <p:nvSpPr>
            <p:cNvPr id="49180" name="Text Box 6"/>
            <p:cNvSpPr txBox="1">
              <a:spLocks noChangeArrowheads="1"/>
            </p:cNvSpPr>
            <p:nvPr/>
          </p:nvSpPr>
          <p:spPr bwMode="auto">
            <a:xfrm>
              <a:off x="105264" y="5151611"/>
              <a:ext cx="37782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P</a:t>
              </a:r>
            </a:p>
          </p:txBody>
        </p:sp>
        <p:sp>
          <p:nvSpPr>
            <p:cNvPr id="49181" name="Text Box 7"/>
            <p:cNvSpPr txBox="1">
              <a:spLocks noChangeArrowheads="1"/>
            </p:cNvSpPr>
            <p:nvPr/>
          </p:nvSpPr>
          <p:spPr bwMode="auto">
            <a:xfrm>
              <a:off x="747289" y="2935288"/>
              <a:ext cx="37782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Q</a:t>
              </a:r>
            </a:p>
          </p:txBody>
        </p:sp>
        <p:sp>
          <p:nvSpPr>
            <p:cNvPr id="49182" name="Text Box 8"/>
            <p:cNvSpPr txBox="1">
              <a:spLocks noChangeArrowheads="1"/>
            </p:cNvSpPr>
            <p:nvPr/>
          </p:nvSpPr>
          <p:spPr bwMode="auto">
            <a:xfrm>
              <a:off x="1676670" y="3719971"/>
              <a:ext cx="42068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R</a:t>
              </a:r>
            </a:p>
          </p:txBody>
        </p:sp>
        <p:sp>
          <p:nvSpPr>
            <p:cNvPr id="49183" name="Text Box 20"/>
            <p:cNvSpPr txBox="1">
              <a:spLocks noChangeArrowheads="1"/>
            </p:cNvSpPr>
            <p:nvPr/>
          </p:nvSpPr>
          <p:spPr bwMode="auto">
            <a:xfrm>
              <a:off x="272957" y="3845170"/>
              <a:ext cx="40056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3</a:t>
              </a:r>
            </a:p>
          </p:txBody>
        </p:sp>
        <p:sp>
          <p:nvSpPr>
            <p:cNvPr id="49184" name="Text Box 41"/>
            <p:cNvSpPr txBox="1">
              <a:spLocks noChangeArrowheads="1"/>
            </p:cNvSpPr>
            <p:nvPr/>
          </p:nvSpPr>
          <p:spPr bwMode="auto">
            <a:xfrm>
              <a:off x="2036382" y="4131959"/>
              <a:ext cx="66483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>
                  <a:solidFill>
                    <a:srgbClr val="0000CC"/>
                  </a:solidFill>
                </a:rPr>
                <a:t>18</a:t>
              </a:r>
            </a:p>
          </p:txBody>
        </p:sp>
        <p:sp>
          <p:nvSpPr>
            <p:cNvPr id="49185" name="TextBox 46"/>
            <p:cNvSpPr txBox="1">
              <a:spLocks noChangeArrowheads="1"/>
            </p:cNvSpPr>
            <p:nvPr/>
          </p:nvSpPr>
          <p:spPr bwMode="auto">
            <a:xfrm>
              <a:off x="485775" y="1514901"/>
              <a:ext cx="826861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Find the values of </a:t>
              </a:r>
              <a:r>
                <a:rPr lang="en-GB">
                  <a:solidFill>
                    <a:srgbClr val="FF0000"/>
                  </a:solidFill>
                </a:rPr>
                <a:t>x</a:t>
              </a:r>
              <a:r>
                <a:rPr lang="en-GB"/>
                <a:t> given that the triangles are similar.</a:t>
              </a:r>
            </a:p>
          </p:txBody>
        </p:sp>
        <p:sp>
          <p:nvSpPr>
            <p:cNvPr id="49186" name="Text Box 15"/>
            <p:cNvSpPr txBox="1">
              <a:spLocks noChangeArrowheads="1"/>
            </p:cNvSpPr>
            <p:nvPr/>
          </p:nvSpPr>
          <p:spPr bwMode="auto">
            <a:xfrm>
              <a:off x="3753362" y="4071825"/>
              <a:ext cx="59305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GB"/>
                <a:t>5</a:t>
              </a:r>
            </a:p>
          </p:txBody>
        </p:sp>
        <p:cxnSp>
          <p:nvCxnSpPr>
            <p:cNvPr id="83" name="Straight Arrow Connector 82"/>
            <p:cNvCxnSpPr/>
            <p:nvPr/>
          </p:nvCxnSpPr>
          <p:spPr>
            <a:xfrm flipV="1">
              <a:off x="478277" y="2716407"/>
              <a:ext cx="3615837" cy="2861709"/>
            </a:xfrm>
            <a:prstGeom prst="straightConnector1">
              <a:avLst/>
            </a:prstGeom>
            <a:ln w="57150">
              <a:solidFill>
                <a:srgbClr val="0000CC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Text Box 15"/>
          <p:cNvSpPr txBox="1">
            <a:spLocks noChangeArrowheads="1"/>
          </p:cNvSpPr>
          <p:nvPr/>
        </p:nvSpPr>
        <p:spPr bwMode="auto">
          <a:xfrm>
            <a:off x="2097088" y="3084513"/>
            <a:ext cx="9048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</a:rPr>
              <a:t>11.25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4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5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1" dur="80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2" dur="80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80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8" dur="80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9" dur="80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80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5" dur="80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6" dur="80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80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7" grpId="0"/>
      <p:bldP spid="48" grpId="0"/>
      <p:bldP spid="59" grpId="0"/>
      <p:bldP spid="69" grpId="0"/>
      <p:bldP spid="72" grpId="0"/>
      <p:bldP spid="76" grpId="0"/>
      <p:bldP spid="78" grpId="0"/>
      <p:bldP spid="79" grpId="0"/>
      <p:bldP spid="80" grpId="0"/>
      <p:bldP spid="81" grpId="0"/>
      <p:bldP spid="84" grpId="0"/>
      <p:bldP spid="85" grpId="0"/>
      <p:bldP spid="86" grpId="0"/>
      <p:bldP spid="87" grpId="0"/>
      <p:bldP spid="88" grpId="0"/>
      <p:bldP spid="89" grpId="0"/>
      <p:bldP spid="9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3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210948" name="Rectangle 4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50180" name="Line 5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950" name="Rectangle 6"/>
          <p:cNvSpPr>
            <a:spLocks noChangeArrowheads="1"/>
          </p:cNvSpPr>
          <p:nvPr/>
        </p:nvSpPr>
        <p:spPr bwMode="auto">
          <a:xfrm>
            <a:off x="977900" y="3044825"/>
            <a:ext cx="3886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 sz="1800">
                <a:solidFill>
                  <a:srgbClr val="FFFF00"/>
                </a:solidFill>
              </a:rPr>
              <a:t>To explain how the scale factor applies to other similar figures.</a:t>
            </a:r>
          </a:p>
        </p:txBody>
      </p:sp>
      <p:sp>
        <p:nvSpPr>
          <p:cNvPr id="210951" name="Rectangle 7"/>
          <p:cNvSpPr>
            <a:spLocks noChangeArrowheads="1"/>
          </p:cNvSpPr>
          <p:nvPr/>
        </p:nvSpPr>
        <p:spPr bwMode="auto">
          <a:xfrm>
            <a:off x="5273675" y="3101975"/>
            <a:ext cx="38703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1.	Understand how the scale factor applies to other similar figures.</a:t>
            </a:r>
          </a:p>
        </p:txBody>
      </p:sp>
      <p:sp>
        <p:nvSpPr>
          <p:cNvPr id="210955" name="Rectangle 11"/>
          <p:cNvSpPr>
            <a:spLocks noChangeArrowheads="1"/>
          </p:cNvSpPr>
          <p:nvPr/>
        </p:nvSpPr>
        <p:spPr bwMode="auto">
          <a:xfrm>
            <a:off x="5300663" y="4284663"/>
            <a:ext cx="3870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2.	Solve  problems using scale factor.</a:t>
            </a: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Similar Figures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0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0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50" grpId="0"/>
      <p:bldP spid="210951" grpId="0"/>
      <p:bldP spid="21095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66" name="Text Box 5"/>
          <p:cNvSpPr txBox="1">
            <a:spLocks noChangeArrowheads="1"/>
          </p:cNvSpPr>
          <p:nvPr/>
        </p:nvSpPr>
        <p:spPr bwMode="auto">
          <a:xfrm>
            <a:off x="190500" y="4325938"/>
            <a:ext cx="89535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Given the shapes are similar, find the values </a:t>
            </a:r>
            <a:r>
              <a:rPr lang="en-GB">
                <a:solidFill>
                  <a:srgbClr val="FF0000"/>
                </a:solidFill>
              </a:rPr>
              <a:t>y</a:t>
            </a:r>
            <a:r>
              <a:rPr lang="en-GB"/>
              <a:t> and </a:t>
            </a:r>
            <a:r>
              <a:rPr lang="en-GB">
                <a:solidFill>
                  <a:srgbClr val="FF0000"/>
                </a:solidFill>
              </a:rPr>
              <a:t>z</a:t>
            </a:r>
            <a:r>
              <a:rPr lang="en-GB"/>
              <a:t> ?</a:t>
            </a:r>
          </a:p>
        </p:txBody>
      </p:sp>
      <p:sp>
        <p:nvSpPr>
          <p:cNvPr id="51203" name="Oval 10"/>
          <p:cNvSpPr>
            <a:spLocks noChangeArrowheads="1"/>
          </p:cNvSpPr>
          <p:nvPr/>
        </p:nvSpPr>
        <p:spPr bwMode="auto">
          <a:xfrm>
            <a:off x="5638800" y="26812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4" name="Text Box 11"/>
          <p:cNvSpPr txBox="1">
            <a:spLocks noChangeArrowheads="1"/>
          </p:cNvSpPr>
          <p:nvPr/>
        </p:nvSpPr>
        <p:spPr bwMode="auto">
          <a:xfrm>
            <a:off x="950913" y="238125"/>
            <a:ext cx="7264400" cy="83185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/>
              <a:t>Scale Factor applies to ANY SHAPES that are </a:t>
            </a:r>
            <a:r>
              <a:rPr lang="en-GB">
                <a:solidFill>
                  <a:srgbClr val="FF0000"/>
                </a:solidFill>
              </a:rPr>
              <a:t>mathematically similar</a:t>
            </a:r>
            <a:r>
              <a:rPr lang="en-GB"/>
              <a:t>.</a:t>
            </a:r>
          </a:p>
        </p:txBody>
      </p:sp>
      <p:sp>
        <p:nvSpPr>
          <p:cNvPr id="30" name="Diagonal Stripe 29"/>
          <p:cNvSpPr/>
          <p:nvPr/>
        </p:nvSpPr>
        <p:spPr>
          <a:xfrm>
            <a:off x="1187450" y="1597025"/>
            <a:ext cx="2114550" cy="1146175"/>
          </a:xfrm>
          <a:prstGeom prst="diagStrip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31" name="Diagonal Stripe 30"/>
          <p:cNvSpPr/>
          <p:nvPr/>
        </p:nvSpPr>
        <p:spPr>
          <a:xfrm>
            <a:off x="4641850" y="1585913"/>
            <a:ext cx="3560763" cy="2562225"/>
          </a:xfrm>
          <a:prstGeom prst="diagStrip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6400800" y="1630363"/>
            <a:ext cx="122238" cy="123825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2212975" y="1630363"/>
            <a:ext cx="122238" cy="123825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7726363" y="1630363"/>
            <a:ext cx="123825" cy="12382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2870200" y="1630363"/>
            <a:ext cx="123825" cy="12382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6" name="Oval 35"/>
          <p:cNvSpPr/>
          <p:nvPr/>
        </p:nvSpPr>
        <p:spPr>
          <a:xfrm>
            <a:off x="4683125" y="2847975"/>
            <a:ext cx="123825" cy="122238"/>
          </a:xfrm>
          <a:prstGeom prst="ellipse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7" name="Oval 36"/>
          <p:cNvSpPr/>
          <p:nvPr/>
        </p:nvSpPr>
        <p:spPr>
          <a:xfrm>
            <a:off x="1246188" y="2192338"/>
            <a:ext cx="122237" cy="123825"/>
          </a:xfrm>
          <a:prstGeom prst="ellipse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4699000" y="3843338"/>
            <a:ext cx="123825" cy="123825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1235075" y="2492375"/>
            <a:ext cx="122238" cy="123825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1215" name="TextBox 39"/>
          <p:cNvSpPr txBox="1">
            <a:spLocks noChangeArrowheads="1"/>
          </p:cNvSpPr>
          <p:nvPr/>
        </p:nvSpPr>
        <p:spPr bwMode="auto">
          <a:xfrm>
            <a:off x="6537325" y="2825750"/>
            <a:ext cx="9985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15 cm</a:t>
            </a:r>
          </a:p>
        </p:txBody>
      </p:sp>
      <p:sp>
        <p:nvSpPr>
          <p:cNvPr id="51216" name="TextBox 40"/>
          <p:cNvSpPr txBox="1">
            <a:spLocks noChangeArrowheads="1"/>
          </p:cNvSpPr>
          <p:nvPr/>
        </p:nvSpPr>
        <p:spPr bwMode="auto">
          <a:xfrm>
            <a:off x="2185988" y="2239963"/>
            <a:ext cx="860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3 cm</a:t>
            </a:r>
          </a:p>
        </p:txBody>
      </p:sp>
      <p:sp>
        <p:nvSpPr>
          <p:cNvPr id="51217" name="TextBox 41"/>
          <p:cNvSpPr txBox="1">
            <a:spLocks noChangeArrowheads="1"/>
          </p:cNvSpPr>
          <p:nvPr/>
        </p:nvSpPr>
        <p:spPr bwMode="auto">
          <a:xfrm>
            <a:off x="6992938" y="1109663"/>
            <a:ext cx="860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7 cm</a:t>
            </a:r>
          </a:p>
        </p:txBody>
      </p:sp>
      <p:sp>
        <p:nvSpPr>
          <p:cNvPr id="51218" name="TextBox 42"/>
          <p:cNvSpPr txBox="1">
            <a:spLocks noChangeArrowheads="1"/>
          </p:cNvSpPr>
          <p:nvPr/>
        </p:nvSpPr>
        <p:spPr bwMode="auto">
          <a:xfrm>
            <a:off x="877888" y="1465263"/>
            <a:ext cx="769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2cm</a:t>
            </a:r>
          </a:p>
        </p:txBody>
      </p:sp>
      <p:sp>
        <p:nvSpPr>
          <p:cNvPr id="51219" name="TextBox 43"/>
          <p:cNvSpPr txBox="1">
            <a:spLocks noChangeArrowheads="1"/>
          </p:cNvSpPr>
          <p:nvPr/>
        </p:nvSpPr>
        <p:spPr bwMode="auto">
          <a:xfrm>
            <a:off x="5111750" y="1766888"/>
            <a:ext cx="371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51220" name="TextBox 44"/>
          <p:cNvSpPr txBox="1">
            <a:spLocks noChangeArrowheads="1"/>
          </p:cNvSpPr>
          <p:nvPr/>
        </p:nvSpPr>
        <p:spPr bwMode="auto">
          <a:xfrm>
            <a:off x="700088" y="2174875"/>
            <a:ext cx="37941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0000"/>
                </a:solidFill>
              </a:rPr>
              <a:t>z</a:t>
            </a:r>
          </a:p>
        </p:txBody>
      </p:sp>
      <p:sp>
        <p:nvSpPr>
          <p:cNvPr id="51221" name="TextBox 45"/>
          <p:cNvSpPr txBox="1">
            <a:spLocks noChangeArrowheads="1"/>
          </p:cNvSpPr>
          <p:nvPr/>
        </p:nvSpPr>
        <p:spPr bwMode="auto">
          <a:xfrm>
            <a:off x="3776663" y="3284538"/>
            <a:ext cx="860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6 cm</a:t>
            </a:r>
          </a:p>
        </p:txBody>
      </p:sp>
      <p:sp>
        <p:nvSpPr>
          <p:cNvPr id="47" name="Rectangle 7"/>
          <p:cNvSpPr>
            <a:spLocks noChangeArrowheads="1"/>
          </p:cNvSpPr>
          <p:nvPr/>
        </p:nvSpPr>
        <p:spPr bwMode="auto">
          <a:xfrm>
            <a:off x="185738" y="5167313"/>
            <a:ext cx="2416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Scale factor = </a:t>
            </a:r>
          </a:p>
        </p:txBody>
      </p:sp>
      <p:sp>
        <p:nvSpPr>
          <p:cNvPr id="48" name="Text Box 10"/>
          <p:cNvSpPr txBox="1">
            <a:spLocks noChangeArrowheads="1"/>
          </p:cNvSpPr>
          <p:nvPr/>
        </p:nvSpPr>
        <p:spPr bwMode="auto">
          <a:xfrm>
            <a:off x="2217738" y="5167313"/>
            <a:ext cx="12080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</a:rPr>
              <a:t> ESF = </a:t>
            </a:r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3241675" y="5013325"/>
            <a:ext cx="569913" cy="769938"/>
            <a:chOff x="6212562" y="358752"/>
            <a:chExt cx="570377" cy="769038"/>
          </a:xfrm>
        </p:grpSpPr>
        <p:sp>
          <p:nvSpPr>
            <p:cNvPr id="51239" name="Text Box 15"/>
            <p:cNvSpPr txBox="1">
              <a:spLocks noChangeArrowheads="1"/>
            </p:cNvSpPr>
            <p:nvPr/>
          </p:nvSpPr>
          <p:spPr bwMode="auto">
            <a:xfrm>
              <a:off x="6288750" y="727858"/>
              <a:ext cx="390682" cy="399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00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51240" name="Text Box 15"/>
            <p:cNvSpPr txBox="1">
              <a:spLocks noChangeArrowheads="1"/>
            </p:cNvSpPr>
            <p:nvPr/>
          </p:nvSpPr>
          <p:spPr bwMode="auto">
            <a:xfrm>
              <a:off x="6212562" y="358752"/>
              <a:ext cx="570377" cy="399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000">
                  <a:solidFill>
                    <a:srgbClr val="FF0000"/>
                  </a:solidFill>
                </a:rPr>
                <a:t>15</a:t>
              </a:r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6299946" y="737721"/>
              <a:ext cx="312992" cy="158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 Box 10"/>
          <p:cNvSpPr txBox="1">
            <a:spLocks noChangeArrowheads="1"/>
          </p:cNvSpPr>
          <p:nvPr/>
        </p:nvSpPr>
        <p:spPr bwMode="auto">
          <a:xfrm>
            <a:off x="3698875" y="5167313"/>
            <a:ext cx="7127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</a:rPr>
              <a:t>= 5 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4" name="Rectangle 7"/>
          <p:cNvSpPr>
            <a:spLocks noChangeArrowheads="1"/>
          </p:cNvSpPr>
          <p:nvPr/>
        </p:nvSpPr>
        <p:spPr bwMode="auto">
          <a:xfrm>
            <a:off x="842963" y="6005513"/>
            <a:ext cx="19161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is 2 x 5 = 10</a:t>
            </a:r>
          </a:p>
        </p:txBody>
      </p:sp>
      <p:sp>
        <p:nvSpPr>
          <p:cNvPr id="51227" name="TextBox 54"/>
          <p:cNvSpPr txBox="1">
            <a:spLocks noChangeArrowheads="1"/>
          </p:cNvSpPr>
          <p:nvPr/>
        </p:nvSpPr>
        <p:spPr bwMode="auto">
          <a:xfrm>
            <a:off x="2368550" y="1109663"/>
            <a:ext cx="10747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1.4 cm</a:t>
            </a:r>
          </a:p>
        </p:txBody>
      </p:sp>
      <p:cxnSp>
        <p:nvCxnSpPr>
          <p:cNvPr id="57" name="Straight Connector 56"/>
          <p:cNvCxnSpPr/>
          <p:nvPr/>
        </p:nvCxnSpPr>
        <p:spPr>
          <a:xfrm rot="5400000">
            <a:off x="3732213" y="5875338"/>
            <a:ext cx="1652587" cy="1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4732338" y="5167313"/>
            <a:ext cx="2416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Scale factor = </a:t>
            </a:r>
          </a:p>
        </p:txBody>
      </p:sp>
      <p:sp>
        <p:nvSpPr>
          <p:cNvPr id="59" name="Text Box 10"/>
          <p:cNvSpPr txBox="1">
            <a:spLocks noChangeArrowheads="1"/>
          </p:cNvSpPr>
          <p:nvPr/>
        </p:nvSpPr>
        <p:spPr bwMode="auto">
          <a:xfrm>
            <a:off x="6764338" y="5167313"/>
            <a:ext cx="12096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</a:rPr>
              <a:t> RSF = </a:t>
            </a:r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7802563" y="5013325"/>
            <a:ext cx="569912" cy="769938"/>
            <a:chOff x="6226221" y="358752"/>
            <a:chExt cx="570377" cy="769038"/>
          </a:xfrm>
        </p:grpSpPr>
        <p:sp>
          <p:nvSpPr>
            <p:cNvPr id="51236" name="Text Box 15"/>
            <p:cNvSpPr txBox="1">
              <a:spLocks noChangeArrowheads="1"/>
            </p:cNvSpPr>
            <p:nvPr/>
          </p:nvSpPr>
          <p:spPr bwMode="auto">
            <a:xfrm>
              <a:off x="6275091" y="727858"/>
              <a:ext cx="390682" cy="399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00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51237" name="Text Box 15"/>
            <p:cNvSpPr txBox="1">
              <a:spLocks noChangeArrowheads="1"/>
            </p:cNvSpPr>
            <p:nvPr/>
          </p:nvSpPr>
          <p:spPr bwMode="auto">
            <a:xfrm>
              <a:off x="6226221" y="358752"/>
              <a:ext cx="570377" cy="399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000">
                  <a:solidFill>
                    <a:srgbClr val="FF0000"/>
                  </a:solidFill>
                </a:rPr>
                <a:t> 1</a:t>
              </a:r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6300894" y="737721"/>
              <a:ext cx="312993" cy="158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Rectangle 7"/>
          <p:cNvSpPr>
            <a:spLocks noChangeArrowheads="1"/>
          </p:cNvSpPr>
          <p:nvPr/>
        </p:nvSpPr>
        <p:spPr bwMode="auto">
          <a:xfrm>
            <a:off x="5472113" y="6005513"/>
            <a:ext cx="23479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 is 6 x 0.2 = 1.2</a:t>
            </a:r>
          </a:p>
        </p:txBody>
      </p:sp>
      <p:sp>
        <p:nvSpPr>
          <p:cNvPr id="66" name="Text Box 10"/>
          <p:cNvSpPr txBox="1">
            <a:spLocks noChangeArrowheads="1"/>
          </p:cNvSpPr>
          <p:nvPr/>
        </p:nvSpPr>
        <p:spPr bwMode="auto">
          <a:xfrm>
            <a:off x="8177213" y="5167313"/>
            <a:ext cx="977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</a:rPr>
              <a:t>= 0.2 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67" name="Text Box 10"/>
          <p:cNvSpPr txBox="1">
            <a:spLocks noChangeArrowheads="1"/>
          </p:cNvSpPr>
          <p:nvPr/>
        </p:nvSpPr>
        <p:spPr bwMode="auto">
          <a:xfrm>
            <a:off x="412750" y="6005513"/>
            <a:ext cx="4365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y </a:t>
            </a:r>
            <a:endParaRPr lang="en-US"/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5095875" y="6005513"/>
            <a:ext cx="441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z 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80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80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80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6" grpId="0"/>
      <p:bldP spid="47" grpId="0"/>
      <p:bldP spid="48" grpId="0"/>
      <p:bldP spid="53" grpId="0"/>
      <p:bldP spid="54" grpId="0"/>
      <p:bldP spid="58" grpId="0"/>
      <p:bldP spid="59" grpId="0"/>
      <p:bldP spid="65" grpId="0"/>
      <p:bldP spid="66" grpId="0"/>
      <p:bldP spid="67" grpId="0"/>
      <p:bldP spid="6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5"/>
          <p:cNvSpPr txBox="1">
            <a:spLocks noChangeArrowheads="1"/>
          </p:cNvSpPr>
          <p:nvPr/>
        </p:nvSpPr>
        <p:spPr bwMode="auto">
          <a:xfrm>
            <a:off x="190500" y="4325938"/>
            <a:ext cx="89535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Given the shapes are similar, find the values </a:t>
            </a:r>
            <a:r>
              <a:rPr lang="en-GB">
                <a:solidFill>
                  <a:srgbClr val="FF0000"/>
                </a:solidFill>
              </a:rPr>
              <a:t>a</a:t>
            </a:r>
            <a:r>
              <a:rPr lang="en-GB"/>
              <a:t> and </a:t>
            </a:r>
            <a:r>
              <a:rPr lang="en-GB">
                <a:solidFill>
                  <a:srgbClr val="FF0000"/>
                </a:solidFill>
              </a:rPr>
              <a:t>b</a:t>
            </a:r>
            <a:r>
              <a:rPr lang="en-GB"/>
              <a:t> ?</a:t>
            </a:r>
          </a:p>
        </p:txBody>
      </p:sp>
      <p:sp>
        <p:nvSpPr>
          <p:cNvPr id="52227" name="Text Box 11"/>
          <p:cNvSpPr txBox="1">
            <a:spLocks noChangeArrowheads="1"/>
          </p:cNvSpPr>
          <p:nvPr/>
        </p:nvSpPr>
        <p:spPr bwMode="auto">
          <a:xfrm>
            <a:off x="950913" y="238125"/>
            <a:ext cx="7264400" cy="83185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/>
              <a:t>Scale Factor applies to ANY SHAPES that are </a:t>
            </a:r>
            <a:r>
              <a:rPr lang="en-GB">
                <a:solidFill>
                  <a:srgbClr val="FF0000"/>
                </a:solidFill>
              </a:rPr>
              <a:t>mathematically similar</a:t>
            </a:r>
            <a:r>
              <a:rPr lang="en-GB"/>
              <a:t>.</a:t>
            </a:r>
          </a:p>
        </p:txBody>
      </p:sp>
      <p:grpSp>
        <p:nvGrpSpPr>
          <p:cNvPr id="52228" name="Group 109"/>
          <p:cNvGrpSpPr>
            <a:grpSpLocks/>
          </p:cNvGrpSpPr>
          <p:nvPr/>
        </p:nvGrpSpPr>
        <p:grpSpPr bwMode="auto">
          <a:xfrm>
            <a:off x="1408113" y="1465263"/>
            <a:ext cx="3003550" cy="2855912"/>
            <a:chOff x="5394340" y="1349263"/>
            <a:chExt cx="3003061" cy="2856038"/>
          </a:xfrm>
        </p:grpSpPr>
        <p:grpSp>
          <p:nvGrpSpPr>
            <p:cNvPr id="52260" name="Group 102"/>
            <p:cNvGrpSpPr>
              <a:grpSpLocks/>
            </p:cNvGrpSpPr>
            <p:nvPr/>
          </p:nvGrpSpPr>
          <p:grpSpPr bwMode="auto">
            <a:xfrm rot="9438543">
              <a:off x="5394340" y="1349263"/>
              <a:ext cx="2010388" cy="2856038"/>
              <a:chOff x="1344194" y="2481144"/>
              <a:chExt cx="1288668" cy="1844096"/>
            </a:xfrm>
          </p:grpSpPr>
          <p:sp>
            <p:nvSpPr>
              <p:cNvPr id="104" name="Freeform 103"/>
              <p:cNvSpPr/>
              <p:nvPr/>
            </p:nvSpPr>
            <p:spPr>
              <a:xfrm>
                <a:off x="1343795" y="2481063"/>
                <a:ext cx="1289083" cy="1844096"/>
              </a:xfrm>
              <a:custGeom>
                <a:avLst/>
                <a:gdLst>
                  <a:gd name="connsiteX0" fmla="*/ 895350 w 900112"/>
                  <a:gd name="connsiteY0" fmla="*/ 1443037 h 1443037"/>
                  <a:gd name="connsiteX1" fmla="*/ 900112 w 900112"/>
                  <a:gd name="connsiteY1" fmla="*/ 719137 h 1443037"/>
                  <a:gd name="connsiteX2" fmla="*/ 180975 w 900112"/>
                  <a:gd name="connsiteY2" fmla="*/ 0 h 1443037"/>
                  <a:gd name="connsiteX3" fmla="*/ 0 w 900112"/>
                  <a:gd name="connsiteY3" fmla="*/ 561975 h 1443037"/>
                  <a:gd name="connsiteX4" fmla="*/ 0 w 900112"/>
                  <a:gd name="connsiteY4" fmla="*/ 1347787 h 1443037"/>
                  <a:gd name="connsiteX5" fmla="*/ 309562 w 900112"/>
                  <a:gd name="connsiteY5" fmla="*/ 885825 h 1443037"/>
                  <a:gd name="connsiteX6" fmla="*/ 895350 w 900112"/>
                  <a:gd name="connsiteY6" fmla="*/ 1443037 h 14430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00112" h="1443037">
                    <a:moveTo>
                      <a:pt x="895350" y="1443037"/>
                    </a:moveTo>
                    <a:cubicBezTo>
                      <a:pt x="896937" y="1201737"/>
                      <a:pt x="898525" y="960437"/>
                      <a:pt x="900112" y="719137"/>
                    </a:cubicBezTo>
                    <a:lnTo>
                      <a:pt x="180975" y="0"/>
                    </a:lnTo>
                    <a:lnTo>
                      <a:pt x="0" y="561975"/>
                    </a:lnTo>
                    <a:lnTo>
                      <a:pt x="0" y="1347787"/>
                    </a:lnTo>
                    <a:lnTo>
                      <a:pt x="309562" y="885825"/>
                    </a:lnTo>
                    <a:lnTo>
                      <a:pt x="895350" y="1443037"/>
                    </a:lnTo>
                    <a:close/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1597982" y="2653889"/>
                <a:ext cx="124126" cy="123008"/>
              </a:xfrm>
              <a:prstGeom prst="ellipse">
                <a:avLst/>
              </a:prstGeom>
              <a:solidFill>
                <a:srgbClr val="FF0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2394278" y="3352443"/>
                <a:ext cx="123109" cy="123008"/>
              </a:xfrm>
              <a:prstGeom prst="ellipse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1383061" y="3200887"/>
                <a:ext cx="123109" cy="123008"/>
              </a:xfrm>
              <a:prstGeom prst="ellipse">
                <a:avLst/>
              </a:prstGeom>
              <a:solidFill>
                <a:srgbClr val="FFFFCC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1386316" y="3798901"/>
                <a:ext cx="123109" cy="123008"/>
              </a:xfrm>
              <a:prstGeom prst="ellipse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2450135" y="4007058"/>
                <a:ext cx="123109" cy="123008"/>
              </a:xfrm>
              <a:prstGeom prst="ellipse">
                <a:avLst/>
              </a:prstGeom>
              <a:solidFill>
                <a:srgbClr val="00FF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</p:grpSp>
        <p:sp>
          <p:nvSpPr>
            <p:cNvPr id="52261" name="TextBox 39"/>
            <p:cNvSpPr txBox="1">
              <a:spLocks noChangeArrowheads="1"/>
            </p:cNvSpPr>
            <p:nvPr/>
          </p:nvSpPr>
          <p:spPr bwMode="auto">
            <a:xfrm>
              <a:off x="7536268" y="2953556"/>
              <a:ext cx="86113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8 cm</a:t>
              </a:r>
            </a:p>
          </p:txBody>
        </p:sp>
        <p:sp>
          <p:nvSpPr>
            <p:cNvPr id="52262" name="TextBox 41"/>
            <p:cNvSpPr txBox="1">
              <a:spLocks noChangeArrowheads="1"/>
            </p:cNvSpPr>
            <p:nvPr/>
          </p:nvSpPr>
          <p:spPr bwMode="auto">
            <a:xfrm>
              <a:off x="7237866" y="1778770"/>
              <a:ext cx="112562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7.5 cm</a:t>
              </a:r>
            </a:p>
          </p:txBody>
        </p:sp>
        <p:sp>
          <p:nvSpPr>
            <p:cNvPr id="52263" name="TextBox 43"/>
            <p:cNvSpPr txBox="1">
              <a:spLocks noChangeArrowheads="1"/>
            </p:cNvSpPr>
            <p:nvPr/>
          </p:nvSpPr>
          <p:spPr bwMode="auto">
            <a:xfrm>
              <a:off x="5770823" y="1667126"/>
              <a:ext cx="39786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80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52264" name="TextBox 45"/>
            <p:cNvSpPr txBox="1">
              <a:spLocks noChangeArrowheads="1"/>
            </p:cNvSpPr>
            <p:nvPr/>
          </p:nvSpPr>
          <p:spPr bwMode="auto">
            <a:xfrm>
              <a:off x="5847748" y="3526770"/>
              <a:ext cx="99899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10 cm</a:t>
              </a:r>
            </a:p>
          </p:txBody>
        </p:sp>
      </p:grpSp>
      <p:sp>
        <p:nvSpPr>
          <p:cNvPr id="47" name="Rectangle 7"/>
          <p:cNvSpPr>
            <a:spLocks noChangeArrowheads="1"/>
          </p:cNvSpPr>
          <p:nvPr/>
        </p:nvSpPr>
        <p:spPr bwMode="auto">
          <a:xfrm>
            <a:off x="185738" y="5167313"/>
            <a:ext cx="2416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Scale factor = </a:t>
            </a:r>
          </a:p>
        </p:txBody>
      </p:sp>
      <p:sp>
        <p:nvSpPr>
          <p:cNvPr id="48" name="Text Box 10"/>
          <p:cNvSpPr txBox="1">
            <a:spLocks noChangeArrowheads="1"/>
          </p:cNvSpPr>
          <p:nvPr/>
        </p:nvSpPr>
        <p:spPr bwMode="auto">
          <a:xfrm>
            <a:off x="2217738" y="5167313"/>
            <a:ext cx="12096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</a:rPr>
              <a:t> RSF = </a:t>
            </a:r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3222625" y="5013325"/>
            <a:ext cx="630238" cy="769938"/>
            <a:chOff x="6193132" y="358752"/>
            <a:chExt cx="630780" cy="769038"/>
          </a:xfrm>
        </p:grpSpPr>
        <p:sp>
          <p:nvSpPr>
            <p:cNvPr id="52257" name="Text Box 15"/>
            <p:cNvSpPr txBox="1">
              <a:spLocks noChangeArrowheads="1"/>
            </p:cNvSpPr>
            <p:nvPr/>
          </p:nvSpPr>
          <p:spPr bwMode="auto">
            <a:xfrm>
              <a:off x="6193132" y="727858"/>
              <a:ext cx="507848" cy="399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000">
                  <a:solidFill>
                    <a:srgbClr val="FF0000"/>
                  </a:solidFill>
                </a:rPr>
                <a:t>10</a:t>
              </a:r>
            </a:p>
          </p:txBody>
        </p:sp>
        <p:sp>
          <p:nvSpPr>
            <p:cNvPr id="52258" name="Text Box 15"/>
            <p:cNvSpPr txBox="1">
              <a:spLocks noChangeArrowheads="1"/>
            </p:cNvSpPr>
            <p:nvPr/>
          </p:nvSpPr>
          <p:spPr bwMode="auto">
            <a:xfrm>
              <a:off x="6253535" y="358752"/>
              <a:ext cx="570377" cy="399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000">
                  <a:solidFill>
                    <a:srgbClr val="FF0000"/>
                  </a:solidFill>
                </a:rPr>
                <a:t>4</a:t>
              </a:r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6272575" y="737721"/>
              <a:ext cx="313007" cy="158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 Box 10"/>
          <p:cNvSpPr txBox="1">
            <a:spLocks noChangeArrowheads="1"/>
          </p:cNvSpPr>
          <p:nvPr/>
        </p:nvSpPr>
        <p:spPr bwMode="auto">
          <a:xfrm>
            <a:off x="3698875" y="5167313"/>
            <a:ext cx="9763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</a:rPr>
              <a:t>= 0.4 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4" name="Rectangle 7"/>
          <p:cNvSpPr>
            <a:spLocks noChangeArrowheads="1"/>
          </p:cNvSpPr>
          <p:nvPr/>
        </p:nvSpPr>
        <p:spPr bwMode="auto">
          <a:xfrm>
            <a:off x="842963" y="6005513"/>
            <a:ext cx="23066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is 8 x 0.4 = 3.2</a:t>
            </a:r>
          </a:p>
        </p:txBody>
      </p:sp>
      <p:cxnSp>
        <p:nvCxnSpPr>
          <p:cNvPr id="57" name="Straight Connector 56"/>
          <p:cNvCxnSpPr/>
          <p:nvPr/>
        </p:nvCxnSpPr>
        <p:spPr>
          <a:xfrm rot="5400000">
            <a:off x="3732213" y="5875338"/>
            <a:ext cx="1652587" cy="1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4732338" y="5167313"/>
            <a:ext cx="2416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Scale factor = </a:t>
            </a:r>
          </a:p>
        </p:txBody>
      </p:sp>
      <p:sp>
        <p:nvSpPr>
          <p:cNvPr id="59" name="Text Box 10"/>
          <p:cNvSpPr txBox="1">
            <a:spLocks noChangeArrowheads="1"/>
          </p:cNvSpPr>
          <p:nvPr/>
        </p:nvSpPr>
        <p:spPr bwMode="auto">
          <a:xfrm>
            <a:off x="6764338" y="5167313"/>
            <a:ext cx="12080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</a:rPr>
              <a:t> ESF = </a:t>
            </a:r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7748588" y="5013325"/>
            <a:ext cx="569912" cy="769938"/>
            <a:chOff x="6171585" y="358752"/>
            <a:chExt cx="570377" cy="769038"/>
          </a:xfrm>
        </p:grpSpPr>
        <p:sp>
          <p:nvSpPr>
            <p:cNvPr id="52254" name="Text Box 15"/>
            <p:cNvSpPr txBox="1">
              <a:spLocks noChangeArrowheads="1"/>
            </p:cNvSpPr>
            <p:nvPr/>
          </p:nvSpPr>
          <p:spPr bwMode="auto">
            <a:xfrm>
              <a:off x="6275091" y="727858"/>
              <a:ext cx="390682" cy="399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00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52255" name="Text Box 15"/>
            <p:cNvSpPr txBox="1">
              <a:spLocks noChangeArrowheads="1"/>
            </p:cNvSpPr>
            <p:nvPr/>
          </p:nvSpPr>
          <p:spPr bwMode="auto">
            <a:xfrm>
              <a:off x="6171585" y="358752"/>
              <a:ext cx="570377" cy="399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000">
                  <a:solidFill>
                    <a:srgbClr val="FF0000"/>
                  </a:solidFill>
                </a:rPr>
                <a:t> 10</a:t>
              </a:r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6300277" y="737721"/>
              <a:ext cx="312993" cy="158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Rectangle 7"/>
          <p:cNvSpPr>
            <a:spLocks noChangeArrowheads="1"/>
          </p:cNvSpPr>
          <p:nvPr/>
        </p:nvSpPr>
        <p:spPr bwMode="auto">
          <a:xfrm>
            <a:off x="5472113" y="6005513"/>
            <a:ext cx="2133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 is 2 x 2.5 = 5</a:t>
            </a:r>
          </a:p>
        </p:txBody>
      </p:sp>
      <p:sp>
        <p:nvSpPr>
          <p:cNvPr id="66" name="Text Box 10"/>
          <p:cNvSpPr txBox="1">
            <a:spLocks noChangeArrowheads="1"/>
          </p:cNvSpPr>
          <p:nvPr/>
        </p:nvSpPr>
        <p:spPr bwMode="auto">
          <a:xfrm>
            <a:off x="8177213" y="5167313"/>
            <a:ext cx="977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</a:rPr>
              <a:t>= 2.5 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67" name="Text Box 10"/>
          <p:cNvSpPr txBox="1">
            <a:spLocks noChangeArrowheads="1"/>
          </p:cNvSpPr>
          <p:nvPr/>
        </p:nvSpPr>
        <p:spPr bwMode="auto">
          <a:xfrm>
            <a:off x="412750" y="6005513"/>
            <a:ext cx="4333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a </a:t>
            </a:r>
            <a:endParaRPr lang="en-US"/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5095875" y="6005513"/>
            <a:ext cx="4587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b </a:t>
            </a:r>
            <a:endParaRPr lang="en-US"/>
          </a:p>
        </p:txBody>
      </p:sp>
      <p:grpSp>
        <p:nvGrpSpPr>
          <p:cNvPr id="52242" name="Group 110"/>
          <p:cNvGrpSpPr>
            <a:grpSpLocks/>
          </p:cNvGrpSpPr>
          <p:nvPr/>
        </p:nvGrpSpPr>
        <p:grpSpPr bwMode="auto">
          <a:xfrm>
            <a:off x="5886450" y="1693863"/>
            <a:ext cx="2524125" cy="1906587"/>
            <a:chOff x="4623085" y="1824964"/>
            <a:chExt cx="2525314" cy="1906526"/>
          </a:xfrm>
        </p:grpSpPr>
        <p:sp>
          <p:nvSpPr>
            <p:cNvPr id="52243" name="TextBox 40"/>
            <p:cNvSpPr txBox="1">
              <a:spLocks noChangeArrowheads="1"/>
            </p:cNvSpPr>
            <p:nvPr/>
          </p:nvSpPr>
          <p:spPr bwMode="auto">
            <a:xfrm>
              <a:off x="6287266" y="1983563"/>
              <a:ext cx="86113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4 cm</a:t>
              </a:r>
            </a:p>
          </p:txBody>
        </p:sp>
        <p:sp>
          <p:nvSpPr>
            <p:cNvPr id="52244" name="TextBox 42"/>
            <p:cNvSpPr txBox="1">
              <a:spLocks noChangeArrowheads="1"/>
            </p:cNvSpPr>
            <p:nvPr/>
          </p:nvSpPr>
          <p:spPr bwMode="auto">
            <a:xfrm>
              <a:off x="5860889" y="3269825"/>
              <a:ext cx="76976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2cm</a:t>
              </a:r>
            </a:p>
          </p:txBody>
        </p:sp>
        <p:sp>
          <p:nvSpPr>
            <p:cNvPr id="52245" name="TextBox 44"/>
            <p:cNvSpPr txBox="1">
              <a:spLocks noChangeArrowheads="1"/>
            </p:cNvSpPr>
            <p:nvPr/>
          </p:nvSpPr>
          <p:spPr bwMode="auto">
            <a:xfrm>
              <a:off x="5252322" y="1835710"/>
              <a:ext cx="36901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80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52246" name="TextBox 54"/>
            <p:cNvSpPr txBox="1">
              <a:spLocks noChangeArrowheads="1"/>
            </p:cNvSpPr>
            <p:nvPr/>
          </p:nvSpPr>
          <p:spPr bwMode="auto">
            <a:xfrm>
              <a:off x="4623085" y="2718825"/>
              <a:ext cx="86113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3 cm</a:t>
              </a:r>
            </a:p>
          </p:txBody>
        </p:sp>
        <p:grpSp>
          <p:nvGrpSpPr>
            <p:cNvPr id="52247" name="Group 101"/>
            <p:cNvGrpSpPr>
              <a:grpSpLocks/>
            </p:cNvGrpSpPr>
            <p:nvPr/>
          </p:nvGrpSpPr>
          <p:grpSpPr bwMode="auto">
            <a:xfrm>
              <a:off x="5484218" y="1824964"/>
              <a:ext cx="1288668" cy="1844096"/>
              <a:chOff x="1344194" y="2481144"/>
              <a:chExt cx="1288668" cy="1844096"/>
            </a:xfrm>
          </p:grpSpPr>
          <p:sp>
            <p:nvSpPr>
              <p:cNvPr id="101" name="Freeform 100"/>
              <p:cNvSpPr/>
              <p:nvPr/>
            </p:nvSpPr>
            <p:spPr>
              <a:xfrm>
                <a:off x="1343891" y="2481144"/>
                <a:ext cx="1289657" cy="1844616"/>
              </a:xfrm>
              <a:custGeom>
                <a:avLst/>
                <a:gdLst>
                  <a:gd name="connsiteX0" fmla="*/ 895350 w 900112"/>
                  <a:gd name="connsiteY0" fmla="*/ 1443037 h 1443037"/>
                  <a:gd name="connsiteX1" fmla="*/ 900112 w 900112"/>
                  <a:gd name="connsiteY1" fmla="*/ 719137 h 1443037"/>
                  <a:gd name="connsiteX2" fmla="*/ 180975 w 900112"/>
                  <a:gd name="connsiteY2" fmla="*/ 0 h 1443037"/>
                  <a:gd name="connsiteX3" fmla="*/ 0 w 900112"/>
                  <a:gd name="connsiteY3" fmla="*/ 561975 h 1443037"/>
                  <a:gd name="connsiteX4" fmla="*/ 0 w 900112"/>
                  <a:gd name="connsiteY4" fmla="*/ 1347787 h 1443037"/>
                  <a:gd name="connsiteX5" fmla="*/ 309562 w 900112"/>
                  <a:gd name="connsiteY5" fmla="*/ 885825 h 1443037"/>
                  <a:gd name="connsiteX6" fmla="*/ 895350 w 900112"/>
                  <a:gd name="connsiteY6" fmla="*/ 1443037 h 14430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00112" h="1443037">
                    <a:moveTo>
                      <a:pt x="895350" y="1443037"/>
                    </a:moveTo>
                    <a:cubicBezTo>
                      <a:pt x="896937" y="1201737"/>
                      <a:pt x="898525" y="960437"/>
                      <a:pt x="900112" y="719137"/>
                    </a:cubicBezTo>
                    <a:lnTo>
                      <a:pt x="180975" y="0"/>
                    </a:lnTo>
                    <a:lnTo>
                      <a:pt x="0" y="561975"/>
                    </a:lnTo>
                    <a:lnTo>
                      <a:pt x="0" y="1347787"/>
                    </a:lnTo>
                    <a:lnTo>
                      <a:pt x="309562" y="885825"/>
                    </a:lnTo>
                    <a:lnTo>
                      <a:pt x="895350" y="1443037"/>
                    </a:lnTo>
                    <a:close/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1599599" y="2654175"/>
                <a:ext cx="122295" cy="123821"/>
              </a:xfrm>
              <a:prstGeom prst="ellipse">
                <a:avLst/>
              </a:prstGeom>
              <a:solidFill>
                <a:srgbClr val="FF0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2393723" y="3352653"/>
                <a:ext cx="122295" cy="123821"/>
              </a:xfrm>
              <a:prstGeom prst="ellipse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1382009" y="3203433"/>
                <a:ext cx="123883" cy="122234"/>
              </a:xfrm>
              <a:prstGeom prst="ellipse">
                <a:avLst/>
              </a:prstGeom>
              <a:solidFill>
                <a:srgbClr val="FFFFCC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1385185" y="3803489"/>
                <a:ext cx="122296" cy="122234"/>
              </a:xfrm>
              <a:prstGeom prst="ellipse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2450900" y="4008270"/>
                <a:ext cx="122295" cy="122233"/>
              </a:xfrm>
              <a:prstGeom prst="ellipse">
                <a:avLst/>
              </a:prstGeom>
              <a:solidFill>
                <a:srgbClr val="00FF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53" grpId="0"/>
      <p:bldP spid="54" grpId="0"/>
      <p:bldP spid="58" grpId="0"/>
      <p:bldP spid="59" grpId="0"/>
      <p:bldP spid="65" grpId="0"/>
      <p:bldP spid="66" grpId="0"/>
      <p:bldP spid="67" grpId="0"/>
      <p:bldP spid="6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3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210948" name="Rectangle 4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53252" name="Line 5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950" name="Rectangle 6"/>
          <p:cNvSpPr>
            <a:spLocks noChangeArrowheads="1"/>
          </p:cNvSpPr>
          <p:nvPr/>
        </p:nvSpPr>
        <p:spPr bwMode="auto">
          <a:xfrm>
            <a:off x="977900" y="3044825"/>
            <a:ext cx="3886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 sz="1800">
                <a:solidFill>
                  <a:srgbClr val="FFFF00"/>
                </a:solidFill>
              </a:rPr>
              <a:t>To explain how the scale factor applies to area.</a:t>
            </a:r>
          </a:p>
        </p:txBody>
      </p:sp>
      <p:sp>
        <p:nvSpPr>
          <p:cNvPr id="210951" name="Rectangle 7"/>
          <p:cNvSpPr>
            <a:spLocks noChangeArrowheads="1"/>
          </p:cNvSpPr>
          <p:nvPr/>
        </p:nvSpPr>
        <p:spPr bwMode="auto">
          <a:xfrm>
            <a:off x="5273675" y="3101975"/>
            <a:ext cx="3870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1.	Understand how the scale factor applies to area.</a:t>
            </a:r>
          </a:p>
        </p:txBody>
      </p:sp>
      <p:sp>
        <p:nvSpPr>
          <p:cNvPr id="210955" name="Rectangle 11"/>
          <p:cNvSpPr>
            <a:spLocks noChangeArrowheads="1"/>
          </p:cNvSpPr>
          <p:nvPr/>
        </p:nvSpPr>
        <p:spPr bwMode="auto">
          <a:xfrm>
            <a:off x="5300663" y="4284663"/>
            <a:ext cx="3870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2.	Solve  area problems using scale factor.</a:t>
            </a: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Area of Similar Shape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0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0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50" grpId="0"/>
      <p:bldP spid="210951" grpId="0"/>
      <p:bldP spid="2109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scottishfla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 sz="2800">
              <a:latin typeface="Tahoma" pitchFamily="34" charset="0"/>
            </a:endParaRPr>
          </a:p>
        </p:txBody>
      </p:sp>
      <p:pic>
        <p:nvPicPr>
          <p:cNvPr id="26628" name="Picture 6" descr="Office Objects 05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032" name="Text Box 8"/>
          <p:cNvSpPr txBox="1">
            <a:spLocks noChangeArrowheads="1"/>
          </p:cNvSpPr>
          <p:nvPr/>
        </p:nvSpPr>
        <p:spPr bwMode="auto">
          <a:xfrm>
            <a:off x="4445000" y="3797300"/>
            <a:ext cx="39751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Plan		Real Distance</a:t>
            </a:r>
          </a:p>
        </p:txBody>
      </p:sp>
      <p:sp>
        <p:nvSpPr>
          <p:cNvPr id="129037" name="Text Box 13"/>
          <p:cNvSpPr txBox="1">
            <a:spLocks noChangeArrowheads="1"/>
          </p:cNvSpPr>
          <p:nvPr/>
        </p:nvSpPr>
        <p:spPr bwMode="auto">
          <a:xfrm>
            <a:off x="898525" y="2120900"/>
            <a:ext cx="84391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u="sng"/>
              <a:t>Example</a:t>
            </a:r>
            <a:r>
              <a:rPr lang="en-GB"/>
              <a:t> : 	</a:t>
            </a:r>
          </a:p>
          <a:p>
            <a:pPr eaLnBrk="1" hangingPunct="1"/>
            <a:r>
              <a:rPr lang="en-GB"/>
              <a:t>The actual length of a Olympic size swimming pool is 50m.</a:t>
            </a:r>
          </a:p>
          <a:p>
            <a:pPr eaLnBrk="1" hangingPunct="1"/>
            <a:r>
              <a:rPr lang="en-GB"/>
              <a:t>On the architect’s plan it is 10cm. </a:t>
            </a:r>
          </a:p>
          <a:p>
            <a:pPr eaLnBrk="1" hangingPunct="1"/>
            <a:r>
              <a:rPr lang="en-GB"/>
              <a:t>What is the scale of the plan. </a:t>
            </a:r>
          </a:p>
        </p:txBody>
      </p:sp>
      <p:sp>
        <p:nvSpPr>
          <p:cNvPr id="129038" name="Text Box 14"/>
          <p:cNvSpPr txBox="1">
            <a:spLocks noChangeArrowheads="1"/>
          </p:cNvSpPr>
          <p:nvPr/>
        </p:nvSpPr>
        <p:spPr bwMode="auto">
          <a:xfrm>
            <a:off x="4649788" y="4195763"/>
            <a:ext cx="27368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10	</a:t>
            </a:r>
            <a:r>
              <a:rPr lang="en-GB">
                <a:sym typeface="Wingdings" pitchFamily="2" charset="2"/>
              </a:rPr>
              <a:t> 	50m</a:t>
            </a:r>
            <a:r>
              <a:rPr lang="en-GB"/>
              <a:t> </a:t>
            </a:r>
          </a:p>
        </p:txBody>
      </p:sp>
      <p:sp>
        <p:nvSpPr>
          <p:cNvPr id="129039" name="Text Box 15"/>
          <p:cNvSpPr txBox="1">
            <a:spLocks noChangeArrowheads="1"/>
          </p:cNvSpPr>
          <p:nvPr/>
        </p:nvSpPr>
        <p:spPr bwMode="auto">
          <a:xfrm>
            <a:off x="4649788" y="4594225"/>
            <a:ext cx="2219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1	</a:t>
            </a:r>
            <a:r>
              <a:rPr lang="en-GB">
                <a:sym typeface="Wingdings" pitchFamily="2" charset="2"/>
              </a:rPr>
              <a:t>	5</a:t>
            </a:r>
            <a:endParaRPr lang="en-GB"/>
          </a:p>
        </p:txBody>
      </p:sp>
      <p:sp>
        <p:nvSpPr>
          <p:cNvPr id="129040" name="Text Box 16"/>
          <p:cNvSpPr txBox="1">
            <a:spLocks noChangeArrowheads="1"/>
          </p:cNvSpPr>
          <p:nvPr/>
        </p:nvSpPr>
        <p:spPr bwMode="auto">
          <a:xfrm>
            <a:off x="4649788" y="5011738"/>
            <a:ext cx="25939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1	</a:t>
            </a:r>
            <a:r>
              <a:rPr lang="en-GB">
                <a:solidFill>
                  <a:srgbClr val="FFFF00"/>
                </a:solidFill>
                <a:sym typeface="Wingdings" pitchFamily="2" charset="2"/>
              </a:rPr>
              <a:t>:	500</a:t>
            </a:r>
            <a:endParaRPr lang="en-GB">
              <a:solidFill>
                <a:srgbClr val="FFFF00"/>
              </a:solidFill>
            </a:endParaRPr>
          </a:p>
        </p:txBody>
      </p:sp>
      <p:sp>
        <p:nvSpPr>
          <p:cNvPr id="17" name="Rectangle 56"/>
          <p:cNvSpPr>
            <a:spLocks noChangeArrowheads="1"/>
          </p:cNvSpPr>
          <p:nvPr/>
        </p:nvSpPr>
        <p:spPr bwMode="auto">
          <a:xfrm>
            <a:off x="1865313" y="382588"/>
            <a:ext cx="5256212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Working out </a:t>
            </a:r>
          </a:p>
          <a:p>
            <a:pPr algn="ctr">
              <a:defRPr/>
            </a:pPr>
            <a:r>
              <a:rPr lang="en-GB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Scale Factor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566988" y="5011738"/>
            <a:ext cx="2014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Scale Factor</a:t>
            </a:r>
          </a:p>
        </p:txBody>
      </p:sp>
      <p:pic>
        <p:nvPicPr>
          <p:cNvPr id="26636" name="Picture 20" descr="swimming_pool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575" y="238125"/>
            <a:ext cx="2209800" cy="1484313"/>
          </a:xfrm>
          <a:prstGeom prst="rect">
            <a:avLst/>
          </a:prstGeom>
          <a:noFill/>
          <a:ln w="38100">
            <a:solidFill>
              <a:srgbClr val="4D4D4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7" name="Picture 21" descr="olympic_rings.bmp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495300"/>
            <a:ext cx="2006600" cy="969963"/>
          </a:xfrm>
          <a:prstGeom prst="rect">
            <a:avLst/>
          </a:prstGeom>
          <a:noFill/>
          <a:ln w="38100">
            <a:solidFill>
              <a:srgbClr val="4D4D4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2" grpId="0"/>
      <p:bldP spid="129037" grpId="0"/>
      <p:bldP spid="129038" grpId="0"/>
      <p:bldP spid="129039" grpId="0"/>
      <p:bldP spid="129040" grpId="0"/>
      <p:bldP spid="1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5" name="Rectangle 12"/>
          <p:cNvSpPr>
            <a:spLocks noChangeArrowheads="1"/>
          </p:cNvSpPr>
          <p:nvPr/>
        </p:nvSpPr>
        <p:spPr bwMode="auto">
          <a:xfrm>
            <a:off x="855663" y="5232400"/>
            <a:ext cx="8281987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2100">
                <a:solidFill>
                  <a:srgbClr val="FFFF00"/>
                </a:solidFill>
              </a:rPr>
              <a:t>It should be quite clear that second area is four times the first.</a:t>
            </a:r>
          </a:p>
        </p:txBody>
      </p:sp>
      <p:sp>
        <p:nvSpPr>
          <p:cNvPr id="68616" name="Rectangle 13"/>
          <p:cNvSpPr>
            <a:spLocks noChangeArrowheads="1"/>
          </p:cNvSpPr>
          <p:nvPr/>
        </p:nvSpPr>
        <p:spPr bwMode="auto">
          <a:xfrm>
            <a:off x="855663" y="5715000"/>
            <a:ext cx="800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The scaling factor in 2D (AREA) is </a:t>
            </a:r>
            <a:r>
              <a:rPr lang="en-GB"/>
              <a:t>(SF)</a:t>
            </a:r>
            <a:r>
              <a:rPr lang="en-GB" baseline="30000"/>
              <a:t>2</a:t>
            </a:r>
            <a:r>
              <a:rPr lang="en-GB">
                <a:solidFill>
                  <a:srgbClr val="FFFF00"/>
                </a:solidFill>
              </a:rPr>
              <a:t>. 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1884520" y="2667000"/>
            <a:ext cx="747713" cy="747713"/>
            <a:chOff x="1440" y="1920"/>
            <a:chExt cx="471" cy="471"/>
          </a:xfrm>
          <a:solidFill>
            <a:schemeClr val="tx1"/>
          </a:solidFill>
        </p:grpSpPr>
        <p:sp>
          <p:nvSpPr>
            <p:cNvPr id="9246" name="Rectangle 30"/>
            <p:cNvSpPr>
              <a:spLocks noChangeArrowheads="1"/>
            </p:cNvSpPr>
            <p:nvPr/>
          </p:nvSpPr>
          <p:spPr bwMode="auto">
            <a:xfrm>
              <a:off x="1440" y="1920"/>
              <a:ext cx="471" cy="471"/>
            </a:xfrm>
            <a:prstGeom prst="rect">
              <a:avLst/>
            </a:prstGeom>
            <a:grpFill/>
            <a:ln w="38100">
              <a:solidFill>
                <a:srgbClr val="08080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FFFF00"/>
                </a:solidFill>
                <a:cs typeface="Arial" charset="0"/>
              </a:endParaRPr>
            </a:p>
          </p:txBody>
        </p:sp>
        <p:sp>
          <p:nvSpPr>
            <p:cNvPr id="9234" name="Line 18"/>
            <p:cNvSpPr>
              <a:spLocks noChangeShapeType="1"/>
            </p:cNvSpPr>
            <p:nvPr/>
          </p:nvSpPr>
          <p:spPr bwMode="auto">
            <a:xfrm rot="5400000">
              <a:off x="1444" y="2156"/>
              <a:ext cx="471" cy="0"/>
            </a:xfrm>
            <a:prstGeom prst="line">
              <a:avLst/>
            </a:prstGeom>
            <a:grpFill/>
            <a:ln w="28575">
              <a:solidFill>
                <a:srgbClr val="080808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FFFF00"/>
                </a:solidFill>
                <a:cs typeface="Arial" charset="0"/>
              </a:endParaRPr>
            </a:p>
          </p:txBody>
        </p:sp>
        <p:sp>
          <p:nvSpPr>
            <p:cNvPr id="9235" name="Line 19"/>
            <p:cNvSpPr>
              <a:spLocks noChangeShapeType="1"/>
            </p:cNvSpPr>
            <p:nvPr/>
          </p:nvSpPr>
          <p:spPr bwMode="auto">
            <a:xfrm>
              <a:off x="1440" y="2160"/>
              <a:ext cx="471" cy="0"/>
            </a:xfrm>
            <a:prstGeom prst="line">
              <a:avLst/>
            </a:prstGeom>
            <a:grpFill/>
            <a:ln w="28575">
              <a:solidFill>
                <a:srgbClr val="080808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FFFF00"/>
                </a:solidFill>
                <a:cs typeface="Arial" charset="0"/>
              </a:endParaRPr>
            </a:p>
          </p:txBody>
        </p:sp>
      </p:grpSp>
      <p:grpSp>
        <p:nvGrpSpPr>
          <p:cNvPr id="54277" name="Group 57"/>
          <p:cNvGrpSpPr>
            <a:grpSpLocks/>
          </p:cNvGrpSpPr>
          <p:nvPr/>
        </p:nvGrpSpPr>
        <p:grpSpPr bwMode="auto">
          <a:xfrm>
            <a:off x="1046163" y="3059113"/>
            <a:ext cx="923925" cy="981075"/>
            <a:chOff x="2450" y="1968"/>
            <a:chExt cx="672" cy="827"/>
          </a:xfrm>
        </p:grpSpPr>
        <p:sp>
          <p:nvSpPr>
            <p:cNvPr id="54296" name="Line 6"/>
            <p:cNvSpPr>
              <a:spLocks noChangeShapeType="1"/>
            </p:cNvSpPr>
            <p:nvPr/>
          </p:nvSpPr>
          <p:spPr bwMode="auto">
            <a:xfrm>
              <a:off x="2640" y="254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7" name="Text Box 7"/>
            <p:cNvSpPr txBox="1">
              <a:spLocks noChangeArrowheads="1"/>
            </p:cNvSpPr>
            <p:nvPr/>
          </p:nvSpPr>
          <p:spPr bwMode="auto">
            <a:xfrm>
              <a:off x="2900" y="2511"/>
              <a:ext cx="222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600">
                  <a:solidFill>
                    <a:srgbClr val="FFFF00"/>
                  </a:solidFill>
                </a:rPr>
                <a:t>x</a:t>
              </a:r>
            </a:p>
          </p:txBody>
        </p:sp>
        <p:sp>
          <p:nvSpPr>
            <p:cNvPr id="54298" name="Line 55"/>
            <p:cNvSpPr>
              <a:spLocks noChangeShapeType="1"/>
            </p:cNvSpPr>
            <p:nvPr/>
          </p:nvSpPr>
          <p:spPr bwMode="auto">
            <a:xfrm rot="16200000" flipV="1">
              <a:off x="2400" y="230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9" name="Rectangle 56"/>
            <p:cNvSpPr>
              <a:spLocks noChangeArrowheads="1"/>
            </p:cNvSpPr>
            <p:nvPr/>
          </p:nvSpPr>
          <p:spPr bwMode="auto">
            <a:xfrm>
              <a:off x="2450" y="1968"/>
              <a:ext cx="211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600">
                  <a:solidFill>
                    <a:srgbClr val="FFFF00"/>
                  </a:solidFill>
                </a:rPr>
                <a:t>y</a:t>
              </a:r>
            </a:p>
          </p:txBody>
        </p:sp>
      </p:grpSp>
      <p:grpSp>
        <p:nvGrpSpPr>
          <p:cNvPr id="4" name="Group 59"/>
          <p:cNvGrpSpPr>
            <a:grpSpLocks/>
          </p:cNvGrpSpPr>
          <p:nvPr/>
        </p:nvGrpSpPr>
        <p:grpSpPr bwMode="auto">
          <a:xfrm>
            <a:off x="5237163" y="3425825"/>
            <a:ext cx="966787" cy="1027113"/>
            <a:chOff x="2440" y="1968"/>
            <a:chExt cx="703" cy="867"/>
          </a:xfrm>
        </p:grpSpPr>
        <p:sp>
          <p:nvSpPr>
            <p:cNvPr id="54292" name="Line 60"/>
            <p:cNvSpPr>
              <a:spLocks noChangeShapeType="1"/>
            </p:cNvSpPr>
            <p:nvPr/>
          </p:nvSpPr>
          <p:spPr bwMode="auto">
            <a:xfrm>
              <a:off x="2640" y="254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3" name="Text Box 61"/>
            <p:cNvSpPr txBox="1">
              <a:spLocks noChangeArrowheads="1"/>
            </p:cNvSpPr>
            <p:nvPr/>
          </p:nvSpPr>
          <p:spPr bwMode="auto">
            <a:xfrm>
              <a:off x="2910" y="2523"/>
              <a:ext cx="233" cy="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800">
                  <a:solidFill>
                    <a:srgbClr val="FFFF00"/>
                  </a:solidFill>
                </a:rPr>
                <a:t>x</a:t>
              </a:r>
            </a:p>
          </p:txBody>
        </p:sp>
        <p:sp>
          <p:nvSpPr>
            <p:cNvPr id="54294" name="Line 62"/>
            <p:cNvSpPr>
              <a:spLocks noChangeShapeType="1"/>
            </p:cNvSpPr>
            <p:nvPr/>
          </p:nvSpPr>
          <p:spPr bwMode="auto">
            <a:xfrm rot="16200000" flipV="1">
              <a:off x="2400" y="230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5" name="Rectangle 63"/>
            <p:cNvSpPr>
              <a:spLocks noChangeArrowheads="1"/>
            </p:cNvSpPr>
            <p:nvPr/>
          </p:nvSpPr>
          <p:spPr bwMode="auto">
            <a:xfrm>
              <a:off x="2440" y="1968"/>
              <a:ext cx="211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600">
                  <a:solidFill>
                    <a:srgbClr val="FFFF00"/>
                  </a:solidFill>
                </a:rPr>
                <a:t>y</a:t>
              </a:r>
            </a:p>
          </p:txBody>
        </p:sp>
      </p:grpSp>
      <p:sp>
        <p:nvSpPr>
          <p:cNvPr id="68621" name="Rectangle 64"/>
          <p:cNvSpPr>
            <a:spLocks noChangeArrowheads="1"/>
          </p:cNvSpPr>
          <p:nvPr/>
        </p:nvSpPr>
        <p:spPr bwMode="auto">
          <a:xfrm>
            <a:off x="1893888" y="3879850"/>
            <a:ext cx="2420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Area = 2 </a:t>
            </a:r>
            <a:r>
              <a:rPr lang="en-GB" sz="1800">
                <a:solidFill>
                  <a:srgbClr val="FFFF00"/>
                </a:solidFill>
              </a:rPr>
              <a:t>x </a:t>
            </a:r>
            <a:r>
              <a:rPr lang="en-GB">
                <a:solidFill>
                  <a:srgbClr val="FFFF00"/>
                </a:solidFill>
              </a:rPr>
              <a:t>2 = 4</a:t>
            </a:r>
          </a:p>
        </p:txBody>
      </p:sp>
      <p:sp>
        <p:nvSpPr>
          <p:cNvPr id="68622" name="Rectangle 65"/>
          <p:cNvSpPr>
            <a:spLocks noChangeArrowheads="1"/>
          </p:cNvSpPr>
          <p:nvPr/>
        </p:nvSpPr>
        <p:spPr bwMode="auto">
          <a:xfrm>
            <a:off x="6616700" y="3986213"/>
            <a:ext cx="2536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Area = 4 </a:t>
            </a:r>
            <a:r>
              <a:rPr lang="en-GB" sz="1600">
                <a:solidFill>
                  <a:srgbClr val="FFFF00"/>
                </a:solidFill>
              </a:rPr>
              <a:t>x </a:t>
            </a:r>
            <a:r>
              <a:rPr lang="en-GB">
                <a:solidFill>
                  <a:srgbClr val="FFFF00"/>
                </a:solidFill>
              </a:rPr>
              <a:t>4 = 16</a:t>
            </a:r>
          </a:p>
        </p:txBody>
      </p:sp>
      <p:sp>
        <p:nvSpPr>
          <p:cNvPr id="68623" name="Rectangle 66"/>
          <p:cNvSpPr>
            <a:spLocks noChangeArrowheads="1"/>
          </p:cNvSpPr>
          <p:nvPr/>
        </p:nvSpPr>
        <p:spPr bwMode="auto">
          <a:xfrm>
            <a:off x="855663" y="6243638"/>
            <a:ext cx="79740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For this example we have this case </a:t>
            </a:r>
            <a:r>
              <a:rPr lang="en-GB"/>
              <a:t>SF = 2      </a:t>
            </a:r>
            <a:r>
              <a:rPr lang="en-GB">
                <a:solidFill>
                  <a:srgbClr val="FFFF00"/>
                </a:solidFill>
              </a:rPr>
              <a:t>(2)</a:t>
            </a:r>
            <a:r>
              <a:rPr lang="en-GB" baseline="30000">
                <a:solidFill>
                  <a:srgbClr val="FFFF00"/>
                </a:solidFill>
              </a:rPr>
              <a:t>2</a:t>
            </a:r>
            <a:r>
              <a:rPr lang="en-GB">
                <a:solidFill>
                  <a:srgbClr val="FFFF00"/>
                </a:solidFill>
              </a:rPr>
              <a:t> = 4.</a:t>
            </a:r>
          </a:p>
        </p:txBody>
      </p:sp>
      <p:sp>
        <p:nvSpPr>
          <p:cNvPr id="54282" name="Text Box 9"/>
          <p:cNvSpPr txBox="1">
            <a:spLocks noChangeArrowheads="1"/>
          </p:cNvSpPr>
          <p:nvPr/>
        </p:nvSpPr>
        <p:spPr bwMode="auto">
          <a:xfrm rot="-54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www.mathsrevision.com</a:t>
            </a:r>
          </a:p>
        </p:txBody>
      </p:sp>
      <p:sp>
        <p:nvSpPr>
          <p:cNvPr id="54283" name="Rectangle 4"/>
          <p:cNvSpPr>
            <a:spLocks noChangeArrowheads="1"/>
          </p:cNvSpPr>
          <p:nvPr/>
        </p:nvSpPr>
        <p:spPr bwMode="auto">
          <a:xfrm>
            <a:off x="831850" y="1851025"/>
            <a:ext cx="46275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Draw an area with </a:t>
            </a:r>
          </a:p>
          <a:p>
            <a:r>
              <a:rPr lang="en-GB">
                <a:solidFill>
                  <a:srgbClr val="FFFF00"/>
                </a:solidFill>
              </a:rPr>
              <a:t>sides 2 units long. </a:t>
            </a:r>
            <a:endParaRPr lang="en-GB" sz="2800">
              <a:solidFill>
                <a:srgbClr val="FFFF00"/>
              </a:solidFill>
            </a:endParaRPr>
          </a:p>
        </p:txBody>
      </p:sp>
      <p:sp>
        <p:nvSpPr>
          <p:cNvPr id="47" name="Rectangle 4"/>
          <p:cNvSpPr>
            <a:spLocks noChangeArrowheads="1"/>
          </p:cNvSpPr>
          <p:nvPr/>
        </p:nvSpPr>
        <p:spPr bwMode="auto">
          <a:xfrm>
            <a:off x="4586288" y="1908175"/>
            <a:ext cx="45164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2000">
                <a:solidFill>
                  <a:srgbClr val="FFFF00"/>
                </a:solidFill>
              </a:rPr>
              <a:t>Draw an area with sides 4 units long. </a:t>
            </a:r>
            <a:endParaRPr lang="en-GB">
              <a:solidFill>
                <a:srgbClr val="FFFF00"/>
              </a:solidFill>
            </a:endParaRPr>
          </a:p>
        </p:txBody>
      </p:sp>
      <p:sp>
        <p:nvSpPr>
          <p:cNvPr id="54285" name="Rectangle 65"/>
          <p:cNvSpPr>
            <a:spLocks noChangeArrowheads="1"/>
          </p:cNvSpPr>
          <p:nvPr/>
        </p:nvSpPr>
        <p:spPr bwMode="auto">
          <a:xfrm>
            <a:off x="2593975" y="2801938"/>
            <a:ext cx="341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2000"/>
              <a:t>2</a:t>
            </a:r>
          </a:p>
        </p:txBody>
      </p:sp>
      <p:sp>
        <p:nvSpPr>
          <p:cNvPr id="54286" name="Rectangle 65"/>
          <p:cNvSpPr>
            <a:spLocks noChangeArrowheads="1"/>
          </p:cNvSpPr>
          <p:nvPr/>
        </p:nvSpPr>
        <p:spPr bwMode="auto">
          <a:xfrm>
            <a:off x="2090738" y="3362325"/>
            <a:ext cx="3429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2000"/>
              <a:t>2</a:t>
            </a:r>
          </a:p>
        </p:txBody>
      </p: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5715000" y="2435225"/>
            <a:ext cx="1920875" cy="1938338"/>
            <a:chOff x="5715000" y="2434984"/>
            <a:chExt cx="1921236" cy="1937963"/>
          </a:xfrm>
        </p:grpSpPr>
        <p:grpSp>
          <p:nvGrpSpPr>
            <p:cNvPr id="6" name="Group 58"/>
            <p:cNvGrpSpPr>
              <a:grpSpLocks/>
            </p:cNvGrpSpPr>
            <p:nvPr/>
          </p:nvGrpSpPr>
          <p:grpSpPr bwMode="auto">
            <a:xfrm>
              <a:off x="5715000" y="2434984"/>
              <a:ext cx="1509713" cy="1509713"/>
              <a:chOff x="3600" y="1824"/>
              <a:chExt cx="951" cy="951"/>
            </a:xfrm>
            <a:solidFill>
              <a:schemeClr val="tx1"/>
            </a:solidFill>
          </p:grpSpPr>
          <p:grpSp>
            <p:nvGrpSpPr>
              <p:cNvPr id="7" name="Group 34"/>
              <p:cNvGrpSpPr>
                <a:grpSpLocks/>
              </p:cNvGrpSpPr>
              <p:nvPr/>
            </p:nvGrpSpPr>
            <p:grpSpPr bwMode="auto">
              <a:xfrm>
                <a:off x="3600" y="1824"/>
                <a:ext cx="471" cy="471"/>
                <a:chOff x="1440" y="1920"/>
                <a:chExt cx="471" cy="471"/>
              </a:xfrm>
              <a:grpFill/>
            </p:grpSpPr>
            <p:sp>
              <p:nvSpPr>
                <p:cNvPr id="9251" name="Rectangle 35"/>
                <p:cNvSpPr>
                  <a:spLocks noChangeArrowheads="1"/>
                </p:cNvSpPr>
                <p:nvPr/>
              </p:nvSpPr>
              <p:spPr bwMode="auto">
                <a:xfrm>
                  <a:off x="1440" y="1920"/>
                  <a:ext cx="471" cy="471"/>
                </a:xfrm>
                <a:prstGeom prst="rect">
                  <a:avLst/>
                </a:prstGeom>
                <a:grpFill/>
                <a:ln w="38100">
                  <a:solidFill>
                    <a:srgbClr val="080808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srgbClr val="FFFF00"/>
                    </a:solidFill>
                    <a:cs typeface="Arial" charset="0"/>
                  </a:endParaRPr>
                </a:p>
              </p:txBody>
            </p:sp>
            <p:sp>
              <p:nvSpPr>
                <p:cNvPr id="9252" name="Line 36"/>
                <p:cNvSpPr>
                  <a:spLocks noChangeShapeType="1"/>
                </p:cNvSpPr>
                <p:nvPr/>
              </p:nvSpPr>
              <p:spPr bwMode="auto">
                <a:xfrm rot="5400000">
                  <a:off x="1444" y="2156"/>
                  <a:ext cx="471" cy="0"/>
                </a:xfrm>
                <a:prstGeom prst="line">
                  <a:avLst/>
                </a:prstGeom>
                <a:grpFill/>
                <a:ln w="28575">
                  <a:solidFill>
                    <a:srgbClr val="080808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srgbClr val="FFFF00"/>
                    </a:solidFill>
                    <a:cs typeface="Arial" charset="0"/>
                  </a:endParaRPr>
                </a:p>
              </p:txBody>
            </p:sp>
            <p:sp>
              <p:nvSpPr>
                <p:cNvPr id="9253" name="Line 37"/>
                <p:cNvSpPr>
                  <a:spLocks noChangeShapeType="1"/>
                </p:cNvSpPr>
                <p:nvPr/>
              </p:nvSpPr>
              <p:spPr bwMode="auto">
                <a:xfrm>
                  <a:off x="1440" y="2160"/>
                  <a:ext cx="471" cy="0"/>
                </a:xfrm>
                <a:prstGeom prst="line">
                  <a:avLst/>
                </a:prstGeom>
                <a:grpFill/>
                <a:ln w="28575">
                  <a:solidFill>
                    <a:srgbClr val="080808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srgbClr val="FFFF00"/>
                    </a:solidFill>
                    <a:cs typeface="Arial" charset="0"/>
                  </a:endParaRPr>
                </a:p>
              </p:txBody>
            </p:sp>
          </p:grpSp>
          <p:grpSp>
            <p:nvGrpSpPr>
              <p:cNvPr id="8" name="Group 39"/>
              <p:cNvGrpSpPr>
                <a:grpSpLocks/>
              </p:cNvGrpSpPr>
              <p:nvPr/>
            </p:nvGrpSpPr>
            <p:grpSpPr bwMode="auto">
              <a:xfrm>
                <a:off x="4080" y="1824"/>
                <a:ext cx="471" cy="471"/>
                <a:chOff x="1440" y="1920"/>
                <a:chExt cx="471" cy="471"/>
              </a:xfrm>
              <a:grpFill/>
            </p:grpSpPr>
            <p:sp>
              <p:nvSpPr>
                <p:cNvPr id="9256" name="Rectangle 40"/>
                <p:cNvSpPr>
                  <a:spLocks noChangeArrowheads="1"/>
                </p:cNvSpPr>
                <p:nvPr/>
              </p:nvSpPr>
              <p:spPr bwMode="auto">
                <a:xfrm>
                  <a:off x="1440" y="1920"/>
                  <a:ext cx="471" cy="471"/>
                </a:xfrm>
                <a:prstGeom prst="rect">
                  <a:avLst/>
                </a:prstGeom>
                <a:grpFill/>
                <a:ln w="38100">
                  <a:solidFill>
                    <a:srgbClr val="080808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srgbClr val="FFFF00"/>
                    </a:solidFill>
                    <a:cs typeface="Arial" charset="0"/>
                  </a:endParaRPr>
                </a:p>
              </p:txBody>
            </p:sp>
            <p:sp>
              <p:nvSpPr>
                <p:cNvPr id="9257" name="Line 41"/>
                <p:cNvSpPr>
                  <a:spLocks noChangeShapeType="1"/>
                </p:cNvSpPr>
                <p:nvPr/>
              </p:nvSpPr>
              <p:spPr bwMode="auto">
                <a:xfrm rot="5400000">
                  <a:off x="1444" y="2156"/>
                  <a:ext cx="471" cy="0"/>
                </a:xfrm>
                <a:prstGeom prst="line">
                  <a:avLst/>
                </a:prstGeom>
                <a:grpFill/>
                <a:ln w="28575">
                  <a:solidFill>
                    <a:srgbClr val="080808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srgbClr val="FFFF00"/>
                    </a:solidFill>
                    <a:cs typeface="Arial" charset="0"/>
                  </a:endParaRPr>
                </a:p>
              </p:txBody>
            </p:sp>
            <p:sp>
              <p:nvSpPr>
                <p:cNvPr id="9258" name="Line 42"/>
                <p:cNvSpPr>
                  <a:spLocks noChangeShapeType="1"/>
                </p:cNvSpPr>
                <p:nvPr/>
              </p:nvSpPr>
              <p:spPr bwMode="auto">
                <a:xfrm>
                  <a:off x="1440" y="2160"/>
                  <a:ext cx="471" cy="0"/>
                </a:xfrm>
                <a:prstGeom prst="line">
                  <a:avLst/>
                </a:prstGeom>
                <a:grpFill/>
                <a:ln w="28575">
                  <a:solidFill>
                    <a:srgbClr val="080808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srgbClr val="FFFF00"/>
                    </a:solidFill>
                    <a:cs typeface="Arial" charset="0"/>
                  </a:endParaRPr>
                </a:p>
              </p:txBody>
            </p:sp>
          </p:grpSp>
          <p:grpSp>
            <p:nvGrpSpPr>
              <p:cNvPr id="9" name="Group 43"/>
              <p:cNvGrpSpPr>
                <a:grpSpLocks/>
              </p:cNvGrpSpPr>
              <p:nvPr/>
            </p:nvGrpSpPr>
            <p:grpSpPr bwMode="auto">
              <a:xfrm>
                <a:off x="3600" y="2304"/>
                <a:ext cx="471" cy="471"/>
                <a:chOff x="1440" y="1920"/>
                <a:chExt cx="471" cy="471"/>
              </a:xfrm>
              <a:grpFill/>
            </p:grpSpPr>
            <p:sp>
              <p:nvSpPr>
                <p:cNvPr id="9260" name="Rectangle 44"/>
                <p:cNvSpPr>
                  <a:spLocks noChangeArrowheads="1"/>
                </p:cNvSpPr>
                <p:nvPr/>
              </p:nvSpPr>
              <p:spPr bwMode="auto">
                <a:xfrm>
                  <a:off x="1440" y="1920"/>
                  <a:ext cx="471" cy="471"/>
                </a:xfrm>
                <a:prstGeom prst="rect">
                  <a:avLst/>
                </a:prstGeom>
                <a:grpFill/>
                <a:ln w="38100">
                  <a:solidFill>
                    <a:srgbClr val="080808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srgbClr val="FFFF00"/>
                    </a:solidFill>
                    <a:cs typeface="Arial" charset="0"/>
                  </a:endParaRPr>
                </a:p>
              </p:txBody>
            </p:sp>
            <p:sp>
              <p:nvSpPr>
                <p:cNvPr id="9261" name="Line 45"/>
                <p:cNvSpPr>
                  <a:spLocks noChangeShapeType="1"/>
                </p:cNvSpPr>
                <p:nvPr/>
              </p:nvSpPr>
              <p:spPr bwMode="auto">
                <a:xfrm rot="5400000">
                  <a:off x="1444" y="2156"/>
                  <a:ext cx="471" cy="0"/>
                </a:xfrm>
                <a:prstGeom prst="line">
                  <a:avLst/>
                </a:prstGeom>
                <a:grpFill/>
                <a:ln w="28575">
                  <a:solidFill>
                    <a:srgbClr val="080808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srgbClr val="FFFF00"/>
                    </a:solidFill>
                    <a:cs typeface="Arial" charset="0"/>
                  </a:endParaRPr>
                </a:p>
              </p:txBody>
            </p:sp>
            <p:sp>
              <p:nvSpPr>
                <p:cNvPr id="9262" name="Line 46"/>
                <p:cNvSpPr>
                  <a:spLocks noChangeShapeType="1"/>
                </p:cNvSpPr>
                <p:nvPr/>
              </p:nvSpPr>
              <p:spPr bwMode="auto">
                <a:xfrm>
                  <a:off x="1440" y="2160"/>
                  <a:ext cx="471" cy="0"/>
                </a:xfrm>
                <a:prstGeom prst="line">
                  <a:avLst/>
                </a:prstGeom>
                <a:grpFill/>
                <a:ln w="28575">
                  <a:solidFill>
                    <a:srgbClr val="080808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srgbClr val="FFFF00"/>
                    </a:solidFill>
                    <a:cs typeface="Arial" charset="0"/>
                  </a:endParaRPr>
                </a:p>
              </p:txBody>
            </p:sp>
          </p:grpSp>
          <p:grpSp>
            <p:nvGrpSpPr>
              <p:cNvPr id="10" name="Group 47"/>
              <p:cNvGrpSpPr>
                <a:grpSpLocks/>
              </p:cNvGrpSpPr>
              <p:nvPr/>
            </p:nvGrpSpPr>
            <p:grpSpPr bwMode="auto">
              <a:xfrm>
                <a:off x="4080" y="2304"/>
                <a:ext cx="471" cy="471"/>
                <a:chOff x="1440" y="1920"/>
                <a:chExt cx="471" cy="471"/>
              </a:xfrm>
              <a:grpFill/>
            </p:grpSpPr>
            <p:sp>
              <p:nvSpPr>
                <p:cNvPr id="9264" name="Rectangle 48"/>
                <p:cNvSpPr>
                  <a:spLocks noChangeArrowheads="1"/>
                </p:cNvSpPr>
                <p:nvPr/>
              </p:nvSpPr>
              <p:spPr bwMode="auto">
                <a:xfrm>
                  <a:off x="1440" y="1920"/>
                  <a:ext cx="471" cy="471"/>
                </a:xfrm>
                <a:prstGeom prst="rect">
                  <a:avLst/>
                </a:prstGeom>
                <a:grpFill/>
                <a:ln w="38100">
                  <a:solidFill>
                    <a:srgbClr val="080808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srgbClr val="FFFF00"/>
                    </a:solidFill>
                    <a:cs typeface="Arial" charset="0"/>
                  </a:endParaRPr>
                </a:p>
              </p:txBody>
            </p:sp>
            <p:sp>
              <p:nvSpPr>
                <p:cNvPr id="9265" name="Line 49"/>
                <p:cNvSpPr>
                  <a:spLocks noChangeShapeType="1"/>
                </p:cNvSpPr>
                <p:nvPr/>
              </p:nvSpPr>
              <p:spPr bwMode="auto">
                <a:xfrm rot="5400000">
                  <a:off x="1444" y="2156"/>
                  <a:ext cx="471" cy="0"/>
                </a:xfrm>
                <a:prstGeom prst="line">
                  <a:avLst/>
                </a:prstGeom>
                <a:grpFill/>
                <a:ln w="28575">
                  <a:solidFill>
                    <a:srgbClr val="080808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srgbClr val="FFFF00"/>
                    </a:solidFill>
                    <a:cs typeface="Arial" charset="0"/>
                  </a:endParaRPr>
                </a:p>
              </p:txBody>
            </p:sp>
            <p:sp>
              <p:nvSpPr>
                <p:cNvPr id="9266" name="Line 50"/>
                <p:cNvSpPr>
                  <a:spLocks noChangeShapeType="1"/>
                </p:cNvSpPr>
                <p:nvPr/>
              </p:nvSpPr>
              <p:spPr bwMode="auto">
                <a:xfrm>
                  <a:off x="1440" y="2160"/>
                  <a:ext cx="471" cy="0"/>
                </a:xfrm>
                <a:prstGeom prst="line">
                  <a:avLst/>
                </a:prstGeom>
                <a:grpFill/>
                <a:ln w="28575">
                  <a:solidFill>
                    <a:srgbClr val="080808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srgbClr val="FFFF00"/>
                    </a:solidFill>
                    <a:cs typeface="Arial" charset="0"/>
                  </a:endParaRPr>
                </a:p>
              </p:txBody>
            </p:sp>
          </p:grpSp>
        </p:grpSp>
        <p:sp>
          <p:nvSpPr>
            <p:cNvPr id="54290" name="Rectangle 65"/>
            <p:cNvSpPr>
              <a:spLocks noChangeArrowheads="1"/>
            </p:cNvSpPr>
            <p:nvPr/>
          </p:nvSpPr>
          <p:spPr bwMode="auto">
            <a:xfrm>
              <a:off x="7264018" y="2994607"/>
              <a:ext cx="37221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/>
                <a:t>4</a:t>
              </a:r>
            </a:p>
          </p:txBody>
        </p:sp>
        <p:sp>
          <p:nvSpPr>
            <p:cNvPr id="54291" name="Rectangle 65"/>
            <p:cNvSpPr>
              <a:spLocks noChangeArrowheads="1"/>
            </p:cNvSpPr>
            <p:nvPr/>
          </p:nvSpPr>
          <p:spPr bwMode="auto">
            <a:xfrm>
              <a:off x="6310949" y="3911282"/>
              <a:ext cx="37221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/>
                <a:t>4</a:t>
              </a:r>
            </a:p>
          </p:txBody>
        </p:sp>
      </p:grpSp>
      <p:sp>
        <p:nvSpPr>
          <p:cNvPr id="53" name="Rectangle 9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Area of Similar Shape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86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86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86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86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686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686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5" grpId="0"/>
      <p:bldP spid="68616" grpId="0"/>
      <p:bldP spid="68621" grpId="0"/>
      <p:bldP spid="68622" grpId="0"/>
      <p:bldP spid="68623" grpId="0"/>
      <p:bldP spid="4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8" name="Group 4"/>
          <p:cNvGrpSpPr>
            <a:grpSpLocks/>
          </p:cNvGrpSpPr>
          <p:nvPr/>
        </p:nvGrpSpPr>
        <p:grpSpPr bwMode="auto">
          <a:xfrm>
            <a:off x="323850" y="2262188"/>
            <a:ext cx="2365375" cy="1176337"/>
            <a:chOff x="385" y="1344"/>
            <a:chExt cx="1490" cy="741"/>
          </a:xfrm>
        </p:grpSpPr>
        <p:sp>
          <p:nvSpPr>
            <p:cNvPr id="55318" name="Rectangle 5"/>
            <p:cNvSpPr>
              <a:spLocks noChangeArrowheads="1"/>
            </p:cNvSpPr>
            <p:nvPr/>
          </p:nvSpPr>
          <p:spPr bwMode="auto">
            <a:xfrm>
              <a:off x="385" y="1344"/>
              <a:ext cx="1043" cy="454"/>
            </a:xfrm>
            <a:prstGeom prst="rect">
              <a:avLst/>
            </a:prstGeom>
            <a:solidFill>
              <a:srgbClr val="01CF8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19" name="Text Box 6"/>
            <p:cNvSpPr txBox="1">
              <a:spLocks noChangeArrowheads="1"/>
            </p:cNvSpPr>
            <p:nvPr/>
          </p:nvSpPr>
          <p:spPr bwMode="auto">
            <a:xfrm>
              <a:off x="657" y="1797"/>
              <a:ext cx="44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4cm</a:t>
              </a:r>
              <a:endParaRPr lang="en-US"/>
            </a:p>
          </p:txBody>
        </p:sp>
        <p:sp>
          <p:nvSpPr>
            <p:cNvPr id="55320" name="Text Box 7"/>
            <p:cNvSpPr txBox="1">
              <a:spLocks noChangeArrowheads="1"/>
            </p:cNvSpPr>
            <p:nvPr/>
          </p:nvSpPr>
          <p:spPr bwMode="auto">
            <a:xfrm>
              <a:off x="1429" y="1434"/>
              <a:ext cx="44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2cm</a:t>
              </a:r>
              <a:endParaRPr lang="en-US"/>
            </a:p>
          </p:txBody>
        </p:sp>
      </p:grpSp>
      <p:sp>
        <p:nvSpPr>
          <p:cNvPr id="55299" name="Rectangle 9"/>
          <p:cNvSpPr>
            <a:spLocks noChangeArrowheads="1"/>
          </p:cNvSpPr>
          <p:nvPr/>
        </p:nvSpPr>
        <p:spPr bwMode="auto">
          <a:xfrm>
            <a:off x="5724525" y="2046288"/>
            <a:ext cx="2376488" cy="1223962"/>
          </a:xfrm>
          <a:prstGeom prst="rect">
            <a:avLst/>
          </a:prstGeom>
          <a:solidFill>
            <a:srgbClr val="01CF8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0" name="Text Box 10"/>
          <p:cNvSpPr txBox="1">
            <a:spLocks noChangeArrowheads="1"/>
          </p:cNvSpPr>
          <p:nvPr/>
        </p:nvSpPr>
        <p:spPr bwMode="auto">
          <a:xfrm>
            <a:off x="6589713" y="3270250"/>
            <a:ext cx="860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12cm</a:t>
            </a:r>
            <a:endParaRPr lang="en-US"/>
          </a:p>
        </p:txBody>
      </p:sp>
      <p:sp>
        <p:nvSpPr>
          <p:cNvPr id="55301" name="Text Box 11"/>
          <p:cNvSpPr txBox="1">
            <a:spLocks noChangeArrowheads="1"/>
          </p:cNvSpPr>
          <p:nvPr/>
        </p:nvSpPr>
        <p:spPr bwMode="auto">
          <a:xfrm>
            <a:off x="8101013" y="2406650"/>
            <a:ext cx="70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6cm</a:t>
            </a:r>
            <a:endParaRPr lang="en-US"/>
          </a:p>
        </p:txBody>
      </p:sp>
      <p:sp>
        <p:nvSpPr>
          <p:cNvPr id="69638" name="Line 13"/>
          <p:cNvSpPr>
            <a:spLocks noChangeShapeType="1"/>
          </p:cNvSpPr>
          <p:nvPr/>
        </p:nvSpPr>
        <p:spPr bwMode="auto">
          <a:xfrm>
            <a:off x="3059113" y="2592388"/>
            <a:ext cx="21590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323850" y="3630613"/>
            <a:ext cx="38814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Small Area = 4 </a:t>
            </a:r>
            <a:r>
              <a:rPr lang="en-GB" sz="1600"/>
              <a:t>x</a:t>
            </a:r>
            <a:r>
              <a:rPr lang="en-GB"/>
              <a:t> 2 = 8cm</a:t>
            </a:r>
            <a:r>
              <a:rPr lang="en-GB" baseline="30000"/>
              <a:t>2</a:t>
            </a:r>
            <a:endParaRPr lang="en-US"/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323850" y="4133850"/>
            <a:ext cx="45085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Large Area =  12 </a:t>
            </a:r>
            <a:r>
              <a:rPr lang="en-GB" sz="1600"/>
              <a:t>x</a:t>
            </a:r>
            <a:r>
              <a:rPr lang="en-GB"/>
              <a:t> 6  =  72cm</a:t>
            </a:r>
            <a:r>
              <a:rPr lang="en-GB" baseline="30000"/>
              <a:t>2</a:t>
            </a:r>
            <a:endParaRPr lang="en-US"/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3198813" y="2043113"/>
            <a:ext cx="1990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</a:rPr>
              <a:t>Connection ?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5306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5345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b="1"/>
              <a:t>Another example of similar area ?</a:t>
            </a:r>
          </a:p>
        </p:txBody>
      </p:sp>
      <p:sp>
        <p:nvSpPr>
          <p:cNvPr id="55307" name="Text Box 5"/>
          <p:cNvSpPr txBox="1">
            <a:spLocks noChangeArrowheads="1"/>
          </p:cNvSpPr>
          <p:nvPr/>
        </p:nvSpPr>
        <p:spPr bwMode="auto">
          <a:xfrm>
            <a:off x="323850" y="812800"/>
            <a:ext cx="63357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Work out the area of each shape </a:t>
            </a:r>
          </a:p>
          <a:p>
            <a:pPr eaLnBrk="1" hangingPunct="1"/>
            <a:r>
              <a:rPr lang="en-GB"/>
              <a:t>and try to link </a:t>
            </a:r>
            <a:r>
              <a:rPr lang="en-GB">
                <a:solidFill>
                  <a:srgbClr val="FF0000"/>
                </a:solidFill>
              </a:rPr>
              <a:t>AREA</a:t>
            </a:r>
            <a:r>
              <a:rPr lang="en-GB"/>
              <a:t> and </a:t>
            </a:r>
            <a:r>
              <a:rPr lang="en-GB">
                <a:solidFill>
                  <a:srgbClr val="FF0000"/>
                </a:solidFill>
              </a:rPr>
              <a:t>SCALE FACTOR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1238250" y="5942013"/>
            <a:ext cx="36083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</a:rPr>
              <a:t>Large Area =  (3)</a:t>
            </a:r>
            <a:r>
              <a:rPr lang="en-GB" baseline="30000">
                <a:solidFill>
                  <a:srgbClr val="FF0000"/>
                </a:solidFill>
              </a:rPr>
              <a:t>2</a:t>
            </a:r>
            <a:r>
              <a:rPr lang="en-GB">
                <a:solidFill>
                  <a:srgbClr val="FF0000"/>
                </a:solidFill>
              </a:rPr>
              <a:t> </a:t>
            </a:r>
            <a:r>
              <a:rPr lang="en-GB" sz="1800">
                <a:solidFill>
                  <a:srgbClr val="FF0000"/>
                </a:solidFill>
              </a:rPr>
              <a:t>x</a:t>
            </a:r>
            <a:r>
              <a:rPr lang="en-GB">
                <a:solidFill>
                  <a:srgbClr val="FF0000"/>
                </a:solidFill>
              </a:rPr>
              <a:t> 8  =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4791075" y="5942013"/>
            <a:ext cx="13096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</a:rPr>
              <a:t>9 </a:t>
            </a:r>
            <a:r>
              <a:rPr lang="en-GB" sz="1800">
                <a:solidFill>
                  <a:srgbClr val="FF0000"/>
                </a:solidFill>
              </a:rPr>
              <a:t>x</a:t>
            </a:r>
            <a:r>
              <a:rPr lang="en-GB">
                <a:solidFill>
                  <a:srgbClr val="FF0000"/>
                </a:solidFill>
              </a:rPr>
              <a:t> 8  = 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5942013" y="5942013"/>
            <a:ext cx="11731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</a:rPr>
              <a:t> 72cm</a:t>
            </a:r>
            <a:r>
              <a:rPr lang="en-GB" baseline="30000">
                <a:solidFill>
                  <a:srgbClr val="FF0000"/>
                </a:solidFill>
              </a:rPr>
              <a:t>2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2055813" y="4975225"/>
            <a:ext cx="2416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Scale factor = </a:t>
            </a: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4086225" y="4987925"/>
            <a:ext cx="1209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</a:rPr>
              <a:t> ESF = </a:t>
            </a:r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5111750" y="4862513"/>
            <a:ext cx="569913" cy="768350"/>
            <a:chOff x="6212562" y="358752"/>
            <a:chExt cx="570377" cy="769038"/>
          </a:xfrm>
        </p:grpSpPr>
        <p:sp>
          <p:nvSpPr>
            <p:cNvPr id="55315" name="Text Box 15"/>
            <p:cNvSpPr txBox="1">
              <a:spLocks noChangeArrowheads="1"/>
            </p:cNvSpPr>
            <p:nvPr/>
          </p:nvSpPr>
          <p:spPr bwMode="auto">
            <a:xfrm>
              <a:off x="6275091" y="727858"/>
              <a:ext cx="390682" cy="399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00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55316" name="Text Box 15"/>
            <p:cNvSpPr txBox="1">
              <a:spLocks noChangeArrowheads="1"/>
            </p:cNvSpPr>
            <p:nvPr/>
          </p:nvSpPr>
          <p:spPr bwMode="auto">
            <a:xfrm>
              <a:off x="6212562" y="358752"/>
              <a:ext cx="570377" cy="399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000">
                  <a:solidFill>
                    <a:srgbClr val="FF0000"/>
                  </a:solidFill>
                </a:rPr>
                <a:t>12</a:t>
              </a: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6299946" y="736915"/>
              <a:ext cx="31299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5568950" y="4987925"/>
            <a:ext cx="711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</a:rPr>
              <a:t>= 3 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8" grpId="0" animBg="1"/>
      <p:bldP spid="3087" grpId="0"/>
      <p:bldP spid="3088" grpId="0"/>
      <p:bldP spid="3090" grpId="0"/>
      <p:bldP spid="19" grpId="0"/>
      <p:bldP spid="20" grpId="0"/>
      <p:bldP spid="21" grpId="0"/>
      <p:bldP spid="22" grpId="0"/>
      <p:bldP spid="23" grpId="0"/>
      <p:bldP spid="2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4"/>
          <p:cNvSpPr txBox="1">
            <a:spLocks noChangeArrowheads="1"/>
          </p:cNvSpPr>
          <p:nvPr/>
        </p:nvSpPr>
        <p:spPr bwMode="auto">
          <a:xfrm>
            <a:off x="250825" y="333375"/>
            <a:ext cx="1265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Example</a:t>
            </a:r>
            <a:endParaRPr lang="en-US"/>
          </a:p>
        </p:txBody>
      </p:sp>
      <p:sp>
        <p:nvSpPr>
          <p:cNvPr id="56323" name="Text Box 5"/>
          <p:cNvSpPr txBox="1">
            <a:spLocks noChangeArrowheads="1"/>
          </p:cNvSpPr>
          <p:nvPr/>
        </p:nvSpPr>
        <p:spPr bwMode="auto">
          <a:xfrm>
            <a:off x="1835150" y="333375"/>
            <a:ext cx="60277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The following two shapes are said to be similar.</a:t>
            </a:r>
          </a:p>
          <a:p>
            <a:pPr eaLnBrk="1" hangingPunct="1"/>
            <a:r>
              <a:rPr lang="en-GB"/>
              <a:t>If the smaller shape has an area of 42cm</a:t>
            </a:r>
            <a:r>
              <a:rPr lang="en-GB" baseline="30000"/>
              <a:t>2</a:t>
            </a:r>
            <a:r>
              <a:rPr lang="en-GB"/>
              <a:t>.</a:t>
            </a:r>
          </a:p>
          <a:p>
            <a:pPr eaLnBrk="1" hangingPunct="1"/>
            <a:r>
              <a:rPr lang="en-GB"/>
              <a:t>Calculate the area of the larger shape.</a:t>
            </a:r>
            <a:endParaRPr lang="en-US"/>
          </a:p>
        </p:txBody>
      </p:sp>
      <p:grpSp>
        <p:nvGrpSpPr>
          <p:cNvPr id="56324" name="Group 12"/>
          <p:cNvGrpSpPr>
            <a:grpSpLocks/>
          </p:cNvGrpSpPr>
          <p:nvPr/>
        </p:nvGrpSpPr>
        <p:grpSpPr bwMode="auto">
          <a:xfrm>
            <a:off x="1547813" y="1773238"/>
            <a:ext cx="1047750" cy="1655762"/>
            <a:chOff x="975" y="1117"/>
            <a:chExt cx="660" cy="1043"/>
          </a:xfrm>
        </p:grpSpPr>
        <p:sp>
          <p:nvSpPr>
            <p:cNvPr id="56341" name="AutoShape 6"/>
            <p:cNvSpPr>
              <a:spLocks noChangeArrowheads="1"/>
            </p:cNvSpPr>
            <p:nvPr/>
          </p:nvSpPr>
          <p:spPr bwMode="auto">
            <a:xfrm>
              <a:off x="975" y="1117"/>
              <a:ext cx="660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40 w 21600"/>
                <a:gd name="T13" fmla="*/ 2288 h 21600"/>
                <a:gd name="T14" fmla="*/ 16560 w 21600"/>
                <a:gd name="T15" fmla="*/ 1368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DF080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42" name="Line 8"/>
            <p:cNvSpPr>
              <a:spLocks noChangeShapeType="1"/>
            </p:cNvSpPr>
            <p:nvPr/>
          </p:nvSpPr>
          <p:spPr bwMode="auto">
            <a:xfrm>
              <a:off x="975" y="1888"/>
              <a:ext cx="63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3" name="Text Box 10"/>
            <p:cNvSpPr txBox="1">
              <a:spLocks noChangeArrowheads="1"/>
            </p:cNvSpPr>
            <p:nvPr/>
          </p:nvSpPr>
          <p:spPr bwMode="auto">
            <a:xfrm>
              <a:off x="1066" y="1872"/>
              <a:ext cx="44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3cm</a:t>
              </a:r>
              <a:endParaRPr lang="en-US"/>
            </a:p>
          </p:txBody>
        </p:sp>
      </p:grpSp>
      <p:grpSp>
        <p:nvGrpSpPr>
          <p:cNvPr id="56325" name="Group 13"/>
          <p:cNvGrpSpPr>
            <a:grpSpLocks/>
          </p:cNvGrpSpPr>
          <p:nvPr/>
        </p:nvGrpSpPr>
        <p:grpSpPr bwMode="auto">
          <a:xfrm>
            <a:off x="4356100" y="1700213"/>
            <a:ext cx="2016125" cy="2257425"/>
            <a:chOff x="2744" y="1071"/>
            <a:chExt cx="1270" cy="1422"/>
          </a:xfrm>
        </p:grpSpPr>
        <p:sp>
          <p:nvSpPr>
            <p:cNvPr id="56338" name="AutoShape 7"/>
            <p:cNvSpPr>
              <a:spLocks noChangeArrowheads="1"/>
            </p:cNvSpPr>
            <p:nvPr/>
          </p:nvSpPr>
          <p:spPr bwMode="auto">
            <a:xfrm>
              <a:off x="2744" y="1071"/>
              <a:ext cx="1225" cy="9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43 w 21600"/>
                <a:gd name="T13" fmla="*/ 2273 h 21600"/>
                <a:gd name="T14" fmla="*/ 16557 w 21600"/>
                <a:gd name="T15" fmla="*/ 1367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DF080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39" name="Line 9"/>
            <p:cNvSpPr>
              <a:spLocks noChangeShapeType="1"/>
            </p:cNvSpPr>
            <p:nvPr/>
          </p:nvSpPr>
          <p:spPr bwMode="auto">
            <a:xfrm>
              <a:off x="2789" y="2251"/>
              <a:ext cx="12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0" name="Text Box 11"/>
            <p:cNvSpPr txBox="1">
              <a:spLocks noChangeArrowheads="1"/>
            </p:cNvSpPr>
            <p:nvPr/>
          </p:nvSpPr>
          <p:spPr bwMode="auto">
            <a:xfrm>
              <a:off x="3198" y="2205"/>
              <a:ext cx="44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4cm</a:t>
              </a:r>
              <a:endParaRPr lang="en-US"/>
            </a:p>
          </p:txBody>
        </p:sp>
      </p:grp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250825" y="3500438"/>
            <a:ext cx="1266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u="sng"/>
              <a:t>Working</a:t>
            </a:r>
            <a:endParaRPr lang="en-US" u="sng"/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468313" y="4338638"/>
            <a:ext cx="1025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ESF =</a:t>
            </a:r>
            <a:endParaRPr lang="en-US"/>
          </a:p>
        </p:txBody>
      </p:sp>
      <p:graphicFrame>
        <p:nvGraphicFramePr>
          <p:cNvPr id="4113" name="Object 17"/>
          <p:cNvGraphicFramePr>
            <a:graphicFrameLocks noChangeAspect="1"/>
          </p:cNvGraphicFramePr>
          <p:nvPr>
            <p:ph sz="half" idx="1"/>
          </p:nvPr>
        </p:nvGraphicFramePr>
        <p:xfrm>
          <a:off x="1538288" y="4060825"/>
          <a:ext cx="271462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4" name="Equation" r:id="rId3" imgW="190417" imgH="609336" progId="Equation.3">
                  <p:embed/>
                </p:oleObj>
              </mc:Choice>
              <mc:Fallback>
                <p:oleObj name="Equation" r:id="rId3" imgW="190417" imgH="609336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8288" y="4060825"/>
                        <a:ext cx="271462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6" name="Object 20"/>
          <p:cNvGraphicFramePr>
            <a:graphicFrameLocks noChangeAspect="1"/>
          </p:cNvGraphicFramePr>
          <p:nvPr>
            <p:ph sz="quarter" idx="2"/>
          </p:nvPr>
        </p:nvGraphicFramePr>
        <p:xfrm>
          <a:off x="2506663" y="4876800"/>
          <a:ext cx="592137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5" name="Equation" r:id="rId5" imgW="508000" imgH="698500" progId="Equation.3">
                  <p:embed/>
                </p:oleObj>
              </mc:Choice>
              <mc:Fallback>
                <p:oleObj name="Equation" r:id="rId5" imgW="508000" imgH="6985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6663" y="4876800"/>
                        <a:ext cx="592137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468313" y="510857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So area S.F = </a:t>
            </a:r>
            <a:endParaRPr lang="en-US"/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468313" y="5970588"/>
            <a:ext cx="2784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Area of 2</a:t>
            </a:r>
            <a:r>
              <a:rPr lang="en-GB" baseline="30000"/>
              <a:t>nd</a:t>
            </a:r>
            <a:r>
              <a:rPr lang="en-GB"/>
              <a:t> shape   = </a:t>
            </a:r>
            <a:endParaRPr lang="en-US"/>
          </a:p>
        </p:txBody>
      </p:sp>
      <p:graphicFrame>
        <p:nvGraphicFramePr>
          <p:cNvPr id="4120" name="Object 24"/>
          <p:cNvGraphicFramePr>
            <a:graphicFrameLocks noChangeAspect="1"/>
          </p:cNvGraphicFramePr>
          <p:nvPr/>
        </p:nvGraphicFramePr>
        <p:xfrm>
          <a:off x="3730625" y="5805488"/>
          <a:ext cx="571500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6" name="Equation" r:id="rId7" imgW="508000" imgH="698500" progId="Equation.3">
                  <p:embed/>
                </p:oleObj>
              </mc:Choice>
              <mc:Fallback>
                <p:oleObj name="Equation" r:id="rId7" imgW="508000" imgH="6985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25" y="5805488"/>
                        <a:ext cx="571500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4246563" y="5967413"/>
            <a:ext cx="9636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400"/>
              <a:t>X</a:t>
            </a:r>
            <a:r>
              <a:rPr lang="en-GB"/>
              <a:t>  42 </a:t>
            </a:r>
            <a:endParaRPr lang="en-US"/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5167313" y="5970588"/>
            <a:ext cx="50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  </a:t>
            </a:r>
            <a:endParaRPr lang="en-US"/>
          </a:p>
        </p:txBody>
      </p:sp>
      <p:graphicFrame>
        <p:nvGraphicFramePr>
          <p:cNvPr id="4123" name="Object 27"/>
          <p:cNvGraphicFramePr>
            <a:graphicFrameLocks noChangeAspect="1"/>
          </p:cNvGraphicFramePr>
          <p:nvPr>
            <p:ph sz="quarter" idx="3"/>
          </p:nvPr>
        </p:nvGraphicFramePr>
        <p:xfrm>
          <a:off x="5643563" y="5815013"/>
          <a:ext cx="368300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7" name="Equation" r:id="rId9" imgW="291973" imgH="609336" progId="Equation.3">
                  <p:embed/>
                </p:oleObj>
              </mc:Choice>
              <mc:Fallback>
                <p:oleObj name="Equation" r:id="rId9" imgW="291973" imgH="609336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63" y="5815013"/>
                        <a:ext cx="368300" cy="76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7" name="Text Box 31"/>
          <p:cNvSpPr txBox="1">
            <a:spLocks noChangeArrowheads="1"/>
          </p:cNvSpPr>
          <p:nvPr/>
        </p:nvSpPr>
        <p:spPr bwMode="auto">
          <a:xfrm>
            <a:off x="6086475" y="5967413"/>
            <a:ext cx="758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400"/>
              <a:t>X</a:t>
            </a:r>
            <a:r>
              <a:rPr lang="en-GB" sz="1800"/>
              <a:t> </a:t>
            </a:r>
            <a:r>
              <a:rPr lang="en-GB"/>
              <a:t>42</a:t>
            </a:r>
            <a:endParaRPr lang="en-US"/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6818313" y="5970588"/>
            <a:ext cx="1666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 = 74.67cm</a:t>
            </a:r>
            <a:r>
              <a:rPr lang="en-GB" baseline="30000"/>
              <a:t>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0" grpId="0"/>
      <p:bldP spid="4111" grpId="0"/>
      <p:bldP spid="4115" grpId="0"/>
      <p:bldP spid="4119" grpId="0"/>
      <p:bldP spid="4121" grpId="0"/>
      <p:bldP spid="4122" grpId="0"/>
      <p:bldP spid="4127" grpId="0"/>
      <p:bldP spid="412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1403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u="sng"/>
              <a:t>Questions</a:t>
            </a:r>
            <a:endParaRPr lang="en-US" u="sng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68313" y="836613"/>
            <a:ext cx="7921625" cy="2260600"/>
            <a:chOff x="295" y="527"/>
            <a:chExt cx="4990" cy="1424"/>
          </a:xfrm>
        </p:grpSpPr>
        <p:pic>
          <p:nvPicPr>
            <p:cNvPr id="57353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" y="527"/>
              <a:ext cx="4718" cy="1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7354" name="Text Box 6"/>
            <p:cNvSpPr txBox="1">
              <a:spLocks noChangeArrowheads="1"/>
            </p:cNvSpPr>
            <p:nvPr/>
          </p:nvSpPr>
          <p:spPr bwMode="auto">
            <a:xfrm>
              <a:off x="295" y="527"/>
              <a:ext cx="2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1.</a:t>
              </a:r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68313" y="3141663"/>
            <a:ext cx="7775575" cy="2663825"/>
            <a:chOff x="295" y="1979"/>
            <a:chExt cx="4898" cy="1678"/>
          </a:xfrm>
        </p:grpSpPr>
        <p:sp>
          <p:nvSpPr>
            <p:cNvPr id="57349" name="Text Box 7"/>
            <p:cNvSpPr txBox="1">
              <a:spLocks noChangeArrowheads="1"/>
            </p:cNvSpPr>
            <p:nvPr/>
          </p:nvSpPr>
          <p:spPr bwMode="auto">
            <a:xfrm>
              <a:off x="295" y="2115"/>
              <a:ext cx="2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2.</a:t>
              </a:r>
              <a:endParaRPr lang="en-US"/>
            </a:p>
          </p:txBody>
        </p:sp>
        <p:grpSp>
          <p:nvGrpSpPr>
            <p:cNvPr id="57350" name="Group 8"/>
            <p:cNvGrpSpPr>
              <a:grpSpLocks/>
            </p:cNvGrpSpPr>
            <p:nvPr/>
          </p:nvGrpSpPr>
          <p:grpSpPr bwMode="auto">
            <a:xfrm>
              <a:off x="612" y="1979"/>
              <a:ext cx="4581" cy="1678"/>
              <a:chOff x="1440" y="9720"/>
              <a:chExt cx="9720" cy="2700"/>
            </a:xfrm>
          </p:grpSpPr>
          <p:pic>
            <p:nvPicPr>
              <p:cNvPr id="57351" name="Picture 9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40" y="10260"/>
                <a:ext cx="5380" cy="1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7352" name="Picture 10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40" y="9720"/>
                <a:ext cx="4320" cy="2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95288" y="260350"/>
            <a:ext cx="8353425" cy="2414588"/>
            <a:chOff x="249" y="164"/>
            <a:chExt cx="5262" cy="1521"/>
          </a:xfrm>
        </p:grpSpPr>
        <p:sp>
          <p:nvSpPr>
            <p:cNvPr id="58374" name="Text Box 4"/>
            <p:cNvSpPr txBox="1">
              <a:spLocks noChangeArrowheads="1"/>
            </p:cNvSpPr>
            <p:nvPr/>
          </p:nvSpPr>
          <p:spPr bwMode="auto">
            <a:xfrm>
              <a:off x="249" y="164"/>
              <a:ext cx="2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3.</a:t>
              </a:r>
              <a:endParaRPr lang="en-US"/>
            </a:p>
          </p:txBody>
        </p:sp>
        <p:pic>
          <p:nvPicPr>
            <p:cNvPr id="58375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" y="255"/>
              <a:ext cx="4944" cy="14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95288" y="2924175"/>
            <a:ext cx="7705725" cy="3432175"/>
            <a:chOff x="249" y="1842"/>
            <a:chExt cx="4854" cy="2162"/>
          </a:xfrm>
        </p:grpSpPr>
        <p:sp>
          <p:nvSpPr>
            <p:cNvPr id="58372" name="Text Box 5"/>
            <p:cNvSpPr txBox="1">
              <a:spLocks noChangeArrowheads="1"/>
            </p:cNvSpPr>
            <p:nvPr/>
          </p:nvSpPr>
          <p:spPr bwMode="auto">
            <a:xfrm>
              <a:off x="249" y="1842"/>
              <a:ext cx="2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4.</a:t>
              </a:r>
              <a:endParaRPr lang="en-US"/>
            </a:p>
          </p:txBody>
        </p:sp>
        <p:pic>
          <p:nvPicPr>
            <p:cNvPr id="58373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" y="1842"/>
              <a:ext cx="4491" cy="2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3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210948" name="Rectangle 4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59396" name="Line 5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950" name="Rectangle 6"/>
          <p:cNvSpPr>
            <a:spLocks noChangeArrowheads="1"/>
          </p:cNvSpPr>
          <p:nvPr/>
        </p:nvSpPr>
        <p:spPr bwMode="auto">
          <a:xfrm>
            <a:off x="977900" y="3044825"/>
            <a:ext cx="3886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 sz="1800">
                <a:solidFill>
                  <a:srgbClr val="FFFF00"/>
                </a:solidFill>
              </a:rPr>
              <a:t>To explain how the scale factor applies to surface area.</a:t>
            </a:r>
          </a:p>
        </p:txBody>
      </p:sp>
      <p:sp>
        <p:nvSpPr>
          <p:cNvPr id="210951" name="Rectangle 7"/>
          <p:cNvSpPr>
            <a:spLocks noChangeArrowheads="1"/>
          </p:cNvSpPr>
          <p:nvPr/>
        </p:nvSpPr>
        <p:spPr bwMode="auto">
          <a:xfrm>
            <a:off x="5273675" y="3101975"/>
            <a:ext cx="3870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1.	Understand how the scale factor applies to surface area.</a:t>
            </a:r>
          </a:p>
        </p:txBody>
      </p:sp>
      <p:sp>
        <p:nvSpPr>
          <p:cNvPr id="210955" name="Rectangle 11"/>
          <p:cNvSpPr>
            <a:spLocks noChangeArrowheads="1"/>
          </p:cNvSpPr>
          <p:nvPr/>
        </p:nvSpPr>
        <p:spPr bwMode="auto">
          <a:xfrm>
            <a:off x="5300663" y="4284663"/>
            <a:ext cx="3870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2.	Solve surface area problems using scale factor.</a:t>
            </a: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1195388" y="4127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Surface Area </a:t>
            </a:r>
          </a:p>
          <a:p>
            <a:pPr algn="ctr">
              <a:defRPr/>
            </a:pPr>
            <a:r>
              <a:rPr lang="en-GB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of Similar Solids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0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0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50" grpId="0"/>
      <p:bldP spid="210951" grpId="0"/>
      <p:bldP spid="21095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4"/>
          <p:cNvSpPr txBox="1">
            <a:spLocks noChangeArrowheads="1"/>
          </p:cNvSpPr>
          <p:nvPr/>
        </p:nvSpPr>
        <p:spPr bwMode="auto">
          <a:xfrm>
            <a:off x="485775" y="352425"/>
            <a:ext cx="7921625" cy="4619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solidFill>
                  <a:schemeClr val="bg1"/>
                </a:solidFill>
                <a:cs typeface="Arial" charset="0"/>
              </a:rPr>
              <a:t>The same rule applies when dealing with Surface Area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23850" y="1166813"/>
            <a:ext cx="8637588" cy="2813050"/>
            <a:chOff x="323850" y="908050"/>
            <a:chExt cx="8637301" cy="2813051"/>
          </a:xfrm>
        </p:grpSpPr>
        <p:sp>
          <p:nvSpPr>
            <p:cNvPr id="60430" name="Text Box 5"/>
            <p:cNvSpPr txBox="1">
              <a:spLocks noChangeArrowheads="1"/>
            </p:cNvSpPr>
            <p:nvPr/>
          </p:nvSpPr>
          <p:spPr bwMode="auto">
            <a:xfrm>
              <a:off x="323850" y="908050"/>
              <a:ext cx="863730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FFFF00"/>
                  </a:solidFill>
                </a:rPr>
                <a:t>Example : Work out the surface area of the larger cuboid.</a:t>
              </a:r>
            </a:p>
          </p:txBody>
        </p:sp>
        <p:grpSp>
          <p:nvGrpSpPr>
            <p:cNvPr id="60431" name="Group 13"/>
            <p:cNvGrpSpPr>
              <a:grpSpLocks/>
            </p:cNvGrpSpPr>
            <p:nvPr/>
          </p:nvGrpSpPr>
          <p:grpSpPr bwMode="auto">
            <a:xfrm>
              <a:off x="611188" y="2060576"/>
              <a:ext cx="2265360" cy="1543051"/>
              <a:chOff x="385" y="1298"/>
              <a:chExt cx="1427" cy="972"/>
            </a:xfrm>
          </p:grpSpPr>
          <p:sp>
            <p:nvSpPr>
              <p:cNvPr id="60435" name="AutoShape 6"/>
              <p:cNvSpPr>
                <a:spLocks noChangeArrowheads="1"/>
              </p:cNvSpPr>
              <p:nvPr/>
            </p:nvSpPr>
            <p:spPr bwMode="auto">
              <a:xfrm>
                <a:off x="385" y="1298"/>
                <a:ext cx="953" cy="681"/>
              </a:xfrm>
              <a:prstGeom prst="cube">
                <a:avLst>
                  <a:gd name="adj" fmla="val 25000"/>
                </a:avLst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60436" name="Text Box 7"/>
              <p:cNvSpPr txBox="1">
                <a:spLocks noChangeArrowheads="1"/>
              </p:cNvSpPr>
              <p:nvPr/>
            </p:nvSpPr>
            <p:spPr bwMode="auto">
              <a:xfrm>
                <a:off x="567" y="1979"/>
                <a:ext cx="485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>
                    <a:solidFill>
                      <a:srgbClr val="FFFF00"/>
                    </a:solidFill>
                  </a:rPr>
                  <a:t>4cm</a:t>
                </a:r>
              </a:p>
            </p:txBody>
          </p:sp>
          <p:sp>
            <p:nvSpPr>
              <p:cNvPr id="60437" name="Text Box 8"/>
              <p:cNvSpPr txBox="1">
                <a:spLocks noChangeArrowheads="1"/>
              </p:cNvSpPr>
              <p:nvPr/>
            </p:nvSpPr>
            <p:spPr bwMode="auto">
              <a:xfrm>
                <a:off x="1247" y="1797"/>
                <a:ext cx="485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>
                    <a:solidFill>
                      <a:srgbClr val="FFFF00"/>
                    </a:solidFill>
                  </a:rPr>
                  <a:t>2cm</a:t>
                </a:r>
              </a:p>
            </p:txBody>
          </p:sp>
          <p:sp>
            <p:nvSpPr>
              <p:cNvPr id="60438" name="Text Box 9"/>
              <p:cNvSpPr txBox="1">
                <a:spLocks noChangeArrowheads="1"/>
              </p:cNvSpPr>
              <p:nvPr/>
            </p:nvSpPr>
            <p:spPr bwMode="auto">
              <a:xfrm>
                <a:off x="1327" y="1434"/>
                <a:ext cx="485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>
                    <a:solidFill>
                      <a:srgbClr val="FFFF00"/>
                    </a:solidFill>
                  </a:rPr>
                  <a:t>3cm</a:t>
                </a:r>
              </a:p>
            </p:txBody>
          </p:sp>
        </p:grpSp>
        <p:grpSp>
          <p:nvGrpSpPr>
            <p:cNvPr id="60432" name="Group 16"/>
            <p:cNvGrpSpPr>
              <a:grpSpLocks/>
            </p:cNvGrpSpPr>
            <p:nvPr/>
          </p:nvGrpSpPr>
          <p:grpSpPr bwMode="auto">
            <a:xfrm>
              <a:off x="5076825" y="1603375"/>
              <a:ext cx="2879725" cy="2117726"/>
              <a:chOff x="3198" y="1117"/>
              <a:chExt cx="1814" cy="1334"/>
            </a:xfrm>
          </p:grpSpPr>
          <p:sp>
            <p:nvSpPr>
              <p:cNvPr id="60433" name="AutoShape 11"/>
              <p:cNvSpPr>
                <a:spLocks noChangeArrowheads="1"/>
              </p:cNvSpPr>
              <p:nvPr/>
            </p:nvSpPr>
            <p:spPr bwMode="auto">
              <a:xfrm>
                <a:off x="3198" y="1117"/>
                <a:ext cx="1814" cy="1043"/>
              </a:xfrm>
              <a:prstGeom prst="cube">
                <a:avLst>
                  <a:gd name="adj" fmla="val 25000"/>
                </a:avLst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60434" name="Text Box 12"/>
              <p:cNvSpPr txBox="1">
                <a:spLocks noChangeArrowheads="1"/>
              </p:cNvSpPr>
              <p:nvPr/>
            </p:nvSpPr>
            <p:spPr bwMode="auto">
              <a:xfrm>
                <a:off x="3795" y="2160"/>
                <a:ext cx="572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>
                    <a:solidFill>
                      <a:srgbClr val="FFFF00"/>
                    </a:solidFill>
                  </a:rPr>
                  <a:t>12cm</a:t>
                </a:r>
              </a:p>
            </p:txBody>
          </p:sp>
        </p:grpSp>
      </p:grp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4837113" y="5124450"/>
            <a:ext cx="1381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chemeClr val="bg1"/>
                </a:solidFill>
              </a:rPr>
              <a:t> ESF = 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-23813" y="4191000"/>
            <a:ext cx="4648201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Surface Area of small cuboid : 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4391025" y="4191000"/>
            <a:ext cx="49006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chemeClr val="bg1"/>
                </a:solidFill>
              </a:rPr>
              <a:t>2(2</a:t>
            </a:r>
            <a:r>
              <a:rPr lang="en-GB" sz="1600">
                <a:solidFill>
                  <a:schemeClr val="bg1"/>
                </a:solidFill>
              </a:rPr>
              <a:t>x</a:t>
            </a:r>
            <a:r>
              <a:rPr lang="en-GB">
                <a:solidFill>
                  <a:schemeClr val="bg1"/>
                </a:solidFill>
              </a:rPr>
              <a:t>3) + 2(4</a:t>
            </a:r>
            <a:r>
              <a:rPr lang="en-GB" sz="1600">
                <a:solidFill>
                  <a:schemeClr val="bg1"/>
                </a:solidFill>
              </a:rPr>
              <a:t>x</a:t>
            </a:r>
            <a:r>
              <a:rPr lang="en-GB">
                <a:solidFill>
                  <a:schemeClr val="bg1"/>
                </a:solidFill>
              </a:rPr>
              <a:t>3) + 2(2</a:t>
            </a:r>
            <a:r>
              <a:rPr lang="en-GB" sz="1600">
                <a:solidFill>
                  <a:schemeClr val="bg1"/>
                </a:solidFill>
              </a:rPr>
              <a:t>x</a:t>
            </a:r>
            <a:r>
              <a:rPr lang="en-GB">
                <a:solidFill>
                  <a:schemeClr val="bg1"/>
                </a:solidFill>
              </a:rPr>
              <a:t>4) = 52cm</a:t>
            </a:r>
            <a:r>
              <a:rPr lang="en-GB" baseline="30000">
                <a:solidFill>
                  <a:schemeClr val="bg1"/>
                </a:solidFill>
              </a:rPr>
              <a:t>2</a:t>
            </a:r>
            <a:r>
              <a:rPr lang="en-GB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6145213" y="4941888"/>
            <a:ext cx="569912" cy="887412"/>
            <a:chOff x="6212562" y="302504"/>
            <a:chExt cx="570377" cy="887019"/>
          </a:xfrm>
        </p:grpSpPr>
        <p:sp>
          <p:nvSpPr>
            <p:cNvPr id="60427" name="Text Box 15"/>
            <p:cNvSpPr txBox="1">
              <a:spLocks noChangeArrowheads="1"/>
            </p:cNvSpPr>
            <p:nvPr/>
          </p:nvSpPr>
          <p:spPr bwMode="auto">
            <a:xfrm>
              <a:off x="6275091" y="727858"/>
              <a:ext cx="39068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60428" name="Text Box 15"/>
            <p:cNvSpPr txBox="1">
              <a:spLocks noChangeArrowheads="1"/>
            </p:cNvSpPr>
            <p:nvPr/>
          </p:nvSpPr>
          <p:spPr bwMode="auto">
            <a:xfrm>
              <a:off x="6212562" y="302504"/>
              <a:ext cx="570377" cy="461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chemeClr val="bg1"/>
                  </a:solidFill>
                </a:rPr>
                <a:t>12</a:t>
              </a: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6299945" y="737286"/>
              <a:ext cx="312993" cy="1586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6586538" y="5124450"/>
            <a:ext cx="801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chemeClr val="bg1"/>
                </a:solidFill>
              </a:rPr>
              <a:t>= 3 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-14288" y="5154613"/>
            <a:ext cx="4740276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Surface Area of large cuboid : </a:t>
            </a: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4953000" y="6015038"/>
            <a:ext cx="3559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chemeClr val="bg1"/>
                </a:solidFill>
              </a:rPr>
              <a:t>(3)</a:t>
            </a:r>
            <a:r>
              <a:rPr lang="en-GB" sz="2800" baseline="30000">
                <a:solidFill>
                  <a:schemeClr val="bg1"/>
                </a:solidFill>
              </a:rPr>
              <a:t>2</a:t>
            </a:r>
            <a:r>
              <a:rPr lang="en-GB" sz="2800">
                <a:solidFill>
                  <a:schemeClr val="bg1"/>
                </a:solidFill>
              </a:rPr>
              <a:t> x 52 = 468 cm</a:t>
            </a:r>
            <a:r>
              <a:rPr lang="en-GB" sz="2800" baseline="30000">
                <a:solidFill>
                  <a:schemeClr val="bg1"/>
                </a:solidFill>
              </a:rPr>
              <a:t>2</a:t>
            </a:r>
            <a:r>
              <a:rPr lang="en-GB" sz="280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9" grpId="0"/>
      <p:bldP spid="20" grpId="0"/>
      <p:bldP spid="29" grpId="0"/>
      <p:bldP spid="30" grpId="0"/>
      <p:bldP spid="3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3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210948" name="Rectangle 4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61444" name="Line 5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950" name="Rectangle 6"/>
          <p:cNvSpPr>
            <a:spLocks noChangeArrowheads="1"/>
          </p:cNvSpPr>
          <p:nvPr/>
        </p:nvSpPr>
        <p:spPr bwMode="auto">
          <a:xfrm>
            <a:off x="977900" y="3044825"/>
            <a:ext cx="3886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 sz="1800">
                <a:solidFill>
                  <a:srgbClr val="FFFF00"/>
                </a:solidFill>
              </a:rPr>
              <a:t>To explain how the scale factor applies to volume.</a:t>
            </a:r>
          </a:p>
        </p:txBody>
      </p:sp>
      <p:sp>
        <p:nvSpPr>
          <p:cNvPr id="210951" name="Rectangle 7"/>
          <p:cNvSpPr>
            <a:spLocks noChangeArrowheads="1"/>
          </p:cNvSpPr>
          <p:nvPr/>
        </p:nvSpPr>
        <p:spPr bwMode="auto">
          <a:xfrm>
            <a:off x="5273675" y="3101975"/>
            <a:ext cx="3870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1.	Understand how the scale factor applies to 3D – volume.</a:t>
            </a:r>
          </a:p>
        </p:txBody>
      </p:sp>
      <p:sp>
        <p:nvSpPr>
          <p:cNvPr id="210955" name="Rectangle 11"/>
          <p:cNvSpPr>
            <a:spLocks noChangeArrowheads="1"/>
          </p:cNvSpPr>
          <p:nvPr/>
        </p:nvSpPr>
        <p:spPr bwMode="auto">
          <a:xfrm>
            <a:off x="5300663" y="4284663"/>
            <a:ext cx="3870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2.	Solve volume problems using scale factor.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Volumes of Similar Solids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0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0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50" grpId="0"/>
      <p:bldP spid="210951" grpId="0"/>
      <p:bldP spid="21095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0"/>
          <p:cNvGrpSpPr>
            <a:grpSpLocks/>
          </p:cNvGrpSpPr>
          <p:nvPr/>
        </p:nvGrpSpPr>
        <p:grpSpPr bwMode="auto">
          <a:xfrm>
            <a:off x="5797550" y="2906713"/>
            <a:ext cx="2068513" cy="1863725"/>
            <a:chOff x="5797550" y="2907503"/>
            <a:chExt cx="2068079" cy="1862974"/>
          </a:xfrm>
        </p:grpSpPr>
        <p:grpSp>
          <p:nvGrpSpPr>
            <p:cNvPr id="3" name="Group 116"/>
            <p:cNvGrpSpPr>
              <a:grpSpLocks/>
            </p:cNvGrpSpPr>
            <p:nvPr/>
          </p:nvGrpSpPr>
          <p:grpSpPr bwMode="auto">
            <a:xfrm>
              <a:off x="5797550" y="2907503"/>
              <a:ext cx="1752600" cy="1520825"/>
              <a:chOff x="4160" y="1632"/>
              <a:chExt cx="1104" cy="958"/>
            </a:xfrm>
            <a:solidFill>
              <a:schemeClr val="tx1"/>
            </a:solidFill>
          </p:grpSpPr>
          <p:grpSp>
            <p:nvGrpSpPr>
              <p:cNvPr id="4" name="Group 80"/>
              <p:cNvGrpSpPr>
                <a:grpSpLocks/>
              </p:cNvGrpSpPr>
              <p:nvPr/>
            </p:nvGrpSpPr>
            <p:grpSpPr bwMode="auto">
              <a:xfrm>
                <a:off x="4272" y="1632"/>
                <a:ext cx="992" cy="848"/>
                <a:chOff x="4272" y="1632"/>
                <a:chExt cx="992" cy="848"/>
              </a:xfrm>
              <a:grpFill/>
            </p:grpSpPr>
            <p:grpSp>
              <p:nvGrpSpPr>
                <p:cNvPr id="5" name="Group 62"/>
                <p:cNvGrpSpPr>
                  <a:grpSpLocks/>
                </p:cNvGrpSpPr>
                <p:nvPr/>
              </p:nvGrpSpPr>
              <p:grpSpPr bwMode="auto">
                <a:xfrm>
                  <a:off x="4272" y="1632"/>
                  <a:ext cx="560" cy="848"/>
                  <a:chOff x="4272" y="1657"/>
                  <a:chExt cx="560" cy="848"/>
                </a:xfrm>
                <a:grpFill/>
              </p:grpSpPr>
              <p:grpSp>
                <p:nvGrpSpPr>
                  <p:cNvPr id="6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4272" y="2016"/>
                    <a:ext cx="560" cy="489"/>
                    <a:chOff x="2000" y="1527"/>
                    <a:chExt cx="560" cy="489"/>
                  </a:xfrm>
                  <a:grpFill/>
                </p:grpSpPr>
                <p:sp>
                  <p:nvSpPr>
                    <p:cNvPr id="11312" name="AutoShap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00" y="1527"/>
                      <a:ext cx="560" cy="480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28575">
                      <a:solidFill>
                        <a:srgbClr val="080808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288" name="Line 2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2430" y="1702"/>
                      <a:ext cx="136" cy="92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289" name="Line 2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016" y="1816"/>
                      <a:ext cx="436" cy="8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13" name="Line 49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2016" y="1824"/>
                      <a:ext cx="384" cy="0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14" name="Line 50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2328" y="1752"/>
                      <a:ext cx="336" cy="0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15" name="Line 5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64" y="1584"/>
                      <a:ext cx="471" cy="0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16" name="Line 52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2232" y="1512"/>
                      <a:ext cx="96" cy="144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</p:grpSp>
              <p:grpSp>
                <p:nvGrpSpPr>
                  <p:cNvPr id="7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4272" y="1657"/>
                    <a:ext cx="560" cy="489"/>
                    <a:chOff x="2000" y="1527"/>
                    <a:chExt cx="560" cy="489"/>
                  </a:xfrm>
                  <a:grpFill/>
                </p:grpSpPr>
                <p:sp>
                  <p:nvSpPr>
                    <p:cNvPr id="11319" name="AutoShape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00" y="1527"/>
                      <a:ext cx="560" cy="480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28575">
                      <a:solidFill>
                        <a:srgbClr val="080808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20" name="Line 5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2430" y="1702"/>
                      <a:ext cx="136" cy="92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21" name="Line 5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016" y="1816"/>
                      <a:ext cx="436" cy="8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22" name="Line 58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2016" y="1824"/>
                      <a:ext cx="384" cy="0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23" name="Line 59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2328" y="1752"/>
                      <a:ext cx="336" cy="0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24" name="Line 6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64" y="1584"/>
                      <a:ext cx="471" cy="0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25" name="Line 61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2232" y="1512"/>
                      <a:ext cx="96" cy="144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</p:grpSp>
            </p:grpSp>
            <p:grpSp>
              <p:nvGrpSpPr>
                <p:cNvPr id="8" name="Group 63"/>
                <p:cNvGrpSpPr>
                  <a:grpSpLocks/>
                </p:cNvGrpSpPr>
                <p:nvPr/>
              </p:nvGrpSpPr>
              <p:grpSpPr bwMode="auto">
                <a:xfrm>
                  <a:off x="4704" y="1632"/>
                  <a:ext cx="560" cy="848"/>
                  <a:chOff x="4272" y="1657"/>
                  <a:chExt cx="560" cy="848"/>
                </a:xfrm>
                <a:grpFill/>
              </p:grpSpPr>
              <p:grpSp>
                <p:nvGrpSpPr>
                  <p:cNvPr id="9" name="Group 64"/>
                  <p:cNvGrpSpPr>
                    <a:grpSpLocks/>
                  </p:cNvGrpSpPr>
                  <p:nvPr/>
                </p:nvGrpSpPr>
                <p:grpSpPr bwMode="auto">
                  <a:xfrm>
                    <a:off x="4272" y="2016"/>
                    <a:ext cx="560" cy="489"/>
                    <a:chOff x="2000" y="1527"/>
                    <a:chExt cx="560" cy="489"/>
                  </a:xfrm>
                  <a:grpFill/>
                </p:grpSpPr>
                <p:sp>
                  <p:nvSpPr>
                    <p:cNvPr id="11329" name="AutoShape 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00" y="1527"/>
                      <a:ext cx="560" cy="480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28575">
                      <a:solidFill>
                        <a:srgbClr val="080808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30" name="Line 6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2430" y="1702"/>
                      <a:ext cx="136" cy="92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31" name="Line 6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016" y="1816"/>
                      <a:ext cx="436" cy="8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32" name="Line 68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2016" y="1824"/>
                      <a:ext cx="384" cy="0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33" name="Line 69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2328" y="1752"/>
                      <a:ext cx="336" cy="0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34" name="Line 7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64" y="1584"/>
                      <a:ext cx="471" cy="0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35" name="Line 71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2232" y="1512"/>
                      <a:ext cx="96" cy="144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</p:grpSp>
              <p:grpSp>
                <p:nvGrpSpPr>
                  <p:cNvPr id="10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4272" y="1657"/>
                    <a:ext cx="560" cy="489"/>
                    <a:chOff x="2000" y="1527"/>
                    <a:chExt cx="560" cy="489"/>
                  </a:xfrm>
                  <a:grpFill/>
                </p:grpSpPr>
                <p:sp>
                  <p:nvSpPr>
                    <p:cNvPr id="11337" name="AutoShape 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00" y="1527"/>
                      <a:ext cx="560" cy="480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28575">
                      <a:solidFill>
                        <a:srgbClr val="080808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38" name="Line 7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2430" y="1702"/>
                      <a:ext cx="136" cy="92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39" name="Line 7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016" y="1816"/>
                      <a:ext cx="436" cy="8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40" name="Line 76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2016" y="1824"/>
                      <a:ext cx="384" cy="0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41" name="Line 77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2328" y="1752"/>
                      <a:ext cx="336" cy="0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42" name="Line 7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64" y="1584"/>
                      <a:ext cx="471" cy="0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43" name="Line 79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2232" y="1512"/>
                      <a:ext cx="96" cy="144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</p:grpSp>
            </p:grpSp>
          </p:grpSp>
          <p:grpSp>
            <p:nvGrpSpPr>
              <p:cNvPr id="11" name="Group 81"/>
              <p:cNvGrpSpPr>
                <a:grpSpLocks/>
              </p:cNvGrpSpPr>
              <p:nvPr/>
            </p:nvGrpSpPr>
            <p:grpSpPr bwMode="auto">
              <a:xfrm>
                <a:off x="4160" y="1742"/>
                <a:ext cx="992" cy="848"/>
                <a:chOff x="4272" y="1632"/>
                <a:chExt cx="992" cy="848"/>
              </a:xfrm>
              <a:grpFill/>
            </p:grpSpPr>
            <p:grpSp>
              <p:nvGrpSpPr>
                <p:cNvPr id="12" name="Group 82"/>
                <p:cNvGrpSpPr>
                  <a:grpSpLocks/>
                </p:cNvGrpSpPr>
                <p:nvPr/>
              </p:nvGrpSpPr>
              <p:grpSpPr bwMode="auto">
                <a:xfrm>
                  <a:off x="4272" y="1632"/>
                  <a:ext cx="560" cy="848"/>
                  <a:chOff x="4272" y="1657"/>
                  <a:chExt cx="560" cy="848"/>
                </a:xfrm>
                <a:grpFill/>
              </p:grpSpPr>
              <p:grpSp>
                <p:nvGrpSpPr>
                  <p:cNvPr id="13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4272" y="2016"/>
                    <a:ext cx="560" cy="489"/>
                    <a:chOff x="2000" y="1527"/>
                    <a:chExt cx="560" cy="489"/>
                  </a:xfrm>
                  <a:grpFill/>
                </p:grpSpPr>
                <p:sp>
                  <p:nvSpPr>
                    <p:cNvPr id="11348" name="AutoShape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00" y="1527"/>
                      <a:ext cx="560" cy="480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28575">
                      <a:solidFill>
                        <a:srgbClr val="080808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49" name="Line 85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2430" y="1702"/>
                      <a:ext cx="136" cy="92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50" name="Line 8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016" y="1816"/>
                      <a:ext cx="436" cy="8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51" name="Line 87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2016" y="1824"/>
                      <a:ext cx="384" cy="0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52" name="Line 88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2328" y="1752"/>
                      <a:ext cx="336" cy="0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53" name="Line 8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64" y="1584"/>
                      <a:ext cx="471" cy="0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54" name="Line 90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2232" y="1512"/>
                      <a:ext cx="96" cy="144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</p:grpSp>
              <p:grpSp>
                <p:nvGrpSpPr>
                  <p:cNvPr id="14" name="Group 91"/>
                  <p:cNvGrpSpPr>
                    <a:grpSpLocks/>
                  </p:cNvGrpSpPr>
                  <p:nvPr/>
                </p:nvGrpSpPr>
                <p:grpSpPr bwMode="auto">
                  <a:xfrm>
                    <a:off x="4272" y="1657"/>
                    <a:ext cx="560" cy="489"/>
                    <a:chOff x="2000" y="1527"/>
                    <a:chExt cx="560" cy="489"/>
                  </a:xfrm>
                  <a:grpFill/>
                </p:grpSpPr>
                <p:sp>
                  <p:nvSpPr>
                    <p:cNvPr id="11356" name="AutoShape 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00" y="1527"/>
                      <a:ext cx="560" cy="480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28575">
                      <a:solidFill>
                        <a:srgbClr val="080808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57" name="Line 93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2430" y="1702"/>
                      <a:ext cx="136" cy="92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58" name="Line 9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016" y="1816"/>
                      <a:ext cx="436" cy="8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59" name="Line 95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2016" y="1824"/>
                      <a:ext cx="384" cy="0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60" name="Line 96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2328" y="1752"/>
                      <a:ext cx="336" cy="0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61" name="Line 9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64" y="1584"/>
                      <a:ext cx="471" cy="0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62" name="Line 98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2232" y="1512"/>
                      <a:ext cx="96" cy="144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</p:grpSp>
            </p:grpSp>
            <p:grpSp>
              <p:nvGrpSpPr>
                <p:cNvPr id="15" name="Group 99"/>
                <p:cNvGrpSpPr>
                  <a:grpSpLocks/>
                </p:cNvGrpSpPr>
                <p:nvPr/>
              </p:nvGrpSpPr>
              <p:grpSpPr bwMode="auto">
                <a:xfrm>
                  <a:off x="4704" y="1632"/>
                  <a:ext cx="560" cy="848"/>
                  <a:chOff x="4272" y="1657"/>
                  <a:chExt cx="560" cy="848"/>
                </a:xfrm>
                <a:grpFill/>
              </p:grpSpPr>
              <p:grpSp>
                <p:nvGrpSpPr>
                  <p:cNvPr id="16" name="Group 100"/>
                  <p:cNvGrpSpPr>
                    <a:grpSpLocks/>
                  </p:cNvGrpSpPr>
                  <p:nvPr/>
                </p:nvGrpSpPr>
                <p:grpSpPr bwMode="auto">
                  <a:xfrm>
                    <a:off x="4272" y="2016"/>
                    <a:ext cx="560" cy="489"/>
                    <a:chOff x="2000" y="1527"/>
                    <a:chExt cx="560" cy="489"/>
                  </a:xfrm>
                  <a:grpFill/>
                </p:grpSpPr>
                <p:sp>
                  <p:nvSpPr>
                    <p:cNvPr id="11365" name="AutoShap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00" y="1527"/>
                      <a:ext cx="560" cy="480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28575">
                      <a:solidFill>
                        <a:srgbClr val="080808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66" name="Line 102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2430" y="1702"/>
                      <a:ext cx="136" cy="92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67" name="Line 10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016" y="1816"/>
                      <a:ext cx="436" cy="8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68" name="Line 104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2016" y="1824"/>
                      <a:ext cx="384" cy="0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69" name="Line 105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2328" y="1752"/>
                      <a:ext cx="336" cy="0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70" name="Line 10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64" y="1584"/>
                      <a:ext cx="471" cy="0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71" name="Line 107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2232" y="1512"/>
                      <a:ext cx="96" cy="144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</p:grpSp>
              <p:grpSp>
                <p:nvGrpSpPr>
                  <p:cNvPr id="17" name="Group 108"/>
                  <p:cNvGrpSpPr>
                    <a:grpSpLocks/>
                  </p:cNvGrpSpPr>
                  <p:nvPr/>
                </p:nvGrpSpPr>
                <p:grpSpPr bwMode="auto">
                  <a:xfrm>
                    <a:off x="4272" y="1657"/>
                    <a:ext cx="560" cy="489"/>
                    <a:chOff x="2000" y="1527"/>
                    <a:chExt cx="560" cy="489"/>
                  </a:xfrm>
                  <a:grpFill/>
                </p:grpSpPr>
                <p:sp>
                  <p:nvSpPr>
                    <p:cNvPr id="11373" name="AutoShape 1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00" y="1527"/>
                      <a:ext cx="560" cy="480"/>
                    </a:xfrm>
                    <a:prstGeom prst="cube">
                      <a:avLst>
                        <a:gd name="adj" fmla="val 25000"/>
                      </a:avLst>
                    </a:prstGeom>
                    <a:grpFill/>
                    <a:ln w="28575">
                      <a:solidFill>
                        <a:srgbClr val="080808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74" name="Line 110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2430" y="1702"/>
                      <a:ext cx="136" cy="92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75" name="Line 11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016" y="1816"/>
                      <a:ext cx="436" cy="8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76" name="Line 112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2016" y="1824"/>
                      <a:ext cx="384" cy="0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77" name="Line 113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2328" y="1752"/>
                      <a:ext cx="336" cy="0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78" name="Line 11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64" y="1584"/>
                      <a:ext cx="471" cy="0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  <p:sp>
                  <p:nvSpPr>
                    <p:cNvPr id="11379" name="Line 115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2232" y="1512"/>
                      <a:ext cx="96" cy="144"/>
                    </a:xfrm>
                    <a:prstGeom prst="line">
                      <a:avLst/>
                    </a:prstGeom>
                    <a:grpFill/>
                    <a:ln w="28575">
                      <a:solidFill>
                        <a:srgbClr val="080808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>
                        <a:cs typeface="Arial" charset="0"/>
                      </a:endParaRPr>
                    </a:p>
                  </p:txBody>
                </p:sp>
              </p:grpSp>
            </p:grpSp>
          </p:grpSp>
        </p:grpSp>
        <p:sp>
          <p:nvSpPr>
            <p:cNvPr id="62502" name="TextBox 116"/>
            <p:cNvSpPr txBox="1">
              <a:spLocks noChangeArrowheads="1"/>
            </p:cNvSpPr>
            <p:nvPr/>
          </p:nvSpPr>
          <p:spPr bwMode="auto">
            <a:xfrm>
              <a:off x="7523869" y="3430175"/>
              <a:ext cx="34176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000"/>
                <a:t>4</a:t>
              </a:r>
            </a:p>
          </p:txBody>
        </p:sp>
        <p:sp>
          <p:nvSpPr>
            <p:cNvPr id="62503" name="TextBox 117"/>
            <p:cNvSpPr txBox="1">
              <a:spLocks noChangeArrowheads="1"/>
            </p:cNvSpPr>
            <p:nvPr/>
          </p:nvSpPr>
          <p:spPr bwMode="auto">
            <a:xfrm>
              <a:off x="7296444" y="4145283"/>
              <a:ext cx="3722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000"/>
                <a:t>4</a:t>
              </a:r>
            </a:p>
          </p:txBody>
        </p:sp>
        <p:sp>
          <p:nvSpPr>
            <p:cNvPr id="62504" name="TextBox 119"/>
            <p:cNvSpPr txBox="1">
              <a:spLocks noChangeArrowheads="1"/>
            </p:cNvSpPr>
            <p:nvPr/>
          </p:nvSpPr>
          <p:spPr bwMode="auto">
            <a:xfrm>
              <a:off x="6339838" y="4370367"/>
              <a:ext cx="34176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000"/>
                <a:t>4</a:t>
              </a:r>
            </a:p>
          </p:txBody>
        </p:sp>
      </p:grpSp>
      <p:sp>
        <p:nvSpPr>
          <p:cNvPr id="62467" name="Rectangle 4"/>
          <p:cNvSpPr>
            <a:spLocks noChangeArrowheads="1"/>
          </p:cNvSpPr>
          <p:nvPr/>
        </p:nvSpPr>
        <p:spPr bwMode="auto">
          <a:xfrm>
            <a:off x="831850" y="1851025"/>
            <a:ext cx="4435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2000">
                <a:solidFill>
                  <a:srgbClr val="FFFF00"/>
                </a:solidFill>
              </a:rPr>
              <a:t>Draw a cube with sides 2 units long. </a:t>
            </a:r>
            <a:endParaRPr lang="en-GB">
              <a:solidFill>
                <a:srgbClr val="FFFF00"/>
              </a:solidFill>
            </a:endParaRPr>
          </a:p>
        </p:txBody>
      </p:sp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1141413" y="5111750"/>
            <a:ext cx="2416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/>
              <a:t>Scale factor  = </a:t>
            </a:r>
          </a:p>
        </p:txBody>
      </p:sp>
      <p:sp>
        <p:nvSpPr>
          <p:cNvPr id="78856" name="Rectangle 8"/>
          <p:cNvSpPr>
            <a:spLocks noChangeArrowheads="1"/>
          </p:cNvSpPr>
          <p:nvPr/>
        </p:nvSpPr>
        <p:spPr bwMode="auto">
          <a:xfrm>
            <a:off x="1135063" y="5664200"/>
            <a:ext cx="8008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Using our knowledge from AREA section,  </a:t>
            </a:r>
            <a:r>
              <a:rPr lang="en-GB"/>
              <a:t>(SF)</a:t>
            </a:r>
            <a:r>
              <a:rPr lang="en-GB" baseline="30000"/>
              <a:t>2</a:t>
            </a:r>
            <a:r>
              <a:rPr lang="en-GB">
                <a:solidFill>
                  <a:srgbClr val="FFFF00"/>
                </a:solidFill>
              </a:rPr>
              <a:t>. </a:t>
            </a:r>
          </a:p>
        </p:txBody>
      </p:sp>
      <p:sp>
        <p:nvSpPr>
          <p:cNvPr id="78857" name="Rectangle 40"/>
          <p:cNvSpPr>
            <a:spLocks noChangeArrowheads="1"/>
          </p:cNvSpPr>
          <p:nvPr/>
        </p:nvSpPr>
        <p:spPr bwMode="auto">
          <a:xfrm>
            <a:off x="1047750" y="3584575"/>
            <a:ext cx="31781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Volume = 2 </a:t>
            </a:r>
            <a:r>
              <a:rPr lang="en-GB" sz="1600">
                <a:solidFill>
                  <a:srgbClr val="FFFF00"/>
                </a:solidFill>
              </a:rPr>
              <a:t>x </a:t>
            </a:r>
            <a:r>
              <a:rPr lang="en-GB">
                <a:solidFill>
                  <a:srgbClr val="FFFF00"/>
                </a:solidFill>
              </a:rPr>
              <a:t>2 </a:t>
            </a:r>
            <a:r>
              <a:rPr lang="en-GB" sz="1600">
                <a:solidFill>
                  <a:srgbClr val="FFFF00"/>
                </a:solidFill>
              </a:rPr>
              <a:t>x </a:t>
            </a:r>
            <a:r>
              <a:rPr lang="en-GB">
                <a:solidFill>
                  <a:srgbClr val="FFFF00"/>
                </a:solidFill>
              </a:rPr>
              <a:t>2 = 8</a:t>
            </a:r>
            <a:endParaRPr lang="en-GB" sz="3200">
              <a:solidFill>
                <a:srgbClr val="FFFF00"/>
              </a:solidFill>
            </a:endParaRPr>
          </a:p>
        </p:txBody>
      </p:sp>
      <p:sp>
        <p:nvSpPr>
          <p:cNvPr id="78858" name="Rectangle 42"/>
          <p:cNvSpPr>
            <a:spLocks noChangeArrowheads="1"/>
          </p:cNvSpPr>
          <p:nvPr/>
        </p:nvSpPr>
        <p:spPr bwMode="auto">
          <a:xfrm>
            <a:off x="1160463" y="6223000"/>
            <a:ext cx="7153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For VOLUME  the scale factor is </a:t>
            </a:r>
            <a:r>
              <a:rPr lang="en-GB"/>
              <a:t>(SF)</a:t>
            </a:r>
            <a:r>
              <a:rPr lang="en-GB" baseline="30000"/>
              <a:t>3</a:t>
            </a:r>
            <a:r>
              <a:rPr lang="en-GB"/>
              <a:t> </a:t>
            </a:r>
            <a:r>
              <a:rPr lang="en-GB">
                <a:solidFill>
                  <a:srgbClr val="FFFF00"/>
                </a:solidFill>
              </a:rPr>
              <a:t>= (2)</a:t>
            </a:r>
            <a:r>
              <a:rPr lang="en-GB" baseline="30000">
                <a:solidFill>
                  <a:srgbClr val="FFFF00"/>
                </a:solidFill>
              </a:rPr>
              <a:t>3</a:t>
            </a:r>
            <a:r>
              <a:rPr lang="en-GB">
                <a:solidFill>
                  <a:srgbClr val="FFFF00"/>
                </a:solidFill>
              </a:rPr>
              <a:t> = 8</a:t>
            </a:r>
          </a:p>
        </p:txBody>
      </p:sp>
      <p:sp>
        <p:nvSpPr>
          <p:cNvPr id="78859" name="Rectangle 43"/>
          <p:cNvSpPr>
            <a:spLocks noChangeArrowheads="1"/>
          </p:cNvSpPr>
          <p:nvPr/>
        </p:nvSpPr>
        <p:spPr bwMode="auto">
          <a:xfrm>
            <a:off x="6045200" y="4700588"/>
            <a:ext cx="2994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2000">
                <a:solidFill>
                  <a:srgbClr val="FFFF00"/>
                </a:solidFill>
              </a:rPr>
              <a:t>Volume = 4 x 4 x 4 = 64</a:t>
            </a:r>
          </a:p>
        </p:txBody>
      </p:sp>
      <p:grpSp>
        <p:nvGrpSpPr>
          <p:cNvPr id="18" name="Group 125"/>
          <p:cNvGrpSpPr>
            <a:grpSpLocks/>
          </p:cNvGrpSpPr>
          <p:nvPr/>
        </p:nvGrpSpPr>
        <p:grpSpPr bwMode="auto">
          <a:xfrm>
            <a:off x="5014913" y="3857625"/>
            <a:ext cx="1044575" cy="1042988"/>
            <a:chOff x="3095" y="2146"/>
            <a:chExt cx="658" cy="657"/>
          </a:xfrm>
        </p:grpSpPr>
        <p:grpSp>
          <p:nvGrpSpPr>
            <p:cNvPr id="62494" name="Group 118"/>
            <p:cNvGrpSpPr>
              <a:grpSpLocks/>
            </p:cNvGrpSpPr>
            <p:nvPr/>
          </p:nvGrpSpPr>
          <p:grpSpPr bwMode="auto">
            <a:xfrm>
              <a:off x="3095" y="2146"/>
              <a:ext cx="658" cy="657"/>
              <a:chOff x="2400" y="1968"/>
              <a:chExt cx="758" cy="879"/>
            </a:xfrm>
          </p:grpSpPr>
          <p:sp>
            <p:nvSpPr>
              <p:cNvPr id="62497" name="Line 119"/>
              <p:cNvSpPr>
                <a:spLocks noChangeShapeType="1"/>
              </p:cNvSpPr>
              <p:nvPr/>
            </p:nvSpPr>
            <p:spPr bwMode="auto">
              <a:xfrm>
                <a:off x="2640" y="2544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8" name="Text Box 120"/>
              <p:cNvSpPr txBox="1">
                <a:spLocks noChangeArrowheads="1"/>
              </p:cNvSpPr>
              <p:nvPr/>
            </p:nvSpPr>
            <p:spPr bwMode="auto">
              <a:xfrm>
                <a:off x="2925" y="2536"/>
                <a:ext cx="233" cy="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1800"/>
                  <a:t>x</a:t>
                </a:r>
              </a:p>
            </p:txBody>
          </p:sp>
          <p:sp>
            <p:nvSpPr>
              <p:cNvPr id="62499" name="Line 121"/>
              <p:cNvSpPr>
                <a:spLocks noChangeShapeType="1"/>
              </p:cNvSpPr>
              <p:nvPr/>
            </p:nvSpPr>
            <p:spPr bwMode="auto">
              <a:xfrm rot="16200000" flipV="1">
                <a:off x="2400" y="2304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0" name="Rectangle 122"/>
              <p:cNvSpPr>
                <a:spLocks noChangeArrowheads="1"/>
              </p:cNvSpPr>
              <p:nvPr/>
            </p:nvSpPr>
            <p:spPr bwMode="auto">
              <a:xfrm>
                <a:off x="2400" y="1968"/>
                <a:ext cx="222" cy="3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800"/>
                  <a:t>y</a:t>
                </a:r>
              </a:p>
            </p:txBody>
          </p:sp>
        </p:grpSp>
        <p:sp>
          <p:nvSpPr>
            <p:cNvPr id="62495" name="Line 123"/>
            <p:cNvSpPr>
              <a:spLocks noChangeShapeType="1"/>
            </p:cNvSpPr>
            <p:nvPr/>
          </p:nvSpPr>
          <p:spPr bwMode="auto">
            <a:xfrm flipV="1">
              <a:off x="3300" y="2358"/>
              <a:ext cx="208" cy="2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96" name="Rectangle 124"/>
            <p:cNvSpPr>
              <a:spLocks noChangeArrowheads="1"/>
            </p:cNvSpPr>
            <p:nvPr/>
          </p:nvSpPr>
          <p:spPr bwMode="auto">
            <a:xfrm>
              <a:off x="3323" y="2218"/>
              <a:ext cx="19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800"/>
                <a:t>z</a:t>
              </a:r>
            </a:p>
          </p:txBody>
        </p:sp>
      </p:grpSp>
      <p:grpSp>
        <p:nvGrpSpPr>
          <p:cNvPr id="20" name="Group 137"/>
          <p:cNvGrpSpPr>
            <a:grpSpLocks/>
          </p:cNvGrpSpPr>
          <p:nvPr/>
        </p:nvGrpSpPr>
        <p:grpSpPr bwMode="auto">
          <a:xfrm>
            <a:off x="2008188" y="2352081"/>
            <a:ext cx="889000" cy="776287"/>
            <a:chOff x="2000" y="1527"/>
            <a:chExt cx="560" cy="489"/>
          </a:xfrm>
          <a:solidFill>
            <a:schemeClr val="tx1"/>
          </a:solidFill>
        </p:grpSpPr>
        <p:sp>
          <p:nvSpPr>
            <p:cNvPr id="11402" name="AutoShape 138"/>
            <p:cNvSpPr>
              <a:spLocks noChangeArrowheads="1"/>
            </p:cNvSpPr>
            <p:nvPr/>
          </p:nvSpPr>
          <p:spPr bwMode="auto">
            <a:xfrm>
              <a:off x="2000" y="1527"/>
              <a:ext cx="560" cy="480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8080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1403" name="Line 139"/>
            <p:cNvSpPr>
              <a:spLocks noChangeShapeType="1"/>
            </p:cNvSpPr>
            <p:nvPr/>
          </p:nvSpPr>
          <p:spPr bwMode="auto">
            <a:xfrm rot="5400000">
              <a:off x="2430" y="1702"/>
              <a:ext cx="136" cy="92"/>
            </a:xfrm>
            <a:prstGeom prst="line">
              <a:avLst/>
            </a:prstGeom>
            <a:grpFill/>
            <a:ln w="28575">
              <a:solidFill>
                <a:srgbClr val="080808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1404" name="Line 140"/>
            <p:cNvSpPr>
              <a:spLocks noChangeShapeType="1"/>
            </p:cNvSpPr>
            <p:nvPr/>
          </p:nvSpPr>
          <p:spPr bwMode="auto">
            <a:xfrm flipV="1">
              <a:off x="2016" y="1816"/>
              <a:ext cx="436" cy="8"/>
            </a:xfrm>
            <a:prstGeom prst="line">
              <a:avLst/>
            </a:prstGeom>
            <a:grpFill/>
            <a:ln w="28575">
              <a:solidFill>
                <a:srgbClr val="080808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1405" name="Line 141"/>
            <p:cNvSpPr>
              <a:spLocks noChangeShapeType="1"/>
            </p:cNvSpPr>
            <p:nvPr/>
          </p:nvSpPr>
          <p:spPr bwMode="auto">
            <a:xfrm rot="-5400000">
              <a:off x="2016" y="1824"/>
              <a:ext cx="384" cy="0"/>
            </a:xfrm>
            <a:prstGeom prst="line">
              <a:avLst/>
            </a:prstGeom>
            <a:grpFill/>
            <a:ln w="28575">
              <a:solidFill>
                <a:srgbClr val="080808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1406" name="Line 142"/>
            <p:cNvSpPr>
              <a:spLocks noChangeShapeType="1"/>
            </p:cNvSpPr>
            <p:nvPr/>
          </p:nvSpPr>
          <p:spPr bwMode="auto">
            <a:xfrm rot="-5400000">
              <a:off x="2328" y="1752"/>
              <a:ext cx="336" cy="0"/>
            </a:xfrm>
            <a:prstGeom prst="line">
              <a:avLst/>
            </a:prstGeom>
            <a:grpFill/>
            <a:ln w="28575">
              <a:solidFill>
                <a:srgbClr val="080808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1407" name="Line 143"/>
            <p:cNvSpPr>
              <a:spLocks noChangeShapeType="1"/>
            </p:cNvSpPr>
            <p:nvPr/>
          </p:nvSpPr>
          <p:spPr bwMode="auto">
            <a:xfrm>
              <a:off x="2064" y="1584"/>
              <a:ext cx="471" cy="0"/>
            </a:xfrm>
            <a:prstGeom prst="line">
              <a:avLst/>
            </a:prstGeom>
            <a:grpFill/>
            <a:ln w="28575">
              <a:solidFill>
                <a:srgbClr val="080808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11408" name="Line 144"/>
            <p:cNvSpPr>
              <a:spLocks noChangeShapeType="1"/>
            </p:cNvSpPr>
            <p:nvPr/>
          </p:nvSpPr>
          <p:spPr bwMode="auto">
            <a:xfrm rot="-5400000">
              <a:off x="2232" y="1512"/>
              <a:ext cx="96" cy="144"/>
            </a:xfrm>
            <a:prstGeom prst="line">
              <a:avLst/>
            </a:prstGeom>
            <a:grpFill/>
            <a:ln w="28575">
              <a:solidFill>
                <a:srgbClr val="080808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</p:grpSp>
      <p:grpSp>
        <p:nvGrpSpPr>
          <p:cNvPr id="62475" name="Group 197"/>
          <p:cNvGrpSpPr>
            <a:grpSpLocks/>
          </p:cNvGrpSpPr>
          <p:nvPr/>
        </p:nvGrpSpPr>
        <p:grpSpPr bwMode="auto">
          <a:xfrm>
            <a:off x="1209675" y="2562225"/>
            <a:ext cx="1033463" cy="1041400"/>
            <a:chOff x="3095" y="2146"/>
            <a:chExt cx="651" cy="656"/>
          </a:xfrm>
        </p:grpSpPr>
        <p:grpSp>
          <p:nvGrpSpPr>
            <p:cNvPr id="62487" name="Group 198"/>
            <p:cNvGrpSpPr>
              <a:grpSpLocks/>
            </p:cNvGrpSpPr>
            <p:nvPr/>
          </p:nvGrpSpPr>
          <p:grpSpPr bwMode="auto">
            <a:xfrm>
              <a:off x="3095" y="2146"/>
              <a:ext cx="651" cy="656"/>
              <a:chOff x="2400" y="1968"/>
              <a:chExt cx="750" cy="878"/>
            </a:xfrm>
          </p:grpSpPr>
          <p:sp>
            <p:nvSpPr>
              <p:cNvPr id="62490" name="Line 199"/>
              <p:cNvSpPr>
                <a:spLocks noChangeShapeType="1"/>
              </p:cNvSpPr>
              <p:nvPr/>
            </p:nvSpPr>
            <p:spPr bwMode="auto">
              <a:xfrm>
                <a:off x="2640" y="2544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1" name="Text Box 200"/>
              <p:cNvSpPr txBox="1">
                <a:spLocks noChangeArrowheads="1"/>
              </p:cNvSpPr>
              <p:nvPr/>
            </p:nvSpPr>
            <p:spPr bwMode="auto">
              <a:xfrm>
                <a:off x="2917" y="2534"/>
                <a:ext cx="233" cy="3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GB" sz="1800"/>
                  <a:t>x</a:t>
                </a:r>
              </a:p>
            </p:txBody>
          </p:sp>
          <p:sp>
            <p:nvSpPr>
              <p:cNvPr id="62492" name="Line 201"/>
              <p:cNvSpPr>
                <a:spLocks noChangeShapeType="1"/>
              </p:cNvSpPr>
              <p:nvPr/>
            </p:nvSpPr>
            <p:spPr bwMode="auto">
              <a:xfrm rot="16200000" flipV="1">
                <a:off x="2400" y="2304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3" name="Rectangle 202"/>
              <p:cNvSpPr>
                <a:spLocks noChangeArrowheads="1"/>
              </p:cNvSpPr>
              <p:nvPr/>
            </p:nvSpPr>
            <p:spPr bwMode="auto">
              <a:xfrm>
                <a:off x="2400" y="1968"/>
                <a:ext cx="222" cy="3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800"/>
                  <a:t>y</a:t>
                </a:r>
              </a:p>
            </p:txBody>
          </p:sp>
        </p:grpSp>
        <p:sp>
          <p:nvSpPr>
            <p:cNvPr id="62488" name="Line 203"/>
            <p:cNvSpPr>
              <a:spLocks noChangeShapeType="1"/>
            </p:cNvSpPr>
            <p:nvPr/>
          </p:nvSpPr>
          <p:spPr bwMode="auto">
            <a:xfrm flipV="1">
              <a:off x="3300" y="2358"/>
              <a:ext cx="208" cy="2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89" name="Rectangle 204"/>
            <p:cNvSpPr>
              <a:spLocks noChangeArrowheads="1"/>
            </p:cNvSpPr>
            <p:nvPr/>
          </p:nvSpPr>
          <p:spPr bwMode="auto">
            <a:xfrm>
              <a:off x="3306" y="2192"/>
              <a:ext cx="19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800"/>
                <a:t>z</a:t>
              </a:r>
            </a:p>
          </p:txBody>
        </p:sp>
      </p:grpSp>
      <p:sp>
        <p:nvSpPr>
          <p:cNvPr id="107" name="Rectangle 4"/>
          <p:cNvSpPr>
            <a:spLocks noChangeArrowheads="1"/>
          </p:cNvSpPr>
          <p:nvPr/>
        </p:nvSpPr>
        <p:spPr bwMode="auto">
          <a:xfrm>
            <a:off x="4667250" y="2344738"/>
            <a:ext cx="4435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2000">
                <a:solidFill>
                  <a:srgbClr val="FFFF00"/>
                </a:solidFill>
              </a:rPr>
              <a:t>Draw a cube with sides 4 units long. </a:t>
            </a:r>
            <a:endParaRPr lang="en-GB">
              <a:solidFill>
                <a:srgbClr val="FFFF00"/>
              </a:solidFill>
            </a:endParaRPr>
          </a:p>
        </p:txBody>
      </p:sp>
      <p:sp>
        <p:nvSpPr>
          <p:cNvPr id="108" name="Text Box 10"/>
          <p:cNvSpPr txBox="1">
            <a:spLocks noChangeArrowheads="1"/>
          </p:cNvSpPr>
          <p:nvPr/>
        </p:nvSpPr>
        <p:spPr bwMode="auto">
          <a:xfrm>
            <a:off x="3295650" y="5124450"/>
            <a:ext cx="1208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 ESF = </a:t>
            </a:r>
            <a:endParaRPr lang="en-US"/>
          </a:p>
        </p:txBody>
      </p:sp>
      <p:grpSp>
        <p:nvGrpSpPr>
          <p:cNvPr id="23" name="Group 39"/>
          <p:cNvGrpSpPr>
            <a:grpSpLocks/>
          </p:cNvGrpSpPr>
          <p:nvPr/>
        </p:nvGrpSpPr>
        <p:grpSpPr bwMode="auto">
          <a:xfrm>
            <a:off x="4279900" y="4999038"/>
            <a:ext cx="569913" cy="768350"/>
            <a:chOff x="6212562" y="358752"/>
            <a:chExt cx="570377" cy="769039"/>
          </a:xfrm>
        </p:grpSpPr>
        <p:sp>
          <p:nvSpPr>
            <p:cNvPr id="62484" name="Text Box 15"/>
            <p:cNvSpPr txBox="1">
              <a:spLocks noChangeArrowheads="1"/>
            </p:cNvSpPr>
            <p:nvPr/>
          </p:nvSpPr>
          <p:spPr bwMode="auto">
            <a:xfrm>
              <a:off x="6275091" y="727858"/>
              <a:ext cx="390682" cy="399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000"/>
                <a:t>2</a:t>
              </a:r>
            </a:p>
          </p:txBody>
        </p:sp>
        <p:sp>
          <p:nvSpPr>
            <p:cNvPr id="62485" name="Text Box 15"/>
            <p:cNvSpPr txBox="1">
              <a:spLocks noChangeArrowheads="1"/>
            </p:cNvSpPr>
            <p:nvPr/>
          </p:nvSpPr>
          <p:spPr bwMode="auto">
            <a:xfrm>
              <a:off x="6212562" y="358752"/>
              <a:ext cx="570377" cy="399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000"/>
                <a:t> 4</a:t>
              </a:r>
            </a:p>
          </p:txBody>
        </p:sp>
        <p:cxnSp>
          <p:nvCxnSpPr>
            <p:cNvPr id="112" name="Straight Connector 111"/>
            <p:cNvCxnSpPr/>
            <p:nvPr/>
          </p:nvCxnSpPr>
          <p:spPr>
            <a:xfrm>
              <a:off x="6299946" y="736916"/>
              <a:ext cx="312992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Text Box 10"/>
          <p:cNvSpPr txBox="1">
            <a:spLocks noChangeArrowheads="1"/>
          </p:cNvSpPr>
          <p:nvPr/>
        </p:nvSpPr>
        <p:spPr bwMode="auto">
          <a:xfrm>
            <a:off x="4776788" y="5124450"/>
            <a:ext cx="7127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 2 </a:t>
            </a:r>
            <a:endParaRPr lang="en-US"/>
          </a:p>
        </p:txBody>
      </p:sp>
      <p:sp>
        <p:nvSpPr>
          <p:cNvPr id="62480" name="TextBox 113"/>
          <p:cNvSpPr txBox="1">
            <a:spLocks noChangeArrowheads="1"/>
          </p:cNvSpPr>
          <p:nvPr/>
        </p:nvSpPr>
        <p:spPr bwMode="auto">
          <a:xfrm>
            <a:off x="2841625" y="2476500"/>
            <a:ext cx="341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000"/>
              <a:t>2</a:t>
            </a:r>
          </a:p>
        </p:txBody>
      </p:sp>
      <p:sp>
        <p:nvSpPr>
          <p:cNvPr id="62481" name="TextBox 114"/>
          <p:cNvSpPr txBox="1">
            <a:spLocks noChangeArrowheads="1"/>
          </p:cNvSpPr>
          <p:nvPr/>
        </p:nvSpPr>
        <p:spPr bwMode="auto">
          <a:xfrm>
            <a:off x="2782888" y="2881313"/>
            <a:ext cx="373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000"/>
              <a:t>2</a:t>
            </a:r>
          </a:p>
        </p:txBody>
      </p:sp>
      <p:sp>
        <p:nvSpPr>
          <p:cNvPr id="62482" name="TextBox 115"/>
          <p:cNvSpPr txBox="1">
            <a:spLocks noChangeArrowheads="1"/>
          </p:cNvSpPr>
          <p:nvPr/>
        </p:nvSpPr>
        <p:spPr bwMode="auto">
          <a:xfrm>
            <a:off x="2192338" y="3049588"/>
            <a:ext cx="341312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000"/>
              <a:t>2</a:t>
            </a:r>
          </a:p>
        </p:txBody>
      </p:sp>
      <p:sp>
        <p:nvSpPr>
          <p:cNvPr id="127" name="Rectangle 9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Volumes of Similar Solids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5" grpId="0"/>
      <p:bldP spid="78856" grpId="0"/>
      <p:bldP spid="78857" grpId="0"/>
      <p:bldP spid="78858" grpId="0"/>
      <p:bldP spid="78859" grpId="0"/>
      <p:bldP spid="107" grpId="0"/>
      <p:bldP spid="108" grpId="0"/>
      <p:bldP spid="11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5799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b="1"/>
              <a:t>Another example of similar volumes ?</a:t>
            </a:r>
          </a:p>
        </p:txBody>
      </p:sp>
      <p:sp>
        <p:nvSpPr>
          <p:cNvPr id="63491" name="Text Box 5"/>
          <p:cNvSpPr txBox="1">
            <a:spLocks noChangeArrowheads="1"/>
          </p:cNvSpPr>
          <p:nvPr/>
        </p:nvSpPr>
        <p:spPr bwMode="auto">
          <a:xfrm>
            <a:off x="323850" y="812800"/>
            <a:ext cx="63357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Work out the volume of each shape </a:t>
            </a:r>
          </a:p>
          <a:p>
            <a:pPr eaLnBrk="1" hangingPunct="1"/>
            <a:r>
              <a:rPr lang="en-GB"/>
              <a:t>and try to link volume and scale factor</a:t>
            </a:r>
          </a:p>
        </p:txBody>
      </p:sp>
      <p:grpSp>
        <p:nvGrpSpPr>
          <p:cNvPr id="63492" name="Group 13"/>
          <p:cNvGrpSpPr>
            <a:grpSpLocks/>
          </p:cNvGrpSpPr>
          <p:nvPr/>
        </p:nvGrpSpPr>
        <p:grpSpPr bwMode="auto">
          <a:xfrm>
            <a:off x="611188" y="2060575"/>
            <a:ext cx="2147887" cy="1538288"/>
            <a:chOff x="385" y="1298"/>
            <a:chExt cx="1353" cy="969"/>
          </a:xfrm>
        </p:grpSpPr>
        <p:sp>
          <p:nvSpPr>
            <p:cNvPr id="63512" name="AutoShape 6"/>
            <p:cNvSpPr>
              <a:spLocks noChangeArrowheads="1"/>
            </p:cNvSpPr>
            <p:nvPr/>
          </p:nvSpPr>
          <p:spPr bwMode="auto">
            <a:xfrm>
              <a:off x="385" y="1298"/>
              <a:ext cx="953" cy="681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3" name="Text Box 7"/>
            <p:cNvSpPr txBox="1">
              <a:spLocks noChangeArrowheads="1"/>
            </p:cNvSpPr>
            <p:nvPr/>
          </p:nvSpPr>
          <p:spPr bwMode="auto">
            <a:xfrm>
              <a:off x="567" y="1979"/>
              <a:ext cx="44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3cm</a:t>
              </a:r>
            </a:p>
          </p:txBody>
        </p:sp>
        <p:sp>
          <p:nvSpPr>
            <p:cNvPr id="63514" name="Text Box 8"/>
            <p:cNvSpPr txBox="1">
              <a:spLocks noChangeArrowheads="1"/>
            </p:cNvSpPr>
            <p:nvPr/>
          </p:nvSpPr>
          <p:spPr bwMode="auto">
            <a:xfrm>
              <a:off x="1247" y="1797"/>
              <a:ext cx="44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2cm</a:t>
              </a:r>
            </a:p>
          </p:txBody>
        </p:sp>
        <p:sp>
          <p:nvSpPr>
            <p:cNvPr id="63515" name="Text Box 9"/>
            <p:cNvSpPr txBox="1">
              <a:spLocks noChangeArrowheads="1"/>
            </p:cNvSpPr>
            <p:nvPr/>
          </p:nvSpPr>
          <p:spPr bwMode="auto">
            <a:xfrm>
              <a:off x="1292" y="1434"/>
              <a:ext cx="44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2cm</a:t>
              </a:r>
            </a:p>
          </p:txBody>
        </p:sp>
      </p:grpSp>
      <p:grpSp>
        <p:nvGrpSpPr>
          <p:cNvPr id="63493" name="Group 16"/>
          <p:cNvGrpSpPr>
            <a:grpSpLocks/>
          </p:cNvGrpSpPr>
          <p:nvPr/>
        </p:nvGrpSpPr>
        <p:grpSpPr bwMode="auto">
          <a:xfrm>
            <a:off x="5076825" y="1603375"/>
            <a:ext cx="3587750" cy="2112963"/>
            <a:chOff x="3198" y="1117"/>
            <a:chExt cx="2260" cy="1331"/>
          </a:xfrm>
        </p:grpSpPr>
        <p:sp>
          <p:nvSpPr>
            <p:cNvPr id="63508" name="AutoShape 11"/>
            <p:cNvSpPr>
              <a:spLocks noChangeArrowheads="1"/>
            </p:cNvSpPr>
            <p:nvPr/>
          </p:nvSpPr>
          <p:spPr bwMode="auto">
            <a:xfrm>
              <a:off x="3198" y="1117"/>
              <a:ext cx="1814" cy="1043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9" name="Text Box 12"/>
            <p:cNvSpPr txBox="1">
              <a:spLocks noChangeArrowheads="1"/>
            </p:cNvSpPr>
            <p:nvPr/>
          </p:nvSpPr>
          <p:spPr bwMode="auto">
            <a:xfrm>
              <a:off x="3795" y="2160"/>
              <a:ext cx="44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6cm</a:t>
              </a:r>
            </a:p>
          </p:txBody>
        </p:sp>
        <p:sp>
          <p:nvSpPr>
            <p:cNvPr id="63510" name="Text Box 14"/>
            <p:cNvSpPr txBox="1">
              <a:spLocks noChangeArrowheads="1"/>
            </p:cNvSpPr>
            <p:nvPr/>
          </p:nvSpPr>
          <p:spPr bwMode="auto">
            <a:xfrm>
              <a:off x="4876" y="1933"/>
              <a:ext cx="44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4cm</a:t>
              </a:r>
            </a:p>
          </p:txBody>
        </p:sp>
        <p:sp>
          <p:nvSpPr>
            <p:cNvPr id="63511" name="Text Box 15"/>
            <p:cNvSpPr txBox="1">
              <a:spLocks noChangeArrowheads="1"/>
            </p:cNvSpPr>
            <p:nvPr/>
          </p:nvSpPr>
          <p:spPr bwMode="auto">
            <a:xfrm>
              <a:off x="5012" y="1389"/>
              <a:ext cx="44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4cm</a:t>
              </a:r>
            </a:p>
          </p:txBody>
        </p:sp>
      </p:grp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177800" y="3789363"/>
            <a:ext cx="3248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V = 3 </a:t>
            </a:r>
            <a:r>
              <a:rPr lang="en-GB" sz="1600"/>
              <a:t>x</a:t>
            </a:r>
            <a:r>
              <a:rPr lang="en-GB"/>
              <a:t> 2 </a:t>
            </a:r>
            <a:r>
              <a:rPr lang="en-GB" sz="1600"/>
              <a:t>x</a:t>
            </a:r>
            <a:r>
              <a:rPr lang="en-GB"/>
              <a:t> 2 = 12cm</a:t>
            </a:r>
            <a:r>
              <a:rPr lang="en-GB" baseline="30000"/>
              <a:t>3</a:t>
            </a:r>
            <a:endParaRPr lang="en-GB"/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200650" y="3835400"/>
            <a:ext cx="33162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V = 6 </a:t>
            </a:r>
            <a:r>
              <a:rPr lang="en-GB" sz="1600"/>
              <a:t>x</a:t>
            </a:r>
            <a:r>
              <a:rPr lang="en-GB"/>
              <a:t> 4 </a:t>
            </a:r>
            <a:r>
              <a:rPr lang="en-GB" sz="1600"/>
              <a:t>x</a:t>
            </a:r>
            <a:r>
              <a:rPr lang="en-GB"/>
              <a:t> 4 = 96cm</a:t>
            </a:r>
            <a:r>
              <a:rPr lang="en-GB" baseline="30000"/>
              <a:t>3</a:t>
            </a:r>
            <a:endParaRPr lang="en-GB"/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846138" y="5757863"/>
            <a:ext cx="45974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0000"/>
                </a:solidFill>
              </a:rPr>
              <a:t>Large Volume = (2)</a:t>
            </a:r>
            <a:r>
              <a:rPr lang="en-GB" sz="2800" baseline="30000">
                <a:solidFill>
                  <a:srgbClr val="FF0000"/>
                </a:solidFill>
              </a:rPr>
              <a:t>3</a:t>
            </a:r>
            <a:r>
              <a:rPr lang="en-GB" sz="28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x</a:t>
            </a:r>
            <a:r>
              <a:rPr lang="en-GB" sz="2800">
                <a:solidFill>
                  <a:srgbClr val="FF0000"/>
                </a:solidFill>
              </a:rPr>
              <a:t> 12 =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2041525" y="4865688"/>
            <a:ext cx="2416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Scale factor = </a:t>
            </a: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4073525" y="4878388"/>
            <a:ext cx="1208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</a:rPr>
              <a:t> ESF = </a:t>
            </a:r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5097463" y="4752975"/>
            <a:ext cx="569912" cy="769938"/>
            <a:chOff x="6212562" y="358752"/>
            <a:chExt cx="570377" cy="769038"/>
          </a:xfrm>
        </p:grpSpPr>
        <p:sp>
          <p:nvSpPr>
            <p:cNvPr id="63505" name="Text Box 15"/>
            <p:cNvSpPr txBox="1">
              <a:spLocks noChangeArrowheads="1"/>
            </p:cNvSpPr>
            <p:nvPr/>
          </p:nvSpPr>
          <p:spPr bwMode="auto">
            <a:xfrm>
              <a:off x="6275091" y="727858"/>
              <a:ext cx="390682" cy="399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00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63506" name="Text Box 15"/>
            <p:cNvSpPr txBox="1">
              <a:spLocks noChangeArrowheads="1"/>
            </p:cNvSpPr>
            <p:nvPr/>
          </p:nvSpPr>
          <p:spPr bwMode="auto">
            <a:xfrm>
              <a:off x="6212562" y="358752"/>
              <a:ext cx="570377" cy="399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000">
                  <a:solidFill>
                    <a:srgbClr val="FF0000"/>
                  </a:solidFill>
                </a:rPr>
                <a:t> 6</a:t>
              </a:r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6299945" y="737721"/>
              <a:ext cx="312993" cy="158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5554663" y="4878388"/>
            <a:ext cx="712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</a:rPr>
              <a:t>= 2 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2930525" y="2138363"/>
            <a:ext cx="2082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Connection ? 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947988" y="2689225"/>
            <a:ext cx="1828800" cy="1588"/>
          </a:xfrm>
          <a:prstGeom prst="straightConnector1">
            <a:avLst/>
          </a:prstGeom>
          <a:ln w="57150"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10"/>
          <p:cNvSpPr txBox="1">
            <a:spLocks noChangeArrowheads="1"/>
          </p:cNvSpPr>
          <p:nvPr/>
        </p:nvSpPr>
        <p:spPr bwMode="auto">
          <a:xfrm>
            <a:off x="5160963" y="5757863"/>
            <a:ext cx="15208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0000"/>
                </a:solidFill>
              </a:rPr>
              <a:t> 8 </a:t>
            </a:r>
            <a:r>
              <a:rPr lang="en-GB" sz="1600">
                <a:solidFill>
                  <a:srgbClr val="FF0000"/>
                </a:solidFill>
              </a:rPr>
              <a:t>x</a:t>
            </a:r>
            <a:r>
              <a:rPr lang="en-GB" sz="2800">
                <a:solidFill>
                  <a:srgbClr val="FF0000"/>
                </a:solidFill>
              </a:rPr>
              <a:t> 12 =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6664325" y="5757863"/>
            <a:ext cx="12334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FF0000"/>
                </a:solidFill>
              </a:rPr>
              <a:t>96cm</a:t>
            </a:r>
            <a:r>
              <a:rPr lang="en-GB" sz="2800" baseline="30000">
                <a:solidFill>
                  <a:srgbClr val="FF0000"/>
                </a:solidFill>
              </a:rPr>
              <a:t>3</a:t>
            </a:r>
            <a:endParaRPr lang="en-US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8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7" grpId="0"/>
      <p:bldP spid="10258" grpId="0"/>
      <p:bldP spid="23" grpId="0"/>
      <p:bldP spid="18" grpId="0"/>
      <p:bldP spid="19" grpId="0"/>
      <p:bldP spid="26" grpId="0"/>
      <p:bldP spid="27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3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210948" name="Rectangle 4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27652" name="Line 5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950" name="Rectangle 6"/>
          <p:cNvSpPr>
            <a:spLocks noChangeArrowheads="1"/>
          </p:cNvSpPr>
          <p:nvPr/>
        </p:nvSpPr>
        <p:spPr bwMode="auto">
          <a:xfrm>
            <a:off x="977900" y="3044825"/>
            <a:ext cx="3886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 sz="1800">
                <a:solidFill>
                  <a:srgbClr val="FFFF00"/>
                </a:solidFill>
              </a:rPr>
              <a:t>To explain how the scale factor applies to similar triangles.</a:t>
            </a:r>
          </a:p>
        </p:txBody>
      </p:sp>
      <p:sp>
        <p:nvSpPr>
          <p:cNvPr id="210951" name="Rectangle 7"/>
          <p:cNvSpPr>
            <a:spLocks noChangeArrowheads="1"/>
          </p:cNvSpPr>
          <p:nvPr/>
        </p:nvSpPr>
        <p:spPr bwMode="auto">
          <a:xfrm>
            <a:off x="5273675" y="3101975"/>
            <a:ext cx="38703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1.	Understand how the scale factor applies to similar triangles.</a:t>
            </a:r>
          </a:p>
        </p:txBody>
      </p:sp>
      <p:sp>
        <p:nvSpPr>
          <p:cNvPr id="210955" name="Rectangle 11"/>
          <p:cNvSpPr>
            <a:spLocks noChangeArrowheads="1"/>
          </p:cNvSpPr>
          <p:nvPr/>
        </p:nvSpPr>
        <p:spPr bwMode="auto">
          <a:xfrm>
            <a:off x="5300663" y="4284663"/>
            <a:ext cx="3870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2.	Solve  problems using scale factor.</a:t>
            </a: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960438" y="328613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Similar Triangles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0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0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50" grpId="0"/>
      <p:bldP spid="210951" grpId="0"/>
      <p:bldP spid="21095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14" name="Group 4"/>
          <p:cNvGrpSpPr>
            <a:grpSpLocks/>
          </p:cNvGrpSpPr>
          <p:nvPr/>
        </p:nvGrpSpPr>
        <p:grpSpPr bwMode="auto">
          <a:xfrm>
            <a:off x="800100" y="368300"/>
            <a:ext cx="7732713" cy="4243388"/>
            <a:chOff x="1440" y="1762"/>
            <a:chExt cx="9540" cy="4178"/>
          </a:xfrm>
        </p:grpSpPr>
        <p:grpSp>
          <p:nvGrpSpPr>
            <p:cNvPr id="64526" name="Group 5"/>
            <p:cNvGrpSpPr>
              <a:grpSpLocks/>
            </p:cNvGrpSpPr>
            <p:nvPr/>
          </p:nvGrpSpPr>
          <p:grpSpPr bwMode="auto">
            <a:xfrm>
              <a:off x="1980" y="3600"/>
              <a:ext cx="5400" cy="2340"/>
              <a:chOff x="1800" y="4282"/>
              <a:chExt cx="5400" cy="2340"/>
            </a:xfrm>
          </p:grpSpPr>
          <p:grpSp>
            <p:nvGrpSpPr>
              <p:cNvPr id="64528" name="Group 6"/>
              <p:cNvGrpSpPr>
                <a:grpSpLocks/>
              </p:cNvGrpSpPr>
              <p:nvPr/>
            </p:nvGrpSpPr>
            <p:grpSpPr bwMode="auto">
              <a:xfrm>
                <a:off x="1800" y="4462"/>
                <a:ext cx="1080" cy="1440"/>
                <a:chOff x="1800" y="4462"/>
                <a:chExt cx="1080" cy="1440"/>
              </a:xfrm>
            </p:grpSpPr>
            <p:sp>
              <p:nvSpPr>
                <p:cNvPr id="64532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856" y="5362"/>
                  <a:ext cx="1024" cy="54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9pPr>
                </a:lstStyle>
                <a:p>
                  <a:pPr eaLnBrk="1" hangingPunct="1"/>
                  <a:r>
                    <a:rPr lang="en-GB"/>
                    <a:t>2cm</a:t>
                  </a:r>
                  <a:endParaRPr lang="en-GB" sz="4000"/>
                </a:p>
              </p:txBody>
            </p:sp>
            <p:sp>
              <p:nvSpPr>
                <p:cNvPr id="64533" name="Rectangle 8"/>
                <p:cNvSpPr>
                  <a:spLocks noChangeArrowheads="1"/>
                </p:cNvSpPr>
                <p:nvPr/>
              </p:nvSpPr>
              <p:spPr bwMode="auto">
                <a:xfrm>
                  <a:off x="1800" y="4462"/>
                  <a:ext cx="1080" cy="9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rgbClr val="FFFFFF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4529" name="Group 9"/>
              <p:cNvGrpSpPr>
                <a:grpSpLocks/>
              </p:cNvGrpSpPr>
              <p:nvPr/>
            </p:nvGrpSpPr>
            <p:grpSpPr bwMode="auto">
              <a:xfrm>
                <a:off x="5220" y="4282"/>
                <a:ext cx="1980" cy="2340"/>
                <a:chOff x="5220" y="4282"/>
                <a:chExt cx="1980" cy="2340"/>
              </a:xfrm>
            </p:grpSpPr>
            <p:sp>
              <p:nvSpPr>
                <p:cNvPr id="64530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5760" y="6082"/>
                  <a:ext cx="1147" cy="54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9pPr>
                </a:lstStyle>
                <a:p>
                  <a:pPr eaLnBrk="1" hangingPunct="1"/>
                  <a:r>
                    <a:rPr lang="en-GB"/>
                    <a:t>6cm</a:t>
                  </a:r>
                  <a:endParaRPr lang="en-GB" sz="4000"/>
                </a:p>
              </p:txBody>
            </p:sp>
            <p:sp>
              <p:nvSpPr>
                <p:cNvPr id="64531" name="Rectangle 11"/>
                <p:cNvSpPr>
                  <a:spLocks noChangeArrowheads="1"/>
                </p:cNvSpPr>
                <p:nvPr/>
              </p:nvSpPr>
              <p:spPr bwMode="auto">
                <a:xfrm>
                  <a:off x="5220" y="4282"/>
                  <a:ext cx="1980" cy="18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05000" prstMaterial="legacyMatte">
                  <a:bevelT w="13500" h="13500" prst="angle"/>
                  <a:bevelB w="13500" h="13500" prst="angle"/>
                  <a:extrusionClr>
                    <a:srgbClr val="FFFFFF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64527" name="Text Box 12"/>
            <p:cNvSpPr txBox="1">
              <a:spLocks noChangeArrowheads="1"/>
            </p:cNvSpPr>
            <p:nvPr/>
          </p:nvSpPr>
          <p:spPr bwMode="auto">
            <a:xfrm>
              <a:off x="1440" y="1762"/>
              <a:ext cx="9540" cy="75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Given that the two boxes are similar, calculate the volume of the large box if the small box has a volume of  15ml  </a:t>
              </a:r>
            </a:p>
          </p:txBody>
        </p:sp>
      </p:grpSp>
      <p:graphicFrame>
        <p:nvGraphicFramePr>
          <p:cNvPr id="13" name="Content Placeholder 12"/>
          <p:cNvGraphicFramePr>
            <a:graphicFrameLocks noChangeAspect="1"/>
          </p:cNvGraphicFramePr>
          <p:nvPr>
            <p:ph sz="quarter" idx="4294967295"/>
          </p:nvPr>
        </p:nvGraphicFramePr>
        <p:xfrm>
          <a:off x="4637088" y="5783263"/>
          <a:ext cx="1387475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4" name="Equation" r:id="rId3" imgW="482391" imgH="203112" progId="Equation.DSMT4">
                  <p:embed/>
                </p:oleObj>
              </mc:Choice>
              <mc:Fallback>
                <p:oleObj name="Equation" r:id="rId3" imgW="482391" imgH="203112" progId="Equation.DSMT4">
                  <p:embed/>
                  <p:pic>
                    <p:nvPicPr>
                      <p:cNvPr id="0" name="Content Placeholder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7088" y="5783263"/>
                        <a:ext cx="1387475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3111500" y="4822825"/>
            <a:ext cx="12811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ESF =</a:t>
            </a: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1014413" y="5845175"/>
            <a:ext cx="37036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So volume of large box =</a:t>
            </a: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6413500" y="5845175"/>
            <a:ext cx="14112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 405 ml</a:t>
            </a: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6073775" y="5846763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</a:t>
            </a:r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4070350" y="4610100"/>
            <a:ext cx="706438" cy="885825"/>
            <a:chOff x="6212562" y="302504"/>
            <a:chExt cx="706852" cy="887019"/>
          </a:xfrm>
        </p:grpSpPr>
        <p:sp>
          <p:nvSpPr>
            <p:cNvPr id="64523" name="Text Box 15"/>
            <p:cNvSpPr txBox="1">
              <a:spLocks noChangeArrowheads="1"/>
            </p:cNvSpPr>
            <p:nvPr/>
          </p:nvSpPr>
          <p:spPr bwMode="auto">
            <a:xfrm>
              <a:off x="6223378" y="727858"/>
              <a:ext cx="69603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 2</a:t>
              </a:r>
            </a:p>
          </p:txBody>
        </p:sp>
        <p:sp>
          <p:nvSpPr>
            <p:cNvPr id="64524" name="Text Box 15"/>
            <p:cNvSpPr txBox="1">
              <a:spLocks noChangeArrowheads="1"/>
            </p:cNvSpPr>
            <p:nvPr/>
          </p:nvSpPr>
          <p:spPr bwMode="auto">
            <a:xfrm>
              <a:off x="6212562" y="302504"/>
              <a:ext cx="62496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 6</a:t>
              </a:r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6341225" y="736476"/>
              <a:ext cx="312920" cy="158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4591050" y="4822825"/>
            <a:ext cx="365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 </a:t>
            </a: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4932363" y="4822825"/>
            <a:ext cx="3349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  <p:bldP spid="23" grpId="0"/>
      <p:bldP spid="2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4"/>
          <p:cNvPicPr>
            <a:picLocks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528638"/>
            <a:ext cx="7632700" cy="4056062"/>
          </a:xfrm>
          <a:noFill/>
        </p:spPr>
      </p:pic>
      <p:graphicFrame>
        <p:nvGraphicFramePr>
          <p:cNvPr id="11272" name="Object 8"/>
          <p:cNvGraphicFramePr>
            <a:graphicFrameLocks noChangeAspect="1"/>
          </p:cNvGraphicFramePr>
          <p:nvPr>
            <p:ph sz="quarter" idx="2"/>
          </p:nvPr>
        </p:nvGraphicFramePr>
        <p:xfrm>
          <a:off x="4108450" y="4581525"/>
          <a:ext cx="123825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7" name="Equation" r:id="rId4" imgW="444114" imgH="304536" progId="Equation.3">
                  <p:embed/>
                </p:oleObj>
              </mc:Choice>
              <mc:Fallback>
                <p:oleObj name="Equation" r:id="rId4" imgW="444114" imgH="304536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8450" y="4581525"/>
                        <a:ext cx="123825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6" name="Object 12"/>
          <p:cNvGraphicFramePr>
            <a:graphicFrameLocks noChangeAspect="1"/>
          </p:cNvGraphicFramePr>
          <p:nvPr>
            <p:ph sz="quarter" idx="3"/>
          </p:nvPr>
        </p:nvGraphicFramePr>
        <p:xfrm>
          <a:off x="3663950" y="5745163"/>
          <a:ext cx="1535113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8" name="Equation" r:id="rId6" imgW="647700" imgH="279400" progId="Equation.DSMT4">
                  <p:embed/>
                </p:oleObj>
              </mc:Choice>
              <mc:Fallback>
                <p:oleObj name="Equation" r:id="rId6" imgW="647700" imgH="2794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3950" y="5745163"/>
                        <a:ext cx="1535113" cy="66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41" name="Text Box 6"/>
          <p:cNvSpPr txBox="1">
            <a:spLocks noChangeArrowheads="1"/>
          </p:cNvSpPr>
          <p:nvPr/>
        </p:nvSpPr>
        <p:spPr bwMode="auto">
          <a:xfrm>
            <a:off x="447675" y="136525"/>
            <a:ext cx="1335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b="1" u="sng"/>
              <a:t>Example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111500" y="4776788"/>
            <a:ext cx="12811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ESF =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112713" y="5848350"/>
            <a:ext cx="3222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So volume of large jug =</a:t>
            </a:r>
          </a:p>
        </p:txBody>
      </p:sp>
      <p:graphicFrame>
        <p:nvGraphicFramePr>
          <p:cNvPr id="11279" name="Object 15"/>
          <p:cNvGraphicFramePr>
            <a:graphicFrameLocks noChangeAspect="1"/>
          </p:cNvGraphicFramePr>
          <p:nvPr>
            <p:ph sz="quarter" idx="4"/>
          </p:nvPr>
        </p:nvGraphicFramePr>
        <p:xfrm>
          <a:off x="5735638" y="5822950"/>
          <a:ext cx="1296987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9" name="Equation" r:id="rId8" imgW="583947" imgH="228501" progId="Equation.DSMT4">
                  <p:embed/>
                </p:oleObj>
              </mc:Choice>
              <mc:Fallback>
                <p:oleObj name="Equation" r:id="rId8" imgW="583947" imgH="228501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5638" y="5822950"/>
                        <a:ext cx="1296987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7069138" y="5848350"/>
            <a:ext cx="1497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 2.7 litres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5172075" y="5848350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  <p:bldP spid="11275" grpId="0"/>
      <p:bldP spid="11282" grpId="0"/>
      <p:bldP spid="1128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4"/>
          <p:cNvPicPr>
            <a:picLocks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214313"/>
            <a:ext cx="8424863" cy="4032250"/>
          </a:xfrm>
          <a:noFill/>
        </p:spPr>
      </p:pic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495300" y="4140200"/>
            <a:ext cx="25511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(a) SD : B = 4 : 3</a:t>
            </a: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3390900" y="4140200"/>
            <a:ext cx="21574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SD : M = 8 : 5</a:t>
            </a:r>
          </a:p>
        </p:txBody>
      </p:sp>
      <p:graphicFrame>
        <p:nvGraphicFramePr>
          <p:cNvPr id="6" name="Object 8"/>
          <p:cNvGraphicFramePr>
            <a:graphicFrameLocks noChangeAspect="1"/>
          </p:cNvGraphicFramePr>
          <p:nvPr/>
        </p:nvGraphicFramePr>
        <p:xfrm>
          <a:off x="1952625" y="4735513"/>
          <a:ext cx="485775" cy="87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3" name="Equation" r:id="rId4" imgW="126890" imgH="228402" progId="Equation.DSMT4">
                  <p:embed/>
                </p:oleObj>
              </mc:Choice>
              <mc:Fallback>
                <p:oleObj name="Equation" r:id="rId4" imgW="126890" imgH="228402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625" y="4735513"/>
                        <a:ext cx="485775" cy="874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63550" y="4941888"/>
            <a:ext cx="1528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(b) RSF =</a:t>
            </a:r>
          </a:p>
        </p:txBody>
      </p:sp>
      <p:graphicFrame>
        <p:nvGraphicFramePr>
          <p:cNvPr id="11272" name="Object 8"/>
          <p:cNvGraphicFramePr>
            <a:graphicFrameLocks noChangeAspect="1"/>
          </p:cNvGraphicFramePr>
          <p:nvPr/>
        </p:nvGraphicFramePr>
        <p:xfrm>
          <a:off x="2798763" y="4835525"/>
          <a:ext cx="327660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4" name="Equation" r:id="rId6" imgW="1358900" imgH="279400" progId="Equation.DSMT4">
                  <p:embed/>
                </p:oleObj>
              </mc:Choice>
              <mc:Fallback>
                <p:oleObj name="Equation" r:id="rId6" imgW="1358900" imgH="279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8763" y="4835525"/>
                        <a:ext cx="3276600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6226175" y="4941888"/>
            <a:ext cx="1528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900cm</a:t>
            </a:r>
            <a:r>
              <a:rPr lang="en-GB" baseline="30000"/>
              <a:t>2</a:t>
            </a:r>
            <a:endParaRPr lang="en-GB"/>
          </a:p>
        </p:txBody>
      </p:sp>
      <p:graphicFrame>
        <p:nvGraphicFramePr>
          <p:cNvPr id="12" name="Object 8"/>
          <p:cNvGraphicFramePr>
            <a:graphicFrameLocks noChangeAspect="1"/>
          </p:cNvGraphicFramePr>
          <p:nvPr/>
        </p:nvGraphicFramePr>
        <p:xfrm>
          <a:off x="1916113" y="5703888"/>
          <a:ext cx="97155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5" name="Equation" r:id="rId8" imgW="482391" imgH="393529" progId="Equation.DSMT4">
                  <p:embed/>
                </p:oleObj>
              </mc:Choice>
              <mc:Fallback>
                <p:oleObj name="Equation" r:id="rId8" imgW="482391" imgH="393529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6113" y="5703888"/>
                        <a:ext cx="971550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9425" y="5868988"/>
            <a:ext cx="1528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(c) RSF =</a:t>
            </a:r>
          </a:p>
        </p:txBody>
      </p:sp>
      <p:graphicFrame>
        <p:nvGraphicFramePr>
          <p:cNvPr id="14" name="Object 8"/>
          <p:cNvGraphicFramePr>
            <a:graphicFrameLocks noChangeAspect="1"/>
          </p:cNvGraphicFramePr>
          <p:nvPr/>
        </p:nvGraphicFramePr>
        <p:xfrm>
          <a:off x="3076575" y="5762625"/>
          <a:ext cx="3767138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6" name="Equation" r:id="rId10" imgW="1562100" imgH="279400" progId="Equation.DSMT4">
                  <p:embed/>
                </p:oleObj>
              </mc:Choice>
              <mc:Fallback>
                <p:oleObj name="Equation" r:id="rId10" imgW="1562100" imgH="279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6575" y="5762625"/>
                        <a:ext cx="3767138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6896100" y="5868988"/>
            <a:ext cx="18526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1562.5cm</a:t>
            </a:r>
            <a:r>
              <a:rPr lang="en-GB" baseline="30000"/>
              <a:t>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11" grpId="0"/>
      <p:bldP spid="13" grpId="0"/>
      <p:bldP spid="1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5"/>
          <p:cNvPicPr>
            <a:picLocks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1540000">
            <a:off x="273050" y="438150"/>
            <a:ext cx="8280400" cy="2447925"/>
          </a:xfrm>
          <a:noFill/>
        </p:spPr>
      </p:pic>
      <p:graphicFrame>
        <p:nvGraphicFramePr>
          <p:cNvPr id="4" name="Object 8"/>
          <p:cNvGraphicFramePr>
            <a:graphicFrameLocks noChangeAspect="1"/>
          </p:cNvGraphicFramePr>
          <p:nvPr/>
        </p:nvGraphicFramePr>
        <p:xfrm>
          <a:off x="4292600" y="3316288"/>
          <a:ext cx="145732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4" name="Equation" r:id="rId4" imgW="381000" imgH="228600" progId="Equation.DSMT4">
                  <p:embed/>
                </p:oleObj>
              </mc:Choice>
              <mc:Fallback>
                <p:oleObj name="Equation" r:id="rId4" imgW="38100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2600" y="3316288"/>
                        <a:ext cx="1457325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2"/>
          <p:cNvGraphicFramePr>
            <a:graphicFrameLocks noChangeAspect="1"/>
          </p:cNvGraphicFramePr>
          <p:nvPr/>
        </p:nvGraphicFramePr>
        <p:xfrm>
          <a:off x="3817938" y="4776788"/>
          <a:ext cx="1641475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5" name="Equation" r:id="rId6" imgW="609600" imgH="279400" progId="Equation.DSMT4">
                  <p:embed/>
                </p:oleObj>
              </mc:Choice>
              <mc:Fallback>
                <p:oleObj name="Equation" r:id="rId6" imgW="609600" imgH="2794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7938" y="4776788"/>
                        <a:ext cx="1641475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206750" y="3522663"/>
            <a:ext cx="1281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ESF =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346075" y="4924425"/>
            <a:ext cx="3222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So volume of large jug =</a:t>
            </a:r>
          </a:p>
        </p:txBody>
      </p:sp>
      <p:graphicFrame>
        <p:nvGraphicFramePr>
          <p:cNvPr id="8" name="Object 15"/>
          <p:cNvGraphicFramePr>
            <a:graphicFrameLocks noChangeAspect="1"/>
          </p:cNvGraphicFramePr>
          <p:nvPr/>
        </p:nvGraphicFramePr>
        <p:xfrm>
          <a:off x="5754688" y="4870450"/>
          <a:ext cx="134937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6" name="Equation" r:id="rId8" imgW="545863" imgH="228501" progId="Equation.DSMT4">
                  <p:embed/>
                </p:oleObj>
              </mc:Choice>
              <mc:Fallback>
                <p:oleObj name="Equation" r:id="rId8" imgW="545863" imgH="228501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4688" y="4870450"/>
                        <a:ext cx="1349375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7300913" y="4921250"/>
            <a:ext cx="1266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 £1.35</a:t>
            </a: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5403850" y="4924425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4"/>
          <p:cNvPicPr>
            <a:picLocks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1540000">
            <a:off x="296863" y="309563"/>
            <a:ext cx="8208962" cy="2232025"/>
          </a:xfrm>
          <a:noFill/>
        </p:spPr>
      </p:pic>
      <p:graphicFrame>
        <p:nvGraphicFramePr>
          <p:cNvPr id="3" name="Object 8"/>
          <p:cNvGraphicFramePr>
            <a:graphicFrameLocks noChangeAspect="1"/>
          </p:cNvGraphicFramePr>
          <p:nvPr/>
        </p:nvGraphicFramePr>
        <p:xfrm>
          <a:off x="3830638" y="2771775"/>
          <a:ext cx="169862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8" name="Equation" r:id="rId4" imgW="444307" imgH="228501" progId="Equation.DSMT4">
                  <p:embed/>
                </p:oleObj>
              </mc:Choice>
              <mc:Fallback>
                <p:oleObj name="Equation" r:id="rId4" imgW="444307" imgH="228501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0638" y="2771775"/>
                        <a:ext cx="1698625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2"/>
          <p:cNvGraphicFramePr>
            <a:graphicFrameLocks noChangeAspect="1"/>
          </p:cNvGraphicFramePr>
          <p:nvPr/>
        </p:nvGraphicFramePr>
        <p:xfrm>
          <a:off x="4905375" y="4795838"/>
          <a:ext cx="1401763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9" name="Equation" r:id="rId6" imgW="520474" imgH="203112" progId="Equation.DSMT4">
                  <p:embed/>
                </p:oleObj>
              </mc:Choice>
              <mc:Fallback>
                <p:oleObj name="Equation" r:id="rId6" imgW="520474" imgH="203112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75" y="4795838"/>
                        <a:ext cx="1401763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620963" y="2949575"/>
            <a:ext cx="1514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(SF )</a:t>
            </a:r>
            <a:r>
              <a:rPr lang="en-GB" baseline="30000"/>
              <a:t>3</a:t>
            </a:r>
            <a:r>
              <a:rPr lang="en-GB"/>
              <a:t> =</a:t>
            </a: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346075" y="4892675"/>
            <a:ext cx="4687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So surface area ratio = (SF)</a:t>
            </a:r>
            <a:r>
              <a:rPr lang="en-GB" baseline="30000"/>
              <a:t>2</a:t>
            </a:r>
            <a:r>
              <a:rPr lang="en-GB"/>
              <a:t> = </a:t>
            </a:r>
          </a:p>
        </p:txBody>
      </p:sp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6332538" y="4892675"/>
            <a:ext cx="1071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= 4.64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032125" y="3687763"/>
            <a:ext cx="2371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SF = 2.1544</a:t>
            </a: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346075" y="5907088"/>
            <a:ext cx="79184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/>
              <a:t>Ratio of their surface area is 1 : 4.6 (to 1 d.p.)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1000" y="609600"/>
            <a:ext cx="8077200" cy="5480050"/>
            <a:chOff x="240" y="384"/>
            <a:chExt cx="5088" cy="3452"/>
          </a:xfrm>
        </p:grpSpPr>
        <p:sp>
          <p:nvSpPr>
            <p:cNvPr id="28675" name="Text Box 3"/>
            <p:cNvSpPr txBox="1">
              <a:spLocks noChangeArrowheads="1"/>
            </p:cNvSpPr>
            <p:nvPr/>
          </p:nvSpPr>
          <p:spPr bwMode="auto">
            <a:xfrm>
              <a:off x="240" y="384"/>
              <a:ext cx="2832" cy="28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/>
                <a:t>Conditions for similarity</a:t>
              </a:r>
            </a:p>
          </p:txBody>
        </p:sp>
        <p:sp>
          <p:nvSpPr>
            <p:cNvPr id="28676" name="Text Box 4"/>
            <p:cNvSpPr txBox="1">
              <a:spLocks noChangeArrowheads="1"/>
            </p:cNvSpPr>
            <p:nvPr/>
          </p:nvSpPr>
          <p:spPr bwMode="auto">
            <a:xfrm>
              <a:off x="240" y="816"/>
              <a:ext cx="5088" cy="996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Two shapes are similar only when:</a:t>
              </a:r>
            </a:p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GB">
                  <a:solidFill>
                    <a:schemeClr val="accent2"/>
                  </a:solidFill>
                </a:rPr>
                <a:t>Corresponding sides are in proportion  </a:t>
              </a:r>
              <a:r>
                <a:rPr lang="en-GB" b="1">
                  <a:solidFill>
                    <a:srgbClr val="FF0066"/>
                  </a:solidFill>
                </a:rPr>
                <a:t>and</a:t>
              </a:r>
            </a:p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GB">
                  <a:solidFill>
                    <a:schemeClr val="accent2"/>
                  </a:solidFill>
                </a:rPr>
                <a:t>Corresponding angles are equal</a:t>
              </a:r>
            </a:p>
          </p:txBody>
        </p:sp>
        <p:sp>
          <p:nvSpPr>
            <p:cNvPr id="28677" name="Rectangle 5"/>
            <p:cNvSpPr>
              <a:spLocks noChangeArrowheads="1"/>
            </p:cNvSpPr>
            <p:nvPr/>
          </p:nvSpPr>
          <p:spPr bwMode="auto">
            <a:xfrm>
              <a:off x="1920" y="2160"/>
              <a:ext cx="960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8" name="Rectangle 6"/>
            <p:cNvSpPr>
              <a:spLocks noChangeArrowheads="1"/>
            </p:cNvSpPr>
            <p:nvPr/>
          </p:nvSpPr>
          <p:spPr bwMode="auto">
            <a:xfrm>
              <a:off x="3600" y="2160"/>
              <a:ext cx="1584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9" name="Rectangle 7"/>
            <p:cNvSpPr>
              <a:spLocks noChangeArrowheads="1"/>
            </p:cNvSpPr>
            <p:nvPr/>
          </p:nvSpPr>
          <p:spPr bwMode="auto">
            <a:xfrm>
              <a:off x="576" y="2160"/>
              <a:ext cx="624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0" name="Text Box 8"/>
            <p:cNvSpPr txBox="1">
              <a:spLocks noChangeArrowheads="1"/>
            </p:cNvSpPr>
            <p:nvPr/>
          </p:nvSpPr>
          <p:spPr bwMode="auto">
            <a:xfrm>
              <a:off x="672" y="3312"/>
              <a:ext cx="4032" cy="524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rgbClr val="FF99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/>
                <a:t>All rectangles are </a:t>
              </a:r>
              <a:r>
                <a:rPr lang="en-GB" b="1"/>
                <a:t>not</a:t>
              </a:r>
              <a:r>
                <a:rPr lang="en-GB"/>
                <a:t> similar to one another since only condition 2 is true.</a:t>
              </a:r>
            </a:p>
          </p:txBody>
        </p:sp>
      </p:grp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8600" y="685800"/>
            <a:ext cx="8534400" cy="5410200"/>
            <a:chOff x="144" y="432"/>
            <a:chExt cx="5376" cy="3408"/>
          </a:xfrm>
        </p:grpSpPr>
        <p:sp>
          <p:nvSpPr>
            <p:cNvPr id="29700" name="Line 3"/>
            <p:cNvSpPr>
              <a:spLocks noChangeShapeType="1"/>
            </p:cNvSpPr>
            <p:nvPr/>
          </p:nvSpPr>
          <p:spPr bwMode="auto">
            <a:xfrm>
              <a:off x="2496" y="2112"/>
              <a:ext cx="672" cy="3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701" name="Group 4"/>
            <p:cNvGrpSpPr>
              <a:grpSpLocks/>
            </p:cNvGrpSpPr>
            <p:nvPr/>
          </p:nvGrpSpPr>
          <p:grpSpPr bwMode="auto">
            <a:xfrm>
              <a:off x="144" y="432"/>
              <a:ext cx="5376" cy="3408"/>
              <a:chOff x="144" y="432"/>
              <a:chExt cx="5376" cy="3408"/>
            </a:xfrm>
          </p:grpSpPr>
          <p:sp>
            <p:nvSpPr>
              <p:cNvPr id="29702" name="Text Box 5"/>
              <p:cNvSpPr txBox="1">
                <a:spLocks noChangeArrowheads="1"/>
              </p:cNvSpPr>
              <p:nvPr/>
            </p:nvSpPr>
            <p:spPr bwMode="auto">
              <a:xfrm>
                <a:off x="336" y="432"/>
                <a:ext cx="5184" cy="25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FFFFCC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000">
                    <a:solidFill>
                      <a:srgbClr val="FFFFCC"/>
                    </a:solidFill>
                  </a:rPr>
                  <a:t>If two objects are similar then one is an </a:t>
                </a:r>
                <a:r>
                  <a:rPr lang="en-GB" sz="2000">
                    <a:solidFill>
                      <a:srgbClr val="FF99FF"/>
                    </a:solidFill>
                  </a:rPr>
                  <a:t>enlargement</a:t>
                </a:r>
                <a:r>
                  <a:rPr lang="en-GB" sz="2000">
                    <a:solidFill>
                      <a:srgbClr val="FFFFCC"/>
                    </a:solidFill>
                  </a:rPr>
                  <a:t> of the other</a:t>
                </a:r>
              </a:p>
            </p:txBody>
          </p:sp>
          <p:sp>
            <p:nvSpPr>
              <p:cNvPr id="29703" name="Rectangle 6" descr="Granite"/>
              <p:cNvSpPr>
                <a:spLocks noChangeArrowheads="1"/>
              </p:cNvSpPr>
              <p:nvPr/>
            </p:nvSpPr>
            <p:spPr bwMode="auto">
              <a:xfrm>
                <a:off x="672" y="1968"/>
                <a:ext cx="1632" cy="672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04" name="Rectangle 7" descr="Granite"/>
              <p:cNvSpPr>
                <a:spLocks noChangeArrowheads="1"/>
              </p:cNvSpPr>
              <p:nvPr/>
            </p:nvSpPr>
            <p:spPr bwMode="auto">
              <a:xfrm>
                <a:off x="2784" y="2592"/>
                <a:ext cx="2448" cy="1248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05" name="Text Box 8"/>
              <p:cNvSpPr txBox="1">
                <a:spLocks noChangeArrowheads="1"/>
              </p:cNvSpPr>
              <p:nvPr/>
            </p:nvSpPr>
            <p:spPr bwMode="auto">
              <a:xfrm>
                <a:off x="384" y="912"/>
                <a:ext cx="4944" cy="53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000"/>
                  <a:t>The rectangles below are </a:t>
                </a:r>
                <a:r>
                  <a:rPr lang="en-GB" sz="2000" b="1"/>
                  <a:t>similar</a:t>
                </a:r>
                <a:r>
                  <a:rPr lang="en-GB" sz="2000"/>
                  <a:t>: </a:t>
                </a: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GB" sz="2000"/>
                  <a:t>Find the scale factor of enlargement that maps A to B</a:t>
                </a:r>
              </a:p>
            </p:txBody>
          </p:sp>
          <p:sp>
            <p:nvSpPr>
              <p:cNvPr id="29706" name="Text Box 9"/>
              <p:cNvSpPr txBox="1">
                <a:spLocks noChangeArrowheads="1"/>
              </p:cNvSpPr>
              <p:nvPr/>
            </p:nvSpPr>
            <p:spPr bwMode="auto">
              <a:xfrm>
                <a:off x="1248" y="2208"/>
                <a:ext cx="432" cy="294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FFFFCC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>
                    <a:solidFill>
                      <a:srgbClr val="FFFFCC"/>
                    </a:solidFill>
                  </a:rPr>
                  <a:t>A</a:t>
                </a:r>
              </a:p>
            </p:txBody>
          </p:sp>
          <p:sp>
            <p:nvSpPr>
              <p:cNvPr id="29707" name="Text Box 10"/>
              <p:cNvSpPr txBox="1">
                <a:spLocks noChangeArrowheads="1"/>
              </p:cNvSpPr>
              <p:nvPr/>
            </p:nvSpPr>
            <p:spPr bwMode="auto">
              <a:xfrm>
                <a:off x="3792" y="3120"/>
                <a:ext cx="432" cy="294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FFFFCC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>
                    <a:solidFill>
                      <a:srgbClr val="FFFFCC"/>
                    </a:solidFill>
                  </a:rPr>
                  <a:t>B</a:t>
                </a:r>
              </a:p>
            </p:txBody>
          </p:sp>
          <p:sp>
            <p:nvSpPr>
              <p:cNvPr id="29708" name="Text Box 11"/>
              <p:cNvSpPr txBox="1">
                <a:spLocks noChangeArrowheads="1"/>
              </p:cNvSpPr>
              <p:nvPr/>
            </p:nvSpPr>
            <p:spPr bwMode="auto">
              <a:xfrm>
                <a:off x="1152" y="1632"/>
                <a:ext cx="62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2000"/>
                  <a:t>8 cm</a:t>
                </a:r>
              </a:p>
            </p:txBody>
          </p:sp>
          <p:sp>
            <p:nvSpPr>
              <p:cNvPr id="29709" name="Text Box 12"/>
              <p:cNvSpPr txBox="1">
                <a:spLocks noChangeArrowheads="1"/>
              </p:cNvSpPr>
              <p:nvPr/>
            </p:nvSpPr>
            <p:spPr bwMode="auto">
              <a:xfrm>
                <a:off x="3648" y="2304"/>
                <a:ext cx="62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2000"/>
                  <a:t>16 cm</a:t>
                </a:r>
              </a:p>
            </p:txBody>
          </p:sp>
          <p:sp>
            <p:nvSpPr>
              <p:cNvPr id="29710" name="Text Box 13"/>
              <p:cNvSpPr txBox="1">
                <a:spLocks noChangeArrowheads="1"/>
              </p:cNvSpPr>
              <p:nvPr/>
            </p:nvSpPr>
            <p:spPr bwMode="auto">
              <a:xfrm>
                <a:off x="144" y="2256"/>
                <a:ext cx="62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2000"/>
                  <a:t>5 cm</a:t>
                </a:r>
              </a:p>
            </p:txBody>
          </p:sp>
          <p:sp>
            <p:nvSpPr>
              <p:cNvPr id="29711" name="Text Box 14"/>
              <p:cNvSpPr txBox="1">
                <a:spLocks noChangeArrowheads="1"/>
              </p:cNvSpPr>
              <p:nvPr/>
            </p:nvSpPr>
            <p:spPr bwMode="auto">
              <a:xfrm>
                <a:off x="2016" y="3120"/>
                <a:ext cx="72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2000"/>
                  <a:t>10 cm</a:t>
                </a:r>
              </a:p>
            </p:txBody>
          </p:sp>
          <p:sp>
            <p:nvSpPr>
              <p:cNvPr id="29712" name="Text Box 15"/>
              <p:cNvSpPr txBox="1">
                <a:spLocks noChangeArrowheads="1"/>
              </p:cNvSpPr>
              <p:nvPr/>
            </p:nvSpPr>
            <p:spPr bwMode="auto">
              <a:xfrm>
                <a:off x="3600" y="1920"/>
                <a:ext cx="1440" cy="288"/>
              </a:xfrm>
              <a:prstGeom prst="rect">
                <a:avLst/>
              </a:prstGeom>
              <a:solidFill>
                <a:srgbClr val="FF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/>
                  <a:t>Not to scale!</a:t>
                </a:r>
              </a:p>
            </p:txBody>
          </p:sp>
        </p:grpSp>
      </p:grp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685800" y="4800600"/>
            <a:ext cx="2209800" cy="1079500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/>
              <a:t>Scale factor = </a:t>
            </a:r>
            <a:r>
              <a:rPr lang="en-GB" sz="1600" b="1">
                <a:solidFill>
                  <a:schemeClr val="accent2"/>
                </a:solidFill>
              </a:rPr>
              <a:t>x2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600"/>
              <a:t>Note that B to A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600"/>
              <a:t>would be x ½ 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4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8600" y="685800"/>
            <a:ext cx="8534400" cy="5410200"/>
            <a:chOff x="144" y="432"/>
            <a:chExt cx="5376" cy="3408"/>
          </a:xfrm>
        </p:grpSpPr>
        <p:sp>
          <p:nvSpPr>
            <p:cNvPr id="30724" name="Rectangle 3" descr="Granite"/>
            <p:cNvSpPr>
              <a:spLocks noChangeArrowheads="1"/>
            </p:cNvSpPr>
            <p:nvPr/>
          </p:nvSpPr>
          <p:spPr bwMode="auto">
            <a:xfrm>
              <a:off x="672" y="1968"/>
              <a:ext cx="1632" cy="672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5" name="Rectangle 4" descr="Granite"/>
            <p:cNvSpPr>
              <a:spLocks noChangeArrowheads="1"/>
            </p:cNvSpPr>
            <p:nvPr/>
          </p:nvSpPr>
          <p:spPr bwMode="auto">
            <a:xfrm>
              <a:off x="2784" y="2592"/>
              <a:ext cx="2448" cy="1248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6" name="Text Box 5"/>
            <p:cNvSpPr txBox="1">
              <a:spLocks noChangeArrowheads="1"/>
            </p:cNvSpPr>
            <p:nvPr/>
          </p:nvSpPr>
          <p:spPr bwMode="auto">
            <a:xfrm>
              <a:off x="336" y="432"/>
              <a:ext cx="5184" cy="25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FFCC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FFFFCC"/>
                  </a:solidFill>
                </a:rPr>
                <a:t>If two objects are similar then one is an </a:t>
              </a:r>
              <a:r>
                <a:rPr lang="en-GB" sz="2000">
                  <a:solidFill>
                    <a:srgbClr val="FF99FF"/>
                  </a:solidFill>
                </a:rPr>
                <a:t>enlargement</a:t>
              </a:r>
              <a:r>
                <a:rPr lang="en-GB" sz="2000">
                  <a:solidFill>
                    <a:srgbClr val="FFFFCC"/>
                  </a:solidFill>
                </a:rPr>
                <a:t> of the other</a:t>
              </a:r>
            </a:p>
          </p:txBody>
        </p:sp>
        <p:sp>
          <p:nvSpPr>
            <p:cNvPr id="30727" name="Text Box 6"/>
            <p:cNvSpPr txBox="1">
              <a:spLocks noChangeArrowheads="1"/>
            </p:cNvSpPr>
            <p:nvPr/>
          </p:nvSpPr>
          <p:spPr bwMode="auto">
            <a:xfrm>
              <a:off x="384" y="912"/>
              <a:ext cx="4944" cy="53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/>
                <a:t>The rectangles below are </a:t>
              </a:r>
              <a:r>
                <a:rPr lang="en-GB" sz="2000" b="1"/>
                <a:t>similar</a:t>
              </a:r>
              <a:r>
                <a:rPr lang="en-GB" sz="2000"/>
                <a:t>: 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GB" sz="2000"/>
                <a:t>Find the scale factor of enlargement that maps A to B</a:t>
              </a:r>
            </a:p>
          </p:txBody>
        </p:sp>
        <p:sp>
          <p:nvSpPr>
            <p:cNvPr id="30728" name="Text Box 7"/>
            <p:cNvSpPr txBox="1">
              <a:spLocks noChangeArrowheads="1"/>
            </p:cNvSpPr>
            <p:nvPr/>
          </p:nvSpPr>
          <p:spPr bwMode="auto">
            <a:xfrm>
              <a:off x="1248" y="2208"/>
              <a:ext cx="432" cy="29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FFCC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>
                  <a:solidFill>
                    <a:srgbClr val="FFFFCC"/>
                  </a:solidFill>
                </a:rPr>
                <a:t>A</a:t>
              </a:r>
            </a:p>
          </p:txBody>
        </p:sp>
        <p:sp>
          <p:nvSpPr>
            <p:cNvPr id="30729" name="Text Box 8"/>
            <p:cNvSpPr txBox="1">
              <a:spLocks noChangeArrowheads="1"/>
            </p:cNvSpPr>
            <p:nvPr/>
          </p:nvSpPr>
          <p:spPr bwMode="auto">
            <a:xfrm>
              <a:off x="3792" y="3120"/>
              <a:ext cx="432" cy="29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FFCC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>
                  <a:solidFill>
                    <a:srgbClr val="FFFFCC"/>
                  </a:solidFill>
                </a:rPr>
                <a:t>B</a:t>
              </a:r>
            </a:p>
          </p:txBody>
        </p:sp>
        <p:sp>
          <p:nvSpPr>
            <p:cNvPr id="30730" name="Text Box 9"/>
            <p:cNvSpPr txBox="1">
              <a:spLocks noChangeArrowheads="1"/>
            </p:cNvSpPr>
            <p:nvPr/>
          </p:nvSpPr>
          <p:spPr bwMode="auto">
            <a:xfrm>
              <a:off x="1152" y="1632"/>
              <a:ext cx="6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/>
                <a:t>8 cm</a:t>
              </a:r>
            </a:p>
          </p:txBody>
        </p:sp>
        <p:sp>
          <p:nvSpPr>
            <p:cNvPr id="30731" name="Text Box 10"/>
            <p:cNvSpPr txBox="1">
              <a:spLocks noChangeArrowheads="1"/>
            </p:cNvSpPr>
            <p:nvPr/>
          </p:nvSpPr>
          <p:spPr bwMode="auto">
            <a:xfrm>
              <a:off x="3648" y="2304"/>
              <a:ext cx="6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/>
                <a:t>12 cm</a:t>
              </a:r>
            </a:p>
          </p:txBody>
        </p:sp>
        <p:sp>
          <p:nvSpPr>
            <p:cNvPr id="30732" name="Text Box 11"/>
            <p:cNvSpPr txBox="1">
              <a:spLocks noChangeArrowheads="1"/>
            </p:cNvSpPr>
            <p:nvPr/>
          </p:nvSpPr>
          <p:spPr bwMode="auto">
            <a:xfrm>
              <a:off x="144" y="2256"/>
              <a:ext cx="6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/>
                <a:t>5 cm</a:t>
              </a:r>
            </a:p>
          </p:txBody>
        </p:sp>
        <p:sp>
          <p:nvSpPr>
            <p:cNvPr id="30733" name="Line 12"/>
            <p:cNvSpPr>
              <a:spLocks noChangeShapeType="1"/>
            </p:cNvSpPr>
            <p:nvPr/>
          </p:nvSpPr>
          <p:spPr bwMode="auto">
            <a:xfrm>
              <a:off x="2496" y="2112"/>
              <a:ext cx="672" cy="3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Text Box 13"/>
            <p:cNvSpPr txBox="1">
              <a:spLocks noChangeArrowheads="1"/>
            </p:cNvSpPr>
            <p:nvPr/>
          </p:nvSpPr>
          <p:spPr bwMode="auto">
            <a:xfrm>
              <a:off x="2016" y="3120"/>
              <a:ext cx="72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/>
                <a:t>7½ cm</a:t>
              </a:r>
            </a:p>
          </p:txBody>
        </p:sp>
        <p:sp>
          <p:nvSpPr>
            <p:cNvPr id="30735" name="Text Box 14"/>
            <p:cNvSpPr txBox="1">
              <a:spLocks noChangeArrowheads="1"/>
            </p:cNvSpPr>
            <p:nvPr/>
          </p:nvSpPr>
          <p:spPr bwMode="auto">
            <a:xfrm>
              <a:off x="3600" y="1920"/>
              <a:ext cx="1440" cy="288"/>
            </a:xfrm>
            <a:prstGeom prst="rect">
              <a:avLst/>
            </a:prstGeom>
            <a:solidFill>
              <a:srgbClr val="FF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/>
                <a:t>Not to scale!</a:t>
              </a:r>
            </a:p>
          </p:txBody>
        </p:sp>
      </p:grp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685800" y="4800600"/>
            <a:ext cx="2209800" cy="1079500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/>
              <a:t>Scale factor = </a:t>
            </a:r>
            <a:r>
              <a:rPr lang="en-GB" sz="1600" b="1">
                <a:solidFill>
                  <a:schemeClr val="accent2"/>
                </a:solidFill>
              </a:rPr>
              <a:t>x1½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600"/>
              <a:t>Note that B to A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600"/>
              <a:t>would be x 2/3 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7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457200"/>
            <a:ext cx="8305800" cy="5029200"/>
            <a:chOff x="288" y="288"/>
            <a:chExt cx="5232" cy="3168"/>
          </a:xfrm>
        </p:grpSpPr>
        <p:sp>
          <p:nvSpPr>
            <p:cNvPr id="31749" name="Text Box 3"/>
            <p:cNvSpPr txBox="1">
              <a:spLocks noChangeArrowheads="1"/>
            </p:cNvSpPr>
            <p:nvPr/>
          </p:nvSpPr>
          <p:spPr bwMode="auto">
            <a:xfrm>
              <a:off x="1104" y="2688"/>
              <a:ext cx="6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/>
                <a:t>8 cm</a:t>
              </a:r>
            </a:p>
          </p:txBody>
        </p:sp>
        <p:sp>
          <p:nvSpPr>
            <p:cNvPr id="31750" name="Text Box 4"/>
            <p:cNvSpPr txBox="1">
              <a:spLocks noChangeArrowheads="1"/>
            </p:cNvSpPr>
            <p:nvPr/>
          </p:nvSpPr>
          <p:spPr bwMode="auto">
            <a:xfrm>
              <a:off x="288" y="288"/>
              <a:ext cx="5232" cy="63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/>
                <a:t>If we are told that two objects are similar and we can find the scale factor of enlargement then we can calculate the value of an unknown side.</a:t>
              </a:r>
            </a:p>
          </p:txBody>
        </p:sp>
        <p:sp>
          <p:nvSpPr>
            <p:cNvPr id="31751" name="Rectangle 5" descr="Pink tissue paper"/>
            <p:cNvSpPr>
              <a:spLocks noChangeArrowheads="1"/>
            </p:cNvSpPr>
            <p:nvPr/>
          </p:nvSpPr>
          <p:spPr bwMode="auto">
            <a:xfrm>
              <a:off x="624" y="2256"/>
              <a:ext cx="528" cy="1152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2" name="Rectangle 6" descr="Pink tissue paper"/>
            <p:cNvSpPr>
              <a:spLocks noChangeArrowheads="1"/>
            </p:cNvSpPr>
            <p:nvPr/>
          </p:nvSpPr>
          <p:spPr bwMode="auto">
            <a:xfrm>
              <a:off x="2208" y="1824"/>
              <a:ext cx="912" cy="1632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3" name="Rectangle 7" descr="Pink tissue paper"/>
            <p:cNvSpPr>
              <a:spLocks noChangeArrowheads="1"/>
            </p:cNvSpPr>
            <p:nvPr/>
          </p:nvSpPr>
          <p:spPr bwMode="auto">
            <a:xfrm>
              <a:off x="3984" y="1152"/>
              <a:ext cx="1288" cy="2304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4" name="Text Box 8"/>
            <p:cNvSpPr txBox="1">
              <a:spLocks noChangeArrowheads="1"/>
            </p:cNvSpPr>
            <p:nvPr/>
          </p:nvSpPr>
          <p:spPr bwMode="auto">
            <a:xfrm>
              <a:off x="672" y="2640"/>
              <a:ext cx="432" cy="29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FFCC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>
                  <a:solidFill>
                    <a:srgbClr val="FFFFCC"/>
                  </a:solidFill>
                </a:rPr>
                <a:t>A</a:t>
              </a:r>
            </a:p>
          </p:txBody>
        </p:sp>
        <p:sp>
          <p:nvSpPr>
            <p:cNvPr id="31755" name="Text Box 9"/>
            <p:cNvSpPr txBox="1">
              <a:spLocks noChangeArrowheads="1"/>
            </p:cNvSpPr>
            <p:nvPr/>
          </p:nvSpPr>
          <p:spPr bwMode="auto">
            <a:xfrm>
              <a:off x="2448" y="2544"/>
              <a:ext cx="432" cy="29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FFCC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>
                  <a:solidFill>
                    <a:srgbClr val="FFFFCC"/>
                  </a:solidFill>
                </a:rPr>
                <a:t>B</a:t>
              </a:r>
            </a:p>
          </p:txBody>
        </p:sp>
        <p:sp>
          <p:nvSpPr>
            <p:cNvPr id="31756" name="Text Box 10"/>
            <p:cNvSpPr txBox="1">
              <a:spLocks noChangeArrowheads="1"/>
            </p:cNvSpPr>
            <p:nvPr/>
          </p:nvSpPr>
          <p:spPr bwMode="auto">
            <a:xfrm>
              <a:off x="4416" y="2208"/>
              <a:ext cx="432" cy="29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FFCC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>
                  <a:solidFill>
                    <a:srgbClr val="FFFFCC"/>
                  </a:solidFill>
                </a:rPr>
                <a:t>C</a:t>
              </a:r>
            </a:p>
          </p:txBody>
        </p:sp>
        <p:sp>
          <p:nvSpPr>
            <p:cNvPr id="31757" name="Text Box 11"/>
            <p:cNvSpPr txBox="1">
              <a:spLocks noChangeArrowheads="1"/>
            </p:cNvSpPr>
            <p:nvPr/>
          </p:nvSpPr>
          <p:spPr bwMode="auto">
            <a:xfrm>
              <a:off x="576" y="1920"/>
              <a:ext cx="6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/>
                <a:t>3 cm</a:t>
              </a:r>
            </a:p>
          </p:txBody>
        </p:sp>
        <p:sp>
          <p:nvSpPr>
            <p:cNvPr id="31758" name="Text Box 12"/>
            <p:cNvSpPr txBox="1">
              <a:spLocks noChangeArrowheads="1"/>
            </p:cNvSpPr>
            <p:nvPr/>
          </p:nvSpPr>
          <p:spPr bwMode="auto">
            <a:xfrm>
              <a:off x="480" y="1536"/>
              <a:ext cx="1440" cy="288"/>
            </a:xfrm>
            <a:prstGeom prst="rect">
              <a:avLst/>
            </a:prstGeom>
            <a:solidFill>
              <a:srgbClr val="FF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/>
                <a:t>Not to scale!</a:t>
              </a:r>
            </a:p>
          </p:txBody>
        </p:sp>
        <p:sp>
          <p:nvSpPr>
            <p:cNvPr id="31759" name="Text Box 13"/>
            <p:cNvSpPr txBox="1">
              <a:spLocks noChangeArrowheads="1"/>
            </p:cNvSpPr>
            <p:nvPr/>
          </p:nvSpPr>
          <p:spPr bwMode="auto">
            <a:xfrm>
              <a:off x="3120" y="2544"/>
              <a:ext cx="6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/>
                <a:t>24 cm</a:t>
              </a:r>
            </a:p>
          </p:txBody>
        </p:sp>
        <p:sp>
          <p:nvSpPr>
            <p:cNvPr id="31760" name="Text Box 14"/>
            <p:cNvSpPr txBox="1">
              <a:spLocks noChangeArrowheads="1"/>
            </p:cNvSpPr>
            <p:nvPr/>
          </p:nvSpPr>
          <p:spPr bwMode="auto">
            <a:xfrm>
              <a:off x="2352" y="1488"/>
              <a:ext cx="6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/>
                <a:t>x cm</a:t>
              </a:r>
            </a:p>
          </p:txBody>
        </p:sp>
        <p:sp>
          <p:nvSpPr>
            <p:cNvPr id="31761" name="Text Box 15"/>
            <p:cNvSpPr txBox="1">
              <a:spLocks noChangeArrowheads="1"/>
            </p:cNvSpPr>
            <p:nvPr/>
          </p:nvSpPr>
          <p:spPr bwMode="auto">
            <a:xfrm>
              <a:off x="3456" y="2160"/>
              <a:ext cx="6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/>
                <a:t>y cm</a:t>
              </a:r>
            </a:p>
          </p:txBody>
        </p:sp>
        <p:sp>
          <p:nvSpPr>
            <p:cNvPr id="31762" name="Text Box 16"/>
            <p:cNvSpPr txBox="1">
              <a:spLocks noChangeArrowheads="1"/>
            </p:cNvSpPr>
            <p:nvPr/>
          </p:nvSpPr>
          <p:spPr bwMode="auto">
            <a:xfrm>
              <a:off x="4128" y="864"/>
              <a:ext cx="100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/>
                <a:t>13½  cm</a:t>
              </a:r>
            </a:p>
          </p:txBody>
        </p:sp>
        <p:sp>
          <p:nvSpPr>
            <p:cNvPr id="31763" name="Text Box 17"/>
            <p:cNvSpPr txBox="1">
              <a:spLocks noChangeArrowheads="1"/>
            </p:cNvSpPr>
            <p:nvPr/>
          </p:nvSpPr>
          <p:spPr bwMode="auto">
            <a:xfrm>
              <a:off x="384" y="1008"/>
              <a:ext cx="3216" cy="4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FFFFCC"/>
                  </a:solidFill>
                </a:rPr>
                <a:t>The 3 rectangles are similar. Find the unknown sides</a:t>
              </a:r>
            </a:p>
          </p:txBody>
        </p:sp>
      </p:grp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228600" y="5715000"/>
            <a:ext cx="800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/>
              <a:t>Comparing corresponding sides in A and B: 24/8 = </a:t>
            </a:r>
            <a:r>
              <a:rPr lang="en-GB" sz="1800" b="1">
                <a:solidFill>
                  <a:schemeClr val="accent2"/>
                </a:solidFill>
              </a:rPr>
              <a:t>3</a:t>
            </a:r>
            <a:r>
              <a:rPr lang="en-GB" sz="1800"/>
              <a:t> so x = 3 x 3 = </a:t>
            </a:r>
            <a:r>
              <a:rPr lang="en-GB" sz="1800" b="1" u="sng">
                <a:solidFill>
                  <a:schemeClr val="accent2"/>
                </a:solidFill>
              </a:rPr>
              <a:t>9 cm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228600" y="6172200"/>
            <a:ext cx="861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/>
              <a:t>Comparing corresponding sides in A and C: 13½ /3 = </a:t>
            </a:r>
            <a:r>
              <a:rPr lang="en-GB" sz="1800" b="1">
                <a:solidFill>
                  <a:schemeClr val="accent2"/>
                </a:solidFill>
              </a:rPr>
              <a:t>4½</a:t>
            </a:r>
            <a:r>
              <a:rPr lang="en-GB" sz="1800"/>
              <a:t>  so y = 4 ½  x 8 = </a:t>
            </a:r>
            <a:r>
              <a:rPr lang="en-GB" sz="1800" b="1" u="sng">
                <a:solidFill>
                  <a:schemeClr val="accent2"/>
                </a:solidFill>
              </a:rPr>
              <a:t>36 cm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4" grpId="0" autoUpdateAnimBg="0"/>
      <p:bldP spid="923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457200"/>
            <a:ext cx="8305800" cy="5029200"/>
            <a:chOff x="288" y="288"/>
            <a:chExt cx="5232" cy="3168"/>
          </a:xfrm>
        </p:grpSpPr>
        <p:sp>
          <p:nvSpPr>
            <p:cNvPr id="32773" name="Text Box 3"/>
            <p:cNvSpPr txBox="1">
              <a:spLocks noChangeArrowheads="1"/>
            </p:cNvSpPr>
            <p:nvPr/>
          </p:nvSpPr>
          <p:spPr bwMode="auto">
            <a:xfrm>
              <a:off x="1200" y="2688"/>
              <a:ext cx="6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/>
                <a:t>5.6 cm</a:t>
              </a:r>
            </a:p>
          </p:txBody>
        </p:sp>
        <p:sp>
          <p:nvSpPr>
            <p:cNvPr id="32774" name="Text Box 4"/>
            <p:cNvSpPr txBox="1">
              <a:spLocks noChangeArrowheads="1"/>
            </p:cNvSpPr>
            <p:nvPr/>
          </p:nvSpPr>
          <p:spPr bwMode="auto">
            <a:xfrm>
              <a:off x="288" y="288"/>
              <a:ext cx="5232" cy="63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/>
                <a:t>If we are told that two objects are similar and we can find the scale factor of enlargement then we can calculate the value of an unknown side.</a:t>
              </a:r>
            </a:p>
          </p:txBody>
        </p:sp>
        <p:sp>
          <p:nvSpPr>
            <p:cNvPr id="32775" name="Rectangle 5" descr="Water droplets"/>
            <p:cNvSpPr>
              <a:spLocks noChangeArrowheads="1"/>
            </p:cNvSpPr>
            <p:nvPr/>
          </p:nvSpPr>
          <p:spPr bwMode="auto">
            <a:xfrm>
              <a:off x="624" y="2256"/>
              <a:ext cx="528" cy="1152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6" name="Rectangle 6" descr="Water droplets"/>
            <p:cNvSpPr>
              <a:spLocks noChangeArrowheads="1"/>
            </p:cNvSpPr>
            <p:nvPr/>
          </p:nvSpPr>
          <p:spPr bwMode="auto">
            <a:xfrm>
              <a:off x="2208" y="1824"/>
              <a:ext cx="912" cy="1632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7" name="Rectangle 7" descr="Water droplets"/>
            <p:cNvSpPr>
              <a:spLocks noChangeArrowheads="1"/>
            </p:cNvSpPr>
            <p:nvPr/>
          </p:nvSpPr>
          <p:spPr bwMode="auto">
            <a:xfrm>
              <a:off x="3984" y="1152"/>
              <a:ext cx="1288" cy="2304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8" name="Text Box 8"/>
            <p:cNvSpPr txBox="1">
              <a:spLocks noChangeArrowheads="1"/>
            </p:cNvSpPr>
            <p:nvPr/>
          </p:nvSpPr>
          <p:spPr bwMode="auto">
            <a:xfrm>
              <a:off x="672" y="2640"/>
              <a:ext cx="432" cy="29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FFCC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>
                  <a:solidFill>
                    <a:srgbClr val="FFFFCC"/>
                  </a:solidFill>
                </a:rPr>
                <a:t>A</a:t>
              </a:r>
            </a:p>
          </p:txBody>
        </p:sp>
        <p:sp>
          <p:nvSpPr>
            <p:cNvPr id="32779" name="Text Box 9"/>
            <p:cNvSpPr txBox="1">
              <a:spLocks noChangeArrowheads="1"/>
            </p:cNvSpPr>
            <p:nvPr/>
          </p:nvSpPr>
          <p:spPr bwMode="auto">
            <a:xfrm>
              <a:off x="2448" y="2544"/>
              <a:ext cx="432" cy="29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FFCC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>
                  <a:solidFill>
                    <a:srgbClr val="FFFFCC"/>
                  </a:solidFill>
                </a:rPr>
                <a:t>B</a:t>
              </a:r>
            </a:p>
          </p:txBody>
        </p:sp>
        <p:sp>
          <p:nvSpPr>
            <p:cNvPr id="32780" name="Text Box 10"/>
            <p:cNvSpPr txBox="1">
              <a:spLocks noChangeArrowheads="1"/>
            </p:cNvSpPr>
            <p:nvPr/>
          </p:nvSpPr>
          <p:spPr bwMode="auto">
            <a:xfrm>
              <a:off x="4416" y="2208"/>
              <a:ext cx="432" cy="29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FFFFCC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>
                  <a:solidFill>
                    <a:srgbClr val="FFFFCC"/>
                  </a:solidFill>
                </a:rPr>
                <a:t>C</a:t>
              </a:r>
            </a:p>
          </p:txBody>
        </p:sp>
        <p:sp>
          <p:nvSpPr>
            <p:cNvPr id="32781" name="Text Box 11"/>
            <p:cNvSpPr txBox="1">
              <a:spLocks noChangeArrowheads="1"/>
            </p:cNvSpPr>
            <p:nvPr/>
          </p:nvSpPr>
          <p:spPr bwMode="auto">
            <a:xfrm>
              <a:off x="624" y="1968"/>
              <a:ext cx="6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/>
                <a:t>2.1 cm</a:t>
              </a:r>
            </a:p>
          </p:txBody>
        </p:sp>
        <p:sp>
          <p:nvSpPr>
            <p:cNvPr id="32782" name="Text Box 12"/>
            <p:cNvSpPr txBox="1">
              <a:spLocks noChangeArrowheads="1"/>
            </p:cNvSpPr>
            <p:nvPr/>
          </p:nvSpPr>
          <p:spPr bwMode="auto">
            <a:xfrm>
              <a:off x="480" y="1536"/>
              <a:ext cx="1440" cy="288"/>
            </a:xfrm>
            <a:prstGeom prst="rect">
              <a:avLst/>
            </a:prstGeom>
            <a:solidFill>
              <a:srgbClr val="FF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/>
                <a:t>Not to scale!</a:t>
              </a:r>
            </a:p>
          </p:txBody>
        </p:sp>
        <p:sp>
          <p:nvSpPr>
            <p:cNvPr id="32783" name="Text Box 13"/>
            <p:cNvSpPr txBox="1">
              <a:spLocks noChangeArrowheads="1"/>
            </p:cNvSpPr>
            <p:nvPr/>
          </p:nvSpPr>
          <p:spPr bwMode="auto">
            <a:xfrm>
              <a:off x="3120" y="2544"/>
              <a:ext cx="6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/>
                <a:t>x cm</a:t>
              </a:r>
            </a:p>
          </p:txBody>
        </p:sp>
        <p:sp>
          <p:nvSpPr>
            <p:cNvPr id="32784" name="Text Box 14"/>
            <p:cNvSpPr txBox="1">
              <a:spLocks noChangeArrowheads="1"/>
            </p:cNvSpPr>
            <p:nvPr/>
          </p:nvSpPr>
          <p:spPr bwMode="auto">
            <a:xfrm>
              <a:off x="2352" y="1488"/>
              <a:ext cx="7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/>
                <a:t>7.14 cm</a:t>
              </a:r>
            </a:p>
          </p:txBody>
        </p:sp>
        <p:sp>
          <p:nvSpPr>
            <p:cNvPr id="32785" name="Text Box 15"/>
            <p:cNvSpPr txBox="1">
              <a:spLocks noChangeArrowheads="1"/>
            </p:cNvSpPr>
            <p:nvPr/>
          </p:nvSpPr>
          <p:spPr bwMode="auto">
            <a:xfrm>
              <a:off x="3456" y="2064"/>
              <a:ext cx="624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/>
                <a:t>26.88 cm</a:t>
              </a:r>
            </a:p>
          </p:txBody>
        </p:sp>
        <p:sp>
          <p:nvSpPr>
            <p:cNvPr id="32786" name="Text Box 16"/>
            <p:cNvSpPr txBox="1">
              <a:spLocks noChangeArrowheads="1"/>
            </p:cNvSpPr>
            <p:nvPr/>
          </p:nvSpPr>
          <p:spPr bwMode="auto">
            <a:xfrm>
              <a:off x="4128" y="864"/>
              <a:ext cx="100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/>
                <a:t>y  cm</a:t>
              </a:r>
            </a:p>
          </p:txBody>
        </p:sp>
        <p:sp>
          <p:nvSpPr>
            <p:cNvPr id="32787" name="Text Box 17"/>
            <p:cNvSpPr txBox="1">
              <a:spLocks noChangeArrowheads="1"/>
            </p:cNvSpPr>
            <p:nvPr/>
          </p:nvSpPr>
          <p:spPr bwMode="auto">
            <a:xfrm>
              <a:off x="384" y="1008"/>
              <a:ext cx="3216" cy="4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FFFFCC"/>
                  </a:solidFill>
                </a:rPr>
                <a:t>The 3 rectangles are similar. Find the unknown sides</a:t>
              </a:r>
            </a:p>
          </p:txBody>
        </p:sp>
      </p:grp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228600" y="5715000"/>
            <a:ext cx="80010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500"/>
              <a:t>Comparing corresponding sides in A and B: 7.14/2.1 = </a:t>
            </a:r>
            <a:r>
              <a:rPr lang="en-GB" sz="1500" b="1">
                <a:solidFill>
                  <a:schemeClr val="accent2"/>
                </a:solidFill>
              </a:rPr>
              <a:t>3.4 </a:t>
            </a:r>
            <a:r>
              <a:rPr lang="en-GB" sz="1500"/>
              <a:t> so x = 3.4 x 5.6 = </a:t>
            </a:r>
            <a:r>
              <a:rPr lang="en-GB" sz="1500" b="1" u="sng">
                <a:solidFill>
                  <a:schemeClr val="accent2"/>
                </a:solidFill>
              </a:rPr>
              <a:t>19.04 cm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228600" y="6172200"/>
            <a:ext cx="86106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500"/>
              <a:t>Comparing corresponding sides in A and C: 26.88/5.6 = </a:t>
            </a:r>
            <a:r>
              <a:rPr lang="en-GB" sz="1500" b="1">
                <a:solidFill>
                  <a:schemeClr val="accent2"/>
                </a:solidFill>
              </a:rPr>
              <a:t>4.8</a:t>
            </a:r>
            <a:r>
              <a:rPr lang="en-GB" sz="1500"/>
              <a:t>  so y = 4.8  x 2.1 = </a:t>
            </a:r>
            <a:r>
              <a:rPr lang="en-GB" sz="1500" b="1" u="sng">
                <a:solidFill>
                  <a:schemeClr val="accent2"/>
                </a:solidFill>
              </a:rPr>
              <a:t>10.08 cm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8" grpId="0" autoUpdateAnimBg="0"/>
      <p:bldP spid="10259" grpId="0" autoUpdateAnimBg="0"/>
    </p:bldLst>
  </p:timing>
</p:sld>
</file>

<file path=ppt/theme/theme1.xml><?xml version="1.0" encoding="utf-8"?>
<a:theme xmlns:a="http://schemas.openxmlformats.org/drawingml/2006/main" name="1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3132</TotalTime>
  <Words>2058</Words>
  <Application>Microsoft Office PowerPoint</Application>
  <PresentationFormat>On-screen Show (4:3)</PresentationFormat>
  <Paragraphs>600</Paragraphs>
  <Slides>44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44</vt:i4>
      </vt:variant>
    </vt:vector>
  </HeadingPairs>
  <TitlesOfParts>
    <vt:vector size="57" baseType="lpstr">
      <vt:lpstr>Comic Sans MS</vt:lpstr>
      <vt:lpstr>Arial</vt:lpstr>
      <vt:lpstr>Tahoma</vt:lpstr>
      <vt:lpstr>Wingdings</vt:lpstr>
      <vt:lpstr>Times New Roman</vt:lpstr>
      <vt:lpstr>Shruti</vt:lpstr>
      <vt:lpstr>Symbol</vt:lpstr>
      <vt:lpstr>1_Shimmer</vt:lpstr>
      <vt:lpstr>Default Design</vt:lpstr>
      <vt:lpstr>1_Default Design</vt:lpstr>
      <vt:lpstr>MathType 4.0 Equation</vt:lpstr>
      <vt:lpstr>MathType 5.0 Equation</vt:lpstr>
      <vt:lpstr>Microsoft Equation 3.0</vt:lpstr>
      <vt:lpstr>Mathematical Similarity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Similar Triangles</vt:lpstr>
      <vt:lpstr>PowerPoint Presentation</vt:lpstr>
      <vt:lpstr>Scale factors  </vt:lpstr>
      <vt:lpstr>PowerPoint Presentation</vt:lpstr>
      <vt:lpstr>PowerPoint Presentation</vt:lpstr>
      <vt:lpstr>Starter Questions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Strathclyde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UOS</dc:creator>
  <cp:lastModifiedBy>Teacher E-Solutions</cp:lastModifiedBy>
  <cp:revision>345</cp:revision>
  <dcterms:created xsi:type="dcterms:W3CDTF">2005-04-06T16:52:43Z</dcterms:created>
  <dcterms:modified xsi:type="dcterms:W3CDTF">2019-01-18T17:04:00Z</dcterms:modified>
</cp:coreProperties>
</file>