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23" r:id="rId2"/>
    <p:sldMasterId id="2147483737" r:id="rId3"/>
    <p:sldMasterId id="2147483739" r:id="rId4"/>
    <p:sldMasterId id="2147483795" r:id="rId5"/>
  </p:sldMasterIdLst>
  <p:notesMasterIdLst>
    <p:notesMasterId r:id="rId34"/>
  </p:notesMasterIdLst>
  <p:sldIdLst>
    <p:sldId id="272" r:id="rId6"/>
    <p:sldId id="269" r:id="rId7"/>
    <p:sldId id="259" r:id="rId8"/>
    <p:sldId id="328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277" r:id="rId18"/>
    <p:sldId id="341" r:id="rId19"/>
    <p:sldId id="340" r:id="rId20"/>
    <p:sldId id="296" r:id="rId21"/>
    <p:sldId id="342" r:id="rId22"/>
    <p:sldId id="343" r:id="rId23"/>
    <p:sldId id="345" r:id="rId24"/>
    <p:sldId id="346" r:id="rId25"/>
    <p:sldId id="349" r:id="rId26"/>
    <p:sldId id="358" r:id="rId27"/>
    <p:sldId id="354" r:id="rId28"/>
    <p:sldId id="355" r:id="rId29"/>
    <p:sldId id="356" r:id="rId30"/>
    <p:sldId id="351" r:id="rId31"/>
    <p:sldId id="353" r:id="rId32"/>
    <p:sldId id="359" r:id="rId3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000000"/>
    <a:srgbClr val="660066"/>
    <a:srgbClr val="CC3300"/>
    <a:srgbClr val="FF0000"/>
    <a:srgbClr val="FFFF00"/>
    <a:srgbClr val="0000CC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 snapToGrid="0">
      <p:cViewPr>
        <p:scale>
          <a:sx n="65" d="100"/>
          <a:sy n="65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12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3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2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2.wmf"/><Relationship Id="rId4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12.wmf"/><Relationship Id="rId4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FE63158-302D-45D5-823A-E3EDF82AC9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406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</p:grpSp>
      <p:sp>
        <p:nvSpPr>
          <p:cNvPr id="1947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16994-052C-4749-92FA-35B90A7004CC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A6E61F29-1FDF-46D8-A5C7-E1DAAADAD8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15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6C2FA-E3BC-45E2-828C-25BD686B1128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F90E8-4BF5-4AC8-A73A-DB2D304A23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63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D86F8-C890-4116-96E7-6F90D21D6256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6C871-AD70-4723-BAA1-D5AB746DC5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650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D347B-CFD9-403D-BC2B-6A08A559C74C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436B2-1E14-44AF-BC8F-84DA2ACD4C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158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10F21-D669-4606-9AAC-5D1DD29304E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0619B-E049-4121-8BE5-33C08053DB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494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2CF08-B695-4840-BBB8-AD3212F8C285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7DD1E-CA21-4B54-A41B-A2EE1FACB7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682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4A95B-A76E-4D01-83FD-FC2A1AA5131A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1CCB5-530B-498B-B3E1-9B3D01B28D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201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D97A5-1FCD-45F2-BD40-4ADCA8FE6E26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FF201-F39D-482E-ADB2-B0E731EB31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484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A0E83-ECF2-4065-A40A-C8626DCE9388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8C78C-400B-416A-80B6-F833B073A0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053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>
            <a:spLocks noChangeArrowheads="1"/>
          </p:cNvSpPr>
          <p:nvPr userDrawn="1"/>
        </p:nvSpPr>
        <p:spPr bwMode="auto">
          <a:xfrm>
            <a:off x="-38100" y="1206500"/>
            <a:ext cx="1098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400"/>
              <a:t>National 4 </a:t>
            </a:r>
          </a:p>
          <a:p>
            <a:pPr algn="ctr" eaLnBrk="1" hangingPunct="1"/>
            <a:r>
              <a:rPr lang="en-GB" sz="1400"/>
              <a:t>REL 1.2a</a:t>
            </a: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F3B1E-0A4C-447E-9050-AF372E269989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51091-FCCB-45F2-90F6-A3A0E87867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4758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5F286-0801-4180-B11B-EB51A7958A6D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A55DA-4A71-4707-AF02-F396142414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885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C80E0-D81D-47F3-B574-CDF63240D3C3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00F95-16F5-472F-B402-89A35C18B9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541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6E390-2DF4-4780-A7AE-92B5426231BD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65BA6-80CE-41B6-832E-404F8B349C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629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B993D-D8CD-4D75-8E9B-330CCC568947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0CE1F-E384-42E3-B0CC-0B455ECB72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8833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43F8E-FB6B-4677-B4EC-FB2BE82A6C43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63E33-871B-43D6-9E04-25196A47F6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8758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8519A-E5AA-4A3A-ADAF-D0022AB2D41B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FA3EF-6E73-45F6-8F5C-490935BFD6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4173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35C57-5664-4BDD-AC83-10E0C438E7DA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F4796-FF3A-4D9F-A920-A790CF1746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6149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fld id="{DE60AD1B-18B9-458F-B77B-1D60D3FFD32E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fld id="{9FC9CC6C-BDD8-4B82-ADFB-EF37733B67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710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82506-AA8B-4607-A842-00A18F302130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68051-61D4-4B70-AC10-F04A249DCD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52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C5FE2-0443-4DB0-912B-DEA3D2EA9AA3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2558D-D3BD-4878-9B30-63C57EC763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69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7D88B-DB39-430B-B1AB-6579AF73FB8A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E2953-66EB-4FB0-A064-9D1604F52A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954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B3F7A-7560-4005-8517-5A06A58209C3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61895-B4F9-4F6D-8EAD-AF1126ED77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161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/>
          <p:cNvSpPr txBox="1">
            <a:spLocks noChangeArrowheads="1"/>
          </p:cNvSpPr>
          <p:nvPr userDrawn="1"/>
        </p:nvSpPr>
        <p:spPr bwMode="auto">
          <a:xfrm>
            <a:off x="-101600" y="1358900"/>
            <a:ext cx="1098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400">
                <a:solidFill>
                  <a:srgbClr val="FFFF00"/>
                </a:solidFill>
              </a:rPr>
              <a:t>National 4 </a:t>
            </a:r>
          </a:p>
          <a:p>
            <a:pPr algn="ctr" eaLnBrk="1" hangingPunct="1"/>
            <a:r>
              <a:rPr lang="en-GB" sz="1400">
                <a:solidFill>
                  <a:srgbClr val="FFFF00"/>
                </a:solidFill>
              </a:rPr>
              <a:t>REL 1.2a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004C1-A614-4766-975A-1082D7B809A9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5BE08-C152-428F-8D12-566D004100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383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428B4-1A22-4A79-AC9C-CB2BFD58013C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19AA-C549-4A18-BACC-10371A8712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935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F22E9-E21A-4411-9372-43C6F6D26FBF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8B15A-3440-4C5F-AA77-050D4777D0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11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</p:grpSp>
      <p:sp>
        <p:nvSpPr>
          <p:cNvPr id="184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82D540C8-72CB-4E29-AA49-BC143A0CEEC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90516892-F569-4E6A-B1EA-8C030ADED5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D91EC157-C578-4768-865E-82B59D1699F2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CBC94361-A276-4EBF-908A-3E572E0AEB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pPr>
              <a:defRPr/>
            </a:pPr>
            <a:fld id="{5A105C07-4A71-4437-9583-62ADEEC5720C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pPr>
              <a:defRPr/>
            </a:pPr>
            <a:fld id="{A0EAC151-944A-46B4-9115-E674C7F06C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pPr>
              <a:defRPr/>
            </a:pPr>
            <a:fld id="{180D9032-3819-4D78-AC7E-8F6396D437DC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Compiled by Mr. Lafferty Maths Dept.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cs typeface="Arial" charset="0"/>
              </a:defRPr>
            </a:lvl1pPr>
          </a:lstStyle>
          <a:p>
            <a:pPr>
              <a:defRPr/>
            </a:pPr>
            <a:fld id="{596D426C-5FC1-4833-89F2-C33096971A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DE60AD1B-18B9-458F-B77B-1D60D3FFD32E}" type="datetimeFigureOut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8D614FA0-44C8-414E-81FD-781B4040D8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slide" Target="slide2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5" Type="http://schemas.openxmlformats.org/officeDocument/2006/relationships/slide" Target="slide18.xml"/><Relationship Id="rId4" Type="http://schemas.openxmlformats.org/officeDocument/2006/relationships/slide" Target="slide2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11" Type="http://schemas.openxmlformats.org/officeDocument/2006/relationships/image" Target="../media/image19.jpeg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4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2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8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22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8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26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13" Type="http://schemas.openxmlformats.org/officeDocument/2006/relationships/image" Target="../media/image41.wmf"/><Relationship Id="rId3" Type="http://schemas.openxmlformats.org/officeDocument/2006/relationships/image" Target="../media/image42.emf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9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46.wmf"/><Relationship Id="rId3" Type="http://schemas.openxmlformats.org/officeDocument/2006/relationships/image" Target="../media/image42.emf"/><Relationship Id="rId7" Type="http://schemas.openxmlformats.org/officeDocument/2006/relationships/image" Target="../media/image43.wmf"/><Relationship Id="rId12" Type="http://schemas.openxmlformats.org/officeDocument/2006/relationships/oleObject" Target="../embeddings/oleObject42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45.wmf"/><Relationship Id="rId5" Type="http://schemas.openxmlformats.org/officeDocument/2006/relationships/image" Target="../media/image37.wmf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44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7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01800" y="742950"/>
            <a:ext cx="5599113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4000" dirty="0" smtClean="0">
                <a:solidFill>
                  <a:srgbClr val="FFFF00"/>
                </a:solidFill>
                <a:latin typeface="Comic Sans MS" pitchFamily="66" charset="0"/>
              </a:rPr>
              <a:t>Pythagoras Theorem</a:t>
            </a:r>
          </a:p>
        </p:txBody>
      </p:sp>
      <p:sp>
        <p:nvSpPr>
          <p:cNvPr id="31747" name="Text Box 13"/>
          <p:cNvSpPr txBox="1">
            <a:spLocks noChangeArrowheads="1"/>
          </p:cNvSpPr>
          <p:nvPr/>
        </p:nvSpPr>
        <p:spPr bwMode="auto">
          <a:xfrm>
            <a:off x="2054225" y="1936750"/>
            <a:ext cx="57896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Squaring a Number and Square Roots</a:t>
            </a:r>
          </a:p>
        </p:txBody>
      </p:sp>
      <p:sp>
        <p:nvSpPr>
          <p:cNvPr id="31748" name="Text Box 14"/>
          <p:cNvSpPr txBox="1">
            <a:spLocks noChangeArrowheads="1"/>
          </p:cNvSpPr>
          <p:nvPr/>
        </p:nvSpPr>
        <p:spPr bwMode="auto">
          <a:xfrm>
            <a:off x="2054225" y="2535238"/>
            <a:ext cx="5276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Investigating Pythagoras Theorem</a:t>
            </a:r>
          </a:p>
        </p:txBody>
      </p:sp>
      <p:sp>
        <p:nvSpPr>
          <p:cNvPr id="31749" name="Text Box 15"/>
          <p:cNvSpPr txBox="1">
            <a:spLocks noChangeArrowheads="1"/>
          </p:cNvSpPr>
          <p:nvPr/>
        </p:nvSpPr>
        <p:spPr bwMode="auto">
          <a:xfrm>
            <a:off x="2054225" y="4559300"/>
            <a:ext cx="59499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Finding the length of the smaller side</a:t>
            </a:r>
            <a:r>
              <a:rPr lang="en-GB" sz="2400"/>
              <a:t> </a:t>
            </a:r>
          </a:p>
        </p:txBody>
      </p:sp>
      <p:sp>
        <p:nvSpPr>
          <p:cNvPr id="31750" name="AutoShape 1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447800" y="1981200"/>
            <a:ext cx="463550" cy="377825"/>
          </a:xfrm>
          <a:prstGeom prst="actionButtonForwardNex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1751" name="AutoShape 1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447800" y="2562225"/>
            <a:ext cx="463550" cy="377825"/>
          </a:xfrm>
          <a:prstGeom prst="actionButtonForwardNex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1752" name="AutoShape 1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447800" y="4583113"/>
            <a:ext cx="463550" cy="377825"/>
          </a:xfrm>
          <a:prstGeom prst="actionButtonForwardNex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1753" name="Text Box 21"/>
          <p:cNvSpPr txBox="1">
            <a:spLocks noChangeArrowheads="1"/>
          </p:cNvSpPr>
          <p:nvPr/>
        </p:nvSpPr>
        <p:spPr bwMode="auto">
          <a:xfrm>
            <a:off x="2054225" y="5614988"/>
            <a:ext cx="2513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Mixed problems</a:t>
            </a:r>
          </a:p>
        </p:txBody>
      </p:sp>
      <p:sp>
        <p:nvSpPr>
          <p:cNvPr id="31754" name="AutoShape 2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47800" y="5621338"/>
            <a:ext cx="463550" cy="377825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Text Box 23"/>
          <p:cNvSpPr txBox="1">
            <a:spLocks noChangeArrowheads="1"/>
          </p:cNvSpPr>
          <p:nvPr/>
        </p:nvSpPr>
        <p:spPr bwMode="auto">
          <a:xfrm>
            <a:off x="2054225" y="3135313"/>
            <a:ext cx="43481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Calculating the Hypotenuse </a:t>
            </a:r>
          </a:p>
        </p:txBody>
      </p:sp>
      <p:sp>
        <p:nvSpPr>
          <p:cNvPr id="31756" name="AutoShape 2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447800" y="3141663"/>
            <a:ext cx="463550" cy="377825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1757" name="Text Box 27"/>
          <p:cNvSpPr txBox="1">
            <a:spLocks noChangeArrowheads="1"/>
          </p:cNvSpPr>
          <p:nvPr/>
        </p:nvSpPr>
        <p:spPr bwMode="auto">
          <a:xfrm>
            <a:off x="2054225" y="3733800"/>
            <a:ext cx="4127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Solving real-life problems</a:t>
            </a:r>
            <a:r>
              <a:rPr lang="en-GB" sz="2400"/>
              <a:t> </a:t>
            </a:r>
          </a:p>
        </p:txBody>
      </p:sp>
      <p:sp>
        <p:nvSpPr>
          <p:cNvPr id="31758" name="AutoShape 28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447800" y="3722688"/>
            <a:ext cx="463550" cy="377825"/>
          </a:xfrm>
          <a:prstGeom prst="actionButtonForwardNext">
            <a:avLst/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1759" name="Text Box 21"/>
          <p:cNvSpPr txBox="1">
            <a:spLocks noChangeArrowheads="1"/>
          </p:cNvSpPr>
          <p:nvPr/>
        </p:nvSpPr>
        <p:spPr bwMode="auto">
          <a:xfrm>
            <a:off x="2054225" y="5087938"/>
            <a:ext cx="44481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b="1">
                <a:solidFill>
                  <a:srgbClr val="F9F911"/>
                </a:solidFill>
              </a:rPr>
              <a:t>Distance between two points</a:t>
            </a:r>
          </a:p>
        </p:txBody>
      </p:sp>
      <p:sp>
        <p:nvSpPr>
          <p:cNvPr id="31760" name="AutoShape 22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447800" y="5102225"/>
            <a:ext cx="463550" cy="377825"/>
          </a:xfrm>
          <a:prstGeom prst="actionButtonForwardNex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274638"/>
            <a:ext cx="6134100" cy="1143000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GB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Right – Angle Triangles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2133600" y="-1604963"/>
            <a:ext cx="812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101380" name="Object 4"/>
          <p:cNvGraphicFramePr>
            <a:graphicFrameLocks noChangeAspect="1"/>
          </p:cNvGraphicFramePr>
          <p:nvPr/>
        </p:nvGraphicFramePr>
        <p:xfrm>
          <a:off x="3995738" y="5876925"/>
          <a:ext cx="2951162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4" name="Equation" r:id="rId3" imgW="799753" imgH="203112" progId="Equation.DSMT4">
                  <p:embed/>
                </p:oleObj>
              </mc:Choice>
              <mc:Fallback>
                <p:oleObj name="Equation" r:id="rId3" imgW="799753" imgH="20311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5876925"/>
                        <a:ext cx="2951162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381" name="Group 5"/>
          <p:cNvGraphicFramePr>
            <a:graphicFrameLocks noGrp="1"/>
          </p:cNvGraphicFramePr>
          <p:nvPr/>
        </p:nvGraphicFramePr>
        <p:xfrm>
          <a:off x="684213" y="2708275"/>
          <a:ext cx="6048375" cy="3168650"/>
        </p:xfrm>
        <a:graphic>
          <a:graphicData uri="http://schemas.openxmlformats.org/drawingml/2006/table">
            <a:tbl>
              <a:tblPr/>
              <a:tblGrid>
                <a:gridCol w="1008062"/>
                <a:gridCol w="1008063"/>
                <a:gridCol w="1008062"/>
                <a:gridCol w="1008063"/>
                <a:gridCol w="1008062"/>
                <a:gridCol w="1008063"/>
              </a:tblGrid>
              <a:tr h="919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b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GB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GB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GB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9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25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13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25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144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169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6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8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10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36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64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100</a:t>
                      </a:r>
                      <a:endParaRPr kumimoji="0" lang="en-GB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1418" name="AutoShape 42"/>
          <p:cNvSpPr>
            <a:spLocks noChangeArrowheads="1"/>
          </p:cNvSpPr>
          <p:nvPr/>
        </p:nvSpPr>
        <p:spPr bwMode="auto">
          <a:xfrm>
            <a:off x="6300788" y="1341438"/>
            <a:ext cx="2735262" cy="2068512"/>
          </a:xfrm>
          <a:prstGeom prst="cloudCallout">
            <a:avLst>
              <a:gd name="adj1" fmla="val -46227"/>
              <a:gd name="adj2" fmla="val 66884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1800"/>
              <a:t>Can anyone spot a relationship between </a:t>
            </a:r>
          </a:p>
          <a:p>
            <a:pPr algn="ctr"/>
            <a:r>
              <a:rPr lang="en-GB" sz="1800">
                <a:solidFill>
                  <a:schemeClr val="hlink"/>
                </a:solidFill>
              </a:rPr>
              <a:t>a</a:t>
            </a:r>
            <a:r>
              <a:rPr lang="en-GB" sz="1800" baseline="30000">
                <a:solidFill>
                  <a:schemeClr val="hlink"/>
                </a:solidFill>
              </a:rPr>
              <a:t>2</a:t>
            </a:r>
            <a:r>
              <a:rPr lang="en-GB" sz="1800">
                <a:solidFill>
                  <a:schemeClr val="hlink"/>
                </a:solidFill>
              </a:rPr>
              <a:t>, b</a:t>
            </a:r>
            <a:r>
              <a:rPr lang="en-GB" sz="1800" baseline="30000">
                <a:solidFill>
                  <a:schemeClr val="hlink"/>
                </a:solidFill>
              </a:rPr>
              <a:t>2</a:t>
            </a:r>
            <a:r>
              <a:rPr lang="en-GB" sz="1800">
                <a:solidFill>
                  <a:schemeClr val="hlink"/>
                </a:solidFill>
              </a:rPr>
              <a:t>, c</a:t>
            </a:r>
            <a:r>
              <a:rPr lang="en-GB" sz="1800" baseline="30000">
                <a:solidFill>
                  <a:schemeClr val="hlink"/>
                </a:solidFill>
              </a:rPr>
              <a:t>2</a:t>
            </a:r>
            <a:r>
              <a:rPr lang="en-GB" sz="1800">
                <a:solidFill>
                  <a:schemeClr val="hlink"/>
                </a:solidFill>
              </a:rPr>
              <a:t>.</a:t>
            </a:r>
          </a:p>
        </p:txBody>
      </p:sp>
      <p:pic>
        <p:nvPicPr>
          <p:cNvPr id="41003" name="Picture 4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3500438"/>
            <a:ext cx="1439863" cy="167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31900" y="401638"/>
            <a:ext cx="5930900" cy="1143000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GB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Pythagoras’s Theorem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2133600" y="-1604963"/>
            <a:ext cx="812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2771775" y="1989138"/>
            <a:ext cx="2808288" cy="3455987"/>
          </a:xfrm>
          <a:prstGeom prst="rtTriangle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3635375" y="5518150"/>
            <a:ext cx="49688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4800"/>
              <a:t>a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2122488" y="3357563"/>
            <a:ext cx="5461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4800"/>
              <a:t>b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4498975" y="2781300"/>
            <a:ext cx="49688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4800"/>
              <a:t>c</a:t>
            </a:r>
          </a:p>
        </p:txBody>
      </p:sp>
      <p:sp>
        <p:nvSpPr>
          <p:cNvPr id="41992" name="AutoShape 8"/>
          <p:cNvSpPr>
            <a:spLocks noChangeArrowheads="1"/>
          </p:cNvSpPr>
          <p:nvPr/>
        </p:nvSpPr>
        <p:spPr bwMode="auto">
          <a:xfrm>
            <a:off x="5148263" y="1916113"/>
            <a:ext cx="3529012" cy="2017712"/>
          </a:xfrm>
          <a:prstGeom prst="cloudCallout">
            <a:avLst>
              <a:gd name="adj1" fmla="val -48560"/>
              <a:gd name="adj2" fmla="val 5669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US" sz="1800">
              <a:latin typeface="Tahoma" pitchFamily="34" charset="0"/>
            </a:endParaRPr>
          </a:p>
        </p:txBody>
      </p:sp>
      <p:graphicFrame>
        <p:nvGraphicFramePr>
          <p:cNvPr id="41993" name="Object 9"/>
          <p:cNvGraphicFramePr>
            <a:graphicFrameLocks noChangeAspect="1"/>
          </p:cNvGraphicFramePr>
          <p:nvPr/>
        </p:nvGraphicFramePr>
        <p:xfrm>
          <a:off x="5580063" y="2349500"/>
          <a:ext cx="292100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4" name="Equation" r:id="rId3" imgW="799753" imgH="203112" progId="Equation.DSMT4">
                  <p:embed/>
                </p:oleObj>
              </mc:Choice>
              <mc:Fallback>
                <p:oleObj name="Equation" r:id="rId3" imgW="799753" imgH="203112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2349500"/>
                        <a:ext cx="2921000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3150" y="274638"/>
            <a:ext cx="704215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Summary of </a:t>
            </a:r>
            <a:br>
              <a:rPr lang="en-GB" sz="360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en-GB" sz="360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Pythagoras’s Theorem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2133600" y="-1604963"/>
            <a:ext cx="812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2051050" y="4437063"/>
            <a:ext cx="5257800" cy="936625"/>
          </a:xfrm>
          <a:prstGeom prst="cloudCallout">
            <a:avLst>
              <a:gd name="adj1" fmla="val -3894"/>
              <a:gd name="adj2" fmla="val -19728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1600">
                <a:solidFill>
                  <a:srgbClr val="FF0000"/>
                </a:solidFill>
              </a:rPr>
              <a:t>Note: </a:t>
            </a:r>
            <a:r>
              <a:rPr lang="en-GB" sz="1600">
                <a:solidFill>
                  <a:srgbClr val="0000FF"/>
                </a:solidFill>
              </a:rPr>
              <a:t>The equation is </a:t>
            </a:r>
            <a:r>
              <a:rPr lang="en-GB" sz="1600" u="sng">
                <a:solidFill>
                  <a:srgbClr val="FF0000"/>
                </a:solidFill>
              </a:rPr>
              <a:t>ONLY </a:t>
            </a:r>
            <a:r>
              <a:rPr lang="en-GB" sz="1600">
                <a:solidFill>
                  <a:srgbClr val="0000FF"/>
                </a:solidFill>
              </a:rPr>
              <a:t>valid for right-angled triangles.</a:t>
            </a:r>
            <a:endParaRPr lang="en-GB" sz="1600">
              <a:solidFill>
                <a:srgbClr val="FF0000"/>
              </a:solidFill>
            </a:endParaRPr>
          </a:p>
          <a:p>
            <a:pPr algn="r"/>
            <a:endParaRPr lang="en-GB" sz="1800">
              <a:latin typeface="Tahoma" pitchFamily="34" charset="0"/>
            </a:endParaRPr>
          </a:p>
        </p:txBody>
      </p:sp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3059113" y="2349500"/>
          <a:ext cx="292100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8" name="Equation" r:id="rId3" imgW="799753" imgH="203112" progId="Equation.DSMT4">
                  <p:embed/>
                </p:oleObj>
              </mc:Choice>
              <mc:Fallback>
                <p:oleObj name="Equation" r:id="rId3" imgW="799753" imgH="203112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349500"/>
                        <a:ext cx="2921000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900113" y="2708275"/>
            <a:ext cx="647700" cy="1152525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AutoShape 7"/>
          <p:cNvSpPr>
            <a:spLocks noChangeArrowheads="1"/>
          </p:cNvSpPr>
          <p:nvPr/>
        </p:nvSpPr>
        <p:spPr bwMode="auto">
          <a:xfrm rot="-5400000">
            <a:off x="6804026" y="1916112"/>
            <a:ext cx="647700" cy="1152525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AutoShape 8"/>
          <p:cNvSpPr>
            <a:spLocks noChangeArrowheads="1"/>
          </p:cNvSpPr>
          <p:nvPr/>
        </p:nvSpPr>
        <p:spPr bwMode="auto">
          <a:xfrm rot="-1945372">
            <a:off x="1047750" y="4329113"/>
            <a:ext cx="647700" cy="1152525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AutoShape 9"/>
          <p:cNvSpPr>
            <a:spLocks noChangeArrowheads="1"/>
          </p:cNvSpPr>
          <p:nvPr/>
        </p:nvSpPr>
        <p:spPr bwMode="auto">
          <a:xfrm rot="5400000">
            <a:off x="7235826" y="3284537"/>
            <a:ext cx="647700" cy="1152525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625600" y="552450"/>
            <a:ext cx="5256213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Calculating Hypotenuse</a:t>
            </a:r>
          </a:p>
        </p:txBody>
      </p:sp>
      <p:sp>
        <p:nvSpPr>
          <p:cNvPr id="44035" name="Rectangle 6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800" u="sng">
                <a:solidFill>
                  <a:srgbClr val="FFFF00"/>
                </a:solidFill>
              </a:rPr>
              <a:t>Learning Intention</a:t>
            </a:r>
          </a:p>
        </p:txBody>
      </p:sp>
      <p:sp>
        <p:nvSpPr>
          <p:cNvPr id="44036" name="Rectangle 7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800" u="sng"/>
              <a:t>Success Criteria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5029200" y="3025775"/>
            <a:ext cx="38338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800100" indent="-3429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lvl="1" eaLnBrk="1" hangingPunct="1">
              <a:buFontTx/>
              <a:buAutoNum type="arabicPeriod"/>
            </a:pPr>
            <a:r>
              <a:rPr lang="en-GB" sz="1800"/>
              <a:t>Know the term hypotenuse </a:t>
            </a:r>
            <a:r>
              <a:rPr lang="en-GB" sz="1800">
                <a:solidFill>
                  <a:srgbClr val="FFFF00"/>
                </a:solidFill>
              </a:rPr>
              <a:t>“ the longest side”</a:t>
            </a:r>
            <a:endParaRPr lang="en-GB" sz="3600">
              <a:solidFill>
                <a:srgbClr val="FFFF00"/>
              </a:solidFill>
            </a:endParaRPr>
          </a:p>
        </p:txBody>
      </p:sp>
      <p:sp>
        <p:nvSpPr>
          <p:cNvPr id="44038" name="Line 9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977900" y="3044825"/>
            <a:ext cx="3886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 sz="1800">
                <a:solidFill>
                  <a:srgbClr val="FFFF00"/>
                </a:solidFill>
              </a:rPr>
              <a:t>Use Pythagoras Theorem to calculate the  length of the hypotenuse </a:t>
            </a:r>
          </a:p>
          <a:p>
            <a:pPr marL="800100" lvl="1" indent="-342900" algn="ctr"/>
            <a:r>
              <a:rPr lang="en-GB" sz="1800"/>
              <a:t>“the longest side”</a:t>
            </a: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5502275" y="3894138"/>
            <a:ext cx="3641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2"/>
            </a:pPr>
            <a:r>
              <a:rPr lang="en-GB" sz="1800"/>
              <a:t>Use Pythagoras Theorem to calculate the hypotenuse.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2" grpId="0"/>
      <p:bldP spid="36874" grpId="0"/>
      <p:bldP spid="3687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5513" y="506413"/>
            <a:ext cx="6986587" cy="6921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Calculating the Hypotenuse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133600" y="-1604963"/>
            <a:ext cx="812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060" name="AutoShape 5"/>
          <p:cNvSpPr>
            <a:spLocks noChangeArrowheads="1"/>
          </p:cNvSpPr>
          <p:nvPr/>
        </p:nvSpPr>
        <p:spPr bwMode="auto">
          <a:xfrm rot="-5400000">
            <a:off x="5875338" y="2476500"/>
            <a:ext cx="1500187" cy="2817813"/>
          </a:xfrm>
          <a:prstGeom prst="rtTriangl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1" name="Text Box 6"/>
          <p:cNvSpPr txBox="1">
            <a:spLocks noChangeArrowheads="1"/>
          </p:cNvSpPr>
          <p:nvPr/>
        </p:nvSpPr>
        <p:spPr bwMode="auto">
          <a:xfrm>
            <a:off x="8048625" y="3676650"/>
            <a:ext cx="500063" cy="390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0000"/>
                </a:solidFill>
              </a:rPr>
              <a:t>8</a:t>
            </a:r>
            <a:endParaRPr lang="en-GB" sz="240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45062" name="Text Box 7"/>
          <p:cNvSpPr txBox="1">
            <a:spLocks noChangeArrowheads="1"/>
          </p:cNvSpPr>
          <p:nvPr/>
        </p:nvSpPr>
        <p:spPr bwMode="auto">
          <a:xfrm>
            <a:off x="6440488" y="4665663"/>
            <a:ext cx="1016000" cy="292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45063" name="Rectangle 8"/>
          <p:cNvSpPr>
            <a:spLocks noChangeArrowheads="1"/>
          </p:cNvSpPr>
          <p:nvPr/>
        </p:nvSpPr>
        <p:spPr bwMode="auto">
          <a:xfrm>
            <a:off x="7923213" y="4538663"/>
            <a:ext cx="111125" cy="96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4" name="Text Box 9"/>
          <p:cNvSpPr txBox="1">
            <a:spLocks noChangeArrowheads="1"/>
          </p:cNvSpPr>
          <p:nvPr/>
        </p:nvSpPr>
        <p:spPr bwMode="auto">
          <a:xfrm>
            <a:off x="6184900" y="3476625"/>
            <a:ext cx="395288" cy="339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c</a:t>
            </a:r>
            <a:endParaRPr lang="en-GB" sz="2400">
              <a:latin typeface="Tahoma" pitchFamily="34" charset="0"/>
            </a:endParaRPr>
          </a:p>
        </p:txBody>
      </p:sp>
      <p:sp>
        <p:nvSpPr>
          <p:cNvPr id="45065" name="Rectangle 12"/>
          <p:cNvSpPr>
            <a:spLocks noChangeArrowheads="1"/>
          </p:cNvSpPr>
          <p:nvPr/>
        </p:nvSpPr>
        <p:spPr bwMode="auto">
          <a:xfrm>
            <a:off x="625475" y="1997075"/>
            <a:ext cx="82565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7200"/>
            <a:r>
              <a:rPr lang="en-GB" sz="2400">
                <a:solidFill>
                  <a:srgbClr val="000000"/>
                </a:solidFill>
              </a:rPr>
              <a:t>Q2.	Calculate the longest length of the right-		angled triangle below.</a:t>
            </a:r>
          </a:p>
        </p:txBody>
      </p:sp>
      <p:graphicFrame>
        <p:nvGraphicFramePr>
          <p:cNvPr id="109581" name="Object 13"/>
          <p:cNvGraphicFramePr>
            <a:graphicFrameLocks noChangeAspect="1"/>
          </p:cNvGraphicFramePr>
          <p:nvPr/>
        </p:nvGraphicFramePr>
        <p:xfrm>
          <a:off x="1533525" y="3573463"/>
          <a:ext cx="16859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3" name="Equation" r:id="rId3" imgW="748975" imgH="203112" progId="Equation.DSMT4">
                  <p:embed/>
                </p:oleObj>
              </mc:Choice>
              <mc:Fallback>
                <p:oleObj name="Equation" r:id="rId3" imgW="748975" imgH="203112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525" y="3573463"/>
                        <a:ext cx="1685925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82" name="Object 14"/>
          <p:cNvGraphicFramePr>
            <a:graphicFrameLocks noChangeAspect="1"/>
          </p:cNvGraphicFramePr>
          <p:nvPr/>
        </p:nvGraphicFramePr>
        <p:xfrm>
          <a:off x="1533525" y="4116388"/>
          <a:ext cx="18288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4" name="Equation" r:id="rId5" imgW="812447" imgH="203112" progId="Equation.DSMT4">
                  <p:embed/>
                </p:oleObj>
              </mc:Choice>
              <mc:Fallback>
                <p:oleObj name="Equation" r:id="rId5" imgW="812447" imgH="203112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525" y="4116388"/>
                        <a:ext cx="1828800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296988" y="4660900"/>
            <a:ext cx="2735262" cy="1081088"/>
            <a:chOff x="870" y="2840"/>
            <a:chExt cx="1589" cy="582"/>
          </a:xfrm>
        </p:grpSpPr>
        <p:graphicFrame>
          <p:nvGraphicFramePr>
            <p:cNvPr id="45071" name="Object 16"/>
            <p:cNvGraphicFramePr>
              <a:graphicFrameLocks noChangeAspect="1"/>
            </p:cNvGraphicFramePr>
            <p:nvPr/>
          </p:nvGraphicFramePr>
          <p:xfrm>
            <a:off x="982" y="2840"/>
            <a:ext cx="699" cy="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75" name="Equation" r:id="rId7" imgW="596641" imgH="203112" progId="Equation.DSMT4">
                    <p:embed/>
                  </p:oleObj>
                </mc:Choice>
                <mc:Fallback>
                  <p:oleObj name="Equation" r:id="rId7" imgW="596641" imgH="203112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82" y="2840"/>
                          <a:ext cx="699" cy="2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072" name="Object 17"/>
            <p:cNvGraphicFramePr>
              <a:graphicFrameLocks noChangeAspect="1"/>
            </p:cNvGraphicFramePr>
            <p:nvPr/>
          </p:nvGraphicFramePr>
          <p:xfrm>
            <a:off x="870" y="3158"/>
            <a:ext cx="1589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76" name="Equation" r:id="rId9" imgW="1358900" imgH="228600" progId="Equation.DSMT4">
                    <p:embed/>
                  </p:oleObj>
                </mc:Choice>
                <mc:Fallback>
                  <p:oleObj name="Equation" r:id="rId9" imgW="1358900" imgH="228600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0" y="3158"/>
                          <a:ext cx="1589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5069" name="Rectangle 18"/>
          <p:cNvSpPr>
            <a:spLocks noChangeArrowheads="1"/>
          </p:cNvSpPr>
          <p:nvPr/>
        </p:nvSpPr>
        <p:spPr bwMode="auto">
          <a:xfrm>
            <a:off x="0" y="1068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070" name="Rectangle 22"/>
          <p:cNvSpPr>
            <a:spLocks noChangeArrowheads="1"/>
          </p:cNvSpPr>
          <p:nvPr/>
        </p:nvSpPr>
        <p:spPr bwMode="auto">
          <a:xfrm>
            <a:off x="1284288" y="1366838"/>
            <a:ext cx="158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400" u="sng">
                <a:solidFill>
                  <a:srgbClr val="000000"/>
                </a:solidFill>
              </a:rPr>
              <a:t>Example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27113" y="506413"/>
            <a:ext cx="6986587" cy="692150"/>
          </a:xfrm>
        </p:spPr>
        <p:txBody>
          <a:bodyPr/>
          <a:lstStyle/>
          <a:p>
            <a:pPr eaLnBrk="1" hangingPunct="1"/>
            <a:r>
              <a:rPr lang="en-GB" sz="3600" smtClean="0">
                <a:latin typeface="Comic Sans MS" pitchFamily="66" charset="0"/>
              </a:rPr>
              <a:t>Calculating the Hypotenuse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2133600" y="-1604963"/>
            <a:ext cx="812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7524750" y="3760788"/>
            <a:ext cx="1619250" cy="293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Aeroplane</a:t>
            </a:r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 rot="-5400000">
            <a:off x="5326063" y="3148012"/>
            <a:ext cx="1500188" cy="2817813"/>
          </a:xfrm>
          <a:prstGeom prst="rtTriangle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7524750" y="4445000"/>
            <a:ext cx="927100" cy="330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0000"/>
                </a:solidFill>
              </a:rPr>
              <a:t>b = 8</a:t>
            </a:r>
            <a:endParaRPr lang="en-GB" sz="240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5891213" y="5337175"/>
            <a:ext cx="1181100" cy="292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0000"/>
                </a:solidFill>
              </a:rPr>
              <a:t>a =</a:t>
            </a:r>
            <a:r>
              <a:rPr lang="en-GB" sz="2400"/>
              <a:t> </a:t>
            </a:r>
            <a:r>
              <a:rPr lang="en-GB" sz="240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7373938" y="5210175"/>
            <a:ext cx="111125" cy="968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5635625" y="4148138"/>
            <a:ext cx="395288" cy="3397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c</a:t>
            </a:r>
            <a:endParaRPr lang="en-GB" sz="2400">
              <a:latin typeface="Tahoma" pitchFamily="34" charset="0"/>
            </a:endParaRP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7027863" y="5381625"/>
            <a:ext cx="1887537" cy="292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Lennoxtown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4354513" y="5346700"/>
            <a:ext cx="1295400" cy="254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Airport</a:t>
            </a:r>
            <a:endParaRPr lang="en-GB" sz="2400">
              <a:latin typeface="Tahoma" pitchFamily="34" charset="0"/>
            </a:endParaRPr>
          </a:p>
        </p:txBody>
      </p:sp>
      <p:sp>
        <p:nvSpPr>
          <p:cNvPr id="104460" name="Rectangle 12"/>
          <p:cNvSpPr>
            <a:spLocks noChangeArrowheads="1"/>
          </p:cNvSpPr>
          <p:nvPr/>
        </p:nvSpPr>
        <p:spPr bwMode="auto">
          <a:xfrm>
            <a:off x="539750" y="2060575"/>
            <a:ext cx="67691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7200">
              <a:defRPr/>
            </a:pPr>
            <a:r>
              <a:rPr lang="en-GB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Q1.	An aeroplane is preparing to land at Glasgow Airport. 	It is over Lennoxtown at present which is 15km from 	the airport. It is at a height of 8km. </a:t>
            </a:r>
          </a:p>
          <a:p>
            <a:pPr indent="457200">
              <a:defRPr/>
            </a:pPr>
            <a:endParaRPr lang="en-GB" sz="1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indent="457200">
              <a:defRPr/>
            </a:pPr>
            <a:r>
              <a:rPr lang="en-GB" sz="1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	How far away is the plane from the airport?</a:t>
            </a:r>
          </a:p>
        </p:txBody>
      </p:sp>
      <p:graphicFrame>
        <p:nvGraphicFramePr>
          <p:cNvPr id="104461" name="Object 13"/>
          <p:cNvGraphicFramePr>
            <a:graphicFrameLocks noChangeAspect="1"/>
          </p:cNvGraphicFramePr>
          <p:nvPr/>
        </p:nvGraphicFramePr>
        <p:xfrm>
          <a:off x="1533525" y="3573463"/>
          <a:ext cx="16859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1" name="Equation" r:id="rId3" imgW="748975" imgH="203112" progId="Equation.DSMT4">
                  <p:embed/>
                </p:oleObj>
              </mc:Choice>
              <mc:Fallback>
                <p:oleObj name="Equation" r:id="rId3" imgW="748975" imgH="203112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525" y="3573463"/>
                        <a:ext cx="1685925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62" name="Object 14"/>
          <p:cNvGraphicFramePr>
            <a:graphicFrameLocks noChangeAspect="1"/>
          </p:cNvGraphicFramePr>
          <p:nvPr/>
        </p:nvGraphicFramePr>
        <p:xfrm>
          <a:off x="1533525" y="4116388"/>
          <a:ext cx="18288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2" name="Equation" r:id="rId5" imgW="812447" imgH="203112" progId="Equation.DSMT4">
                  <p:embed/>
                </p:oleObj>
              </mc:Choice>
              <mc:Fallback>
                <p:oleObj name="Equation" r:id="rId5" imgW="812447" imgH="203112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3525" y="4116388"/>
                        <a:ext cx="1828800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489075" y="4660900"/>
            <a:ext cx="2325688" cy="1081088"/>
            <a:chOff x="982" y="2840"/>
            <a:chExt cx="1351" cy="582"/>
          </a:xfrm>
        </p:grpSpPr>
        <p:graphicFrame>
          <p:nvGraphicFramePr>
            <p:cNvPr id="46099" name="Object 16"/>
            <p:cNvGraphicFramePr>
              <a:graphicFrameLocks noChangeAspect="1"/>
            </p:cNvGraphicFramePr>
            <p:nvPr/>
          </p:nvGraphicFramePr>
          <p:xfrm>
            <a:off x="982" y="2840"/>
            <a:ext cx="699" cy="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03" name="Equation" r:id="rId7" imgW="596641" imgH="203112" progId="Equation.DSMT4">
                    <p:embed/>
                  </p:oleObj>
                </mc:Choice>
                <mc:Fallback>
                  <p:oleObj name="Equation" r:id="rId7" imgW="596641" imgH="203112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82" y="2840"/>
                          <a:ext cx="699" cy="2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6100" name="Object 17"/>
            <p:cNvGraphicFramePr>
              <a:graphicFrameLocks noChangeAspect="1"/>
            </p:cNvGraphicFramePr>
            <p:nvPr/>
          </p:nvGraphicFramePr>
          <p:xfrm>
            <a:off x="997" y="3158"/>
            <a:ext cx="1336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04" name="Equation" r:id="rId9" imgW="1143000" imgH="228600" progId="Equation.DSMT4">
                    <p:embed/>
                  </p:oleObj>
                </mc:Choice>
                <mc:Fallback>
                  <p:oleObj name="Equation" r:id="rId9" imgW="1143000" imgH="228600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97" y="3158"/>
                          <a:ext cx="1336" cy="2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6096" name="Rectangle 18"/>
          <p:cNvSpPr>
            <a:spLocks noChangeArrowheads="1"/>
          </p:cNvSpPr>
          <p:nvPr/>
        </p:nvSpPr>
        <p:spPr bwMode="auto">
          <a:xfrm>
            <a:off x="0" y="1068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46097" name="Picture 19" descr="aeroplane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75" t="17340" r="4550" b="43674"/>
          <a:stretch>
            <a:fillRect/>
          </a:stretch>
        </p:blipFill>
        <p:spPr bwMode="auto">
          <a:xfrm>
            <a:off x="6411913" y="2944813"/>
            <a:ext cx="259715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8" name="Rectangle 22"/>
          <p:cNvSpPr>
            <a:spLocks noChangeArrowheads="1"/>
          </p:cNvSpPr>
          <p:nvPr/>
        </p:nvSpPr>
        <p:spPr bwMode="auto">
          <a:xfrm>
            <a:off x="1284288" y="1366838"/>
            <a:ext cx="163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400" u="sng">
                <a:solidFill>
                  <a:srgbClr val="000000"/>
                </a:solidFill>
              </a:rPr>
              <a:t>Example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462088" y="552450"/>
            <a:ext cx="5459412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Solving Real-Life Problems</a:t>
            </a: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5029200" y="3025775"/>
            <a:ext cx="38338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Solve real-life problems using Pythagoras Theorem.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47110" name="Line 9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977900" y="3044825"/>
            <a:ext cx="3886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>
                <a:solidFill>
                  <a:srgbClr val="FFFF00"/>
                </a:solidFill>
              </a:rPr>
              <a:t>1.	To show how Pythagoras Theorem can be used to solve real-life problems.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2" grpId="0"/>
      <p:bldP spid="5735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76300" y="590550"/>
            <a:ext cx="6762750" cy="6778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Solving Real-Life Problems</a:t>
            </a:r>
          </a:p>
        </p:txBody>
      </p:sp>
      <p:sp>
        <p:nvSpPr>
          <p:cNvPr id="110615" name="Text Box 23"/>
          <p:cNvSpPr txBox="1">
            <a:spLocks noChangeArrowheads="1"/>
          </p:cNvSpPr>
          <p:nvPr/>
        </p:nvSpPr>
        <p:spPr bwMode="auto">
          <a:xfrm>
            <a:off x="1041400" y="3467100"/>
            <a:ext cx="6351588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000" u="sng">
                <a:solidFill>
                  <a:srgbClr val="FFFF00"/>
                </a:solidFill>
              </a:rPr>
              <a:t>Example</a:t>
            </a:r>
            <a:r>
              <a:rPr lang="en-GB" sz="2000">
                <a:solidFill>
                  <a:srgbClr val="FFFF00"/>
                </a:solidFill>
              </a:rPr>
              <a:t> : 	A steel rod is used to support a tree</a:t>
            </a:r>
          </a:p>
          <a:p>
            <a:pPr eaLnBrk="1" hangingPunct="1"/>
            <a:r>
              <a:rPr lang="en-GB" sz="2000">
                <a:solidFill>
                  <a:srgbClr val="FFFF00"/>
                </a:solidFill>
              </a:rPr>
              <a:t>		which is in danger of falling down.</a:t>
            </a:r>
          </a:p>
          <a:p>
            <a:pPr eaLnBrk="1" hangingPunct="1"/>
            <a:r>
              <a:rPr lang="en-GB" sz="2000">
                <a:solidFill>
                  <a:srgbClr val="FFFF00"/>
                </a:solidFill>
              </a:rPr>
              <a:t>		</a:t>
            </a:r>
          </a:p>
          <a:p>
            <a:pPr eaLnBrk="1" hangingPunct="1"/>
            <a:r>
              <a:rPr lang="en-GB" sz="2000">
                <a:solidFill>
                  <a:srgbClr val="FFFF00"/>
                </a:solidFill>
              </a:rPr>
              <a:t>		What is the length of the rod?</a:t>
            </a:r>
            <a:endParaRPr lang="en-GB" sz="2000" u="sng">
              <a:solidFill>
                <a:srgbClr val="FFFF00"/>
              </a:solidFill>
            </a:endParaRPr>
          </a:p>
        </p:txBody>
      </p:sp>
      <p:sp>
        <p:nvSpPr>
          <p:cNvPr id="48132" name="Rectangle 3"/>
          <p:cNvSpPr>
            <a:spLocks noChangeArrowheads="1"/>
          </p:cNvSpPr>
          <p:nvPr/>
        </p:nvSpPr>
        <p:spPr bwMode="auto">
          <a:xfrm>
            <a:off x="2133600" y="-1604963"/>
            <a:ext cx="812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0601" name="Rectangle 9"/>
          <p:cNvSpPr>
            <a:spLocks noChangeArrowheads="1"/>
          </p:cNvSpPr>
          <p:nvPr/>
        </p:nvSpPr>
        <p:spPr bwMode="auto">
          <a:xfrm>
            <a:off x="990600" y="1811338"/>
            <a:ext cx="7891463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7200" algn="just"/>
            <a:r>
              <a:rPr lang="en-GB" sz="2400">
                <a:solidFill>
                  <a:schemeClr val="tx2"/>
                </a:solidFill>
              </a:rPr>
              <a:t>When coming across a problem involving finding a missing side in a right-angled triangle, you should consider using Pythagoras’ Theorem to calculate its length.</a:t>
            </a:r>
          </a:p>
        </p:txBody>
      </p:sp>
      <p:graphicFrame>
        <p:nvGraphicFramePr>
          <p:cNvPr id="110602" name="Object 10"/>
          <p:cNvGraphicFramePr>
            <a:graphicFrameLocks noChangeAspect="1"/>
          </p:cNvGraphicFramePr>
          <p:nvPr/>
        </p:nvGraphicFramePr>
        <p:xfrm>
          <a:off x="1065213" y="3975100"/>
          <a:ext cx="16859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5" name="Equation" r:id="rId3" imgW="748975" imgH="203112" progId="Equation.DSMT4">
                  <p:embed/>
                </p:oleObj>
              </mc:Choice>
              <mc:Fallback>
                <p:oleObj name="Equation" r:id="rId3" imgW="748975" imgH="203112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3975100"/>
                        <a:ext cx="1685925" cy="4508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3" name="Object 11"/>
          <p:cNvGraphicFramePr>
            <a:graphicFrameLocks noChangeAspect="1"/>
          </p:cNvGraphicFramePr>
          <p:nvPr/>
        </p:nvGraphicFramePr>
        <p:xfrm>
          <a:off x="1065213" y="4522788"/>
          <a:ext cx="18288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6" name="Equation" r:id="rId5" imgW="812447" imgH="203112" progId="Equation.DSMT4">
                  <p:embed/>
                </p:oleObj>
              </mc:Choice>
              <mc:Fallback>
                <p:oleObj name="Equation" r:id="rId5" imgW="812447" imgH="203112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4522788"/>
                        <a:ext cx="1828800" cy="4508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5" name="Object 13"/>
          <p:cNvGraphicFramePr>
            <a:graphicFrameLocks noChangeAspect="1"/>
          </p:cNvGraphicFramePr>
          <p:nvPr/>
        </p:nvGraphicFramePr>
        <p:xfrm>
          <a:off x="1065213" y="5072063"/>
          <a:ext cx="12033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7" name="Equation" r:id="rId7" imgW="596641" imgH="203112" progId="Equation.DSMT4">
                  <p:embed/>
                </p:oleObj>
              </mc:Choice>
              <mc:Fallback>
                <p:oleObj name="Equation" r:id="rId7" imgW="596641" imgH="203112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5072063"/>
                        <a:ext cx="1203325" cy="4349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6" name="Object 14"/>
          <p:cNvGraphicFramePr>
            <a:graphicFrameLocks noChangeAspect="1"/>
          </p:cNvGraphicFramePr>
          <p:nvPr/>
        </p:nvGraphicFramePr>
        <p:xfrm>
          <a:off x="1065213" y="5603875"/>
          <a:ext cx="2122487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8" name="Equation" r:id="rId9" imgW="1054100" imgH="228600" progId="Equation.DSMT4">
                  <p:embed/>
                </p:oleObj>
              </mc:Choice>
              <mc:Fallback>
                <p:oleObj name="Equation" r:id="rId9" imgW="1054100" imgH="228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5603875"/>
                        <a:ext cx="2122487" cy="49053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4730750" y="4110038"/>
            <a:ext cx="4413250" cy="2249487"/>
            <a:chOff x="2980" y="2589"/>
            <a:chExt cx="2780" cy="1417"/>
          </a:xfrm>
        </p:grpSpPr>
        <p:sp>
          <p:nvSpPr>
            <p:cNvPr id="48139" name="Text Box 5"/>
            <p:cNvSpPr txBox="1">
              <a:spLocks noChangeArrowheads="1"/>
            </p:cNvSpPr>
            <p:nvPr/>
          </p:nvSpPr>
          <p:spPr bwMode="auto">
            <a:xfrm>
              <a:off x="5223" y="2892"/>
              <a:ext cx="537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00"/>
                  </a:solidFill>
                </a:rPr>
                <a:t>15m</a:t>
              </a:r>
              <a:endParaRPr lang="en-GB" sz="2400">
                <a:solidFill>
                  <a:srgbClr val="FFFF00"/>
                </a:solidFill>
                <a:latin typeface="Tahoma" pitchFamily="34" charset="0"/>
              </a:endParaRPr>
            </a:p>
          </p:txBody>
        </p:sp>
        <p:sp>
          <p:nvSpPr>
            <p:cNvPr id="48140" name="Text Box 6"/>
            <p:cNvSpPr txBox="1">
              <a:spLocks noChangeArrowheads="1"/>
            </p:cNvSpPr>
            <p:nvPr/>
          </p:nvSpPr>
          <p:spPr bwMode="auto">
            <a:xfrm>
              <a:off x="3842" y="3776"/>
              <a:ext cx="40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FFFF00"/>
                  </a:solidFill>
                </a:rPr>
                <a:t>8m</a:t>
              </a:r>
            </a:p>
          </p:txBody>
        </p:sp>
        <p:sp>
          <p:nvSpPr>
            <p:cNvPr id="48141" name="Text Box 8"/>
            <p:cNvSpPr txBox="1">
              <a:spLocks noChangeArrowheads="1"/>
            </p:cNvSpPr>
            <p:nvPr/>
          </p:nvSpPr>
          <p:spPr bwMode="auto">
            <a:xfrm>
              <a:off x="4011" y="3159"/>
              <a:ext cx="441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 sz="2400"/>
                <a:t>rod</a:t>
              </a:r>
              <a:endParaRPr lang="en-GB" sz="2400">
                <a:latin typeface="Tahoma" pitchFamily="34" charset="0"/>
              </a:endParaRPr>
            </a:p>
          </p:txBody>
        </p:sp>
        <p:sp>
          <p:nvSpPr>
            <p:cNvPr id="48142" name="Tree"/>
            <p:cNvSpPr>
              <a:spLocks noEditPoints="1" noChangeArrowheads="1"/>
            </p:cNvSpPr>
            <p:nvPr/>
          </p:nvSpPr>
          <p:spPr bwMode="auto">
            <a:xfrm>
              <a:off x="4260" y="2589"/>
              <a:ext cx="1140" cy="1140"/>
            </a:xfrm>
            <a:custGeom>
              <a:avLst/>
              <a:gdLst>
                <a:gd name="T0" fmla="*/ 570 w 21600"/>
                <a:gd name="T1" fmla="*/ 0 h 21600"/>
                <a:gd name="T2" fmla="*/ 326 w 21600"/>
                <a:gd name="T3" fmla="*/ 333 h 21600"/>
                <a:gd name="T4" fmla="*/ 163 w 21600"/>
                <a:gd name="T5" fmla="*/ 665 h 21600"/>
                <a:gd name="T6" fmla="*/ 0 w 21600"/>
                <a:gd name="T7" fmla="*/ 998 h 21600"/>
                <a:gd name="T8" fmla="*/ 814 w 21600"/>
                <a:gd name="T9" fmla="*/ 333 h 21600"/>
                <a:gd name="T10" fmla="*/ 977 w 21600"/>
                <a:gd name="T11" fmla="*/ 665 h 21600"/>
                <a:gd name="T12" fmla="*/ 1140 w 21600"/>
                <a:gd name="T13" fmla="*/ 998 h 21600"/>
                <a:gd name="T14" fmla="*/ 17694720 60000 65536"/>
                <a:gd name="T15" fmla="*/ 11796480 60000 65536"/>
                <a:gd name="T16" fmla="*/ 11796480 60000 65536"/>
                <a:gd name="T17" fmla="*/ 11796480 60000 65536"/>
                <a:gd name="T18" fmla="*/ 0 60000 65536"/>
                <a:gd name="T19" fmla="*/ 0 60000 65536"/>
                <a:gd name="T20" fmla="*/ 0 60000 65536"/>
                <a:gd name="T21" fmla="*/ 758 w 21600"/>
                <a:gd name="T22" fmla="*/ 22453 h 21600"/>
                <a:gd name="T23" fmla="*/ 21069 w 21600"/>
                <a:gd name="T24" fmla="*/ 28288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0" y="18900"/>
                  </a:moveTo>
                  <a:lnTo>
                    <a:pt x="9257" y="18900"/>
                  </a:lnTo>
                  <a:lnTo>
                    <a:pt x="9257" y="21600"/>
                  </a:lnTo>
                  <a:lnTo>
                    <a:pt x="12343" y="21600"/>
                  </a:lnTo>
                  <a:lnTo>
                    <a:pt x="12343" y="18900"/>
                  </a:lnTo>
                  <a:lnTo>
                    <a:pt x="21600" y="18900"/>
                  </a:lnTo>
                  <a:lnTo>
                    <a:pt x="12343" y="12600"/>
                  </a:lnTo>
                  <a:lnTo>
                    <a:pt x="18514" y="12600"/>
                  </a:lnTo>
                  <a:lnTo>
                    <a:pt x="12343" y="6300"/>
                  </a:lnTo>
                  <a:lnTo>
                    <a:pt x="15429" y="6300"/>
                  </a:lnTo>
                  <a:lnTo>
                    <a:pt x="10800" y="0"/>
                  </a:lnTo>
                  <a:lnTo>
                    <a:pt x="6171" y="6300"/>
                  </a:lnTo>
                  <a:lnTo>
                    <a:pt x="9257" y="6300"/>
                  </a:lnTo>
                  <a:lnTo>
                    <a:pt x="3086" y="12600"/>
                  </a:lnTo>
                  <a:lnTo>
                    <a:pt x="9257" y="12600"/>
                  </a:lnTo>
                  <a:lnTo>
                    <a:pt x="0" y="18900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3" name="Line 20"/>
            <p:cNvSpPr>
              <a:spLocks noChangeShapeType="1"/>
            </p:cNvSpPr>
            <p:nvPr/>
          </p:nvSpPr>
          <p:spPr bwMode="auto">
            <a:xfrm flipV="1">
              <a:off x="3386" y="2596"/>
              <a:ext cx="1445" cy="112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4" name="Line 21"/>
            <p:cNvSpPr>
              <a:spLocks noChangeShapeType="1"/>
            </p:cNvSpPr>
            <p:nvPr/>
          </p:nvSpPr>
          <p:spPr bwMode="auto">
            <a:xfrm flipH="1">
              <a:off x="2980" y="3771"/>
              <a:ext cx="2635" cy="0"/>
            </a:xfrm>
            <a:prstGeom prst="line">
              <a:avLst/>
            </a:prstGeom>
            <a:noFill/>
            <a:ln w="127000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15" grpId="0"/>
      <p:bldP spid="11060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89000" y="590550"/>
            <a:ext cx="6762750" cy="6778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Solving Real-Life Problems</a:t>
            </a:r>
          </a:p>
        </p:txBody>
      </p:sp>
      <p:sp>
        <p:nvSpPr>
          <p:cNvPr id="49155" name="Rectangle 4"/>
          <p:cNvSpPr>
            <a:spLocks noChangeArrowheads="1"/>
          </p:cNvSpPr>
          <p:nvPr/>
        </p:nvSpPr>
        <p:spPr bwMode="auto">
          <a:xfrm>
            <a:off x="2133600" y="-1604963"/>
            <a:ext cx="812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9156" name="Rectangle 5"/>
          <p:cNvSpPr>
            <a:spLocks noChangeArrowheads="1"/>
          </p:cNvSpPr>
          <p:nvPr/>
        </p:nvSpPr>
        <p:spPr bwMode="auto">
          <a:xfrm>
            <a:off x="990600" y="1811338"/>
            <a:ext cx="7891463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7200"/>
            <a:r>
              <a:rPr lang="en-GB" sz="2400" u="sng">
                <a:solidFill>
                  <a:schemeClr val="tx2"/>
                </a:solidFill>
              </a:rPr>
              <a:t>Example 2</a:t>
            </a:r>
          </a:p>
          <a:p>
            <a:pPr indent="457200" algn="just"/>
            <a:r>
              <a:rPr lang="en-GB" sz="2400">
                <a:solidFill>
                  <a:schemeClr val="tx2"/>
                </a:solidFill>
              </a:rPr>
              <a:t>	A garden is rectangular in shape. A fence is to 	be put along the diagonal as shown below. </a:t>
            </a:r>
          </a:p>
          <a:p>
            <a:pPr indent="457200" algn="just"/>
            <a:r>
              <a:rPr lang="en-GB" sz="2400">
                <a:solidFill>
                  <a:schemeClr val="tx2"/>
                </a:solidFill>
              </a:rPr>
              <a:t>	What is the length of the fence.</a:t>
            </a:r>
          </a:p>
        </p:txBody>
      </p:sp>
      <p:graphicFrame>
        <p:nvGraphicFramePr>
          <p:cNvPr id="113670" name="Object 6"/>
          <p:cNvGraphicFramePr>
            <a:graphicFrameLocks noChangeAspect="1"/>
          </p:cNvGraphicFramePr>
          <p:nvPr/>
        </p:nvGraphicFramePr>
        <p:xfrm>
          <a:off x="1541463" y="3667125"/>
          <a:ext cx="16859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6" name="Equation" r:id="rId3" imgW="748975" imgH="203112" progId="Equation.DSMT4">
                  <p:embed/>
                </p:oleObj>
              </mc:Choice>
              <mc:Fallback>
                <p:oleObj name="Equation" r:id="rId3" imgW="748975" imgH="20311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463" y="3667125"/>
                        <a:ext cx="1685925" cy="4508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671" name="Object 7"/>
          <p:cNvGraphicFramePr>
            <a:graphicFrameLocks noChangeAspect="1"/>
          </p:cNvGraphicFramePr>
          <p:nvPr/>
        </p:nvGraphicFramePr>
        <p:xfrm>
          <a:off x="1541463" y="4305300"/>
          <a:ext cx="200025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7" name="Equation" r:id="rId5" imgW="888614" imgH="203112" progId="Equation.DSMT4">
                  <p:embed/>
                </p:oleObj>
              </mc:Choice>
              <mc:Fallback>
                <p:oleObj name="Equation" r:id="rId5" imgW="888614" imgH="203112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463" y="4305300"/>
                        <a:ext cx="2000250" cy="4508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672" name="Object 8"/>
          <p:cNvGraphicFramePr>
            <a:graphicFrameLocks noChangeAspect="1"/>
          </p:cNvGraphicFramePr>
          <p:nvPr/>
        </p:nvGraphicFramePr>
        <p:xfrm>
          <a:off x="1541463" y="4941888"/>
          <a:ext cx="12033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8" name="Equation" r:id="rId7" imgW="596641" imgH="203112" progId="Equation.DSMT4">
                  <p:embed/>
                </p:oleObj>
              </mc:Choice>
              <mc:Fallback>
                <p:oleObj name="Equation" r:id="rId7" imgW="596641" imgH="203112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463" y="4941888"/>
                        <a:ext cx="1203325" cy="4349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673" name="Object 9"/>
          <p:cNvGraphicFramePr>
            <a:graphicFrameLocks noChangeAspect="1"/>
          </p:cNvGraphicFramePr>
          <p:nvPr/>
        </p:nvGraphicFramePr>
        <p:xfrm>
          <a:off x="1541463" y="5564188"/>
          <a:ext cx="2582862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9" name="Equation" r:id="rId9" imgW="1282700" imgH="228600" progId="Equation.DSMT4">
                  <p:embed/>
                </p:oleObj>
              </mc:Choice>
              <mc:Fallback>
                <p:oleObj name="Equation" r:id="rId9" imgW="128270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463" y="5564188"/>
                        <a:ext cx="2582862" cy="4905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1" name="Rectangle 10"/>
          <p:cNvSpPr>
            <a:spLocks noChangeArrowheads="1"/>
          </p:cNvSpPr>
          <p:nvPr/>
        </p:nvSpPr>
        <p:spPr bwMode="auto">
          <a:xfrm>
            <a:off x="0" y="1068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9162" name="Rectangle 21"/>
          <p:cNvSpPr>
            <a:spLocks noChangeArrowheads="1"/>
          </p:cNvSpPr>
          <p:nvPr/>
        </p:nvSpPr>
        <p:spPr bwMode="auto">
          <a:xfrm>
            <a:off x="5278438" y="3779838"/>
            <a:ext cx="3133725" cy="1792287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22"/>
          <p:cNvSpPr>
            <a:spLocks noChangeShapeType="1"/>
          </p:cNvSpPr>
          <p:nvPr/>
        </p:nvSpPr>
        <p:spPr bwMode="auto">
          <a:xfrm>
            <a:off x="5281613" y="3794125"/>
            <a:ext cx="3130550" cy="17780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4" name="Text Box 23"/>
          <p:cNvSpPr txBox="1">
            <a:spLocks noChangeArrowheads="1"/>
          </p:cNvSpPr>
          <p:nvPr/>
        </p:nvSpPr>
        <p:spPr bwMode="auto">
          <a:xfrm>
            <a:off x="4235450" y="4321175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10m</a:t>
            </a:r>
          </a:p>
        </p:txBody>
      </p:sp>
      <p:sp>
        <p:nvSpPr>
          <p:cNvPr id="49165" name="Text Box 24"/>
          <p:cNvSpPr txBox="1">
            <a:spLocks noChangeArrowheads="1"/>
          </p:cNvSpPr>
          <p:nvPr/>
        </p:nvSpPr>
        <p:spPr bwMode="auto">
          <a:xfrm>
            <a:off x="6597650" y="5622925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15m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73188" y="552450"/>
            <a:ext cx="5751512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dirty="0" smtClean="0">
                <a:solidFill>
                  <a:srgbClr val="FFFF00"/>
                </a:solidFill>
                <a:latin typeface="Comic Sans MS" pitchFamily="66" charset="0"/>
              </a:rPr>
              <a:t>Length of the smaller side</a:t>
            </a:r>
          </a:p>
        </p:txBody>
      </p:sp>
      <p:sp>
        <p:nvSpPr>
          <p:cNvPr id="115718" name="Rectangle 6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15719" name="Rectangle 7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15720" name="Text Box 8"/>
          <p:cNvSpPr txBox="1">
            <a:spLocks noChangeArrowheads="1"/>
          </p:cNvSpPr>
          <p:nvPr/>
        </p:nvSpPr>
        <p:spPr bwMode="auto">
          <a:xfrm>
            <a:off x="5029200" y="3025775"/>
            <a:ext cx="383381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Use Pythagoras Theorem to find the length of smaller side.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50182" name="Line 9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2" name="Rectangle 10"/>
          <p:cNvSpPr>
            <a:spLocks noChangeArrowheads="1"/>
          </p:cNvSpPr>
          <p:nvPr/>
        </p:nvSpPr>
        <p:spPr bwMode="auto">
          <a:xfrm>
            <a:off x="977900" y="3044825"/>
            <a:ext cx="3886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>
                <a:solidFill>
                  <a:srgbClr val="FFFF00"/>
                </a:solidFill>
              </a:rPr>
              <a:t>1.	To show how Pythagoras Theorem can be used to find the length of the smaller side.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0" grpId="0"/>
      <p:bldP spid="1157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09688" y="552450"/>
            <a:ext cx="5408612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Squaring a Number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5029200" y="3025775"/>
            <a:ext cx="39909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To understand what is meant by the term</a:t>
            </a:r>
          </a:p>
          <a:p>
            <a:pPr marL="800100" lvl="1" indent="-342900" algn="ctr">
              <a:defRPr/>
            </a:pPr>
            <a:r>
              <a:rPr lang="en-GB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	‘squaring a number’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2774" name="Line 9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977900" y="3044825"/>
            <a:ext cx="388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>
                <a:solidFill>
                  <a:srgbClr val="FFFF00"/>
                </a:solidFill>
                <a:cs typeface="Arial" charset="0"/>
              </a:rPr>
              <a:t>To understand the term </a:t>
            </a:r>
          </a:p>
          <a:p>
            <a:pPr marL="800100" lvl="1" indent="-342900" algn="ctr"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‘squaring a number’.</a:t>
            </a: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5484813" y="3997325"/>
            <a:ext cx="36591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 startAt="2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Be able to calculate squares both mentally and using the calculator.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/>
      <p:bldP spid="27658" grpId="0"/>
      <p:bldP spid="2766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63600" y="590550"/>
            <a:ext cx="6762750" cy="6778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Length of the smaller side</a:t>
            </a:r>
          </a:p>
        </p:txBody>
      </p:sp>
      <p:sp>
        <p:nvSpPr>
          <p:cNvPr id="116738" name="Text Box 2"/>
          <p:cNvSpPr txBox="1">
            <a:spLocks noChangeArrowheads="1"/>
          </p:cNvSpPr>
          <p:nvPr/>
        </p:nvSpPr>
        <p:spPr bwMode="auto">
          <a:xfrm>
            <a:off x="1041400" y="2959100"/>
            <a:ext cx="58118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u="sng">
                <a:solidFill>
                  <a:srgbClr val="FFFF00"/>
                </a:solidFill>
              </a:rPr>
              <a:t>Example</a:t>
            </a:r>
            <a:r>
              <a:rPr lang="en-GB" sz="2400">
                <a:solidFill>
                  <a:srgbClr val="FFFF00"/>
                </a:solidFill>
              </a:rPr>
              <a:t> : 	Find the length of side a ?</a:t>
            </a:r>
            <a:endParaRPr lang="en-GB" sz="2400" u="sng">
              <a:solidFill>
                <a:srgbClr val="FFFF00"/>
              </a:solidFill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2133600" y="-1604963"/>
            <a:ext cx="812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482600" y="2027238"/>
            <a:ext cx="8661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57200"/>
            <a:r>
              <a:rPr lang="en-GB" sz="2400">
                <a:solidFill>
                  <a:schemeClr val="tx2"/>
                </a:solidFill>
              </a:rPr>
              <a:t>To find the length of the smaller side of a right- angled </a:t>
            </a:r>
          </a:p>
          <a:p>
            <a:pPr indent="457200"/>
            <a:r>
              <a:rPr lang="en-GB" sz="2400">
                <a:solidFill>
                  <a:schemeClr val="tx2"/>
                </a:solidFill>
              </a:rPr>
              <a:t>triangle we simply rearrange Pythagoras Theorem.</a:t>
            </a:r>
          </a:p>
        </p:txBody>
      </p:sp>
      <p:graphicFrame>
        <p:nvGraphicFramePr>
          <p:cNvPr id="116742" name="Object 6"/>
          <p:cNvGraphicFramePr>
            <a:graphicFrameLocks noChangeAspect="1"/>
          </p:cNvGraphicFramePr>
          <p:nvPr/>
        </p:nvGraphicFramePr>
        <p:xfrm>
          <a:off x="3136900" y="3517900"/>
          <a:ext cx="16859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9" name="Equation" r:id="rId3" imgW="748975" imgH="203112" progId="Equation.DSMT4">
                  <p:embed/>
                </p:oleObj>
              </mc:Choice>
              <mc:Fallback>
                <p:oleObj name="Equation" r:id="rId3" imgW="748975" imgH="20311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6900" y="3517900"/>
                        <a:ext cx="1685925" cy="4508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43" name="Object 7"/>
          <p:cNvGraphicFramePr>
            <a:graphicFrameLocks noChangeAspect="1"/>
          </p:cNvGraphicFramePr>
          <p:nvPr/>
        </p:nvGraphicFramePr>
        <p:xfrm>
          <a:off x="3136900" y="4556125"/>
          <a:ext cx="20288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0" name="Equation" r:id="rId5" imgW="901309" imgH="203112" progId="Equation.DSMT4">
                  <p:embed/>
                </p:oleObj>
              </mc:Choice>
              <mc:Fallback>
                <p:oleObj name="Equation" r:id="rId5" imgW="901309" imgH="203112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6900" y="4556125"/>
                        <a:ext cx="2028825" cy="4508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44" name="Object 8"/>
          <p:cNvGraphicFramePr>
            <a:graphicFrameLocks noChangeAspect="1"/>
          </p:cNvGraphicFramePr>
          <p:nvPr/>
        </p:nvGraphicFramePr>
        <p:xfrm>
          <a:off x="3136900" y="5075238"/>
          <a:ext cx="122872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1" name="Equation" r:id="rId7" imgW="609336" imgH="203112" progId="Equation.DSMT4">
                  <p:embed/>
                </p:oleObj>
              </mc:Choice>
              <mc:Fallback>
                <p:oleObj name="Equation" r:id="rId7" imgW="609336" imgH="203112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6900" y="5075238"/>
                        <a:ext cx="1228725" cy="4349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45" name="Object 9"/>
          <p:cNvGraphicFramePr>
            <a:graphicFrameLocks noChangeAspect="1"/>
          </p:cNvGraphicFramePr>
          <p:nvPr/>
        </p:nvGraphicFramePr>
        <p:xfrm>
          <a:off x="3124200" y="5578475"/>
          <a:ext cx="2300288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2" name="Equation" r:id="rId9" imgW="1143000" imgH="228600" progId="Equation.DSMT4">
                  <p:embed/>
                </p:oleObj>
              </mc:Choice>
              <mc:Fallback>
                <p:oleObj name="Equation" r:id="rId9" imgW="114300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578475"/>
                        <a:ext cx="2300288" cy="49053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0" y="1068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6042025" y="4013200"/>
            <a:ext cx="2874963" cy="2116138"/>
            <a:chOff x="3806" y="2528"/>
            <a:chExt cx="1811" cy="1333"/>
          </a:xfrm>
        </p:grpSpPr>
        <p:sp>
          <p:nvSpPr>
            <p:cNvPr id="51214" name="AutoShape 21"/>
            <p:cNvSpPr>
              <a:spLocks noChangeArrowheads="1"/>
            </p:cNvSpPr>
            <p:nvPr/>
          </p:nvSpPr>
          <p:spPr bwMode="auto">
            <a:xfrm flipH="1">
              <a:off x="3984" y="2528"/>
              <a:ext cx="944" cy="976"/>
            </a:xfrm>
            <a:prstGeom prst="rtTriangl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5" name="Text Box 22"/>
            <p:cNvSpPr txBox="1">
              <a:spLocks noChangeArrowheads="1"/>
            </p:cNvSpPr>
            <p:nvPr/>
          </p:nvSpPr>
          <p:spPr bwMode="auto">
            <a:xfrm>
              <a:off x="3806" y="2742"/>
              <a:ext cx="67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20cm</a:t>
              </a:r>
            </a:p>
          </p:txBody>
        </p:sp>
        <p:sp>
          <p:nvSpPr>
            <p:cNvPr id="51216" name="Text Box 23"/>
            <p:cNvSpPr txBox="1">
              <a:spLocks noChangeArrowheads="1"/>
            </p:cNvSpPr>
            <p:nvPr/>
          </p:nvSpPr>
          <p:spPr bwMode="auto">
            <a:xfrm>
              <a:off x="4974" y="2838"/>
              <a:ext cx="64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12cm</a:t>
              </a:r>
            </a:p>
          </p:txBody>
        </p:sp>
        <p:sp>
          <p:nvSpPr>
            <p:cNvPr id="51217" name="Text Box 24"/>
            <p:cNvSpPr txBox="1">
              <a:spLocks noChangeArrowheads="1"/>
            </p:cNvSpPr>
            <p:nvPr/>
          </p:nvSpPr>
          <p:spPr bwMode="auto">
            <a:xfrm>
              <a:off x="4150" y="3534"/>
              <a:ext cx="58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a cm</a:t>
              </a:r>
            </a:p>
          </p:txBody>
        </p:sp>
        <p:sp>
          <p:nvSpPr>
            <p:cNvPr id="51218" name="Rectangle 25"/>
            <p:cNvSpPr>
              <a:spLocks noChangeArrowheads="1"/>
            </p:cNvSpPr>
            <p:nvPr/>
          </p:nvSpPr>
          <p:spPr bwMode="auto">
            <a:xfrm>
              <a:off x="4840" y="3408"/>
              <a:ext cx="88" cy="96"/>
            </a:xfrm>
            <a:prstGeom prst="rect">
              <a:avLst/>
            </a:prstGeom>
            <a:solidFill>
              <a:srgbClr val="33CC33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16762" name="Object 26"/>
          <p:cNvGraphicFramePr>
            <a:graphicFrameLocks noChangeAspect="1"/>
          </p:cNvGraphicFramePr>
          <p:nvPr/>
        </p:nvGraphicFramePr>
        <p:xfrm>
          <a:off x="3136900" y="4037013"/>
          <a:ext cx="16287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3" name="Equation" r:id="rId11" imgW="723586" imgH="203112" progId="Equation.DSMT4">
                  <p:embed/>
                </p:oleObj>
              </mc:Choice>
              <mc:Fallback>
                <p:oleObj name="Equation" r:id="rId11" imgW="723586" imgH="203112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6900" y="4037013"/>
                        <a:ext cx="1628775" cy="4508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381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64" name="AutoShape 28"/>
          <p:cNvSpPr>
            <a:spLocks noChangeArrowheads="1"/>
          </p:cNvSpPr>
          <p:nvPr/>
        </p:nvSpPr>
        <p:spPr bwMode="auto">
          <a:xfrm>
            <a:off x="0" y="3695700"/>
            <a:ext cx="2565400" cy="2590800"/>
          </a:xfrm>
          <a:prstGeom prst="cloudCallout">
            <a:avLst>
              <a:gd name="adj1" fmla="val 69926"/>
              <a:gd name="adj2" fmla="val 3296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>
                <a:solidFill>
                  <a:srgbClr val="000000"/>
                </a:solidFill>
              </a:rPr>
              <a:t>Check answer ! Always smaller than hypotenuse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16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6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/>
      <p:bldP spid="116741" grpId="0"/>
      <p:bldP spid="11676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590550"/>
            <a:ext cx="6762750" cy="6778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600" smtClean="0">
                <a:solidFill>
                  <a:srgbClr val="FFFF00"/>
                </a:solidFill>
                <a:latin typeface="Comic Sans MS" pitchFamily="66" charset="0"/>
              </a:rPr>
              <a:t>Length of the smaller side</a:t>
            </a:r>
          </a:p>
        </p:txBody>
      </p:sp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1036638" y="2006600"/>
            <a:ext cx="64754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>
                <a:solidFill>
                  <a:srgbClr val="FFFF00"/>
                </a:solidFill>
              </a:rPr>
              <a:t>Example</a:t>
            </a:r>
            <a:r>
              <a:rPr lang="en-GB">
                <a:solidFill>
                  <a:srgbClr val="FFFF00"/>
                </a:solidFill>
              </a:rPr>
              <a:t> : 	Find the length of side b ?</a:t>
            </a:r>
            <a:endParaRPr lang="en-GB" u="sng">
              <a:solidFill>
                <a:srgbClr val="FFFF00"/>
              </a:solidFill>
            </a:endParaRP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2133600" y="-1604963"/>
            <a:ext cx="812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119814" name="Object 6"/>
          <p:cNvGraphicFramePr>
            <a:graphicFrameLocks noChangeAspect="1"/>
          </p:cNvGraphicFramePr>
          <p:nvPr/>
        </p:nvGraphicFramePr>
        <p:xfrm>
          <a:off x="3548063" y="2971800"/>
          <a:ext cx="16859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2" name="Equation" r:id="rId3" imgW="748975" imgH="203112" progId="Equation.DSMT4">
                  <p:embed/>
                </p:oleObj>
              </mc:Choice>
              <mc:Fallback>
                <p:oleObj name="Equation" r:id="rId3" imgW="748975" imgH="203112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8063" y="2971800"/>
                        <a:ext cx="1685925" cy="4508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285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815" name="Object 7"/>
          <p:cNvGraphicFramePr>
            <a:graphicFrameLocks noChangeAspect="1"/>
          </p:cNvGraphicFramePr>
          <p:nvPr/>
        </p:nvGraphicFramePr>
        <p:xfrm>
          <a:off x="3576638" y="4130675"/>
          <a:ext cx="18288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3" name="Equation" r:id="rId5" imgW="812447" imgH="203112" progId="Equation.DSMT4">
                  <p:embed/>
                </p:oleObj>
              </mc:Choice>
              <mc:Fallback>
                <p:oleObj name="Equation" r:id="rId5" imgW="812447" imgH="203112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6638" y="4130675"/>
                        <a:ext cx="1828800" cy="4508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285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816" name="Object 8"/>
          <p:cNvGraphicFramePr>
            <a:graphicFrameLocks noChangeAspect="1"/>
          </p:cNvGraphicFramePr>
          <p:nvPr/>
        </p:nvGraphicFramePr>
        <p:xfrm>
          <a:off x="3576638" y="4710113"/>
          <a:ext cx="102393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4" name="Equation" r:id="rId7" imgW="507780" imgH="203112" progId="Equation.DSMT4">
                  <p:embed/>
                </p:oleObj>
              </mc:Choice>
              <mc:Fallback>
                <p:oleObj name="Equation" r:id="rId7" imgW="507780" imgH="203112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6638" y="4710113"/>
                        <a:ext cx="1023937" cy="4349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285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817" name="Object 9"/>
          <p:cNvGraphicFramePr>
            <a:graphicFrameLocks noChangeAspect="1"/>
          </p:cNvGraphicFramePr>
          <p:nvPr/>
        </p:nvGraphicFramePr>
        <p:xfrm>
          <a:off x="3576638" y="5273675"/>
          <a:ext cx="1993900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5" name="Equation" r:id="rId9" imgW="990600" imgH="228600" progId="Equation.DSMT4">
                  <p:embed/>
                </p:oleObj>
              </mc:Choice>
              <mc:Fallback>
                <p:oleObj name="Equation" r:id="rId9" imgW="99060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6638" y="5273675"/>
                        <a:ext cx="1993900" cy="49053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285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3" name="Rectangle 10"/>
          <p:cNvSpPr>
            <a:spLocks noChangeArrowheads="1"/>
          </p:cNvSpPr>
          <p:nvPr/>
        </p:nvSpPr>
        <p:spPr bwMode="auto">
          <a:xfrm>
            <a:off x="0" y="1068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6329363" y="3086100"/>
            <a:ext cx="2814637" cy="2116138"/>
            <a:chOff x="3806" y="2528"/>
            <a:chExt cx="1773" cy="1333"/>
          </a:xfrm>
        </p:grpSpPr>
        <p:sp>
          <p:nvSpPr>
            <p:cNvPr id="52237" name="AutoShape 15"/>
            <p:cNvSpPr>
              <a:spLocks noChangeArrowheads="1"/>
            </p:cNvSpPr>
            <p:nvPr/>
          </p:nvSpPr>
          <p:spPr bwMode="auto">
            <a:xfrm flipH="1">
              <a:off x="3984" y="2528"/>
              <a:ext cx="944" cy="976"/>
            </a:xfrm>
            <a:prstGeom prst="rtTriangl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8" name="Text Box 16"/>
            <p:cNvSpPr txBox="1">
              <a:spLocks noChangeArrowheads="1"/>
            </p:cNvSpPr>
            <p:nvPr/>
          </p:nvSpPr>
          <p:spPr bwMode="auto">
            <a:xfrm>
              <a:off x="3806" y="2742"/>
              <a:ext cx="64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10cm</a:t>
              </a:r>
            </a:p>
          </p:txBody>
        </p:sp>
        <p:sp>
          <p:nvSpPr>
            <p:cNvPr id="52239" name="Text Box 17"/>
            <p:cNvSpPr txBox="1">
              <a:spLocks noChangeArrowheads="1"/>
            </p:cNvSpPr>
            <p:nvPr/>
          </p:nvSpPr>
          <p:spPr bwMode="auto">
            <a:xfrm>
              <a:off x="4974" y="2838"/>
              <a:ext cx="60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b cm</a:t>
              </a:r>
            </a:p>
          </p:txBody>
        </p:sp>
        <p:sp>
          <p:nvSpPr>
            <p:cNvPr id="52240" name="Text Box 18"/>
            <p:cNvSpPr txBox="1">
              <a:spLocks noChangeArrowheads="1"/>
            </p:cNvSpPr>
            <p:nvPr/>
          </p:nvSpPr>
          <p:spPr bwMode="auto">
            <a:xfrm>
              <a:off x="4150" y="3534"/>
              <a:ext cx="60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GB"/>
                <a:t>8 cm</a:t>
              </a:r>
            </a:p>
          </p:txBody>
        </p:sp>
        <p:sp>
          <p:nvSpPr>
            <p:cNvPr id="52241" name="Rectangle 19"/>
            <p:cNvSpPr>
              <a:spLocks noChangeArrowheads="1"/>
            </p:cNvSpPr>
            <p:nvPr/>
          </p:nvSpPr>
          <p:spPr bwMode="auto">
            <a:xfrm>
              <a:off x="4840" y="3408"/>
              <a:ext cx="88" cy="96"/>
            </a:xfrm>
            <a:prstGeom prst="rect">
              <a:avLst/>
            </a:prstGeom>
            <a:solidFill>
              <a:srgbClr val="33CC33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19828" name="Object 20"/>
          <p:cNvGraphicFramePr>
            <a:graphicFrameLocks noChangeAspect="1"/>
          </p:cNvGraphicFramePr>
          <p:nvPr/>
        </p:nvGraphicFramePr>
        <p:xfrm>
          <a:off x="3576638" y="3551238"/>
          <a:ext cx="16287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6" name="Equation" r:id="rId11" imgW="723586" imgH="203112" progId="Equation.DSMT4">
                  <p:embed/>
                </p:oleObj>
              </mc:Choice>
              <mc:Fallback>
                <p:oleObj name="Equation" r:id="rId11" imgW="723586" imgH="203112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6638" y="3551238"/>
                        <a:ext cx="1628775" cy="4508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285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829" name="AutoShape 21"/>
          <p:cNvSpPr>
            <a:spLocks noChangeArrowheads="1"/>
          </p:cNvSpPr>
          <p:nvPr/>
        </p:nvSpPr>
        <p:spPr bwMode="auto">
          <a:xfrm>
            <a:off x="0" y="3937000"/>
            <a:ext cx="2565400" cy="2590800"/>
          </a:xfrm>
          <a:prstGeom prst="cloudCallout">
            <a:avLst>
              <a:gd name="adj1" fmla="val 82796"/>
              <a:gd name="adj2" fmla="val 355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 sz="2000">
                <a:solidFill>
                  <a:srgbClr val="000000"/>
                </a:solidFill>
              </a:rPr>
              <a:t>Check answer ! Always smaller than hypotenuse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9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  <p:bldP spid="11982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550988" y="374650"/>
            <a:ext cx="5434012" cy="949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z="3600" b="0" smtClean="0">
                <a:solidFill>
                  <a:srgbClr val="FFFF00"/>
                </a:solidFill>
                <a:effectLst/>
                <a:latin typeface="Comic Sans MS" pitchFamily="66" charset="0"/>
              </a:rPr>
              <a:t>Starter Questions</a:t>
            </a:r>
          </a:p>
        </p:txBody>
      </p:sp>
      <p:pic>
        <p:nvPicPr>
          <p:cNvPr id="10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8" y="1897063"/>
            <a:ext cx="7021512" cy="4032250"/>
          </a:xfrm>
          <a:prstGeom prst="rect">
            <a:avLst/>
          </a:prstGeom>
          <a:noFill/>
          <a:ln w="381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2038" y="6037263"/>
            <a:ext cx="7870825" cy="603250"/>
          </a:xfrm>
          <a:prstGeom prst="rect">
            <a:avLst/>
          </a:prstGeom>
          <a:noFill/>
          <a:ln w="381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12" name="Cloud 11"/>
          <p:cNvSpPr/>
          <p:nvPr/>
        </p:nvSpPr>
        <p:spPr>
          <a:xfrm>
            <a:off x="4670425" y="117475"/>
            <a:ext cx="4133850" cy="1995488"/>
          </a:xfrm>
          <a:prstGeom prst="cloud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EAEAEA">
                    <a:lumMod val="10000"/>
                  </a:srgbClr>
                </a:solidFill>
                <a:latin typeface="Comic Sans MS" pitchFamily="66" charset="0"/>
              </a:rPr>
              <a:t>ALWAYS comes up in exam 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8" name="Rectangle 6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15719" name="Rectangle 7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15720" name="Text Box 8"/>
          <p:cNvSpPr txBox="1">
            <a:spLocks noChangeArrowheads="1"/>
          </p:cNvSpPr>
          <p:nvPr/>
        </p:nvSpPr>
        <p:spPr bwMode="auto">
          <a:xfrm>
            <a:off x="5029200" y="3025775"/>
            <a:ext cx="411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Apply Pythagoras Theorem to find length of a line.</a:t>
            </a:r>
            <a:endParaRPr lang="en-GB" sz="36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54277" name="Line 9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2" name="Rectangle 10"/>
          <p:cNvSpPr>
            <a:spLocks noChangeArrowheads="1"/>
          </p:cNvSpPr>
          <p:nvPr/>
        </p:nvSpPr>
        <p:spPr bwMode="auto">
          <a:xfrm>
            <a:off x="977900" y="3044825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>
                <a:solidFill>
                  <a:srgbClr val="FFFF00"/>
                </a:solidFill>
              </a:rPr>
              <a:t>1.	To show how Pythagoras Theorem can be used to find the length of a line.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5016500" y="4029075"/>
            <a:ext cx="3833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defRPr/>
            </a:pPr>
            <a:r>
              <a:rPr lang="en-GB" sz="1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2.	Show all working.</a:t>
            </a:r>
            <a:endParaRPr lang="en-GB" sz="3600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1908175" y="209550"/>
            <a:ext cx="5256213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Finding the </a:t>
            </a:r>
          </a:p>
          <a:p>
            <a:pPr algn="ctr">
              <a:defRPr/>
            </a:pPr>
            <a:r>
              <a:rPr lang="en-GB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Length of a 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0" grpId="0"/>
      <p:bldP spid="115722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3359150" y="152400"/>
            <a:ext cx="2895600" cy="249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200" smtClean="0">
                <a:solidFill>
                  <a:srgbClr val="898989"/>
                </a:solidFill>
              </a:rPr>
              <a:t>Created by Mr. Lafferty Maths Dept.</a:t>
            </a:r>
          </a:p>
        </p:txBody>
      </p:sp>
      <p:sp>
        <p:nvSpPr>
          <p:cNvPr id="55299" name="Rectangle 120"/>
          <p:cNvSpPr>
            <a:spLocks noChangeArrowheads="1"/>
          </p:cNvSpPr>
          <p:nvPr/>
        </p:nvSpPr>
        <p:spPr bwMode="auto">
          <a:xfrm>
            <a:off x="119063" y="1970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5300" name="Rectangle 798"/>
          <p:cNvSpPr>
            <a:spLocks noChangeArrowheads="1"/>
          </p:cNvSpPr>
          <p:nvPr/>
        </p:nvSpPr>
        <p:spPr bwMode="auto">
          <a:xfrm>
            <a:off x="119063" y="1970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55301" name="Picture 14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41"/>
          <a:stretch>
            <a:fillRect/>
          </a:stretch>
        </p:blipFill>
        <p:spPr bwMode="auto">
          <a:xfrm>
            <a:off x="1328738" y="1962150"/>
            <a:ext cx="4986337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2" name="Line 1403"/>
          <p:cNvSpPr>
            <a:spLocks noChangeShapeType="1"/>
          </p:cNvSpPr>
          <p:nvPr/>
        </p:nvSpPr>
        <p:spPr bwMode="auto">
          <a:xfrm flipV="1">
            <a:off x="1330325" y="5938838"/>
            <a:ext cx="53594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3" name="Line 1404"/>
          <p:cNvSpPr>
            <a:spLocks noChangeShapeType="1"/>
          </p:cNvSpPr>
          <p:nvPr/>
        </p:nvSpPr>
        <p:spPr bwMode="auto">
          <a:xfrm rot="-5400000">
            <a:off x="-838994" y="3771107"/>
            <a:ext cx="4378325" cy="11112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4" name="Text Box 1405"/>
          <p:cNvSpPr txBox="1">
            <a:spLocks noChangeArrowheads="1"/>
          </p:cNvSpPr>
          <p:nvPr/>
        </p:nvSpPr>
        <p:spPr bwMode="auto">
          <a:xfrm>
            <a:off x="1649413" y="5938838"/>
            <a:ext cx="266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55305" name="Text Box 1406"/>
          <p:cNvSpPr txBox="1">
            <a:spLocks noChangeArrowheads="1"/>
          </p:cNvSpPr>
          <p:nvPr/>
        </p:nvSpPr>
        <p:spPr bwMode="auto">
          <a:xfrm>
            <a:off x="2625725" y="5938838"/>
            <a:ext cx="3238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55306" name="Text Box 1407"/>
          <p:cNvSpPr txBox="1">
            <a:spLocks noChangeArrowheads="1"/>
          </p:cNvSpPr>
          <p:nvPr/>
        </p:nvSpPr>
        <p:spPr bwMode="auto">
          <a:xfrm>
            <a:off x="2105025" y="5938838"/>
            <a:ext cx="3238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55307" name="Text Box 1409"/>
          <p:cNvSpPr txBox="1">
            <a:spLocks noChangeArrowheads="1"/>
          </p:cNvSpPr>
          <p:nvPr/>
        </p:nvSpPr>
        <p:spPr bwMode="auto">
          <a:xfrm>
            <a:off x="3103563" y="5938838"/>
            <a:ext cx="3238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55308" name="Text Box 1410"/>
          <p:cNvSpPr txBox="1">
            <a:spLocks noChangeArrowheads="1"/>
          </p:cNvSpPr>
          <p:nvPr/>
        </p:nvSpPr>
        <p:spPr bwMode="auto">
          <a:xfrm>
            <a:off x="1082675" y="5938838"/>
            <a:ext cx="3238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55309" name="Text Box 1411"/>
          <p:cNvSpPr txBox="1">
            <a:spLocks noChangeArrowheads="1"/>
          </p:cNvSpPr>
          <p:nvPr/>
        </p:nvSpPr>
        <p:spPr bwMode="auto">
          <a:xfrm>
            <a:off x="1046163" y="5200650"/>
            <a:ext cx="2667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55310" name="Text Box 1412"/>
          <p:cNvSpPr txBox="1">
            <a:spLocks noChangeArrowheads="1"/>
          </p:cNvSpPr>
          <p:nvPr/>
        </p:nvSpPr>
        <p:spPr bwMode="auto">
          <a:xfrm>
            <a:off x="989013" y="4202113"/>
            <a:ext cx="323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55311" name="Text Box 1413"/>
          <p:cNvSpPr txBox="1">
            <a:spLocks noChangeArrowheads="1"/>
          </p:cNvSpPr>
          <p:nvPr/>
        </p:nvSpPr>
        <p:spPr bwMode="auto">
          <a:xfrm>
            <a:off x="989013" y="4700588"/>
            <a:ext cx="323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55312" name="Text Box 1414"/>
          <p:cNvSpPr txBox="1">
            <a:spLocks noChangeArrowheads="1"/>
          </p:cNvSpPr>
          <p:nvPr/>
        </p:nvSpPr>
        <p:spPr bwMode="auto">
          <a:xfrm>
            <a:off x="989013" y="3203575"/>
            <a:ext cx="323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55313" name="Text Box 1415"/>
          <p:cNvSpPr txBox="1">
            <a:spLocks noChangeArrowheads="1"/>
          </p:cNvSpPr>
          <p:nvPr/>
        </p:nvSpPr>
        <p:spPr bwMode="auto">
          <a:xfrm>
            <a:off x="989013" y="3703638"/>
            <a:ext cx="3238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55314" name="Text Box 1428"/>
          <p:cNvSpPr txBox="1">
            <a:spLocks noChangeArrowheads="1"/>
          </p:cNvSpPr>
          <p:nvPr/>
        </p:nvSpPr>
        <p:spPr bwMode="auto">
          <a:xfrm>
            <a:off x="995363" y="2705100"/>
            <a:ext cx="3175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55315" name="Text Box 1405"/>
          <p:cNvSpPr txBox="1">
            <a:spLocks noChangeArrowheads="1"/>
          </p:cNvSpPr>
          <p:nvPr/>
        </p:nvSpPr>
        <p:spPr bwMode="auto">
          <a:xfrm>
            <a:off x="3603625" y="5938838"/>
            <a:ext cx="266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55316" name="Text Box 1406"/>
          <p:cNvSpPr txBox="1">
            <a:spLocks noChangeArrowheads="1"/>
          </p:cNvSpPr>
          <p:nvPr/>
        </p:nvSpPr>
        <p:spPr bwMode="auto">
          <a:xfrm>
            <a:off x="4619625" y="5938838"/>
            <a:ext cx="3238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55317" name="Text Box 1407"/>
          <p:cNvSpPr txBox="1">
            <a:spLocks noChangeArrowheads="1"/>
          </p:cNvSpPr>
          <p:nvPr/>
        </p:nvSpPr>
        <p:spPr bwMode="auto">
          <a:xfrm>
            <a:off x="4127500" y="5938838"/>
            <a:ext cx="3238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55318" name="Text Box 1409"/>
          <p:cNvSpPr txBox="1">
            <a:spLocks noChangeArrowheads="1"/>
          </p:cNvSpPr>
          <p:nvPr/>
        </p:nvSpPr>
        <p:spPr bwMode="auto">
          <a:xfrm>
            <a:off x="5084763" y="5938838"/>
            <a:ext cx="3238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55319" name="Text Box 1406"/>
          <p:cNvSpPr txBox="1">
            <a:spLocks noChangeArrowheads="1"/>
          </p:cNvSpPr>
          <p:nvPr/>
        </p:nvSpPr>
        <p:spPr bwMode="auto">
          <a:xfrm>
            <a:off x="5630863" y="5938838"/>
            <a:ext cx="3238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55320" name="Text Box 1409"/>
          <p:cNvSpPr txBox="1">
            <a:spLocks noChangeArrowheads="1"/>
          </p:cNvSpPr>
          <p:nvPr/>
        </p:nvSpPr>
        <p:spPr bwMode="auto">
          <a:xfrm>
            <a:off x="6096000" y="5938838"/>
            <a:ext cx="6207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55321" name="Text Box 1428"/>
          <p:cNvSpPr txBox="1">
            <a:spLocks noChangeArrowheads="1"/>
          </p:cNvSpPr>
          <p:nvPr/>
        </p:nvSpPr>
        <p:spPr bwMode="auto">
          <a:xfrm>
            <a:off x="966788" y="2205038"/>
            <a:ext cx="346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55322" name="Text Box 1428"/>
          <p:cNvSpPr txBox="1">
            <a:spLocks noChangeArrowheads="1"/>
          </p:cNvSpPr>
          <p:nvPr/>
        </p:nvSpPr>
        <p:spPr bwMode="auto">
          <a:xfrm>
            <a:off x="981075" y="1706563"/>
            <a:ext cx="331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8</a:t>
            </a:r>
          </a:p>
        </p:txBody>
      </p:sp>
      <p:cxnSp>
        <p:nvCxnSpPr>
          <p:cNvPr id="59" name="Straight Connector 58"/>
          <p:cNvCxnSpPr/>
          <p:nvPr/>
        </p:nvCxnSpPr>
        <p:spPr>
          <a:xfrm rot="10800000" flipH="1">
            <a:off x="2252663" y="2463800"/>
            <a:ext cx="2576512" cy="1555750"/>
          </a:xfrm>
          <a:prstGeom prst="line">
            <a:avLst/>
          </a:prstGeom>
          <a:ln w="571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642" name="Oval 1426"/>
          <p:cNvSpPr>
            <a:spLocks noChangeArrowheads="1"/>
          </p:cNvSpPr>
          <p:nvPr/>
        </p:nvSpPr>
        <p:spPr bwMode="auto">
          <a:xfrm>
            <a:off x="2239963" y="3883025"/>
            <a:ext cx="168275" cy="171450"/>
          </a:xfrm>
          <a:prstGeom prst="ellipse">
            <a:avLst/>
          </a:prstGeom>
          <a:solidFill>
            <a:srgbClr val="FF0000"/>
          </a:solidFill>
          <a:ln w="28575">
            <a:solidFill>
              <a:srgbClr val="08080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60" name="Straight Connector 59"/>
          <p:cNvCxnSpPr>
            <a:stCxn id="138642" idx="6"/>
          </p:cNvCxnSpPr>
          <p:nvPr/>
        </p:nvCxnSpPr>
        <p:spPr>
          <a:xfrm flipV="1">
            <a:off x="2408238" y="3954463"/>
            <a:ext cx="2382837" cy="14287"/>
          </a:xfrm>
          <a:prstGeom prst="line">
            <a:avLst/>
          </a:prstGeom>
          <a:ln w="57150"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H="1">
            <a:off x="4060825" y="3211513"/>
            <a:ext cx="1482725" cy="3175"/>
          </a:xfrm>
          <a:prstGeom prst="line">
            <a:avLst/>
          </a:prstGeom>
          <a:ln w="57150"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4624388" y="3748088"/>
            <a:ext cx="179387" cy="206375"/>
          </a:xfrm>
          <a:prstGeom prst="rect">
            <a:avLst/>
          </a:prstGeom>
          <a:solidFill>
            <a:srgbClr val="FFFF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4725988" y="1944688"/>
            <a:ext cx="987425" cy="523875"/>
          </a:xfrm>
          <a:prstGeom prst="rect">
            <a:avLst/>
          </a:prstGeom>
          <a:solidFill>
            <a:schemeClr val="bg1">
              <a:alpha val="5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(7,7)</a:t>
            </a:r>
          </a:p>
        </p:txBody>
      </p:sp>
      <p:sp>
        <p:nvSpPr>
          <p:cNvPr id="138634" name="Oval 1418"/>
          <p:cNvSpPr>
            <a:spLocks noChangeArrowheads="1"/>
          </p:cNvSpPr>
          <p:nvPr/>
        </p:nvSpPr>
        <p:spPr bwMode="auto">
          <a:xfrm>
            <a:off x="4718050" y="2411413"/>
            <a:ext cx="198438" cy="160337"/>
          </a:xfrm>
          <a:prstGeom prst="ellipse">
            <a:avLst/>
          </a:prstGeom>
          <a:solidFill>
            <a:srgbClr val="FF0000"/>
          </a:solidFill>
          <a:ln w="28575">
            <a:solidFill>
              <a:srgbClr val="08080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1658938" y="4054475"/>
            <a:ext cx="985837" cy="523875"/>
          </a:xfrm>
          <a:prstGeom prst="rect">
            <a:avLst/>
          </a:prstGeom>
          <a:solidFill>
            <a:schemeClr val="bg1">
              <a:alpha val="5294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(2,4)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 rot="5400000" flipH="1" flipV="1">
            <a:off x="4386263" y="3187700"/>
            <a:ext cx="142875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2309813" y="4121150"/>
            <a:ext cx="2519362" cy="4763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4430713" y="2936875"/>
            <a:ext cx="4032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3432175" y="3540125"/>
            <a:ext cx="40481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5335" name="Rectangle 5"/>
          <p:cNvSpPr>
            <a:spLocks noChangeArrowheads="1"/>
          </p:cNvSpPr>
          <p:nvPr/>
        </p:nvSpPr>
        <p:spPr bwMode="auto">
          <a:xfrm>
            <a:off x="1908175" y="425450"/>
            <a:ext cx="5256213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en-GB" sz="3200">
                <a:solidFill>
                  <a:srgbClr val="000000"/>
                </a:solidFill>
              </a:rPr>
              <a:t> Finding the </a:t>
            </a:r>
          </a:p>
          <a:p>
            <a:pPr algn="ctr"/>
            <a:r>
              <a:rPr lang="en-GB" sz="3200">
                <a:solidFill>
                  <a:srgbClr val="000000"/>
                </a:solidFill>
              </a:rPr>
              <a:t>Length of a Line</a:t>
            </a:r>
          </a:p>
        </p:txBody>
      </p:sp>
      <p:sp>
        <p:nvSpPr>
          <p:cNvPr id="77" name="Cloud 76"/>
          <p:cNvSpPr/>
          <p:nvPr/>
        </p:nvSpPr>
        <p:spPr>
          <a:xfrm>
            <a:off x="355600" y="-38100"/>
            <a:ext cx="6143625" cy="1982788"/>
          </a:xfrm>
          <a:prstGeom prst="cloud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prstClr val="black"/>
                </a:solidFill>
                <a:latin typeface="Comic Sans MS" pitchFamily="66" charset="0"/>
              </a:rPr>
              <a:t>Discuss with your partner how we might find the length of the line.</a:t>
            </a:r>
          </a:p>
        </p:txBody>
      </p:sp>
      <p:graphicFrame>
        <p:nvGraphicFramePr>
          <p:cNvPr id="79" name="Object 2"/>
          <p:cNvGraphicFramePr>
            <a:graphicFrameLocks noChangeAspect="1"/>
          </p:cNvGraphicFramePr>
          <p:nvPr/>
        </p:nvGraphicFramePr>
        <p:xfrm>
          <a:off x="7000875" y="1862138"/>
          <a:ext cx="1781175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2" name="Equation" r:id="rId4" imgW="736600" imgH="203200" progId="Equation.DSMT4">
                  <p:embed/>
                </p:oleObj>
              </mc:Choice>
              <mc:Fallback>
                <p:oleObj name="Equation" r:id="rId4" imgW="736600" imgH="203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75" y="1862138"/>
                        <a:ext cx="1781175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7000875" y="2654300"/>
          <a:ext cx="1749425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3" name="Equation" r:id="rId6" imgW="723586" imgH="203112" progId="Equation.DSMT4">
                  <p:embed/>
                </p:oleObj>
              </mc:Choice>
              <mc:Fallback>
                <p:oleObj name="Equation" r:id="rId6" imgW="723586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75" y="2654300"/>
                        <a:ext cx="1749425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7000875" y="3446463"/>
          <a:ext cx="1779588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4" name="Equation" r:id="rId8" imgW="736600" imgH="228600" progId="Equation.DSMT4">
                  <p:embed/>
                </p:oleObj>
              </mc:Choice>
              <mc:Fallback>
                <p:oleObj name="Equation" r:id="rId8" imgW="7366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75" y="3446463"/>
                        <a:ext cx="1779588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7000875" y="4298950"/>
          <a:ext cx="12890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5" name="Equation" r:id="rId10" imgW="533169" imgH="228501" progId="Equation.DSMT4">
                  <p:embed/>
                </p:oleObj>
              </mc:Choice>
              <mc:Fallback>
                <p:oleObj name="Equation" r:id="rId10" imgW="533169" imgH="228501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75" y="4298950"/>
                        <a:ext cx="12890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7000875" y="5151438"/>
          <a:ext cx="12573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6" name="Equation" r:id="rId12" imgW="520248" imgH="177646" progId="Equation.DSMT4">
                  <p:embed/>
                </p:oleObj>
              </mc:Choice>
              <mc:Fallback>
                <p:oleObj name="Equation" r:id="rId12" imgW="520248" imgH="177646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75" y="5151438"/>
                        <a:ext cx="12573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642" grpId="0" animBg="1"/>
      <p:bldP spid="67" grpId="0" animBg="1"/>
      <p:bldP spid="68" grpId="0" animBg="1"/>
      <p:bldP spid="138634" grpId="0" animBg="1"/>
      <p:bldP spid="69" grpId="0" animBg="1"/>
      <p:bldP spid="75" grpId="0"/>
      <p:bldP spid="76" grpId="0"/>
      <p:bldP spid="7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20"/>
          <p:cNvSpPr>
            <a:spLocks noChangeArrowheads="1"/>
          </p:cNvSpPr>
          <p:nvPr/>
        </p:nvSpPr>
        <p:spPr bwMode="auto">
          <a:xfrm>
            <a:off x="119063" y="1970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6323" name="Rectangle 798"/>
          <p:cNvSpPr>
            <a:spLocks noChangeArrowheads="1"/>
          </p:cNvSpPr>
          <p:nvPr/>
        </p:nvSpPr>
        <p:spPr bwMode="auto">
          <a:xfrm>
            <a:off x="119063" y="1970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56324" name="Picture 14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41"/>
          <a:stretch>
            <a:fillRect/>
          </a:stretch>
        </p:blipFill>
        <p:spPr bwMode="auto">
          <a:xfrm>
            <a:off x="1328738" y="1962150"/>
            <a:ext cx="4986337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5" name="Line 1403"/>
          <p:cNvSpPr>
            <a:spLocks noChangeShapeType="1"/>
          </p:cNvSpPr>
          <p:nvPr/>
        </p:nvSpPr>
        <p:spPr bwMode="auto">
          <a:xfrm flipV="1">
            <a:off x="1330325" y="5938838"/>
            <a:ext cx="53594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6" name="Line 1404"/>
          <p:cNvSpPr>
            <a:spLocks noChangeShapeType="1"/>
          </p:cNvSpPr>
          <p:nvPr/>
        </p:nvSpPr>
        <p:spPr bwMode="auto">
          <a:xfrm rot="-5400000">
            <a:off x="-838994" y="3771107"/>
            <a:ext cx="4378325" cy="11112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7" name="Text Box 1405"/>
          <p:cNvSpPr txBox="1">
            <a:spLocks noChangeArrowheads="1"/>
          </p:cNvSpPr>
          <p:nvPr/>
        </p:nvSpPr>
        <p:spPr bwMode="auto">
          <a:xfrm>
            <a:off x="1649413" y="5938838"/>
            <a:ext cx="266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56328" name="Text Box 1406"/>
          <p:cNvSpPr txBox="1">
            <a:spLocks noChangeArrowheads="1"/>
          </p:cNvSpPr>
          <p:nvPr/>
        </p:nvSpPr>
        <p:spPr bwMode="auto">
          <a:xfrm>
            <a:off x="2625725" y="5938838"/>
            <a:ext cx="3238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56329" name="Text Box 1407"/>
          <p:cNvSpPr txBox="1">
            <a:spLocks noChangeArrowheads="1"/>
          </p:cNvSpPr>
          <p:nvPr/>
        </p:nvSpPr>
        <p:spPr bwMode="auto">
          <a:xfrm>
            <a:off x="2105025" y="5938838"/>
            <a:ext cx="3238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56330" name="Text Box 1409"/>
          <p:cNvSpPr txBox="1">
            <a:spLocks noChangeArrowheads="1"/>
          </p:cNvSpPr>
          <p:nvPr/>
        </p:nvSpPr>
        <p:spPr bwMode="auto">
          <a:xfrm>
            <a:off x="3103563" y="5938838"/>
            <a:ext cx="3238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56331" name="Text Box 1410"/>
          <p:cNvSpPr txBox="1">
            <a:spLocks noChangeArrowheads="1"/>
          </p:cNvSpPr>
          <p:nvPr/>
        </p:nvSpPr>
        <p:spPr bwMode="auto">
          <a:xfrm>
            <a:off x="1082675" y="5938838"/>
            <a:ext cx="3238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56332" name="Text Box 1411"/>
          <p:cNvSpPr txBox="1">
            <a:spLocks noChangeArrowheads="1"/>
          </p:cNvSpPr>
          <p:nvPr/>
        </p:nvSpPr>
        <p:spPr bwMode="auto">
          <a:xfrm>
            <a:off x="1046163" y="5200650"/>
            <a:ext cx="2667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56333" name="Text Box 1412"/>
          <p:cNvSpPr txBox="1">
            <a:spLocks noChangeArrowheads="1"/>
          </p:cNvSpPr>
          <p:nvPr/>
        </p:nvSpPr>
        <p:spPr bwMode="auto">
          <a:xfrm>
            <a:off x="989013" y="4202113"/>
            <a:ext cx="323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56334" name="Text Box 1413"/>
          <p:cNvSpPr txBox="1">
            <a:spLocks noChangeArrowheads="1"/>
          </p:cNvSpPr>
          <p:nvPr/>
        </p:nvSpPr>
        <p:spPr bwMode="auto">
          <a:xfrm>
            <a:off x="989013" y="4700588"/>
            <a:ext cx="323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56335" name="Text Box 1414"/>
          <p:cNvSpPr txBox="1">
            <a:spLocks noChangeArrowheads="1"/>
          </p:cNvSpPr>
          <p:nvPr/>
        </p:nvSpPr>
        <p:spPr bwMode="auto">
          <a:xfrm>
            <a:off x="989013" y="3203575"/>
            <a:ext cx="323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56336" name="Text Box 1415"/>
          <p:cNvSpPr txBox="1">
            <a:spLocks noChangeArrowheads="1"/>
          </p:cNvSpPr>
          <p:nvPr/>
        </p:nvSpPr>
        <p:spPr bwMode="auto">
          <a:xfrm>
            <a:off x="989013" y="3703638"/>
            <a:ext cx="3238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56337" name="Text Box 1428"/>
          <p:cNvSpPr txBox="1">
            <a:spLocks noChangeArrowheads="1"/>
          </p:cNvSpPr>
          <p:nvPr/>
        </p:nvSpPr>
        <p:spPr bwMode="auto">
          <a:xfrm>
            <a:off x="995363" y="2705100"/>
            <a:ext cx="3175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56338" name="Text Box 1405"/>
          <p:cNvSpPr txBox="1">
            <a:spLocks noChangeArrowheads="1"/>
          </p:cNvSpPr>
          <p:nvPr/>
        </p:nvSpPr>
        <p:spPr bwMode="auto">
          <a:xfrm>
            <a:off x="3603625" y="5938838"/>
            <a:ext cx="2667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56339" name="Text Box 1406"/>
          <p:cNvSpPr txBox="1">
            <a:spLocks noChangeArrowheads="1"/>
          </p:cNvSpPr>
          <p:nvPr/>
        </p:nvSpPr>
        <p:spPr bwMode="auto">
          <a:xfrm>
            <a:off x="4619625" y="5938838"/>
            <a:ext cx="3238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56340" name="Text Box 1407"/>
          <p:cNvSpPr txBox="1">
            <a:spLocks noChangeArrowheads="1"/>
          </p:cNvSpPr>
          <p:nvPr/>
        </p:nvSpPr>
        <p:spPr bwMode="auto">
          <a:xfrm>
            <a:off x="4127500" y="5938838"/>
            <a:ext cx="3238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56341" name="Text Box 1409"/>
          <p:cNvSpPr txBox="1">
            <a:spLocks noChangeArrowheads="1"/>
          </p:cNvSpPr>
          <p:nvPr/>
        </p:nvSpPr>
        <p:spPr bwMode="auto">
          <a:xfrm>
            <a:off x="5084763" y="5938838"/>
            <a:ext cx="3238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56342" name="Text Box 1406"/>
          <p:cNvSpPr txBox="1">
            <a:spLocks noChangeArrowheads="1"/>
          </p:cNvSpPr>
          <p:nvPr/>
        </p:nvSpPr>
        <p:spPr bwMode="auto">
          <a:xfrm>
            <a:off x="5630863" y="5938838"/>
            <a:ext cx="3238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56343" name="Text Box 1409"/>
          <p:cNvSpPr txBox="1">
            <a:spLocks noChangeArrowheads="1"/>
          </p:cNvSpPr>
          <p:nvPr/>
        </p:nvSpPr>
        <p:spPr bwMode="auto">
          <a:xfrm>
            <a:off x="6096000" y="5938838"/>
            <a:ext cx="6207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56344" name="Text Box 1428"/>
          <p:cNvSpPr txBox="1">
            <a:spLocks noChangeArrowheads="1"/>
          </p:cNvSpPr>
          <p:nvPr/>
        </p:nvSpPr>
        <p:spPr bwMode="auto">
          <a:xfrm>
            <a:off x="966788" y="2205038"/>
            <a:ext cx="346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56345" name="Text Box 1428"/>
          <p:cNvSpPr txBox="1">
            <a:spLocks noChangeArrowheads="1"/>
          </p:cNvSpPr>
          <p:nvPr/>
        </p:nvSpPr>
        <p:spPr bwMode="auto">
          <a:xfrm>
            <a:off x="981075" y="1706563"/>
            <a:ext cx="331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8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1371600" y="2971800"/>
            <a:ext cx="4424363" cy="2514600"/>
          </a:xfrm>
          <a:prstGeom prst="line">
            <a:avLst/>
          </a:prstGeom>
          <a:ln w="571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642" name="Oval 1426"/>
          <p:cNvSpPr>
            <a:spLocks noChangeArrowheads="1"/>
          </p:cNvSpPr>
          <p:nvPr/>
        </p:nvSpPr>
        <p:spPr bwMode="auto">
          <a:xfrm>
            <a:off x="1271588" y="2874963"/>
            <a:ext cx="168275" cy="169862"/>
          </a:xfrm>
          <a:prstGeom prst="ellipse">
            <a:avLst/>
          </a:prstGeom>
          <a:solidFill>
            <a:srgbClr val="FF0000"/>
          </a:solidFill>
          <a:ln w="28575">
            <a:solidFill>
              <a:srgbClr val="08080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1358900" y="5459413"/>
            <a:ext cx="4346575" cy="0"/>
          </a:xfrm>
          <a:prstGeom prst="line">
            <a:avLst/>
          </a:prstGeom>
          <a:ln w="57150"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370013" y="5253038"/>
            <a:ext cx="179387" cy="206375"/>
          </a:xfrm>
          <a:prstGeom prst="rect">
            <a:avLst/>
          </a:prstGeom>
          <a:solidFill>
            <a:srgbClr val="FFFF00"/>
          </a:solidFill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5278438" y="4768850"/>
            <a:ext cx="927100" cy="522288"/>
          </a:xfrm>
          <a:prstGeom prst="rect">
            <a:avLst/>
          </a:prstGeom>
          <a:solidFill>
            <a:schemeClr val="bg1">
              <a:alpha val="58823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(9,1)</a:t>
            </a:r>
          </a:p>
        </p:txBody>
      </p:sp>
      <p:sp>
        <p:nvSpPr>
          <p:cNvPr id="138634" name="Oval 1418"/>
          <p:cNvSpPr>
            <a:spLocks noChangeArrowheads="1"/>
          </p:cNvSpPr>
          <p:nvPr/>
        </p:nvSpPr>
        <p:spPr bwMode="auto">
          <a:xfrm>
            <a:off x="5684838" y="5383213"/>
            <a:ext cx="200025" cy="160337"/>
          </a:xfrm>
          <a:prstGeom prst="ellipse">
            <a:avLst/>
          </a:prstGeom>
          <a:solidFill>
            <a:srgbClr val="FF0000"/>
          </a:solidFill>
          <a:ln w="28575">
            <a:solidFill>
              <a:srgbClr val="08080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1565275" y="2535238"/>
            <a:ext cx="985838" cy="523875"/>
          </a:xfrm>
          <a:prstGeom prst="rect">
            <a:avLst/>
          </a:prstGeom>
          <a:solidFill>
            <a:schemeClr val="bg1">
              <a:alpha val="5294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000000"/>
                </a:solidFill>
              </a:rPr>
              <a:t>(0,6)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 rot="16200000" flipV="1">
            <a:off x="-348456" y="4223544"/>
            <a:ext cx="2516187" cy="9525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1368425" y="5618163"/>
            <a:ext cx="4400550" cy="3175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1390650" y="3944938"/>
            <a:ext cx="4048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2881313" y="4938713"/>
            <a:ext cx="4048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0000"/>
                </a:solidFill>
              </a:rPr>
              <a:t>9</a:t>
            </a:r>
          </a:p>
        </p:txBody>
      </p:sp>
      <p:graphicFrame>
        <p:nvGraphicFramePr>
          <p:cNvPr id="79" name="Object 2"/>
          <p:cNvGraphicFramePr>
            <a:graphicFrameLocks noChangeAspect="1"/>
          </p:cNvGraphicFramePr>
          <p:nvPr/>
        </p:nvGraphicFramePr>
        <p:xfrm>
          <a:off x="6924675" y="1862138"/>
          <a:ext cx="1781175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3" name="Equation" r:id="rId4" imgW="736600" imgH="203200" progId="Equation.DSMT4">
                  <p:embed/>
                </p:oleObj>
              </mc:Choice>
              <mc:Fallback>
                <p:oleObj name="Equation" r:id="rId4" imgW="736600" imgH="203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675" y="1862138"/>
                        <a:ext cx="1781175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6940550" y="2654300"/>
          <a:ext cx="1749425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4" name="Equation" r:id="rId6" imgW="723586" imgH="203112" progId="Equation.DSMT4">
                  <p:embed/>
                </p:oleObj>
              </mc:Choice>
              <mc:Fallback>
                <p:oleObj name="Equation" r:id="rId6" imgW="723586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0550" y="2654300"/>
                        <a:ext cx="1749425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6924675" y="3446463"/>
          <a:ext cx="1933575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5" name="Equation" r:id="rId8" imgW="800100" imgH="228600" progId="Equation.DSMT4">
                  <p:embed/>
                </p:oleObj>
              </mc:Choice>
              <mc:Fallback>
                <p:oleObj name="Equation" r:id="rId8" imgW="8001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675" y="3446463"/>
                        <a:ext cx="1933575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6924675" y="4298950"/>
          <a:ext cx="1443038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6" name="Equation" r:id="rId10" imgW="596900" imgH="228600" progId="Equation.DSMT4">
                  <p:embed/>
                </p:oleObj>
              </mc:Choice>
              <mc:Fallback>
                <p:oleObj name="Equation" r:id="rId10" imgW="5969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675" y="4298950"/>
                        <a:ext cx="1443038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6940550" y="5151438"/>
          <a:ext cx="12255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7" name="Equation" r:id="rId12" imgW="507780" imgH="177723" progId="Equation.DSMT4">
                  <p:embed/>
                </p:oleObj>
              </mc:Choice>
              <mc:Fallback>
                <p:oleObj name="Equation" r:id="rId12" imgW="507780" imgH="17772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0550" y="5151438"/>
                        <a:ext cx="122555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62" name="Rectangle 5"/>
          <p:cNvSpPr>
            <a:spLocks noChangeArrowheads="1"/>
          </p:cNvSpPr>
          <p:nvPr/>
        </p:nvSpPr>
        <p:spPr bwMode="auto">
          <a:xfrm>
            <a:off x="1908175" y="209550"/>
            <a:ext cx="525621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en-GB" sz="3200">
                <a:solidFill>
                  <a:srgbClr val="000000"/>
                </a:solidFill>
              </a:rPr>
              <a:t>Pythagoras Theorem to find the length of a Line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642" grpId="0" animBg="1"/>
      <p:bldP spid="67" grpId="0" animBg="1"/>
      <p:bldP spid="68" grpId="0" animBg="1"/>
      <p:bldP spid="138634" grpId="0" animBg="1"/>
      <p:bldP spid="69" grpId="0" animBg="1"/>
      <p:bldP spid="75" grpId="0"/>
      <p:bldP spid="7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866900" y="552450"/>
            <a:ext cx="5256213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Pythagoras Theorem</a:t>
            </a:r>
          </a:p>
        </p:txBody>
      </p:sp>
      <p:sp>
        <p:nvSpPr>
          <p:cNvPr id="121862" name="Rectangle 6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121863" name="Rectangle 7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121864" name="Text Box 8"/>
          <p:cNvSpPr txBox="1">
            <a:spLocks noChangeArrowheads="1"/>
          </p:cNvSpPr>
          <p:nvPr/>
        </p:nvSpPr>
        <p:spPr bwMode="auto">
          <a:xfrm>
            <a:off x="5029200" y="3025775"/>
            <a:ext cx="383381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Use the appropriate form Pythagoras Theorem to solving problems.</a:t>
            </a:r>
            <a:endParaRPr lang="en-GB" sz="360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57350" name="Line 9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866" name="Rectangle 10"/>
          <p:cNvSpPr>
            <a:spLocks noChangeArrowheads="1"/>
          </p:cNvSpPr>
          <p:nvPr/>
        </p:nvSpPr>
        <p:spPr bwMode="auto">
          <a:xfrm>
            <a:off x="977900" y="3044825"/>
            <a:ext cx="39751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>
                <a:solidFill>
                  <a:srgbClr val="FFFF00"/>
                </a:solidFill>
              </a:rPr>
              <a:t>1.	To use knowledge already gained on Pythagoras Theorem to solve mixed problems using appropriate version of Theorem.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4" grpId="0"/>
      <p:bldP spid="12186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879600" y="552450"/>
            <a:ext cx="5256213" cy="695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600" dirty="0" smtClean="0">
                <a:solidFill>
                  <a:srgbClr val="FFFF00"/>
                </a:solidFill>
                <a:latin typeface="Comic Sans MS" pitchFamily="66" charset="0"/>
              </a:rPr>
              <a:t>Pythagoras Theorem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819400" y="2019300"/>
            <a:ext cx="3429000" cy="2171700"/>
            <a:chOff x="1776" y="1272"/>
            <a:chExt cx="2160" cy="1368"/>
          </a:xfrm>
        </p:grpSpPr>
        <p:sp>
          <p:nvSpPr>
            <p:cNvPr id="58381" name="AutoShape 11"/>
            <p:cNvSpPr>
              <a:spLocks noChangeArrowheads="1"/>
            </p:cNvSpPr>
            <p:nvPr/>
          </p:nvSpPr>
          <p:spPr bwMode="auto">
            <a:xfrm flipH="1">
              <a:off x="1776" y="1272"/>
              <a:ext cx="2160" cy="1368"/>
            </a:xfrm>
            <a:prstGeom prst="rtTriangl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2" name="Rectangle 12"/>
            <p:cNvSpPr>
              <a:spLocks noChangeArrowheads="1"/>
            </p:cNvSpPr>
            <p:nvPr/>
          </p:nvSpPr>
          <p:spPr bwMode="auto">
            <a:xfrm>
              <a:off x="3784" y="2480"/>
              <a:ext cx="144" cy="152"/>
            </a:xfrm>
            <a:prstGeom prst="rect">
              <a:avLst/>
            </a:prstGeom>
            <a:solidFill>
              <a:srgbClr val="33CC33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4941" name="Text Box 13"/>
          <p:cNvSpPr txBox="1">
            <a:spLocks noChangeArrowheads="1"/>
          </p:cNvSpPr>
          <p:nvPr/>
        </p:nvSpPr>
        <p:spPr bwMode="auto">
          <a:xfrm>
            <a:off x="936625" y="1901825"/>
            <a:ext cx="3635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Finding hypotenuse </a:t>
            </a:r>
            <a:r>
              <a:rPr lang="en-GB"/>
              <a:t>c</a:t>
            </a:r>
            <a:endParaRPr lang="en-GB">
              <a:solidFill>
                <a:srgbClr val="FFFF00"/>
              </a:solidFill>
            </a:endParaRPr>
          </a:p>
        </p:txBody>
      </p:sp>
      <p:graphicFrame>
        <p:nvGraphicFramePr>
          <p:cNvPr id="124943" name="Object 15"/>
          <p:cNvGraphicFramePr>
            <a:graphicFrameLocks noChangeAspect="1"/>
          </p:cNvGraphicFramePr>
          <p:nvPr/>
        </p:nvGraphicFramePr>
        <p:xfrm>
          <a:off x="1673225" y="2444750"/>
          <a:ext cx="222726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3" name="Equation" r:id="rId3" imgW="1218671" imgH="291973" progId="Equation.DSMT4">
                  <p:embed/>
                </p:oleObj>
              </mc:Choice>
              <mc:Fallback>
                <p:oleObj name="Equation" r:id="rId3" imgW="1218671" imgH="291973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3225" y="2444750"/>
                        <a:ext cx="2227263" cy="5334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44" name="Object 16"/>
          <p:cNvGraphicFramePr>
            <a:graphicFrameLocks noChangeAspect="1"/>
          </p:cNvGraphicFramePr>
          <p:nvPr/>
        </p:nvGraphicFramePr>
        <p:xfrm>
          <a:off x="3144838" y="5543550"/>
          <a:ext cx="21812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4" name="Equation" r:id="rId5" imgW="1193800" imgH="292100" progId="Equation.DSMT4">
                  <p:embed/>
                </p:oleObj>
              </mc:Choice>
              <mc:Fallback>
                <p:oleObj name="Equation" r:id="rId5" imgW="1193800" imgH="2921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4838" y="5543550"/>
                        <a:ext cx="2181225" cy="5334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45" name="Object 17"/>
          <p:cNvGraphicFramePr>
            <a:graphicFrameLocks noChangeAspect="1"/>
          </p:cNvGraphicFramePr>
          <p:nvPr/>
        </p:nvGraphicFramePr>
        <p:xfrm>
          <a:off x="6819900" y="3181350"/>
          <a:ext cx="217963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5" name="Equation" r:id="rId7" imgW="1193800" imgH="292100" progId="Equation.DSMT4">
                  <p:embed/>
                </p:oleObj>
              </mc:Choice>
              <mc:Fallback>
                <p:oleObj name="Equation" r:id="rId7" imgW="1193800" imgH="2921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9900" y="3181350"/>
                        <a:ext cx="2179638" cy="5334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946" name="Text Box 18"/>
          <p:cNvSpPr txBox="1">
            <a:spLocks noChangeArrowheads="1"/>
          </p:cNvSpPr>
          <p:nvPr/>
        </p:nvSpPr>
        <p:spPr bwMode="auto">
          <a:xfrm>
            <a:off x="2193925" y="4886325"/>
            <a:ext cx="39274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</a:rPr>
              <a:t>Finding shorter side </a:t>
            </a:r>
            <a:r>
              <a:rPr lang="en-GB"/>
              <a:t>a</a:t>
            </a:r>
            <a:r>
              <a:rPr lang="en-GB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124947" name="Text Box 19"/>
          <p:cNvSpPr txBox="1">
            <a:spLocks noChangeArrowheads="1"/>
          </p:cNvSpPr>
          <p:nvPr/>
        </p:nvSpPr>
        <p:spPr bwMode="auto">
          <a:xfrm>
            <a:off x="6586538" y="2219325"/>
            <a:ext cx="255746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FF00"/>
                </a:solidFill>
              </a:rPr>
              <a:t>Finding</a:t>
            </a:r>
          </a:p>
          <a:p>
            <a:pPr algn="ctr" eaLnBrk="1" hangingPunct="1"/>
            <a:r>
              <a:rPr lang="en-GB">
                <a:solidFill>
                  <a:srgbClr val="FFFF00"/>
                </a:solidFill>
              </a:rPr>
              <a:t>shorter side </a:t>
            </a:r>
            <a:r>
              <a:rPr lang="en-GB"/>
              <a:t>b</a:t>
            </a:r>
          </a:p>
        </p:txBody>
      </p:sp>
      <p:sp>
        <p:nvSpPr>
          <p:cNvPr id="124948" name="Text Box 20"/>
          <p:cNvSpPr txBox="1">
            <a:spLocks noChangeArrowheads="1"/>
          </p:cNvSpPr>
          <p:nvPr/>
        </p:nvSpPr>
        <p:spPr bwMode="auto">
          <a:xfrm>
            <a:off x="4365625" y="4149725"/>
            <a:ext cx="366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a</a:t>
            </a:r>
          </a:p>
        </p:txBody>
      </p:sp>
      <p:sp>
        <p:nvSpPr>
          <p:cNvPr id="124949" name="Text Box 21"/>
          <p:cNvSpPr txBox="1">
            <a:spLocks noChangeArrowheads="1"/>
          </p:cNvSpPr>
          <p:nvPr/>
        </p:nvSpPr>
        <p:spPr bwMode="auto">
          <a:xfrm>
            <a:off x="4200525" y="2663825"/>
            <a:ext cx="3667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c</a:t>
            </a:r>
          </a:p>
        </p:txBody>
      </p:sp>
      <p:sp>
        <p:nvSpPr>
          <p:cNvPr id="124950" name="Text Box 22"/>
          <p:cNvSpPr txBox="1">
            <a:spLocks noChangeArrowheads="1"/>
          </p:cNvSpPr>
          <p:nvPr/>
        </p:nvSpPr>
        <p:spPr bwMode="auto">
          <a:xfrm>
            <a:off x="6334125" y="2841625"/>
            <a:ext cx="3952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249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249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249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41" grpId="0"/>
      <p:bldP spid="124946" grpId="0"/>
      <p:bldP spid="124947" grpId="0"/>
      <p:bldP spid="124948" grpId="0"/>
      <p:bldP spid="124949" grpId="0"/>
      <p:bldP spid="12495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33"/>
          <p:cNvGrpSpPr>
            <a:grpSpLocks/>
          </p:cNvGrpSpPr>
          <p:nvPr/>
        </p:nvGrpSpPr>
        <p:grpSpPr bwMode="auto">
          <a:xfrm>
            <a:off x="6365875" y="4994275"/>
            <a:ext cx="982663" cy="1404938"/>
            <a:chOff x="4245502" y="3502681"/>
            <a:chExt cx="1571585" cy="2002232"/>
          </a:xfrm>
        </p:grpSpPr>
        <p:grpSp>
          <p:nvGrpSpPr>
            <p:cNvPr id="59444" name="Group 29"/>
            <p:cNvGrpSpPr>
              <a:grpSpLocks/>
            </p:cNvGrpSpPr>
            <p:nvPr/>
          </p:nvGrpSpPr>
          <p:grpSpPr bwMode="auto">
            <a:xfrm rot="3301793">
              <a:off x="4333875" y="4021701"/>
              <a:ext cx="1727559" cy="1238865"/>
              <a:chOff x="4333875" y="4021701"/>
              <a:chExt cx="1727559" cy="1238865"/>
            </a:xfrm>
          </p:grpSpPr>
          <p:sp>
            <p:nvSpPr>
              <p:cNvPr id="28" name="Right Triangle 27"/>
              <p:cNvSpPr/>
              <p:nvPr/>
            </p:nvSpPr>
            <p:spPr>
              <a:xfrm>
                <a:off x="4333211" y="4020666"/>
                <a:ext cx="1726217" cy="1238987"/>
              </a:xfrm>
              <a:prstGeom prst="rt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4327389" y="5154272"/>
                <a:ext cx="104071" cy="1091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4245502" y="3502681"/>
              <a:ext cx="439232" cy="39365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prstClr val="black"/>
                  </a:solidFill>
                  <a:latin typeface="Calibri"/>
                  <a:cs typeface="+mn-cs"/>
                </a:rPr>
                <a:t>A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248042" y="4848815"/>
              <a:ext cx="429075" cy="39365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prstClr val="black"/>
                  </a:solidFill>
                  <a:latin typeface="Calibri"/>
                  <a:cs typeface="+mn-cs"/>
                </a:rPr>
                <a:t>B</a:t>
              </a:r>
            </a:p>
          </p:txBody>
        </p:sp>
      </p:grpSp>
      <p:grpSp>
        <p:nvGrpSpPr>
          <p:cNvPr id="59395" name="Group 53"/>
          <p:cNvGrpSpPr>
            <a:grpSpLocks/>
          </p:cNvGrpSpPr>
          <p:nvPr/>
        </p:nvGrpSpPr>
        <p:grpSpPr bwMode="auto">
          <a:xfrm>
            <a:off x="466725" y="681038"/>
            <a:ext cx="3716338" cy="1327150"/>
            <a:chOff x="466725" y="681039"/>
            <a:chExt cx="3716027" cy="1327308"/>
          </a:xfrm>
        </p:grpSpPr>
        <p:grpSp>
          <p:nvGrpSpPr>
            <p:cNvPr id="6" name="Group 18"/>
            <p:cNvGrpSpPr/>
            <p:nvPr/>
          </p:nvGrpSpPr>
          <p:grpSpPr>
            <a:xfrm>
              <a:off x="685807" y="917474"/>
              <a:ext cx="3248018" cy="825602"/>
              <a:chOff x="71445" y="707923"/>
              <a:chExt cx="5046242" cy="1239941"/>
            </a:xfrm>
            <a:noFill/>
          </p:grpSpPr>
          <p:sp>
            <p:nvSpPr>
              <p:cNvPr id="4" name="Right Triangle 3"/>
              <p:cNvSpPr/>
              <p:nvPr/>
            </p:nvSpPr>
            <p:spPr>
              <a:xfrm>
                <a:off x="3392126" y="707923"/>
                <a:ext cx="1725561" cy="1238865"/>
              </a:xfrm>
              <a:prstGeom prst="rt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ight Triangle 13"/>
              <p:cNvSpPr/>
              <p:nvPr/>
            </p:nvSpPr>
            <p:spPr>
              <a:xfrm flipH="1">
                <a:off x="71445" y="708994"/>
                <a:ext cx="1725561" cy="1238865"/>
              </a:xfrm>
              <a:prstGeom prst="rt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796547" y="707924"/>
                <a:ext cx="1592826" cy="123994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466725" y="1762255"/>
              <a:ext cx="261916" cy="24609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C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676299" y="1762255"/>
              <a:ext cx="277790" cy="24609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D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695388" y="1762255"/>
              <a:ext cx="265091" cy="24609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E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919249" y="1762255"/>
              <a:ext cx="263503" cy="24609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F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676299" y="681039"/>
              <a:ext cx="271440" cy="2460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G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671578" y="681039"/>
              <a:ext cx="282551" cy="24609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H</a:t>
              </a:r>
            </a:p>
          </p:txBody>
        </p:sp>
      </p:grpSp>
      <p:grpSp>
        <p:nvGrpSpPr>
          <p:cNvPr id="59396" name="Group 52"/>
          <p:cNvGrpSpPr>
            <a:grpSpLocks/>
          </p:cNvGrpSpPr>
          <p:nvPr/>
        </p:nvGrpSpPr>
        <p:grpSpPr bwMode="auto">
          <a:xfrm rot="10800000">
            <a:off x="1809750" y="2290763"/>
            <a:ext cx="2698750" cy="1017587"/>
            <a:chOff x="1809750" y="2290763"/>
            <a:chExt cx="2698501" cy="1017746"/>
          </a:xfrm>
        </p:grpSpPr>
        <p:sp>
          <p:nvSpPr>
            <p:cNvPr id="17" name="Freeform 16"/>
            <p:cNvSpPr/>
            <p:nvPr/>
          </p:nvSpPr>
          <p:spPr>
            <a:xfrm>
              <a:off x="2101823" y="2419370"/>
              <a:ext cx="2157213" cy="719250"/>
            </a:xfrm>
            <a:custGeom>
              <a:avLst/>
              <a:gdLst>
                <a:gd name="connsiteX0" fmla="*/ 2157412 w 2157412"/>
                <a:gd name="connsiteY0" fmla="*/ 0 h 719137"/>
                <a:gd name="connsiteX1" fmla="*/ 723900 w 2157412"/>
                <a:gd name="connsiteY1" fmla="*/ 0 h 719137"/>
                <a:gd name="connsiteX2" fmla="*/ 0 w 2157412"/>
                <a:gd name="connsiteY2" fmla="*/ 719137 h 719137"/>
                <a:gd name="connsiteX3" fmla="*/ 2157412 w 2157412"/>
                <a:gd name="connsiteY3" fmla="*/ 719137 h 719137"/>
                <a:gd name="connsiteX4" fmla="*/ 2157412 w 2157412"/>
                <a:gd name="connsiteY4" fmla="*/ 0 h 719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57412" h="719137">
                  <a:moveTo>
                    <a:pt x="2157412" y="0"/>
                  </a:moveTo>
                  <a:lnTo>
                    <a:pt x="723900" y="0"/>
                  </a:lnTo>
                  <a:lnTo>
                    <a:pt x="0" y="719137"/>
                  </a:lnTo>
                  <a:lnTo>
                    <a:pt x="2157412" y="719137"/>
                  </a:lnTo>
                  <a:cubicBezTo>
                    <a:pt x="2155825" y="479425"/>
                    <a:pt x="2154237" y="239712"/>
                    <a:pt x="2157412" y="0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 rot="10800000">
              <a:off x="1816099" y="3062409"/>
              <a:ext cx="255563" cy="2461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I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 rot="10800000">
              <a:off x="4241576" y="3062409"/>
              <a:ext cx="269850" cy="2461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J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 rot="10800000">
              <a:off x="4241576" y="2290763"/>
              <a:ext cx="263501" cy="2461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K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 rot="10800000">
              <a:off x="2555806" y="2290763"/>
              <a:ext cx="255563" cy="2461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L</a:t>
              </a:r>
            </a:p>
          </p:txBody>
        </p:sp>
      </p:grpSp>
      <p:grpSp>
        <p:nvGrpSpPr>
          <p:cNvPr id="59397" name="Group 46"/>
          <p:cNvGrpSpPr>
            <a:grpSpLocks/>
          </p:cNvGrpSpPr>
          <p:nvPr/>
        </p:nvGrpSpPr>
        <p:grpSpPr bwMode="auto">
          <a:xfrm>
            <a:off x="6838950" y="2566988"/>
            <a:ext cx="1938338" cy="1938337"/>
            <a:chOff x="6838950" y="2566988"/>
            <a:chExt cx="1938338" cy="1938338"/>
          </a:xfrm>
        </p:grpSpPr>
        <p:grpSp>
          <p:nvGrpSpPr>
            <p:cNvPr id="59423" name="Group 26"/>
            <p:cNvGrpSpPr>
              <a:grpSpLocks/>
            </p:cNvGrpSpPr>
            <p:nvPr/>
          </p:nvGrpSpPr>
          <p:grpSpPr bwMode="auto">
            <a:xfrm>
              <a:off x="6838950" y="2566988"/>
              <a:ext cx="1938338" cy="1938338"/>
              <a:chOff x="5076825" y="2438400"/>
              <a:chExt cx="1938338" cy="1938338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5295900" y="2714625"/>
                <a:ext cx="1414463" cy="141446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 flipV="1">
                <a:off x="6005513" y="2438400"/>
                <a:ext cx="4762" cy="193833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rot="5400000" flipV="1">
                <a:off x="6043612" y="2457451"/>
                <a:ext cx="4763" cy="193833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>
                <a:endCxn id="23" idx="3"/>
              </p:cNvCxnSpPr>
              <p:nvPr/>
            </p:nvCxnSpPr>
            <p:spPr>
              <a:xfrm flipV="1">
                <a:off x="6005513" y="2921000"/>
                <a:ext cx="473075" cy="503237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Oval 22"/>
              <p:cNvSpPr/>
              <p:nvPr/>
            </p:nvSpPr>
            <p:spPr>
              <a:xfrm>
                <a:off x="6472238" y="2881312"/>
                <a:ext cx="46037" cy="4603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472238" y="2747962"/>
                <a:ext cx="522287" cy="246063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sz="1000" dirty="0">
                    <a:solidFill>
                      <a:prstClr val="black"/>
                    </a:solidFill>
                    <a:cs typeface="+mn-cs"/>
                  </a:rPr>
                  <a:t>P(</a:t>
                </a:r>
                <a:r>
                  <a:rPr lang="en-GB" sz="1000" dirty="0" err="1">
                    <a:solidFill>
                      <a:prstClr val="black"/>
                    </a:solidFill>
                    <a:cs typeface="+mn-cs"/>
                  </a:rPr>
                  <a:t>x,y</a:t>
                </a:r>
                <a:r>
                  <a:rPr lang="en-GB" sz="1000" dirty="0">
                    <a:solidFill>
                      <a:prstClr val="black"/>
                    </a:solidFill>
                    <a:cs typeface="+mn-cs"/>
                  </a:rPr>
                  <a:t>)</a:t>
                </a:r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7553325" y="3438525"/>
              <a:ext cx="306388" cy="36988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800" dirty="0">
                  <a:solidFill>
                    <a:prstClr val="black"/>
                  </a:solidFill>
                  <a:latin typeface="Calibri"/>
                  <a:cs typeface="+mn-cs"/>
                </a:rPr>
                <a:t>o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791450" y="3009900"/>
              <a:ext cx="295275" cy="36988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800" dirty="0">
                  <a:solidFill>
                    <a:srgbClr val="FF0000"/>
                  </a:solidFill>
                  <a:cs typeface="+mn-cs"/>
                </a:rPr>
                <a:t>r</a:t>
              </a:r>
            </a:p>
          </p:txBody>
        </p:sp>
      </p:grpSp>
      <p:grpSp>
        <p:nvGrpSpPr>
          <p:cNvPr id="59398" name="Group 51"/>
          <p:cNvGrpSpPr>
            <a:grpSpLocks/>
          </p:cNvGrpSpPr>
          <p:nvPr/>
        </p:nvGrpSpPr>
        <p:grpSpPr bwMode="auto">
          <a:xfrm>
            <a:off x="6665913" y="176213"/>
            <a:ext cx="2279650" cy="2179637"/>
            <a:chOff x="6665803" y="176213"/>
            <a:chExt cx="2279680" cy="2179796"/>
          </a:xfrm>
        </p:grpSpPr>
        <p:grpSp>
          <p:nvGrpSpPr>
            <p:cNvPr id="13" name="Group 11"/>
            <p:cNvGrpSpPr/>
            <p:nvPr/>
          </p:nvGrpSpPr>
          <p:grpSpPr>
            <a:xfrm>
              <a:off x="6921910" y="373626"/>
              <a:ext cx="1725561" cy="1873046"/>
              <a:chOff x="4886633" y="1524000"/>
              <a:chExt cx="1725561" cy="1873046"/>
            </a:xfrm>
            <a:noFill/>
          </p:grpSpPr>
          <p:sp>
            <p:nvSpPr>
              <p:cNvPr id="9" name="Right Triangle 8"/>
              <p:cNvSpPr/>
              <p:nvPr/>
            </p:nvSpPr>
            <p:spPr>
              <a:xfrm>
                <a:off x="4886633" y="1524000"/>
                <a:ext cx="1725561" cy="1238865"/>
              </a:xfrm>
              <a:prstGeom prst="rtTriangl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889398" y="2762865"/>
                <a:ext cx="1722795" cy="634181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6665803" y="2109929"/>
              <a:ext cx="298454" cy="2460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M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676915" y="176213"/>
              <a:ext cx="287342" cy="2460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N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658141" y="1452656"/>
              <a:ext cx="287342" cy="2460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O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658141" y="2109929"/>
              <a:ext cx="252416" cy="2460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P</a:t>
              </a:r>
            </a:p>
          </p:txBody>
        </p:sp>
      </p:grpSp>
      <p:grpSp>
        <p:nvGrpSpPr>
          <p:cNvPr id="59399" name="Group 66"/>
          <p:cNvGrpSpPr>
            <a:grpSpLocks/>
          </p:cNvGrpSpPr>
          <p:nvPr/>
        </p:nvGrpSpPr>
        <p:grpSpPr bwMode="auto">
          <a:xfrm>
            <a:off x="2466975" y="4038600"/>
            <a:ext cx="1855788" cy="1827213"/>
            <a:chOff x="2466975" y="4038600"/>
            <a:chExt cx="1855491" cy="1827371"/>
          </a:xfrm>
        </p:grpSpPr>
        <p:sp>
          <p:nvSpPr>
            <p:cNvPr id="55" name="Isosceles Triangle 54"/>
            <p:cNvSpPr/>
            <p:nvPr/>
          </p:nvSpPr>
          <p:spPr>
            <a:xfrm rot="10800000">
              <a:off x="2714585" y="4238642"/>
              <a:ext cx="1390427" cy="1333615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466975" y="4038600"/>
              <a:ext cx="296815" cy="24608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Q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057395" y="4038600"/>
              <a:ext cx="265071" cy="24608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R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285994" y="5619887"/>
              <a:ext cx="273006" cy="24608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S</a:t>
              </a:r>
            </a:p>
          </p:txBody>
        </p:sp>
        <p:cxnSp>
          <p:nvCxnSpPr>
            <p:cNvPr id="60" name="Straight Connector 59"/>
            <p:cNvCxnSpPr>
              <a:stCxn id="55" idx="0"/>
              <a:endCxn id="55" idx="3"/>
            </p:cNvCxnSpPr>
            <p:nvPr/>
          </p:nvCxnSpPr>
          <p:spPr>
            <a:xfrm flipV="1">
              <a:off x="3409799" y="4238642"/>
              <a:ext cx="0" cy="133361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3352658" y="4638727"/>
              <a:ext cx="271420" cy="24608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T</a:t>
              </a:r>
            </a:p>
          </p:txBody>
        </p:sp>
      </p:grpSp>
      <p:grpSp>
        <p:nvGrpSpPr>
          <p:cNvPr id="59400" name="Group 67"/>
          <p:cNvGrpSpPr>
            <a:grpSpLocks/>
          </p:cNvGrpSpPr>
          <p:nvPr/>
        </p:nvGrpSpPr>
        <p:grpSpPr bwMode="auto">
          <a:xfrm>
            <a:off x="200025" y="4295775"/>
            <a:ext cx="2082800" cy="1265238"/>
            <a:chOff x="200025" y="4295775"/>
            <a:chExt cx="2082582" cy="1265396"/>
          </a:xfrm>
        </p:grpSpPr>
        <p:sp>
          <p:nvSpPr>
            <p:cNvPr id="62" name="Rectangle 61"/>
            <p:cNvSpPr/>
            <p:nvPr/>
          </p:nvSpPr>
          <p:spPr>
            <a:xfrm>
              <a:off x="361933" y="4514877"/>
              <a:ext cx="1761941" cy="81925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1800">
                <a:solidFill>
                  <a:prstClr val="white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00025" y="4295775"/>
              <a:ext cx="279371" cy="24609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U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014348" y="4295775"/>
              <a:ext cx="268259" cy="24609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V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00025" y="5315077"/>
              <a:ext cx="317467" cy="24609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W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009586" y="5315077"/>
              <a:ext cx="273021" cy="24609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dirty="0">
                  <a:solidFill>
                    <a:prstClr val="black"/>
                  </a:solidFill>
                  <a:cs typeface="+mn-cs"/>
                </a:rPr>
                <a:t>Z</a:t>
              </a:r>
            </a:p>
          </p:txBody>
        </p:sp>
      </p:grpSp>
      <p:grpSp>
        <p:nvGrpSpPr>
          <p:cNvPr id="59401" name="Group 68"/>
          <p:cNvGrpSpPr>
            <a:grpSpLocks/>
          </p:cNvGrpSpPr>
          <p:nvPr/>
        </p:nvGrpSpPr>
        <p:grpSpPr bwMode="auto">
          <a:xfrm rot="7477175">
            <a:off x="5345113" y="2708275"/>
            <a:ext cx="984250" cy="1403350"/>
            <a:chOff x="4243453" y="3504508"/>
            <a:chExt cx="1573634" cy="2000405"/>
          </a:xfrm>
        </p:grpSpPr>
        <p:grpSp>
          <p:nvGrpSpPr>
            <p:cNvPr id="59402" name="Group 29"/>
            <p:cNvGrpSpPr>
              <a:grpSpLocks/>
            </p:cNvGrpSpPr>
            <p:nvPr/>
          </p:nvGrpSpPr>
          <p:grpSpPr bwMode="auto">
            <a:xfrm rot="3301793">
              <a:off x="4333875" y="4021701"/>
              <a:ext cx="1727559" cy="1238865"/>
              <a:chOff x="4333875" y="4021701"/>
              <a:chExt cx="1727559" cy="1238865"/>
            </a:xfrm>
          </p:grpSpPr>
          <p:sp>
            <p:nvSpPr>
              <p:cNvPr id="73" name="Right Triangle 72"/>
              <p:cNvSpPr/>
              <p:nvPr/>
            </p:nvSpPr>
            <p:spPr>
              <a:xfrm>
                <a:off x="4344334" y="4027014"/>
                <a:ext cx="1722068" cy="1238603"/>
              </a:xfrm>
              <a:prstGeom prst="rt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338937" y="5163591"/>
                <a:ext cx="104093" cy="10913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sz="18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 rot="14122825">
              <a:off x="4270899" y="3488279"/>
              <a:ext cx="391483" cy="44163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prstClr val="black"/>
                  </a:solidFill>
                  <a:latin typeface="Calibri"/>
                  <a:cs typeface="+mn-cs"/>
                </a:rPr>
                <a:t>A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 rot="14122825">
              <a:off x="5314286" y="4454047"/>
              <a:ext cx="380167" cy="44163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prstClr val="black"/>
                  </a:solidFill>
                  <a:latin typeface="Calibri"/>
                  <a:cs typeface="+mn-cs"/>
                </a:rPr>
                <a:t>C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5" name="Rectangle 115"/>
          <p:cNvSpPr>
            <a:spLocks noChangeArrowheads="1"/>
          </p:cNvSpPr>
          <p:nvPr/>
        </p:nvSpPr>
        <p:spPr bwMode="auto">
          <a:xfrm>
            <a:off x="1908175" y="552450"/>
            <a:ext cx="53705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400" b="1">
                <a:solidFill>
                  <a:srgbClr val="F9F91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Squaring a Number</a:t>
            </a:r>
          </a:p>
        </p:txBody>
      </p:sp>
      <p:sp>
        <p:nvSpPr>
          <p:cNvPr id="5239" name="Text Box 119"/>
          <p:cNvSpPr txBox="1">
            <a:spLocks noChangeArrowheads="1"/>
          </p:cNvSpPr>
          <p:nvPr/>
        </p:nvSpPr>
        <p:spPr bwMode="auto">
          <a:xfrm>
            <a:off x="1946275" y="2006600"/>
            <a:ext cx="4584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/>
              <a:t>To square a number means to : </a:t>
            </a:r>
          </a:p>
        </p:txBody>
      </p:sp>
      <p:sp>
        <p:nvSpPr>
          <p:cNvPr id="5244" name="Text Box 124"/>
          <p:cNvSpPr txBox="1">
            <a:spLocks noChangeArrowheads="1"/>
          </p:cNvSpPr>
          <p:nvPr/>
        </p:nvSpPr>
        <p:spPr bwMode="auto">
          <a:xfrm>
            <a:off x="2781300" y="2506663"/>
            <a:ext cx="3195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“Multiply it by itself”</a:t>
            </a:r>
            <a:endParaRPr lang="en-GB" sz="2400">
              <a:solidFill>
                <a:srgbClr val="00FFFF"/>
              </a:solidFill>
            </a:endParaRPr>
          </a:p>
        </p:txBody>
      </p:sp>
      <p:sp>
        <p:nvSpPr>
          <p:cNvPr id="5246" name="Text Box 126"/>
          <p:cNvSpPr txBox="1">
            <a:spLocks noChangeArrowheads="1"/>
          </p:cNvSpPr>
          <p:nvPr/>
        </p:nvSpPr>
        <p:spPr bwMode="auto">
          <a:xfrm>
            <a:off x="3986213" y="3987800"/>
            <a:ext cx="2532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means 9 x 9 = 81</a:t>
            </a:r>
            <a:endParaRPr lang="en-GB" sz="2400">
              <a:solidFill>
                <a:srgbClr val="00FFFF"/>
              </a:solidFill>
            </a:endParaRPr>
          </a:p>
        </p:txBody>
      </p:sp>
      <p:sp>
        <p:nvSpPr>
          <p:cNvPr id="5247" name="Text Box 127"/>
          <p:cNvSpPr txBox="1">
            <a:spLocks noChangeArrowheads="1"/>
          </p:cNvSpPr>
          <p:nvPr/>
        </p:nvSpPr>
        <p:spPr bwMode="auto">
          <a:xfrm>
            <a:off x="1233488" y="3219450"/>
            <a:ext cx="163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 u="sng"/>
              <a:t>Example</a:t>
            </a:r>
            <a:r>
              <a:rPr lang="en-GB" sz="2400"/>
              <a:t> : </a:t>
            </a:r>
          </a:p>
        </p:txBody>
      </p:sp>
      <p:graphicFrame>
        <p:nvGraphicFramePr>
          <p:cNvPr id="5255" name="Object 135"/>
          <p:cNvGraphicFramePr>
            <a:graphicFrameLocks noChangeAspect="1"/>
          </p:cNvGraphicFramePr>
          <p:nvPr/>
        </p:nvGraphicFramePr>
        <p:xfrm>
          <a:off x="3486150" y="4000500"/>
          <a:ext cx="4127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2" name="Equation" r:id="rId3" imgW="279279" imgH="291973" progId="Equation.DSMT4">
                  <p:embed/>
                </p:oleObj>
              </mc:Choice>
              <mc:Fallback>
                <p:oleObj name="Equation" r:id="rId3" imgW="279279" imgH="291973" progId="Equation.DSMT4">
                  <p:embed/>
                  <p:pic>
                    <p:nvPicPr>
                      <p:cNvPr id="0" name="Object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6150" y="4000500"/>
                        <a:ext cx="41275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78" name="Text Box 158"/>
          <p:cNvSpPr txBox="1">
            <a:spLocks noChangeArrowheads="1"/>
          </p:cNvSpPr>
          <p:nvPr/>
        </p:nvSpPr>
        <p:spPr bwMode="auto">
          <a:xfrm>
            <a:off x="3832225" y="5130800"/>
            <a:ext cx="2990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means 10 x 10 = 100</a:t>
            </a:r>
            <a:endParaRPr lang="en-GB" sz="2400">
              <a:solidFill>
                <a:srgbClr val="00FFFF"/>
              </a:solidFill>
            </a:endParaRPr>
          </a:p>
        </p:txBody>
      </p:sp>
      <p:graphicFrame>
        <p:nvGraphicFramePr>
          <p:cNvPr id="5279" name="Object 159"/>
          <p:cNvGraphicFramePr>
            <a:graphicFrameLocks noChangeAspect="1"/>
          </p:cNvGraphicFramePr>
          <p:nvPr/>
        </p:nvGraphicFramePr>
        <p:xfrm>
          <a:off x="3257550" y="5143500"/>
          <a:ext cx="5619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Equation" r:id="rId5" imgW="380835" imgH="291973" progId="Equation.DSMT4">
                  <p:embed/>
                </p:oleObj>
              </mc:Choice>
              <mc:Fallback>
                <p:oleObj name="Equation" r:id="rId5" imgW="380835" imgH="291973" progId="Equation.DSMT4">
                  <p:embed/>
                  <p:pic>
                    <p:nvPicPr>
                      <p:cNvPr id="0" name="Object 1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7550" y="5143500"/>
                        <a:ext cx="56197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2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2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2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2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2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2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52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52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52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9" grpId="0"/>
      <p:bldP spid="5244" grpId="0"/>
      <p:bldP spid="5246" grpId="0"/>
      <p:bldP spid="5247" grpId="0"/>
      <p:bldP spid="527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1908175" y="552450"/>
            <a:ext cx="52562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3200" b="1">
                <a:solidFill>
                  <a:srgbClr val="F9F91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Square Root of a number</a:t>
            </a:r>
          </a:p>
        </p:txBody>
      </p:sp>
      <p:sp>
        <p:nvSpPr>
          <p:cNvPr id="34819" name="Text Box 6"/>
          <p:cNvSpPr txBox="1">
            <a:spLocks noChangeArrowheads="1"/>
          </p:cNvSpPr>
          <p:nvPr/>
        </p:nvSpPr>
        <p:spPr bwMode="auto">
          <a:xfrm>
            <a:off x="987425" y="2078038"/>
            <a:ext cx="4071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/>
              <a:t>You now know how to find : 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2027238" y="2716213"/>
            <a:ext cx="54927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2400">
                <a:solidFill>
                  <a:srgbClr val="FFFF00"/>
                </a:solidFill>
                <a:cs typeface="Arial" charset="0"/>
              </a:rPr>
              <a:t>We can ‘undo’ this by asking </a:t>
            </a:r>
          </a:p>
          <a:p>
            <a:pPr algn="ctr">
              <a:defRPr/>
            </a:pPr>
            <a:endParaRPr lang="en-GB" sz="2400">
              <a:solidFill>
                <a:srgbClr val="FFFF00"/>
              </a:solidFill>
              <a:cs typeface="Arial" charset="0"/>
            </a:endParaRPr>
          </a:p>
          <a:p>
            <a:pPr algn="ctr">
              <a:defRPr/>
            </a:pPr>
            <a:r>
              <a:rPr lang="en-GB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“which number, times itself, gives 81”</a:t>
            </a:r>
          </a:p>
        </p:txBody>
      </p:sp>
      <p:sp>
        <p:nvSpPr>
          <p:cNvPr id="34821" name="Text Box 8"/>
          <p:cNvSpPr txBox="1">
            <a:spLocks noChangeArrowheads="1"/>
          </p:cNvSpPr>
          <p:nvPr/>
        </p:nvSpPr>
        <p:spPr bwMode="auto">
          <a:xfrm>
            <a:off x="5051425" y="2066925"/>
            <a:ext cx="219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</a:rPr>
              <a:t>9</a:t>
            </a:r>
            <a:r>
              <a:rPr lang="en-GB" sz="2400" baseline="30000">
                <a:solidFill>
                  <a:srgbClr val="FFFF00"/>
                </a:solidFill>
              </a:rPr>
              <a:t>2 </a:t>
            </a:r>
            <a:r>
              <a:rPr lang="en-GB" sz="2400">
                <a:solidFill>
                  <a:srgbClr val="FFFF00"/>
                </a:solidFill>
              </a:rPr>
              <a:t>= 9 x 9 = 81</a:t>
            </a:r>
            <a:endParaRPr lang="en-GB" sz="2400">
              <a:solidFill>
                <a:srgbClr val="00FFFF"/>
              </a:solidFill>
            </a:endParaRPr>
          </a:p>
        </p:txBody>
      </p:sp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1022350" y="4157663"/>
            <a:ext cx="4968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/>
              <a:t>From the top line, the answer is 9</a:t>
            </a:r>
          </a:p>
        </p:txBody>
      </p:sp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1006475" y="4983163"/>
            <a:ext cx="786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>
                <a:solidFill>
                  <a:srgbClr val="FFFF00"/>
                </a:solidFill>
                <a:cs typeface="Arial" charset="0"/>
              </a:rPr>
              <a:t>This is expressed as : </a:t>
            </a:r>
            <a:r>
              <a:rPr lang="en-GB" sz="24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“the SQUARE ROOT of 81 is 9”</a:t>
            </a:r>
          </a:p>
        </p:txBody>
      </p:sp>
      <p:sp>
        <p:nvSpPr>
          <p:cNvPr id="92173" name="Text Box 13"/>
          <p:cNvSpPr txBox="1">
            <a:spLocks noChangeArrowheads="1"/>
          </p:cNvSpPr>
          <p:nvPr/>
        </p:nvSpPr>
        <p:spPr bwMode="auto">
          <a:xfrm>
            <a:off x="1069975" y="5575300"/>
            <a:ext cx="3609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</a:rPr>
              <a:t>or in symbols we write : </a:t>
            </a:r>
            <a:endParaRPr lang="en-GB" sz="2400">
              <a:solidFill>
                <a:srgbClr val="00FFFF"/>
              </a:solidFill>
            </a:endParaRPr>
          </a:p>
        </p:txBody>
      </p:sp>
      <p:graphicFrame>
        <p:nvGraphicFramePr>
          <p:cNvPr id="92174" name="Object 14"/>
          <p:cNvGraphicFramePr>
            <a:graphicFrameLocks noChangeAspect="1"/>
          </p:cNvGraphicFramePr>
          <p:nvPr/>
        </p:nvGraphicFramePr>
        <p:xfrm>
          <a:off x="4652963" y="5594350"/>
          <a:ext cx="142875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6" name="Equation" r:id="rId3" imgW="876300" imgH="330200" progId="Equation.DSMT4">
                  <p:embed/>
                </p:oleObj>
              </mc:Choice>
              <mc:Fallback>
                <p:oleObj name="Equation" r:id="rId3" imgW="876300" imgH="330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2963" y="5594350"/>
                        <a:ext cx="1428750" cy="538163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2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2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2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2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92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92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2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7" grpId="0"/>
      <p:bldP spid="92169" grpId="0"/>
      <p:bldP spid="921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2562225" y="3141663"/>
            <a:ext cx="643096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1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‘To investigate the right-angle triangle and to come up with a relationship between the lengths of its two shorter sides and the longest side which is called the hypotenuse. ‘</a:t>
            </a:r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2376488"/>
            <a:ext cx="1935162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7524750" y="4724400"/>
            <a:ext cx="1295400" cy="144145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3503613" y="2636838"/>
            <a:ext cx="2667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GB" sz="1800" b="1" u="sng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Aim of today's Lesson</a:t>
            </a:r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1155700" y="274638"/>
            <a:ext cx="627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r>
              <a:rPr lang="en-GB" sz="4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Right – Angle Triangles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274638"/>
            <a:ext cx="6223000" cy="1143000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GB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Right – Angle Triangles</a:t>
            </a:r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205038"/>
            <a:ext cx="3425825" cy="397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4595813" y="2359025"/>
            <a:ext cx="3873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2400"/>
              <a:t>What is the length of </a:t>
            </a:r>
            <a:r>
              <a:rPr lang="en-GB" sz="3200" b="1"/>
              <a:t>a</a:t>
            </a:r>
            <a:r>
              <a:rPr lang="en-GB" sz="3200"/>
              <a:t> </a:t>
            </a:r>
            <a:r>
              <a:rPr lang="en-GB" sz="2400"/>
              <a:t>?</a:t>
            </a: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4624388" y="2973388"/>
            <a:ext cx="3854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2400"/>
              <a:t>What is the length of </a:t>
            </a:r>
            <a:r>
              <a:rPr lang="en-GB" b="1"/>
              <a:t>b</a:t>
            </a:r>
            <a:r>
              <a:rPr lang="en-GB" sz="2400"/>
              <a:t> ?</a:t>
            </a:r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4867275" y="4159250"/>
            <a:ext cx="427513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000"/>
              <a:t>Copy the triangle into your jotter </a:t>
            </a:r>
          </a:p>
          <a:p>
            <a:pPr algn="ctr" eaLnBrk="1" hangingPunct="1"/>
            <a:r>
              <a:rPr lang="en-GB" sz="2000"/>
              <a:t>and measure the length of </a:t>
            </a:r>
            <a:r>
              <a:rPr lang="en-GB" sz="2400"/>
              <a:t>c</a:t>
            </a:r>
            <a:endParaRPr lang="en-GB" sz="2000"/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8394700" y="2349500"/>
            <a:ext cx="434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320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8394700" y="2924175"/>
            <a:ext cx="434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32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97289" name="Text Box 9"/>
          <p:cNvSpPr txBox="1">
            <a:spLocks noChangeArrowheads="1"/>
          </p:cNvSpPr>
          <p:nvPr/>
        </p:nvSpPr>
        <p:spPr bwMode="auto">
          <a:xfrm>
            <a:off x="6811963" y="4941888"/>
            <a:ext cx="434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3200">
                <a:solidFill>
                  <a:schemeClr val="hlink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4" grpId="0"/>
      <p:bldP spid="97285" grpId="0"/>
      <p:bldP spid="97286" grpId="0"/>
      <p:bldP spid="97287" grpId="0"/>
      <p:bldP spid="97288" grpId="0"/>
      <p:bldP spid="9728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9500" y="274638"/>
            <a:ext cx="6146800" cy="1143000"/>
          </a:xfrm>
        </p:spPr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GB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Right – Angle Triangles</a:t>
            </a:r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13" y="1989138"/>
            <a:ext cx="3560762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4816475" y="2349500"/>
            <a:ext cx="3873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2400"/>
              <a:t>What is the length of </a:t>
            </a:r>
            <a:r>
              <a:rPr lang="en-GB" sz="3200" b="1"/>
              <a:t>a</a:t>
            </a:r>
            <a:r>
              <a:rPr lang="en-GB" sz="3200"/>
              <a:t> </a:t>
            </a:r>
            <a:r>
              <a:rPr lang="en-GB" sz="2400"/>
              <a:t>?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4845050" y="2963863"/>
            <a:ext cx="3854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2400"/>
              <a:t>What is the length of </a:t>
            </a:r>
            <a:r>
              <a:rPr lang="en-GB" b="1"/>
              <a:t>b</a:t>
            </a:r>
            <a:r>
              <a:rPr lang="en-GB" sz="2400"/>
              <a:t> ?</a:t>
            </a:r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>
            <a:off x="4808538" y="4149725"/>
            <a:ext cx="42751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000"/>
              <a:t>Copy the triangle into your jotter </a:t>
            </a:r>
          </a:p>
          <a:p>
            <a:pPr algn="ctr" eaLnBrk="1" hangingPunct="1"/>
            <a:r>
              <a:rPr lang="en-GB" sz="2000"/>
              <a:t>and measure the length of </a:t>
            </a:r>
            <a:r>
              <a:rPr lang="en-GB" sz="2400"/>
              <a:t>c</a:t>
            </a:r>
            <a:endParaRPr lang="en-GB" sz="2000"/>
          </a:p>
        </p:txBody>
      </p:sp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8539163" y="2349500"/>
            <a:ext cx="434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3200">
                <a:solidFill>
                  <a:schemeClr val="hlink"/>
                </a:solidFill>
              </a:rPr>
              <a:t>6</a:t>
            </a:r>
          </a:p>
        </p:txBody>
      </p:sp>
      <p:sp>
        <p:nvSpPr>
          <p:cNvPr id="98312" name="Text Box 8"/>
          <p:cNvSpPr txBox="1">
            <a:spLocks noChangeArrowheads="1"/>
          </p:cNvSpPr>
          <p:nvPr/>
        </p:nvSpPr>
        <p:spPr bwMode="auto">
          <a:xfrm>
            <a:off x="8539163" y="2924175"/>
            <a:ext cx="434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3200">
                <a:solidFill>
                  <a:schemeClr val="hlink"/>
                </a:solidFill>
              </a:rPr>
              <a:t>8</a:t>
            </a:r>
          </a:p>
        </p:txBody>
      </p:sp>
      <p:sp>
        <p:nvSpPr>
          <p:cNvPr id="98313" name="Text Box 9"/>
          <p:cNvSpPr txBox="1">
            <a:spLocks noChangeArrowheads="1"/>
          </p:cNvSpPr>
          <p:nvPr/>
        </p:nvSpPr>
        <p:spPr bwMode="auto">
          <a:xfrm>
            <a:off x="6772275" y="4941888"/>
            <a:ext cx="619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3200">
                <a:solidFill>
                  <a:schemeClr val="hlink"/>
                </a:solidFill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/>
      <p:bldP spid="98309" grpId="0"/>
      <p:bldP spid="98310" grpId="0"/>
      <p:bldP spid="98311" grpId="0"/>
      <p:bldP spid="98312" grpId="0"/>
      <p:bldP spid="983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1100" y="274638"/>
            <a:ext cx="6362700" cy="1143000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GB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Right – Angle Triangles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2133600" y="-1604963"/>
            <a:ext cx="812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844675"/>
            <a:ext cx="2128838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4545013" y="2359025"/>
            <a:ext cx="3873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2400"/>
              <a:t>What is the length of </a:t>
            </a:r>
            <a:r>
              <a:rPr lang="en-GB" sz="3200" b="1"/>
              <a:t>a</a:t>
            </a:r>
            <a:r>
              <a:rPr lang="en-GB" sz="3200"/>
              <a:t> </a:t>
            </a:r>
            <a:r>
              <a:rPr lang="en-GB" sz="2400"/>
              <a:t>?</a:t>
            </a: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4535488" y="2973388"/>
            <a:ext cx="3854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2400"/>
              <a:t>What is the length of </a:t>
            </a:r>
            <a:r>
              <a:rPr lang="en-GB" b="1"/>
              <a:t>b</a:t>
            </a:r>
            <a:r>
              <a:rPr lang="en-GB" sz="2400"/>
              <a:t> ?</a:t>
            </a:r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4157663" y="4083050"/>
            <a:ext cx="5084762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/>
              <a:t>Copy the triangle into your jotter </a:t>
            </a:r>
          </a:p>
          <a:p>
            <a:pPr algn="ctr" eaLnBrk="1" hangingPunct="1"/>
            <a:r>
              <a:rPr lang="en-GB" sz="2400"/>
              <a:t>and measure the length of </a:t>
            </a:r>
            <a:r>
              <a:rPr lang="en-GB"/>
              <a:t>c</a:t>
            </a:r>
            <a:endParaRPr lang="en-GB" sz="2400"/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8394700" y="2349500"/>
            <a:ext cx="434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3200">
                <a:solidFill>
                  <a:schemeClr val="hlink"/>
                </a:solidFill>
              </a:rPr>
              <a:t>5</a:t>
            </a:r>
          </a:p>
        </p:txBody>
      </p:sp>
      <p:sp>
        <p:nvSpPr>
          <p:cNvPr id="99337" name="Text Box 9"/>
          <p:cNvSpPr txBox="1">
            <a:spLocks noChangeArrowheads="1"/>
          </p:cNvSpPr>
          <p:nvPr/>
        </p:nvSpPr>
        <p:spPr bwMode="auto">
          <a:xfrm>
            <a:off x="8223250" y="2974975"/>
            <a:ext cx="619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3200">
                <a:solidFill>
                  <a:schemeClr val="hlink"/>
                </a:solidFill>
              </a:rPr>
              <a:t>12</a:t>
            </a:r>
          </a:p>
        </p:txBody>
      </p:sp>
      <p:sp>
        <p:nvSpPr>
          <p:cNvPr id="99338" name="Text Box 10"/>
          <p:cNvSpPr txBox="1">
            <a:spLocks noChangeArrowheads="1"/>
          </p:cNvSpPr>
          <p:nvPr/>
        </p:nvSpPr>
        <p:spPr bwMode="auto">
          <a:xfrm>
            <a:off x="6627813" y="4941888"/>
            <a:ext cx="619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3200">
                <a:solidFill>
                  <a:schemeClr val="hlink"/>
                </a:solidFill>
              </a:rPr>
              <a:t>13</a:t>
            </a:r>
          </a:p>
        </p:txBody>
      </p:sp>
      <p:pic>
        <p:nvPicPr>
          <p:cNvPr id="38923" name="Picture 11" descr="scottishfla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60642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3" grpId="0"/>
      <p:bldP spid="99334" grpId="0"/>
      <p:bldP spid="99335" grpId="0"/>
      <p:bldP spid="99336" grpId="0"/>
      <p:bldP spid="99337" grpId="0"/>
      <p:bldP spid="993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65200" y="274638"/>
            <a:ext cx="6223000" cy="1143000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GB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Right – Angle Triangles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2133600" y="-1604963"/>
            <a:ext cx="812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100356" name="Group 4"/>
          <p:cNvGraphicFramePr>
            <a:graphicFrameLocks noGrp="1"/>
          </p:cNvGraphicFramePr>
          <p:nvPr/>
        </p:nvGraphicFramePr>
        <p:xfrm>
          <a:off x="755650" y="2781300"/>
          <a:ext cx="6048375" cy="3203575"/>
        </p:xfrm>
        <a:graphic>
          <a:graphicData uri="http://schemas.openxmlformats.org/drawingml/2006/table">
            <a:tbl>
              <a:tblPr/>
              <a:tblGrid>
                <a:gridCol w="1008063"/>
                <a:gridCol w="1008062"/>
                <a:gridCol w="1008063"/>
                <a:gridCol w="1008062"/>
                <a:gridCol w="1008063"/>
                <a:gridCol w="1008062"/>
              </a:tblGrid>
              <a:tr h="801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b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GB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GB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GB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1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6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8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9977" name="Picture 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3500438"/>
            <a:ext cx="1439863" cy="167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78" name="Text Box 42"/>
          <p:cNvSpPr txBox="1">
            <a:spLocks noChangeArrowheads="1"/>
          </p:cNvSpPr>
          <p:nvPr/>
        </p:nvSpPr>
        <p:spPr bwMode="auto">
          <a:xfrm>
            <a:off x="598488" y="2120900"/>
            <a:ext cx="85518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GB" sz="2400"/>
              <a:t>Copy the table below and fill in the values that are missing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1359</TotalTime>
  <Words>780</Words>
  <Application>Microsoft Office PowerPoint</Application>
  <PresentationFormat>On-screen Show (4:3)</PresentationFormat>
  <Paragraphs>273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0" baseType="lpstr">
      <vt:lpstr>Comic Sans MS</vt:lpstr>
      <vt:lpstr>Arial</vt:lpstr>
      <vt:lpstr>Tahoma</vt:lpstr>
      <vt:lpstr>Wingdings</vt:lpstr>
      <vt:lpstr>Calibri</vt:lpstr>
      <vt:lpstr>Times New Roman</vt:lpstr>
      <vt:lpstr>1_Shimmer</vt:lpstr>
      <vt:lpstr>Office Theme</vt:lpstr>
      <vt:lpstr>1_Office Theme</vt:lpstr>
      <vt:lpstr>2_Office Theme</vt:lpstr>
      <vt:lpstr>3_Office Theme</vt:lpstr>
      <vt:lpstr>MathType 5.0 Equation</vt:lpstr>
      <vt:lpstr>Pythagoras Theorem</vt:lpstr>
      <vt:lpstr>Squaring a Number</vt:lpstr>
      <vt:lpstr>PowerPoint Presentation</vt:lpstr>
      <vt:lpstr>PowerPoint Presentation</vt:lpstr>
      <vt:lpstr>PowerPoint Presentation</vt:lpstr>
      <vt:lpstr>Right – Angle Triangles</vt:lpstr>
      <vt:lpstr>Right – Angle Triangles</vt:lpstr>
      <vt:lpstr>Right – Angle Triangles</vt:lpstr>
      <vt:lpstr>Right – Angle Triangles</vt:lpstr>
      <vt:lpstr>Right – Angle Triangles</vt:lpstr>
      <vt:lpstr>Pythagoras’s Theorem</vt:lpstr>
      <vt:lpstr>Summary of  Pythagoras’s Theorem</vt:lpstr>
      <vt:lpstr>Calculating Hypotenuse</vt:lpstr>
      <vt:lpstr>Calculating the Hypotenuse</vt:lpstr>
      <vt:lpstr>Calculating the Hypotenuse</vt:lpstr>
      <vt:lpstr>Solving Real-Life Problems</vt:lpstr>
      <vt:lpstr>Solving Real-Life Problems</vt:lpstr>
      <vt:lpstr>Solving Real-Life Problems</vt:lpstr>
      <vt:lpstr>Length of the smaller side</vt:lpstr>
      <vt:lpstr>Length of the smaller side</vt:lpstr>
      <vt:lpstr>Length of the smaller side</vt:lpstr>
      <vt:lpstr>Starter Questions</vt:lpstr>
      <vt:lpstr>PowerPoint Presentation</vt:lpstr>
      <vt:lpstr>PowerPoint Presentation</vt:lpstr>
      <vt:lpstr>PowerPoint Presentation</vt:lpstr>
      <vt:lpstr>Pythagoras Theorem</vt:lpstr>
      <vt:lpstr>Pythagoras Theorem</vt:lpstr>
      <vt:lpstr>PowerPoint Presentation</vt:lpstr>
    </vt:vector>
  </TitlesOfParts>
  <Company>University of Strathclyde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UOS</dc:creator>
  <cp:lastModifiedBy>Teacher E-Solutions</cp:lastModifiedBy>
  <cp:revision>202</cp:revision>
  <dcterms:created xsi:type="dcterms:W3CDTF">2005-04-06T16:52:43Z</dcterms:created>
  <dcterms:modified xsi:type="dcterms:W3CDTF">2019-01-18T17:04:08Z</dcterms:modified>
</cp:coreProperties>
</file>