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0" r:id="rId2"/>
  </p:sldMasterIdLst>
  <p:sldIdLst>
    <p:sldId id="293" r:id="rId3"/>
    <p:sldId id="322" r:id="rId4"/>
    <p:sldId id="256" r:id="rId5"/>
    <p:sldId id="276" r:id="rId6"/>
    <p:sldId id="282" r:id="rId7"/>
    <p:sldId id="277" r:id="rId8"/>
    <p:sldId id="279" r:id="rId9"/>
    <p:sldId id="280" r:id="rId10"/>
    <p:sldId id="281" r:id="rId11"/>
    <p:sldId id="283" r:id="rId12"/>
    <p:sldId id="284" r:id="rId13"/>
    <p:sldId id="285" r:id="rId14"/>
    <p:sldId id="287" r:id="rId15"/>
    <p:sldId id="258" r:id="rId16"/>
    <p:sldId id="288" r:id="rId17"/>
    <p:sldId id="327" r:id="rId18"/>
    <p:sldId id="291" r:id="rId19"/>
    <p:sldId id="267" r:id="rId20"/>
    <p:sldId id="270" r:id="rId21"/>
    <p:sldId id="303" r:id="rId22"/>
    <p:sldId id="323" r:id="rId23"/>
    <p:sldId id="328" r:id="rId24"/>
    <p:sldId id="324" r:id="rId25"/>
    <p:sldId id="325" r:id="rId26"/>
    <p:sldId id="329" r:id="rId27"/>
    <p:sldId id="331" r:id="rId28"/>
    <p:sldId id="332" r:id="rId29"/>
    <p:sldId id="334" r:id="rId30"/>
    <p:sldId id="338" r:id="rId31"/>
    <p:sldId id="335" r:id="rId32"/>
    <p:sldId id="344" r:id="rId33"/>
    <p:sldId id="259" r:id="rId34"/>
    <p:sldId id="289" r:id="rId35"/>
    <p:sldId id="308" r:id="rId36"/>
    <p:sldId id="269" r:id="rId37"/>
    <p:sldId id="302" r:id="rId38"/>
    <p:sldId id="271" r:id="rId39"/>
    <p:sldId id="357" r:id="rId40"/>
    <p:sldId id="355" r:id="rId41"/>
    <p:sldId id="356" r:id="rId42"/>
    <p:sldId id="359" r:id="rId43"/>
    <p:sldId id="360" r:id="rId44"/>
    <p:sldId id="354" r:id="rId45"/>
    <p:sldId id="260" r:id="rId46"/>
    <p:sldId id="290" r:id="rId47"/>
    <p:sldId id="310" r:id="rId48"/>
    <p:sldId id="268" r:id="rId49"/>
    <p:sldId id="295" r:id="rId50"/>
    <p:sldId id="262" r:id="rId51"/>
    <p:sldId id="361" r:id="rId52"/>
    <p:sldId id="301" r:id="rId53"/>
    <p:sldId id="345" r:id="rId54"/>
    <p:sldId id="346" r:id="rId55"/>
    <p:sldId id="347" r:id="rId56"/>
    <p:sldId id="348" r:id="rId57"/>
    <p:sldId id="349" r:id="rId58"/>
    <p:sldId id="350" r:id="rId59"/>
    <p:sldId id="351" r:id="rId6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CC"/>
    <a:srgbClr val="00FFFF"/>
    <a:srgbClr val="669900"/>
    <a:srgbClr val="FF9900"/>
    <a:srgbClr val="FFFF00"/>
    <a:srgbClr val="00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4670" autoAdjust="0"/>
  </p:normalViewPr>
  <p:slideViewPr>
    <p:cSldViewPr snapToGrid="0">
      <p:cViewPr>
        <p:scale>
          <a:sx n="44" d="100"/>
          <a:sy n="44" d="100"/>
        </p:scale>
        <p:origin x="-42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18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2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0113" y="700088"/>
            <a:ext cx="7086600" cy="712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/>
              <a:t>Trigonometry</a:t>
            </a:r>
          </a:p>
        </p:txBody>
      </p:sp>
      <p:sp>
        <p:nvSpPr>
          <p:cNvPr id="706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941DF93-44FE-4436-B76E-29B65AA55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46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0813-6F2C-402F-A7C3-2316B14F3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2A89E-6AD7-4F57-81EB-772DBE968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1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F78B-BA43-4CFA-A9CE-FE17D717A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6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5097-C1EB-4CB8-A92A-6D86C12DC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8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0C35-660F-45D4-A893-1A27339DEC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1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C91A-66F7-47D1-B76C-6BACC6001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50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DC1D5-DFC0-4180-911A-18DAA3C0CE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04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B6FD-AEDA-479A-B1E8-7F04D24C7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4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19FE3-B666-4339-BBD1-C62B3CFAF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63500" y="1214438"/>
            <a:ext cx="79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1600" smtClean="0">
                <a:solidFill>
                  <a:srgbClr val="FFFF00"/>
                </a:solidFill>
              </a:rPr>
              <a:t>S3 </a:t>
            </a:r>
          </a:p>
          <a:p>
            <a:pPr algn="ctr" eaLnBrk="1" hangingPunct="1">
              <a:defRPr/>
            </a:pPr>
            <a:r>
              <a:rPr lang="en-GB" sz="1600" smtClean="0">
                <a:solidFill>
                  <a:srgbClr val="FFFF00"/>
                </a:solidFill>
              </a:rPr>
              <a:t>Credit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90DA0-0590-45EE-A0D1-1D3B72501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5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E214-B25D-4959-90AE-1C7E911A3D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74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5346E-A86F-4679-9B06-BB8CBFCA18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25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7C13-8D50-44AC-8B29-0E9FDE8B3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25DE-AF21-4521-AB84-1BF66E666F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12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9A8F-24DB-4A05-8233-256D6D6CD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56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FD08-7B56-43C9-9AC6-CB5C36EB3D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0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B81C-7B1D-49C4-8A8C-5370B47175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2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D8F6-F0EA-4B43-B708-9740B3E97D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0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A806-18A4-4A55-B89E-DC2ADDF6B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8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63500" y="1214438"/>
            <a:ext cx="79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1600" smtClean="0">
                <a:solidFill>
                  <a:srgbClr val="FFFF00"/>
                </a:solidFill>
              </a:rPr>
              <a:t>S3 </a:t>
            </a:r>
          </a:p>
          <a:p>
            <a:pPr algn="ctr" eaLnBrk="1" hangingPunct="1">
              <a:defRPr/>
            </a:pPr>
            <a:r>
              <a:rPr lang="en-GB" sz="1600" smtClean="0">
                <a:solidFill>
                  <a:srgbClr val="FFFF00"/>
                </a:solidFill>
              </a:rPr>
              <a:t>Credit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5D7D-825D-4990-AE84-6CE74315F6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3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A6DC-B0A2-4D08-B997-FC79EC3678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0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840F-FE36-45CB-AD08-C7286CE9E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8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696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1BFFB11-6FA3-47F6-8C4F-2EA649075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20" descr="scottishflag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1"/>
          <p:cNvSpPr txBox="1">
            <a:spLocks noChangeArrowheads="1"/>
          </p:cNvSpPr>
          <p:nvPr userDrawn="1"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033" name="Picture 22" descr="Office Objects 057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6" name="Rectangle 24"/>
          <p:cNvSpPr>
            <a:spLocks noChangeArrowheads="1"/>
          </p:cNvSpPr>
          <p:nvPr userDrawn="1"/>
        </p:nvSpPr>
        <p:spPr bwMode="auto">
          <a:xfrm>
            <a:off x="2555875" y="650875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Trigonometry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3F75A-420F-4D37-AD13-86DA458DAA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20" descr="scottishflag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21"/>
          <p:cNvSpPr txBox="1">
            <a:spLocks noChangeArrowheads="1"/>
          </p:cNvSpPr>
          <p:nvPr userDrawn="1"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sz="2800" smtClean="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2057" name="Picture 22" descr="Office Objects 057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4"/>
          <p:cNvSpPr>
            <a:spLocks noChangeArrowheads="1"/>
          </p:cNvSpPr>
          <p:nvPr userDrawn="1"/>
        </p:nvSpPr>
        <p:spPr bwMode="auto">
          <a:xfrm>
            <a:off x="2555875" y="650875"/>
            <a:ext cx="376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Trigonometry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51.xml"/><Relationship Id="rId10" Type="http://schemas.openxmlformats.org/officeDocument/2006/relationships/slide" Target="slide56.xml"/><Relationship Id="rId4" Type="http://schemas.openxmlformats.org/officeDocument/2006/relationships/slide" Target="slide42.xml"/><Relationship Id="rId9" Type="http://schemas.openxmlformats.org/officeDocument/2006/relationships/slide" Target="slide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9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jpeg"/><Relationship Id="rId5" Type="http://schemas.openxmlformats.org/officeDocument/2006/relationships/image" Target="../media/image26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jpeg"/><Relationship Id="rId4" Type="http://schemas.openxmlformats.org/officeDocument/2006/relationships/image" Target="../media/image30.wmf"/><Relationship Id="rId9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9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1.jpeg"/><Relationship Id="rId5" Type="http://schemas.openxmlformats.org/officeDocument/2006/relationships/image" Target="../media/image33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.gif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1.jpeg"/><Relationship Id="rId5" Type="http://schemas.openxmlformats.org/officeDocument/2006/relationships/image" Target="../media/image36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42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1.jpeg"/><Relationship Id="rId5" Type="http://schemas.openxmlformats.org/officeDocument/2006/relationships/image" Target="../media/image39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1.jpeg"/><Relationship Id="rId4" Type="http://schemas.openxmlformats.org/officeDocument/2006/relationships/image" Target="../media/image43.wm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9.jpe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1.jpeg"/><Relationship Id="rId5" Type="http://schemas.openxmlformats.org/officeDocument/2006/relationships/image" Target="../media/image46.w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50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9"/>
          <p:cNvSpPr txBox="1">
            <a:spLocks noChangeArrowheads="1"/>
          </p:cNvSpPr>
          <p:nvPr/>
        </p:nvSpPr>
        <p:spPr bwMode="auto">
          <a:xfrm>
            <a:off x="2946400" y="1874838"/>
            <a:ext cx="249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Tangent Ratio</a:t>
            </a:r>
          </a:p>
        </p:txBody>
      </p:sp>
      <p:sp>
        <p:nvSpPr>
          <p:cNvPr id="26627" name="Text Box 1030"/>
          <p:cNvSpPr txBox="1">
            <a:spLocks noChangeArrowheads="1"/>
          </p:cNvSpPr>
          <p:nvPr/>
        </p:nvSpPr>
        <p:spPr bwMode="auto">
          <a:xfrm>
            <a:off x="2946400" y="2341563"/>
            <a:ext cx="324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Tangent using Angle</a:t>
            </a:r>
          </a:p>
        </p:txBody>
      </p:sp>
      <p:sp>
        <p:nvSpPr>
          <p:cNvPr id="26628" name="Text Box 1031"/>
          <p:cNvSpPr txBox="1">
            <a:spLocks noChangeArrowheads="1"/>
          </p:cNvSpPr>
          <p:nvPr/>
        </p:nvSpPr>
        <p:spPr bwMode="auto">
          <a:xfrm>
            <a:off x="2946400" y="4383088"/>
            <a:ext cx="283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Sine of an Angle</a:t>
            </a:r>
          </a:p>
        </p:txBody>
      </p:sp>
      <p:sp>
        <p:nvSpPr>
          <p:cNvPr id="26629" name="AutoShape 10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1947863"/>
            <a:ext cx="431800" cy="360362"/>
          </a:xfrm>
          <a:prstGeom prst="actionButtonForwardNex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10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2382838"/>
            <a:ext cx="431800" cy="360362"/>
          </a:xfrm>
          <a:prstGeom prst="actionButtonForwardNex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103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4427538"/>
            <a:ext cx="431800" cy="360362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632" name="Text Box 1039"/>
          <p:cNvSpPr txBox="1">
            <a:spLocks noChangeArrowheads="1"/>
          </p:cNvSpPr>
          <p:nvPr/>
        </p:nvSpPr>
        <p:spPr bwMode="auto">
          <a:xfrm>
            <a:off x="2946400" y="4822825"/>
            <a:ext cx="344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Sine Ration In Action</a:t>
            </a:r>
          </a:p>
        </p:txBody>
      </p:sp>
      <p:sp>
        <p:nvSpPr>
          <p:cNvPr id="26633" name="AutoShape 104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4854575"/>
            <a:ext cx="431800" cy="360363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634" name="Text Box 1042"/>
          <p:cNvSpPr txBox="1">
            <a:spLocks noChangeArrowheads="1"/>
          </p:cNvSpPr>
          <p:nvPr/>
        </p:nvSpPr>
        <p:spPr bwMode="auto">
          <a:xfrm>
            <a:off x="2946400" y="5810250"/>
            <a:ext cx="307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Cosine of an Angle</a:t>
            </a:r>
          </a:p>
        </p:txBody>
      </p:sp>
      <p:sp>
        <p:nvSpPr>
          <p:cNvPr id="26635" name="AutoShape 104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5830888"/>
            <a:ext cx="431800" cy="360362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046"/>
          <p:cNvSpPr txBox="1">
            <a:spLocks noChangeArrowheads="1"/>
          </p:cNvSpPr>
          <p:nvPr/>
        </p:nvSpPr>
        <p:spPr bwMode="auto">
          <a:xfrm>
            <a:off x="2946400" y="6380163"/>
            <a:ext cx="212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Mixed Problems</a:t>
            </a:r>
          </a:p>
        </p:txBody>
      </p:sp>
      <p:sp>
        <p:nvSpPr>
          <p:cNvPr id="26637" name="AutoShape 10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95513" y="6410325"/>
            <a:ext cx="431800" cy="360363"/>
          </a:xfrm>
          <a:prstGeom prst="actionButtonForwardNex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1030"/>
          <p:cNvSpPr txBox="1">
            <a:spLocks noChangeArrowheads="1"/>
          </p:cNvSpPr>
          <p:nvPr/>
        </p:nvSpPr>
        <p:spPr bwMode="auto">
          <a:xfrm>
            <a:off x="2946400" y="2809875"/>
            <a:ext cx="370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Tangent Ratio in Action</a:t>
            </a:r>
          </a:p>
        </p:txBody>
      </p:sp>
      <p:sp>
        <p:nvSpPr>
          <p:cNvPr id="26639" name="AutoShape 103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2816225"/>
            <a:ext cx="431800" cy="360363"/>
          </a:xfrm>
          <a:prstGeom prst="actionButtonForwardNex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Text Box 1030"/>
          <p:cNvSpPr txBox="1">
            <a:spLocks noChangeArrowheads="1"/>
          </p:cNvSpPr>
          <p:nvPr/>
        </p:nvSpPr>
        <p:spPr bwMode="auto">
          <a:xfrm>
            <a:off x="2946400" y="3276600"/>
            <a:ext cx="434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Tangent (The Adjacent side)</a:t>
            </a:r>
          </a:p>
        </p:txBody>
      </p:sp>
      <p:sp>
        <p:nvSpPr>
          <p:cNvPr id="26641" name="AutoShape 103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3249613"/>
            <a:ext cx="431800" cy="360362"/>
          </a:xfrm>
          <a:prstGeom prst="actionButtonForwardNex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Text Box 1030"/>
          <p:cNvSpPr txBox="1">
            <a:spLocks noChangeArrowheads="1"/>
          </p:cNvSpPr>
          <p:nvPr/>
        </p:nvSpPr>
        <p:spPr bwMode="auto">
          <a:xfrm>
            <a:off x="2946400" y="3744913"/>
            <a:ext cx="369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Tangent (Finding Angle)</a:t>
            </a:r>
          </a:p>
        </p:txBody>
      </p:sp>
      <p:sp>
        <p:nvSpPr>
          <p:cNvPr id="26643" name="AutoShape 103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3683000"/>
            <a:ext cx="431800" cy="360363"/>
          </a:xfrm>
          <a:prstGeom prst="actionButtonForwardNex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Text Box 1039"/>
          <p:cNvSpPr txBox="1">
            <a:spLocks noChangeArrowheads="1"/>
          </p:cNvSpPr>
          <p:nvPr/>
        </p:nvSpPr>
        <p:spPr bwMode="auto">
          <a:xfrm>
            <a:off x="2946400" y="5262563"/>
            <a:ext cx="459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The Sine ( Finding the Hypotenuse)</a:t>
            </a:r>
          </a:p>
        </p:txBody>
      </p:sp>
      <p:sp>
        <p:nvSpPr>
          <p:cNvPr id="26645" name="AutoShape 104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5283200"/>
            <a:ext cx="431800" cy="360363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L0068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79613"/>
            <a:ext cx="1233487" cy="4019550"/>
          </a:xfrm>
          <a:prstGeom prst="rect">
            <a:avLst/>
          </a:prstGeom>
          <a:solidFill>
            <a:srgbClr val="FF9900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376488" y="5865813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 flipV="1">
            <a:off x="2376488" y="2055813"/>
            <a:ext cx="586740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5513388" y="4494213"/>
            <a:ext cx="596900" cy="1371600"/>
          </a:xfrm>
          <a:custGeom>
            <a:avLst/>
            <a:gdLst>
              <a:gd name="T0" fmla="*/ 2147483647 w 376"/>
              <a:gd name="T1" fmla="*/ 0 h 864"/>
              <a:gd name="T2" fmla="*/ 2147483647 w 376"/>
              <a:gd name="T3" fmla="*/ 2147483647 h 864"/>
              <a:gd name="T4" fmla="*/ 2147483647 w 376"/>
              <a:gd name="T5" fmla="*/ 2147483647 h 864"/>
              <a:gd name="T6" fmla="*/ 0 60000 65536"/>
              <a:gd name="T7" fmla="*/ 0 60000 65536"/>
              <a:gd name="T8" fmla="*/ 0 60000 65536"/>
              <a:gd name="T9" fmla="*/ 0 w 376"/>
              <a:gd name="T10" fmla="*/ 0 h 864"/>
              <a:gd name="T11" fmla="*/ 376 w 376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864">
                <a:moveTo>
                  <a:pt x="376" y="0"/>
                </a:moveTo>
                <a:cubicBezTo>
                  <a:pt x="228" y="96"/>
                  <a:pt x="80" y="192"/>
                  <a:pt x="40" y="336"/>
                </a:cubicBezTo>
                <a:cubicBezTo>
                  <a:pt x="0" y="480"/>
                  <a:pt x="68" y="672"/>
                  <a:pt x="136" y="86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33888" y="6018213"/>
            <a:ext cx="1052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12 m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211638" y="2060575"/>
            <a:ext cx="45545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How high is the tower?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 rot="221189" flipH="1">
            <a:off x="6186488" y="4494213"/>
            <a:ext cx="1371600" cy="1535112"/>
            <a:chOff x="3428" y="1625"/>
            <a:chExt cx="934" cy="1063"/>
          </a:xfrm>
        </p:grpSpPr>
        <p:sp>
          <p:nvSpPr>
            <p:cNvPr id="35854" name="Freeform 10"/>
            <p:cNvSpPr>
              <a:spLocks/>
            </p:cNvSpPr>
            <p:nvPr/>
          </p:nvSpPr>
          <p:spPr bwMode="auto">
            <a:xfrm>
              <a:off x="3467" y="1625"/>
              <a:ext cx="895" cy="1063"/>
            </a:xfrm>
            <a:custGeom>
              <a:avLst/>
              <a:gdLst>
                <a:gd name="T0" fmla="*/ 1 w 1790"/>
                <a:gd name="T1" fmla="*/ 1 h 2125"/>
                <a:gd name="T2" fmla="*/ 1 w 1790"/>
                <a:gd name="T3" fmla="*/ 1 h 2125"/>
                <a:gd name="T4" fmla="*/ 1 w 1790"/>
                <a:gd name="T5" fmla="*/ 1 h 2125"/>
                <a:gd name="T6" fmla="*/ 1 w 1790"/>
                <a:gd name="T7" fmla="*/ 1 h 2125"/>
                <a:gd name="T8" fmla="*/ 1 w 1790"/>
                <a:gd name="T9" fmla="*/ 1 h 2125"/>
                <a:gd name="T10" fmla="*/ 1 w 1790"/>
                <a:gd name="T11" fmla="*/ 1 h 2125"/>
                <a:gd name="T12" fmla="*/ 1 w 1790"/>
                <a:gd name="T13" fmla="*/ 1 h 2125"/>
                <a:gd name="T14" fmla="*/ 1 w 1790"/>
                <a:gd name="T15" fmla="*/ 1 h 2125"/>
                <a:gd name="T16" fmla="*/ 1 w 1790"/>
                <a:gd name="T17" fmla="*/ 1 h 2125"/>
                <a:gd name="T18" fmla="*/ 1 w 1790"/>
                <a:gd name="T19" fmla="*/ 1 h 2125"/>
                <a:gd name="T20" fmla="*/ 1 w 1790"/>
                <a:gd name="T21" fmla="*/ 1 h 2125"/>
                <a:gd name="T22" fmla="*/ 1 w 1790"/>
                <a:gd name="T23" fmla="*/ 1 h 2125"/>
                <a:gd name="T24" fmla="*/ 1 w 1790"/>
                <a:gd name="T25" fmla="*/ 1 h 2125"/>
                <a:gd name="T26" fmla="*/ 1 w 1790"/>
                <a:gd name="T27" fmla="*/ 1 h 2125"/>
                <a:gd name="T28" fmla="*/ 1 w 1790"/>
                <a:gd name="T29" fmla="*/ 1 h 2125"/>
                <a:gd name="T30" fmla="*/ 1 w 1790"/>
                <a:gd name="T31" fmla="*/ 1 h 2125"/>
                <a:gd name="T32" fmla="*/ 1 w 1790"/>
                <a:gd name="T33" fmla="*/ 1 h 2125"/>
                <a:gd name="T34" fmla="*/ 1 w 1790"/>
                <a:gd name="T35" fmla="*/ 1 h 2125"/>
                <a:gd name="T36" fmla="*/ 1 w 1790"/>
                <a:gd name="T37" fmla="*/ 1 h 2125"/>
                <a:gd name="T38" fmla="*/ 1 w 1790"/>
                <a:gd name="T39" fmla="*/ 1 h 2125"/>
                <a:gd name="T40" fmla="*/ 1 w 1790"/>
                <a:gd name="T41" fmla="*/ 1 h 2125"/>
                <a:gd name="T42" fmla="*/ 1 w 1790"/>
                <a:gd name="T43" fmla="*/ 1 h 2125"/>
                <a:gd name="T44" fmla="*/ 1 w 1790"/>
                <a:gd name="T45" fmla="*/ 1 h 2125"/>
                <a:gd name="T46" fmla="*/ 1 w 1790"/>
                <a:gd name="T47" fmla="*/ 1 h 2125"/>
                <a:gd name="T48" fmla="*/ 1 w 1790"/>
                <a:gd name="T49" fmla="*/ 1 h 2125"/>
                <a:gd name="T50" fmla="*/ 1 w 1790"/>
                <a:gd name="T51" fmla="*/ 1 h 2125"/>
                <a:gd name="T52" fmla="*/ 1 w 1790"/>
                <a:gd name="T53" fmla="*/ 1 h 2125"/>
                <a:gd name="T54" fmla="*/ 1 w 1790"/>
                <a:gd name="T55" fmla="*/ 1 h 2125"/>
                <a:gd name="T56" fmla="*/ 1 w 1790"/>
                <a:gd name="T57" fmla="*/ 1 h 2125"/>
                <a:gd name="T58" fmla="*/ 1 w 1790"/>
                <a:gd name="T59" fmla="*/ 1 h 2125"/>
                <a:gd name="T60" fmla="*/ 1 w 1790"/>
                <a:gd name="T61" fmla="*/ 1 h 2125"/>
                <a:gd name="T62" fmla="*/ 1 w 1790"/>
                <a:gd name="T63" fmla="*/ 1 h 2125"/>
                <a:gd name="T64" fmla="*/ 1 w 1790"/>
                <a:gd name="T65" fmla="*/ 1 h 2125"/>
                <a:gd name="T66" fmla="*/ 1 w 1790"/>
                <a:gd name="T67" fmla="*/ 1 h 2125"/>
                <a:gd name="T68" fmla="*/ 1 w 1790"/>
                <a:gd name="T69" fmla="*/ 1 h 2125"/>
                <a:gd name="T70" fmla="*/ 1 w 1790"/>
                <a:gd name="T71" fmla="*/ 2 h 2125"/>
                <a:gd name="T72" fmla="*/ 1 w 1790"/>
                <a:gd name="T73" fmla="*/ 1 h 2125"/>
                <a:gd name="T74" fmla="*/ 1 w 1790"/>
                <a:gd name="T75" fmla="*/ 2 h 2125"/>
                <a:gd name="T76" fmla="*/ 1 w 1790"/>
                <a:gd name="T77" fmla="*/ 2 h 2125"/>
                <a:gd name="T78" fmla="*/ 1 w 1790"/>
                <a:gd name="T79" fmla="*/ 2 h 2125"/>
                <a:gd name="T80" fmla="*/ 1 w 1790"/>
                <a:gd name="T81" fmla="*/ 1 h 2125"/>
                <a:gd name="T82" fmla="*/ 1 w 1790"/>
                <a:gd name="T83" fmla="*/ 1 h 2125"/>
                <a:gd name="T84" fmla="*/ 1 w 1790"/>
                <a:gd name="T85" fmla="*/ 1 h 2125"/>
                <a:gd name="T86" fmla="*/ 1 w 1790"/>
                <a:gd name="T87" fmla="*/ 1 h 2125"/>
                <a:gd name="T88" fmla="*/ 1 w 1790"/>
                <a:gd name="T89" fmla="*/ 2 h 2125"/>
                <a:gd name="T90" fmla="*/ 1 w 1790"/>
                <a:gd name="T91" fmla="*/ 1 h 2125"/>
                <a:gd name="T92" fmla="*/ 1 w 1790"/>
                <a:gd name="T93" fmla="*/ 1 h 2125"/>
                <a:gd name="T94" fmla="*/ 1 w 1790"/>
                <a:gd name="T95" fmla="*/ 2 h 2125"/>
                <a:gd name="T96" fmla="*/ 1 w 1790"/>
                <a:gd name="T97" fmla="*/ 1 h 2125"/>
                <a:gd name="T98" fmla="*/ 1 w 1790"/>
                <a:gd name="T99" fmla="*/ 1 h 2125"/>
                <a:gd name="T100" fmla="*/ 1 w 1790"/>
                <a:gd name="T101" fmla="*/ 1 h 2125"/>
                <a:gd name="T102" fmla="*/ 1 w 1790"/>
                <a:gd name="T103" fmla="*/ 1 h 2125"/>
                <a:gd name="T104" fmla="*/ 1 w 1790"/>
                <a:gd name="T105" fmla="*/ 1 h 2125"/>
                <a:gd name="T106" fmla="*/ 1 w 1790"/>
                <a:gd name="T107" fmla="*/ 1 h 2125"/>
                <a:gd name="T108" fmla="*/ 1 w 1790"/>
                <a:gd name="T109" fmla="*/ 1 h 2125"/>
                <a:gd name="T110" fmla="*/ 1 w 1790"/>
                <a:gd name="T111" fmla="*/ 1 h 2125"/>
                <a:gd name="T112" fmla="*/ 1 w 1790"/>
                <a:gd name="T113" fmla="*/ 1 h 2125"/>
                <a:gd name="T114" fmla="*/ 1 w 1790"/>
                <a:gd name="T115" fmla="*/ 1 h 2125"/>
                <a:gd name="T116" fmla="*/ 1 w 1790"/>
                <a:gd name="T117" fmla="*/ 1 h 2125"/>
                <a:gd name="T118" fmla="*/ 1 w 1790"/>
                <a:gd name="T119" fmla="*/ 1 h 2125"/>
                <a:gd name="T120" fmla="*/ 1 w 1790"/>
                <a:gd name="T121" fmla="*/ 1 h 2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90"/>
                <a:gd name="T184" fmla="*/ 0 h 2125"/>
                <a:gd name="T185" fmla="*/ 1790 w 1790"/>
                <a:gd name="T186" fmla="*/ 2125 h 2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90" h="2125">
                  <a:moveTo>
                    <a:pt x="770" y="646"/>
                  </a:moveTo>
                  <a:lnTo>
                    <a:pt x="771" y="659"/>
                  </a:lnTo>
                  <a:lnTo>
                    <a:pt x="774" y="668"/>
                  </a:lnTo>
                  <a:lnTo>
                    <a:pt x="780" y="677"/>
                  </a:lnTo>
                  <a:lnTo>
                    <a:pt x="786" y="685"/>
                  </a:lnTo>
                  <a:lnTo>
                    <a:pt x="791" y="694"/>
                  </a:lnTo>
                  <a:lnTo>
                    <a:pt x="795" y="704"/>
                  </a:lnTo>
                  <a:lnTo>
                    <a:pt x="797" y="715"/>
                  </a:lnTo>
                  <a:lnTo>
                    <a:pt x="795" y="729"/>
                  </a:lnTo>
                  <a:lnTo>
                    <a:pt x="793" y="737"/>
                  </a:lnTo>
                  <a:lnTo>
                    <a:pt x="789" y="744"/>
                  </a:lnTo>
                  <a:lnTo>
                    <a:pt x="783" y="747"/>
                  </a:lnTo>
                  <a:lnTo>
                    <a:pt x="774" y="751"/>
                  </a:lnTo>
                  <a:lnTo>
                    <a:pt x="766" y="752"/>
                  </a:lnTo>
                  <a:lnTo>
                    <a:pt x="757" y="753"/>
                  </a:lnTo>
                  <a:lnTo>
                    <a:pt x="748" y="754"/>
                  </a:lnTo>
                  <a:lnTo>
                    <a:pt x="741" y="755"/>
                  </a:lnTo>
                  <a:lnTo>
                    <a:pt x="739" y="778"/>
                  </a:lnTo>
                  <a:lnTo>
                    <a:pt x="742" y="799"/>
                  </a:lnTo>
                  <a:lnTo>
                    <a:pt x="746" y="819"/>
                  </a:lnTo>
                  <a:lnTo>
                    <a:pt x="743" y="838"/>
                  </a:lnTo>
                  <a:lnTo>
                    <a:pt x="739" y="850"/>
                  </a:lnTo>
                  <a:lnTo>
                    <a:pt x="739" y="860"/>
                  </a:lnTo>
                  <a:lnTo>
                    <a:pt x="741" y="867"/>
                  </a:lnTo>
                  <a:lnTo>
                    <a:pt x="747" y="873"/>
                  </a:lnTo>
                  <a:lnTo>
                    <a:pt x="754" y="879"/>
                  </a:lnTo>
                  <a:lnTo>
                    <a:pt x="761" y="883"/>
                  </a:lnTo>
                  <a:lnTo>
                    <a:pt x="769" y="887"/>
                  </a:lnTo>
                  <a:lnTo>
                    <a:pt x="776" y="891"/>
                  </a:lnTo>
                  <a:lnTo>
                    <a:pt x="783" y="899"/>
                  </a:lnTo>
                  <a:lnTo>
                    <a:pt x="787" y="911"/>
                  </a:lnTo>
                  <a:lnTo>
                    <a:pt x="788" y="925"/>
                  </a:lnTo>
                  <a:lnTo>
                    <a:pt x="790" y="940"/>
                  </a:lnTo>
                  <a:lnTo>
                    <a:pt x="792" y="952"/>
                  </a:lnTo>
                  <a:lnTo>
                    <a:pt x="797" y="964"/>
                  </a:lnTo>
                  <a:lnTo>
                    <a:pt x="805" y="971"/>
                  </a:lnTo>
                  <a:lnTo>
                    <a:pt x="818" y="972"/>
                  </a:lnTo>
                  <a:lnTo>
                    <a:pt x="833" y="887"/>
                  </a:lnTo>
                  <a:lnTo>
                    <a:pt x="829" y="872"/>
                  </a:lnTo>
                  <a:lnTo>
                    <a:pt x="831" y="859"/>
                  </a:lnTo>
                  <a:lnTo>
                    <a:pt x="836" y="848"/>
                  </a:lnTo>
                  <a:lnTo>
                    <a:pt x="843" y="837"/>
                  </a:lnTo>
                  <a:lnTo>
                    <a:pt x="848" y="828"/>
                  </a:lnTo>
                  <a:lnTo>
                    <a:pt x="850" y="819"/>
                  </a:lnTo>
                  <a:lnTo>
                    <a:pt x="846" y="808"/>
                  </a:lnTo>
                  <a:lnTo>
                    <a:pt x="835" y="798"/>
                  </a:lnTo>
                  <a:lnTo>
                    <a:pt x="830" y="780"/>
                  </a:lnTo>
                  <a:lnTo>
                    <a:pt x="824" y="759"/>
                  </a:lnTo>
                  <a:lnTo>
                    <a:pt x="818" y="737"/>
                  </a:lnTo>
                  <a:lnTo>
                    <a:pt x="814" y="715"/>
                  </a:lnTo>
                  <a:lnTo>
                    <a:pt x="812" y="693"/>
                  </a:lnTo>
                  <a:lnTo>
                    <a:pt x="814" y="671"/>
                  </a:lnTo>
                  <a:lnTo>
                    <a:pt x="820" y="652"/>
                  </a:lnTo>
                  <a:lnTo>
                    <a:pt x="831" y="633"/>
                  </a:lnTo>
                  <a:lnTo>
                    <a:pt x="843" y="646"/>
                  </a:lnTo>
                  <a:lnTo>
                    <a:pt x="848" y="633"/>
                  </a:lnTo>
                  <a:lnTo>
                    <a:pt x="857" y="626"/>
                  </a:lnTo>
                  <a:lnTo>
                    <a:pt x="865" y="621"/>
                  </a:lnTo>
                  <a:lnTo>
                    <a:pt x="870" y="610"/>
                  </a:lnTo>
                  <a:lnTo>
                    <a:pt x="857" y="613"/>
                  </a:lnTo>
                  <a:lnTo>
                    <a:pt x="844" y="615"/>
                  </a:lnTo>
                  <a:lnTo>
                    <a:pt x="832" y="618"/>
                  </a:lnTo>
                  <a:lnTo>
                    <a:pt x="820" y="623"/>
                  </a:lnTo>
                  <a:lnTo>
                    <a:pt x="808" y="628"/>
                  </a:lnTo>
                  <a:lnTo>
                    <a:pt x="795" y="633"/>
                  </a:lnTo>
                  <a:lnTo>
                    <a:pt x="783" y="639"/>
                  </a:lnTo>
                  <a:lnTo>
                    <a:pt x="770" y="646"/>
                  </a:lnTo>
                  <a:lnTo>
                    <a:pt x="718" y="570"/>
                  </a:lnTo>
                  <a:lnTo>
                    <a:pt x="734" y="570"/>
                  </a:lnTo>
                  <a:lnTo>
                    <a:pt x="750" y="566"/>
                  </a:lnTo>
                  <a:lnTo>
                    <a:pt x="767" y="561"/>
                  </a:lnTo>
                  <a:lnTo>
                    <a:pt x="784" y="553"/>
                  </a:lnTo>
                  <a:lnTo>
                    <a:pt x="801" y="543"/>
                  </a:lnTo>
                  <a:lnTo>
                    <a:pt x="817" y="534"/>
                  </a:lnTo>
                  <a:lnTo>
                    <a:pt x="834" y="526"/>
                  </a:lnTo>
                  <a:lnTo>
                    <a:pt x="851" y="519"/>
                  </a:lnTo>
                  <a:lnTo>
                    <a:pt x="854" y="510"/>
                  </a:lnTo>
                  <a:lnTo>
                    <a:pt x="857" y="502"/>
                  </a:lnTo>
                  <a:lnTo>
                    <a:pt x="862" y="493"/>
                  </a:lnTo>
                  <a:lnTo>
                    <a:pt x="868" y="485"/>
                  </a:lnTo>
                  <a:lnTo>
                    <a:pt x="874" y="477"/>
                  </a:lnTo>
                  <a:lnTo>
                    <a:pt x="881" y="470"/>
                  </a:lnTo>
                  <a:lnTo>
                    <a:pt x="888" y="463"/>
                  </a:lnTo>
                  <a:lnTo>
                    <a:pt x="895" y="457"/>
                  </a:lnTo>
                  <a:lnTo>
                    <a:pt x="904" y="455"/>
                  </a:lnTo>
                  <a:lnTo>
                    <a:pt x="914" y="452"/>
                  </a:lnTo>
                  <a:lnTo>
                    <a:pt x="926" y="451"/>
                  </a:lnTo>
                  <a:lnTo>
                    <a:pt x="938" y="449"/>
                  </a:lnTo>
                  <a:lnTo>
                    <a:pt x="948" y="444"/>
                  </a:lnTo>
                  <a:lnTo>
                    <a:pt x="958" y="439"/>
                  </a:lnTo>
                  <a:lnTo>
                    <a:pt x="966" y="429"/>
                  </a:lnTo>
                  <a:lnTo>
                    <a:pt x="972" y="417"/>
                  </a:lnTo>
                  <a:lnTo>
                    <a:pt x="1019" y="587"/>
                  </a:lnTo>
                  <a:lnTo>
                    <a:pt x="989" y="617"/>
                  </a:lnTo>
                  <a:lnTo>
                    <a:pt x="987" y="637"/>
                  </a:lnTo>
                  <a:lnTo>
                    <a:pt x="984" y="656"/>
                  </a:lnTo>
                  <a:lnTo>
                    <a:pt x="981" y="677"/>
                  </a:lnTo>
                  <a:lnTo>
                    <a:pt x="977" y="698"/>
                  </a:lnTo>
                  <a:lnTo>
                    <a:pt x="973" y="719"/>
                  </a:lnTo>
                  <a:lnTo>
                    <a:pt x="968" y="737"/>
                  </a:lnTo>
                  <a:lnTo>
                    <a:pt x="963" y="755"/>
                  </a:lnTo>
                  <a:lnTo>
                    <a:pt x="958" y="772"/>
                  </a:lnTo>
                  <a:lnTo>
                    <a:pt x="955" y="793"/>
                  </a:lnTo>
                  <a:lnTo>
                    <a:pt x="959" y="810"/>
                  </a:lnTo>
                  <a:lnTo>
                    <a:pt x="968" y="820"/>
                  </a:lnTo>
                  <a:lnTo>
                    <a:pt x="982" y="828"/>
                  </a:lnTo>
                  <a:lnTo>
                    <a:pt x="997" y="833"/>
                  </a:lnTo>
                  <a:lnTo>
                    <a:pt x="1013" y="838"/>
                  </a:lnTo>
                  <a:lnTo>
                    <a:pt x="1028" y="844"/>
                  </a:lnTo>
                  <a:lnTo>
                    <a:pt x="1039" y="853"/>
                  </a:lnTo>
                  <a:lnTo>
                    <a:pt x="1036" y="899"/>
                  </a:lnTo>
                  <a:lnTo>
                    <a:pt x="1030" y="946"/>
                  </a:lnTo>
                  <a:lnTo>
                    <a:pt x="1022" y="992"/>
                  </a:lnTo>
                  <a:lnTo>
                    <a:pt x="1011" y="1037"/>
                  </a:lnTo>
                  <a:lnTo>
                    <a:pt x="997" y="1079"/>
                  </a:lnTo>
                  <a:lnTo>
                    <a:pt x="982" y="1120"/>
                  </a:lnTo>
                  <a:lnTo>
                    <a:pt x="965" y="1155"/>
                  </a:lnTo>
                  <a:lnTo>
                    <a:pt x="945" y="1188"/>
                  </a:lnTo>
                  <a:lnTo>
                    <a:pt x="948" y="1201"/>
                  </a:lnTo>
                  <a:lnTo>
                    <a:pt x="954" y="1211"/>
                  </a:lnTo>
                  <a:lnTo>
                    <a:pt x="961" y="1216"/>
                  </a:lnTo>
                  <a:lnTo>
                    <a:pt x="969" y="1223"/>
                  </a:lnTo>
                  <a:lnTo>
                    <a:pt x="980" y="1222"/>
                  </a:lnTo>
                  <a:lnTo>
                    <a:pt x="991" y="1221"/>
                  </a:lnTo>
                  <a:lnTo>
                    <a:pt x="1000" y="1219"/>
                  </a:lnTo>
                  <a:lnTo>
                    <a:pt x="1010" y="1216"/>
                  </a:lnTo>
                  <a:lnTo>
                    <a:pt x="1017" y="1212"/>
                  </a:lnTo>
                  <a:lnTo>
                    <a:pt x="1023" y="1207"/>
                  </a:lnTo>
                  <a:lnTo>
                    <a:pt x="1028" y="1201"/>
                  </a:lnTo>
                  <a:lnTo>
                    <a:pt x="1032" y="1193"/>
                  </a:lnTo>
                  <a:lnTo>
                    <a:pt x="1040" y="1162"/>
                  </a:lnTo>
                  <a:lnTo>
                    <a:pt x="1052" y="1103"/>
                  </a:lnTo>
                  <a:lnTo>
                    <a:pt x="1067" y="1023"/>
                  </a:lnTo>
                  <a:lnTo>
                    <a:pt x="1086" y="931"/>
                  </a:lnTo>
                  <a:lnTo>
                    <a:pt x="1103" y="831"/>
                  </a:lnTo>
                  <a:lnTo>
                    <a:pt x="1121" y="734"/>
                  </a:lnTo>
                  <a:lnTo>
                    <a:pt x="1137" y="644"/>
                  </a:lnTo>
                  <a:lnTo>
                    <a:pt x="1150" y="570"/>
                  </a:lnTo>
                  <a:lnTo>
                    <a:pt x="1145" y="560"/>
                  </a:lnTo>
                  <a:lnTo>
                    <a:pt x="1139" y="550"/>
                  </a:lnTo>
                  <a:lnTo>
                    <a:pt x="1131" y="545"/>
                  </a:lnTo>
                  <a:lnTo>
                    <a:pt x="1121" y="546"/>
                  </a:lnTo>
                  <a:lnTo>
                    <a:pt x="1109" y="553"/>
                  </a:lnTo>
                  <a:lnTo>
                    <a:pt x="1097" y="558"/>
                  </a:lnTo>
                  <a:lnTo>
                    <a:pt x="1085" y="565"/>
                  </a:lnTo>
                  <a:lnTo>
                    <a:pt x="1071" y="571"/>
                  </a:lnTo>
                  <a:lnTo>
                    <a:pt x="1058" y="576"/>
                  </a:lnTo>
                  <a:lnTo>
                    <a:pt x="1044" y="580"/>
                  </a:lnTo>
                  <a:lnTo>
                    <a:pt x="1032" y="585"/>
                  </a:lnTo>
                  <a:lnTo>
                    <a:pt x="1019" y="587"/>
                  </a:lnTo>
                  <a:lnTo>
                    <a:pt x="972" y="417"/>
                  </a:lnTo>
                  <a:lnTo>
                    <a:pt x="1288" y="271"/>
                  </a:lnTo>
                  <a:lnTo>
                    <a:pt x="1286" y="260"/>
                  </a:lnTo>
                  <a:lnTo>
                    <a:pt x="1285" y="248"/>
                  </a:lnTo>
                  <a:lnTo>
                    <a:pt x="1287" y="237"/>
                  </a:lnTo>
                  <a:lnTo>
                    <a:pt x="1290" y="227"/>
                  </a:lnTo>
                  <a:lnTo>
                    <a:pt x="1294" y="217"/>
                  </a:lnTo>
                  <a:lnTo>
                    <a:pt x="1301" y="209"/>
                  </a:lnTo>
                  <a:lnTo>
                    <a:pt x="1310" y="203"/>
                  </a:lnTo>
                  <a:lnTo>
                    <a:pt x="1320" y="200"/>
                  </a:lnTo>
                  <a:lnTo>
                    <a:pt x="1338" y="192"/>
                  </a:lnTo>
                  <a:lnTo>
                    <a:pt x="1355" y="183"/>
                  </a:lnTo>
                  <a:lnTo>
                    <a:pt x="1373" y="175"/>
                  </a:lnTo>
                  <a:lnTo>
                    <a:pt x="1392" y="167"/>
                  </a:lnTo>
                  <a:lnTo>
                    <a:pt x="1411" y="159"/>
                  </a:lnTo>
                  <a:lnTo>
                    <a:pt x="1429" y="149"/>
                  </a:lnTo>
                  <a:lnTo>
                    <a:pt x="1448" y="141"/>
                  </a:lnTo>
                  <a:lnTo>
                    <a:pt x="1467" y="133"/>
                  </a:lnTo>
                  <a:lnTo>
                    <a:pt x="1485" y="125"/>
                  </a:lnTo>
                  <a:lnTo>
                    <a:pt x="1504" y="117"/>
                  </a:lnTo>
                  <a:lnTo>
                    <a:pt x="1522" y="110"/>
                  </a:lnTo>
                  <a:lnTo>
                    <a:pt x="1542" y="102"/>
                  </a:lnTo>
                  <a:lnTo>
                    <a:pt x="1560" y="94"/>
                  </a:lnTo>
                  <a:lnTo>
                    <a:pt x="1578" y="87"/>
                  </a:lnTo>
                  <a:lnTo>
                    <a:pt x="1595" y="79"/>
                  </a:lnTo>
                  <a:lnTo>
                    <a:pt x="1614" y="72"/>
                  </a:lnTo>
                  <a:lnTo>
                    <a:pt x="1611" y="63"/>
                  </a:lnTo>
                  <a:lnTo>
                    <a:pt x="1611" y="55"/>
                  </a:lnTo>
                  <a:lnTo>
                    <a:pt x="1614" y="48"/>
                  </a:lnTo>
                  <a:lnTo>
                    <a:pt x="1616" y="43"/>
                  </a:lnTo>
                  <a:lnTo>
                    <a:pt x="1624" y="39"/>
                  </a:lnTo>
                  <a:lnTo>
                    <a:pt x="1634" y="34"/>
                  </a:lnTo>
                  <a:lnTo>
                    <a:pt x="1644" y="28"/>
                  </a:lnTo>
                  <a:lnTo>
                    <a:pt x="1655" y="24"/>
                  </a:lnTo>
                  <a:lnTo>
                    <a:pt x="1664" y="19"/>
                  </a:lnTo>
                  <a:lnTo>
                    <a:pt x="1671" y="16"/>
                  </a:lnTo>
                  <a:lnTo>
                    <a:pt x="1676" y="13"/>
                  </a:lnTo>
                  <a:lnTo>
                    <a:pt x="1678" y="12"/>
                  </a:lnTo>
                  <a:lnTo>
                    <a:pt x="1713" y="38"/>
                  </a:lnTo>
                  <a:lnTo>
                    <a:pt x="1740" y="74"/>
                  </a:lnTo>
                  <a:lnTo>
                    <a:pt x="1760" y="121"/>
                  </a:lnTo>
                  <a:lnTo>
                    <a:pt x="1776" y="170"/>
                  </a:lnTo>
                  <a:lnTo>
                    <a:pt x="1785" y="221"/>
                  </a:lnTo>
                  <a:lnTo>
                    <a:pt x="1790" y="266"/>
                  </a:lnTo>
                  <a:lnTo>
                    <a:pt x="1789" y="304"/>
                  </a:lnTo>
                  <a:lnTo>
                    <a:pt x="1785" y="329"/>
                  </a:lnTo>
                  <a:lnTo>
                    <a:pt x="1775" y="333"/>
                  </a:lnTo>
                  <a:lnTo>
                    <a:pt x="1765" y="337"/>
                  </a:lnTo>
                  <a:lnTo>
                    <a:pt x="1754" y="342"/>
                  </a:lnTo>
                  <a:lnTo>
                    <a:pt x="1745" y="345"/>
                  </a:lnTo>
                  <a:lnTo>
                    <a:pt x="1735" y="349"/>
                  </a:lnTo>
                  <a:lnTo>
                    <a:pt x="1725" y="349"/>
                  </a:lnTo>
                  <a:lnTo>
                    <a:pt x="1716" y="346"/>
                  </a:lnTo>
                  <a:lnTo>
                    <a:pt x="1706" y="341"/>
                  </a:lnTo>
                  <a:lnTo>
                    <a:pt x="1686" y="350"/>
                  </a:lnTo>
                  <a:lnTo>
                    <a:pt x="1666" y="359"/>
                  </a:lnTo>
                  <a:lnTo>
                    <a:pt x="1647" y="367"/>
                  </a:lnTo>
                  <a:lnTo>
                    <a:pt x="1627" y="376"/>
                  </a:lnTo>
                  <a:lnTo>
                    <a:pt x="1606" y="384"/>
                  </a:lnTo>
                  <a:lnTo>
                    <a:pt x="1586" y="392"/>
                  </a:lnTo>
                  <a:lnTo>
                    <a:pt x="1565" y="399"/>
                  </a:lnTo>
                  <a:lnTo>
                    <a:pt x="1545" y="407"/>
                  </a:lnTo>
                  <a:lnTo>
                    <a:pt x="1524" y="415"/>
                  </a:lnTo>
                  <a:lnTo>
                    <a:pt x="1504" y="424"/>
                  </a:lnTo>
                  <a:lnTo>
                    <a:pt x="1484" y="432"/>
                  </a:lnTo>
                  <a:lnTo>
                    <a:pt x="1463" y="440"/>
                  </a:lnTo>
                  <a:lnTo>
                    <a:pt x="1442" y="449"/>
                  </a:lnTo>
                  <a:lnTo>
                    <a:pt x="1422" y="458"/>
                  </a:lnTo>
                  <a:lnTo>
                    <a:pt x="1403" y="467"/>
                  </a:lnTo>
                  <a:lnTo>
                    <a:pt x="1382" y="477"/>
                  </a:lnTo>
                  <a:lnTo>
                    <a:pt x="1371" y="477"/>
                  </a:lnTo>
                  <a:lnTo>
                    <a:pt x="1361" y="472"/>
                  </a:lnTo>
                  <a:lnTo>
                    <a:pt x="1352" y="466"/>
                  </a:lnTo>
                  <a:lnTo>
                    <a:pt x="1343" y="460"/>
                  </a:lnTo>
                  <a:lnTo>
                    <a:pt x="1334" y="456"/>
                  </a:lnTo>
                  <a:lnTo>
                    <a:pt x="1326" y="456"/>
                  </a:lnTo>
                  <a:lnTo>
                    <a:pt x="1317" y="459"/>
                  </a:lnTo>
                  <a:lnTo>
                    <a:pt x="1307" y="470"/>
                  </a:lnTo>
                  <a:lnTo>
                    <a:pt x="1300" y="479"/>
                  </a:lnTo>
                  <a:lnTo>
                    <a:pt x="1296" y="490"/>
                  </a:lnTo>
                  <a:lnTo>
                    <a:pt x="1293" y="502"/>
                  </a:lnTo>
                  <a:lnTo>
                    <a:pt x="1292" y="513"/>
                  </a:lnTo>
                  <a:lnTo>
                    <a:pt x="1290" y="526"/>
                  </a:lnTo>
                  <a:lnTo>
                    <a:pt x="1286" y="536"/>
                  </a:lnTo>
                  <a:lnTo>
                    <a:pt x="1281" y="547"/>
                  </a:lnTo>
                  <a:lnTo>
                    <a:pt x="1272" y="555"/>
                  </a:lnTo>
                  <a:lnTo>
                    <a:pt x="1277" y="595"/>
                  </a:lnTo>
                  <a:lnTo>
                    <a:pt x="1292" y="676"/>
                  </a:lnTo>
                  <a:lnTo>
                    <a:pt x="1314" y="782"/>
                  </a:lnTo>
                  <a:lnTo>
                    <a:pt x="1339" y="901"/>
                  </a:lnTo>
                  <a:lnTo>
                    <a:pt x="1365" y="1019"/>
                  </a:lnTo>
                  <a:lnTo>
                    <a:pt x="1388" y="1124"/>
                  </a:lnTo>
                  <a:lnTo>
                    <a:pt x="1406" y="1204"/>
                  </a:lnTo>
                  <a:lnTo>
                    <a:pt x="1414" y="1243"/>
                  </a:lnTo>
                  <a:lnTo>
                    <a:pt x="1333" y="1264"/>
                  </a:lnTo>
                  <a:lnTo>
                    <a:pt x="1318" y="1191"/>
                  </a:lnTo>
                  <a:lnTo>
                    <a:pt x="1302" y="1120"/>
                  </a:lnTo>
                  <a:lnTo>
                    <a:pt x="1288" y="1049"/>
                  </a:lnTo>
                  <a:lnTo>
                    <a:pt x="1274" y="979"/>
                  </a:lnTo>
                  <a:lnTo>
                    <a:pt x="1259" y="910"/>
                  </a:lnTo>
                  <a:lnTo>
                    <a:pt x="1244" y="841"/>
                  </a:lnTo>
                  <a:lnTo>
                    <a:pt x="1226" y="772"/>
                  </a:lnTo>
                  <a:lnTo>
                    <a:pt x="1207" y="702"/>
                  </a:lnTo>
                  <a:lnTo>
                    <a:pt x="1196" y="763"/>
                  </a:lnTo>
                  <a:lnTo>
                    <a:pt x="1185" y="823"/>
                  </a:lnTo>
                  <a:lnTo>
                    <a:pt x="1173" y="882"/>
                  </a:lnTo>
                  <a:lnTo>
                    <a:pt x="1162" y="942"/>
                  </a:lnTo>
                  <a:lnTo>
                    <a:pt x="1150" y="1001"/>
                  </a:lnTo>
                  <a:lnTo>
                    <a:pt x="1139" y="1060"/>
                  </a:lnTo>
                  <a:lnTo>
                    <a:pt x="1129" y="1118"/>
                  </a:lnTo>
                  <a:lnTo>
                    <a:pt x="1119" y="1178"/>
                  </a:lnTo>
                  <a:lnTo>
                    <a:pt x="1125" y="1178"/>
                  </a:lnTo>
                  <a:lnTo>
                    <a:pt x="1132" y="1178"/>
                  </a:lnTo>
                  <a:lnTo>
                    <a:pt x="1139" y="1179"/>
                  </a:lnTo>
                  <a:lnTo>
                    <a:pt x="1146" y="1181"/>
                  </a:lnTo>
                  <a:lnTo>
                    <a:pt x="1153" y="1182"/>
                  </a:lnTo>
                  <a:lnTo>
                    <a:pt x="1161" y="1183"/>
                  </a:lnTo>
                  <a:lnTo>
                    <a:pt x="1167" y="1185"/>
                  </a:lnTo>
                  <a:lnTo>
                    <a:pt x="1174" y="1188"/>
                  </a:lnTo>
                  <a:lnTo>
                    <a:pt x="1185" y="1193"/>
                  </a:lnTo>
                  <a:lnTo>
                    <a:pt x="1198" y="1201"/>
                  </a:lnTo>
                  <a:lnTo>
                    <a:pt x="1212" y="1212"/>
                  </a:lnTo>
                  <a:lnTo>
                    <a:pt x="1227" y="1223"/>
                  </a:lnTo>
                  <a:lnTo>
                    <a:pt x="1241" y="1236"/>
                  </a:lnTo>
                  <a:lnTo>
                    <a:pt x="1253" y="1249"/>
                  </a:lnTo>
                  <a:lnTo>
                    <a:pt x="1262" y="1262"/>
                  </a:lnTo>
                  <a:lnTo>
                    <a:pt x="1267" y="1275"/>
                  </a:lnTo>
                  <a:lnTo>
                    <a:pt x="1275" y="1272"/>
                  </a:lnTo>
                  <a:lnTo>
                    <a:pt x="1283" y="1270"/>
                  </a:lnTo>
                  <a:lnTo>
                    <a:pt x="1292" y="1269"/>
                  </a:lnTo>
                  <a:lnTo>
                    <a:pt x="1301" y="1269"/>
                  </a:lnTo>
                  <a:lnTo>
                    <a:pt x="1310" y="1268"/>
                  </a:lnTo>
                  <a:lnTo>
                    <a:pt x="1318" y="1268"/>
                  </a:lnTo>
                  <a:lnTo>
                    <a:pt x="1326" y="1266"/>
                  </a:lnTo>
                  <a:lnTo>
                    <a:pt x="1333" y="1264"/>
                  </a:lnTo>
                  <a:lnTo>
                    <a:pt x="1414" y="1243"/>
                  </a:lnTo>
                  <a:lnTo>
                    <a:pt x="1414" y="1252"/>
                  </a:lnTo>
                  <a:lnTo>
                    <a:pt x="1416" y="1260"/>
                  </a:lnTo>
                  <a:lnTo>
                    <a:pt x="1421" y="1267"/>
                  </a:lnTo>
                  <a:lnTo>
                    <a:pt x="1429" y="1268"/>
                  </a:lnTo>
                  <a:lnTo>
                    <a:pt x="1440" y="1266"/>
                  </a:lnTo>
                  <a:lnTo>
                    <a:pt x="1449" y="1266"/>
                  </a:lnTo>
                  <a:lnTo>
                    <a:pt x="1457" y="1269"/>
                  </a:lnTo>
                  <a:lnTo>
                    <a:pt x="1464" y="1274"/>
                  </a:lnTo>
                  <a:lnTo>
                    <a:pt x="1470" y="1281"/>
                  </a:lnTo>
                  <a:lnTo>
                    <a:pt x="1475" y="1288"/>
                  </a:lnTo>
                  <a:lnTo>
                    <a:pt x="1479" y="1296"/>
                  </a:lnTo>
                  <a:lnTo>
                    <a:pt x="1483" y="1304"/>
                  </a:lnTo>
                  <a:lnTo>
                    <a:pt x="1483" y="1315"/>
                  </a:lnTo>
                  <a:lnTo>
                    <a:pt x="1487" y="1325"/>
                  </a:lnTo>
                  <a:lnTo>
                    <a:pt x="1493" y="1330"/>
                  </a:lnTo>
                  <a:lnTo>
                    <a:pt x="1501" y="1334"/>
                  </a:lnTo>
                  <a:lnTo>
                    <a:pt x="1510" y="1338"/>
                  </a:lnTo>
                  <a:lnTo>
                    <a:pt x="1518" y="1343"/>
                  </a:lnTo>
                  <a:lnTo>
                    <a:pt x="1524" y="1350"/>
                  </a:lnTo>
                  <a:lnTo>
                    <a:pt x="1527" y="1359"/>
                  </a:lnTo>
                  <a:lnTo>
                    <a:pt x="1526" y="1370"/>
                  </a:lnTo>
                  <a:lnTo>
                    <a:pt x="1527" y="1378"/>
                  </a:lnTo>
                  <a:lnTo>
                    <a:pt x="1532" y="1383"/>
                  </a:lnTo>
                  <a:lnTo>
                    <a:pt x="1538" y="1387"/>
                  </a:lnTo>
                  <a:lnTo>
                    <a:pt x="1545" y="1390"/>
                  </a:lnTo>
                  <a:lnTo>
                    <a:pt x="1552" y="1393"/>
                  </a:lnTo>
                  <a:lnTo>
                    <a:pt x="1559" y="1395"/>
                  </a:lnTo>
                  <a:lnTo>
                    <a:pt x="1565" y="1397"/>
                  </a:lnTo>
                  <a:lnTo>
                    <a:pt x="1577" y="1468"/>
                  </a:lnTo>
                  <a:lnTo>
                    <a:pt x="1592" y="1538"/>
                  </a:lnTo>
                  <a:lnTo>
                    <a:pt x="1608" y="1608"/>
                  </a:lnTo>
                  <a:lnTo>
                    <a:pt x="1626" y="1678"/>
                  </a:lnTo>
                  <a:lnTo>
                    <a:pt x="1643" y="1748"/>
                  </a:lnTo>
                  <a:lnTo>
                    <a:pt x="1659" y="1817"/>
                  </a:lnTo>
                  <a:lnTo>
                    <a:pt x="1674" y="1885"/>
                  </a:lnTo>
                  <a:lnTo>
                    <a:pt x="1686" y="1950"/>
                  </a:lnTo>
                  <a:lnTo>
                    <a:pt x="1693" y="1955"/>
                  </a:lnTo>
                  <a:lnTo>
                    <a:pt x="1695" y="1961"/>
                  </a:lnTo>
                  <a:lnTo>
                    <a:pt x="1694" y="1969"/>
                  </a:lnTo>
                  <a:lnTo>
                    <a:pt x="1693" y="1976"/>
                  </a:lnTo>
                  <a:lnTo>
                    <a:pt x="1669" y="1975"/>
                  </a:lnTo>
                  <a:lnTo>
                    <a:pt x="1647" y="1975"/>
                  </a:lnTo>
                  <a:lnTo>
                    <a:pt x="1625" y="1976"/>
                  </a:lnTo>
                  <a:lnTo>
                    <a:pt x="1602" y="1979"/>
                  </a:lnTo>
                  <a:lnTo>
                    <a:pt x="1580" y="1983"/>
                  </a:lnTo>
                  <a:lnTo>
                    <a:pt x="1559" y="1987"/>
                  </a:lnTo>
                  <a:lnTo>
                    <a:pt x="1537" y="1992"/>
                  </a:lnTo>
                  <a:lnTo>
                    <a:pt x="1515" y="1996"/>
                  </a:lnTo>
                  <a:lnTo>
                    <a:pt x="1494" y="2001"/>
                  </a:lnTo>
                  <a:lnTo>
                    <a:pt x="1472" y="2007"/>
                  </a:lnTo>
                  <a:lnTo>
                    <a:pt x="1450" y="2010"/>
                  </a:lnTo>
                  <a:lnTo>
                    <a:pt x="1429" y="2015"/>
                  </a:lnTo>
                  <a:lnTo>
                    <a:pt x="1407" y="2017"/>
                  </a:lnTo>
                  <a:lnTo>
                    <a:pt x="1386" y="2019"/>
                  </a:lnTo>
                  <a:lnTo>
                    <a:pt x="1363" y="2019"/>
                  </a:lnTo>
                  <a:lnTo>
                    <a:pt x="1341" y="2018"/>
                  </a:lnTo>
                  <a:lnTo>
                    <a:pt x="1334" y="2010"/>
                  </a:lnTo>
                  <a:lnTo>
                    <a:pt x="1333" y="2002"/>
                  </a:lnTo>
                  <a:lnTo>
                    <a:pt x="1335" y="1993"/>
                  </a:lnTo>
                  <a:lnTo>
                    <a:pt x="1338" y="1985"/>
                  </a:lnTo>
                  <a:lnTo>
                    <a:pt x="1341" y="1977"/>
                  </a:lnTo>
                  <a:lnTo>
                    <a:pt x="1341" y="1970"/>
                  </a:lnTo>
                  <a:lnTo>
                    <a:pt x="1337" y="1964"/>
                  </a:lnTo>
                  <a:lnTo>
                    <a:pt x="1326" y="1960"/>
                  </a:lnTo>
                  <a:lnTo>
                    <a:pt x="1318" y="1961"/>
                  </a:lnTo>
                  <a:lnTo>
                    <a:pt x="1312" y="1968"/>
                  </a:lnTo>
                  <a:lnTo>
                    <a:pt x="1307" y="1976"/>
                  </a:lnTo>
                  <a:lnTo>
                    <a:pt x="1303" y="1986"/>
                  </a:lnTo>
                  <a:lnTo>
                    <a:pt x="1308" y="1998"/>
                  </a:lnTo>
                  <a:lnTo>
                    <a:pt x="1314" y="2009"/>
                  </a:lnTo>
                  <a:lnTo>
                    <a:pt x="1318" y="2023"/>
                  </a:lnTo>
                  <a:lnTo>
                    <a:pt x="1322" y="2037"/>
                  </a:lnTo>
                  <a:lnTo>
                    <a:pt x="1325" y="2051"/>
                  </a:lnTo>
                  <a:lnTo>
                    <a:pt x="1329" y="2063"/>
                  </a:lnTo>
                  <a:lnTo>
                    <a:pt x="1333" y="2076"/>
                  </a:lnTo>
                  <a:lnTo>
                    <a:pt x="1337" y="2087"/>
                  </a:lnTo>
                  <a:lnTo>
                    <a:pt x="1322" y="2100"/>
                  </a:lnTo>
                  <a:lnTo>
                    <a:pt x="1039" y="2100"/>
                  </a:lnTo>
                  <a:lnTo>
                    <a:pt x="1037" y="2083"/>
                  </a:lnTo>
                  <a:lnTo>
                    <a:pt x="1038" y="2064"/>
                  </a:lnTo>
                  <a:lnTo>
                    <a:pt x="1041" y="2046"/>
                  </a:lnTo>
                  <a:lnTo>
                    <a:pt x="1047" y="2031"/>
                  </a:lnTo>
                  <a:lnTo>
                    <a:pt x="1050" y="2033"/>
                  </a:lnTo>
                  <a:lnTo>
                    <a:pt x="1047" y="2016"/>
                  </a:lnTo>
                  <a:lnTo>
                    <a:pt x="1034" y="2010"/>
                  </a:lnTo>
                  <a:lnTo>
                    <a:pt x="1024" y="2011"/>
                  </a:lnTo>
                  <a:lnTo>
                    <a:pt x="1016" y="2017"/>
                  </a:lnTo>
                  <a:lnTo>
                    <a:pt x="1010" y="2025"/>
                  </a:lnTo>
                  <a:lnTo>
                    <a:pt x="1002" y="2034"/>
                  </a:lnTo>
                  <a:lnTo>
                    <a:pt x="995" y="2043"/>
                  </a:lnTo>
                  <a:lnTo>
                    <a:pt x="987" y="2048"/>
                  </a:lnTo>
                  <a:lnTo>
                    <a:pt x="976" y="2049"/>
                  </a:lnTo>
                  <a:lnTo>
                    <a:pt x="964" y="2054"/>
                  </a:lnTo>
                  <a:lnTo>
                    <a:pt x="952" y="2060"/>
                  </a:lnTo>
                  <a:lnTo>
                    <a:pt x="941" y="2066"/>
                  </a:lnTo>
                  <a:lnTo>
                    <a:pt x="928" y="2074"/>
                  </a:lnTo>
                  <a:lnTo>
                    <a:pt x="916" y="2081"/>
                  </a:lnTo>
                  <a:lnTo>
                    <a:pt x="905" y="2089"/>
                  </a:lnTo>
                  <a:lnTo>
                    <a:pt x="893" y="2097"/>
                  </a:lnTo>
                  <a:lnTo>
                    <a:pt x="881" y="2104"/>
                  </a:lnTo>
                  <a:lnTo>
                    <a:pt x="869" y="2111"/>
                  </a:lnTo>
                  <a:lnTo>
                    <a:pt x="857" y="2116"/>
                  </a:lnTo>
                  <a:lnTo>
                    <a:pt x="844" y="2121"/>
                  </a:lnTo>
                  <a:lnTo>
                    <a:pt x="831" y="2123"/>
                  </a:lnTo>
                  <a:lnTo>
                    <a:pt x="818" y="2125"/>
                  </a:lnTo>
                  <a:lnTo>
                    <a:pt x="805" y="2124"/>
                  </a:lnTo>
                  <a:lnTo>
                    <a:pt x="791" y="2122"/>
                  </a:lnTo>
                  <a:lnTo>
                    <a:pt x="776" y="2116"/>
                  </a:lnTo>
                  <a:lnTo>
                    <a:pt x="780" y="2105"/>
                  </a:lnTo>
                  <a:lnTo>
                    <a:pt x="779" y="2094"/>
                  </a:lnTo>
                  <a:lnTo>
                    <a:pt x="774" y="2086"/>
                  </a:lnTo>
                  <a:lnTo>
                    <a:pt x="769" y="2079"/>
                  </a:lnTo>
                  <a:lnTo>
                    <a:pt x="764" y="2072"/>
                  </a:lnTo>
                  <a:lnTo>
                    <a:pt x="759" y="2066"/>
                  </a:lnTo>
                  <a:lnTo>
                    <a:pt x="757" y="2056"/>
                  </a:lnTo>
                  <a:lnTo>
                    <a:pt x="759" y="2045"/>
                  </a:lnTo>
                  <a:lnTo>
                    <a:pt x="754" y="2040"/>
                  </a:lnTo>
                  <a:lnTo>
                    <a:pt x="748" y="2040"/>
                  </a:lnTo>
                  <a:lnTo>
                    <a:pt x="741" y="2044"/>
                  </a:lnTo>
                  <a:lnTo>
                    <a:pt x="734" y="2045"/>
                  </a:lnTo>
                  <a:lnTo>
                    <a:pt x="722" y="2005"/>
                  </a:lnTo>
                  <a:lnTo>
                    <a:pt x="714" y="2002"/>
                  </a:lnTo>
                  <a:lnTo>
                    <a:pt x="707" y="2003"/>
                  </a:lnTo>
                  <a:lnTo>
                    <a:pt x="700" y="2007"/>
                  </a:lnTo>
                  <a:lnTo>
                    <a:pt x="695" y="2011"/>
                  </a:lnTo>
                  <a:lnTo>
                    <a:pt x="690" y="2016"/>
                  </a:lnTo>
                  <a:lnTo>
                    <a:pt x="684" y="2019"/>
                  </a:lnTo>
                  <a:lnTo>
                    <a:pt x="677" y="2019"/>
                  </a:lnTo>
                  <a:lnTo>
                    <a:pt x="669" y="2016"/>
                  </a:lnTo>
                  <a:lnTo>
                    <a:pt x="664" y="2005"/>
                  </a:lnTo>
                  <a:lnTo>
                    <a:pt x="664" y="1994"/>
                  </a:lnTo>
                  <a:lnTo>
                    <a:pt x="665" y="1984"/>
                  </a:lnTo>
                  <a:lnTo>
                    <a:pt x="668" y="1975"/>
                  </a:lnTo>
                  <a:lnTo>
                    <a:pt x="671" y="1964"/>
                  </a:lnTo>
                  <a:lnTo>
                    <a:pt x="673" y="1955"/>
                  </a:lnTo>
                  <a:lnTo>
                    <a:pt x="673" y="1943"/>
                  </a:lnTo>
                  <a:lnTo>
                    <a:pt x="669" y="1931"/>
                  </a:lnTo>
                  <a:lnTo>
                    <a:pt x="657" y="1917"/>
                  </a:lnTo>
                  <a:lnTo>
                    <a:pt x="646" y="1903"/>
                  </a:lnTo>
                  <a:lnTo>
                    <a:pt x="635" y="1888"/>
                  </a:lnTo>
                  <a:lnTo>
                    <a:pt x="622" y="1873"/>
                  </a:lnTo>
                  <a:lnTo>
                    <a:pt x="610" y="1858"/>
                  </a:lnTo>
                  <a:lnTo>
                    <a:pt x="598" y="1844"/>
                  </a:lnTo>
                  <a:lnTo>
                    <a:pt x="586" y="1832"/>
                  </a:lnTo>
                  <a:lnTo>
                    <a:pt x="573" y="1819"/>
                  </a:lnTo>
                  <a:lnTo>
                    <a:pt x="574" y="1828"/>
                  </a:lnTo>
                  <a:lnTo>
                    <a:pt x="579" y="1836"/>
                  </a:lnTo>
                  <a:lnTo>
                    <a:pt x="582" y="1845"/>
                  </a:lnTo>
                  <a:lnTo>
                    <a:pt x="579" y="1855"/>
                  </a:lnTo>
                  <a:lnTo>
                    <a:pt x="574" y="1858"/>
                  </a:lnTo>
                  <a:lnTo>
                    <a:pt x="568" y="1863"/>
                  </a:lnTo>
                  <a:lnTo>
                    <a:pt x="562" y="1867"/>
                  </a:lnTo>
                  <a:lnTo>
                    <a:pt x="555" y="1872"/>
                  </a:lnTo>
                  <a:lnTo>
                    <a:pt x="548" y="1878"/>
                  </a:lnTo>
                  <a:lnTo>
                    <a:pt x="544" y="1885"/>
                  </a:lnTo>
                  <a:lnTo>
                    <a:pt x="541" y="1893"/>
                  </a:lnTo>
                  <a:lnTo>
                    <a:pt x="541" y="1902"/>
                  </a:lnTo>
                  <a:lnTo>
                    <a:pt x="536" y="1947"/>
                  </a:lnTo>
                  <a:lnTo>
                    <a:pt x="538" y="1995"/>
                  </a:lnTo>
                  <a:lnTo>
                    <a:pt x="542" y="2048"/>
                  </a:lnTo>
                  <a:lnTo>
                    <a:pt x="541" y="2100"/>
                  </a:lnTo>
                  <a:lnTo>
                    <a:pt x="526" y="2101"/>
                  </a:lnTo>
                  <a:lnTo>
                    <a:pt x="511" y="2101"/>
                  </a:lnTo>
                  <a:lnTo>
                    <a:pt x="495" y="2102"/>
                  </a:lnTo>
                  <a:lnTo>
                    <a:pt x="479" y="2102"/>
                  </a:lnTo>
                  <a:lnTo>
                    <a:pt x="464" y="2104"/>
                  </a:lnTo>
                  <a:lnTo>
                    <a:pt x="450" y="2104"/>
                  </a:lnTo>
                  <a:lnTo>
                    <a:pt x="439" y="2104"/>
                  </a:lnTo>
                  <a:lnTo>
                    <a:pt x="431" y="2102"/>
                  </a:lnTo>
                  <a:lnTo>
                    <a:pt x="430" y="2079"/>
                  </a:lnTo>
                  <a:lnTo>
                    <a:pt x="426" y="2059"/>
                  </a:lnTo>
                  <a:lnTo>
                    <a:pt x="421" y="2038"/>
                  </a:lnTo>
                  <a:lnTo>
                    <a:pt x="414" y="2019"/>
                  </a:lnTo>
                  <a:lnTo>
                    <a:pt x="404" y="2002"/>
                  </a:lnTo>
                  <a:lnTo>
                    <a:pt x="392" y="1987"/>
                  </a:lnTo>
                  <a:lnTo>
                    <a:pt x="380" y="1973"/>
                  </a:lnTo>
                  <a:lnTo>
                    <a:pt x="366" y="1962"/>
                  </a:lnTo>
                  <a:lnTo>
                    <a:pt x="354" y="1955"/>
                  </a:lnTo>
                  <a:lnTo>
                    <a:pt x="342" y="1953"/>
                  </a:lnTo>
                  <a:lnTo>
                    <a:pt x="329" y="1955"/>
                  </a:lnTo>
                  <a:lnTo>
                    <a:pt x="316" y="1958"/>
                  </a:lnTo>
                  <a:lnTo>
                    <a:pt x="304" y="1965"/>
                  </a:lnTo>
                  <a:lnTo>
                    <a:pt x="292" y="1972"/>
                  </a:lnTo>
                  <a:lnTo>
                    <a:pt x="282" y="1980"/>
                  </a:lnTo>
                  <a:lnTo>
                    <a:pt x="272" y="1988"/>
                  </a:lnTo>
                  <a:lnTo>
                    <a:pt x="261" y="2003"/>
                  </a:lnTo>
                  <a:lnTo>
                    <a:pt x="251" y="2018"/>
                  </a:lnTo>
                  <a:lnTo>
                    <a:pt x="242" y="2036"/>
                  </a:lnTo>
                  <a:lnTo>
                    <a:pt x="236" y="2052"/>
                  </a:lnTo>
                  <a:lnTo>
                    <a:pt x="232" y="2068"/>
                  </a:lnTo>
                  <a:lnTo>
                    <a:pt x="228" y="2083"/>
                  </a:lnTo>
                  <a:lnTo>
                    <a:pt x="226" y="2094"/>
                  </a:lnTo>
                  <a:lnTo>
                    <a:pt x="225" y="2102"/>
                  </a:lnTo>
                  <a:lnTo>
                    <a:pt x="213" y="2107"/>
                  </a:lnTo>
                  <a:lnTo>
                    <a:pt x="200" y="2112"/>
                  </a:lnTo>
                  <a:lnTo>
                    <a:pt x="186" y="2114"/>
                  </a:lnTo>
                  <a:lnTo>
                    <a:pt x="172" y="2115"/>
                  </a:lnTo>
                  <a:lnTo>
                    <a:pt x="157" y="2114"/>
                  </a:lnTo>
                  <a:lnTo>
                    <a:pt x="144" y="2112"/>
                  </a:lnTo>
                  <a:lnTo>
                    <a:pt x="131" y="2106"/>
                  </a:lnTo>
                  <a:lnTo>
                    <a:pt x="121" y="2098"/>
                  </a:lnTo>
                  <a:lnTo>
                    <a:pt x="126" y="2040"/>
                  </a:lnTo>
                  <a:lnTo>
                    <a:pt x="126" y="1965"/>
                  </a:lnTo>
                  <a:lnTo>
                    <a:pt x="121" y="1897"/>
                  </a:lnTo>
                  <a:lnTo>
                    <a:pt x="108" y="1864"/>
                  </a:lnTo>
                  <a:lnTo>
                    <a:pt x="101" y="1865"/>
                  </a:lnTo>
                  <a:lnTo>
                    <a:pt x="95" y="1866"/>
                  </a:lnTo>
                  <a:lnTo>
                    <a:pt x="87" y="1866"/>
                  </a:lnTo>
                  <a:lnTo>
                    <a:pt x="81" y="1865"/>
                  </a:lnTo>
                  <a:lnTo>
                    <a:pt x="74" y="1864"/>
                  </a:lnTo>
                  <a:lnTo>
                    <a:pt x="68" y="1862"/>
                  </a:lnTo>
                  <a:lnTo>
                    <a:pt x="62" y="1858"/>
                  </a:lnTo>
                  <a:lnTo>
                    <a:pt x="56" y="1855"/>
                  </a:lnTo>
                  <a:lnTo>
                    <a:pt x="47" y="1839"/>
                  </a:lnTo>
                  <a:lnTo>
                    <a:pt x="47" y="1820"/>
                  </a:lnTo>
                  <a:lnTo>
                    <a:pt x="54" y="1802"/>
                  </a:lnTo>
                  <a:lnTo>
                    <a:pt x="62" y="1783"/>
                  </a:lnTo>
                  <a:lnTo>
                    <a:pt x="66" y="1774"/>
                  </a:lnTo>
                  <a:lnTo>
                    <a:pt x="72" y="1766"/>
                  </a:lnTo>
                  <a:lnTo>
                    <a:pt x="79" y="1760"/>
                  </a:lnTo>
                  <a:lnTo>
                    <a:pt x="86" y="1756"/>
                  </a:lnTo>
                  <a:lnTo>
                    <a:pt x="95" y="1751"/>
                  </a:lnTo>
                  <a:lnTo>
                    <a:pt x="103" y="1745"/>
                  </a:lnTo>
                  <a:lnTo>
                    <a:pt x="109" y="1739"/>
                  </a:lnTo>
                  <a:lnTo>
                    <a:pt x="115" y="1733"/>
                  </a:lnTo>
                  <a:lnTo>
                    <a:pt x="88" y="1704"/>
                  </a:lnTo>
                  <a:lnTo>
                    <a:pt x="64" y="1671"/>
                  </a:lnTo>
                  <a:lnTo>
                    <a:pt x="44" y="1638"/>
                  </a:lnTo>
                  <a:lnTo>
                    <a:pt x="27" y="1601"/>
                  </a:lnTo>
                  <a:lnTo>
                    <a:pt x="13" y="1561"/>
                  </a:lnTo>
                  <a:lnTo>
                    <a:pt x="4" y="1519"/>
                  </a:lnTo>
                  <a:lnTo>
                    <a:pt x="0" y="1476"/>
                  </a:lnTo>
                  <a:lnTo>
                    <a:pt x="1" y="1428"/>
                  </a:lnTo>
                  <a:lnTo>
                    <a:pt x="3" y="1428"/>
                  </a:lnTo>
                  <a:lnTo>
                    <a:pt x="7" y="1403"/>
                  </a:lnTo>
                  <a:lnTo>
                    <a:pt x="12" y="1378"/>
                  </a:lnTo>
                  <a:lnTo>
                    <a:pt x="17" y="1351"/>
                  </a:lnTo>
                  <a:lnTo>
                    <a:pt x="24" y="1326"/>
                  </a:lnTo>
                  <a:lnTo>
                    <a:pt x="31" y="1299"/>
                  </a:lnTo>
                  <a:lnTo>
                    <a:pt x="39" y="1273"/>
                  </a:lnTo>
                  <a:lnTo>
                    <a:pt x="48" y="1247"/>
                  </a:lnTo>
                  <a:lnTo>
                    <a:pt x="58" y="1222"/>
                  </a:lnTo>
                  <a:lnTo>
                    <a:pt x="68" y="1198"/>
                  </a:lnTo>
                  <a:lnTo>
                    <a:pt x="80" y="1174"/>
                  </a:lnTo>
                  <a:lnTo>
                    <a:pt x="93" y="1151"/>
                  </a:lnTo>
                  <a:lnTo>
                    <a:pt x="108" y="1129"/>
                  </a:lnTo>
                  <a:lnTo>
                    <a:pt x="123" y="1108"/>
                  </a:lnTo>
                  <a:lnTo>
                    <a:pt x="139" y="1087"/>
                  </a:lnTo>
                  <a:lnTo>
                    <a:pt x="156" y="1070"/>
                  </a:lnTo>
                  <a:lnTo>
                    <a:pt x="175" y="1053"/>
                  </a:lnTo>
                  <a:lnTo>
                    <a:pt x="181" y="1047"/>
                  </a:lnTo>
                  <a:lnTo>
                    <a:pt x="195" y="1035"/>
                  </a:lnTo>
                  <a:lnTo>
                    <a:pt x="214" y="1019"/>
                  </a:lnTo>
                  <a:lnTo>
                    <a:pt x="236" y="1001"/>
                  </a:lnTo>
                  <a:lnTo>
                    <a:pt x="259" y="981"/>
                  </a:lnTo>
                  <a:lnTo>
                    <a:pt x="279" y="961"/>
                  </a:lnTo>
                  <a:lnTo>
                    <a:pt x="295" y="939"/>
                  </a:lnTo>
                  <a:lnTo>
                    <a:pt x="303" y="919"/>
                  </a:lnTo>
                  <a:lnTo>
                    <a:pt x="265" y="896"/>
                  </a:lnTo>
                  <a:lnTo>
                    <a:pt x="256" y="899"/>
                  </a:lnTo>
                  <a:lnTo>
                    <a:pt x="247" y="901"/>
                  </a:lnTo>
                  <a:lnTo>
                    <a:pt x="237" y="902"/>
                  </a:lnTo>
                  <a:lnTo>
                    <a:pt x="227" y="901"/>
                  </a:lnTo>
                  <a:lnTo>
                    <a:pt x="217" y="899"/>
                  </a:lnTo>
                  <a:lnTo>
                    <a:pt x="208" y="896"/>
                  </a:lnTo>
                  <a:lnTo>
                    <a:pt x="200" y="893"/>
                  </a:lnTo>
                  <a:lnTo>
                    <a:pt x="192" y="887"/>
                  </a:lnTo>
                  <a:lnTo>
                    <a:pt x="187" y="878"/>
                  </a:lnTo>
                  <a:lnTo>
                    <a:pt x="181" y="868"/>
                  </a:lnTo>
                  <a:lnTo>
                    <a:pt x="176" y="860"/>
                  </a:lnTo>
                  <a:lnTo>
                    <a:pt x="172" y="851"/>
                  </a:lnTo>
                  <a:lnTo>
                    <a:pt x="168" y="843"/>
                  </a:lnTo>
                  <a:lnTo>
                    <a:pt x="165" y="833"/>
                  </a:lnTo>
                  <a:lnTo>
                    <a:pt x="165" y="822"/>
                  </a:lnTo>
                  <a:lnTo>
                    <a:pt x="166" y="810"/>
                  </a:lnTo>
                  <a:lnTo>
                    <a:pt x="167" y="798"/>
                  </a:lnTo>
                  <a:lnTo>
                    <a:pt x="172" y="789"/>
                  </a:lnTo>
                  <a:lnTo>
                    <a:pt x="177" y="781"/>
                  </a:lnTo>
                  <a:lnTo>
                    <a:pt x="184" y="773"/>
                  </a:lnTo>
                  <a:lnTo>
                    <a:pt x="191" y="767"/>
                  </a:lnTo>
                  <a:lnTo>
                    <a:pt x="199" y="760"/>
                  </a:lnTo>
                  <a:lnTo>
                    <a:pt x="206" y="753"/>
                  </a:lnTo>
                  <a:lnTo>
                    <a:pt x="213" y="746"/>
                  </a:lnTo>
                  <a:lnTo>
                    <a:pt x="223" y="750"/>
                  </a:lnTo>
                  <a:lnTo>
                    <a:pt x="232" y="749"/>
                  </a:lnTo>
                  <a:lnTo>
                    <a:pt x="241" y="745"/>
                  </a:lnTo>
                  <a:lnTo>
                    <a:pt x="251" y="740"/>
                  </a:lnTo>
                  <a:lnTo>
                    <a:pt x="260" y="736"/>
                  </a:lnTo>
                  <a:lnTo>
                    <a:pt x="270" y="732"/>
                  </a:lnTo>
                  <a:lnTo>
                    <a:pt x="280" y="731"/>
                  </a:lnTo>
                  <a:lnTo>
                    <a:pt x="290" y="734"/>
                  </a:lnTo>
                  <a:lnTo>
                    <a:pt x="287" y="708"/>
                  </a:lnTo>
                  <a:lnTo>
                    <a:pt x="285" y="679"/>
                  </a:lnTo>
                  <a:lnTo>
                    <a:pt x="286" y="652"/>
                  </a:lnTo>
                  <a:lnTo>
                    <a:pt x="294" y="626"/>
                  </a:lnTo>
                  <a:lnTo>
                    <a:pt x="285" y="579"/>
                  </a:lnTo>
                  <a:lnTo>
                    <a:pt x="270" y="503"/>
                  </a:lnTo>
                  <a:lnTo>
                    <a:pt x="251" y="411"/>
                  </a:lnTo>
                  <a:lnTo>
                    <a:pt x="229" y="309"/>
                  </a:lnTo>
                  <a:lnTo>
                    <a:pt x="207" y="208"/>
                  </a:lnTo>
                  <a:lnTo>
                    <a:pt x="188" y="116"/>
                  </a:lnTo>
                  <a:lnTo>
                    <a:pt x="174" y="44"/>
                  </a:lnTo>
                  <a:lnTo>
                    <a:pt x="166" y="0"/>
                  </a:lnTo>
                  <a:lnTo>
                    <a:pt x="173" y="1"/>
                  </a:lnTo>
                  <a:lnTo>
                    <a:pt x="185" y="9"/>
                  </a:lnTo>
                  <a:lnTo>
                    <a:pt x="203" y="23"/>
                  </a:lnTo>
                  <a:lnTo>
                    <a:pt x="226" y="41"/>
                  </a:lnTo>
                  <a:lnTo>
                    <a:pt x="255" y="64"/>
                  </a:lnTo>
                  <a:lnTo>
                    <a:pt x="286" y="92"/>
                  </a:lnTo>
                  <a:lnTo>
                    <a:pt x="320" y="122"/>
                  </a:lnTo>
                  <a:lnTo>
                    <a:pt x="357" y="154"/>
                  </a:lnTo>
                  <a:lnTo>
                    <a:pt x="395" y="188"/>
                  </a:lnTo>
                  <a:lnTo>
                    <a:pt x="435" y="224"/>
                  </a:lnTo>
                  <a:lnTo>
                    <a:pt x="474" y="261"/>
                  </a:lnTo>
                  <a:lnTo>
                    <a:pt x="512" y="297"/>
                  </a:lnTo>
                  <a:lnTo>
                    <a:pt x="550" y="331"/>
                  </a:lnTo>
                  <a:lnTo>
                    <a:pt x="585" y="365"/>
                  </a:lnTo>
                  <a:lnTo>
                    <a:pt x="617" y="396"/>
                  </a:lnTo>
                  <a:lnTo>
                    <a:pt x="647" y="424"/>
                  </a:lnTo>
                  <a:lnTo>
                    <a:pt x="654" y="437"/>
                  </a:lnTo>
                  <a:lnTo>
                    <a:pt x="662" y="450"/>
                  </a:lnTo>
                  <a:lnTo>
                    <a:pt x="672" y="463"/>
                  </a:lnTo>
                  <a:lnTo>
                    <a:pt x="683" y="473"/>
                  </a:lnTo>
                  <a:lnTo>
                    <a:pt x="695" y="483"/>
                  </a:lnTo>
                  <a:lnTo>
                    <a:pt x="707" y="493"/>
                  </a:lnTo>
                  <a:lnTo>
                    <a:pt x="719" y="502"/>
                  </a:lnTo>
                  <a:lnTo>
                    <a:pt x="730" y="510"/>
                  </a:lnTo>
                  <a:lnTo>
                    <a:pt x="730" y="527"/>
                  </a:lnTo>
                  <a:lnTo>
                    <a:pt x="728" y="541"/>
                  </a:lnTo>
                  <a:lnTo>
                    <a:pt x="724" y="556"/>
                  </a:lnTo>
                  <a:lnTo>
                    <a:pt x="718" y="570"/>
                  </a:lnTo>
                  <a:lnTo>
                    <a:pt x="770" y="64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11"/>
            <p:cNvSpPr>
              <a:spLocks/>
            </p:cNvSpPr>
            <p:nvPr/>
          </p:nvSpPr>
          <p:spPr bwMode="auto">
            <a:xfrm>
              <a:off x="3885" y="1637"/>
              <a:ext cx="113" cy="122"/>
            </a:xfrm>
            <a:custGeom>
              <a:avLst/>
              <a:gdLst>
                <a:gd name="T0" fmla="*/ 1 w 226"/>
                <a:gd name="T1" fmla="*/ 1 h 244"/>
                <a:gd name="T2" fmla="*/ 1 w 226"/>
                <a:gd name="T3" fmla="*/ 1 h 244"/>
                <a:gd name="T4" fmla="*/ 1 w 226"/>
                <a:gd name="T5" fmla="*/ 1 h 244"/>
                <a:gd name="T6" fmla="*/ 1 w 226"/>
                <a:gd name="T7" fmla="*/ 1 h 244"/>
                <a:gd name="T8" fmla="*/ 1 w 226"/>
                <a:gd name="T9" fmla="*/ 1 h 244"/>
                <a:gd name="T10" fmla="*/ 1 w 226"/>
                <a:gd name="T11" fmla="*/ 1 h 244"/>
                <a:gd name="T12" fmla="*/ 1 w 226"/>
                <a:gd name="T13" fmla="*/ 1 h 244"/>
                <a:gd name="T14" fmla="*/ 0 w 226"/>
                <a:gd name="T15" fmla="*/ 1 h 244"/>
                <a:gd name="T16" fmla="*/ 1 w 226"/>
                <a:gd name="T17" fmla="*/ 1 h 244"/>
                <a:gd name="T18" fmla="*/ 1 w 226"/>
                <a:gd name="T19" fmla="*/ 0 h 244"/>
                <a:gd name="T20" fmla="*/ 1 w 226"/>
                <a:gd name="T21" fmla="*/ 1 h 2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6"/>
                <a:gd name="T34" fmla="*/ 0 h 244"/>
                <a:gd name="T35" fmla="*/ 226 w 226"/>
                <a:gd name="T36" fmla="*/ 244 h 2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6" h="244">
                  <a:moveTo>
                    <a:pt x="121" y="48"/>
                  </a:moveTo>
                  <a:lnTo>
                    <a:pt x="187" y="7"/>
                  </a:lnTo>
                  <a:lnTo>
                    <a:pt x="172" y="105"/>
                  </a:lnTo>
                  <a:lnTo>
                    <a:pt x="226" y="159"/>
                  </a:lnTo>
                  <a:lnTo>
                    <a:pt x="138" y="160"/>
                  </a:lnTo>
                  <a:lnTo>
                    <a:pt x="96" y="244"/>
                  </a:lnTo>
                  <a:lnTo>
                    <a:pt x="69" y="164"/>
                  </a:lnTo>
                  <a:lnTo>
                    <a:pt x="0" y="148"/>
                  </a:lnTo>
                  <a:lnTo>
                    <a:pt x="50" y="94"/>
                  </a:lnTo>
                  <a:lnTo>
                    <a:pt x="46" y="0"/>
                  </a:lnTo>
                  <a:lnTo>
                    <a:pt x="121" y="48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12"/>
            <p:cNvSpPr>
              <a:spLocks/>
            </p:cNvSpPr>
            <p:nvPr/>
          </p:nvSpPr>
          <p:spPr bwMode="auto">
            <a:xfrm>
              <a:off x="4298" y="1648"/>
              <a:ext cx="53" cy="132"/>
            </a:xfrm>
            <a:custGeom>
              <a:avLst/>
              <a:gdLst>
                <a:gd name="T0" fmla="*/ 0 w 108"/>
                <a:gd name="T1" fmla="*/ 0 h 265"/>
                <a:gd name="T2" fmla="*/ 0 w 108"/>
                <a:gd name="T3" fmla="*/ 0 h 265"/>
                <a:gd name="T4" fmla="*/ 0 w 108"/>
                <a:gd name="T5" fmla="*/ 0 h 265"/>
                <a:gd name="T6" fmla="*/ 0 w 108"/>
                <a:gd name="T7" fmla="*/ 0 h 265"/>
                <a:gd name="T8" fmla="*/ 0 w 108"/>
                <a:gd name="T9" fmla="*/ 0 h 265"/>
                <a:gd name="T10" fmla="*/ 0 w 108"/>
                <a:gd name="T11" fmla="*/ 0 h 265"/>
                <a:gd name="T12" fmla="*/ 0 w 108"/>
                <a:gd name="T13" fmla="*/ 0 h 265"/>
                <a:gd name="T14" fmla="*/ 0 w 108"/>
                <a:gd name="T15" fmla="*/ 0 h 265"/>
                <a:gd name="T16" fmla="*/ 0 w 108"/>
                <a:gd name="T17" fmla="*/ 0 h 265"/>
                <a:gd name="T18" fmla="*/ 0 w 108"/>
                <a:gd name="T19" fmla="*/ 0 h 265"/>
                <a:gd name="T20" fmla="*/ 0 w 108"/>
                <a:gd name="T21" fmla="*/ 0 h 265"/>
                <a:gd name="T22" fmla="*/ 0 w 108"/>
                <a:gd name="T23" fmla="*/ 0 h 265"/>
                <a:gd name="T24" fmla="*/ 0 w 108"/>
                <a:gd name="T25" fmla="*/ 0 h 265"/>
                <a:gd name="T26" fmla="*/ 0 w 108"/>
                <a:gd name="T27" fmla="*/ 0 h 265"/>
                <a:gd name="T28" fmla="*/ 0 w 108"/>
                <a:gd name="T29" fmla="*/ 0 h 265"/>
                <a:gd name="T30" fmla="*/ 0 w 108"/>
                <a:gd name="T31" fmla="*/ 0 h 265"/>
                <a:gd name="T32" fmla="*/ 0 w 108"/>
                <a:gd name="T33" fmla="*/ 0 h 265"/>
                <a:gd name="T34" fmla="*/ 0 w 108"/>
                <a:gd name="T35" fmla="*/ 0 h 265"/>
                <a:gd name="T36" fmla="*/ 0 w 108"/>
                <a:gd name="T37" fmla="*/ 0 h 265"/>
                <a:gd name="T38" fmla="*/ 0 w 108"/>
                <a:gd name="T39" fmla="*/ 0 h 265"/>
                <a:gd name="T40" fmla="*/ 0 w 108"/>
                <a:gd name="T41" fmla="*/ 0 h 265"/>
                <a:gd name="T42" fmla="*/ 0 w 108"/>
                <a:gd name="T43" fmla="*/ 0 h 265"/>
                <a:gd name="T44" fmla="*/ 0 w 108"/>
                <a:gd name="T45" fmla="*/ 0 h 265"/>
                <a:gd name="T46" fmla="*/ 0 w 108"/>
                <a:gd name="T47" fmla="*/ 0 h 265"/>
                <a:gd name="T48" fmla="*/ 0 w 108"/>
                <a:gd name="T49" fmla="*/ 0 h 2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265"/>
                <a:gd name="T77" fmla="*/ 108 w 108"/>
                <a:gd name="T78" fmla="*/ 265 h 26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265">
                  <a:moveTo>
                    <a:pt x="108" y="255"/>
                  </a:moveTo>
                  <a:lnTo>
                    <a:pt x="102" y="259"/>
                  </a:lnTo>
                  <a:lnTo>
                    <a:pt x="95" y="260"/>
                  </a:lnTo>
                  <a:lnTo>
                    <a:pt x="87" y="262"/>
                  </a:lnTo>
                  <a:lnTo>
                    <a:pt x="81" y="265"/>
                  </a:lnTo>
                  <a:lnTo>
                    <a:pt x="80" y="240"/>
                  </a:lnTo>
                  <a:lnTo>
                    <a:pt x="76" y="209"/>
                  </a:lnTo>
                  <a:lnTo>
                    <a:pt x="71" y="174"/>
                  </a:lnTo>
                  <a:lnTo>
                    <a:pt x="63" y="137"/>
                  </a:lnTo>
                  <a:lnTo>
                    <a:pt x="52" y="100"/>
                  </a:lnTo>
                  <a:lnTo>
                    <a:pt x="38" y="64"/>
                  </a:lnTo>
                  <a:lnTo>
                    <a:pt x="20" y="33"/>
                  </a:lnTo>
                  <a:lnTo>
                    <a:pt x="0" y="9"/>
                  </a:lnTo>
                  <a:lnTo>
                    <a:pt x="3" y="3"/>
                  </a:lnTo>
                  <a:lnTo>
                    <a:pt x="9" y="0"/>
                  </a:lnTo>
                  <a:lnTo>
                    <a:pt x="16" y="1"/>
                  </a:lnTo>
                  <a:lnTo>
                    <a:pt x="23" y="2"/>
                  </a:lnTo>
                  <a:lnTo>
                    <a:pt x="46" y="28"/>
                  </a:lnTo>
                  <a:lnTo>
                    <a:pt x="64" y="61"/>
                  </a:lnTo>
                  <a:lnTo>
                    <a:pt x="79" y="95"/>
                  </a:lnTo>
                  <a:lnTo>
                    <a:pt x="90" y="131"/>
                  </a:lnTo>
                  <a:lnTo>
                    <a:pt x="98" y="167"/>
                  </a:lnTo>
                  <a:lnTo>
                    <a:pt x="105" y="201"/>
                  </a:lnTo>
                  <a:lnTo>
                    <a:pt x="108" y="231"/>
                  </a:lnTo>
                  <a:lnTo>
                    <a:pt x="108" y="255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13"/>
            <p:cNvSpPr>
              <a:spLocks/>
            </p:cNvSpPr>
            <p:nvPr/>
          </p:nvSpPr>
          <p:spPr bwMode="auto">
            <a:xfrm>
              <a:off x="3570" y="1651"/>
              <a:ext cx="196" cy="261"/>
            </a:xfrm>
            <a:custGeom>
              <a:avLst/>
              <a:gdLst>
                <a:gd name="T0" fmla="*/ 1 w 392"/>
                <a:gd name="T1" fmla="*/ 1 h 522"/>
                <a:gd name="T2" fmla="*/ 1 w 392"/>
                <a:gd name="T3" fmla="*/ 1 h 522"/>
                <a:gd name="T4" fmla="*/ 1 w 392"/>
                <a:gd name="T5" fmla="*/ 1 h 522"/>
                <a:gd name="T6" fmla="*/ 1 w 392"/>
                <a:gd name="T7" fmla="*/ 1 h 522"/>
                <a:gd name="T8" fmla="*/ 1 w 392"/>
                <a:gd name="T9" fmla="*/ 1 h 522"/>
                <a:gd name="T10" fmla="*/ 1 w 392"/>
                <a:gd name="T11" fmla="*/ 1 h 522"/>
                <a:gd name="T12" fmla="*/ 1 w 392"/>
                <a:gd name="T13" fmla="*/ 1 h 522"/>
                <a:gd name="T14" fmla="*/ 1 w 392"/>
                <a:gd name="T15" fmla="*/ 1 h 522"/>
                <a:gd name="T16" fmla="*/ 1 w 392"/>
                <a:gd name="T17" fmla="*/ 1 h 522"/>
                <a:gd name="T18" fmla="*/ 1 w 392"/>
                <a:gd name="T19" fmla="*/ 1 h 522"/>
                <a:gd name="T20" fmla="*/ 1 w 392"/>
                <a:gd name="T21" fmla="*/ 1 h 522"/>
                <a:gd name="T22" fmla="*/ 1 w 392"/>
                <a:gd name="T23" fmla="*/ 1 h 522"/>
                <a:gd name="T24" fmla="*/ 1 w 392"/>
                <a:gd name="T25" fmla="*/ 1 h 522"/>
                <a:gd name="T26" fmla="*/ 1 w 392"/>
                <a:gd name="T27" fmla="*/ 1 h 522"/>
                <a:gd name="T28" fmla="*/ 1 w 392"/>
                <a:gd name="T29" fmla="*/ 1 h 522"/>
                <a:gd name="T30" fmla="*/ 1 w 392"/>
                <a:gd name="T31" fmla="*/ 1 h 522"/>
                <a:gd name="T32" fmla="*/ 1 w 392"/>
                <a:gd name="T33" fmla="*/ 1 h 522"/>
                <a:gd name="T34" fmla="*/ 1 w 392"/>
                <a:gd name="T35" fmla="*/ 1 h 522"/>
                <a:gd name="T36" fmla="*/ 1 w 392"/>
                <a:gd name="T37" fmla="*/ 1 h 522"/>
                <a:gd name="T38" fmla="*/ 1 w 392"/>
                <a:gd name="T39" fmla="*/ 1 h 522"/>
                <a:gd name="T40" fmla="*/ 1 w 392"/>
                <a:gd name="T41" fmla="*/ 1 h 522"/>
                <a:gd name="T42" fmla="*/ 1 w 392"/>
                <a:gd name="T43" fmla="*/ 1 h 522"/>
                <a:gd name="T44" fmla="*/ 1 w 392"/>
                <a:gd name="T45" fmla="*/ 1 h 522"/>
                <a:gd name="T46" fmla="*/ 1 w 392"/>
                <a:gd name="T47" fmla="*/ 1 h 522"/>
                <a:gd name="T48" fmla="*/ 1 w 392"/>
                <a:gd name="T49" fmla="*/ 1 h 522"/>
                <a:gd name="T50" fmla="*/ 1 w 392"/>
                <a:gd name="T51" fmla="*/ 1 h 522"/>
                <a:gd name="T52" fmla="*/ 1 w 392"/>
                <a:gd name="T53" fmla="*/ 1 h 522"/>
                <a:gd name="T54" fmla="*/ 1 w 392"/>
                <a:gd name="T55" fmla="*/ 1 h 522"/>
                <a:gd name="T56" fmla="*/ 1 w 392"/>
                <a:gd name="T57" fmla="*/ 1 h 522"/>
                <a:gd name="T58" fmla="*/ 1 w 392"/>
                <a:gd name="T59" fmla="*/ 1 h 522"/>
                <a:gd name="T60" fmla="*/ 1 w 392"/>
                <a:gd name="T61" fmla="*/ 1 h 522"/>
                <a:gd name="T62" fmla="*/ 1 w 392"/>
                <a:gd name="T63" fmla="*/ 1 h 522"/>
                <a:gd name="T64" fmla="*/ 1 w 392"/>
                <a:gd name="T65" fmla="*/ 1 h 522"/>
                <a:gd name="T66" fmla="*/ 1 w 392"/>
                <a:gd name="T67" fmla="*/ 1 h 522"/>
                <a:gd name="T68" fmla="*/ 1 w 392"/>
                <a:gd name="T69" fmla="*/ 1 h 522"/>
                <a:gd name="T70" fmla="*/ 1 w 392"/>
                <a:gd name="T71" fmla="*/ 1 h 522"/>
                <a:gd name="T72" fmla="*/ 0 w 392"/>
                <a:gd name="T73" fmla="*/ 1 h 522"/>
                <a:gd name="T74" fmla="*/ 1 w 392"/>
                <a:gd name="T75" fmla="*/ 0 h 522"/>
                <a:gd name="T76" fmla="*/ 1 w 392"/>
                <a:gd name="T77" fmla="*/ 1 h 522"/>
                <a:gd name="T78" fmla="*/ 1 w 392"/>
                <a:gd name="T79" fmla="*/ 1 h 522"/>
                <a:gd name="T80" fmla="*/ 1 w 392"/>
                <a:gd name="T81" fmla="*/ 1 h 522"/>
                <a:gd name="T82" fmla="*/ 1 w 392"/>
                <a:gd name="T83" fmla="*/ 1 h 522"/>
                <a:gd name="T84" fmla="*/ 1 w 392"/>
                <a:gd name="T85" fmla="*/ 1 h 522"/>
                <a:gd name="T86" fmla="*/ 1 w 392"/>
                <a:gd name="T87" fmla="*/ 1 h 522"/>
                <a:gd name="T88" fmla="*/ 1 w 392"/>
                <a:gd name="T89" fmla="*/ 1 h 522"/>
                <a:gd name="T90" fmla="*/ 1 w 392"/>
                <a:gd name="T91" fmla="*/ 1 h 522"/>
                <a:gd name="T92" fmla="*/ 1 w 392"/>
                <a:gd name="T93" fmla="*/ 1 h 522"/>
                <a:gd name="T94" fmla="*/ 1 w 392"/>
                <a:gd name="T95" fmla="*/ 1 h 522"/>
                <a:gd name="T96" fmla="*/ 1 w 392"/>
                <a:gd name="T97" fmla="*/ 1 h 522"/>
                <a:gd name="T98" fmla="*/ 1 w 392"/>
                <a:gd name="T99" fmla="*/ 1 h 522"/>
                <a:gd name="T100" fmla="*/ 1 w 392"/>
                <a:gd name="T101" fmla="*/ 1 h 522"/>
                <a:gd name="T102" fmla="*/ 1 w 392"/>
                <a:gd name="T103" fmla="*/ 1 h 522"/>
                <a:gd name="T104" fmla="*/ 1 w 392"/>
                <a:gd name="T105" fmla="*/ 1 h 522"/>
                <a:gd name="T106" fmla="*/ 1 w 392"/>
                <a:gd name="T107" fmla="*/ 1 h 5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2"/>
                <a:gd name="T163" fmla="*/ 0 h 522"/>
                <a:gd name="T164" fmla="*/ 392 w 392"/>
                <a:gd name="T165" fmla="*/ 522 h 5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2" h="522">
                  <a:moveTo>
                    <a:pt x="392" y="359"/>
                  </a:moveTo>
                  <a:lnTo>
                    <a:pt x="382" y="372"/>
                  </a:lnTo>
                  <a:lnTo>
                    <a:pt x="372" y="384"/>
                  </a:lnTo>
                  <a:lnTo>
                    <a:pt x="361" y="396"/>
                  </a:lnTo>
                  <a:lnTo>
                    <a:pt x="349" y="407"/>
                  </a:lnTo>
                  <a:lnTo>
                    <a:pt x="336" y="418"/>
                  </a:lnTo>
                  <a:lnTo>
                    <a:pt x="323" y="428"/>
                  </a:lnTo>
                  <a:lnTo>
                    <a:pt x="310" y="439"/>
                  </a:lnTo>
                  <a:lnTo>
                    <a:pt x="296" y="448"/>
                  </a:lnTo>
                  <a:lnTo>
                    <a:pt x="282" y="457"/>
                  </a:lnTo>
                  <a:lnTo>
                    <a:pt x="268" y="466"/>
                  </a:lnTo>
                  <a:lnTo>
                    <a:pt x="252" y="475"/>
                  </a:lnTo>
                  <a:lnTo>
                    <a:pt x="237" y="485"/>
                  </a:lnTo>
                  <a:lnTo>
                    <a:pt x="222" y="494"/>
                  </a:lnTo>
                  <a:lnTo>
                    <a:pt x="207" y="503"/>
                  </a:lnTo>
                  <a:lnTo>
                    <a:pt x="192" y="512"/>
                  </a:lnTo>
                  <a:lnTo>
                    <a:pt x="176" y="522"/>
                  </a:lnTo>
                  <a:lnTo>
                    <a:pt x="170" y="519"/>
                  </a:lnTo>
                  <a:lnTo>
                    <a:pt x="166" y="515"/>
                  </a:lnTo>
                  <a:lnTo>
                    <a:pt x="164" y="509"/>
                  </a:lnTo>
                  <a:lnTo>
                    <a:pt x="164" y="502"/>
                  </a:lnTo>
                  <a:lnTo>
                    <a:pt x="154" y="471"/>
                  </a:lnTo>
                  <a:lnTo>
                    <a:pt x="144" y="441"/>
                  </a:lnTo>
                  <a:lnTo>
                    <a:pt x="134" y="410"/>
                  </a:lnTo>
                  <a:lnTo>
                    <a:pt x="124" y="379"/>
                  </a:lnTo>
                  <a:lnTo>
                    <a:pt x="112" y="348"/>
                  </a:lnTo>
                  <a:lnTo>
                    <a:pt x="102" y="316"/>
                  </a:lnTo>
                  <a:lnTo>
                    <a:pt x="92" y="285"/>
                  </a:lnTo>
                  <a:lnTo>
                    <a:pt x="82" y="254"/>
                  </a:lnTo>
                  <a:lnTo>
                    <a:pt x="72" y="223"/>
                  </a:lnTo>
                  <a:lnTo>
                    <a:pt x="62" y="192"/>
                  </a:lnTo>
                  <a:lnTo>
                    <a:pt x="52" y="161"/>
                  </a:lnTo>
                  <a:lnTo>
                    <a:pt x="42" y="131"/>
                  </a:lnTo>
                  <a:lnTo>
                    <a:pt x="30" y="100"/>
                  </a:lnTo>
                  <a:lnTo>
                    <a:pt x="20" y="69"/>
                  </a:lnTo>
                  <a:lnTo>
                    <a:pt x="10" y="38"/>
                  </a:lnTo>
                  <a:lnTo>
                    <a:pt x="0" y="6"/>
                  </a:lnTo>
                  <a:lnTo>
                    <a:pt x="7" y="0"/>
                  </a:lnTo>
                  <a:lnTo>
                    <a:pt x="30" y="23"/>
                  </a:lnTo>
                  <a:lnTo>
                    <a:pt x="55" y="46"/>
                  </a:lnTo>
                  <a:lnTo>
                    <a:pt x="78" y="68"/>
                  </a:lnTo>
                  <a:lnTo>
                    <a:pt x="102" y="89"/>
                  </a:lnTo>
                  <a:lnTo>
                    <a:pt x="126" y="111"/>
                  </a:lnTo>
                  <a:lnTo>
                    <a:pt x="150" y="133"/>
                  </a:lnTo>
                  <a:lnTo>
                    <a:pt x="174" y="155"/>
                  </a:lnTo>
                  <a:lnTo>
                    <a:pt x="199" y="177"/>
                  </a:lnTo>
                  <a:lnTo>
                    <a:pt x="222" y="199"/>
                  </a:lnTo>
                  <a:lnTo>
                    <a:pt x="246" y="221"/>
                  </a:lnTo>
                  <a:lnTo>
                    <a:pt x="271" y="244"/>
                  </a:lnTo>
                  <a:lnTo>
                    <a:pt x="295" y="266"/>
                  </a:lnTo>
                  <a:lnTo>
                    <a:pt x="319" y="289"/>
                  </a:lnTo>
                  <a:lnTo>
                    <a:pt x="344" y="312"/>
                  </a:lnTo>
                  <a:lnTo>
                    <a:pt x="368" y="335"/>
                  </a:lnTo>
                  <a:lnTo>
                    <a:pt x="392" y="359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14"/>
            <p:cNvSpPr>
              <a:spLocks/>
            </p:cNvSpPr>
            <p:nvPr/>
          </p:nvSpPr>
          <p:spPr bwMode="auto">
            <a:xfrm>
              <a:off x="3903" y="1656"/>
              <a:ext cx="70" cy="75"/>
            </a:xfrm>
            <a:custGeom>
              <a:avLst/>
              <a:gdLst>
                <a:gd name="T0" fmla="*/ 1 w 140"/>
                <a:gd name="T1" fmla="*/ 1 h 150"/>
                <a:gd name="T2" fmla="*/ 1 w 140"/>
                <a:gd name="T3" fmla="*/ 1 h 150"/>
                <a:gd name="T4" fmla="*/ 1 w 140"/>
                <a:gd name="T5" fmla="*/ 1 h 150"/>
                <a:gd name="T6" fmla="*/ 1 w 140"/>
                <a:gd name="T7" fmla="*/ 1 h 150"/>
                <a:gd name="T8" fmla="*/ 1 w 140"/>
                <a:gd name="T9" fmla="*/ 1 h 150"/>
                <a:gd name="T10" fmla="*/ 1 w 140"/>
                <a:gd name="T11" fmla="*/ 1 h 150"/>
                <a:gd name="T12" fmla="*/ 0 w 140"/>
                <a:gd name="T13" fmla="*/ 1 h 150"/>
                <a:gd name="T14" fmla="*/ 1 w 140"/>
                <a:gd name="T15" fmla="*/ 1 h 150"/>
                <a:gd name="T16" fmla="*/ 1 w 140"/>
                <a:gd name="T17" fmla="*/ 0 h 150"/>
                <a:gd name="T18" fmla="*/ 1 w 140"/>
                <a:gd name="T19" fmla="*/ 1 h 150"/>
                <a:gd name="T20" fmla="*/ 1 w 140"/>
                <a:gd name="T21" fmla="*/ 1 h 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50"/>
                <a:gd name="T35" fmla="*/ 140 w 140"/>
                <a:gd name="T36" fmla="*/ 150 h 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50">
                  <a:moveTo>
                    <a:pt x="125" y="8"/>
                  </a:moveTo>
                  <a:lnTo>
                    <a:pt x="111" y="64"/>
                  </a:lnTo>
                  <a:lnTo>
                    <a:pt x="140" y="100"/>
                  </a:lnTo>
                  <a:lnTo>
                    <a:pt x="90" y="102"/>
                  </a:lnTo>
                  <a:lnTo>
                    <a:pt x="63" y="150"/>
                  </a:lnTo>
                  <a:lnTo>
                    <a:pt x="54" y="100"/>
                  </a:lnTo>
                  <a:lnTo>
                    <a:pt x="0" y="97"/>
                  </a:lnTo>
                  <a:lnTo>
                    <a:pt x="42" y="62"/>
                  </a:lnTo>
                  <a:lnTo>
                    <a:pt x="33" y="0"/>
                  </a:lnTo>
                  <a:lnTo>
                    <a:pt x="83" y="40"/>
                  </a:lnTo>
                  <a:lnTo>
                    <a:pt x="125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15"/>
            <p:cNvSpPr>
              <a:spLocks/>
            </p:cNvSpPr>
            <p:nvPr/>
          </p:nvSpPr>
          <p:spPr bwMode="auto">
            <a:xfrm>
              <a:off x="4137" y="1663"/>
              <a:ext cx="191" cy="170"/>
            </a:xfrm>
            <a:custGeom>
              <a:avLst/>
              <a:gdLst>
                <a:gd name="T0" fmla="*/ 1 w 381"/>
                <a:gd name="T1" fmla="*/ 1 h 340"/>
                <a:gd name="T2" fmla="*/ 1 w 381"/>
                <a:gd name="T3" fmla="*/ 1 h 340"/>
                <a:gd name="T4" fmla="*/ 1 w 381"/>
                <a:gd name="T5" fmla="*/ 1 h 340"/>
                <a:gd name="T6" fmla="*/ 1 w 381"/>
                <a:gd name="T7" fmla="*/ 1 h 340"/>
                <a:gd name="T8" fmla="*/ 1 w 381"/>
                <a:gd name="T9" fmla="*/ 1 h 340"/>
                <a:gd name="T10" fmla="*/ 1 w 381"/>
                <a:gd name="T11" fmla="*/ 1 h 340"/>
                <a:gd name="T12" fmla="*/ 1 w 381"/>
                <a:gd name="T13" fmla="*/ 1 h 340"/>
                <a:gd name="T14" fmla="*/ 1 w 381"/>
                <a:gd name="T15" fmla="*/ 1 h 340"/>
                <a:gd name="T16" fmla="*/ 1 w 381"/>
                <a:gd name="T17" fmla="*/ 1 h 340"/>
                <a:gd name="T18" fmla="*/ 1 w 381"/>
                <a:gd name="T19" fmla="*/ 1 h 340"/>
                <a:gd name="T20" fmla="*/ 1 w 381"/>
                <a:gd name="T21" fmla="*/ 1 h 340"/>
                <a:gd name="T22" fmla="*/ 1 w 381"/>
                <a:gd name="T23" fmla="*/ 1 h 340"/>
                <a:gd name="T24" fmla="*/ 1 w 381"/>
                <a:gd name="T25" fmla="*/ 1 h 340"/>
                <a:gd name="T26" fmla="*/ 1 w 381"/>
                <a:gd name="T27" fmla="*/ 1 h 340"/>
                <a:gd name="T28" fmla="*/ 1 w 381"/>
                <a:gd name="T29" fmla="*/ 1 h 340"/>
                <a:gd name="T30" fmla="*/ 1 w 381"/>
                <a:gd name="T31" fmla="*/ 1 h 340"/>
                <a:gd name="T32" fmla="*/ 1 w 381"/>
                <a:gd name="T33" fmla="*/ 1 h 340"/>
                <a:gd name="T34" fmla="*/ 1 w 381"/>
                <a:gd name="T35" fmla="*/ 1 h 340"/>
                <a:gd name="T36" fmla="*/ 1 w 381"/>
                <a:gd name="T37" fmla="*/ 1 h 340"/>
                <a:gd name="T38" fmla="*/ 1 w 381"/>
                <a:gd name="T39" fmla="*/ 1 h 340"/>
                <a:gd name="T40" fmla="*/ 1 w 381"/>
                <a:gd name="T41" fmla="*/ 1 h 340"/>
                <a:gd name="T42" fmla="*/ 1 w 381"/>
                <a:gd name="T43" fmla="*/ 1 h 340"/>
                <a:gd name="T44" fmla="*/ 1 w 381"/>
                <a:gd name="T45" fmla="*/ 1 h 340"/>
                <a:gd name="T46" fmla="*/ 1 w 381"/>
                <a:gd name="T47" fmla="*/ 1 h 340"/>
                <a:gd name="T48" fmla="*/ 1 w 381"/>
                <a:gd name="T49" fmla="*/ 1 h 340"/>
                <a:gd name="T50" fmla="*/ 1 w 381"/>
                <a:gd name="T51" fmla="*/ 1 h 340"/>
                <a:gd name="T52" fmla="*/ 1 w 381"/>
                <a:gd name="T53" fmla="*/ 1 h 340"/>
                <a:gd name="T54" fmla="*/ 1 w 381"/>
                <a:gd name="T55" fmla="*/ 1 h 340"/>
                <a:gd name="T56" fmla="*/ 0 w 381"/>
                <a:gd name="T57" fmla="*/ 1 h 340"/>
                <a:gd name="T58" fmla="*/ 1 w 381"/>
                <a:gd name="T59" fmla="*/ 0 h 340"/>
                <a:gd name="T60" fmla="*/ 1 w 381"/>
                <a:gd name="T61" fmla="*/ 1 h 340"/>
                <a:gd name="T62" fmla="*/ 1 w 381"/>
                <a:gd name="T63" fmla="*/ 1 h 340"/>
                <a:gd name="T64" fmla="*/ 1 w 381"/>
                <a:gd name="T65" fmla="*/ 1 h 340"/>
                <a:gd name="T66" fmla="*/ 1 w 381"/>
                <a:gd name="T67" fmla="*/ 1 h 340"/>
                <a:gd name="T68" fmla="*/ 1 w 381"/>
                <a:gd name="T69" fmla="*/ 1 h 340"/>
                <a:gd name="T70" fmla="*/ 1 w 381"/>
                <a:gd name="T71" fmla="*/ 1 h 340"/>
                <a:gd name="T72" fmla="*/ 1 w 381"/>
                <a:gd name="T73" fmla="*/ 1 h 340"/>
                <a:gd name="T74" fmla="*/ 1 w 381"/>
                <a:gd name="T75" fmla="*/ 1 h 3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1"/>
                <a:gd name="T115" fmla="*/ 0 h 340"/>
                <a:gd name="T116" fmla="*/ 381 w 381"/>
                <a:gd name="T117" fmla="*/ 340 h 3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1" h="340">
                  <a:moveTo>
                    <a:pt x="381" y="226"/>
                  </a:moveTo>
                  <a:lnTo>
                    <a:pt x="376" y="229"/>
                  </a:lnTo>
                  <a:lnTo>
                    <a:pt x="369" y="227"/>
                  </a:lnTo>
                  <a:lnTo>
                    <a:pt x="362" y="223"/>
                  </a:lnTo>
                  <a:lnTo>
                    <a:pt x="356" y="219"/>
                  </a:lnTo>
                  <a:lnTo>
                    <a:pt x="337" y="227"/>
                  </a:lnTo>
                  <a:lnTo>
                    <a:pt x="319" y="235"/>
                  </a:lnTo>
                  <a:lnTo>
                    <a:pt x="300" y="243"/>
                  </a:lnTo>
                  <a:lnTo>
                    <a:pt x="282" y="251"/>
                  </a:lnTo>
                  <a:lnTo>
                    <a:pt x="262" y="259"/>
                  </a:lnTo>
                  <a:lnTo>
                    <a:pt x="243" y="266"/>
                  </a:lnTo>
                  <a:lnTo>
                    <a:pt x="224" y="274"/>
                  </a:lnTo>
                  <a:lnTo>
                    <a:pt x="205" y="281"/>
                  </a:lnTo>
                  <a:lnTo>
                    <a:pt x="185" y="288"/>
                  </a:lnTo>
                  <a:lnTo>
                    <a:pt x="167" y="296"/>
                  </a:lnTo>
                  <a:lnTo>
                    <a:pt x="148" y="303"/>
                  </a:lnTo>
                  <a:lnTo>
                    <a:pt x="130" y="310"/>
                  </a:lnTo>
                  <a:lnTo>
                    <a:pt x="111" y="318"/>
                  </a:lnTo>
                  <a:lnTo>
                    <a:pt x="93" y="325"/>
                  </a:lnTo>
                  <a:lnTo>
                    <a:pt x="76" y="332"/>
                  </a:lnTo>
                  <a:lnTo>
                    <a:pt x="59" y="340"/>
                  </a:lnTo>
                  <a:lnTo>
                    <a:pt x="58" y="311"/>
                  </a:lnTo>
                  <a:lnTo>
                    <a:pt x="54" y="283"/>
                  </a:lnTo>
                  <a:lnTo>
                    <a:pt x="49" y="257"/>
                  </a:lnTo>
                  <a:lnTo>
                    <a:pt x="41" y="231"/>
                  </a:lnTo>
                  <a:lnTo>
                    <a:pt x="33" y="207"/>
                  </a:lnTo>
                  <a:lnTo>
                    <a:pt x="23" y="185"/>
                  </a:lnTo>
                  <a:lnTo>
                    <a:pt x="12" y="163"/>
                  </a:lnTo>
                  <a:lnTo>
                    <a:pt x="0" y="143"/>
                  </a:lnTo>
                  <a:lnTo>
                    <a:pt x="302" y="0"/>
                  </a:lnTo>
                  <a:lnTo>
                    <a:pt x="319" y="20"/>
                  </a:lnTo>
                  <a:lnTo>
                    <a:pt x="335" y="45"/>
                  </a:lnTo>
                  <a:lnTo>
                    <a:pt x="349" y="71"/>
                  </a:lnTo>
                  <a:lnTo>
                    <a:pt x="360" y="100"/>
                  </a:lnTo>
                  <a:lnTo>
                    <a:pt x="369" y="131"/>
                  </a:lnTo>
                  <a:lnTo>
                    <a:pt x="375" y="162"/>
                  </a:lnTo>
                  <a:lnTo>
                    <a:pt x="379" y="194"/>
                  </a:lnTo>
                  <a:lnTo>
                    <a:pt x="381" y="226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16"/>
            <p:cNvSpPr>
              <a:spLocks/>
            </p:cNvSpPr>
            <p:nvPr/>
          </p:nvSpPr>
          <p:spPr bwMode="auto">
            <a:xfrm>
              <a:off x="3618" y="1742"/>
              <a:ext cx="72" cy="100"/>
            </a:xfrm>
            <a:custGeom>
              <a:avLst/>
              <a:gdLst>
                <a:gd name="T0" fmla="*/ 1 w 144"/>
                <a:gd name="T1" fmla="*/ 0 h 201"/>
                <a:gd name="T2" fmla="*/ 1 w 144"/>
                <a:gd name="T3" fmla="*/ 0 h 201"/>
                <a:gd name="T4" fmla="*/ 1 w 144"/>
                <a:gd name="T5" fmla="*/ 0 h 201"/>
                <a:gd name="T6" fmla="*/ 1 w 144"/>
                <a:gd name="T7" fmla="*/ 0 h 201"/>
                <a:gd name="T8" fmla="*/ 1 w 144"/>
                <a:gd name="T9" fmla="*/ 0 h 201"/>
                <a:gd name="T10" fmla="*/ 1 w 144"/>
                <a:gd name="T11" fmla="*/ 0 h 201"/>
                <a:gd name="T12" fmla="*/ 1 w 144"/>
                <a:gd name="T13" fmla="*/ 0 h 201"/>
                <a:gd name="T14" fmla="*/ 0 w 144"/>
                <a:gd name="T15" fmla="*/ 0 h 201"/>
                <a:gd name="T16" fmla="*/ 1 w 144"/>
                <a:gd name="T17" fmla="*/ 0 h 201"/>
                <a:gd name="T18" fmla="*/ 1 w 144"/>
                <a:gd name="T19" fmla="*/ 0 h 201"/>
                <a:gd name="T20" fmla="*/ 1 w 144"/>
                <a:gd name="T21" fmla="*/ 0 h 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201"/>
                <a:gd name="T35" fmla="*/ 144 w 144"/>
                <a:gd name="T36" fmla="*/ 201 h 2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01">
                  <a:moveTo>
                    <a:pt x="98" y="71"/>
                  </a:moveTo>
                  <a:lnTo>
                    <a:pt x="144" y="87"/>
                  </a:lnTo>
                  <a:lnTo>
                    <a:pt x="117" y="116"/>
                  </a:lnTo>
                  <a:lnTo>
                    <a:pt x="142" y="186"/>
                  </a:lnTo>
                  <a:lnTo>
                    <a:pt x="93" y="149"/>
                  </a:lnTo>
                  <a:lnTo>
                    <a:pt x="50" y="201"/>
                  </a:lnTo>
                  <a:lnTo>
                    <a:pt x="53" y="124"/>
                  </a:lnTo>
                  <a:lnTo>
                    <a:pt x="0" y="89"/>
                  </a:lnTo>
                  <a:lnTo>
                    <a:pt x="53" y="70"/>
                  </a:lnTo>
                  <a:lnTo>
                    <a:pt x="63" y="0"/>
                  </a:lnTo>
                  <a:lnTo>
                    <a:pt x="98" y="7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17"/>
            <p:cNvSpPr>
              <a:spLocks/>
            </p:cNvSpPr>
            <p:nvPr/>
          </p:nvSpPr>
          <p:spPr bwMode="auto">
            <a:xfrm>
              <a:off x="4118" y="1745"/>
              <a:ext cx="38" cy="106"/>
            </a:xfrm>
            <a:custGeom>
              <a:avLst/>
              <a:gdLst>
                <a:gd name="T0" fmla="*/ 0 w 77"/>
                <a:gd name="T1" fmla="*/ 1 h 212"/>
                <a:gd name="T2" fmla="*/ 0 w 77"/>
                <a:gd name="T3" fmla="*/ 1 h 212"/>
                <a:gd name="T4" fmla="*/ 0 w 77"/>
                <a:gd name="T5" fmla="*/ 1 h 212"/>
                <a:gd name="T6" fmla="*/ 0 w 77"/>
                <a:gd name="T7" fmla="*/ 1 h 212"/>
                <a:gd name="T8" fmla="*/ 0 w 77"/>
                <a:gd name="T9" fmla="*/ 1 h 212"/>
                <a:gd name="T10" fmla="*/ 0 w 77"/>
                <a:gd name="T11" fmla="*/ 1 h 212"/>
                <a:gd name="T12" fmla="*/ 0 w 77"/>
                <a:gd name="T13" fmla="*/ 1 h 212"/>
                <a:gd name="T14" fmla="*/ 0 w 77"/>
                <a:gd name="T15" fmla="*/ 1 h 212"/>
                <a:gd name="T16" fmla="*/ 0 w 77"/>
                <a:gd name="T17" fmla="*/ 1 h 212"/>
                <a:gd name="T18" fmla="*/ 0 w 77"/>
                <a:gd name="T19" fmla="*/ 1 h 212"/>
                <a:gd name="T20" fmla="*/ 0 w 77"/>
                <a:gd name="T21" fmla="*/ 1 h 212"/>
                <a:gd name="T22" fmla="*/ 0 w 77"/>
                <a:gd name="T23" fmla="*/ 1 h 212"/>
                <a:gd name="T24" fmla="*/ 0 w 77"/>
                <a:gd name="T25" fmla="*/ 1 h 212"/>
                <a:gd name="T26" fmla="*/ 0 w 77"/>
                <a:gd name="T27" fmla="*/ 1 h 212"/>
                <a:gd name="T28" fmla="*/ 0 w 77"/>
                <a:gd name="T29" fmla="*/ 1 h 212"/>
                <a:gd name="T30" fmla="*/ 0 w 77"/>
                <a:gd name="T31" fmla="*/ 1 h 212"/>
                <a:gd name="T32" fmla="*/ 0 w 77"/>
                <a:gd name="T33" fmla="*/ 0 h 212"/>
                <a:gd name="T34" fmla="*/ 0 w 77"/>
                <a:gd name="T35" fmla="*/ 1 h 212"/>
                <a:gd name="T36" fmla="*/ 0 w 77"/>
                <a:gd name="T37" fmla="*/ 1 h 212"/>
                <a:gd name="T38" fmla="*/ 0 w 77"/>
                <a:gd name="T39" fmla="*/ 1 h 212"/>
                <a:gd name="T40" fmla="*/ 0 w 77"/>
                <a:gd name="T41" fmla="*/ 1 h 212"/>
                <a:gd name="T42" fmla="*/ 0 w 77"/>
                <a:gd name="T43" fmla="*/ 1 h 212"/>
                <a:gd name="T44" fmla="*/ 0 w 77"/>
                <a:gd name="T45" fmla="*/ 1 h 212"/>
                <a:gd name="T46" fmla="*/ 0 w 77"/>
                <a:gd name="T47" fmla="*/ 1 h 212"/>
                <a:gd name="T48" fmla="*/ 0 w 77"/>
                <a:gd name="T49" fmla="*/ 1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212"/>
                <a:gd name="T77" fmla="*/ 77 w 77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212">
                  <a:moveTo>
                    <a:pt x="71" y="212"/>
                  </a:moveTo>
                  <a:lnTo>
                    <a:pt x="66" y="212"/>
                  </a:lnTo>
                  <a:lnTo>
                    <a:pt x="62" y="210"/>
                  </a:lnTo>
                  <a:lnTo>
                    <a:pt x="59" y="207"/>
                  </a:lnTo>
                  <a:lnTo>
                    <a:pt x="56" y="203"/>
                  </a:lnTo>
                  <a:lnTo>
                    <a:pt x="62" y="177"/>
                  </a:lnTo>
                  <a:lnTo>
                    <a:pt x="62" y="148"/>
                  </a:lnTo>
                  <a:lnTo>
                    <a:pt x="56" y="119"/>
                  </a:lnTo>
                  <a:lnTo>
                    <a:pt x="47" y="90"/>
                  </a:lnTo>
                  <a:lnTo>
                    <a:pt x="35" y="64"/>
                  </a:lnTo>
                  <a:lnTo>
                    <a:pt x="24" y="43"/>
                  </a:lnTo>
                  <a:lnTo>
                    <a:pt x="14" y="28"/>
                  </a:lnTo>
                  <a:lnTo>
                    <a:pt x="7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11" y="0"/>
                  </a:lnTo>
                  <a:lnTo>
                    <a:pt x="29" y="18"/>
                  </a:lnTo>
                  <a:lnTo>
                    <a:pt x="45" y="41"/>
                  </a:lnTo>
                  <a:lnTo>
                    <a:pt x="57" y="66"/>
                  </a:lnTo>
                  <a:lnTo>
                    <a:pt x="67" y="94"/>
                  </a:lnTo>
                  <a:lnTo>
                    <a:pt x="74" y="124"/>
                  </a:lnTo>
                  <a:lnTo>
                    <a:pt x="77" y="155"/>
                  </a:lnTo>
                  <a:lnTo>
                    <a:pt x="76" y="184"/>
                  </a:lnTo>
                  <a:lnTo>
                    <a:pt x="71" y="2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Freeform 18"/>
            <p:cNvSpPr>
              <a:spLocks/>
            </p:cNvSpPr>
            <p:nvPr/>
          </p:nvSpPr>
          <p:spPr bwMode="auto">
            <a:xfrm>
              <a:off x="3428" y="1747"/>
              <a:ext cx="148" cy="172"/>
            </a:xfrm>
            <a:custGeom>
              <a:avLst/>
              <a:gdLst>
                <a:gd name="T0" fmla="*/ 1 w 296"/>
                <a:gd name="T1" fmla="*/ 1 h 342"/>
                <a:gd name="T2" fmla="*/ 1 w 296"/>
                <a:gd name="T3" fmla="*/ 1 h 342"/>
                <a:gd name="T4" fmla="*/ 1 w 296"/>
                <a:gd name="T5" fmla="*/ 1 h 342"/>
                <a:gd name="T6" fmla="*/ 1 w 296"/>
                <a:gd name="T7" fmla="*/ 1 h 342"/>
                <a:gd name="T8" fmla="*/ 1 w 296"/>
                <a:gd name="T9" fmla="*/ 1 h 342"/>
                <a:gd name="T10" fmla="*/ 1 w 296"/>
                <a:gd name="T11" fmla="*/ 1 h 342"/>
                <a:gd name="T12" fmla="*/ 1 w 296"/>
                <a:gd name="T13" fmla="*/ 1 h 342"/>
                <a:gd name="T14" fmla="*/ 1 w 296"/>
                <a:gd name="T15" fmla="*/ 1 h 342"/>
                <a:gd name="T16" fmla="*/ 1 w 296"/>
                <a:gd name="T17" fmla="*/ 1 h 342"/>
                <a:gd name="T18" fmla="*/ 1 w 296"/>
                <a:gd name="T19" fmla="*/ 1 h 342"/>
                <a:gd name="T20" fmla="*/ 1 w 296"/>
                <a:gd name="T21" fmla="*/ 1 h 342"/>
                <a:gd name="T22" fmla="*/ 1 w 296"/>
                <a:gd name="T23" fmla="*/ 1 h 342"/>
                <a:gd name="T24" fmla="*/ 1 w 296"/>
                <a:gd name="T25" fmla="*/ 1 h 342"/>
                <a:gd name="T26" fmla="*/ 1 w 296"/>
                <a:gd name="T27" fmla="*/ 1 h 342"/>
                <a:gd name="T28" fmla="*/ 1 w 296"/>
                <a:gd name="T29" fmla="*/ 1 h 342"/>
                <a:gd name="T30" fmla="*/ 1 w 296"/>
                <a:gd name="T31" fmla="*/ 1 h 342"/>
                <a:gd name="T32" fmla="*/ 1 w 296"/>
                <a:gd name="T33" fmla="*/ 1 h 342"/>
                <a:gd name="T34" fmla="*/ 1 w 296"/>
                <a:gd name="T35" fmla="*/ 1 h 342"/>
                <a:gd name="T36" fmla="*/ 1 w 296"/>
                <a:gd name="T37" fmla="*/ 1 h 342"/>
                <a:gd name="T38" fmla="*/ 1 w 296"/>
                <a:gd name="T39" fmla="*/ 1 h 342"/>
                <a:gd name="T40" fmla="*/ 1 w 296"/>
                <a:gd name="T41" fmla="*/ 1 h 342"/>
                <a:gd name="T42" fmla="*/ 1 w 296"/>
                <a:gd name="T43" fmla="*/ 1 h 342"/>
                <a:gd name="T44" fmla="*/ 1 w 296"/>
                <a:gd name="T45" fmla="*/ 1 h 342"/>
                <a:gd name="T46" fmla="*/ 1 w 296"/>
                <a:gd name="T47" fmla="*/ 1 h 342"/>
                <a:gd name="T48" fmla="*/ 1 w 296"/>
                <a:gd name="T49" fmla="*/ 1 h 342"/>
                <a:gd name="T50" fmla="*/ 1 w 296"/>
                <a:gd name="T51" fmla="*/ 1 h 342"/>
                <a:gd name="T52" fmla="*/ 1 w 296"/>
                <a:gd name="T53" fmla="*/ 1 h 342"/>
                <a:gd name="T54" fmla="*/ 1 w 296"/>
                <a:gd name="T55" fmla="*/ 1 h 342"/>
                <a:gd name="T56" fmla="*/ 1 w 296"/>
                <a:gd name="T57" fmla="*/ 1 h 342"/>
                <a:gd name="T58" fmla="*/ 1 w 296"/>
                <a:gd name="T59" fmla="*/ 1 h 342"/>
                <a:gd name="T60" fmla="*/ 1 w 296"/>
                <a:gd name="T61" fmla="*/ 1 h 342"/>
                <a:gd name="T62" fmla="*/ 1 w 296"/>
                <a:gd name="T63" fmla="*/ 1 h 342"/>
                <a:gd name="T64" fmla="*/ 1 w 296"/>
                <a:gd name="T65" fmla="*/ 1 h 342"/>
                <a:gd name="T66" fmla="*/ 1 w 296"/>
                <a:gd name="T67" fmla="*/ 1 h 342"/>
                <a:gd name="T68" fmla="*/ 1 w 296"/>
                <a:gd name="T69" fmla="*/ 1 h 342"/>
                <a:gd name="T70" fmla="*/ 1 w 296"/>
                <a:gd name="T71" fmla="*/ 1 h 342"/>
                <a:gd name="T72" fmla="*/ 1 w 296"/>
                <a:gd name="T73" fmla="*/ 1 h 342"/>
                <a:gd name="T74" fmla="*/ 1 w 296"/>
                <a:gd name="T75" fmla="*/ 1 h 342"/>
                <a:gd name="T76" fmla="*/ 1 w 296"/>
                <a:gd name="T77" fmla="*/ 1 h 342"/>
                <a:gd name="T78" fmla="*/ 1 w 296"/>
                <a:gd name="T79" fmla="*/ 1 h 342"/>
                <a:gd name="T80" fmla="*/ 1 w 296"/>
                <a:gd name="T81" fmla="*/ 1 h 342"/>
                <a:gd name="T82" fmla="*/ 1 w 296"/>
                <a:gd name="T83" fmla="*/ 1 h 342"/>
                <a:gd name="T84" fmla="*/ 1 w 296"/>
                <a:gd name="T85" fmla="*/ 1 h 342"/>
                <a:gd name="T86" fmla="*/ 1 w 296"/>
                <a:gd name="T87" fmla="*/ 1 h 342"/>
                <a:gd name="T88" fmla="*/ 1 w 296"/>
                <a:gd name="T89" fmla="*/ 1 h 342"/>
                <a:gd name="T90" fmla="*/ 1 w 296"/>
                <a:gd name="T91" fmla="*/ 1 h 342"/>
                <a:gd name="T92" fmla="*/ 1 w 296"/>
                <a:gd name="T93" fmla="*/ 1 h 342"/>
                <a:gd name="T94" fmla="*/ 0 w 296"/>
                <a:gd name="T95" fmla="*/ 1 h 342"/>
                <a:gd name="T96" fmla="*/ 0 w 296"/>
                <a:gd name="T97" fmla="*/ 1 h 342"/>
                <a:gd name="T98" fmla="*/ 1 w 296"/>
                <a:gd name="T99" fmla="*/ 1 h 342"/>
                <a:gd name="T100" fmla="*/ 1 w 296"/>
                <a:gd name="T101" fmla="*/ 1 h 342"/>
                <a:gd name="T102" fmla="*/ 1 w 296"/>
                <a:gd name="T103" fmla="*/ 1 h 342"/>
                <a:gd name="T104" fmla="*/ 1 w 296"/>
                <a:gd name="T105" fmla="*/ 1 h 342"/>
                <a:gd name="T106" fmla="*/ 1 w 296"/>
                <a:gd name="T107" fmla="*/ 1 h 342"/>
                <a:gd name="T108" fmla="*/ 1 w 296"/>
                <a:gd name="T109" fmla="*/ 1 h 342"/>
                <a:gd name="T110" fmla="*/ 1 w 296"/>
                <a:gd name="T111" fmla="*/ 1 h 342"/>
                <a:gd name="T112" fmla="*/ 1 w 296"/>
                <a:gd name="T113" fmla="*/ 1 h 342"/>
                <a:gd name="T114" fmla="*/ 1 w 296"/>
                <a:gd name="T115" fmla="*/ 1 h 342"/>
                <a:gd name="T116" fmla="*/ 1 w 296"/>
                <a:gd name="T117" fmla="*/ 1 h 342"/>
                <a:gd name="T118" fmla="*/ 1 w 296"/>
                <a:gd name="T119" fmla="*/ 1 h 342"/>
                <a:gd name="T120" fmla="*/ 1 w 296"/>
                <a:gd name="T121" fmla="*/ 0 h 342"/>
                <a:gd name="T122" fmla="*/ 1 w 296"/>
                <a:gd name="T123" fmla="*/ 1 h 3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"/>
                <a:gd name="T187" fmla="*/ 0 h 342"/>
                <a:gd name="T188" fmla="*/ 296 w 296"/>
                <a:gd name="T189" fmla="*/ 342 h 3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" h="342">
                  <a:moveTo>
                    <a:pt x="84" y="2"/>
                  </a:moveTo>
                  <a:lnTo>
                    <a:pt x="72" y="32"/>
                  </a:lnTo>
                  <a:lnTo>
                    <a:pt x="65" y="62"/>
                  </a:lnTo>
                  <a:lnTo>
                    <a:pt x="62" y="93"/>
                  </a:lnTo>
                  <a:lnTo>
                    <a:pt x="67" y="127"/>
                  </a:lnTo>
                  <a:lnTo>
                    <a:pt x="74" y="147"/>
                  </a:lnTo>
                  <a:lnTo>
                    <a:pt x="84" y="168"/>
                  </a:lnTo>
                  <a:lnTo>
                    <a:pt x="96" y="188"/>
                  </a:lnTo>
                  <a:lnTo>
                    <a:pt x="110" y="205"/>
                  </a:lnTo>
                  <a:lnTo>
                    <a:pt x="125" y="220"/>
                  </a:lnTo>
                  <a:lnTo>
                    <a:pt x="141" y="233"/>
                  </a:lnTo>
                  <a:lnTo>
                    <a:pt x="159" y="243"/>
                  </a:lnTo>
                  <a:lnTo>
                    <a:pt x="179" y="250"/>
                  </a:lnTo>
                  <a:lnTo>
                    <a:pt x="192" y="252"/>
                  </a:lnTo>
                  <a:lnTo>
                    <a:pt x="206" y="252"/>
                  </a:lnTo>
                  <a:lnTo>
                    <a:pt x="220" y="252"/>
                  </a:lnTo>
                  <a:lnTo>
                    <a:pt x="234" y="251"/>
                  </a:lnTo>
                  <a:lnTo>
                    <a:pt x="247" y="248"/>
                  </a:lnTo>
                  <a:lnTo>
                    <a:pt x="261" y="243"/>
                  </a:lnTo>
                  <a:lnTo>
                    <a:pt x="273" y="237"/>
                  </a:lnTo>
                  <a:lnTo>
                    <a:pt x="283" y="229"/>
                  </a:lnTo>
                  <a:lnTo>
                    <a:pt x="296" y="232"/>
                  </a:lnTo>
                  <a:lnTo>
                    <a:pt x="288" y="253"/>
                  </a:lnTo>
                  <a:lnTo>
                    <a:pt x="276" y="273"/>
                  </a:lnTo>
                  <a:lnTo>
                    <a:pt x="262" y="291"/>
                  </a:lnTo>
                  <a:lnTo>
                    <a:pt x="245" y="306"/>
                  </a:lnTo>
                  <a:lnTo>
                    <a:pt x="226" y="319"/>
                  </a:lnTo>
                  <a:lnTo>
                    <a:pt x="207" y="328"/>
                  </a:lnTo>
                  <a:lnTo>
                    <a:pt x="187" y="336"/>
                  </a:lnTo>
                  <a:lnTo>
                    <a:pt x="166" y="341"/>
                  </a:lnTo>
                  <a:lnTo>
                    <a:pt x="156" y="342"/>
                  </a:lnTo>
                  <a:lnTo>
                    <a:pt x="145" y="342"/>
                  </a:lnTo>
                  <a:lnTo>
                    <a:pt x="134" y="340"/>
                  </a:lnTo>
                  <a:lnTo>
                    <a:pt x="122" y="338"/>
                  </a:lnTo>
                  <a:lnTo>
                    <a:pt x="110" y="334"/>
                  </a:lnTo>
                  <a:lnTo>
                    <a:pt x="98" y="328"/>
                  </a:lnTo>
                  <a:lnTo>
                    <a:pt x="85" y="323"/>
                  </a:lnTo>
                  <a:lnTo>
                    <a:pt x="73" y="316"/>
                  </a:lnTo>
                  <a:lnTo>
                    <a:pt x="62" y="306"/>
                  </a:lnTo>
                  <a:lnTo>
                    <a:pt x="51" y="297"/>
                  </a:lnTo>
                  <a:lnTo>
                    <a:pt x="41" y="286"/>
                  </a:lnTo>
                  <a:lnTo>
                    <a:pt x="31" y="274"/>
                  </a:lnTo>
                  <a:lnTo>
                    <a:pt x="23" y="260"/>
                  </a:lnTo>
                  <a:lnTo>
                    <a:pt x="15" y="247"/>
                  </a:lnTo>
                  <a:lnTo>
                    <a:pt x="9" y="230"/>
                  </a:lnTo>
                  <a:lnTo>
                    <a:pt x="4" y="214"/>
                  </a:lnTo>
                  <a:lnTo>
                    <a:pt x="1" y="198"/>
                  </a:lnTo>
                  <a:lnTo>
                    <a:pt x="0" y="181"/>
                  </a:lnTo>
                  <a:lnTo>
                    <a:pt x="0" y="162"/>
                  </a:lnTo>
                  <a:lnTo>
                    <a:pt x="2" y="144"/>
                  </a:lnTo>
                  <a:lnTo>
                    <a:pt x="6" y="123"/>
                  </a:lnTo>
                  <a:lnTo>
                    <a:pt x="12" y="103"/>
                  </a:lnTo>
                  <a:lnTo>
                    <a:pt x="19" y="81"/>
                  </a:lnTo>
                  <a:lnTo>
                    <a:pt x="30" y="58"/>
                  </a:lnTo>
                  <a:lnTo>
                    <a:pt x="34" y="48"/>
                  </a:lnTo>
                  <a:lnTo>
                    <a:pt x="39" y="38"/>
                  </a:lnTo>
                  <a:lnTo>
                    <a:pt x="45" y="26"/>
                  </a:lnTo>
                  <a:lnTo>
                    <a:pt x="51" y="17"/>
                  </a:lnTo>
                  <a:lnTo>
                    <a:pt x="58" y="9"/>
                  </a:lnTo>
                  <a:lnTo>
                    <a:pt x="66" y="2"/>
                  </a:lnTo>
                  <a:lnTo>
                    <a:pt x="74" y="0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9"/>
            <p:cNvSpPr>
              <a:spLocks/>
            </p:cNvSpPr>
            <p:nvPr/>
          </p:nvSpPr>
          <p:spPr bwMode="auto">
            <a:xfrm>
              <a:off x="3965" y="1771"/>
              <a:ext cx="173" cy="127"/>
            </a:xfrm>
            <a:custGeom>
              <a:avLst/>
              <a:gdLst>
                <a:gd name="T0" fmla="*/ 0 w 347"/>
                <a:gd name="T1" fmla="*/ 0 h 256"/>
                <a:gd name="T2" fmla="*/ 0 w 347"/>
                <a:gd name="T3" fmla="*/ 0 h 256"/>
                <a:gd name="T4" fmla="*/ 0 w 347"/>
                <a:gd name="T5" fmla="*/ 0 h 256"/>
                <a:gd name="T6" fmla="*/ 0 w 347"/>
                <a:gd name="T7" fmla="*/ 0 h 256"/>
                <a:gd name="T8" fmla="*/ 0 w 347"/>
                <a:gd name="T9" fmla="*/ 0 h 256"/>
                <a:gd name="T10" fmla="*/ 0 w 347"/>
                <a:gd name="T11" fmla="*/ 0 h 256"/>
                <a:gd name="T12" fmla="*/ 0 w 347"/>
                <a:gd name="T13" fmla="*/ 0 h 256"/>
                <a:gd name="T14" fmla="*/ 0 w 347"/>
                <a:gd name="T15" fmla="*/ 0 h 256"/>
                <a:gd name="T16" fmla="*/ 0 w 347"/>
                <a:gd name="T17" fmla="*/ 0 h 256"/>
                <a:gd name="T18" fmla="*/ 0 w 347"/>
                <a:gd name="T19" fmla="*/ 0 h 256"/>
                <a:gd name="T20" fmla="*/ 0 w 347"/>
                <a:gd name="T21" fmla="*/ 0 h 256"/>
                <a:gd name="T22" fmla="*/ 0 w 347"/>
                <a:gd name="T23" fmla="*/ 0 h 256"/>
                <a:gd name="T24" fmla="*/ 0 w 347"/>
                <a:gd name="T25" fmla="*/ 0 h 256"/>
                <a:gd name="T26" fmla="*/ 0 w 347"/>
                <a:gd name="T27" fmla="*/ 0 h 256"/>
                <a:gd name="T28" fmla="*/ 0 w 347"/>
                <a:gd name="T29" fmla="*/ 0 h 256"/>
                <a:gd name="T30" fmla="*/ 0 w 347"/>
                <a:gd name="T31" fmla="*/ 0 h 256"/>
                <a:gd name="T32" fmla="*/ 0 w 347"/>
                <a:gd name="T33" fmla="*/ 0 h 256"/>
                <a:gd name="T34" fmla="*/ 0 w 347"/>
                <a:gd name="T35" fmla="*/ 0 h 256"/>
                <a:gd name="T36" fmla="*/ 0 w 347"/>
                <a:gd name="T37" fmla="*/ 0 h 256"/>
                <a:gd name="T38" fmla="*/ 0 w 347"/>
                <a:gd name="T39" fmla="*/ 0 h 256"/>
                <a:gd name="T40" fmla="*/ 0 w 347"/>
                <a:gd name="T41" fmla="*/ 0 h 256"/>
                <a:gd name="T42" fmla="*/ 0 w 347"/>
                <a:gd name="T43" fmla="*/ 0 h 256"/>
                <a:gd name="T44" fmla="*/ 0 w 347"/>
                <a:gd name="T45" fmla="*/ 0 h 256"/>
                <a:gd name="T46" fmla="*/ 0 w 347"/>
                <a:gd name="T47" fmla="*/ 0 h 256"/>
                <a:gd name="T48" fmla="*/ 0 w 347"/>
                <a:gd name="T49" fmla="*/ 0 h 256"/>
                <a:gd name="T50" fmla="*/ 0 w 347"/>
                <a:gd name="T51" fmla="*/ 0 h 256"/>
                <a:gd name="T52" fmla="*/ 0 w 347"/>
                <a:gd name="T53" fmla="*/ 0 h 256"/>
                <a:gd name="T54" fmla="*/ 0 w 347"/>
                <a:gd name="T55" fmla="*/ 0 h 256"/>
                <a:gd name="T56" fmla="*/ 0 w 347"/>
                <a:gd name="T57" fmla="*/ 0 h 256"/>
                <a:gd name="T58" fmla="*/ 0 w 347"/>
                <a:gd name="T59" fmla="*/ 0 h 256"/>
                <a:gd name="T60" fmla="*/ 0 w 347"/>
                <a:gd name="T61" fmla="*/ 0 h 256"/>
                <a:gd name="T62" fmla="*/ 0 w 347"/>
                <a:gd name="T63" fmla="*/ 0 h 256"/>
                <a:gd name="T64" fmla="*/ 0 w 347"/>
                <a:gd name="T65" fmla="*/ 0 h 256"/>
                <a:gd name="T66" fmla="*/ 0 w 347"/>
                <a:gd name="T67" fmla="*/ 0 h 256"/>
                <a:gd name="T68" fmla="*/ 0 w 347"/>
                <a:gd name="T69" fmla="*/ 0 h 256"/>
                <a:gd name="T70" fmla="*/ 0 w 347"/>
                <a:gd name="T71" fmla="*/ 0 h 256"/>
                <a:gd name="T72" fmla="*/ 0 w 347"/>
                <a:gd name="T73" fmla="*/ 0 h 256"/>
                <a:gd name="T74" fmla="*/ 0 w 347"/>
                <a:gd name="T75" fmla="*/ 0 h 256"/>
                <a:gd name="T76" fmla="*/ 0 w 347"/>
                <a:gd name="T77" fmla="*/ 0 h 256"/>
                <a:gd name="T78" fmla="*/ 0 w 347"/>
                <a:gd name="T79" fmla="*/ 0 h 256"/>
                <a:gd name="T80" fmla="*/ 0 w 347"/>
                <a:gd name="T81" fmla="*/ 0 h 256"/>
                <a:gd name="T82" fmla="*/ 0 w 347"/>
                <a:gd name="T83" fmla="*/ 0 h 256"/>
                <a:gd name="T84" fmla="*/ 0 w 347"/>
                <a:gd name="T85" fmla="*/ 0 h 256"/>
                <a:gd name="T86" fmla="*/ 0 w 347"/>
                <a:gd name="T87" fmla="*/ 0 h 256"/>
                <a:gd name="T88" fmla="*/ 0 w 347"/>
                <a:gd name="T89" fmla="*/ 0 h 256"/>
                <a:gd name="T90" fmla="*/ 0 w 347"/>
                <a:gd name="T91" fmla="*/ 0 h 256"/>
                <a:gd name="T92" fmla="*/ 0 w 347"/>
                <a:gd name="T93" fmla="*/ 0 h 256"/>
                <a:gd name="T94" fmla="*/ 0 w 347"/>
                <a:gd name="T95" fmla="*/ 0 h 256"/>
                <a:gd name="T96" fmla="*/ 0 w 347"/>
                <a:gd name="T97" fmla="*/ 0 h 256"/>
                <a:gd name="T98" fmla="*/ 0 w 347"/>
                <a:gd name="T99" fmla="*/ 0 h 256"/>
                <a:gd name="T100" fmla="*/ 0 w 347"/>
                <a:gd name="T101" fmla="*/ 0 h 256"/>
                <a:gd name="T102" fmla="*/ 0 w 347"/>
                <a:gd name="T103" fmla="*/ 0 h 256"/>
                <a:gd name="T104" fmla="*/ 0 w 347"/>
                <a:gd name="T105" fmla="*/ 0 h 256"/>
                <a:gd name="T106" fmla="*/ 0 w 347"/>
                <a:gd name="T107" fmla="*/ 0 h 256"/>
                <a:gd name="T108" fmla="*/ 0 w 347"/>
                <a:gd name="T109" fmla="*/ 0 h 256"/>
                <a:gd name="T110" fmla="*/ 0 w 347"/>
                <a:gd name="T111" fmla="*/ 0 h 256"/>
                <a:gd name="T112" fmla="*/ 0 w 347"/>
                <a:gd name="T113" fmla="*/ 0 h 2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7"/>
                <a:gd name="T172" fmla="*/ 0 h 256"/>
                <a:gd name="T173" fmla="*/ 347 w 347"/>
                <a:gd name="T174" fmla="*/ 256 h 2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7" h="256">
                  <a:moveTo>
                    <a:pt x="343" y="123"/>
                  </a:moveTo>
                  <a:lnTo>
                    <a:pt x="327" y="135"/>
                  </a:lnTo>
                  <a:lnTo>
                    <a:pt x="312" y="139"/>
                  </a:lnTo>
                  <a:lnTo>
                    <a:pt x="299" y="136"/>
                  </a:lnTo>
                  <a:lnTo>
                    <a:pt x="286" y="129"/>
                  </a:lnTo>
                  <a:lnTo>
                    <a:pt x="274" y="120"/>
                  </a:lnTo>
                  <a:lnTo>
                    <a:pt x="261" y="111"/>
                  </a:lnTo>
                  <a:lnTo>
                    <a:pt x="247" y="104"/>
                  </a:lnTo>
                  <a:lnTo>
                    <a:pt x="231" y="100"/>
                  </a:lnTo>
                  <a:lnTo>
                    <a:pt x="216" y="98"/>
                  </a:lnTo>
                  <a:lnTo>
                    <a:pt x="197" y="99"/>
                  </a:lnTo>
                  <a:lnTo>
                    <a:pt x="177" y="106"/>
                  </a:lnTo>
                  <a:lnTo>
                    <a:pt x="157" y="116"/>
                  </a:lnTo>
                  <a:lnTo>
                    <a:pt x="140" y="134"/>
                  </a:lnTo>
                  <a:lnTo>
                    <a:pt x="127" y="158"/>
                  </a:lnTo>
                  <a:lnTo>
                    <a:pt x="120" y="188"/>
                  </a:lnTo>
                  <a:lnTo>
                    <a:pt x="120" y="227"/>
                  </a:lnTo>
                  <a:lnTo>
                    <a:pt x="113" y="231"/>
                  </a:lnTo>
                  <a:lnTo>
                    <a:pt x="104" y="234"/>
                  </a:lnTo>
                  <a:lnTo>
                    <a:pt x="93" y="240"/>
                  </a:lnTo>
                  <a:lnTo>
                    <a:pt x="81" y="244"/>
                  </a:lnTo>
                  <a:lnTo>
                    <a:pt x="69" y="249"/>
                  </a:lnTo>
                  <a:lnTo>
                    <a:pt x="57" y="252"/>
                  </a:lnTo>
                  <a:lnTo>
                    <a:pt x="47" y="255"/>
                  </a:lnTo>
                  <a:lnTo>
                    <a:pt x="39" y="256"/>
                  </a:lnTo>
                  <a:lnTo>
                    <a:pt x="36" y="242"/>
                  </a:lnTo>
                  <a:lnTo>
                    <a:pt x="32" y="228"/>
                  </a:lnTo>
                  <a:lnTo>
                    <a:pt x="28" y="214"/>
                  </a:lnTo>
                  <a:lnTo>
                    <a:pt x="24" y="201"/>
                  </a:lnTo>
                  <a:lnTo>
                    <a:pt x="19" y="187"/>
                  </a:lnTo>
                  <a:lnTo>
                    <a:pt x="14" y="173"/>
                  </a:lnTo>
                  <a:lnTo>
                    <a:pt x="7" y="159"/>
                  </a:lnTo>
                  <a:lnTo>
                    <a:pt x="0" y="145"/>
                  </a:lnTo>
                  <a:lnTo>
                    <a:pt x="18" y="136"/>
                  </a:lnTo>
                  <a:lnTo>
                    <a:pt x="36" y="128"/>
                  </a:lnTo>
                  <a:lnTo>
                    <a:pt x="54" y="119"/>
                  </a:lnTo>
                  <a:lnTo>
                    <a:pt x="73" y="110"/>
                  </a:lnTo>
                  <a:lnTo>
                    <a:pt x="93" y="101"/>
                  </a:lnTo>
                  <a:lnTo>
                    <a:pt x="112" y="92"/>
                  </a:lnTo>
                  <a:lnTo>
                    <a:pt x="131" y="83"/>
                  </a:lnTo>
                  <a:lnTo>
                    <a:pt x="150" y="74"/>
                  </a:lnTo>
                  <a:lnTo>
                    <a:pt x="171" y="65"/>
                  </a:lnTo>
                  <a:lnTo>
                    <a:pt x="190" y="55"/>
                  </a:lnTo>
                  <a:lnTo>
                    <a:pt x="209" y="46"/>
                  </a:lnTo>
                  <a:lnTo>
                    <a:pt x="228" y="37"/>
                  </a:lnTo>
                  <a:lnTo>
                    <a:pt x="247" y="28"/>
                  </a:lnTo>
                  <a:lnTo>
                    <a:pt x="265" y="18"/>
                  </a:lnTo>
                  <a:lnTo>
                    <a:pt x="283" y="9"/>
                  </a:lnTo>
                  <a:lnTo>
                    <a:pt x="300" y="0"/>
                  </a:lnTo>
                  <a:lnTo>
                    <a:pt x="315" y="12"/>
                  </a:lnTo>
                  <a:lnTo>
                    <a:pt x="327" y="28"/>
                  </a:lnTo>
                  <a:lnTo>
                    <a:pt x="335" y="47"/>
                  </a:lnTo>
                  <a:lnTo>
                    <a:pt x="342" y="68"/>
                  </a:lnTo>
                  <a:lnTo>
                    <a:pt x="346" y="88"/>
                  </a:lnTo>
                  <a:lnTo>
                    <a:pt x="347" y="105"/>
                  </a:lnTo>
                  <a:lnTo>
                    <a:pt x="346" y="118"/>
                  </a:lnTo>
                  <a:lnTo>
                    <a:pt x="343" y="12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20"/>
            <p:cNvSpPr>
              <a:spLocks/>
            </p:cNvSpPr>
            <p:nvPr/>
          </p:nvSpPr>
          <p:spPr bwMode="auto">
            <a:xfrm>
              <a:off x="3439" y="1787"/>
              <a:ext cx="109" cy="117"/>
            </a:xfrm>
            <a:custGeom>
              <a:avLst/>
              <a:gdLst>
                <a:gd name="T0" fmla="*/ 1 w 217"/>
                <a:gd name="T1" fmla="*/ 1 h 234"/>
                <a:gd name="T2" fmla="*/ 1 w 217"/>
                <a:gd name="T3" fmla="*/ 1 h 234"/>
                <a:gd name="T4" fmla="*/ 1 w 217"/>
                <a:gd name="T5" fmla="*/ 1 h 234"/>
                <a:gd name="T6" fmla="*/ 1 w 217"/>
                <a:gd name="T7" fmla="*/ 1 h 234"/>
                <a:gd name="T8" fmla="*/ 1 w 217"/>
                <a:gd name="T9" fmla="*/ 1 h 234"/>
                <a:gd name="T10" fmla="*/ 1 w 217"/>
                <a:gd name="T11" fmla="*/ 1 h 234"/>
                <a:gd name="T12" fmla="*/ 1 w 217"/>
                <a:gd name="T13" fmla="*/ 1 h 234"/>
                <a:gd name="T14" fmla="*/ 1 w 217"/>
                <a:gd name="T15" fmla="*/ 1 h 234"/>
                <a:gd name="T16" fmla="*/ 1 w 217"/>
                <a:gd name="T17" fmla="*/ 1 h 234"/>
                <a:gd name="T18" fmla="*/ 1 w 217"/>
                <a:gd name="T19" fmla="*/ 1 h 234"/>
                <a:gd name="T20" fmla="*/ 1 w 217"/>
                <a:gd name="T21" fmla="*/ 1 h 234"/>
                <a:gd name="T22" fmla="*/ 1 w 217"/>
                <a:gd name="T23" fmla="*/ 1 h 234"/>
                <a:gd name="T24" fmla="*/ 1 w 217"/>
                <a:gd name="T25" fmla="*/ 1 h 234"/>
                <a:gd name="T26" fmla="*/ 1 w 217"/>
                <a:gd name="T27" fmla="*/ 1 h 234"/>
                <a:gd name="T28" fmla="*/ 0 w 217"/>
                <a:gd name="T29" fmla="*/ 1 h 234"/>
                <a:gd name="T30" fmla="*/ 1 w 217"/>
                <a:gd name="T31" fmla="*/ 1 h 234"/>
                <a:gd name="T32" fmla="*/ 1 w 217"/>
                <a:gd name="T33" fmla="*/ 0 h 234"/>
                <a:gd name="T34" fmla="*/ 1 w 217"/>
                <a:gd name="T35" fmla="*/ 1 h 234"/>
                <a:gd name="T36" fmla="*/ 1 w 217"/>
                <a:gd name="T37" fmla="*/ 1 h 234"/>
                <a:gd name="T38" fmla="*/ 1 w 217"/>
                <a:gd name="T39" fmla="*/ 1 h 234"/>
                <a:gd name="T40" fmla="*/ 1 w 217"/>
                <a:gd name="T41" fmla="*/ 1 h 234"/>
                <a:gd name="T42" fmla="*/ 1 w 217"/>
                <a:gd name="T43" fmla="*/ 1 h 234"/>
                <a:gd name="T44" fmla="*/ 1 w 217"/>
                <a:gd name="T45" fmla="*/ 1 h 234"/>
                <a:gd name="T46" fmla="*/ 1 w 217"/>
                <a:gd name="T47" fmla="*/ 1 h 234"/>
                <a:gd name="T48" fmla="*/ 1 w 217"/>
                <a:gd name="T49" fmla="*/ 1 h 234"/>
                <a:gd name="T50" fmla="*/ 1 w 217"/>
                <a:gd name="T51" fmla="*/ 1 h 234"/>
                <a:gd name="T52" fmla="*/ 1 w 217"/>
                <a:gd name="T53" fmla="*/ 1 h 234"/>
                <a:gd name="T54" fmla="*/ 1 w 217"/>
                <a:gd name="T55" fmla="*/ 1 h 234"/>
                <a:gd name="T56" fmla="*/ 1 w 217"/>
                <a:gd name="T57" fmla="*/ 1 h 234"/>
                <a:gd name="T58" fmla="*/ 1 w 217"/>
                <a:gd name="T59" fmla="*/ 1 h 234"/>
                <a:gd name="T60" fmla="*/ 1 w 217"/>
                <a:gd name="T61" fmla="*/ 1 h 234"/>
                <a:gd name="T62" fmla="*/ 1 w 217"/>
                <a:gd name="T63" fmla="*/ 1 h 234"/>
                <a:gd name="T64" fmla="*/ 1 w 217"/>
                <a:gd name="T65" fmla="*/ 1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234"/>
                <a:gd name="T101" fmla="*/ 217 w 21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234">
                  <a:moveTo>
                    <a:pt x="217" y="202"/>
                  </a:moveTo>
                  <a:lnTo>
                    <a:pt x="204" y="211"/>
                  </a:lnTo>
                  <a:lnTo>
                    <a:pt x="188" y="221"/>
                  </a:lnTo>
                  <a:lnTo>
                    <a:pt x="171" y="227"/>
                  </a:lnTo>
                  <a:lnTo>
                    <a:pt x="153" y="232"/>
                  </a:lnTo>
                  <a:lnTo>
                    <a:pt x="133" y="234"/>
                  </a:lnTo>
                  <a:lnTo>
                    <a:pt x="113" y="234"/>
                  </a:lnTo>
                  <a:lnTo>
                    <a:pt x="94" y="231"/>
                  </a:lnTo>
                  <a:lnTo>
                    <a:pt x="74" y="224"/>
                  </a:lnTo>
                  <a:lnTo>
                    <a:pt x="59" y="214"/>
                  </a:lnTo>
                  <a:lnTo>
                    <a:pt x="42" y="199"/>
                  </a:lnTo>
                  <a:lnTo>
                    <a:pt x="26" y="180"/>
                  </a:lnTo>
                  <a:lnTo>
                    <a:pt x="12" y="156"/>
                  </a:lnTo>
                  <a:lnTo>
                    <a:pt x="2" y="126"/>
                  </a:lnTo>
                  <a:lnTo>
                    <a:pt x="0" y="91"/>
                  </a:lnTo>
                  <a:lnTo>
                    <a:pt x="6" y="49"/>
                  </a:lnTo>
                  <a:lnTo>
                    <a:pt x="23" y="0"/>
                  </a:lnTo>
                  <a:lnTo>
                    <a:pt x="22" y="18"/>
                  </a:lnTo>
                  <a:lnTo>
                    <a:pt x="23" y="35"/>
                  </a:lnTo>
                  <a:lnTo>
                    <a:pt x="26" y="52"/>
                  </a:lnTo>
                  <a:lnTo>
                    <a:pt x="30" y="71"/>
                  </a:lnTo>
                  <a:lnTo>
                    <a:pt x="36" y="88"/>
                  </a:lnTo>
                  <a:lnTo>
                    <a:pt x="44" y="106"/>
                  </a:lnTo>
                  <a:lnTo>
                    <a:pt x="54" y="123"/>
                  </a:lnTo>
                  <a:lnTo>
                    <a:pt x="65" y="139"/>
                  </a:lnTo>
                  <a:lnTo>
                    <a:pt x="78" y="154"/>
                  </a:lnTo>
                  <a:lnTo>
                    <a:pt x="93" y="168"/>
                  </a:lnTo>
                  <a:lnTo>
                    <a:pt x="109" y="179"/>
                  </a:lnTo>
                  <a:lnTo>
                    <a:pt x="127" y="188"/>
                  </a:lnTo>
                  <a:lnTo>
                    <a:pt x="147" y="195"/>
                  </a:lnTo>
                  <a:lnTo>
                    <a:pt x="169" y="201"/>
                  </a:lnTo>
                  <a:lnTo>
                    <a:pt x="192" y="203"/>
                  </a:lnTo>
                  <a:lnTo>
                    <a:pt x="217" y="20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21"/>
            <p:cNvSpPr>
              <a:spLocks/>
            </p:cNvSpPr>
            <p:nvPr/>
          </p:nvSpPr>
          <p:spPr bwMode="auto">
            <a:xfrm>
              <a:off x="4040" y="1833"/>
              <a:ext cx="65" cy="68"/>
            </a:xfrm>
            <a:custGeom>
              <a:avLst/>
              <a:gdLst>
                <a:gd name="T0" fmla="*/ 1 w 129"/>
                <a:gd name="T1" fmla="*/ 0 h 138"/>
                <a:gd name="T2" fmla="*/ 1 w 129"/>
                <a:gd name="T3" fmla="*/ 0 h 138"/>
                <a:gd name="T4" fmla="*/ 1 w 129"/>
                <a:gd name="T5" fmla="*/ 0 h 138"/>
                <a:gd name="T6" fmla="*/ 1 w 129"/>
                <a:gd name="T7" fmla="*/ 0 h 138"/>
                <a:gd name="T8" fmla="*/ 1 w 129"/>
                <a:gd name="T9" fmla="*/ 0 h 138"/>
                <a:gd name="T10" fmla="*/ 1 w 129"/>
                <a:gd name="T11" fmla="*/ 0 h 138"/>
                <a:gd name="T12" fmla="*/ 1 w 129"/>
                <a:gd name="T13" fmla="*/ 0 h 138"/>
                <a:gd name="T14" fmla="*/ 1 w 129"/>
                <a:gd name="T15" fmla="*/ 0 h 138"/>
                <a:gd name="T16" fmla="*/ 1 w 129"/>
                <a:gd name="T17" fmla="*/ 0 h 138"/>
                <a:gd name="T18" fmla="*/ 1 w 129"/>
                <a:gd name="T19" fmla="*/ 0 h 138"/>
                <a:gd name="T20" fmla="*/ 1 w 129"/>
                <a:gd name="T21" fmla="*/ 0 h 138"/>
                <a:gd name="T22" fmla="*/ 1 w 129"/>
                <a:gd name="T23" fmla="*/ 0 h 138"/>
                <a:gd name="T24" fmla="*/ 1 w 129"/>
                <a:gd name="T25" fmla="*/ 0 h 138"/>
                <a:gd name="T26" fmla="*/ 1 w 129"/>
                <a:gd name="T27" fmla="*/ 0 h 138"/>
                <a:gd name="T28" fmla="*/ 1 w 129"/>
                <a:gd name="T29" fmla="*/ 0 h 138"/>
                <a:gd name="T30" fmla="*/ 1 w 129"/>
                <a:gd name="T31" fmla="*/ 0 h 138"/>
                <a:gd name="T32" fmla="*/ 1 w 129"/>
                <a:gd name="T33" fmla="*/ 0 h 138"/>
                <a:gd name="T34" fmla="*/ 1 w 129"/>
                <a:gd name="T35" fmla="*/ 0 h 138"/>
                <a:gd name="T36" fmla="*/ 1 w 129"/>
                <a:gd name="T37" fmla="*/ 0 h 138"/>
                <a:gd name="T38" fmla="*/ 1 w 129"/>
                <a:gd name="T39" fmla="*/ 0 h 138"/>
                <a:gd name="T40" fmla="*/ 0 w 129"/>
                <a:gd name="T41" fmla="*/ 0 h 138"/>
                <a:gd name="T42" fmla="*/ 1 w 129"/>
                <a:gd name="T43" fmla="*/ 0 h 138"/>
                <a:gd name="T44" fmla="*/ 1 w 129"/>
                <a:gd name="T45" fmla="*/ 0 h 138"/>
                <a:gd name="T46" fmla="*/ 1 w 129"/>
                <a:gd name="T47" fmla="*/ 0 h 138"/>
                <a:gd name="T48" fmla="*/ 1 w 129"/>
                <a:gd name="T49" fmla="*/ 0 h 138"/>
                <a:gd name="T50" fmla="*/ 1 w 129"/>
                <a:gd name="T51" fmla="*/ 0 h 138"/>
                <a:gd name="T52" fmla="*/ 1 w 129"/>
                <a:gd name="T53" fmla="*/ 0 h 138"/>
                <a:gd name="T54" fmla="*/ 1 w 129"/>
                <a:gd name="T55" fmla="*/ 0 h 138"/>
                <a:gd name="T56" fmla="*/ 1 w 129"/>
                <a:gd name="T57" fmla="*/ 0 h 138"/>
                <a:gd name="T58" fmla="*/ 1 w 129"/>
                <a:gd name="T59" fmla="*/ 0 h 138"/>
                <a:gd name="T60" fmla="*/ 1 w 129"/>
                <a:gd name="T61" fmla="*/ 0 h 138"/>
                <a:gd name="T62" fmla="*/ 1 w 129"/>
                <a:gd name="T63" fmla="*/ 0 h 138"/>
                <a:gd name="T64" fmla="*/ 1 w 129"/>
                <a:gd name="T65" fmla="*/ 0 h 1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38"/>
                <a:gd name="T101" fmla="*/ 129 w 129"/>
                <a:gd name="T102" fmla="*/ 138 h 1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38">
                  <a:moveTo>
                    <a:pt x="126" y="30"/>
                  </a:moveTo>
                  <a:lnTo>
                    <a:pt x="129" y="49"/>
                  </a:lnTo>
                  <a:lnTo>
                    <a:pt x="128" y="77"/>
                  </a:lnTo>
                  <a:lnTo>
                    <a:pt x="122" y="105"/>
                  </a:lnTo>
                  <a:lnTo>
                    <a:pt x="113" y="124"/>
                  </a:lnTo>
                  <a:lnTo>
                    <a:pt x="105" y="130"/>
                  </a:lnTo>
                  <a:lnTo>
                    <a:pt x="96" y="134"/>
                  </a:lnTo>
                  <a:lnTo>
                    <a:pt x="86" y="136"/>
                  </a:lnTo>
                  <a:lnTo>
                    <a:pt x="76" y="138"/>
                  </a:lnTo>
                  <a:lnTo>
                    <a:pt x="67" y="138"/>
                  </a:lnTo>
                  <a:lnTo>
                    <a:pt x="57" y="136"/>
                  </a:lnTo>
                  <a:lnTo>
                    <a:pt x="47" y="134"/>
                  </a:lnTo>
                  <a:lnTo>
                    <a:pt x="38" y="131"/>
                  </a:lnTo>
                  <a:lnTo>
                    <a:pt x="32" y="126"/>
                  </a:lnTo>
                  <a:lnTo>
                    <a:pt x="25" y="120"/>
                  </a:lnTo>
                  <a:lnTo>
                    <a:pt x="19" y="113"/>
                  </a:lnTo>
                  <a:lnTo>
                    <a:pt x="14" y="105"/>
                  </a:lnTo>
                  <a:lnTo>
                    <a:pt x="8" y="97"/>
                  </a:lnTo>
                  <a:lnTo>
                    <a:pt x="4" y="89"/>
                  </a:lnTo>
                  <a:lnTo>
                    <a:pt x="1" y="80"/>
                  </a:lnTo>
                  <a:lnTo>
                    <a:pt x="0" y="71"/>
                  </a:lnTo>
                  <a:lnTo>
                    <a:pt x="1" y="52"/>
                  </a:lnTo>
                  <a:lnTo>
                    <a:pt x="6" y="37"/>
                  </a:lnTo>
                  <a:lnTo>
                    <a:pt x="14" y="25"/>
                  </a:lnTo>
                  <a:lnTo>
                    <a:pt x="23" y="14"/>
                  </a:lnTo>
                  <a:lnTo>
                    <a:pt x="35" y="7"/>
                  </a:lnTo>
                  <a:lnTo>
                    <a:pt x="49" y="3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93" y="4"/>
                  </a:lnTo>
                  <a:lnTo>
                    <a:pt x="106" y="9"/>
                  </a:lnTo>
                  <a:lnTo>
                    <a:pt x="117" y="18"/>
                  </a:lnTo>
                  <a:lnTo>
                    <a:pt x="126" y="3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22"/>
            <p:cNvSpPr>
              <a:spLocks/>
            </p:cNvSpPr>
            <p:nvPr/>
          </p:nvSpPr>
          <p:spPr bwMode="auto">
            <a:xfrm>
              <a:off x="3565" y="1840"/>
              <a:ext cx="308" cy="355"/>
            </a:xfrm>
            <a:custGeom>
              <a:avLst/>
              <a:gdLst>
                <a:gd name="T0" fmla="*/ 1 w 616"/>
                <a:gd name="T1" fmla="*/ 0 h 711"/>
                <a:gd name="T2" fmla="*/ 1 w 616"/>
                <a:gd name="T3" fmla="*/ 0 h 711"/>
                <a:gd name="T4" fmla="*/ 1 w 616"/>
                <a:gd name="T5" fmla="*/ 0 h 711"/>
                <a:gd name="T6" fmla="*/ 1 w 616"/>
                <a:gd name="T7" fmla="*/ 0 h 711"/>
                <a:gd name="T8" fmla="*/ 1 w 616"/>
                <a:gd name="T9" fmla="*/ 0 h 711"/>
                <a:gd name="T10" fmla="*/ 1 w 616"/>
                <a:gd name="T11" fmla="*/ 0 h 711"/>
                <a:gd name="T12" fmla="*/ 1 w 616"/>
                <a:gd name="T13" fmla="*/ 0 h 711"/>
                <a:gd name="T14" fmla="*/ 1 w 616"/>
                <a:gd name="T15" fmla="*/ 0 h 711"/>
                <a:gd name="T16" fmla="*/ 1 w 616"/>
                <a:gd name="T17" fmla="*/ 0 h 711"/>
                <a:gd name="T18" fmla="*/ 1 w 616"/>
                <a:gd name="T19" fmla="*/ 0 h 711"/>
                <a:gd name="T20" fmla="*/ 1 w 616"/>
                <a:gd name="T21" fmla="*/ 0 h 711"/>
                <a:gd name="T22" fmla="*/ 1 w 616"/>
                <a:gd name="T23" fmla="*/ 0 h 711"/>
                <a:gd name="T24" fmla="*/ 1 w 616"/>
                <a:gd name="T25" fmla="*/ 0 h 711"/>
                <a:gd name="T26" fmla="*/ 1 w 616"/>
                <a:gd name="T27" fmla="*/ 0 h 711"/>
                <a:gd name="T28" fmla="*/ 1 w 616"/>
                <a:gd name="T29" fmla="*/ 0 h 711"/>
                <a:gd name="T30" fmla="*/ 1 w 616"/>
                <a:gd name="T31" fmla="*/ 0 h 711"/>
                <a:gd name="T32" fmla="*/ 1 w 616"/>
                <a:gd name="T33" fmla="*/ 0 h 711"/>
                <a:gd name="T34" fmla="*/ 1 w 616"/>
                <a:gd name="T35" fmla="*/ 0 h 711"/>
                <a:gd name="T36" fmla="*/ 1 w 616"/>
                <a:gd name="T37" fmla="*/ 0 h 711"/>
                <a:gd name="T38" fmla="*/ 1 w 616"/>
                <a:gd name="T39" fmla="*/ 0 h 711"/>
                <a:gd name="T40" fmla="*/ 1 w 616"/>
                <a:gd name="T41" fmla="*/ 0 h 711"/>
                <a:gd name="T42" fmla="*/ 1 w 616"/>
                <a:gd name="T43" fmla="*/ 0 h 711"/>
                <a:gd name="T44" fmla="*/ 1 w 616"/>
                <a:gd name="T45" fmla="*/ 0 h 711"/>
                <a:gd name="T46" fmla="*/ 1 w 616"/>
                <a:gd name="T47" fmla="*/ 0 h 711"/>
                <a:gd name="T48" fmla="*/ 1 w 616"/>
                <a:gd name="T49" fmla="*/ 0 h 711"/>
                <a:gd name="T50" fmla="*/ 1 w 616"/>
                <a:gd name="T51" fmla="*/ 0 h 711"/>
                <a:gd name="T52" fmla="*/ 1 w 616"/>
                <a:gd name="T53" fmla="*/ 0 h 711"/>
                <a:gd name="T54" fmla="*/ 1 w 616"/>
                <a:gd name="T55" fmla="*/ 0 h 711"/>
                <a:gd name="T56" fmla="*/ 1 w 616"/>
                <a:gd name="T57" fmla="*/ 0 h 711"/>
                <a:gd name="T58" fmla="*/ 1 w 616"/>
                <a:gd name="T59" fmla="*/ 0 h 711"/>
                <a:gd name="T60" fmla="*/ 1 w 616"/>
                <a:gd name="T61" fmla="*/ 0 h 711"/>
                <a:gd name="T62" fmla="*/ 1 w 616"/>
                <a:gd name="T63" fmla="*/ 0 h 711"/>
                <a:gd name="T64" fmla="*/ 1 w 616"/>
                <a:gd name="T65" fmla="*/ 0 h 711"/>
                <a:gd name="T66" fmla="*/ 1 w 616"/>
                <a:gd name="T67" fmla="*/ 0 h 711"/>
                <a:gd name="T68" fmla="*/ 1 w 616"/>
                <a:gd name="T69" fmla="*/ 0 h 711"/>
                <a:gd name="T70" fmla="*/ 1 w 616"/>
                <a:gd name="T71" fmla="*/ 0 h 711"/>
                <a:gd name="T72" fmla="*/ 1 w 616"/>
                <a:gd name="T73" fmla="*/ 0 h 711"/>
                <a:gd name="T74" fmla="*/ 1 w 616"/>
                <a:gd name="T75" fmla="*/ 0 h 711"/>
                <a:gd name="T76" fmla="*/ 1 w 616"/>
                <a:gd name="T77" fmla="*/ 0 h 711"/>
                <a:gd name="T78" fmla="*/ 1 w 616"/>
                <a:gd name="T79" fmla="*/ 0 h 711"/>
                <a:gd name="T80" fmla="*/ 1 w 616"/>
                <a:gd name="T81" fmla="*/ 0 h 711"/>
                <a:gd name="T82" fmla="*/ 1 w 616"/>
                <a:gd name="T83" fmla="*/ 0 h 711"/>
                <a:gd name="T84" fmla="*/ 1 w 616"/>
                <a:gd name="T85" fmla="*/ 0 h 711"/>
                <a:gd name="T86" fmla="*/ 1 w 616"/>
                <a:gd name="T87" fmla="*/ 0 h 711"/>
                <a:gd name="T88" fmla="*/ 1 w 616"/>
                <a:gd name="T89" fmla="*/ 0 h 711"/>
                <a:gd name="T90" fmla="*/ 1 w 616"/>
                <a:gd name="T91" fmla="*/ 0 h 711"/>
                <a:gd name="T92" fmla="*/ 1 w 616"/>
                <a:gd name="T93" fmla="*/ 0 h 711"/>
                <a:gd name="T94" fmla="*/ 1 w 616"/>
                <a:gd name="T95" fmla="*/ 0 h 711"/>
                <a:gd name="T96" fmla="*/ 1 w 616"/>
                <a:gd name="T97" fmla="*/ 0 h 711"/>
                <a:gd name="T98" fmla="*/ 1 w 616"/>
                <a:gd name="T99" fmla="*/ 0 h 711"/>
                <a:gd name="T100" fmla="*/ 1 w 616"/>
                <a:gd name="T101" fmla="*/ 0 h 711"/>
                <a:gd name="T102" fmla="*/ 1 w 616"/>
                <a:gd name="T103" fmla="*/ 0 h 711"/>
                <a:gd name="T104" fmla="*/ 1 w 616"/>
                <a:gd name="T105" fmla="*/ 0 h 711"/>
                <a:gd name="T106" fmla="*/ 1 w 616"/>
                <a:gd name="T107" fmla="*/ 0 h 7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16"/>
                <a:gd name="T163" fmla="*/ 0 h 711"/>
                <a:gd name="T164" fmla="*/ 616 w 616"/>
                <a:gd name="T165" fmla="*/ 711 h 7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16" h="711">
                  <a:moveTo>
                    <a:pt x="496" y="81"/>
                  </a:moveTo>
                  <a:lnTo>
                    <a:pt x="496" y="90"/>
                  </a:lnTo>
                  <a:lnTo>
                    <a:pt x="486" y="90"/>
                  </a:lnTo>
                  <a:lnTo>
                    <a:pt x="477" y="89"/>
                  </a:lnTo>
                  <a:lnTo>
                    <a:pt x="468" y="88"/>
                  </a:lnTo>
                  <a:lnTo>
                    <a:pt x="460" y="88"/>
                  </a:lnTo>
                  <a:lnTo>
                    <a:pt x="452" y="88"/>
                  </a:lnTo>
                  <a:lnTo>
                    <a:pt x="444" y="91"/>
                  </a:lnTo>
                  <a:lnTo>
                    <a:pt x="436" y="96"/>
                  </a:lnTo>
                  <a:lnTo>
                    <a:pt x="427" y="105"/>
                  </a:lnTo>
                  <a:lnTo>
                    <a:pt x="426" y="114"/>
                  </a:lnTo>
                  <a:lnTo>
                    <a:pt x="423" y="122"/>
                  </a:lnTo>
                  <a:lnTo>
                    <a:pt x="419" y="131"/>
                  </a:lnTo>
                  <a:lnTo>
                    <a:pt x="415" y="139"/>
                  </a:lnTo>
                  <a:lnTo>
                    <a:pt x="412" y="147"/>
                  </a:lnTo>
                  <a:lnTo>
                    <a:pt x="411" y="154"/>
                  </a:lnTo>
                  <a:lnTo>
                    <a:pt x="414" y="160"/>
                  </a:lnTo>
                  <a:lnTo>
                    <a:pt x="421" y="166"/>
                  </a:lnTo>
                  <a:lnTo>
                    <a:pt x="424" y="151"/>
                  </a:lnTo>
                  <a:lnTo>
                    <a:pt x="432" y="141"/>
                  </a:lnTo>
                  <a:lnTo>
                    <a:pt x="442" y="136"/>
                  </a:lnTo>
                  <a:lnTo>
                    <a:pt x="453" y="134"/>
                  </a:lnTo>
                  <a:lnTo>
                    <a:pt x="464" y="135"/>
                  </a:lnTo>
                  <a:lnTo>
                    <a:pt x="476" y="139"/>
                  </a:lnTo>
                  <a:lnTo>
                    <a:pt x="487" y="142"/>
                  </a:lnTo>
                  <a:lnTo>
                    <a:pt x="496" y="146"/>
                  </a:lnTo>
                  <a:lnTo>
                    <a:pt x="500" y="155"/>
                  </a:lnTo>
                  <a:lnTo>
                    <a:pt x="500" y="171"/>
                  </a:lnTo>
                  <a:lnTo>
                    <a:pt x="501" y="188"/>
                  </a:lnTo>
                  <a:lnTo>
                    <a:pt x="507" y="202"/>
                  </a:lnTo>
                  <a:lnTo>
                    <a:pt x="511" y="208"/>
                  </a:lnTo>
                  <a:lnTo>
                    <a:pt x="516" y="216"/>
                  </a:lnTo>
                  <a:lnTo>
                    <a:pt x="520" y="224"/>
                  </a:lnTo>
                  <a:lnTo>
                    <a:pt x="526" y="231"/>
                  </a:lnTo>
                  <a:lnTo>
                    <a:pt x="531" y="238"/>
                  </a:lnTo>
                  <a:lnTo>
                    <a:pt x="538" y="242"/>
                  </a:lnTo>
                  <a:lnTo>
                    <a:pt x="545" y="243"/>
                  </a:lnTo>
                  <a:lnTo>
                    <a:pt x="553" y="240"/>
                  </a:lnTo>
                  <a:lnTo>
                    <a:pt x="559" y="243"/>
                  </a:lnTo>
                  <a:lnTo>
                    <a:pt x="564" y="248"/>
                  </a:lnTo>
                  <a:lnTo>
                    <a:pt x="568" y="254"/>
                  </a:lnTo>
                  <a:lnTo>
                    <a:pt x="572" y="262"/>
                  </a:lnTo>
                  <a:lnTo>
                    <a:pt x="576" y="270"/>
                  </a:lnTo>
                  <a:lnTo>
                    <a:pt x="579" y="278"/>
                  </a:lnTo>
                  <a:lnTo>
                    <a:pt x="583" y="287"/>
                  </a:lnTo>
                  <a:lnTo>
                    <a:pt x="585" y="295"/>
                  </a:lnTo>
                  <a:lnTo>
                    <a:pt x="579" y="300"/>
                  </a:lnTo>
                  <a:lnTo>
                    <a:pt x="573" y="302"/>
                  </a:lnTo>
                  <a:lnTo>
                    <a:pt x="565" y="303"/>
                  </a:lnTo>
                  <a:lnTo>
                    <a:pt x="557" y="303"/>
                  </a:lnTo>
                  <a:lnTo>
                    <a:pt x="548" y="302"/>
                  </a:lnTo>
                  <a:lnTo>
                    <a:pt x="540" y="302"/>
                  </a:lnTo>
                  <a:lnTo>
                    <a:pt x="533" y="302"/>
                  </a:lnTo>
                  <a:lnTo>
                    <a:pt x="528" y="302"/>
                  </a:lnTo>
                  <a:lnTo>
                    <a:pt x="526" y="322"/>
                  </a:lnTo>
                  <a:lnTo>
                    <a:pt x="526" y="340"/>
                  </a:lnTo>
                  <a:lnTo>
                    <a:pt x="524" y="359"/>
                  </a:lnTo>
                  <a:lnTo>
                    <a:pt x="514" y="371"/>
                  </a:lnTo>
                  <a:lnTo>
                    <a:pt x="504" y="369"/>
                  </a:lnTo>
                  <a:lnTo>
                    <a:pt x="496" y="367"/>
                  </a:lnTo>
                  <a:lnTo>
                    <a:pt x="490" y="370"/>
                  </a:lnTo>
                  <a:lnTo>
                    <a:pt x="486" y="381"/>
                  </a:lnTo>
                  <a:lnTo>
                    <a:pt x="486" y="385"/>
                  </a:lnTo>
                  <a:lnTo>
                    <a:pt x="490" y="390"/>
                  </a:lnTo>
                  <a:lnTo>
                    <a:pt x="494" y="392"/>
                  </a:lnTo>
                  <a:lnTo>
                    <a:pt x="498" y="396"/>
                  </a:lnTo>
                  <a:lnTo>
                    <a:pt x="506" y="393"/>
                  </a:lnTo>
                  <a:lnTo>
                    <a:pt x="513" y="392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25" y="412"/>
                  </a:lnTo>
                  <a:lnTo>
                    <a:pt x="520" y="427"/>
                  </a:lnTo>
                  <a:lnTo>
                    <a:pt x="519" y="441"/>
                  </a:lnTo>
                  <a:lnTo>
                    <a:pt x="526" y="454"/>
                  </a:lnTo>
                  <a:lnTo>
                    <a:pt x="532" y="460"/>
                  </a:lnTo>
                  <a:lnTo>
                    <a:pt x="538" y="466"/>
                  </a:lnTo>
                  <a:lnTo>
                    <a:pt x="545" y="469"/>
                  </a:lnTo>
                  <a:lnTo>
                    <a:pt x="552" y="473"/>
                  </a:lnTo>
                  <a:lnTo>
                    <a:pt x="559" y="476"/>
                  </a:lnTo>
                  <a:lnTo>
                    <a:pt x="564" y="482"/>
                  </a:lnTo>
                  <a:lnTo>
                    <a:pt x="568" y="489"/>
                  </a:lnTo>
                  <a:lnTo>
                    <a:pt x="571" y="498"/>
                  </a:lnTo>
                  <a:lnTo>
                    <a:pt x="572" y="519"/>
                  </a:lnTo>
                  <a:lnTo>
                    <a:pt x="572" y="534"/>
                  </a:lnTo>
                  <a:lnTo>
                    <a:pt x="570" y="549"/>
                  </a:lnTo>
                  <a:lnTo>
                    <a:pt x="563" y="567"/>
                  </a:lnTo>
                  <a:lnTo>
                    <a:pt x="558" y="568"/>
                  </a:lnTo>
                  <a:lnTo>
                    <a:pt x="554" y="567"/>
                  </a:lnTo>
                  <a:lnTo>
                    <a:pt x="550" y="566"/>
                  </a:lnTo>
                  <a:lnTo>
                    <a:pt x="545" y="565"/>
                  </a:lnTo>
                  <a:lnTo>
                    <a:pt x="541" y="565"/>
                  </a:lnTo>
                  <a:lnTo>
                    <a:pt x="538" y="566"/>
                  </a:lnTo>
                  <a:lnTo>
                    <a:pt x="535" y="570"/>
                  </a:lnTo>
                  <a:lnTo>
                    <a:pt x="532" y="576"/>
                  </a:lnTo>
                  <a:lnTo>
                    <a:pt x="533" y="580"/>
                  </a:lnTo>
                  <a:lnTo>
                    <a:pt x="536" y="583"/>
                  </a:lnTo>
                  <a:lnTo>
                    <a:pt x="540" y="587"/>
                  </a:lnTo>
                  <a:lnTo>
                    <a:pt x="544" y="590"/>
                  </a:lnTo>
                  <a:lnTo>
                    <a:pt x="548" y="591"/>
                  </a:lnTo>
                  <a:lnTo>
                    <a:pt x="553" y="591"/>
                  </a:lnTo>
                  <a:lnTo>
                    <a:pt x="558" y="590"/>
                  </a:lnTo>
                  <a:lnTo>
                    <a:pt x="563" y="586"/>
                  </a:lnTo>
                  <a:lnTo>
                    <a:pt x="568" y="582"/>
                  </a:lnTo>
                  <a:lnTo>
                    <a:pt x="572" y="576"/>
                  </a:lnTo>
                  <a:lnTo>
                    <a:pt x="576" y="572"/>
                  </a:lnTo>
                  <a:lnTo>
                    <a:pt x="580" y="566"/>
                  </a:lnTo>
                  <a:lnTo>
                    <a:pt x="585" y="561"/>
                  </a:lnTo>
                  <a:lnTo>
                    <a:pt x="590" y="558"/>
                  </a:lnTo>
                  <a:lnTo>
                    <a:pt x="596" y="558"/>
                  </a:lnTo>
                  <a:lnTo>
                    <a:pt x="603" y="561"/>
                  </a:lnTo>
                  <a:lnTo>
                    <a:pt x="612" y="579"/>
                  </a:lnTo>
                  <a:lnTo>
                    <a:pt x="616" y="600"/>
                  </a:lnTo>
                  <a:lnTo>
                    <a:pt x="616" y="623"/>
                  </a:lnTo>
                  <a:lnTo>
                    <a:pt x="616" y="644"/>
                  </a:lnTo>
                  <a:lnTo>
                    <a:pt x="611" y="658"/>
                  </a:lnTo>
                  <a:lnTo>
                    <a:pt x="603" y="670"/>
                  </a:lnTo>
                  <a:lnTo>
                    <a:pt x="593" y="679"/>
                  </a:lnTo>
                  <a:lnTo>
                    <a:pt x="582" y="686"/>
                  </a:lnTo>
                  <a:lnTo>
                    <a:pt x="568" y="693"/>
                  </a:lnTo>
                  <a:lnTo>
                    <a:pt x="556" y="700"/>
                  </a:lnTo>
                  <a:lnTo>
                    <a:pt x="543" y="706"/>
                  </a:lnTo>
                  <a:lnTo>
                    <a:pt x="532" y="711"/>
                  </a:lnTo>
                  <a:lnTo>
                    <a:pt x="519" y="691"/>
                  </a:lnTo>
                  <a:lnTo>
                    <a:pt x="502" y="673"/>
                  </a:lnTo>
                  <a:lnTo>
                    <a:pt x="484" y="659"/>
                  </a:lnTo>
                  <a:lnTo>
                    <a:pt x="466" y="646"/>
                  </a:lnTo>
                  <a:lnTo>
                    <a:pt x="451" y="632"/>
                  </a:lnTo>
                  <a:lnTo>
                    <a:pt x="440" y="612"/>
                  </a:lnTo>
                  <a:lnTo>
                    <a:pt x="436" y="589"/>
                  </a:lnTo>
                  <a:lnTo>
                    <a:pt x="440" y="557"/>
                  </a:lnTo>
                  <a:lnTo>
                    <a:pt x="431" y="556"/>
                  </a:lnTo>
                  <a:lnTo>
                    <a:pt x="424" y="561"/>
                  </a:lnTo>
                  <a:lnTo>
                    <a:pt x="419" y="572"/>
                  </a:lnTo>
                  <a:lnTo>
                    <a:pt x="412" y="581"/>
                  </a:lnTo>
                  <a:lnTo>
                    <a:pt x="412" y="605"/>
                  </a:lnTo>
                  <a:lnTo>
                    <a:pt x="404" y="598"/>
                  </a:lnTo>
                  <a:lnTo>
                    <a:pt x="397" y="589"/>
                  </a:lnTo>
                  <a:lnTo>
                    <a:pt x="391" y="579"/>
                  </a:lnTo>
                  <a:lnTo>
                    <a:pt x="385" y="567"/>
                  </a:lnTo>
                  <a:lnTo>
                    <a:pt x="379" y="556"/>
                  </a:lnTo>
                  <a:lnTo>
                    <a:pt x="374" y="543"/>
                  </a:lnTo>
                  <a:lnTo>
                    <a:pt x="370" y="530"/>
                  </a:lnTo>
                  <a:lnTo>
                    <a:pt x="365" y="519"/>
                  </a:lnTo>
                  <a:lnTo>
                    <a:pt x="368" y="506"/>
                  </a:lnTo>
                  <a:lnTo>
                    <a:pt x="375" y="495"/>
                  </a:lnTo>
                  <a:lnTo>
                    <a:pt x="382" y="484"/>
                  </a:lnTo>
                  <a:lnTo>
                    <a:pt x="388" y="474"/>
                  </a:lnTo>
                  <a:lnTo>
                    <a:pt x="394" y="474"/>
                  </a:lnTo>
                  <a:lnTo>
                    <a:pt x="400" y="475"/>
                  </a:lnTo>
                  <a:lnTo>
                    <a:pt x="406" y="473"/>
                  </a:lnTo>
                  <a:lnTo>
                    <a:pt x="408" y="467"/>
                  </a:lnTo>
                  <a:lnTo>
                    <a:pt x="408" y="459"/>
                  </a:lnTo>
                  <a:lnTo>
                    <a:pt x="405" y="452"/>
                  </a:lnTo>
                  <a:lnTo>
                    <a:pt x="399" y="446"/>
                  </a:lnTo>
                  <a:lnTo>
                    <a:pt x="390" y="441"/>
                  </a:lnTo>
                  <a:lnTo>
                    <a:pt x="382" y="443"/>
                  </a:lnTo>
                  <a:lnTo>
                    <a:pt x="375" y="447"/>
                  </a:lnTo>
                  <a:lnTo>
                    <a:pt x="369" y="454"/>
                  </a:lnTo>
                  <a:lnTo>
                    <a:pt x="364" y="461"/>
                  </a:lnTo>
                  <a:lnTo>
                    <a:pt x="359" y="467"/>
                  </a:lnTo>
                  <a:lnTo>
                    <a:pt x="351" y="472"/>
                  </a:lnTo>
                  <a:lnTo>
                    <a:pt x="343" y="473"/>
                  </a:lnTo>
                  <a:lnTo>
                    <a:pt x="333" y="469"/>
                  </a:lnTo>
                  <a:lnTo>
                    <a:pt x="326" y="462"/>
                  </a:lnTo>
                  <a:lnTo>
                    <a:pt x="321" y="453"/>
                  </a:lnTo>
                  <a:lnTo>
                    <a:pt x="316" y="443"/>
                  </a:lnTo>
                  <a:lnTo>
                    <a:pt x="312" y="432"/>
                  </a:lnTo>
                  <a:lnTo>
                    <a:pt x="309" y="421"/>
                  </a:lnTo>
                  <a:lnTo>
                    <a:pt x="306" y="411"/>
                  </a:lnTo>
                  <a:lnTo>
                    <a:pt x="304" y="400"/>
                  </a:lnTo>
                  <a:lnTo>
                    <a:pt x="302" y="391"/>
                  </a:lnTo>
                  <a:lnTo>
                    <a:pt x="307" y="382"/>
                  </a:lnTo>
                  <a:lnTo>
                    <a:pt x="314" y="373"/>
                  </a:lnTo>
                  <a:lnTo>
                    <a:pt x="318" y="363"/>
                  </a:lnTo>
                  <a:lnTo>
                    <a:pt x="314" y="353"/>
                  </a:lnTo>
                  <a:lnTo>
                    <a:pt x="306" y="358"/>
                  </a:lnTo>
                  <a:lnTo>
                    <a:pt x="300" y="362"/>
                  </a:lnTo>
                  <a:lnTo>
                    <a:pt x="295" y="369"/>
                  </a:lnTo>
                  <a:lnTo>
                    <a:pt x="290" y="376"/>
                  </a:lnTo>
                  <a:lnTo>
                    <a:pt x="286" y="384"/>
                  </a:lnTo>
                  <a:lnTo>
                    <a:pt x="282" y="391"/>
                  </a:lnTo>
                  <a:lnTo>
                    <a:pt x="278" y="398"/>
                  </a:lnTo>
                  <a:lnTo>
                    <a:pt x="272" y="405"/>
                  </a:lnTo>
                  <a:lnTo>
                    <a:pt x="270" y="420"/>
                  </a:lnTo>
                  <a:lnTo>
                    <a:pt x="271" y="434"/>
                  </a:lnTo>
                  <a:lnTo>
                    <a:pt x="273" y="446"/>
                  </a:lnTo>
                  <a:lnTo>
                    <a:pt x="278" y="458"/>
                  </a:lnTo>
                  <a:lnTo>
                    <a:pt x="284" y="469"/>
                  </a:lnTo>
                  <a:lnTo>
                    <a:pt x="292" y="480"/>
                  </a:lnTo>
                  <a:lnTo>
                    <a:pt x="300" y="489"/>
                  </a:lnTo>
                  <a:lnTo>
                    <a:pt x="310" y="498"/>
                  </a:lnTo>
                  <a:lnTo>
                    <a:pt x="316" y="499"/>
                  </a:lnTo>
                  <a:lnTo>
                    <a:pt x="321" y="499"/>
                  </a:lnTo>
                  <a:lnTo>
                    <a:pt x="326" y="500"/>
                  </a:lnTo>
                  <a:lnTo>
                    <a:pt x="331" y="503"/>
                  </a:lnTo>
                  <a:lnTo>
                    <a:pt x="335" y="505"/>
                  </a:lnTo>
                  <a:lnTo>
                    <a:pt x="339" y="508"/>
                  </a:lnTo>
                  <a:lnTo>
                    <a:pt x="342" y="513"/>
                  </a:lnTo>
                  <a:lnTo>
                    <a:pt x="345" y="519"/>
                  </a:lnTo>
                  <a:lnTo>
                    <a:pt x="331" y="514"/>
                  </a:lnTo>
                  <a:lnTo>
                    <a:pt x="317" y="507"/>
                  </a:lnTo>
                  <a:lnTo>
                    <a:pt x="304" y="500"/>
                  </a:lnTo>
                  <a:lnTo>
                    <a:pt x="291" y="491"/>
                  </a:lnTo>
                  <a:lnTo>
                    <a:pt x="276" y="483"/>
                  </a:lnTo>
                  <a:lnTo>
                    <a:pt x="263" y="475"/>
                  </a:lnTo>
                  <a:lnTo>
                    <a:pt x="249" y="468"/>
                  </a:lnTo>
                  <a:lnTo>
                    <a:pt x="235" y="462"/>
                  </a:lnTo>
                  <a:lnTo>
                    <a:pt x="234" y="442"/>
                  </a:lnTo>
                  <a:lnTo>
                    <a:pt x="235" y="415"/>
                  </a:lnTo>
                  <a:lnTo>
                    <a:pt x="233" y="389"/>
                  </a:lnTo>
                  <a:lnTo>
                    <a:pt x="224" y="371"/>
                  </a:lnTo>
                  <a:lnTo>
                    <a:pt x="215" y="374"/>
                  </a:lnTo>
                  <a:lnTo>
                    <a:pt x="210" y="378"/>
                  </a:lnTo>
                  <a:lnTo>
                    <a:pt x="209" y="384"/>
                  </a:lnTo>
                  <a:lnTo>
                    <a:pt x="211" y="390"/>
                  </a:lnTo>
                  <a:lnTo>
                    <a:pt x="214" y="397"/>
                  </a:lnTo>
                  <a:lnTo>
                    <a:pt x="216" y="404"/>
                  </a:lnTo>
                  <a:lnTo>
                    <a:pt x="217" y="412"/>
                  </a:lnTo>
                  <a:lnTo>
                    <a:pt x="214" y="419"/>
                  </a:lnTo>
                  <a:lnTo>
                    <a:pt x="211" y="429"/>
                  </a:lnTo>
                  <a:lnTo>
                    <a:pt x="209" y="441"/>
                  </a:lnTo>
                  <a:lnTo>
                    <a:pt x="204" y="450"/>
                  </a:lnTo>
                  <a:lnTo>
                    <a:pt x="194" y="454"/>
                  </a:lnTo>
                  <a:lnTo>
                    <a:pt x="191" y="444"/>
                  </a:lnTo>
                  <a:lnTo>
                    <a:pt x="192" y="431"/>
                  </a:lnTo>
                  <a:lnTo>
                    <a:pt x="191" y="421"/>
                  </a:lnTo>
                  <a:lnTo>
                    <a:pt x="182" y="414"/>
                  </a:lnTo>
                  <a:lnTo>
                    <a:pt x="176" y="422"/>
                  </a:lnTo>
                  <a:lnTo>
                    <a:pt x="173" y="432"/>
                  </a:lnTo>
                  <a:lnTo>
                    <a:pt x="171" y="443"/>
                  </a:lnTo>
                  <a:lnTo>
                    <a:pt x="169" y="453"/>
                  </a:lnTo>
                  <a:lnTo>
                    <a:pt x="166" y="464"/>
                  </a:lnTo>
                  <a:lnTo>
                    <a:pt x="160" y="470"/>
                  </a:lnTo>
                  <a:lnTo>
                    <a:pt x="152" y="473"/>
                  </a:lnTo>
                  <a:lnTo>
                    <a:pt x="139" y="472"/>
                  </a:lnTo>
                  <a:lnTo>
                    <a:pt x="131" y="465"/>
                  </a:lnTo>
                  <a:lnTo>
                    <a:pt x="122" y="459"/>
                  </a:lnTo>
                  <a:lnTo>
                    <a:pt x="114" y="452"/>
                  </a:lnTo>
                  <a:lnTo>
                    <a:pt x="107" y="445"/>
                  </a:lnTo>
                  <a:lnTo>
                    <a:pt x="101" y="437"/>
                  </a:lnTo>
                  <a:lnTo>
                    <a:pt x="96" y="427"/>
                  </a:lnTo>
                  <a:lnTo>
                    <a:pt x="94" y="415"/>
                  </a:lnTo>
                  <a:lnTo>
                    <a:pt x="94" y="402"/>
                  </a:lnTo>
                  <a:lnTo>
                    <a:pt x="97" y="391"/>
                  </a:lnTo>
                  <a:lnTo>
                    <a:pt x="103" y="382"/>
                  </a:lnTo>
                  <a:lnTo>
                    <a:pt x="108" y="371"/>
                  </a:lnTo>
                  <a:lnTo>
                    <a:pt x="105" y="358"/>
                  </a:lnTo>
                  <a:lnTo>
                    <a:pt x="96" y="362"/>
                  </a:lnTo>
                  <a:lnTo>
                    <a:pt x="88" y="368"/>
                  </a:lnTo>
                  <a:lnTo>
                    <a:pt x="81" y="375"/>
                  </a:lnTo>
                  <a:lnTo>
                    <a:pt x="74" y="384"/>
                  </a:lnTo>
                  <a:lnTo>
                    <a:pt x="69" y="393"/>
                  </a:lnTo>
                  <a:lnTo>
                    <a:pt x="64" y="404"/>
                  </a:lnTo>
                  <a:lnTo>
                    <a:pt x="61" y="414"/>
                  </a:lnTo>
                  <a:lnTo>
                    <a:pt x="59" y="424"/>
                  </a:lnTo>
                  <a:lnTo>
                    <a:pt x="62" y="427"/>
                  </a:lnTo>
                  <a:lnTo>
                    <a:pt x="63" y="430"/>
                  </a:lnTo>
                  <a:lnTo>
                    <a:pt x="63" y="436"/>
                  </a:lnTo>
                  <a:lnTo>
                    <a:pt x="63" y="441"/>
                  </a:lnTo>
                  <a:lnTo>
                    <a:pt x="52" y="442"/>
                  </a:lnTo>
                  <a:lnTo>
                    <a:pt x="41" y="441"/>
                  </a:lnTo>
                  <a:lnTo>
                    <a:pt x="33" y="435"/>
                  </a:lnTo>
                  <a:lnTo>
                    <a:pt x="25" y="428"/>
                  </a:lnTo>
                  <a:lnTo>
                    <a:pt x="18" y="420"/>
                  </a:lnTo>
                  <a:lnTo>
                    <a:pt x="12" y="412"/>
                  </a:lnTo>
                  <a:lnTo>
                    <a:pt x="6" y="404"/>
                  </a:lnTo>
                  <a:lnTo>
                    <a:pt x="0" y="396"/>
                  </a:lnTo>
                  <a:lnTo>
                    <a:pt x="4" y="358"/>
                  </a:lnTo>
                  <a:lnTo>
                    <a:pt x="10" y="354"/>
                  </a:lnTo>
                  <a:lnTo>
                    <a:pt x="15" y="355"/>
                  </a:lnTo>
                  <a:lnTo>
                    <a:pt x="17" y="359"/>
                  </a:lnTo>
                  <a:lnTo>
                    <a:pt x="19" y="363"/>
                  </a:lnTo>
                  <a:lnTo>
                    <a:pt x="21" y="368"/>
                  </a:lnTo>
                  <a:lnTo>
                    <a:pt x="24" y="373"/>
                  </a:lnTo>
                  <a:lnTo>
                    <a:pt x="28" y="374"/>
                  </a:lnTo>
                  <a:lnTo>
                    <a:pt x="35" y="371"/>
                  </a:lnTo>
                  <a:lnTo>
                    <a:pt x="35" y="362"/>
                  </a:lnTo>
                  <a:lnTo>
                    <a:pt x="36" y="354"/>
                  </a:lnTo>
                  <a:lnTo>
                    <a:pt x="39" y="347"/>
                  </a:lnTo>
                  <a:lnTo>
                    <a:pt x="43" y="340"/>
                  </a:lnTo>
                  <a:lnTo>
                    <a:pt x="49" y="336"/>
                  </a:lnTo>
                  <a:lnTo>
                    <a:pt x="56" y="332"/>
                  </a:lnTo>
                  <a:lnTo>
                    <a:pt x="62" y="329"/>
                  </a:lnTo>
                  <a:lnTo>
                    <a:pt x="69" y="326"/>
                  </a:lnTo>
                  <a:lnTo>
                    <a:pt x="78" y="337"/>
                  </a:lnTo>
                  <a:lnTo>
                    <a:pt x="86" y="339"/>
                  </a:lnTo>
                  <a:lnTo>
                    <a:pt x="94" y="336"/>
                  </a:lnTo>
                  <a:lnTo>
                    <a:pt x="101" y="329"/>
                  </a:lnTo>
                  <a:lnTo>
                    <a:pt x="108" y="323"/>
                  </a:lnTo>
                  <a:lnTo>
                    <a:pt x="115" y="320"/>
                  </a:lnTo>
                  <a:lnTo>
                    <a:pt x="123" y="320"/>
                  </a:lnTo>
                  <a:lnTo>
                    <a:pt x="134" y="329"/>
                  </a:lnTo>
                  <a:lnTo>
                    <a:pt x="157" y="324"/>
                  </a:lnTo>
                  <a:lnTo>
                    <a:pt x="154" y="303"/>
                  </a:lnTo>
                  <a:lnTo>
                    <a:pt x="148" y="285"/>
                  </a:lnTo>
                  <a:lnTo>
                    <a:pt x="144" y="264"/>
                  </a:lnTo>
                  <a:lnTo>
                    <a:pt x="145" y="240"/>
                  </a:lnTo>
                  <a:lnTo>
                    <a:pt x="140" y="227"/>
                  </a:lnTo>
                  <a:lnTo>
                    <a:pt x="141" y="214"/>
                  </a:lnTo>
                  <a:lnTo>
                    <a:pt x="146" y="197"/>
                  </a:lnTo>
                  <a:lnTo>
                    <a:pt x="151" y="181"/>
                  </a:lnTo>
                  <a:lnTo>
                    <a:pt x="171" y="174"/>
                  </a:lnTo>
                  <a:lnTo>
                    <a:pt x="190" y="166"/>
                  </a:lnTo>
                  <a:lnTo>
                    <a:pt x="210" y="157"/>
                  </a:lnTo>
                  <a:lnTo>
                    <a:pt x="229" y="147"/>
                  </a:lnTo>
                  <a:lnTo>
                    <a:pt x="247" y="136"/>
                  </a:lnTo>
                  <a:lnTo>
                    <a:pt x="264" y="126"/>
                  </a:lnTo>
                  <a:lnTo>
                    <a:pt x="282" y="114"/>
                  </a:lnTo>
                  <a:lnTo>
                    <a:pt x="299" y="102"/>
                  </a:lnTo>
                  <a:lnTo>
                    <a:pt x="316" y="90"/>
                  </a:lnTo>
                  <a:lnTo>
                    <a:pt x="332" y="78"/>
                  </a:lnTo>
                  <a:lnTo>
                    <a:pt x="347" y="64"/>
                  </a:lnTo>
                  <a:lnTo>
                    <a:pt x="364" y="51"/>
                  </a:lnTo>
                  <a:lnTo>
                    <a:pt x="378" y="38"/>
                  </a:lnTo>
                  <a:lnTo>
                    <a:pt x="393" y="26"/>
                  </a:lnTo>
                  <a:lnTo>
                    <a:pt x="407" y="13"/>
                  </a:lnTo>
                  <a:lnTo>
                    <a:pt x="421" y="0"/>
                  </a:lnTo>
                  <a:lnTo>
                    <a:pt x="432" y="10"/>
                  </a:lnTo>
                  <a:lnTo>
                    <a:pt x="441" y="20"/>
                  </a:lnTo>
                  <a:lnTo>
                    <a:pt x="448" y="31"/>
                  </a:lnTo>
                  <a:lnTo>
                    <a:pt x="456" y="43"/>
                  </a:lnTo>
                  <a:lnTo>
                    <a:pt x="464" y="54"/>
                  </a:lnTo>
                  <a:lnTo>
                    <a:pt x="473" y="65"/>
                  </a:lnTo>
                  <a:lnTo>
                    <a:pt x="483" y="74"/>
                  </a:lnTo>
                  <a:lnTo>
                    <a:pt x="496" y="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23"/>
            <p:cNvSpPr>
              <a:spLocks/>
            </p:cNvSpPr>
            <p:nvPr/>
          </p:nvSpPr>
          <p:spPr bwMode="auto">
            <a:xfrm>
              <a:off x="4056" y="1848"/>
              <a:ext cx="34" cy="36"/>
            </a:xfrm>
            <a:custGeom>
              <a:avLst/>
              <a:gdLst>
                <a:gd name="T0" fmla="*/ 1 w 68"/>
                <a:gd name="T1" fmla="*/ 0 h 73"/>
                <a:gd name="T2" fmla="*/ 1 w 68"/>
                <a:gd name="T3" fmla="*/ 0 h 73"/>
                <a:gd name="T4" fmla="*/ 1 w 68"/>
                <a:gd name="T5" fmla="*/ 0 h 73"/>
                <a:gd name="T6" fmla="*/ 1 w 68"/>
                <a:gd name="T7" fmla="*/ 0 h 73"/>
                <a:gd name="T8" fmla="*/ 1 w 68"/>
                <a:gd name="T9" fmla="*/ 0 h 73"/>
                <a:gd name="T10" fmla="*/ 1 w 68"/>
                <a:gd name="T11" fmla="*/ 0 h 73"/>
                <a:gd name="T12" fmla="*/ 1 w 68"/>
                <a:gd name="T13" fmla="*/ 0 h 73"/>
                <a:gd name="T14" fmla="*/ 1 w 68"/>
                <a:gd name="T15" fmla="*/ 0 h 73"/>
                <a:gd name="T16" fmla="*/ 1 w 68"/>
                <a:gd name="T17" fmla="*/ 0 h 73"/>
                <a:gd name="T18" fmla="*/ 1 w 68"/>
                <a:gd name="T19" fmla="*/ 0 h 73"/>
                <a:gd name="T20" fmla="*/ 1 w 68"/>
                <a:gd name="T21" fmla="*/ 0 h 73"/>
                <a:gd name="T22" fmla="*/ 1 w 68"/>
                <a:gd name="T23" fmla="*/ 0 h 73"/>
                <a:gd name="T24" fmla="*/ 1 w 68"/>
                <a:gd name="T25" fmla="*/ 0 h 73"/>
                <a:gd name="T26" fmla="*/ 1 w 68"/>
                <a:gd name="T27" fmla="*/ 0 h 73"/>
                <a:gd name="T28" fmla="*/ 1 w 68"/>
                <a:gd name="T29" fmla="*/ 0 h 73"/>
                <a:gd name="T30" fmla="*/ 1 w 68"/>
                <a:gd name="T31" fmla="*/ 0 h 73"/>
                <a:gd name="T32" fmla="*/ 0 w 68"/>
                <a:gd name="T33" fmla="*/ 0 h 73"/>
                <a:gd name="T34" fmla="*/ 0 w 68"/>
                <a:gd name="T35" fmla="*/ 0 h 73"/>
                <a:gd name="T36" fmla="*/ 1 w 68"/>
                <a:gd name="T37" fmla="*/ 0 h 73"/>
                <a:gd name="T38" fmla="*/ 1 w 68"/>
                <a:gd name="T39" fmla="*/ 0 h 73"/>
                <a:gd name="T40" fmla="*/ 1 w 68"/>
                <a:gd name="T41" fmla="*/ 0 h 73"/>
                <a:gd name="T42" fmla="*/ 1 w 68"/>
                <a:gd name="T43" fmla="*/ 0 h 73"/>
                <a:gd name="T44" fmla="*/ 1 w 68"/>
                <a:gd name="T45" fmla="*/ 0 h 73"/>
                <a:gd name="T46" fmla="*/ 1 w 68"/>
                <a:gd name="T47" fmla="*/ 0 h 73"/>
                <a:gd name="T48" fmla="*/ 1 w 68"/>
                <a:gd name="T49" fmla="*/ 0 h 73"/>
                <a:gd name="T50" fmla="*/ 1 w 68"/>
                <a:gd name="T51" fmla="*/ 0 h 73"/>
                <a:gd name="T52" fmla="*/ 1 w 68"/>
                <a:gd name="T53" fmla="*/ 0 h 73"/>
                <a:gd name="T54" fmla="*/ 1 w 68"/>
                <a:gd name="T55" fmla="*/ 0 h 73"/>
                <a:gd name="T56" fmla="*/ 1 w 68"/>
                <a:gd name="T57" fmla="*/ 0 h 73"/>
                <a:gd name="T58" fmla="*/ 1 w 68"/>
                <a:gd name="T59" fmla="*/ 0 h 73"/>
                <a:gd name="T60" fmla="*/ 1 w 68"/>
                <a:gd name="T61" fmla="*/ 0 h 73"/>
                <a:gd name="T62" fmla="*/ 1 w 68"/>
                <a:gd name="T63" fmla="*/ 0 h 73"/>
                <a:gd name="T64" fmla="*/ 1 w 68"/>
                <a:gd name="T65" fmla="*/ 0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8"/>
                <a:gd name="T100" fmla="*/ 0 h 73"/>
                <a:gd name="T101" fmla="*/ 68 w 68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8" h="73">
                  <a:moveTo>
                    <a:pt x="67" y="29"/>
                  </a:moveTo>
                  <a:lnTo>
                    <a:pt x="68" y="40"/>
                  </a:lnTo>
                  <a:lnTo>
                    <a:pt x="66" y="49"/>
                  </a:lnTo>
                  <a:lnTo>
                    <a:pt x="64" y="57"/>
                  </a:lnTo>
                  <a:lnTo>
                    <a:pt x="60" y="63"/>
                  </a:lnTo>
                  <a:lnTo>
                    <a:pt x="53" y="68"/>
                  </a:lnTo>
                  <a:lnTo>
                    <a:pt x="47" y="71"/>
                  </a:lnTo>
                  <a:lnTo>
                    <a:pt x="40" y="73"/>
                  </a:lnTo>
                  <a:lnTo>
                    <a:pt x="33" y="72"/>
                  </a:lnTo>
                  <a:lnTo>
                    <a:pt x="26" y="71"/>
                  </a:lnTo>
                  <a:lnTo>
                    <a:pt x="20" y="70"/>
                  </a:lnTo>
                  <a:lnTo>
                    <a:pt x="15" y="66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4" y="53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19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6" y="3"/>
                  </a:lnTo>
                  <a:lnTo>
                    <a:pt x="52" y="6"/>
                  </a:lnTo>
                  <a:lnTo>
                    <a:pt x="57" y="10"/>
                  </a:lnTo>
                  <a:lnTo>
                    <a:pt x="62" y="15"/>
                  </a:lnTo>
                  <a:lnTo>
                    <a:pt x="65" y="21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24"/>
            <p:cNvSpPr>
              <a:spLocks/>
            </p:cNvSpPr>
            <p:nvPr/>
          </p:nvSpPr>
          <p:spPr bwMode="auto">
            <a:xfrm>
              <a:off x="3883" y="1904"/>
              <a:ext cx="76" cy="154"/>
            </a:xfrm>
            <a:custGeom>
              <a:avLst/>
              <a:gdLst>
                <a:gd name="T0" fmla="*/ 0 w 153"/>
                <a:gd name="T1" fmla="*/ 0 h 309"/>
                <a:gd name="T2" fmla="*/ 0 w 153"/>
                <a:gd name="T3" fmla="*/ 0 h 309"/>
                <a:gd name="T4" fmla="*/ 0 w 153"/>
                <a:gd name="T5" fmla="*/ 0 h 309"/>
                <a:gd name="T6" fmla="*/ 0 w 153"/>
                <a:gd name="T7" fmla="*/ 0 h 309"/>
                <a:gd name="T8" fmla="*/ 0 w 153"/>
                <a:gd name="T9" fmla="*/ 0 h 309"/>
                <a:gd name="T10" fmla="*/ 0 w 153"/>
                <a:gd name="T11" fmla="*/ 0 h 309"/>
                <a:gd name="T12" fmla="*/ 0 w 153"/>
                <a:gd name="T13" fmla="*/ 0 h 309"/>
                <a:gd name="T14" fmla="*/ 0 w 153"/>
                <a:gd name="T15" fmla="*/ 0 h 309"/>
                <a:gd name="T16" fmla="*/ 0 w 153"/>
                <a:gd name="T17" fmla="*/ 0 h 309"/>
                <a:gd name="T18" fmla="*/ 0 w 153"/>
                <a:gd name="T19" fmla="*/ 0 h 309"/>
                <a:gd name="T20" fmla="*/ 0 w 153"/>
                <a:gd name="T21" fmla="*/ 0 h 309"/>
                <a:gd name="T22" fmla="*/ 0 w 153"/>
                <a:gd name="T23" fmla="*/ 0 h 309"/>
                <a:gd name="T24" fmla="*/ 0 w 153"/>
                <a:gd name="T25" fmla="*/ 0 h 309"/>
                <a:gd name="T26" fmla="*/ 0 w 153"/>
                <a:gd name="T27" fmla="*/ 0 h 309"/>
                <a:gd name="T28" fmla="*/ 0 w 153"/>
                <a:gd name="T29" fmla="*/ 0 h 309"/>
                <a:gd name="T30" fmla="*/ 0 w 153"/>
                <a:gd name="T31" fmla="*/ 0 h 309"/>
                <a:gd name="T32" fmla="*/ 0 w 153"/>
                <a:gd name="T33" fmla="*/ 0 h 309"/>
                <a:gd name="T34" fmla="*/ 0 w 153"/>
                <a:gd name="T35" fmla="*/ 0 h 309"/>
                <a:gd name="T36" fmla="*/ 0 w 153"/>
                <a:gd name="T37" fmla="*/ 0 h 309"/>
                <a:gd name="T38" fmla="*/ 0 w 153"/>
                <a:gd name="T39" fmla="*/ 0 h 309"/>
                <a:gd name="T40" fmla="*/ 0 w 153"/>
                <a:gd name="T41" fmla="*/ 0 h 309"/>
                <a:gd name="T42" fmla="*/ 0 w 153"/>
                <a:gd name="T43" fmla="*/ 0 h 309"/>
                <a:gd name="T44" fmla="*/ 0 w 153"/>
                <a:gd name="T45" fmla="*/ 0 h 309"/>
                <a:gd name="T46" fmla="*/ 0 w 153"/>
                <a:gd name="T47" fmla="*/ 0 h 309"/>
                <a:gd name="T48" fmla="*/ 0 w 153"/>
                <a:gd name="T49" fmla="*/ 0 h 309"/>
                <a:gd name="T50" fmla="*/ 0 w 153"/>
                <a:gd name="T51" fmla="*/ 0 h 309"/>
                <a:gd name="T52" fmla="*/ 0 w 153"/>
                <a:gd name="T53" fmla="*/ 0 h 309"/>
                <a:gd name="T54" fmla="*/ 0 w 153"/>
                <a:gd name="T55" fmla="*/ 0 h 309"/>
                <a:gd name="T56" fmla="*/ 0 w 153"/>
                <a:gd name="T57" fmla="*/ 0 h 309"/>
                <a:gd name="T58" fmla="*/ 0 w 153"/>
                <a:gd name="T59" fmla="*/ 0 h 309"/>
                <a:gd name="T60" fmla="*/ 0 w 153"/>
                <a:gd name="T61" fmla="*/ 0 h 309"/>
                <a:gd name="T62" fmla="*/ 0 w 153"/>
                <a:gd name="T63" fmla="*/ 0 h 309"/>
                <a:gd name="T64" fmla="*/ 0 w 153"/>
                <a:gd name="T65" fmla="*/ 0 h 309"/>
                <a:gd name="T66" fmla="*/ 0 w 153"/>
                <a:gd name="T67" fmla="*/ 0 h 309"/>
                <a:gd name="T68" fmla="*/ 0 w 153"/>
                <a:gd name="T69" fmla="*/ 0 h 309"/>
                <a:gd name="T70" fmla="*/ 0 w 153"/>
                <a:gd name="T71" fmla="*/ 0 h 309"/>
                <a:gd name="T72" fmla="*/ 0 w 153"/>
                <a:gd name="T73" fmla="*/ 0 h 309"/>
                <a:gd name="T74" fmla="*/ 0 w 153"/>
                <a:gd name="T75" fmla="*/ 0 h 309"/>
                <a:gd name="T76" fmla="*/ 0 w 153"/>
                <a:gd name="T77" fmla="*/ 0 h 309"/>
                <a:gd name="T78" fmla="*/ 0 w 153"/>
                <a:gd name="T79" fmla="*/ 0 h 309"/>
                <a:gd name="T80" fmla="*/ 0 w 153"/>
                <a:gd name="T81" fmla="*/ 0 h 309"/>
                <a:gd name="T82" fmla="*/ 0 w 153"/>
                <a:gd name="T83" fmla="*/ 0 h 309"/>
                <a:gd name="T84" fmla="*/ 0 w 153"/>
                <a:gd name="T85" fmla="*/ 0 h 309"/>
                <a:gd name="T86" fmla="*/ 0 w 153"/>
                <a:gd name="T87" fmla="*/ 0 h 309"/>
                <a:gd name="T88" fmla="*/ 0 w 153"/>
                <a:gd name="T89" fmla="*/ 0 h 309"/>
                <a:gd name="T90" fmla="*/ 0 w 153"/>
                <a:gd name="T91" fmla="*/ 0 h 309"/>
                <a:gd name="T92" fmla="*/ 0 w 153"/>
                <a:gd name="T93" fmla="*/ 0 h 309"/>
                <a:gd name="T94" fmla="*/ 0 w 153"/>
                <a:gd name="T95" fmla="*/ 0 h 309"/>
                <a:gd name="T96" fmla="*/ 0 w 153"/>
                <a:gd name="T97" fmla="*/ 0 h 309"/>
                <a:gd name="T98" fmla="*/ 0 w 153"/>
                <a:gd name="T99" fmla="*/ 0 h 309"/>
                <a:gd name="T100" fmla="*/ 0 w 153"/>
                <a:gd name="T101" fmla="*/ 0 h 309"/>
                <a:gd name="T102" fmla="*/ 0 w 153"/>
                <a:gd name="T103" fmla="*/ 0 h 309"/>
                <a:gd name="T104" fmla="*/ 0 w 153"/>
                <a:gd name="T105" fmla="*/ 0 h 309"/>
                <a:gd name="T106" fmla="*/ 0 w 153"/>
                <a:gd name="T107" fmla="*/ 0 h 309"/>
                <a:gd name="T108" fmla="*/ 0 w 153"/>
                <a:gd name="T109" fmla="*/ 0 h 3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3"/>
                <a:gd name="T166" fmla="*/ 0 h 309"/>
                <a:gd name="T167" fmla="*/ 153 w 153"/>
                <a:gd name="T168" fmla="*/ 309 h 3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3" h="309">
                  <a:moveTo>
                    <a:pt x="153" y="3"/>
                  </a:moveTo>
                  <a:lnTo>
                    <a:pt x="130" y="0"/>
                  </a:lnTo>
                  <a:lnTo>
                    <a:pt x="114" y="8"/>
                  </a:lnTo>
                  <a:lnTo>
                    <a:pt x="103" y="23"/>
                  </a:lnTo>
                  <a:lnTo>
                    <a:pt x="94" y="43"/>
                  </a:lnTo>
                  <a:lnTo>
                    <a:pt x="87" y="65"/>
                  </a:lnTo>
                  <a:lnTo>
                    <a:pt x="78" y="84"/>
                  </a:lnTo>
                  <a:lnTo>
                    <a:pt x="66" y="98"/>
                  </a:lnTo>
                  <a:lnTo>
                    <a:pt x="49" y="105"/>
                  </a:lnTo>
                  <a:lnTo>
                    <a:pt x="52" y="92"/>
                  </a:lnTo>
                  <a:lnTo>
                    <a:pt x="58" y="82"/>
                  </a:lnTo>
                  <a:lnTo>
                    <a:pt x="66" y="72"/>
                  </a:lnTo>
                  <a:lnTo>
                    <a:pt x="74" y="62"/>
                  </a:lnTo>
                  <a:lnTo>
                    <a:pt x="81" y="53"/>
                  </a:lnTo>
                  <a:lnTo>
                    <a:pt x="86" y="42"/>
                  </a:lnTo>
                  <a:lnTo>
                    <a:pt x="88" y="27"/>
                  </a:lnTo>
                  <a:lnTo>
                    <a:pt x="86" y="9"/>
                  </a:lnTo>
                  <a:lnTo>
                    <a:pt x="73" y="27"/>
                  </a:lnTo>
                  <a:lnTo>
                    <a:pt x="61" y="44"/>
                  </a:lnTo>
                  <a:lnTo>
                    <a:pt x="48" y="62"/>
                  </a:lnTo>
                  <a:lnTo>
                    <a:pt x="36" y="81"/>
                  </a:lnTo>
                  <a:lnTo>
                    <a:pt x="25" y="100"/>
                  </a:lnTo>
                  <a:lnTo>
                    <a:pt x="15" y="120"/>
                  </a:lnTo>
                  <a:lnTo>
                    <a:pt x="6" y="141"/>
                  </a:lnTo>
                  <a:lnTo>
                    <a:pt x="0" y="163"/>
                  </a:lnTo>
                  <a:lnTo>
                    <a:pt x="5" y="181"/>
                  </a:lnTo>
                  <a:lnTo>
                    <a:pt x="12" y="197"/>
                  </a:lnTo>
                  <a:lnTo>
                    <a:pt x="19" y="211"/>
                  </a:lnTo>
                  <a:lnTo>
                    <a:pt x="28" y="225"/>
                  </a:lnTo>
                  <a:lnTo>
                    <a:pt x="34" y="239"/>
                  </a:lnTo>
                  <a:lnTo>
                    <a:pt x="40" y="254"/>
                  </a:lnTo>
                  <a:lnTo>
                    <a:pt x="44" y="271"/>
                  </a:lnTo>
                  <a:lnTo>
                    <a:pt x="45" y="291"/>
                  </a:lnTo>
                  <a:lnTo>
                    <a:pt x="52" y="295"/>
                  </a:lnTo>
                  <a:lnTo>
                    <a:pt x="60" y="300"/>
                  </a:lnTo>
                  <a:lnTo>
                    <a:pt x="68" y="303"/>
                  </a:lnTo>
                  <a:lnTo>
                    <a:pt x="77" y="307"/>
                  </a:lnTo>
                  <a:lnTo>
                    <a:pt x="86" y="308"/>
                  </a:lnTo>
                  <a:lnTo>
                    <a:pt x="94" y="309"/>
                  </a:lnTo>
                  <a:lnTo>
                    <a:pt x="102" y="308"/>
                  </a:lnTo>
                  <a:lnTo>
                    <a:pt x="108" y="306"/>
                  </a:lnTo>
                  <a:lnTo>
                    <a:pt x="109" y="283"/>
                  </a:lnTo>
                  <a:lnTo>
                    <a:pt x="107" y="258"/>
                  </a:lnTo>
                  <a:lnTo>
                    <a:pt x="104" y="236"/>
                  </a:lnTo>
                  <a:lnTo>
                    <a:pt x="102" y="217"/>
                  </a:lnTo>
                  <a:lnTo>
                    <a:pt x="111" y="196"/>
                  </a:lnTo>
                  <a:lnTo>
                    <a:pt x="118" y="177"/>
                  </a:lnTo>
                  <a:lnTo>
                    <a:pt x="123" y="157"/>
                  </a:lnTo>
                  <a:lnTo>
                    <a:pt x="127" y="136"/>
                  </a:lnTo>
                  <a:lnTo>
                    <a:pt x="131" y="114"/>
                  </a:lnTo>
                  <a:lnTo>
                    <a:pt x="134" y="94"/>
                  </a:lnTo>
                  <a:lnTo>
                    <a:pt x="137" y="71"/>
                  </a:lnTo>
                  <a:lnTo>
                    <a:pt x="141" y="46"/>
                  </a:lnTo>
                  <a:lnTo>
                    <a:pt x="153" y="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Freeform 25"/>
            <p:cNvSpPr>
              <a:spLocks/>
            </p:cNvSpPr>
            <p:nvPr/>
          </p:nvSpPr>
          <p:spPr bwMode="auto">
            <a:xfrm>
              <a:off x="3924" y="1859"/>
              <a:ext cx="6" cy="10"/>
            </a:xfrm>
            <a:custGeom>
              <a:avLst/>
              <a:gdLst>
                <a:gd name="T0" fmla="*/ 1 w 12"/>
                <a:gd name="T1" fmla="*/ 0 h 21"/>
                <a:gd name="T2" fmla="*/ 1 w 12"/>
                <a:gd name="T3" fmla="*/ 0 h 21"/>
                <a:gd name="T4" fmla="*/ 0 w 12"/>
                <a:gd name="T5" fmla="*/ 0 h 21"/>
                <a:gd name="T6" fmla="*/ 1 w 12"/>
                <a:gd name="T7" fmla="*/ 0 h 21"/>
                <a:gd name="T8" fmla="*/ 1 w 12"/>
                <a:gd name="T9" fmla="*/ 0 h 21"/>
                <a:gd name="T10" fmla="*/ 1 w 12"/>
                <a:gd name="T11" fmla="*/ 0 h 21"/>
                <a:gd name="T12" fmla="*/ 1 w 12"/>
                <a:gd name="T13" fmla="*/ 0 h 21"/>
                <a:gd name="T14" fmla="*/ 1 w 12"/>
                <a:gd name="T15" fmla="*/ 0 h 21"/>
                <a:gd name="T16" fmla="*/ 1 w 12"/>
                <a:gd name="T17" fmla="*/ 0 h 21"/>
                <a:gd name="T18" fmla="*/ 1 w 12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1"/>
                <a:gd name="T32" fmla="*/ 12 w 12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1">
                  <a:moveTo>
                    <a:pt x="10" y="16"/>
                  </a:moveTo>
                  <a:lnTo>
                    <a:pt x="5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26"/>
            <p:cNvSpPr>
              <a:spLocks/>
            </p:cNvSpPr>
            <p:nvPr/>
          </p:nvSpPr>
          <p:spPr bwMode="auto">
            <a:xfrm>
              <a:off x="4067" y="1859"/>
              <a:ext cx="13" cy="15"/>
            </a:xfrm>
            <a:custGeom>
              <a:avLst/>
              <a:gdLst>
                <a:gd name="T0" fmla="*/ 0 w 27"/>
                <a:gd name="T1" fmla="*/ 1 h 29"/>
                <a:gd name="T2" fmla="*/ 0 w 27"/>
                <a:gd name="T3" fmla="*/ 1 h 29"/>
                <a:gd name="T4" fmla="*/ 0 w 27"/>
                <a:gd name="T5" fmla="*/ 1 h 29"/>
                <a:gd name="T6" fmla="*/ 0 w 27"/>
                <a:gd name="T7" fmla="*/ 1 h 29"/>
                <a:gd name="T8" fmla="*/ 0 w 27"/>
                <a:gd name="T9" fmla="*/ 1 h 29"/>
                <a:gd name="T10" fmla="*/ 0 w 27"/>
                <a:gd name="T11" fmla="*/ 1 h 29"/>
                <a:gd name="T12" fmla="*/ 0 w 27"/>
                <a:gd name="T13" fmla="*/ 0 h 29"/>
                <a:gd name="T14" fmla="*/ 0 w 27"/>
                <a:gd name="T15" fmla="*/ 1 h 29"/>
                <a:gd name="T16" fmla="*/ 0 w 27"/>
                <a:gd name="T17" fmla="*/ 1 h 29"/>
                <a:gd name="T18" fmla="*/ 0 w 27"/>
                <a:gd name="T19" fmla="*/ 1 h 29"/>
                <a:gd name="T20" fmla="*/ 0 w 27"/>
                <a:gd name="T21" fmla="*/ 1 h 29"/>
                <a:gd name="T22" fmla="*/ 0 w 27"/>
                <a:gd name="T23" fmla="*/ 1 h 29"/>
                <a:gd name="T24" fmla="*/ 0 w 27"/>
                <a:gd name="T25" fmla="*/ 1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9"/>
                <a:gd name="T41" fmla="*/ 27 w 27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9">
                  <a:moveTo>
                    <a:pt x="20" y="29"/>
                  </a:moveTo>
                  <a:lnTo>
                    <a:pt x="13" y="29"/>
                  </a:lnTo>
                  <a:lnTo>
                    <a:pt x="6" y="24"/>
                  </a:lnTo>
                  <a:lnTo>
                    <a:pt x="1" y="16"/>
                  </a:lnTo>
                  <a:lnTo>
                    <a:pt x="0" y="8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4" y="5"/>
                  </a:lnTo>
                  <a:lnTo>
                    <a:pt x="26" y="12"/>
                  </a:lnTo>
                  <a:lnTo>
                    <a:pt x="27" y="19"/>
                  </a:lnTo>
                  <a:lnTo>
                    <a:pt x="25" y="25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27"/>
            <p:cNvSpPr>
              <a:spLocks/>
            </p:cNvSpPr>
            <p:nvPr/>
          </p:nvSpPr>
          <p:spPr bwMode="auto">
            <a:xfrm>
              <a:off x="3905" y="1865"/>
              <a:ext cx="10" cy="13"/>
            </a:xfrm>
            <a:custGeom>
              <a:avLst/>
              <a:gdLst>
                <a:gd name="T0" fmla="*/ 1 w 19"/>
                <a:gd name="T1" fmla="*/ 1 h 25"/>
                <a:gd name="T2" fmla="*/ 1 w 19"/>
                <a:gd name="T3" fmla="*/ 1 h 25"/>
                <a:gd name="T4" fmla="*/ 1 w 19"/>
                <a:gd name="T5" fmla="*/ 1 h 25"/>
                <a:gd name="T6" fmla="*/ 1 w 19"/>
                <a:gd name="T7" fmla="*/ 1 h 25"/>
                <a:gd name="T8" fmla="*/ 0 w 19"/>
                <a:gd name="T9" fmla="*/ 1 h 25"/>
                <a:gd name="T10" fmla="*/ 1 w 19"/>
                <a:gd name="T11" fmla="*/ 1 h 25"/>
                <a:gd name="T12" fmla="*/ 1 w 19"/>
                <a:gd name="T13" fmla="*/ 0 h 25"/>
                <a:gd name="T14" fmla="*/ 1 w 19"/>
                <a:gd name="T15" fmla="*/ 1 h 25"/>
                <a:gd name="T16" fmla="*/ 1 w 19"/>
                <a:gd name="T17" fmla="*/ 1 h 25"/>
                <a:gd name="T18" fmla="*/ 1 w 19"/>
                <a:gd name="T19" fmla="*/ 1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5"/>
                <a:gd name="T32" fmla="*/ 19 w 19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5">
                  <a:moveTo>
                    <a:pt x="19" y="21"/>
                  </a:moveTo>
                  <a:lnTo>
                    <a:pt x="14" y="23"/>
                  </a:lnTo>
                  <a:lnTo>
                    <a:pt x="10" y="24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19" y="6"/>
                  </a:lnTo>
                  <a:lnTo>
                    <a:pt x="19" y="14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28"/>
            <p:cNvSpPr>
              <a:spLocks/>
            </p:cNvSpPr>
            <p:nvPr/>
          </p:nvSpPr>
          <p:spPr bwMode="auto">
            <a:xfrm>
              <a:off x="3836" y="1873"/>
              <a:ext cx="119" cy="66"/>
            </a:xfrm>
            <a:custGeom>
              <a:avLst/>
              <a:gdLst>
                <a:gd name="T0" fmla="*/ 1 w 237"/>
                <a:gd name="T1" fmla="*/ 0 h 134"/>
                <a:gd name="T2" fmla="*/ 1 w 237"/>
                <a:gd name="T3" fmla="*/ 0 h 134"/>
                <a:gd name="T4" fmla="*/ 1 w 237"/>
                <a:gd name="T5" fmla="*/ 0 h 134"/>
                <a:gd name="T6" fmla="*/ 1 w 237"/>
                <a:gd name="T7" fmla="*/ 0 h 134"/>
                <a:gd name="T8" fmla="*/ 1 w 237"/>
                <a:gd name="T9" fmla="*/ 0 h 134"/>
                <a:gd name="T10" fmla="*/ 1 w 237"/>
                <a:gd name="T11" fmla="*/ 0 h 134"/>
                <a:gd name="T12" fmla="*/ 1 w 237"/>
                <a:gd name="T13" fmla="*/ 0 h 134"/>
                <a:gd name="T14" fmla="*/ 1 w 237"/>
                <a:gd name="T15" fmla="*/ 0 h 134"/>
                <a:gd name="T16" fmla="*/ 1 w 237"/>
                <a:gd name="T17" fmla="*/ 0 h 134"/>
                <a:gd name="T18" fmla="*/ 1 w 237"/>
                <a:gd name="T19" fmla="*/ 0 h 134"/>
                <a:gd name="T20" fmla="*/ 1 w 237"/>
                <a:gd name="T21" fmla="*/ 0 h 134"/>
                <a:gd name="T22" fmla="*/ 1 w 237"/>
                <a:gd name="T23" fmla="*/ 0 h 134"/>
                <a:gd name="T24" fmla="*/ 1 w 237"/>
                <a:gd name="T25" fmla="*/ 0 h 134"/>
                <a:gd name="T26" fmla="*/ 1 w 237"/>
                <a:gd name="T27" fmla="*/ 0 h 134"/>
                <a:gd name="T28" fmla="*/ 1 w 237"/>
                <a:gd name="T29" fmla="*/ 0 h 134"/>
                <a:gd name="T30" fmla="*/ 1 w 237"/>
                <a:gd name="T31" fmla="*/ 0 h 134"/>
                <a:gd name="T32" fmla="*/ 1 w 237"/>
                <a:gd name="T33" fmla="*/ 0 h 134"/>
                <a:gd name="T34" fmla="*/ 1 w 237"/>
                <a:gd name="T35" fmla="*/ 0 h 134"/>
                <a:gd name="T36" fmla="*/ 1 w 237"/>
                <a:gd name="T37" fmla="*/ 0 h 134"/>
                <a:gd name="T38" fmla="*/ 1 w 237"/>
                <a:gd name="T39" fmla="*/ 0 h 134"/>
                <a:gd name="T40" fmla="*/ 1 w 237"/>
                <a:gd name="T41" fmla="*/ 0 h 134"/>
                <a:gd name="T42" fmla="*/ 1 w 237"/>
                <a:gd name="T43" fmla="*/ 0 h 134"/>
                <a:gd name="T44" fmla="*/ 1 w 237"/>
                <a:gd name="T45" fmla="*/ 0 h 134"/>
                <a:gd name="T46" fmla="*/ 0 w 237"/>
                <a:gd name="T47" fmla="*/ 0 h 134"/>
                <a:gd name="T48" fmla="*/ 1 w 237"/>
                <a:gd name="T49" fmla="*/ 0 h 134"/>
                <a:gd name="T50" fmla="*/ 1 w 237"/>
                <a:gd name="T51" fmla="*/ 0 h 134"/>
                <a:gd name="T52" fmla="*/ 1 w 237"/>
                <a:gd name="T53" fmla="*/ 0 h 134"/>
                <a:gd name="T54" fmla="*/ 1 w 237"/>
                <a:gd name="T55" fmla="*/ 0 h 134"/>
                <a:gd name="T56" fmla="*/ 1 w 237"/>
                <a:gd name="T57" fmla="*/ 0 h 134"/>
                <a:gd name="T58" fmla="*/ 1 w 237"/>
                <a:gd name="T59" fmla="*/ 0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7"/>
                <a:gd name="T91" fmla="*/ 0 h 134"/>
                <a:gd name="T92" fmla="*/ 237 w 237"/>
                <a:gd name="T93" fmla="*/ 134 h 1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7" h="134">
                  <a:moveTo>
                    <a:pt x="237" y="36"/>
                  </a:moveTo>
                  <a:lnTo>
                    <a:pt x="235" y="40"/>
                  </a:lnTo>
                  <a:lnTo>
                    <a:pt x="232" y="40"/>
                  </a:lnTo>
                  <a:lnTo>
                    <a:pt x="227" y="39"/>
                  </a:lnTo>
                  <a:lnTo>
                    <a:pt x="223" y="36"/>
                  </a:lnTo>
                  <a:lnTo>
                    <a:pt x="215" y="43"/>
                  </a:lnTo>
                  <a:lnTo>
                    <a:pt x="205" y="45"/>
                  </a:lnTo>
                  <a:lnTo>
                    <a:pt x="194" y="45"/>
                  </a:lnTo>
                  <a:lnTo>
                    <a:pt x="183" y="45"/>
                  </a:lnTo>
                  <a:lnTo>
                    <a:pt x="173" y="46"/>
                  </a:lnTo>
                  <a:lnTo>
                    <a:pt x="164" y="50"/>
                  </a:lnTo>
                  <a:lnTo>
                    <a:pt x="159" y="58"/>
                  </a:lnTo>
                  <a:lnTo>
                    <a:pt x="156" y="71"/>
                  </a:lnTo>
                  <a:lnTo>
                    <a:pt x="140" y="74"/>
                  </a:lnTo>
                  <a:lnTo>
                    <a:pt x="123" y="80"/>
                  </a:lnTo>
                  <a:lnTo>
                    <a:pt x="105" y="88"/>
                  </a:lnTo>
                  <a:lnTo>
                    <a:pt x="87" y="98"/>
                  </a:lnTo>
                  <a:lnTo>
                    <a:pt x="69" y="108"/>
                  </a:lnTo>
                  <a:lnTo>
                    <a:pt x="51" y="119"/>
                  </a:lnTo>
                  <a:lnTo>
                    <a:pt x="32" y="128"/>
                  </a:lnTo>
                  <a:lnTo>
                    <a:pt x="13" y="134"/>
                  </a:lnTo>
                  <a:lnTo>
                    <a:pt x="9" y="126"/>
                  </a:lnTo>
                  <a:lnTo>
                    <a:pt x="4" y="118"/>
                  </a:lnTo>
                  <a:lnTo>
                    <a:pt x="0" y="108"/>
                  </a:lnTo>
                  <a:lnTo>
                    <a:pt x="4" y="96"/>
                  </a:lnTo>
                  <a:lnTo>
                    <a:pt x="208" y="0"/>
                  </a:lnTo>
                  <a:lnTo>
                    <a:pt x="220" y="2"/>
                  </a:lnTo>
                  <a:lnTo>
                    <a:pt x="228" y="10"/>
                  </a:lnTo>
                  <a:lnTo>
                    <a:pt x="233" y="23"/>
                  </a:lnTo>
                  <a:lnTo>
                    <a:pt x="237" y="36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Freeform 29"/>
            <p:cNvSpPr>
              <a:spLocks/>
            </p:cNvSpPr>
            <p:nvPr/>
          </p:nvSpPr>
          <p:spPr bwMode="auto">
            <a:xfrm>
              <a:off x="3707" y="1883"/>
              <a:ext cx="38" cy="47"/>
            </a:xfrm>
            <a:custGeom>
              <a:avLst/>
              <a:gdLst>
                <a:gd name="T0" fmla="*/ 1 w 76"/>
                <a:gd name="T1" fmla="*/ 1 h 93"/>
                <a:gd name="T2" fmla="*/ 1 w 76"/>
                <a:gd name="T3" fmla="*/ 1 h 93"/>
                <a:gd name="T4" fmla="*/ 1 w 76"/>
                <a:gd name="T5" fmla="*/ 1 h 93"/>
                <a:gd name="T6" fmla="*/ 1 w 76"/>
                <a:gd name="T7" fmla="*/ 1 h 93"/>
                <a:gd name="T8" fmla="*/ 1 w 76"/>
                <a:gd name="T9" fmla="*/ 1 h 93"/>
                <a:gd name="T10" fmla="*/ 1 w 76"/>
                <a:gd name="T11" fmla="*/ 1 h 93"/>
                <a:gd name="T12" fmla="*/ 1 w 76"/>
                <a:gd name="T13" fmla="*/ 1 h 93"/>
                <a:gd name="T14" fmla="*/ 1 w 76"/>
                <a:gd name="T15" fmla="*/ 1 h 93"/>
                <a:gd name="T16" fmla="*/ 1 w 76"/>
                <a:gd name="T17" fmla="*/ 1 h 93"/>
                <a:gd name="T18" fmla="*/ 1 w 76"/>
                <a:gd name="T19" fmla="*/ 1 h 93"/>
                <a:gd name="T20" fmla="*/ 1 w 76"/>
                <a:gd name="T21" fmla="*/ 1 h 93"/>
                <a:gd name="T22" fmla="*/ 1 w 76"/>
                <a:gd name="T23" fmla="*/ 1 h 93"/>
                <a:gd name="T24" fmla="*/ 1 w 76"/>
                <a:gd name="T25" fmla="*/ 1 h 93"/>
                <a:gd name="T26" fmla="*/ 1 w 76"/>
                <a:gd name="T27" fmla="*/ 1 h 93"/>
                <a:gd name="T28" fmla="*/ 1 w 76"/>
                <a:gd name="T29" fmla="*/ 1 h 93"/>
                <a:gd name="T30" fmla="*/ 0 w 76"/>
                <a:gd name="T31" fmla="*/ 1 h 93"/>
                <a:gd name="T32" fmla="*/ 1 w 76"/>
                <a:gd name="T33" fmla="*/ 1 h 93"/>
                <a:gd name="T34" fmla="*/ 1 w 76"/>
                <a:gd name="T35" fmla="*/ 1 h 93"/>
                <a:gd name="T36" fmla="*/ 1 w 76"/>
                <a:gd name="T37" fmla="*/ 1 h 93"/>
                <a:gd name="T38" fmla="*/ 1 w 76"/>
                <a:gd name="T39" fmla="*/ 1 h 93"/>
                <a:gd name="T40" fmla="*/ 1 w 76"/>
                <a:gd name="T41" fmla="*/ 1 h 93"/>
                <a:gd name="T42" fmla="*/ 1 w 76"/>
                <a:gd name="T43" fmla="*/ 1 h 93"/>
                <a:gd name="T44" fmla="*/ 1 w 76"/>
                <a:gd name="T45" fmla="*/ 1 h 93"/>
                <a:gd name="T46" fmla="*/ 1 w 76"/>
                <a:gd name="T47" fmla="*/ 1 h 93"/>
                <a:gd name="T48" fmla="*/ 1 w 76"/>
                <a:gd name="T49" fmla="*/ 1 h 93"/>
                <a:gd name="T50" fmla="*/ 1 w 76"/>
                <a:gd name="T51" fmla="*/ 1 h 93"/>
                <a:gd name="T52" fmla="*/ 1 w 76"/>
                <a:gd name="T53" fmla="*/ 1 h 93"/>
                <a:gd name="T54" fmla="*/ 1 w 76"/>
                <a:gd name="T55" fmla="*/ 1 h 93"/>
                <a:gd name="T56" fmla="*/ 1 w 76"/>
                <a:gd name="T57" fmla="*/ 0 h 93"/>
                <a:gd name="T58" fmla="*/ 1 w 76"/>
                <a:gd name="T59" fmla="*/ 1 h 93"/>
                <a:gd name="T60" fmla="*/ 1 w 76"/>
                <a:gd name="T61" fmla="*/ 1 h 93"/>
                <a:gd name="T62" fmla="*/ 1 w 76"/>
                <a:gd name="T63" fmla="*/ 1 h 93"/>
                <a:gd name="T64" fmla="*/ 1 w 76"/>
                <a:gd name="T65" fmla="*/ 1 h 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"/>
                <a:gd name="T100" fmla="*/ 0 h 93"/>
                <a:gd name="T101" fmla="*/ 76 w 76"/>
                <a:gd name="T102" fmla="*/ 93 h 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" h="93">
                  <a:moveTo>
                    <a:pt x="76" y="14"/>
                  </a:moveTo>
                  <a:lnTo>
                    <a:pt x="72" y="25"/>
                  </a:lnTo>
                  <a:lnTo>
                    <a:pt x="67" y="36"/>
                  </a:lnTo>
                  <a:lnTo>
                    <a:pt x="62" y="47"/>
                  </a:lnTo>
                  <a:lnTo>
                    <a:pt x="56" y="59"/>
                  </a:lnTo>
                  <a:lnTo>
                    <a:pt x="49" y="69"/>
                  </a:lnTo>
                  <a:lnTo>
                    <a:pt x="42" y="78"/>
                  </a:lnTo>
                  <a:lnTo>
                    <a:pt x="34" y="86"/>
                  </a:lnTo>
                  <a:lnTo>
                    <a:pt x="25" y="93"/>
                  </a:lnTo>
                  <a:lnTo>
                    <a:pt x="21" y="90"/>
                  </a:lnTo>
                  <a:lnTo>
                    <a:pt x="16" y="87"/>
                  </a:lnTo>
                  <a:lnTo>
                    <a:pt x="11" y="86"/>
                  </a:lnTo>
                  <a:lnTo>
                    <a:pt x="7" y="84"/>
                  </a:lnTo>
                  <a:lnTo>
                    <a:pt x="3" y="82"/>
                  </a:lnTo>
                  <a:lnTo>
                    <a:pt x="1" y="77"/>
                  </a:lnTo>
                  <a:lnTo>
                    <a:pt x="0" y="72"/>
                  </a:lnTo>
                  <a:lnTo>
                    <a:pt x="2" y="64"/>
                  </a:lnTo>
                  <a:lnTo>
                    <a:pt x="10" y="70"/>
                  </a:lnTo>
                  <a:lnTo>
                    <a:pt x="18" y="71"/>
                  </a:lnTo>
                  <a:lnTo>
                    <a:pt x="25" y="71"/>
                  </a:lnTo>
                  <a:lnTo>
                    <a:pt x="31" y="69"/>
                  </a:lnTo>
                  <a:lnTo>
                    <a:pt x="37" y="64"/>
                  </a:lnTo>
                  <a:lnTo>
                    <a:pt x="43" y="59"/>
                  </a:lnTo>
                  <a:lnTo>
                    <a:pt x="49" y="52"/>
                  </a:lnTo>
                  <a:lnTo>
                    <a:pt x="54" y="45"/>
                  </a:lnTo>
                  <a:lnTo>
                    <a:pt x="53" y="31"/>
                  </a:lnTo>
                  <a:lnTo>
                    <a:pt x="52" y="21"/>
                  </a:lnTo>
                  <a:lnTo>
                    <a:pt x="54" y="11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1" y="6"/>
                  </a:lnTo>
                  <a:lnTo>
                    <a:pt x="75" y="10"/>
                  </a:lnTo>
                  <a:lnTo>
                    <a:pt x="76" y="1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Freeform 30"/>
            <p:cNvSpPr>
              <a:spLocks/>
            </p:cNvSpPr>
            <p:nvPr/>
          </p:nvSpPr>
          <p:spPr bwMode="auto">
            <a:xfrm>
              <a:off x="3996" y="1912"/>
              <a:ext cx="170" cy="347"/>
            </a:xfrm>
            <a:custGeom>
              <a:avLst/>
              <a:gdLst>
                <a:gd name="T0" fmla="*/ 1 w 340"/>
                <a:gd name="T1" fmla="*/ 0 h 693"/>
                <a:gd name="T2" fmla="*/ 1 w 340"/>
                <a:gd name="T3" fmla="*/ 1 h 693"/>
                <a:gd name="T4" fmla="*/ 1 w 340"/>
                <a:gd name="T5" fmla="*/ 1 h 693"/>
                <a:gd name="T6" fmla="*/ 1 w 340"/>
                <a:gd name="T7" fmla="*/ 1 h 693"/>
                <a:gd name="T8" fmla="*/ 1 w 340"/>
                <a:gd name="T9" fmla="*/ 1 h 693"/>
                <a:gd name="T10" fmla="*/ 1 w 340"/>
                <a:gd name="T11" fmla="*/ 1 h 693"/>
                <a:gd name="T12" fmla="*/ 1 w 340"/>
                <a:gd name="T13" fmla="*/ 1 h 693"/>
                <a:gd name="T14" fmla="*/ 1 w 340"/>
                <a:gd name="T15" fmla="*/ 1 h 693"/>
                <a:gd name="T16" fmla="*/ 1 w 340"/>
                <a:gd name="T17" fmla="*/ 1 h 693"/>
                <a:gd name="T18" fmla="*/ 1 w 340"/>
                <a:gd name="T19" fmla="*/ 1 h 693"/>
                <a:gd name="T20" fmla="*/ 1 w 340"/>
                <a:gd name="T21" fmla="*/ 1 h 693"/>
                <a:gd name="T22" fmla="*/ 1 w 340"/>
                <a:gd name="T23" fmla="*/ 1 h 693"/>
                <a:gd name="T24" fmla="*/ 1 w 340"/>
                <a:gd name="T25" fmla="*/ 1 h 693"/>
                <a:gd name="T26" fmla="*/ 1 w 340"/>
                <a:gd name="T27" fmla="*/ 1 h 693"/>
                <a:gd name="T28" fmla="*/ 1 w 340"/>
                <a:gd name="T29" fmla="*/ 1 h 693"/>
                <a:gd name="T30" fmla="*/ 1 w 340"/>
                <a:gd name="T31" fmla="*/ 1 h 693"/>
                <a:gd name="T32" fmla="*/ 1 w 340"/>
                <a:gd name="T33" fmla="*/ 1 h 693"/>
                <a:gd name="T34" fmla="*/ 1 w 340"/>
                <a:gd name="T35" fmla="*/ 1 h 693"/>
                <a:gd name="T36" fmla="*/ 1 w 340"/>
                <a:gd name="T37" fmla="*/ 1 h 693"/>
                <a:gd name="T38" fmla="*/ 1 w 340"/>
                <a:gd name="T39" fmla="*/ 1 h 693"/>
                <a:gd name="T40" fmla="*/ 1 w 340"/>
                <a:gd name="T41" fmla="*/ 1 h 693"/>
                <a:gd name="T42" fmla="*/ 1 w 340"/>
                <a:gd name="T43" fmla="*/ 1 h 693"/>
                <a:gd name="T44" fmla="*/ 1 w 340"/>
                <a:gd name="T45" fmla="*/ 1 h 693"/>
                <a:gd name="T46" fmla="*/ 1 w 340"/>
                <a:gd name="T47" fmla="*/ 1 h 693"/>
                <a:gd name="T48" fmla="*/ 1 w 340"/>
                <a:gd name="T49" fmla="*/ 1 h 693"/>
                <a:gd name="T50" fmla="*/ 1 w 340"/>
                <a:gd name="T51" fmla="*/ 1 h 693"/>
                <a:gd name="T52" fmla="*/ 1 w 340"/>
                <a:gd name="T53" fmla="*/ 1 h 693"/>
                <a:gd name="T54" fmla="*/ 1 w 340"/>
                <a:gd name="T55" fmla="*/ 1 h 693"/>
                <a:gd name="T56" fmla="*/ 1 w 340"/>
                <a:gd name="T57" fmla="*/ 1 h 693"/>
                <a:gd name="T58" fmla="*/ 1 w 340"/>
                <a:gd name="T59" fmla="*/ 1 h 693"/>
                <a:gd name="T60" fmla="*/ 1 w 340"/>
                <a:gd name="T61" fmla="*/ 1 h 693"/>
                <a:gd name="T62" fmla="*/ 1 w 340"/>
                <a:gd name="T63" fmla="*/ 1 h 693"/>
                <a:gd name="T64" fmla="*/ 1 w 340"/>
                <a:gd name="T65" fmla="*/ 1 h 693"/>
                <a:gd name="T66" fmla="*/ 1 w 340"/>
                <a:gd name="T67" fmla="*/ 1 h 693"/>
                <a:gd name="T68" fmla="*/ 1 w 340"/>
                <a:gd name="T69" fmla="*/ 1 h 693"/>
                <a:gd name="T70" fmla="*/ 1 w 340"/>
                <a:gd name="T71" fmla="*/ 1 h 693"/>
                <a:gd name="T72" fmla="*/ 1 w 340"/>
                <a:gd name="T73" fmla="*/ 1 h 693"/>
                <a:gd name="T74" fmla="*/ 1 w 340"/>
                <a:gd name="T75" fmla="*/ 1 h 693"/>
                <a:gd name="T76" fmla="*/ 1 w 340"/>
                <a:gd name="T77" fmla="*/ 1 h 693"/>
                <a:gd name="T78" fmla="*/ 1 w 340"/>
                <a:gd name="T79" fmla="*/ 1 h 693"/>
                <a:gd name="T80" fmla="*/ 1 w 340"/>
                <a:gd name="T81" fmla="*/ 1 h 693"/>
                <a:gd name="T82" fmla="*/ 1 w 340"/>
                <a:gd name="T83" fmla="*/ 1 h 693"/>
                <a:gd name="T84" fmla="*/ 1 w 340"/>
                <a:gd name="T85" fmla="*/ 1 h 693"/>
                <a:gd name="T86" fmla="*/ 1 w 340"/>
                <a:gd name="T87" fmla="*/ 1 h 693"/>
                <a:gd name="T88" fmla="*/ 0 w 340"/>
                <a:gd name="T89" fmla="*/ 1 h 693"/>
                <a:gd name="T90" fmla="*/ 1 w 340"/>
                <a:gd name="T91" fmla="*/ 1 h 693"/>
                <a:gd name="T92" fmla="*/ 1 w 340"/>
                <a:gd name="T93" fmla="*/ 1 h 693"/>
                <a:gd name="T94" fmla="*/ 1 w 340"/>
                <a:gd name="T95" fmla="*/ 1 h 693"/>
                <a:gd name="T96" fmla="*/ 1 w 340"/>
                <a:gd name="T97" fmla="*/ 1 h 693"/>
                <a:gd name="T98" fmla="*/ 1 w 340"/>
                <a:gd name="T99" fmla="*/ 1 h 693"/>
                <a:gd name="T100" fmla="*/ 1 w 340"/>
                <a:gd name="T101" fmla="*/ 1 h 693"/>
                <a:gd name="T102" fmla="*/ 1 w 340"/>
                <a:gd name="T103" fmla="*/ 1 h 693"/>
                <a:gd name="T104" fmla="*/ 1 w 340"/>
                <a:gd name="T105" fmla="*/ 0 h 693"/>
                <a:gd name="T106" fmla="*/ 1 w 340"/>
                <a:gd name="T107" fmla="*/ 1 h 693"/>
                <a:gd name="T108" fmla="*/ 1 w 340"/>
                <a:gd name="T109" fmla="*/ 1 h 693"/>
                <a:gd name="T110" fmla="*/ 1 w 340"/>
                <a:gd name="T111" fmla="*/ 1 h 693"/>
                <a:gd name="T112" fmla="*/ 1 w 340"/>
                <a:gd name="T113" fmla="*/ 1 h 693"/>
                <a:gd name="T114" fmla="*/ 1 w 340"/>
                <a:gd name="T115" fmla="*/ 1 h 693"/>
                <a:gd name="T116" fmla="*/ 1 w 340"/>
                <a:gd name="T117" fmla="*/ 1 h 693"/>
                <a:gd name="T118" fmla="*/ 1 w 340"/>
                <a:gd name="T119" fmla="*/ 1 h 693"/>
                <a:gd name="T120" fmla="*/ 1 w 340"/>
                <a:gd name="T121" fmla="*/ 0 h 6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0"/>
                <a:gd name="T184" fmla="*/ 0 h 693"/>
                <a:gd name="T185" fmla="*/ 340 w 340"/>
                <a:gd name="T186" fmla="*/ 693 h 6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0" h="693">
                  <a:moveTo>
                    <a:pt x="186" y="0"/>
                  </a:moveTo>
                  <a:lnTo>
                    <a:pt x="204" y="85"/>
                  </a:lnTo>
                  <a:lnTo>
                    <a:pt x="224" y="172"/>
                  </a:lnTo>
                  <a:lnTo>
                    <a:pt x="244" y="260"/>
                  </a:lnTo>
                  <a:lnTo>
                    <a:pt x="266" y="349"/>
                  </a:lnTo>
                  <a:lnTo>
                    <a:pt x="286" y="436"/>
                  </a:lnTo>
                  <a:lnTo>
                    <a:pt x="305" y="523"/>
                  </a:lnTo>
                  <a:lnTo>
                    <a:pt x="323" y="606"/>
                  </a:lnTo>
                  <a:lnTo>
                    <a:pt x="340" y="686"/>
                  </a:lnTo>
                  <a:lnTo>
                    <a:pt x="335" y="690"/>
                  </a:lnTo>
                  <a:lnTo>
                    <a:pt x="330" y="691"/>
                  </a:lnTo>
                  <a:lnTo>
                    <a:pt x="324" y="693"/>
                  </a:lnTo>
                  <a:lnTo>
                    <a:pt x="319" y="693"/>
                  </a:lnTo>
                  <a:lnTo>
                    <a:pt x="315" y="693"/>
                  </a:lnTo>
                  <a:lnTo>
                    <a:pt x="310" y="691"/>
                  </a:lnTo>
                  <a:lnTo>
                    <a:pt x="306" y="690"/>
                  </a:lnTo>
                  <a:lnTo>
                    <a:pt x="302" y="686"/>
                  </a:lnTo>
                  <a:lnTo>
                    <a:pt x="293" y="656"/>
                  </a:lnTo>
                  <a:lnTo>
                    <a:pt x="280" y="598"/>
                  </a:lnTo>
                  <a:lnTo>
                    <a:pt x="262" y="517"/>
                  </a:lnTo>
                  <a:lnTo>
                    <a:pt x="241" y="424"/>
                  </a:lnTo>
                  <a:lnTo>
                    <a:pt x="219" y="323"/>
                  </a:lnTo>
                  <a:lnTo>
                    <a:pt x="197" y="225"/>
                  </a:lnTo>
                  <a:lnTo>
                    <a:pt x="176" y="138"/>
                  </a:lnTo>
                  <a:lnTo>
                    <a:pt x="157" y="66"/>
                  </a:lnTo>
                  <a:lnTo>
                    <a:pt x="148" y="64"/>
                  </a:lnTo>
                  <a:lnTo>
                    <a:pt x="141" y="70"/>
                  </a:lnTo>
                  <a:lnTo>
                    <a:pt x="135" y="79"/>
                  </a:lnTo>
                  <a:lnTo>
                    <a:pt x="130" y="87"/>
                  </a:lnTo>
                  <a:lnTo>
                    <a:pt x="119" y="156"/>
                  </a:lnTo>
                  <a:lnTo>
                    <a:pt x="107" y="222"/>
                  </a:lnTo>
                  <a:lnTo>
                    <a:pt x="95" y="288"/>
                  </a:lnTo>
                  <a:lnTo>
                    <a:pt x="84" y="351"/>
                  </a:lnTo>
                  <a:lnTo>
                    <a:pt x="73" y="414"/>
                  </a:lnTo>
                  <a:lnTo>
                    <a:pt x="62" y="478"/>
                  </a:lnTo>
                  <a:lnTo>
                    <a:pt x="50" y="543"/>
                  </a:lnTo>
                  <a:lnTo>
                    <a:pt x="38" y="610"/>
                  </a:lnTo>
                  <a:lnTo>
                    <a:pt x="33" y="613"/>
                  </a:lnTo>
                  <a:lnTo>
                    <a:pt x="28" y="614"/>
                  </a:lnTo>
                  <a:lnTo>
                    <a:pt x="22" y="616"/>
                  </a:lnTo>
                  <a:lnTo>
                    <a:pt x="17" y="618"/>
                  </a:lnTo>
                  <a:lnTo>
                    <a:pt x="12" y="619"/>
                  </a:lnTo>
                  <a:lnTo>
                    <a:pt x="7" y="619"/>
                  </a:lnTo>
                  <a:lnTo>
                    <a:pt x="3" y="619"/>
                  </a:lnTo>
                  <a:lnTo>
                    <a:pt x="0" y="617"/>
                  </a:lnTo>
                  <a:lnTo>
                    <a:pt x="4" y="594"/>
                  </a:lnTo>
                  <a:lnTo>
                    <a:pt x="15" y="533"/>
                  </a:lnTo>
                  <a:lnTo>
                    <a:pt x="32" y="444"/>
                  </a:lnTo>
                  <a:lnTo>
                    <a:pt x="52" y="341"/>
                  </a:lnTo>
                  <a:lnTo>
                    <a:pt x="72" y="233"/>
                  </a:lnTo>
                  <a:lnTo>
                    <a:pt x="91" y="132"/>
                  </a:lnTo>
                  <a:lnTo>
                    <a:pt x="108" y="51"/>
                  </a:lnTo>
                  <a:lnTo>
                    <a:pt x="119" y="0"/>
                  </a:lnTo>
                  <a:lnTo>
                    <a:pt x="128" y="5"/>
                  </a:lnTo>
                  <a:lnTo>
                    <a:pt x="138" y="8"/>
                  </a:lnTo>
                  <a:lnTo>
                    <a:pt x="147" y="10"/>
                  </a:lnTo>
                  <a:lnTo>
                    <a:pt x="156" y="10"/>
                  </a:lnTo>
                  <a:lnTo>
                    <a:pt x="165" y="8"/>
                  </a:lnTo>
                  <a:lnTo>
                    <a:pt x="172" y="5"/>
                  </a:lnTo>
                  <a:lnTo>
                    <a:pt x="180" y="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Freeform 31"/>
            <p:cNvSpPr>
              <a:spLocks/>
            </p:cNvSpPr>
            <p:nvPr/>
          </p:nvSpPr>
          <p:spPr bwMode="auto">
            <a:xfrm>
              <a:off x="3661" y="1926"/>
              <a:ext cx="61" cy="92"/>
            </a:xfrm>
            <a:custGeom>
              <a:avLst/>
              <a:gdLst>
                <a:gd name="T0" fmla="*/ 0 w 124"/>
                <a:gd name="T1" fmla="*/ 1 h 184"/>
                <a:gd name="T2" fmla="*/ 0 w 124"/>
                <a:gd name="T3" fmla="*/ 1 h 184"/>
                <a:gd name="T4" fmla="*/ 0 w 124"/>
                <a:gd name="T5" fmla="*/ 1 h 184"/>
                <a:gd name="T6" fmla="*/ 0 w 124"/>
                <a:gd name="T7" fmla="*/ 1 h 184"/>
                <a:gd name="T8" fmla="*/ 0 w 124"/>
                <a:gd name="T9" fmla="*/ 1 h 184"/>
                <a:gd name="T10" fmla="*/ 0 w 124"/>
                <a:gd name="T11" fmla="*/ 1 h 184"/>
                <a:gd name="T12" fmla="*/ 0 w 124"/>
                <a:gd name="T13" fmla="*/ 1 h 184"/>
                <a:gd name="T14" fmla="*/ 0 w 124"/>
                <a:gd name="T15" fmla="*/ 1 h 184"/>
                <a:gd name="T16" fmla="*/ 0 w 124"/>
                <a:gd name="T17" fmla="*/ 1 h 184"/>
                <a:gd name="T18" fmla="*/ 0 w 124"/>
                <a:gd name="T19" fmla="*/ 1 h 184"/>
                <a:gd name="T20" fmla="*/ 0 w 124"/>
                <a:gd name="T21" fmla="*/ 1 h 184"/>
                <a:gd name="T22" fmla="*/ 0 w 124"/>
                <a:gd name="T23" fmla="*/ 1 h 184"/>
                <a:gd name="T24" fmla="*/ 0 w 124"/>
                <a:gd name="T25" fmla="*/ 1 h 184"/>
                <a:gd name="T26" fmla="*/ 0 w 124"/>
                <a:gd name="T27" fmla="*/ 1 h 184"/>
                <a:gd name="T28" fmla="*/ 0 w 124"/>
                <a:gd name="T29" fmla="*/ 1 h 184"/>
                <a:gd name="T30" fmla="*/ 0 w 124"/>
                <a:gd name="T31" fmla="*/ 1 h 184"/>
                <a:gd name="T32" fmla="*/ 0 w 124"/>
                <a:gd name="T33" fmla="*/ 1 h 184"/>
                <a:gd name="T34" fmla="*/ 0 w 124"/>
                <a:gd name="T35" fmla="*/ 1 h 184"/>
                <a:gd name="T36" fmla="*/ 0 w 124"/>
                <a:gd name="T37" fmla="*/ 1 h 184"/>
                <a:gd name="T38" fmla="*/ 0 w 124"/>
                <a:gd name="T39" fmla="*/ 1 h 184"/>
                <a:gd name="T40" fmla="*/ 0 w 124"/>
                <a:gd name="T41" fmla="*/ 1 h 184"/>
                <a:gd name="T42" fmla="*/ 0 w 124"/>
                <a:gd name="T43" fmla="*/ 1 h 184"/>
                <a:gd name="T44" fmla="*/ 0 w 124"/>
                <a:gd name="T45" fmla="*/ 1 h 184"/>
                <a:gd name="T46" fmla="*/ 0 w 124"/>
                <a:gd name="T47" fmla="*/ 1 h 184"/>
                <a:gd name="T48" fmla="*/ 0 w 124"/>
                <a:gd name="T49" fmla="*/ 1 h 184"/>
                <a:gd name="T50" fmla="*/ 0 w 124"/>
                <a:gd name="T51" fmla="*/ 1 h 184"/>
                <a:gd name="T52" fmla="*/ 0 w 124"/>
                <a:gd name="T53" fmla="*/ 1 h 184"/>
                <a:gd name="T54" fmla="*/ 0 w 124"/>
                <a:gd name="T55" fmla="*/ 1 h 184"/>
                <a:gd name="T56" fmla="*/ 0 w 124"/>
                <a:gd name="T57" fmla="*/ 1 h 184"/>
                <a:gd name="T58" fmla="*/ 0 w 124"/>
                <a:gd name="T59" fmla="*/ 1 h 184"/>
                <a:gd name="T60" fmla="*/ 0 w 124"/>
                <a:gd name="T61" fmla="*/ 1 h 184"/>
                <a:gd name="T62" fmla="*/ 0 w 124"/>
                <a:gd name="T63" fmla="*/ 1 h 184"/>
                <a:gd name="T64" fmla="*/ 0 w 124"/>
                <a:gd name="T65" fmla="*/ 1 h 184"/>
                <a:gd name="T66" fmla="*/ 0 w 124"/>
                <a:gd name="T67" fmla="*/ 1 h 184"/>
                <a:gd name="T68" fmla="*/ 0 w 124"/>
                <a:gd name="T69" fmla="*/ 1 h 1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84"/>
                <a:gd name="T107" fmla="*/ 124 w 124"/>
                <a:gd name="T108" fmla="*/ 184 h 1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84">
                  <a:moveTo>
                    <a:pt x="109" y="52"/>
                  </a:moveTo>
                  <a:lnTo>
                    <a:pt x="109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4" y="71"/>
                  </a:lnTo>
                  <a:lnTo>
                    <a:pt x="103" y="74"/>
                  </a:lnTo>
                  <a:lnTo>
                    <a:pt x="98" y="65"/>
                  </a:lnTo>
                  <a:lnTo>
                    <a:pt x="93" y="55"/>
                  </a:lnTo>
                  <a:lnTo>
                    <a:pt x="88" y="46"/>
                  </a:lnTo>
                  <a:lnTo>
                    <a:pt x="81" y="37"/>
                  </a:lnTo>
                  <a:lnTo>
                    <a:pt x="74" y="29"/>
                  </a:lnTo>
                  <a:lnTo>
                    <a:pt x="67" y="22"/>
                  </a:lnTo>
                  <a:lnTo>
                    <a:pt x="58" y="17"/>
                  </a:lnTo>
                  <a:lnTo>
                    <a:pt x="48" y="14"/>
                  </a:lnTo>
                  <a:lnTo>
                    <a:pt x="41" y="17"/>
                  </a:lnTo>
                  <a:lnTo>
                    <a:pt x="35" y="21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20" y="39"/>
                  </a:lnTo>
                  <a:lnTo>
                    <a:pt x="17" y="46"/>
                  </a:lnTo>
                  <a:lnTo>
                    <a:pt x="14" y="53"/>
                  </a:lnTo>
                  <a:lnTo>
                    <a:pt x="11" y="61"/>
                  </a:lnTo>
                  <a:lnTo>
                    <a:pt x="17" y="77"/>
                  </a:lnTo>
                  <a:lnTo>
                    <a:pt x="23" y="93"/>
                  </a:lnTo>
                  <a:lnTo>
                    <a:pt x="31" y="108"/>
                  </a:lnTo>
                  <a:lnTo>
                    <a:pt x="39" y="123"/>
                  </a:lnTo>
                  <a:lnTo>
                    <a:pt x="49" y="137"/>
                  </a:lnTo>
                  <a:lnTo>
                    <a:pt x="60" y="149"/>
                  </a:lnTo>
                  <a:lnTo>
                    <a:pt x="72" y="159"/>
                  </a:lnTo>
                  <a:lnTo>
                    <a:pt x="85" y="166"/>
                  </a:lnTo>
                  <a:lnTo>
                    <a:pt x="95" y="167"/>
                  </a:lnTo>
                  <a:lnTo>
                    <a:pt x="101" y="164"/>
                  </a:lnTo>
                  <a:lnTo>
                    <a:pt x="105" y="159"/>
                  </a:lnTo>
                  <a:lnTo>
                    <a:pt x="107" y="152"/>
                  </a:lnTo>
                  <a:lnTo>
                    <a:pt x="109" y="145"/>
                  </a:lnTo>
                  <a:lnTo>
                    <a:pt x="110" y="138"/>
                  </a:lnTo>
                  <a:lnTo>
                    <a:pt x="113" y="131"/>
                  </a:lnTo>
                  <a:lnTo>
                    <a:pt x="117" y="126"/>
                  </a:lnTo>
                  <a:lnTo>
                    <a:pt x="124" y="141"/>
                  </a:lnTo>
                  <a:lnTo>
                    <a:pt x="121" y="154"/>
                  </a:lnTo>
                  <a:lnTo>
                    <a:pt x="114" y="168"/>
                  </a:lnTo>
                  <a:lnTo>
                    <a:pt x="109" y="183"/>
                  </a:lnTo>
                  <a:lnTo>
                    <a:pt x="94" y="184"/>
                  </a:lnTo>
                  <a:lnTo>
                    <a:pt x="81" y="181"/>
                  </a:lnTo>
                  <a:lnTo>
                    <a:pt x="70" y="174"/>
                  </a:lnTo>
                  <a:lnTo>
                    <a:pt x="60" y="166"/>
                  </a:lnTo>
                  <a:lnTo>
                    <a:pt x="50" y="156"/>
                  </a:lnTo>
                  <a:lnTo>
                    <a:pt x="41" y="145"/>
                  </a:lnTo>
                  <a:lnTo>
                    <a:pt x="31" y="136"/>
                  </a:lnTo>
                  <a:lnTo>
                    <a:pt x="21" y="128"/>
                  </a:lnTo>
                  <a:lnTo>
                    <a:pt x="15" y="114"/>
                  </a:lnTo>
                  <a:lnTo>
                    <a:pt x="8" y="100"/>
                  </a:lnTo>
                  <a:lnTo>
                    <a:pt x="4" y="86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4"/>
                  </a:lnTo>
                  <a:lnTo>
                    <a:pt x="6" y="30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1" y="8"/>
                  </a:lnTo>
                  <a:lnTo>
                    <a:pt x="38" y="5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70" y="5"/>
                  </a:lnTo>
                  <a:lnTo>
                    <a:pt x="79" y="12"/>
                  </a:lnTo>
                  <a:lnTo>
                    <a:pt x="87" y="22"/>
                  </a:lnTo>
                  <a:lnTo>
                    <a:pt x="93" y="35"/>
                  </a:lnTo>
                  <a:lnTo>
                    <a:pt x="100" y="46"/>
                  </a:lnTo>
                  <a:lnTo>
                    <a:pt x="109" y="5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Freeform 32"/>
            <p:cNvSpPr>
              <a:spLocks/>
            </p:cNvSpPr>
            <p:nvPr/>
          </p:nvSpPr>
          <p:spPr bwMode="auto">
            <a:xfrm>
              <a:off x="3825" y="1924"/>
              <a:ext cx="13" cy="27"/>
            </a:xfrm>
            <a:custGeom>
              <a:avLst/>
              <a:gdLst>
                <a:gd name="T0" fmla="*/ 1 w 25"/>
                <a:gd name="T1" fmla="*/ 1 h 54"/>
                <a:gd name="T2" fmla="*/ 1 w 25"/>
                <a:gd name="T3" fmla="*/ 1 h 54"/>
                <a:gd name="T4" fmla="*/ 1 w 25"/>
                <a:gd name="T5" fmla="*/ 1 h 54"/>
                <a:gd name="T6" fmla="*/ 0 w 25"/>
                <a:gd name="T7" fmla="*/ 1 h 54"/>
                <a:gd name="T8" fmla="*/ 1 w 25"/>
                <a:gd name="T9" fmla="*/ 0 h 54"/>
                <a:gd name="T10" fmla="*/ 1 w 25"/>
                <a:gd name="T11" fmla="*/ 1 h 54"/>
                <a:gd name="T12" fmla="*/ 1 w 25"/>
                <a:gd name="T13" fmla="*/ 1 h 54"/>
                <a:gd name="T14" fmla="*/ 1 w 25"/>
                <a:gd name="T15" fmla="*/ 1 h 54"/>
                <a:gd name="T16" fmla="*/ 1 w 25"/>
                <a:gd name="T17" fmla="*/ 1 h 54"/>
                <a:gd name="T18" fmla="*/ 1 w 25"/>
                <a:gd name="T19" fmla="*/ 1 h 54"/>
                <a:gd name="T20" fmla="*/ 1 w 25"/>
                <a:gd name="T21" fmla="*/ 1 h 54"/>
                <a:gd name="T22" fmla="*/ 1 w 25"/>
                <a:gd name="T23" fmla="*/ 1 h 54"/>
                <a:gd name="T24" fmla="*/ 1 w 25"/>
                <a:gd name="T25" fmla="*/ 1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54"/>
                <a:gd name="T41" fmla="*/ 25 w 25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54">
                  <a:moveTo>
                    <a:pt x="20" y="54"/>
                  </a:moveTo>
                  <a:lnTo>
                    <a:pt x="10" y="46"/>
                  </a:lnTo>
                  <a:lnTo>
                    <a:pt x="4" y="33"/>
                  </a:lnTo>
                  <a:lnTo>
                    <a:pt x="0" y="17"/>
                  </a:lnTo>
                  <a:lnTo>
                    <a:pt x="2" y="0"/>
                  </a:lnTo>
                  <a:lnTo>
                    <a:pt x="8" y="5"/>
                  </a:lnTo>
                  <a:lnTo>
                    <a:pt x="14" y="13"/>
                  </a:lnTo>
                  <a:lnTo>
                    <a:pt x="18" y="23"/>
                  </a:lnTo>
                  <a:lnTo>
                    <a:pt x="22" y="32"/>
                  </a:lnTo>
                  <a:lnTo>
                    <a:pt x="25" y="41"/>
                  </a:lnTo>
                  <a:lnTo>
                    <a:pt x="25" y="48"/>
                  </a:lnTo>
                  <a:lnTo>
                    <a:pt x="24" y="53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Freeform 33"/>
            <p:cNvSpPr>
              <a:spLocks/>
            </p:cNvSpPr>
            <p:nvPr/>
          </p:nvSpPr>
          <p:spPr bwMode="auto">
            <a:xfrm>
              <a:off x="3719" y="1930"/>
              <a:ext cx="25" cy="25"/>
            </a:xfrm>
            <a:custGeom>
              <a:avLst/>
              <a:gdLst>
                <a:gd name="T0" fmla="*/ 0 w 51"/>
                <a:gd name="T1" fmla="*/ 1 h 50"/>
                <a:gd name="T2" fmla="*/ 0 w 51"/>
                <a:gd name="T3" fmla="*/ 1 h 50"/>
                <a:gd name="T4" fmla="*/ 0 w 51"/>
                <a:gd name="T5" fmla="*/ 1 h 50"/>
                <a:gd name="T6" fmla="*/ 0 w 51"/>
                <a:gd name="T7" fmla="*/ 1 h 50"/>
                <a:gd name="T8" fmla="*/ 0 w 51"/>
                <a:gd name="T9" fmla="*/ 1 h 50"/>
                <a:gd name="T10" fmla="*/ 0 w 51"/>
                <a:gd name="T11" fmla="*/ 1 h 50"/>
                <a:gd name="T12" fmla="*/ 0 w 51"/>
                <a:gd name="T13" fmla="*/ 1 h 50"/>
                <a:gd name="T14" fmla="*/ 0 w 51"/>
                <a:gd name="T15" fmla="*/ 1 h 50"/>
                <a:gd name="T16" fmla="*/ 0 w 51"/>
                <a:gd name="T17" fmla="*/ 1 h 50"/>
                <a:gd name="T18" fmla="*/ 0 w 51"/>
                <a:gd name="T19" fmla="*/ 1 h 50"/>
                <a:gd name="T20" fmla="*/ 0 w 51"/>
                <a:gd name="T21" fmla="*/ 1 h 50"/>
                <a:gd name="T22" fmla="*/ 0 w 51"/>
                <a:gd name="T23" fmla="*/ 1 h 50"/>
                <a:gd name="T24" fmla="*/ 0 w 51"/>
                <a:gd name="T25" fmla="*/ 1 h 50"/>
                <a:gd name="T26" fmla="*/ 0 w 51"/>
                <a:gd name="T27" fmla="*/ 1 h 50"/>
                <a:gd name="T28" fmla="*/ 0 w 51"/>
                <a:gd name="T29" fmla="*/ 1 h 50"/>
                <a:gd name="T30" fmla="*/ 0 w 51"/>
                <a:gd name="T31" fmla="*/ 1 h 50"/>
                <a:gd name="T32" fmla="*/ 0 w 51"/>
                <a:gd name="T33" fmla="*/ 1 h 50"/>
                <a:gd name="T34" fmla="*/ 0 w 51"/>
                <a:gd name="T35" fmla="*/ 1 h 50"/>
                <a:gd name="T36" fmla="*/ 0 w 51"/>
                <a:gd name="T37" fmla="*/ 1 h 50"/>
                <a:gd name="T38" fmla="*/ 0 w 51"/>
                <a:gd name="T39" fmla="*/ 1 h 50"/>
                <a:gd name="T40" fmla="*/ 0 w 51"/>
                <a:gd name="T41" fmla="*/ 1 h 50"/>
                <a:gd name="T42" fmla="*/ 0 w 51"/>
                <a:gd name="T43" fmla="*/ 1 h 50"/>
                <a:gd name="T44" fmla="*/ 0 w 51"/>
                <a:gd name="T45" fmla="*/ 1 h 50"/>
                <a:gd name="T46" fmla="*/ 0 w 51"/>
                <a:gd name="T47" fmla="*/ 1 h 50"/>
                <a:gd name="T48" fmla="*/ 0 w 51"/>
                <a:gd name="T49" fmla="*/ 1 h 50"/>
                <a:gd name="T50" fmla="*/ 0 w 51"/>
                <a:gd name="T51" fmla="*/ 0 h 50"/>
                <a:gd name="T52" fmla="*/ 0 w 51"/>
                <a:gd name="T53" fmla="*/ 1 h 50"/>
                <a:gd name="T54" fmla="*/ 0 w 51"/>
                <a:gd name="T55" fmla="*/ 1 h 50"/>
                <a:gd name="T56" fmla="*/ 0 w 51"/>
                <a:gd name="T57" fmla="*/ 1 h 50"/>
                <a:gd name="T58" fmla="*/ 0 w 51"/>
                <a:gd name="T59" fmla="*/ 1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50"/>
                <a:gd name="T92" fmla="*/ 51 w 51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50">
                  <a:moveTo>
                    <a:pt x="51" y="21"/>
                  </a:moveTo>
                  <a:lnTo>
                    <a:pt x="47" y="33"/>
                  </a:lnTo>
                  <a:lnTo>
                    <a:pt x="40" y="41"/>
                  </a:lnTo>
                  <a:lnTo>
                    <a:pt x="31" y="46"/>
                  </a:lnTo>
                  <a:lnTo>
                    <a:pt x="23" y="50"/>
                  </a:lnTo>
                  <a:lnTo>
                    <a:pt x="10" y="47"/>
                  </a:lnTo>
                  <a:lnTo>
                    <a:pt x="14" y="39"/>
                  </a:lnTo>
                  <a:lnTo>
                    <a:pt x="21" y="34"/>
                  </a:lnTo>
                  <a:lnTo>
                    <a:pt x="30" y="29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1" y="19"/>
                  </a:lnTo>
                  <a:lnTo>
                    <a:pt x="26" y="19"/>
                  </a:lnTo>
                  <a:lnTo>
                    <a:pt x="22" y="20"/>
                  </a:lnTo>
                  <a:lnTo>
                    <a:pt x="17" y="21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6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2" y="4"/>
                  </a:lnTo>
                  <a:lnTo>
                    <a:pt x="25" y="0"/>
                  </a:lnTo>
                  <a:lnTo>
                    <a:pt x="34" y="1"/>
                  </a:lnTo>
                  <a:lnTo>
                    <a:pt x="37" y="9"/>
                  </a:lnTo>
                  <a:lnTo>
                    <a:pt x="41" y="19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Freeform 34"/>
            <p:cNvSpPr>
              <a:spLocks/>
            </p:cNvSpPr>
            <p:nvPr/>
          </p:nvSpPr>
          <p:spPr bwMode="auto">
            <a:xfrm>
              <a:off x="3675" y="1942"/>
              <a:ext cx="29" cy="50"/>
            </a:xfrm>
            <a:custGeom>
              <a:avLst/>
              <a:gdLst>
                <a:gd name="T0" fmla="*/ 0 w 59"/>
                <a:gd name="T1" fmla="*/ 1 h 100"/>
                <a:gd name="T2" fmla="*/ 0 w 59"/>
                <a:gd name="T3" fmla="*/ 1 h 100"/>
                <a:gd name="T4" fmla="*/ 0 w 59"/>
                <a:gd name="T5" fmla="*/ 1 h 100"/>
                <a:gd name="T6" fmla="*/ 0 w 59"/>
                <a:gd name="T7" fmla="*/ 1 h 100"/>
                <a:gd name="T8" fmla="*/ 0 w 59"/>
                <a:gd name="T9" fmla="*/ 1 h 100"/>
                <a:gd name="T10" fmla="*/ 0 w 59"/>
                <a:gd name="T11" fmla="*/ 1 h 100"/>
                <a:gd name="T12" fmla="*/ 0 w 59"/>
                <a:gd name="T13" fmla="*/ 1 h 100"/>
                <a:gd name="T14" fmla="*/ 0 w 59"/>
                <a:gd name="T15" fmla="*/ 1 h 100"/>
                <a:gd name="T16" fmla="*/ 0 w 59"/>
                <a:gd name="T17" fmla="*/ 1 h 100"/>
                <a:gd name="T18" fmla="*/ 0 w 59"/>
                <a:gd name="T19" fmla="*/ 1 h 100"/>
                <a:gd name="T20" fmla="*/ 0 w 59"/>
                <a:gd name="T21" fmla="*/ 1 h 100"/>
                <a:gd name="T22" fmla="*/ 0 w 59"/>
                <a:gd name="T23" fmla="*/ 1 h 100"/>
                <a:gd name="T24" fmla="*/ 0 w 59"/>
                <a:gd name="T25" fmla="*/ 1 h 100"/>
                <a:gd name="T26" fmla="*/ 0 w 59"/>
                <a:gd name="T27" fmla="*/ 1 h 100"/>
                <a:gd name="T28" fmla="*/ 0 w 59"/>
                <a:gd name="T29" fmla="*/ 1 h 100"/>
                <a:gd name="T30" fmla="*/ 0 w 59"/>
                <a:gd name="T31" fmla="*/ 1 h 100"/>
                <a:gd name="T32" fmla="*/ 0 w 59"/>
                <a:gd name="T33" fmla="*/ 1 h 100"/>
                <a:gd name="T34" fmla="*/ 0 w 59"/>
                <a:gd name="T35" fmla="*/ 0 h 100"/>
                <a:gd name="T36" fmla="*/ 0 w 59"/>
                <a:gd name="T37" fmla="*/ 1 h 100"/>
                <a:gd name="T38" fmla="*/ 0 w 59"/>
                <a:gd name="T39" fmla="*/ 1 h 100"/>
                <a:gd name="T40" fmla="*/ 0 w 59"/>
                <a:gd name="T41" fmla="*/ 1 h 100"/>
                <a:gd name="T42" fmla="*/ 0 w 59"/>
                <a:gd name="T43" fmla="*/ 1 h 100"/>
                <a:gd name="T44" fmla="*/ 0 w 59"/>
                <a:gd name="T45" fmla="*/ 1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"/>
                <a:gd name="T70" fmla="*/ 0 h 100"/>
                <a:gd name="T71" fmla="*/ 59 w 59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" h="100">
                  <a:moveTo>
                    <a:pt x="56" y="33"/>
                  </a:moveTo>
                  <a:lnTo>
                    <a:pt x="59" y="50"/>
                  </a:lnTo>
                  <a:lnTo>
                    <a:pt x="54" y="65"/>
                  </a:lnTo>
                  <a:lnTo>
                    <a:pt x="49" y="78"/>
                  </a:lnTo>
                  <a:lnTo>
                    <a:pt x="50" y="90"/>
                  </a:lnTo>
                  <a:lnTo>
                    <a:pt x="50" y="100"/>
                  </a:lnTo>
                  <a:lnTo>
                    <a:pt x="41" y="100"/>
                  </a:lnTo>
                  <a:lnTo>
                    <a:pt x="36" y="94"/>
                  </a:lnTo>
                  <a:lnTo>
                    <a:pt x="33" y="87"/>
                  </a:lnTo>
                  <a:lnTo>
                    <a:pt x="29" y="81"/>
                  </a:lnTo>
                  <a:lnTo>
                    <a:pt x="31" y="59"/>
                  </a:lnTo>
                  <a:lnTo>
                    <a:pt x="36" y="42"/>
                  </a:lnTo>
                  <a:lnTo>
                    <a:pt x="36" y="26"/>
                  </a:lnTo>
                  <a:lnTo>
                    <a:pt x="23" y="12"/>
                  </a:lnTo>
                  <a:lnTo>
                    <a:pt x="0" y="26"/>
                  </a:lnTo>
                  <a:lnTo>
                    <a:pt x="2" y="11"/>
                  </a:lnTo>
                  <a:lnTo>
                    <a:pt x="9" y="3"/>
                  </a:lnTo>
                  <a:lnTo>
                    <a:pt x="18" y="0"/>
                  </a:lnTo>
                  <a:lnTo>
                    <a:pt x="28" y="2"/>
                  </a:lnTo>
                  <a:lnTo>
                    <a:pt x="38" y="7"/>
                  </a:lnTo>
                  <a:lnTo>
                    <a:pt x="47" y="15"/>
                  </a:lnTo>
                  <a:lnTo>
                    <a:pt x="54" y="2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Freeform 35"/>
            <p:cNvSpPr>
              <a:spLocks/>
            </p:cNvSpPr>
            <p:nvPr/>
          </p:nvSpPr>
          <p:spPr bwMode="auto">
            <a:xfrm>
              <a:off x="3802" y="1948"/>
              <a:ext cx="10" cy="16"/>
            </a:xfrm>
            <a:custGeom>
              <a:avLst/>
              <a:gdLst>
                <a:gd name="T0" fmla="*/ 0 w 21"/>
                <a:gd name="T1" fmla="*/ 1 h 32"/>
                <a:gd name="T2" fmla="*/ 0 w 21"/>
                <a:gd name="T3" fmla="*/ 1 h 32"/>
                <a:gd name="T4" fmla="*/ 0 w 21"/>
                <a:gd name="T5" fmla="*/ 1 h 32"/>
                <a:gd name="T6" fmla="*/ 0 w 21"/>
                <a:gd name="T7" fmla="*/ 1 h 32"/>
                <a:gd name="T8" fmla="*/ 0 w 21"/>
                <a:gd name="T9" fmla="*/ 1 h 32"/>
                <a:gd name="T10" fmla="*/ 0 w 21"/>
                <a:gd name="T11" fmla="*/ 1 h 32"/>
                <a:gd name="T12" fmla="*/ 0 w 21"/>
                <a:gd name="T13" fmla="*/ 1 h 32"/>
                <a:gd name="T14" fmla="*/ 0 w 21"/>
                <a:gd name="T15" fmla="*/ 1 h 32"/>
                <a:gd name="T16" fmla="*/ 0 w 21"/>
                <a:gd name="T17" fmla="*/ 1 h 32"/>
                <a:gd name="T18" fmla="*/ 0 w 21"/>
                <a:gd name="T19" fmla="*/ 1 h 32"/>
                <a:gd name="T20" fmla="*/ 0 w 21"/>
                <a:gd name="T21" fmla="*/ 1 h 32"/>
                <a:gd name="T22" fmla="*/ 0 w 21"/>
                <a:gd name="T23" fmla="*/ 0 h 32"/>
                <a:gd name="T24" fmla="*/ 0 w 21"/>
                <a:gd name="T25" fmla="*/ 1 h 32"/>
                <a:gd name="T26" fmla="*/ 0 w 21"/>
                <a:gd name="T27" fmla="*/ 1 h 32"/>
                <a:gd name="T28" fmla="*/ 0 w 21"/>
                <a:gd name="T29" fmla="*/ 1 h 32"/>
                <a:gd name="T30" fmla="*/ 0 w 21"/>
                <a:gd name="T31" fmla="*/ 1 h 32"/>
                <a:gd name="T32" fmla="*/ 0 w 21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32"/>
                <a:gd name="T53" fmla="*/ 21 w 2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32">
                  <a:moveTo>
                    <a:pt x="21" y="28"/>
                  </a:moveTo>
                  <a:lnTo>
                    <a:pt x="19" y="31"/>
                  </a:lnTo>
                  <a:lnTo>
                    <a:pt x="17" y="32"/>
                  </a:lnTo>
                  <a:lnTo>
                    <a:pt x="14" y="32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6" y="8"/>
                  </a:lnTo>
                  <a:lnTo>
                    <a:pt x="19" y="15"/>
                  </a:lnTo>
                  <a:lnTo>
                    <a:pt x="21" y="2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Freeform 36"/>
            <p:cNvSpPr>
              <a:spLocks/>
            </p:cNvSpPr>
            <p:nvPr/>
          </p:nvSpPr>
          <p:spPr bwMode="auto">
            <a:xfrm>
              <a:off x="3776" y="1953"/>
              <a:ext cx="26" cy="28"/>
            </a:xfrm>
            <a:custGeom>
              <a:avLst/>
              <a:gdLst>
                <a:gd name="T0" fmla="*/ 1 w 51"/>
                <a:gd name="T1" fmla="*/ 0 h 58"/>
                <a:gd name="T2" fmla="*/ 1 w 51"/>
                <a:gd name="T3" fmla="*/ 0 h 58"/>
                <a:gd name="T4" fmla="*/ 1 w 51"/>
                <a:gd name="T5" fmla="*/ 0 h 58"/>
                <a:gd name="T6" fmla="*/ 1 w 51"/>
                <a:gd name="T7" fmla="*/ 0 h 58"/>
                <a:gd name="T8" fmla="*/ 1 w 51"/>
                <a:gd name="T9" fmla="*/ 0 h 58"/>
                <a:gd name="T10" fmla="*/ 1 w 51"/>
                <a:gd name="T11" fmla="*/ 0 h 58"/>
                <a:gd name="T12" fmla="*/ 1 w 51"/>
                <a:gd name="T13" fmla="*/ 0 h 58"/>
                <a:gd name="T14" fmla="*/ 1 w 51"/>
                <a:gd name="T15" fmla="*/ 0 h 58"/>
                <a:gd name="T16" fmla="*/ 1 w 51"/>
                <a:gd name="T17" fmla="*/ 0 h 58"/>
                <a:gd name="T18" fmla="*/ 1 w 51"/>
                <a:gd name="T19" fmla="*/ 0 h 58"/>
                <a:gd name="T20" fmla="*/ 1 w 51"/>
                <a:gd name="T21" fmla="*/ 0 h 58"/>
                <a:gd name="T22" fmla="*/ 1 w 51"/>
                <a:gd name="T23" fmla="*/ 0 h 58"/>
                <a:gd name="T24" fmla="*/ 1 w 51"/>
                <a:gd name="T25" fmla="*/ 0 h 58"/>
                <a:gd name="T26" fmla="*/ 1 w 51"/>
                <a:gd name="T27" fmla="*/ 0 h 58"/>
                <a:gd name="T28" fmla="*/ 1 w 51"/>
                <a:gd name="T29" fmla="*/ 0 h 58"/>
                <a:gd name="T30" fmla="*/ 1 w 51"/>
                <a:gd name="T31" fmla="*/ 0 h 58"/>
                <a:gd name="T32" fmla="*/ 1 w 51"/>
                <a:gd name="T33" fmla="*/ 0 h 58"/>
                <a:gd name="T34" fmla="*/ 1 w 51"/>
                <a:gd name="T35" fmla="*/ 0 h 58"/>
                <a:gd name="T36" fmla="*/ 1 w 51"/>
                <a:gd name="T37" fmla="*/ 0 h 58"/>
                <a:gd name="T38" fmla="*/ 0 w 51"/>
                <a:gd name="T39" fmla="*/ 0 h 58"/>
                <a:gd name="T40" fmla="*/ 1 w 51"/>
                <a:gd name="T41" fmla="*/ 0 h 58"/>
                <a:gd name="T42" fmla="*/ 1 w 51"/>
                <a:gd name="T43" fmla="*/ 0 h 58"/>
                <a:gd name="T44" fmla="*/ 1 w 51"/>
                <a:gd name="T45" fmla="*/ 0 h 58"/>
                <a:gd name="T46" fmla="*/ 1 w 51"/>
                <a:gd name="T47" fmla="*/ 0 h 58"/>
                <a:gd name="T48" fmla="*/ 1 w 51"/>
                <a:gd name="T49" fmla="*/ 0 h 58"/>
                <a:gd name="T50" fmla="*/ 1 w 51"/>
                <a:gd name="T51" fmla="*/ 0 h 58"/>
                <a:gd name="T52" fmla="*/ 1 w 51"/>
                <a:gd name="T53" fmla="*/ 0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"/>
                <a:gd name="T82" fmla="*/ 0 h 58"/>
                <a:gd name="T83" fmla="*/ 51 w 51"/>
                <a:gd name="T84" fmla="*/ 58 h 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" h="58">
                  <a:moveTo>
                    <a:pt x="31" y="16"/>
                  </a:moveTo>
                  <a:lnTo>
                    <a:pt x="51" y="22"/>
                  </a:lnTo>
                  <a:lnTo>
                    <a:pt x="46" y="28"/>
                  </a:lnTo>
                  <a:lnTo>
                    <a:pt x="44" y="35"/>
                  </a:lnTo>
                  <a:lnTo>
                    <a:pt x="45" y="42"/>
                  </a:lnTo>
                  <a:lnTo>
                    <a:pt x="46" y="47"/>
                  </a:lnTo>
                  <a:lnTo>
                    <a:pt x="47" y="53"/>
                  </a:lnTo>
                  <a:lnTo>
                    <a:pt x="45" y="57"/>
                  </a:lnTo>
                  <a:lnTo>
                    <a:pt x="41" y="58"/>
                  </a:lnTo>
                  <a:lnTo>
                    <a:pt x="31" y="55"/>
                  </a:lnTo>
                  <a:lnTo>
                    <a:pt x="43" y="36"/>
                  </a:lnTo>
                  <a:lnTo>
                    <a:pt x="38" y="35"/>
                  </a:lnTo>
                  <a:lnTo>
                    <a:pt x="34" y="32"/>
                  </a:lnTo>
                  <a:lnTo>
                    <a:pt x="30" y="28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8" y="17"/>
                  </a:lnTo>
                  <a:lnTo>
                    <a:pt x="11" y="17"/>
                  </a:lnTo>
                  <a:lnTo>
                    <a:pt x="1" y="20"/>
                  </a:lnTo>
                  <a:lnTo>
                    <a:pt x="0" y="9"/>
                  </a:lnTo>
                  <a:lnTo>
                    <a:pt x="5" y="6"/>
                  </a:lnTo>
                  <a:lnTo>
                    <a:pt x="14" y="5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0" y="5"/>
                  </a:lnTo>
                  <a:lnTo>
                    <a:pt x="30" y="12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Freeform 37"/>
            <p:cNvSpPr>
              <a:spLocks/>
            </p:cNvSpPr>
            <p:nvPr/>
          </p:nvSpPr>
          <p:spPr bwMode="auto">
            <a:xfrm>
              <a:off x="3904" y="1965"/>
              <a:ext cx="22" cy="43"/>
            </a:xfrm>
            <a:custGeom>
              <a:avLst/>
              <a:gdLst>
                <a:gd name="T0" fmla="*/ 1 w 44"/>
                <a:gd name="T1" fmla="*/ 0 h 88"/>
                <a:gd name="T2" fmla="*/ 1 w 44"/>
                <a:gd name="T3" fmla="*/ 0 h 88"/>
                <a:gd name="T4" fmla="*/ 1 w 44"/>
                <a:gd name="T5" fmla="*/ 0 h 88"/>
                <a:gd name="T6" fmla="*/ 1 w 44"/>
                <a:gd name="T7" fmla="*/ 0 h 88"/>
                <a:gd name="T8" fmla="*/ 1 w 44"/>
                <a:gd name="T9" fmla="*/ 0 h 88"/>
                <a:gd name="T10" fmla="*/ 1 w 44"/>
                <a:gd name="T11" fmla="*/ 0 h 88"/>
                <a:gd name="T12" fmla="*/ 1 w 44"/>
                <a:gd name="T13" fmla="*/ 0 h 88"/>
                <a:gd name="T14" fmla="*/ 1 w 44"/>
                <a:gd name="T15" fmla="*/ 0 h 88"/>
                <a:gd name="T16" fmla="*/ 1 w 44"/>
                <a:gd name="T17" fmla="*/ 0 h 88"/>
                <a:gd name="T18" fmla="*/ 1 w 44"/>
                <a:gd name="T19" fmla="*/ 0 h 88"/>
                <a:gd name="T20" fmla="*/ 1 w 44"/>
                <a:gd name="T21" fmla="*/ 0 h 88"/>
                <a:gd name="T22" fmla="*/ 1 w 44"/>
                <a:gd name="T23" fmla="*/ 0 h 88"/>
                <a:gd name="T24" fmla="*/ 0 w 44"/>
                <a:gd name="T25" fmla="*/ 0 h 88"/>
                <a:gd name="T26" fmla="*/ 1 w 44"/>
                <a:gd name="T27" fmla="*/ 0 h 88"/>
                <a:gd name="T28" fmla="*/ 1 w 44"/>
                <a:gd name="T29" fmla="*/ 0 h 88"/>
                <a:gd name="T30" fmla="*/ 1 w 44"/>
                <a:gd name="T31" fmla="*/ 0 h 88"/>
                <a:gd name="T32" fmla="*/ 1 w 44"/>
                <a:gd name="T33" fmla="*/ 0 h 88"/>
                <a:gd name="T34" fmla="*/ 1 w 44"/>
                <a:gd name="T35" fmla="*/ 0 h 88"/>
                <a:gd name="T36" fmla="*/ 1 w 44"/>
                <a:gd name="T37" fmla="*/ 0 h 88"/>
                <a:gd name="T38" fmla="*/ 1 w 44"/>
                <a:gd name="T39" fmla="*/ 0 h 88"/>
                <a:gd name="T40" fmla="*/ 1 w 44"/>
                <a:gd name="T41" fmla="*/ 0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88"/>
                <a:gd name="T65" fmla="*/ 44 w 44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88">
                  <a:moveTo>
                    <a:pt x="43" y="36"/>
                  </a:moveTo>
                  <a:lnTo>
                    <a:pt x="42" y="50"/>
                  </a:lnTo>
                  <a:lnTo>
                    <a:pt x="44" y="65"/>
                  </a:lnTo>
                  <a:lnTo>
                    <a:pt x="42" y="79"/>
                  </a:lnTo>
                  <a:lnTo>
                    <a:pt x="33" y="88"/>
                  </a:lnTo>
                  <a:lnTo>
                    <a:pt x="32" y="75"/>
                  </a:lnTo>
                  <a:lnTo>
                    <a:pt x="30" y="63"/>
                  </a:lnTo>
                  <a:lnTo>
                    <a:pt x="28" y="50"/>
                  </a:lnTo>
                  <a:lnTo>
                    <a:pt x="25" y="38"/>
                  </a:lnTo>
                  <a:lnTo>
                    <a:pt x="21" y="28"/>
                  </a:lnTo>
                  <a:lnTo>
                    <a:pt x="16" y="18"/>
                  </a:lnTo>
                  <a:lnTo>
                    <a:pt x="9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3"/>
                  </a:lnTo>
                  <a:lnTo>
                    <a:pt x="24" y="7"/>
                  </a:lnTo>
                  <a:lnTo>
                    <a:pt x="29" y="14"/>
                  </a:lnTo>
                  <a:lnTo>
                    <a:pt x="34" y="21"/>
                  </a:lnTo>
                  <a:lnTo>
                    <a:pt x="39" y="29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Freeform 38"/>
            <p:cNvSpPr>
              <a:spLocks/>
            </p:cNvSpPr>
            <p:nvPr/>
          </p:nvSpPr>
          <p:spPr bwMode="auto">
            <a:xfrm>
              <a:off x="3732" y="1968"/>
              <a:ext cx="9" cy="12"/>
            </a:xfrm>
            <a:custGeom>
              <a:avLst/>
              <a:gdLst>
                <a:gd name="T0" fmla="*/ 1 w 18"/>
                <a:gd name="T1" fmla="*/ 1 h 24"/>
                <a:gd name="T2" fmla="*/ 0 w 18"/>
                <a:gd name="T3" fmla="*/ 1 h 24"/>
                <a:gd name="T4" fmla="*/ 1 w 18"/>
                <a:gd name="T5" fmla="*/ 0 h 24"/>
                <a:gd name="T6" fmla="*/ 1 w 18"/>
                <a:gd name="T7" fmla="*/ 1 h 24"/>
                <a:gd name="T8" fmla="*/ 1 w 18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12" y="24"/>
                  </a:moveTo>
                  <a:lnTo>
                    <a:pt x="0" y="12"/>
                  </a:lnTo>
                  <a:lnTo>
                    <a:pt x="6" y="0"/>
                  </a:lnTo>
                  <a:lnTo>
                    <a:pt x="18" y="1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Freeform 39"/>
            <p:cNvSpPr>
              <a:spLocks/>
            </p:cNvSpPr>
            <p:nvPr/>
          </p:nvSpPr>
          <p:spPr bwMode="auto">
            <a:xfrm>
              <a:off x="3829" y="1970"/>
              <a:ext cx="11" cy="10"/>
            </a:xfrm>
            <a:custGeom>
              <a:avLst/>
              <a:gdLst>
                <a:gd name="T0" fmla="*/ 1 w 21"/>
                <a:gd name="T1" fmla="*/ 1 h 20"/>
                <a:gd name="T2" fmla="*/ 1 w 21"/>
                <a:gd name="T3" fmla="*/ 1 h 20"/>
                <a:gd name="T4" fmla="*/ 1 w 21"/>
                <a:gd name="T5" fmla="*/ 1 h 20"/>
                <a:gd name="T6" fmla="*/ 1 w 21"/>
                <a:gd name="T7" fmla="*/ 1 h 20"/>
                <a:gd name="T8" fmla="*/ 0 w 21"/>
                <a:gd name="T9" fmla="*/ 1 h 20"/>
                <a:gd name="T10" fmla="*/ 1 w 21"/>
                <a:gd name="T11" fmla="*/ 1 h 20"/>
                <a:gd name="T12" fmla="*/ 1 w 21"/>
                <a:gd name="T13" fmla="*/ 0 h 20"/>
                <a:gd name="T14" fmla="*/ 1 w 21"/>
                <a:gd name="T15" fmla="*/ 1 h 20"/>
                <a:gd name="T16" fmla="*/ 1 w 21"/>
                <a:gd name="T17" fmla="*/ 1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0"/>
                <a:gd name="T29" fmla="*/ 21 w 21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0">
                  <a:moveTo>
                    <a:pt x="21" y="12"/>
                  </a:moveTo>
                  <a:lnTo>
                    <a:pt x="15" y="16"/>
                  </a:lnTo>
                  <a:lnTo>
                    <a:pt x="11" y="19"/>
                  </a:lnTo>
                  <a:lnTo>
                    <a:pt x="6" y="20"/>
                  </a:lnTo>
                  <a:lnTo>
                    <a:pt x="0" y="12"/>
                  </a:lnTo>
                  <a:lnTo>
                    <a:pt x="2" y="2"/>
                  </a:lnTo>
                  <a:lnTo>
                    <a:pt x="8" y="0"/>
                  </a:lnTo>
                  <a:lnTo>
                    <a:pt x="16" y="3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Freeform 40"/>
            <p:cNvSpPr>
              <a:spLocks/>
            </p:cNvSpPr>
            <p:nvPr/>
          </p:nvSpPr>
          <p:spPr bwMode="auto">
            <a:xfrm>
              <a:off x="3787" y="1976"/>
              <a:ext cx="34" cy="73"/>
            </a:xfrm>
            <a:custGeom>
              <a:avLst/>
              <a:gdLst>
                <a:gd name="T0" fmla="*/ 1 w 67"/>
                <a:gd name="T1" fmla="*/ 0 h 146"/>
                <a:gd name="T2" fmla="*/ 1 w 67"/>
                <a:gd name="T3" fmla="*/ 1 h 146"/>
                <a:gd name="T4" fmla="*/ 1 w 67"/>
                <a:gd name="T5" fmla="*/ 1 h 146"/>
                <a:gd name="T6" fmla="*/ 1 w 67"/>
                <a:gd name="T7" fmla="*/ 1 h 146"/>
                <a:gd name="T8" fmla="*/ 1 w 67"/>
                <a:gd name="T9" fmla="*/ 1 h 146"/>
                <a:gd name="T10" fmla="*/ 1 w 67"/>
                <a:gd name="T11" fmla="*/ 1 h 146"/>
                <a:gd name="T12" fmla="*/ 1 w 67"/>
                <a:gd name="T13" fmla="*/ 1 h 146"/>
                <a:gd name="T14" fmla="*/ 1 w 67"/>
                <a:gd name="T15" fmla="*/ 1 h 146"/>
                <a:gd name="T16" fmla="*/ 1 w 67"/>
                <a:gd name="T17" fmla="*/ 1 h 146"/>
                <a:gd name="T18" fmla="*/ 1 w 67"/>
                <a:gd name="T19" fmla="*/ 1 h 146"/>
                <a:gd name="T20" fmla="*/ 1 w 67"/>
                <a:gd name="T21" fmla="*/ 1 h 146"/>
                <a:gd name="T22" fmla="*/ 1 w 67"/>
                <a:gd name="T23" fmla="*/ 1 h 146"/>
                <a:gd name="T24" fmla="*/ 1 w 67"/>
                <a:gd name="T25" fmla="*/ 1 h 146"/>
                <a:gd name="T26" fmla="*/ 0 w 67"/>
                <a:gd name="T27" fmla="*/ 1 h 146"/>
                <a:gd name="T28" fmla="*/ 1 w 67"/>
                <a:gd name="T29" fmla="*/ 1 h 146"/>
                <a:gd name="T30" fmla="*/ 1 w 67"/>
                <a:gd name="T31" fmla="*/ 1 h 146"/>
                <a:gd name="T32" fmla="*/ 1 w 67"/>
                <a:gd name="T33" fmla="*/ 1 h 146"/>
                <a:gd name="T34" fmla="*/ 1 w 67"/>
                <a:gd name="T35" fmla="*/ 1 h 146"/>
                <a:gd name="T36" fmla="*/ 1 w 67"/>
                <a:gd name="T37" fmla="*/ 1 h 146"/>
                <a:gd name="T38" fmla="*/ 1 w 67"/>
                <a:gd name="T39" fmla="*/ 1 h 146"/>
                <a:gd name="T40" fmla="*/ 1 w 67"/>
                <a:gd name="T41" fmla="*/ 0 h 146"/>
                <a:gd name="T42" fmla="*/ 1 w 67"/>
                <a:gd name="T43" fmla="*/ 0 h 1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"/>
                <a:gd name="T67" fmla="*/ 0 h 146"/>
                <a:gd name="T68" fmla="*/ 67 w 67"/>
                <a:gd name="T69" fmla="*/ 146 h 1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" h="146">
                  <a:moveTo>
                    <a:pt x="67" y="0"/>
                  </a:moveTo>
                  <a:lnTo>
                    <a:pt x="58" y="14"/>
                  </a:lnTo>
                  <a:lnTo>
                    <a:pt x="49" y="27"/>
                  </a:lnTo>
                  <a:lnTo>
                    <a:pt x="40" y="41"/>
                  </a:lnTo>
                  <a:lnTo>
                    <a:pt x="32" y="53"/>
                  </a:lnTo>
                  <a:lnTo>
                    <a:pt x="25" y="67"/>
                  </a:lnTo>
                  <a:lnTo>
                    <a:pt x="20" y="82"/>
                  </a:lnTo>
                  <a:lnTo>
                    <a:pt x="17" y="100"/>
                  </a:lnTo>
                  <a:lnTo>
                    <a:pt x="16" y="118"/>
                  </a:lnTo>
                  <a:lnTo>
                    <a:pt x="15" y="124"/>
                  </a:lnTo>
                  <a:lnTo>
                    <a:pt x="12" y="134"/>
                  </a:lnTo>
                  <a:lnTo>
                    <a:pt x="8" y="144"/>
                  </a:lnTo>
                  <a:lnTo>
                    <a:pt x="1" y="146"/>
                  </a:lnTo>
                  <a:lnTo>
                    <a:pt x="0" y="123"/>
                  </a:lnTo>
                  <a:lnTo>
                    <a:pt x="3" y="102"/>
                  </a:lnTo>
                  <a:lnTo>
                    <a:pt x="7" y="83"/>
                  </a:lnTo>
                  <a:lnTo>
                    <a:pt x="14" y="66"/>
                  </a:lnTo>
                  <a:lnTo>
                    <a:pt x="23" y="49"/>
                  </a:lnTo>
                  <a:lnTo>
                    <a:pt x="33" y="33"/>
                  </a:lnTo>
                  <a:lnTo>
                    <a:pt x="44" y="17"/>
                  </a:lnTo>
                  <a:lnTo>
                    <a:pt x="5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Freeform 41"/>
            <p:cNvSpPr>
              <a:spLocks/>
            </p:cNvSpPr>
            <p:nvPr/>
          </p:nvSpPr>
          <p:spPr bwMode="auto">
            <a:xfrm>
              <a:off x="3960" y="2225"/>
              <a:ext cx="136" cy="77"/>
            </a:xfrm>
            <a:custGeom>
              <a:avLst/>
              <a:gdLst>
                <a:gd name="T0" fmla="*/ 0 w 273"/>
                <a:gd name="T1" fmla="*/ 0 h 156"/>
                <a:gd name="T2" fmla="*/ 0 w 273"/>
                <a:gd name="T3" fmla="*/ 0 h 156"/>
                <a:gd name="T4" fmla="*/ 0 w 273"/>
                <a:gd name="T5" fmla="*/ 0 h 156"/>
                <a:gd name="T6" fmla="*/ 0 w 273"/>
                <a:gd name="T7" fmla="*/ 0 h 156"/>
                <a:gd name="T8" fmla="*/ 0 w 273"/>
                <a:gd name="T9" fmla="*/ 0 h 156"/>
                <a:gd name="T10" fmla="*/ 0 w 273"/>
                <a:gd name="T11" fmla="*/ 0 h 156"/>
                <a:gd name="T12" fmla="*/ 0 w 273"/>
                <a:gd name="T13" fmla="*/ 0 h 156"/>
                <a:gd name="T14" fmla="*/ 0 w 273"/>
                <a:gd name="T15" fmla="*/ 0 h 156"/>
                <a:gd name="T16" fmla="*/ 0 w 273"/>
                <a:gd name="T17" fmla="*/ 0 h 156"/>
                <a:gd name="T18" fmla="*/ 0 w 273"/>
                <a:gd name="T19" fmla="*/ 0 h 156"/>
                <a:gd name="T20" fmla="*/ 0 w 273"/>
                <a:gd name="T21" fmla="*/ 0 h 156"/>
                <a:gd name="T22" fmla="*/ 0 w 273"/>
                <a:gd name="T23" fmla="*/ 0 h 156"/>
                <a:gd name="T24" fmla="*/ 0 w 273"/>
                <a:gd name="T25" fmla="*/ 0 h 156"/>
                <a:gd name="T26" fmla="*/ 0 w 273"/>
                <a:gd name="T27" fmla="*/ 0 h 156"/>
                <a:gd name="T28" fmla="*/ 0 w 273"/>
                <a:gd name="T29" fmla="*/ 0 h 156"/>
                <a:gd name="T30" fmla="*/ 0 w 273"/>
                <a:gd name="T31" fmla="*/ 0 h 156"/>
                <a:gd name="T32" fmla="*/ 0 w 273"/>
                <a:gd name="T33" fmla="*/ 0 h 156"/>
                <a:gd name="T34" fmla="*/ 0 w 273"/>
                <a:gd name="T35" fmla="*/ 0 h 156"/>
                <a:gd name="T36" fmla="*/ 0 w 273"/>
                <a:gd name="T37" fmla="*/ 0 h 156"/>
                <a:gd name="T38" fmla="*/ 0 w 273"/>
                <a:gd name="T39" fmla="*/ 0 h 156"/>
                <a:gd name="T40" fmla="*/ 0 w 273"/>
                <a:gd name="T41" fmla="*/ 0 h 156"/>
                <a:gd name="T42" fmla="*/ 0 w 273"/>
                <a:gd name="T43" fmla="*/ 0 h 156"/>
                <a:gd name="T44" fmla="*/ 0 w 273"/>
                <a:gd name="T45" fmla="*/ 0 h 156"/>
                <a:gd name="T46" fmla="*/ 0 w 273"/>
                <a:gd name="T47" fmla="*/ 0 h 156"/>
                <a:gd name="T48" fmla="*/ 0 w 273"/>
                <a:gd name="T49" fmla="*/ 0 h 156"/>
                <a:gd name="T50" fmla="*/ 0 w 273"/>
                <a:gd name="T51" fmla="*/ 0 h 156"/>
                <a:gd name="T52" fmla="*/ 0 w 273"/>
                <a:gd name="T53" fmla="*/ 0 h 156"/>
                <a:gd name="T54" fmla="*/ 0 w 273"/>
                <a:gd name="T55" fmla="*/ 0 h 156"/>
                <a:gd name="T56" fmla="*/ 0 w 273"/>
                <a:gd name="T57" fmla="*/ 0 h 156"/>
                <a:gd name="T58" fmla="*/ 0 w 273"/>
                <a:gd name="T59" fmla="*/ 0 h 156"/>
                <a:gd name="T60" fmla="*/ 0 w 273"/>
                <a:gd name="T61" fmla="*/ 0 h 156"/>
                <a:gd name="T62" fmla="*/ 0 w 273"/>
                <a:gd name="T63" fmla="*/ 0 h 156"/>
                <a:gd name="T64" fmla="*/ 0 w 273"/>
                <a:gd name="T65" fmla="*/ 0 h 156"/>
                <a:gd name="T66" fmla="*/ 0 w 273"/>
                <a:gd name="T67" fmla="*/ 0 h 156"/>
                <a:gd name="T68" fmla="*/ 0 w 273"/>
                <a:gd name="T69" fmla="*/ 0 h 156"/>
                <a:gd name="T70" fmla="*/ 0 w 273"/>
                <a:gd name="T71" fmla="*/ 0 h 156"/>
                <a:gd name="T72" fmla="*/ 0 w 273"/>
                <a:gd name="T73" fmla="*/ 0 h 156"/>
                <a:gd name="T74" fmla="*/ 0 w 273"/>
                <a:gd name="T75" fmla="*/ 0 h 156"/>
                <a:gd name="T76" fmla="*/ 0 w 273"/>
                <a:gd name="T77" fmla="*/ 0 h 156"/>
                <a:gd name="T78" fmla="*/ 0 w 273"/>
                <a:gd name="T79" fmla="*/ 0 h 156"/>
                <a:gd name="T80" fmla="*/ 0 w 273"/>
                <a:gd name="T81" fmla="*/ 0 h 156"/>
                <a:gd name="T82" fmla="*/ 0 w 273"/>
                <a:gd name="T83" fmla="*/ 0 h 156"/>
                <a:gd name="T84" fmla="*/ 0 w 273"/>
                <a:gd name="T85" fmla="*/ 0 h 156"/>
                <a:gd name="T86" fmla="*/ 0 w 273"/>
                <a:gd name="T87" fmla="*/ 0 h 156"/>
                <a:gd name="T88" fmla="*/ 0 w 273"/>
                <a:gd name="T89" fmla="*/ 0 h 156"/>
                <a:gd name="T90" fmla="*/ 0 w 273"/>
                <a:gd name="T91" fmla="*/ 0 h 156"/>
                <a:gd name="T92" fmla="*/ 0 w 273"/>
                <a:gd name="T93" fmla="*/ 0 h 156"/>
                <a:gd name="T94" fmla="*/ 0 w 273"/>
                <a:gd name="T95" fmla="*/ 0 h 156"/>
                <a:gd name="T96" fmla="*/ 0 w 273"/>
                <a:gd name="T97" fmla="*/ 0 h 156"/>
                <a:gd name="T98" fmla="*/ 0 w 273"/>
                <a:gd name="T99" fmla="*/ 0 h 156"/>
                <a:gd name="T100" fmla="*/ 0 w 273"/>
                <a:gd name="T101" fmla="*/ 0 h 156"/>
                <a:gd name="T102" fmla="*/ 0 w 273"/>
                <a:gd name="T103" fmla="*/ 0 h 156"/>
                <a:gd name="T104" fmla="*/ 0 w 273"/>
                <a:gd name="T105" fmla="*/ 0 h 1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3"/>
                <a:gd name="T160" fmla="*/ 0 h 156"/>
                <a:gd name="T161" fmla="*/ 273 w 273"/>
                <a:gd name="T162" fmla="*/ 156 h 1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3" h="156">
                  <a:moveTo>
                    <a:pt x="142" y="156"/>
                  </a:moveTo>
                  <a:lnTo>
                    <a:pt x="199" y="129"/>
                  </a:lnTo>
                  <a:lnTo>
                    <a:pt x="198" y="119"/>
                  </a:lnTo>
                  <a:lnTo>
                    <a:pt x="194" y="110"/>
                  </a:lnTo>
                  <a:lnTo>
                    <a:pt x="188" y="101"/>
                  </a:lnTo>
                  <a:lnTo>
                    <a:pt x="182" y="95"/>
                  </a:lnTo>
                  <a:lnTo>
                    <a:pt x="175" y="88"/>
                  </a:lnTo>
                  <a:lnTo>
                    <a:pt x="168" y="81"/>
                  </a:lnTo>
                  <a:lnTo>
                    <a:pt x="164" y="73"/>
                  </a:lnTo>
                  <a:lnTo>
                    <a:pt x="161" y="65"/>
                  </a:lnTo>
                  <a:lnTo>
                    <a:pt x="169" y="66"/>
                  </a:lnTo>
                  <a:lnTo>
                    <a:pt x="177" y="70"/>
                  </a:lnTo>
                  <a:lnTo>
                    <a:pt x="183" y="76"/>
                  </a:lnTo>
                  <a:lnTo>
                    <a:pt x="189" y="84"/>
                  </a:lnTo>
                  <a:lnTo>
                    <a:pt x="194" y="92"/>
                  </a:lnTo>
                  <a:lnTo>
                    <a:pt x="200" y="100"/>
                  </a:lnTo>
                  <a:lnTo>
                    <a:pt x="205" y="107"/>
                  </a:lnTo>
                  <a:lnTo>
                    <a:pt x="211" y="113"/>
                  </a:lnTo>
                  <a:lnTo>
                    <a:pt x="220" y="116"/>
                  </a:lnTo>
                  <a:lnTo>
                    <a:pt x="227" y="114"/>
                  </a:lnTo>
                  <a:lnTo>
                    <a:pt x="233" y="111"/>
                  </a:lnTo>
                  <a:lnTo>
                    <a:pt x="234" y="105"/>
                  </a:lnTo>
                  <a:lnTo>
                    <a:pt x="226" y="97"/>
                  </a:lnTo>
                  <a:lnTo>
                    <a:pt x="216" y="89"/>
                  </a:lnTo>
                  <a:lnTo>
                    <a:pt x="204" y="80"/>
                  </a:lnTo>
                  <a:lnTo>
                    <a:pt x="192" y="70"/>
                  </a:lnTo>
                  <a:lnTo>
                    <a:pt x="180" y="60"/>
                  </a:lnTo>
                  <a:lnTo>
                    <a:pt x="167" y="50"/>
                  </a:lnTo>
                  <a:lnTo>
                    <a:pt x="157" y="39"/>
                  </a:lnTo>
                  <a:lnTo>
                    <a:pt x="148" y="29"/>
                  </a:lnTo>
                  <a:lnTo>
                    <a:pt x="154" y="25"/>
                  </a:lnTo>
                  <a:lnTo>
                    <a:pt x="161" y="24"/>
                  </a:lnTo>
                  <a:lnTo>
                    <a:pt x="167" y="27"/>
                  </a:lnTo>
                  <a:lnTo>
                    <a:pt x="174" y="31"/>
                  </a:lnTo>
                  <a:lnTo>
                    <a:pt x="181" y="37"/>
                  </a:lnTo>
                  <a:lnTo>
                    <a:pt x="189" y="44"/>
                  </a:lnTo>
                  <a:lnTo>
                    <a:pt x="196" y="48"/>
                  </a:lnTo>
                  <a:lnTo>
                    <a:pt x="203" y="54"/>
                  </a:lnTo>
                  <a:lnTo>
                    <a:pt x="210" y="60"/>
                  </a:lnTo>
                  <a:lnTo>
                    <a:pt x="218" y="67"/>
                  </a:lnTo>
                  <a:lnTo>
                    <a:pt x="226" y="74"/>
                  </a:lnTo>
                  <a:lnTo>
                    <a:pt x="234" y="81"/>
                  </a:lnTo>
                  <a:lnTo>
                    <a:pt x="244" y="88"/>
                  </a:lnTo>
                  <a:lnTo>
                    <a:pt x="253" y="91"/>
                  </a:lnTo>
                  <a:lnTo>
                    <a:pt x="260" y="93"/>
                  </a:lnTo>
                  <a:lnTo>
                    <a:pt x="266" y="93"/>
                  </a:lnTo>
                  <a:lnTo>
                    <a:pt x="270" y="91"/>
                  </a:lnTo>
                  <a:lnTo>
                    <a:pt x="272" y="88"/>
                  </a:lnTo>
                  <a:lnTo>
                    <a:pt x="273" y="84"/>
                  </a:lnTo>
                  <a:lnTo>
                    <a:pt x="272" y="78"/>
                  </a:lnTo>
                  <a:lnTo>
                    <a:pt x="266" y="70"/>
                  </a:lnTo>
                  <a:lnTo>
                    <a:pt x="259" y="62"/>
                  </a:lnTo>
                  <a:lnTo>
                    <a:pt x="252" y="54"/>
                  </a:lnTo>
                  <a:lnTo>
                    <a:pt x="243" y="46"/>
                  </a:lnTo>
                  <a:lnTo>
                    <a:pt x="234" y="39"/>
                  </a:lnTo>
                  <a:lnTo>
                    <a:pt x="226" y="32"/>
                  </a:lnTo>
                  <a:lnTo>
                    <a:pt x="217" y="27"/>
                  </a:lnTo>
                  <a:lnTo>
                    <a:pt x="209" y="22"/>
                  </a:lnTo>
                  <a:lnTo>
                    <a:pt x="197" y="14"/>
                  </a:lnTo>
                  <a:lnTo>
                    <a:pt x="185" y="8"/>
                  </a:lnTo>
                  <a:lnTo>
                    <a:pt x="173" y="4"/>
                  </a:lnTo>
                  <a:lnTo>
                    <a:pt x="161" y="1"/>
                  </a:lnTo>
                  <a:lnTo>
                    <a:pt x="149" y="0"/>
                  </a:lnTo>
                  <a:lnTo>
                    <a:pt x="138" y="0"/>
                  </a:lnTo>
                  <a:lnTo>
                    <a:pt x="126" y="2"/>
                  </a:lnTo>
                  <a:lnTo>
                    <a:pt x="115" y="4"/>
                  </a:lnTo>
                  <a:lnTo>
                    <a:pt x="103" y="7"/>
                  </a:lnTo>
                  <a:lnTo>
                    <a:pt x="91" y="10"/>
                  </a:lnTo>
                  <a:lnTo>
                    <a:pt x="80" y="14"/>
                  </a:lnTo>
                  <a:lnTo>
                    <a:pt x="69" y="18"/>
                  </a:lnTo>
                  <a:lnTo>
                    <a:pt x="58" y="22"/>
                  </a:lnTo>
                  <a:lnTo>
                    <a:pt x="47" y="27"/>
                  </a:lnTo>
                  <a:lnTo>
                    <a:pt x="36" y="30"/>
                  </a:lnTo>
                  <a:lnTo>
                    <a:pt x="25" y="33"/>
                  </a:lnTo>
                  <a:lnTo>
                    <a:pt x="16" y="36"/>
                  </a:lnTo>
                  <a:lnTo>
                    <a:pt x="10" y="38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9" y="70"/>
                  </a:lnTo>
                  <a:lnTo>
                    <a:pt x="14" y="96"/>
                  </a:lnTo>
                  <a:lnTo>
                    <a:pt x="17" y="119"/>
                  </a:lnTo>
                  <a:lnTo>
                    <a:pt x="21" y="141"/>
                  </a:lnTo>
                  <a:lnTo>
                    <a:pt x="39" y="149"/>
                  </a:lnTo>
                  <a:lnTo>
                    <a:pt x="56" y="150"/>
                  </a:lnTo>
                  <a:lnTo>
                    <a:pt x="72" y="145"/>
                  </a:lnTo>
                  <a:lnTo>
                    <a:pt x="88" y="138"/>
                  </a:lnTo>
                  <a:lnTo>
                    <a:pt x="106" y="129"/>
                  </a:lnTo>
                  <a:lnTo>
                    <a:pt x="124" y="121"/>
                  </a:lnTo>
                  <a:lnTo>
                    <a:pt x="144" y="116"/>
                  </a:lnTo>
                  <a:lnTo>
                    <a:pt x="167" y="115"/>
                  </a:lnTo>
                  <a:lnTo>
                    <a:pt x="167" y="121"/>
                  </a:lnTo>
                  <a:lnTo>
                    <a:pt x="162" y="125"/>
                  </a:lnTo>
                  <a:lnTo>
                    <a:pt x="157" y="127"/>
                  </a:lnTo>
                  <a:lnTo>
                    <a:pt x="153" y="131"/>
                  </a:lnTo>
                  <a:lnTo>
                    <a:pt x="148" y="133"/>
                  </a:lnTo>
                  <a:lnTo>
                    <a:pt x="143" y="134"/>
                  </a:lnTo>
                  <a:lnTo>
                    <a:pt x="138" y="135"/>
                  </a:lnTo>
                  <a:lnTo>
                    <a:pt x="133" y="137"/>
                  </a:lnTo>
                  <a:lnTo>
                    <a:pt x="129" y="139"/>
                  </a:lnTo>
                  <a:lnTo>
                    <a:pt x="124" y="142"/>
                  </a:lnTo>
                  <a:lnTo>
                    <a:pt x="120" y="144"/>
                  </a:lnTo>
                  <a:lnTo>
                    <a:pt x="116" y="148"/>
                  </a:lnTo>
                  <a:lnTo>
                    <a:pt x="121" y="151"/>
                  </a:lnTo>
                  <a:lnTo>
                    <a:pt x="128" y="153"/>
                  </a:lnTo>
                  <a:lnTo>
                    <a:pt x="135" y="156"/>
                  </a:lnTo>
                  <a:lnTo>
                    <a:pt x="142" y="156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Freeform 42"/>
            <p:cNvSpPr>
              <a:spLocks/>
            </p:cNvSpPr>
            <p:nvPr/>
          </p:nvSpPr>
          <p:spPr bwMode="auto">
            <a:xfrm>
              <a:off x="3506" y="2076"/>
              <a:ext cx="714" cy="317"/>
            </a:xfrm>
            <a:custGeom>
              <a:avLst/>
              <a:gdLst>
                <a:gd name="T0" fmla="*/ 1 w 1428"/>
                <a:gd name="T1" fmla="*/ 1 h 633"/>
                <a:gd name="T2" fmla="*/ 1 w 1428"/>
                <a:gd name="T3" fmla="*/ 1 h 633"/>
                <a:gd name="T4" fmla="*/ 1 w 1428"/>
                <a:gd name="T5" fmla="*/ 1 h 633"/>
                <a:gd name="T6" fmla="*/ 1 w 1428"/>
                <a:gd name="T7" fmla="*/ 1 h 633"/>
                <a:gd name="T8" fmla="*/ 1 w 1428"/>
                <a:gd name="T9" fmla="*/ 1 h 633"/>
                <a:gd name="T10" fmla="*/ 1 w 1428"/>
                <a:gd name="T11" fmla="*/ 1 h 633"/>
                <a:gd name="T12" fmla="*/ 1 w 1428"/>
                <a:gd name="T13" fmla="*/ 1 h 633"/>
                <a:gd name="T14" fmla="*/ 1 w 1428"/>
                <a:gd name="T15" fmla="*/ 1 h 633"/>
                <a:gd name="T16" fmla="*/ 1 w 1428"/>
                <a:gd name="T17" fmla="*/ 1 h 633"/>
                <a:gd name="T18" fmla="*/ 1 w 1428"/>
                <a:gd name="T19" fmla="*/ 1 h 633"/>
                <a:gd name="T20" fmla="*/ 1 w 1428"/>
                <a:gd name="T21" fmla="*/ 1 h 633"/>
                <a:gd name="T22" fmla="*/ 1 w 1428"/>
                <a:gd name="T23" fmla="*/ 1 h 633"/>
                <a:gd name="T24" fmla="*/ 1 w 1428"/>
                <a:gd name="T25" fmla="*/ 1 h 633"/>
                <a:gd name="T26" fmla="*/ 1 w 1428"/>
                <a:gd name="T27" fmla="*/ 1 h 633"/>
                <a:gd name="T28" fmla="*/ 1 w 1428"/>
                <a:gd name="T29" fmla="*/ 1 h 633"/>
                <a:gd name="T30" fmla="*/ 1 w 1428"/>
                <a:gd name="T31" fmla="*/ 1 h 633"/>
                <a:gd name="T32" fmla="*/ 1 w 1428"/>
                <a:gd name="T33" fmla="*/ 1 h 633"/>
                <a:gd name="T34" fmla="*/ 1 w 1428"/>
                <a:gd name="T35" fmla="*/ 1 h 633"/>
                <a:gd name="T36" fmla="*/ 1 w 1428"/>
                <a:gd name="T37" fmla="*/ 1 h 633"/>
                <a:gd name="T38" fmla="*/ 1 w 1428"/>
                <a:gd name="T39" fmla="*/ 1 h 633"/>
                <a:gd name="T40" fmla="*/ 1 w 1428"/>
                <a:gd name="T41" fmla="*/ 1 h 633"/>
                <a:gd name="T42" fmla="*/ 1 w 1428"/>
                <a:gd name="T43" fmla="*/ 1 h 633"/>
                <a:gd name="T44" fmla="*/ 1 w 1428"/>
                <a:gd name="T45" fmla="*/ 1 h 633"/>
                <a:gd name="T46" fmla="*/ 1 w 1428"/>
                <a:gd name="T47" fmla="*/ 1 h 633"/>
                <a:gd name="T48" fmla="*/ 1 w 1428"/>
                <a:gd name="T49" fmla="*/ 1 h 633"/>
                <a:gd name="T50" fmla="*/ 1 w 1428"/>
                <a:gd name="T51" fmla="*/ 1 h 633"/>
                <a:gd name="T52" fmla="*/ 1 w 1428"/>
                <a:gd name="T53" fmla="*/ 1 h 633"/>
                <a:gd name="T54" fmla="*/ 1 w 1428"/>
                <a:gd name="T55" fmla="*/ 1 h 633"/>
                <a:gd name="T56" fmla="*/ 1 w 1428"/>
                <a:gd name="T57" fmla="*/ 1 h 633"/>
                <a:gd name="T58" fmla="*/ 1 w 1428"/>
                <a:gd name="T59" fmla="*/ 1 h 633"/>
                <a:gd name="T60" fmla="*/ 1 w 1428"/>
                <a:gd name="T61" fmla="*/ 1 h 633"/>
                <a:gd name="T62" fmla="*/ 1 w 1428"/>
                <a:gd name="T63" fmla="*/ 1 h 633"/>
                <a:gd name="T64" fmla="*/ 1 w 1428"/>
                <a:gd name="T65" fmla="*/ 1 h 633"/>
                <a:gd name="T66" fmla="*/ 1 w 1428"/>
                <a:gd name="T67" fmla="*/ 1 h 633"/>
                <a:gd name="T68" fmla="*/ 1 w 1428"/>
                <a:gd name="T69" fmla="*/ 1 h 633"/>
                <a:gd name="T70" fmla="*/ 1 w 1428"/>
                <a:gd name="T71" fmla="*/ 1 h 633"/>
                <a:gd name="T72" fmla="*/ 1 w 1428"/>
                <a:gd name="T73" fmla="*/ 1 h 633"/>
                <a:gd name="T74" fmla="*/ 1 w 1428"/>
                <a:gd name="T75" fmla="*/ 1 h 633"/>
                <a:gd name="T76" fmla="*/ 1 w 1428"/>
                <a:gd name="T77" fmla="*/ 1 h 633"/>
                <a:gd name="T78" fmla="*/ 1 w 1428"/>
                <a:gd name="T79" fmla="*/ 1 h 633"/>
                <a:gd name="T80" fmla="*/ 1 w 1428"/>
                <a:gd name="T81" fmla="*/ 1 h 633"/>
                <a:gd name="T82" fmla="*/ 1 w 1428"/>
                <a:gd name="T83" fmla="*/ 1 h 633"/>
                <a:gd name="T84" fmla="*/ 1 w 1428"/>
                <a:gd name="T85" fmla="*/ 1 h 633"/>
                <a:gd name="T86" fmla="*/ 1 w 1428"/>
                <a:gd name="T87" fmla="*/ 1 h 633"/>
                <a:gd name="T88" fmla="*/ 1 w 1428"/>
                <a:gd name="T89" fmla="*/ 1 h 633"/>
                <a:gd name="T90" fmla="*/ 1 w 1428"/>
                <a:gd name="T91" fmla="*/ 1 h 633"/>
                <a:gd name="T92" fmla="*/ 1 w 1428"/>
                <a:gd name="T93" fmla="*/ 1 h 633"/>
                <a:gd name="T94" fmla="*/ 1 w 1428"/>
                <a:gd name="T95" fmla="*/ 1 h 633"/>
                <a:gd name="T96" fmla="*/ 1 w 1428"/>
                <a:gd name="T97" fmla="*/ 1 h 633"/>
                <a:gd name="T98" fmla="*/ 1 w 1428"/>
                <a:gd name="T99" fmla="*/ 1 h 633"/>
                <a:gd name="T100" fmla="*/ 1 w 1428"/>
                <a:gd name="T101" fmla="*/ 1 h 633"/>
                <a:gd name="T102" fmla="*/ 1 w 1428"/>
                <a:gd name="T103" fmla="*/ 1 h 633"/>
                <a:gd name="T104" fmla="*/ 1 w 1428"/>
                <a:gd name="T105" fmla="*/ 1 h 633"/>
                <a:gd name="T106" fmla="*/ 1 w 1428"/>
                <a:gd name="T107" fmla="*/ 1 h 633"/>
                <a:gd name="T108" fmla="*/ 1 w 1428"/>
                <a:gd name="T109" fmla="*/ 1 h 633"/>
                <a:gd name="T110" fmla="*/ 1 w 1428"/>
                <a:gd name="T111" fmla="*/ 1 h 633"/>
                <a:gd name="T112" fmla="*/ 1 w 1428"/>
                <a:gd name="T113" fmla="*/ 1 h 633"/>
                <a:gd name="T114" fmla="*/ 1 w 1428"/>
                <a:gd name="T115" fmla="*/ 1 h 633"/>
                <a:gd name="T116" fmla="*/ 1 w 1428"/>
                <a:gd name="T117" fmla="*/ 1 h 633"/>
                <a:gd name="T118" fmla="*/ 1 w 1428"/>
                <a:gd name="T119" fmla="*/ 1 h 6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8"/>
                <a:gd name="T181" fmla="*/ 0 h 633"/>
                <a:gd name="T182" fmla="*/ 1428 w 1428"/>
                <a:gd name="T183" fmla="*/ 633 h 6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8" h="633">
                  <a:moveTo>
                    <a:pt x="1247" y="387"/>
                  </a:moveTo>
                  <a:lnTo>
                    <a:pt x="1265" y="387"/>
                  </a:lnTo>
                  <a:lnTo>
                    <a:pt x="1282" y="387"/>
                  </a:lnTo>
                  <a:lnTo>
                    <a:pt x="1299" y="387"/>
                  </a:lnTo>
                  <a:lnTo>
                    <a:pt x="1317" y="386"/>
                  </a:lnTo>
                  <a:lnTo>
                    <a:pt x="1333" y="387"/>
                  </a:lnTo>
                  <a:lnTo>
                    <a:pt x="1349" y="388"/>
                  </a:lnTo>
                  <a:lnTo>
                    <a:pt x="1365" y="392"/>
                  </a:lnTo>
                  <a:lnTo>
                    <a:pt x="1381" y="396"/>
                  </a:lnTo>
                  <a:lnTo>
                    <a:pt x="1381" y="423"/>
                  </a:lnTo>
                  <a:lnTo>
                    <a:pt x="1365" y="423"/>
                  </a:lnTo>
                  <a:lnTo>
                    <a:pt x="1349" y="423"/>
                  </a:lnTo>
                  <a:lnTo>
                    <a:pt x="1333" y="424"/>
                  </a:lnTo>
                  <a:lnTo>
                    <a:pt x="1318" y="425"/>
                  </a:lnTo>
                  <a:lnTo>
                    <a:pt x="1302" y="426"/>
                  </a:lnTo>
                  <a:lnTo>
                    <a:pt x="1287" y="426"/>
                  </a:lnTo>
                  <a:lnTo>
                    <a:pt x="1272" y="427"/>
                  </a:lnTo>
                  <a:lnTo>
                    <a:pt x="1258" y="429"/>
                  </a:lnTo>
                  <a:lnTo>
                    <a:pt x="1244" y="431"/>
                  </a:lnTo>
                  <a:lnTo>
                    <a:pt x="1229" y="432"/>
                  </a:lnTo>
                  <a:lnTo>
                    <a:pt x="1216" y="432"/>
                  </a:lnTo>
                  <a:lnTo>
                    <a:pt x="1202" y="433"/>
                  </a:lnTo>
                  <a:lnTo>
                    <a:pt x="1189" y="434"/>
                  </a:lnTo>
                  <a:lnTo>
                    <a:pt x="1176" y="435"/>
                  </a:lnTo>
                  <a:lnTo>
                    <a:pt x="1163" y="435"/>
                  </a:lnTo>
                  <a:lnTo>
                    <a:pt x="1149" y="435"/>
                  </a:lnTo>
                  <a:lnTo>
                    <a:pt x="1148" y="438"/>
                  </a:lnTo>
                  <a:lnTo>
                    <a:pt x="1150" y="441"/>
                  </a:lnTo>
                  <a:lnTo>
                    <a:pt x="1153" y="444"/>
                  </a:lnTo>
                  <a:lnTo>
                    <a:pt x="1159" y="446"/>
                  </a:lnTo>
                  <a:lnTo>
                    <a:pt x="1166" y="447"/>
                  </a:lnTo>
                  <a:lnTo>
                    <a:pt x="1176" y="448"/>
                  </a:lnTo>
                  <a:lnTo>
                    <a:pt x="1188" y="449"/>
                  </a:lnTo>
                  <a:lnTo>
                    <a:pt x="1202" y="449"/>
                  </a:lnTo>
                  <a:lnTo>
                    <a:pt x="1413" y="452"/>
                  </a:lnTo>
                  <a:lnTo>
                    <a:pt x="1421" y="459"/>
                  </a:lnTo>
                  <a:lnTo>
                    <a:pt x="1426" y="468"/>
                  </a:lnTo>
                  <a:lnTo>
                    <a:pt x="1428" y="478"/>
                  </a:lnTo>
                  <a:lnTo>
                    <a:pt x="1427" y="490"/>
                  </a:lnTo>
                  <a:lnTo>
                    <a:pt x="1405" y="491"/>
                  </a:lnTo>
                  <a:lnTo>
                    <a:pt x="1382" y="492"/>
                  </a:lnTo>
                  <a:lnTo>
                    <a:pt x="1361" y="492"/>
                  </a:lnTo>
                  <a:lnTo>
                    <a:pt x="1339" y="493"/>
                  </a:lnTo>
                  <a:lnTo>
                    <a:pt x="1316" y="494"/>
                  </a:lnTo>
                  <a:lnTo>
                    <a:pt x="1293" y="494"/>
                  </a:lnTo>
                  <a:lnTo>
                    <a:pt x="1271" y="495"/>
                  </a:lnTo>
                  <a:lnTo>
                    <a:pt x="1249" y="495"/>
                  </a:lnTo>
                  <a:lnTo>
                    <a:pt x="1225" y="495"/>
                  </a:lnTo>
                  <a:lnTo>
                    <a:pt x="1203" y="495"/>
                  </a:lnTo>
                  <a:lnTo>
                    <a:pt x="1181" y="497"/>
                  </a:lnTo>
                  <a:lnTo>
                    <a:pt x="1158" y="497"/>
                  </a:lnTo>
                  <a:lnTo>
                    <a:pt x="1135" y="497"/>
                  </a:lnTo>
                  <a:lnTo>
                    <a:pt x="1113" y="497"/>
                  </a:lnTo>
                  <a:lnTo>
                    <a:pt x="1090" y="497"/>
                  </a:lnTo>
                  <a:lnTo>
                    <a:pt x="1067" y="497"/>
                  </a:lnTo>
                  <a:lnTo>
                    <a:pt x="1045" y="497"/>
                  </a:lnTo>
                  <a:lnTo>
                    <a:pt x="1022" y="497"/>
                  </a:lnTo>
                  <a:lnTo>
                    <a:pt x="999" y="497"/>
                  </a:lnTo>
                  <a:lnTo>
                    <a:pt x="977" y="497"/>
                  </a:lnTo>
                  <a:lnTo>
                    <a:pt x="955" y="497"/>
                  </a:lnTo>
                  <a:lnTo>
                    <a:pt x="933" y="497"/>
                  </a:lnTo>
                  <a:lnTo>
                    <a:pt x="910" y="497"/>
                  </a:lnTo>
                  <a:lnTo>
                    <a:pt x="888" y="497"/>
                  </a:lnTo>
                  <a:lnTo>
                    <a:pt x="866" y="497"/>
                  </a:lnTo>
                  <a:lnTo>
                    <a:pt x="844" y="497"/>
                  </a:lnTo>
                  <a:lnTo>
                    <a:pt x="822" y="497"/>
                  </a:lnTo>
                  <a:lnTo>
                    <a:pt x="801" y="497"/>
                  </a:lnTo>
                  <a:lnTo>
                    <a:pt x="780" y="497"/>
                  </a:lnTo>
                  <a:lnTo>
                    <a:pt x="758" y="497"/>
                  </a:lnTo>
                  <a:lnTo>
                    <a:pt x="737" y="497"/>
                  </a:lnTo>
                  <a:lnTo>
                    <a:pt x="716" y="497"/>
                  </a:lnTo>
                  <a:lnTo>
                    <a:pt x="707" y="503"/>
                  </a:lnTo>
                  <a:lnTo>
                    <a:pt x="706" y="518"/>
                  </a:lnTo>
                  <a:lnTo>
                    <a:pt x="704" y="535"/>
                  </a:lnTo>
                  <a:lnTo>
                    <a:pt x="693" y="544"/>
                  </a:lnTo>
                  <a:lnTo>
                    <a:pt x="681" y="535"/>
                  </a:lnTo>
                  <a:lnTo>
                    <a:pt x="669" y="528"/>
                  </a:lnTo>
                  <a:lnTo>
                    <a:pt x="655" y="522"/>
                  </a:lnTo>
                  <a:lnTo>
                    <a:pt x="641" y="517"/>
                  </a:lnTo>
                  <a:lnTo>
                    <a:pt x="626" y="514"/>
                  </a:lnTo>
                  <a:lnTo>
                    <a:pt x="610" y="512"/>
                  </a:lnTo>
                  <a:lnTo>
                    <a:pt x="594" y="510"/>
                  </a:lnTo>
                  <a:lnTo>
                    <a:pt x="578" y="509"/>
                  </a:lnTo>
                  <a:lnTo>
                    <a:pt x="561" y="509"/>
                  </a:lnTo>
                  <a:lnTo>
                    <a:pt x="544" y="509"/>
                  </a:lnTo>
                  <a:lnTo>
                    <a:pt x="527" y="510"/>
                  </a:lnTo>
                  <a:lnTo>
                    <a:pt x="510" y="512"/>
                  </a:lnTo>
                  <a:lnTo>
                    <a:pt x="494" y="513"/>
                  </a:lnTo>
                  <a:lnTo>
                    <a:pt x="478" y="514"/>
                  </a:lnTo>
                  <a:lnTo>
                    <a:pt x="461" y="515"/>
                  </a:lnTo>
                  <a:lnTo>
                    <a:pt x="446" y="516"/>
                  </a:lnTo>
                  <a:lnTo>
                    <a:pt x="443" y="507"/>
                  </a:lnTo>
                  <a:lnTo>
                    <a:pt x="435" y="501"/>
                  </a:lnTo>
                  <a:lnTo>
                    <a:pt x="425" y="499"/>
                  </a:lnTo>
                  <a:lnTo>
                    <a:pt x="419" y="497"/>
                  </a:lnTo>
                  <a:lnTo>
                    <a:pt x="423" y="490"/>
                  </a:lnTo>
                  <a:lnTo>
                    <a:pt x="427" y="484"/>
                  </a:lnTo>
                  <a:lnTo>
                    <a:pt x="432" y="478"/>
                  </a:lnTo>
                  <a:lnTo>
                    <a:pt x="438" y="474"/>
                  </a:lnTo>
                  <a:lnTo>
                    <a:pt x="443" y="468"/>
                  </a:lnTo>
                  <a:lnTo>
                    <a:pt x="447" y="462"/>
                  </a:lnTo>
                  <a:lnTo>
                    <a:pt x="450" y="455"/>
                  </a:lnTo>
                  <a:lnTo>
                    <a:pt x="452" y="447"/>
                  </a:lnTo>
                  <a:lnTo>
                    <a:pt x="431" y="441"/>
                  </a:lnTo>
                  <a:lnTo>
                    <a:pt x="436" y="438"/>
                  </a:lnTo>
                  <a:lnTo>
                    <a:pt x="437" y="431"/>
                  </a:lnTo>
                  <a:lnTo>
                    <a:pt x="437" y="424"/>
                  </a:lnTo>
                  <a:lnTo>
                    <a:pt x="437" y="416"/>
                  </a:lnTo>
                  <a:lnTo>
                    <a:pt x="429" y="417"/>
                  </a:lnTo>
                  <a:lnTo>
                    <a:pt x="422" y="421"/>
                  </a:lnTo>
                  <a:lnTo>
                    <a:pt x="415" y="426"/>
                  </a:lnTo>
                  <a:lnTo>
                    <a:pt x="408" y="433"/>
                  </a:lnTo>
                  <a:lnTo>
                    <a:pt x="402" y="440"/>
                  </a:lnTo>
                  <a:lnTo>
                    <a:pt x="394" y="447"/>
                  </a:lnTo>
                  <a:lnTo>
                    <a:pt x="386" y="454"/>
                  </a:lnTo>
                  <a:lnTo>
                    <a:pt x="378" y="459"/>
                  </a:lnTo>
                  <a:lnTo>
                    <a:pt x="369" y="463"/>
                  </a:lnTo>
                  <a:lnTo>
                    <a:pt x="358" y="470"/>
                  </a:lnTo>
                  <a:lnTo>
                    <a:pt x="345" y="478"/>
                  </a:lnTo>
                  <a:lnTo>
                    <a:pt x="332" y="487"/>
                  </a:lnTo>
                  <a:lnTo>
                    <a:pt x="315" y="498"/>
                  </a:lnTo>
                  <a:lnTo>
                    <a:pt x="298" y="509"/>
                  </a:lnTo>
                  <a:lnTo>
                    <a:pt x="279" y="521"/>
                  </a:lnTo>
                  <a:lnTo>
                    <a:pt x="258" y="533"/>
                  </a:lnTo>
                  <a:lnTo>
                    <a:pt x="234" y="546"/>
                  </a:lnTo>
                  <a:lnTo>
                    <a:pt x="208" y="560"/>
                  </a:lnTo>
                  <a:lnTo>
                    <a:pt x="181" y="573"/>
                  </a:lnTo>
                  <a:lnTo>
                    <a:pt x="150" y="585"/>
                  </a:lnTo>
                  <a:lnTo>
                    <a:pt x="118" y="598"/>
                  </a:lnTo>
                  <a:lnTo>
                    <a:pt x="82" y="611"/>
                  </a:lnTo>
                  <a:lnTo>
                    <a:pt x="44" y="622"/>
                  </a:lnTo>
                  <a:lnTo>
                    <a:pt x="3" y="633"/>
                  </a:lnTo>
                  <a:lnTo>
                    <a:pt x="0" y="589"/>
                  </a:lnTo>
                  <a:lnTo>
                    <a:pt x="0" y="548"/>
                  </a:lnTo>
                  <a:lnTo>
                    <a:pt x="3" y="509"/>
                  </a:lnTo>
                  <a:lnTo>
                    <a:pt x="9" y="474"/>
                  </a:lnTo>
                  <a:lnTo>
                    <a:pt x="19" y="438"/>
                  </a:lnTo>
                  <a:lnTo>
                    <a:pt x="30" y="404"/>
                  </a:lnTo>
                  <a:lnTo>
                    <a:pt x="44" y="372"/>
                  </a:lnTo>
                  <a:lnTo>
                    <a:pt x="60" y="340"/>
                  </a:lnTo>
                  <a:lnTo>
                    <a:pt x="66" y="326"/>
                  </a:lnTo>
                  <a:lnTo>
                    <a:pt x="72" y="311"/>
                  </a:lnTo>
                  <a:lnTo>
                    <a:pt x="78" y="294"/>
                  </a:lnTo>
                  <a:lnTo>
                    <a:pt x="86" y="274"/>
                  </a:lnTo>
                  <a:lnTo>
                    <a:pt x="97" y="252"/>
                  </a:lnTo>
                  <a:lnTo>
                    <a:pt x="111" y="228"/>
                  </a:lnTo>
                  <a:lnTo>
                    <a:pt x="129" y="199"/>
                  </a:lnTo>
                  <a:lnTo>
                    <a:pt x="152" y="168"/>
                  </a:lnTo>
                  <a:lnTo>
                    <a:pt x="164" y="150"/>
                  </a:lnTo>
                  <a:lnTo>
                    <a:pt x="179" y="134"/>
                  </a:lnTo>
                  <a:lnTo>
                    <a:pt x="193" y="116"/>
                  </a:lnTo>
                  <a:lnTo>
                    <a:pt x="207" y="100"/>
                  </a:lnTo>
                  <a:lnTo>
                    <a:pt x="221" y="83"/>
                  </a:lnTo>
                  <a:lnTo>
                    <a:pt x="234" y="66"/>
                  </a:lnTo>
                  <a:lnTo>
                    <a:pt x="246" y="47"/>
                  </a:lnTo>
                  <a:lnTo>
                    <a:pt x="256" y="26"/>
                  </a:lnTo>
                  <a:lnTo>
                    <a:pt x="265" y="26"/>
                  </a:lnTo>
                  <a:lnTo>
                    <a:pt x="274" y="25"/>
                  </a:lnTo>
                  <a:lnTo>
                    <a:pt x="282" y="23"/>
                  </a:lnTo>
                  <a:lnTo>
                    <a:pt x="290" y="18"/>
                  </a:lnTo>
                  <a:lnTo>
                    <a:pt x="299" y="14"/>
                  </a:lnTo>
                  <a:lnTo>
                    <a:pt x="307" y="9"/>
                  </a:lnTo>
                  <a:lnTo>
                    <a:pt x="315" y="3"/>
                  </a:lnTo>
                  <a:lnTo>
                    <a:pt x="325" y="0"/>
                  </a:lnTo>
                  <a:lnTo>
                    <a:pt x="346" y="6"/>
                  </a:lnTo>
                  <a:lnTo>
                    <a:pt x="367" y="15"/>
                  </a:lnTo>
                  <a:lnTo>
                    <a:pt x="387" y="25"/>
                  </a:lnTo>
                  <a:lnTo>
                    <a:pt x="407" y="37"/>
                  </a:lnTo>
                  <a:lnTo>
                    <a:pt x="426" y="49"/>
                  </a:lnTo>
                  <a:lnTo>
                    <a:pt x="443" y="64"/>
                  </a:lnTo>
                  <a:lnTo>
                    <a:pt x="459" y="79"/>
                  </a:lnTo>
                  <a:lnTo>
                    <a:pt x="476" y="96"/>
                  </a:lnTo>
                  <a:lnTo>
                    <a:pt x="464" y="91"/>
                  </a:lnTo>
                  <a:lnTo>
                    <a:pt x="453" y="86"/>
                  </a:lnTo>
                  <a:lnTo>
                    <a:pt x="442" y="82"/>
                  </a:lnTo>
                  <a:lnTo>
                    <a:pt x="431" y="77"/>
                  </a:lnTo>
                  <a:lnTo>
                    <a:pt x="420" y="73"/>
                  </a:lnTo>
                  <a:lnTo>
                    <a:pt x="409" y="70"/>
                  </a:lnTo>
                  <a:lnTo>
                    <a:pt x="397" y="68"/>
                  </a:lnTo>
                  <a:lnTo>
                    <a:pt x="383" y="69"/>
                  </a:lnTo>
                  <a:lnTo>
                    <a:pt x="380" y="78"/>
                  </a:lnTo>
                  <a:lnTo>
                    <a:pt x="384" y="86"/>
                  </a:lnTo>
                  <a:lnTo>
                    <a:pt x="391" y="93"/>
                  </a:lnTo>
                  <a:lnTo>
                    <a:pt x="400" y="98"/>
                  </a:lnTo>
                  <a:lnTo>
                    <a:pt x="418" y="102"/>
                  </a:lnTo>
                  <a:lnTo>
                    <a:pt x="436" y="108"/>
                  </a:lnTo>
                  <a:lnTo>
                    <a:pt x="454" y="115"/>
                  </a:lnTo>
                  <a:lnTo>
                    <a:pt x="473" y="123"/>
                  </a:lnTo>
                  <a:lnTo>
                    <a:pt x="490" y="131"/>
                  </a:lnTo>
                  <a:lnTo>
                    <a:pt x="507" y="142"/>
                  </a:lnTo>
                  <a:lnTo>
                    <a:pt x="523" y="152"/>
                  </a:lnTo>
                  <a:lnTo>
                    <a:pt x="539" y="164"/>
                  </a:lnTo>
                  <a:lnTo>
                    <a:pt x="556" y="175"/>
                  </a:lnTo>
                  <a:lnTo>
                    <a:pt x="571" y="188"/>
                  </a:lnTo>
                  <a:lnTo>
                    <a:pt x="587" y="200"/>
                  </a:lnTo>
                  <a:lnTo>
                    <a:pt x="602" y="214"/>
                  </a:lnTo>
                  <a:lnTo>
                    <a:pt x="616" y="228"/>
                  </a:lnTo>
                  <a:lnTo>
                    <a:pt x="631" y="242"/>
                  </a:lnTo>
                  <a:lnTo>
                    <a:pt x="645" y="256"/>
                  </a:lnTo>
                  <a:lnTo>
                    <a:pt x="659" y="271"/>
                  </a:lnTo>
                  <a:lnTo>
                    <a:pt x="659" y="280"/>
                  </a:lnTo>
                  <a:lnTo>
                    <a:pt x="641" y="283"/>
                  </a:lnTo>
                  <a:lnTo>
                    <a:pt x="621" y="286"/>
                  </a:lnTo>
                  <a:lnTo>
                    <a:pt x="602" y="289"/>
                  </a:lnTo>
                  <a:lnTo>
                    <a:pt x="582" y="290"/>
                  </a:lnTo>
                  <a:lnTo>
                    <a:pt x="563" y="293"/>
                  </a:lnTo>
                  <a:lnTo>
                    <a:pt x="545" y="295"/>
                  </a:lnTo>
                  <a:lnTo>
                    <a:pt x="528" y="296"/>
                  </a:lnTo>
                  <a:lnTo>
                    <a:pt x="513" y="298"/>
                  </a:lnTo>
                  <a:lnTo>
                    <a:pt x="510" y="304"/>
                  </a:lnTo>
                  <a:lnTo>
                    <a:pt x="508" y="310"/>
                  </a:lnTo>
                  <a:lnTo>
                    <a:pt x="507" y="314"/>
                  </a:lnTo>
                  <a:lnTo>
                    <a:pt x="509" y="318"/>
                  </a:lnTo>
                  <a:lnTo>
                    <a:pt x="522" y="318"/>
                  </a:lnTo>
                  <a:lnTo>
                    <a:pt x="536" y="317"/>
                  </a:lnTo>
                  <a:lnTo>
                    <a:pt x="550" y="317"/>
                  </a:lnTo>
                  <a:lnTo>
                    <a:pt x="564" y="316"/>
                  </a:lnTo>
                  <a:lnTo>
                    <a:pt x="578" y="314"/>
                  </a:lnTo>
                  <a:lnTo>
                    <a:pt x="592" y="312"/>
                  </a:lnTo>
                  <a:lnTo>
                    <a:pt x="606" y="310"/>
                  </a:lnTo>
                  <a:lnTo>
                    <a:pt x="620" y="306"/>
                  </a:lnTo>
                  <a:lnTo>
                    <a:pt x="635" y="303"/>
                  </a:lnTo>
                  <a:lnTo>
                    <a:pt x="648" y="300"/>
                  </a:lnTo>
                  <a:lnTo>
                    <a:pt x="661" y="295"/>
                  </a:lnTo>
                  <a:lnTo>
                    <a:pt x="674" y="290"/>
                  </a:lnTo>
                  <a:lnTo>
                    <a:pt x="686" y="285"/>
                  </a:lnTo>
                  <a:lnTo>
                    <a:pt x="698" y="278"/>
                  </a:lnTo>
                  <a:lnTo>
                    <a:pt x="711" y="271"/>
                  </a:lnTo>
                  <a:lnTo>
                    <a:pt x="722" y="263"/>
                  </a:lnTo>
                  <a:lnTo>
                    <a:pt x="734" y="265"/>
                  </a:lnTo>
                  <a:lnTo>
                    <a:pt x="746" y="267"/>
                  </a:lnTo>
                  <a:lnTo>
                    <a:pt x="759" y="270"/>
                  </a:lnTo>
                  <a:lnTo>
                    <a:pt x="772" y="272"/>
                  </a:lnTo>
                  <a:lnTo>
                    <a:pt x="786" y="275"/>
                  </a:lnTo>
                  <a:lnTo>
                    <a:pt x="799" y="279"/>
                  </a:lnTo>
                  <a:lnTo>
                    <a:pt x="812" y="283"/>
                  </a:lnTo>
                  <a:lnTo>
                    <a:pt x="824" y="288"/>
                  </a:lnTo>
                  <a:lnTo>
                    <a:pt x="836" y="294"/>
                  </a:lnTo>
                  <a:lnTo>
                    <a:pt x="847" y="301"/>
                  </a:lnTo>
                  <a:lnTo>
                    <a:pt x="859" y="309"/>
                  </a:lnTo>
                  <a:lnTo>
                    <a:pt x="868" y="319"/>
                  </a:lnTo>
                  <a:lnTo>
                    <a:pt x="876" y="329"/>
                  </a:lnTo>
                  <a:lnTo>
                    <a:pt x="883" y="341"/>
                  </a:lnTo>
                  <a:lnTo>
                    <a:pt x="889" y="355"/>
                  </a:lnTo>
                  <a:lnTo>
                    <a:pt x="893" y="370"/>
                  </a:lnTo>
                  <a:lnTo>
                    <a:pt x="898" y="391"/>
                  </a:lnTo>
                  <a:lnTo>
                    <a:pt x="904" y="411"/>
                  </a:lnTo>
                  <a:lnTo>
                    <a:pt x="908" y="433"/>
                  </a:lnTo>
                  <a:lnTo>
                    <a:pt x="907" y="459"/>
                  </a:lnTo>
                  <a:lnTo>
                    <a:pt x="873" y="453"/>
                  </a:lnTo>
                  <a:lnTo>
                    <a:pt x="839" y="447"/>
                  </a:lnTo>
                  <a:lnTo>
                    <a:pt x="806" y="440"/>
                  </a:lnTo>
                  <a:lnTo>
                    <a:pt x="773" y="434"/>
                  </a:lnTo>
                  <a:lnTo>
                    <a:pt x="740" y="427"/>
                  </a:lnTo>
                  <a:lnTo>
                    <a:pt x="708" y="421"/>
                  </a:lnTo>
                  <a:lnTo>
                    <a:pt x="675" y="414"/>
                  </a:lnTo>
                  <a:lnTo>
                    <a:pt x="643" y="406"/>
                  </a:lnTo>
                  <a:lnTo>
                    <a:pt x="610" y="399"/>
                  </a:lnTo>
                  <a:lnTo>
                    <a:pt x="578" y="391"/>
                  </a:lnTo>
                  <a:lnTo>
                    <a:pt x="545" y="382"/>
                  </a:lnTo>
                  <a:lnTo>
                    <a:pt x="513" y="374"/>
                  </a:lnTo>
                  <a:lnTo>
                    <a:pt x="482" y="365"/>
                  </a:lnTo>
                  <a:lnTo>
                    <a:pt x="449" y="356"/>
                  </a:lnTo>
                  <a:lnTo>
                    <a:pt x="416" y="347"/>
                  </a:lnTo>
                  <a:lnTo>
                    <a:pt x="383" y="338"/>
                  </a:lnTo>
                  <a:lnTo>
                    <a:pt x="373" y="333"/>
                  </a:lnTo>
                  <a:lnTo>
                    <a:pt x="363" y="327"/>
                  </a:lnTo>
                  <a:lnTo>
                    <a:pt x="353" y="320"/>
                  </a:lnTo>
                  <a:lnTo>
                    <a:pt x="343" y="312"/>
                  </a:lnTo>
                  <a:lnTo>
                    <a:pt x="333" y="306"/>
                  </a:lnTo>
                  <a:lnTo>
                    <a:pt x="322" y="302"/>
                  </a:lnTo>
                  <a:lnTo>
                    <a:pt x="310" y="300"/>
                  </a:lnTo>
                  <a:lnTo>
                    <a:pt x="299" y="302"/>
                  </a:lnTo>
                  <a:lnTo>
                    <a:pt x="315" y="317"/>
                  </a:lnTo>
                  <a:lnTo>
                    <a:pt x="333" y="331"/>
                  </a:lnTo>
                  <a:lnTo>
                    <a:pt x="350" y="343"/>
                  </a:lnTo>
                  <a:lnTo>
                    <a:pt x="368" y="354"/>
                  </a:lnTo>
                  <a:lnTo>
                    <a:pt x="386" y="364"/>
                  </a:lnTo>
                  <a:lnTo>
                    <a:pt x="406" y="373"/>
                  </a:lnTo>
                  <a:lnTo>
                    <a:pt x="425" y="381"/>
                  </a:lnTo>
                  <a:lnTo>
                    <a:pt x="444" y="388"/>
                  </a:lnTo>
                  <a:lnTo>
                    <a:pt x="464" y="396"/>
                  </a:lnTo>
                  <a:lnTo>
                    <a:pt x="484" y="403"/>
                  </a:lnTo>
                  <a:lnTo>
                    <a:pt x="504" y="409"/>
                  </a:lnTo>
                  <a:lnTo>
                    <a:pt x="524" y="416"/>
                  </a:lnTo>
                  <a:lnTo>
                    <a:pt x="544" y="423"/>
                  </a:lnTo>
                  <a:lnTo>
                    <a:pt x="565" y="430"/>
                  </a:lnTo>
                  <a:lnTo>
                    <a:pt x="585" y="437"/>
                  </a:lnTo>
                  <a:lnTo>
                    <a:pt x="605" y="445"/>
                  </a:lnTo>
                  <a:lnTo>
                    <a:pt x="623" y="448"/>
                  </a:lnTo>
                  <a:lnTo>
                    <a:pt x="642" y="452"/>
                  </a:lnTo>
                  <a:lnTo>
                    <a:pt x="660" y="456"/>
                  </a:lnTo>
                  <a:lnTo>
                    <a:pt x="679" y="460"/>
                  </a:lnTo>
                  <a:lnTo>
                    <a:pt x="697" y="463"/>
                  </a:lnTo>
                  <a:lnTo>
                    <a:pt x="718" y="467"/>
                  </a:lnTo>
                  <a:lnTo>
                    <a:pt x="737" y="470"/>
                  </a:lnTo>
                  <a:lnTo>
                    <a:pt x="756" y="474"/>
                  </a:lnTo>
                  <a:lnTo>
                    <a:pt x="777" y="477"/>
                  </a:lnTo>
                  <a:lnTo>
                    <a:pt x="797" y="479"/>
                  </a:lnTo>
                  <a:lnTo>
                    <a:pt x="816" y="480"/>
                  </a:lnTo>
                  <a:lnTo>
                    <a:pt x="836" y="483"/>
                  </a:lnTo>
                  <a:lnTo>
                    <a:pt x="857" y="483"/>
                  </a:lnTo>
                  <a:lnTo>
                    <a:pt x="877" y="483"/>
                  </a:lnTo>
                  <a:lnTo>
                    <a:pt x="896" y="482"/>
                  </a:lnTo>
                  <a:lnTo>
                    <a:pt x="916" y="480"/>
                  </a:lnTo>
                  <a:lnTo>
                    <a:pt x="917" y="475"/>
                  </a:lnTo>
                  <a:lnTo>
                    <a:pt x="919" y="470"/>
                  </a:lnTo>
                  <a:lnTo>
                    <a:pt x="921" y="468"/>
                  </a:lnTo>
                  <a:lnTo>
                    <a:pt x="923" y="465"/>
                  </a:lnTo>
                  <a:lnTo>
                    <a:pt x="927" y="465"/>
                  </a:lnTo>
                  <a:lnTo>
                    <a:pt x="933" y="465"/>
                  </a:lnTo>
                  <a:lnTo>
                    <a:pt x="940" y="468"/>
                  </a:lnTo>
                  <a:lnTo>
                    <a:pt x="947" y="469"/>
                  </a:lnTo>
                  <a:lnTo>
                    <a:pt x="955" y="471"/>
                  </a:lnTo>
                  <a:lnTo>
                    <a:pt x="964" y="471"/>
                  </a:lnTo>
                  <a:lnTo>
                    <a:pt x="975" y="470"/>
                  </a:lnTo>
                  <a:lnTo>
                    <a:pt x="986" y="468"/>
                  </a:lnTo>
                  <a:lnTo>
                    <a:pt x="992" y="465"/>
                  </a:lnTo>
                  <a:lnTo>
                    <a:pt x="997" y="463"/>
                  </a:lnTo>
                  <a:lnTo>
                    <a:pt x="1002" y="461"/>
                  </a:lnTo>
                  <a:lnTo>
                    <a:pt x="1009" y="456"/>
                  </a:lnTo>
                  <a:lnTo>
                    <a:pt x="1012" y="461"/>
                  </a:lnTo>
                  <a:lnTo>
                    <a:pt x="1017" y="464"/>
                  </a:lnTo>
                  <a:lnTo>
                    <a:pt x="1024" y="467"/>
                  </a:lnTo>
                  <a:lnTo>
                    <a:pt x="1031" y="469"/>
                  </a:lnTo>
                  <a:lnTo>
                    <a:pt x="1038" y="469"/>
                  </a:lnTo>
                  <a:lnTo>
                    <a:pt x="1046" y="469"/>
                  </a:lnTo>
                  <a:lnTo>
                    <a:pt x="1054" y="467"/>
                  </a:lnTo>
                  <a:lnTo>
                    <a:pt x="1061" y="464"/>
                  </a:lnTo>
                  <a:lnTo>
                    <a:pt x="1067" y="461"/>
                  </a:lnTo>
                  <a:lnTo>
                    <a:pt x="1074" y="457"/>
                  </a:lnTo>
                  <a:lnTo>
                    <a:pt x="1082" y="454"/>
                  </a:lnTo>
                  <a:lnTo>
                    <a:pt x="1090" y="450"/>
                  </a:lnTo>
                  <a:lnTo>
                    <a:pt x="1098" y="447"/>
                  </a:lnTo>
                  <a:lnTo>
                    <a:pt x="1106" y="442"/>
                  </a:lnTo>
                  <a:lnTo>
                    <a:pt x="1112" y="439"/>
                  </a:lnTo>
                  <a:lnTo>
                    <a:pt x="1118" y="434"/>
                  </a:lnTo>
                  <a:lnTo>
                    <a:pt x="1125" y="437"/>
                  </a:lnTo>
                  <a:lnTo>
                    <a:pt x="1132" y="435"/>
                  </a:lnTo>
                  <a:lnTo>
                    <a:pt x="1139" y="432"/>
                  </a:lnTo>
                  <a:lnTo>
                    <a:pt x="1145" y="427"/>
                  </a:lnTo>
                  <a:lnTo>
                    <a:pt x="1150" y="422"/>
                  </a:lnTo>
                  <a:lnTo>
                    <a:pt x="1154" y="415"/>
                  </a:lnTo>
                  <a:lnTo>
                    <a:pt x="1158" y="408"/>
                  </a:lnTo>
                  <a:lnTo>
                    <a:pt x="1160" y="401"/>
                  </a:lnTo>
                  <a:lnTo>
                    <a:pt x="1165" y="403"/>
                  </a:lnTo>
                  <a:lnTo>
                    <a:pt x="1171" y="403"/>
                  </a:lnTo>
                  <a:lnTo>
                    <a:pt x="1177" y="403"/>
                  </a:lnTo>
                  <a:lnTo>
                    <a:pt x="1183" y="402"/>
                  </a:lnTo>
                  <a:lnTo>
                    <a:pt x="1189" y="400"/>
                  </a:lnTo>
                  <a:lnTo>
                    <a:pt x="1194" y="396"/>
                  </a:lnTo>
                  <a:lnTo>
                    <a:pt x="1198" y="391"/>
                  </a:lnTo>
                  <a:lnTo>
                    <a:pt x="1200" y="384"/>
                  </a:lnTo>
                  <a:lnTo>
                    <a:pt x="1207" y="384"/>
                  </a:lnTo>
                  <a:lnTo>
                    <a:pt x="1214" y="384"/>
                  </a:lnTo>
                  <a:lnTo>
                    <a:pt x="1220" y="385"/>
                  </a:lnTo>
                  <a:lnTo>
                    <a:pt x="1226" y="385"/>
                  </a:lnTo>
                  <a:lnTo>
                    <a:pt x="1233" y="386"/>
                  </a:lnTo>
                  <a:lnTo>
                    <a:pt x="1238" y="387"/>
                  </a:lnTo>
                  <a:lnTo>
                    <a:pt x="1243" y="387"/>
                  </a:lnTo>
                  <a:lnTo>
                    <a:pt x="1247" y="387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7" name="Freeform 43"/>
            <p:cNvSpPr>
              <a:spLocks/>
            </p:cNvSpPr>
            <p:nvPr/>
          </p:nvSpPr>
          <p:spPr bwMode="auto">
            <a:xfrm>
              <a:off x="3656" y="2006"/>
              <a:ext cx="21" cy="29"/>
            </a:xfrm>
            <a:custGeom>
              <a:avLst/>
              <a:gdLst>
                <a:gd name="T0" fmla="*/ 0 w 43"/>
                <a:gd name="T1" fmla="*/ 1 h 58"/>
                <a:gd name="T2" fmla="*/ 0 w 43"/>
                <a:gd name="T3" fmla="*/ 1 h 58"/>
                <a:gd name="T4" fmla="*/ 0 w 43"/>
                <a:gd name="T5" fmla="*/ 1 h 58"/>
                <a:gd name="T6" fmla="*/ 0 w 43"/>
                <a:gd name="T7" fmla="*/ 1 h 58"/>
                <a:gd name="T8" fmla="*/ 0 w 43"/>
                <a:gd name="T9" fmla="*/ 1 h 58"/>
                <a:gd name="T10" fmla="*/ 0 w 43"/>
                <a:gd name="T11" fmla="*/ 1 h 58"/>
                <a:gd name="T12" fmla="*/ 0 w 43"/>
                <a:gd name="T13" fmla="*/ 1 h 58"/>
                <a:gd name="T14" fmla="*/ 0 w 43"/>
                <a:gd name="T15" fmla="*/ 1 h 58"/>
                <a:gd name="T16" fmla="*/ 0 w 43"/>
                <a:gd name="T17" fmla="*/ 1 h 58"/>
                <a:gd name="T18" fmla="*/ 0 w 43"/>
                <a:gd name="T19" fmla="*/ 0 h 58"/>
                <a:gd name="T20" fmla="*/ 0 w 43"/>
                <a:gd name="T21" fmla="*/ 1 h 58"/>
                <a:gd name="T22" fmla="*/ 0 w 43"/>
                <a:gd name="T23" fmla="*/ 0 h 58"/>
                <a:gd name="T24" fmla="*/ 0 w 43"/>
                <a:gd name="T25" fmla="*/ 1 h 58"/>
                <a:gd name="T26" fmla="*/ 0 w 43"/>
                <a:gd name="T27" fmla="*/ 1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58"/>
                <a:gd name="T44" fmla="*/ 43 w 43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58">
                  <a:moveTo>
                    <a:pt x="42" y="12"/>
                  </a:moveTo>
                  <a:lnTo>
                    <a:pt x="28" y="15"/>
                  </a:lnTo>
                  <a:lnTo>
                    <a:pt x="18" y="27"/>
                  </a:lnTo>
                  <a:lnTo>
                    <a:pt x="14" y="42"/>
                  </a:lnTo>
                  <a:lnTo>
                    <a:pt x="12" y="58"/>
                  </a:lnTo>
                  <a:lnTo>
                    <a:pt x="0" y="52"/>
                  </a:lnTo>
                  <a:lnTo>
                    <a:pt x="3" y="38"/>
                  </a:lnTo>
                  <a:lnTo>
                    <a:pt x="8" y="25"/>
                  </a:lnTo>
                  <a:lnTo>
                    <a:pt x="14" y="12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8" name="Freeform 44"/>
            <p:cNvSpPr>
              <a:spLocks/>
            </p:cNvSpPr>
            <p:nvPr/>
          </p:nvSpPr>
          <p:spPr bwMode="auto">
            <a:xfrm>
              <a:off x="3948" y="2051"/>
              <a:ext cx="23" cy="9"/>
            </a:xfrm>
            <a:custGeom>
              <a:avLst/>
              <a:gdLst>
                <a:gd name="T0" fmla="*/ 1 w 46"/>
                <a:gd name="T1" fmla="*/ 0 h 19"/>
                <a:gd name="T2" fmla="*/ 1 w 46"/>
                <a:gd name="T3" fmla="*/ 0 h 19"/>
                <a:gd name="T4" fmla="*/ 1 w 46"/>
                <a:gd name="T5" fmla="*/ 0 h 19"/>
                <a:gd name="T6" fmla="*/ 1 w 46"/>
                <a:gd name="T7" fmla="*/ 0 h 19"/>
                <a:gd name="T8" fmla="*/ 1 w 46"/>
                <a:gd name="T9" fmla="*/ 0 h 19"/>
                <a:gd name="T10" fmla="*/ 1 w 46"/>
                <a:gd name="T11" fmla="*/ 0 h 19"/>
                <a:gd name="T12" fmla="*/ 1 w 46"/>
                <a:gd name="T13" fmla="*/ 0 h 19"/>
                <a:gd name="T14" fmla="*/ 1 w 46"/>
                <a:gd name="T15" fmla="*/ 0 h 19"/>
                <a:gd name="T16" fmla="*/ 0 w 46"/>
                <a:gd name="T17" fmla="*/ 0 h 19"/>
                <a:gd name="T18" fmla="*/ 1 w 46"/>
                <a:gd name="T19" fmla="*/ 0 h 19"/>
                <a:gd name="T20" fmla="*/ 1 w 46"/>
                <a:gd name="T21" fmla="*/ 0 h 19"/>
                <a:gd name="T22" fmla="*/ 1 w 46"/>
                <a:gd name="T23" fmla="*/ 0 h 19"/>
                <a:gd name="T24" fmla="*/ 1 w 46"/>
                <a:gd name="T25" fmla="*/ 0 h 19"/>
                <a:gd name="T26" fmla="*/ 1 w 46"/>
                <a:gd name="T27" fmla="*/ 0 h 19"/>
                <a:gd name="T28" fmla="*/ 1 w 46"/>
                <a:gd name="T29" fmla="*/ 0 h 19"/>
                <a:gd name="T30" fmla="*/ 1 w 46"/>
                <a:gd name="T31" fmla="*/ 0 h 19"/>
                <a:gd name="T32" fmla="*/ 1 w 46"/>
                <a:gd name="T33" fmla="*/ 0 h 19"/>
                <a:gd name="T34" fmla="*/ 1 w 46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9"/>
                <a:gd name="T56" fmla="*/ 46 w 46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9">
                  <a:moveTo>
                    <a:pt x="46" y="9"/>
                  </a:moveTo>
                  <a:lnTo>
                    <a:pt x="41" y="14"/>
                  </a:lnTo>
                  <a:lnTo>
                    <a:pt x="37" y="16"/>
                  </a:lnTo>
                  <a:lnTo>
                    <a:pt x="31" y="1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2" y="2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Freeform 45"/>
            <p:cNvSpPr>
              <a:spLocks/>
            </p:cNvSpPr>
            <p:nvPr/>
          </p:nvSpPr>
          <p:spPr bwMode="auto">
            <a:xfrm>
              <a:off x="3892" y="2062"/>
              <a:ext cx="85" cy="152"/>
            </a:xfrm>
            <a:custGeom>
              <a:avLst/>
              <a:gdLst>
                <a:gd name="T0" fmla="*/ 0 w 172"/>
                <a:gd name="T1" fmla="*/ 1 h 303"/>
                <a:gd name="T2" fmla="*/ 0 w 172"/>
                <a:gd name="T3" fmla="*/ 1 h 303"/>
                <a:gd name="T4" fmla="*/ 0 w 172"/>
                <a:gd name="T5" fmla="*/ 1 h 303"/>
                <a:gd name="T6" fmla="*/ 0 w 172"/>
                <a:gd name="T7" fmla="*/ 1 h 303"/>
                <a:gd name="T8" fmla="*/ 0 w 172"/>
                <a:gd name="T9" fmla="*/ 1 h 303"/>
                <a:gd name="T10" fmla="*/ 0 w 172"/>
                <a:gd name="T11" fmla="*/ 1 h 303"/>
                <a:gd name="T12" fmla="*/ 0 w 172"/>
                <a:gd name="T13" fmla="*/ 1 h 303"/>
                <a:gd name="T14" fmla="*/ 0 w 172"/>
                <a:gd name="T15" fmla="*/ 1 h 303"/>
                <a:gd name="T16" fmla="*/ 0 w 172"/>
                <a:gd name="T17" fmla="*/ 1 h 303"/>
                <a:gd name="T18" fmla="*/ 0 w 172"/>
                <a:gd name="T19" fmla="*/ 1 h 303"/>
                <a:gd name="T20" fmla="*/ 0 w 172"/>
                <a:gd name="T21" fmla="*/ 1 h 303"/>
                <a:gd name="T22" fmla="*/ 0 w 172"/>
                <a:gd name="T23" fmla="*/ 1 h 303"/>
                <a:gd name="T24" fmla="*/ 0 w 172"/>
                <a:gd name="T25" fmla="*/ 1 h 303"/>
                <a:gd name="T26" fmla="*/ 0 w 172"/>
                <a:gd name="T27" fmla="*/ 1 h 303"/>
                <a:gd name="T28" fmla="*/ 0 w 172"/>
                <a:gd name="T29" fmla="*/ 1 h 303"/>
                <a:gd name="T30" fmla="*/ 0 w 172"/>
                <a:gd name="T31" fmla="*/ 1 h 303"/>
                <a:gd name="T32" fmla="*/ 0 w 172"/>
                <a:gd name="T33" fmla="*/ 1 h 303"/>
                <a:gd name="T34" fmla="*/ 0 w 172"/>
                <a:gd name="T35" fmla="*/ 1 h 303"/>
                <a:gd name="T36" fmla="*/ 0 w 172"/>
                <a:gd name="T37" fmla="*/ 1 h 303"/>
                <a:gd name="T38" fmla="*/ 0 w 172"/>
                <a:gd name="T39" fmla="*/ 1 h 303"/>
                <a:gd name="T40" fmla="*/ 0 w 172"/>
                <a:gd name="T41" fmla="*/ 1 h 303"/>
                <a:gd name="T42" fmla="*/ 0 w 172"/>
                <a:gd name="T43" fmla="*/ 1 h 303"/>
                <a:gd name="T44" fmla="*/ 0 w 172"/>
                <a:gd name="T45" fmla="*/ 1 h 303"/>
                <a:gd name="T46" fmla="*/ 0 w 172"/>
                <a:gd name="T47" fmla="*/ 1 h 303"/>
                <a:gd name="T48" fmla="*/ 0 w 172"/>
                <a:gd name="T49" fmla="*/ 1 h 303"/>
                <a:gd name="T50" fmla="*/ 0 w 172"/>
                <a:gd name="T51" fmla="*/ 1 h 303"/>
                <a:gd name="T52" fmla="*/ 0 w 172"/>
                <a:gd name="T53" fmla="*/ 1 h 303"/>
                <a:gd name="T54" fmla="*/ 0 w 172"/>
                <a:gd name="T55" fmla="*/ 1 h 303"/>
                <a:gd name="T56" fmla="*/ 0 w 172"/>
                <a:gd name="T57" fmla="*/ 1 h 303"/>
                <a:gd name="T58" fmla="*/ 0 w 172"/>
                <a:gd name="T59" fmla="*/ 1 h 303"/>
                <a:gd name="T60" fmla="*/ 0 w 172"/>
                <a:gd name="T61" fmla="*/ 1 h 303"/>
                <a:gd name="T62" fmla="*/ 0 w 172"/>
                <a:gd name="T63" fmla="*/ 1 h 303"/>
                <a:gd name="T64" fmla="*/ 0 w 172"/>
                <a:gd name="T65" fmla="*/ 0 h 303"/>
                <a:gd name="T66" fmla="*/ 0 w 172"/>
                <a:gd name="T67" fmla="*/ 1 h 303"/>
                <a:gd name="T68" fmla="*/ 0 w 172"/>
                <a:gd name="T69" fmla="*/ 1 h 303"/>
                <a:gd name="T70" fmla="*/ 0 w 172"/>
                <a:gd name="T71" fmla="*/ 1 h 303"/>
                <a:gd name="T72" fmla="*/ 0 w 172"/>
                <a:gd name="T73" fmla="*/ 1 h 303"/>
                <a:gd name="T74" fmla="*/ 0 w 172"/>
                <a:gd name="T75" fmla="*/ 1 h 303"/>
                <a:gd name="T76" fmla="*/ 0 w 172"/>
                <a:gd name="T77" fmla="*/ 1 h 303"/>
                <a:gd name="T78" fmla="*/ 0 w 172"/>
                <a:gd name="T79" fmla="*/ 1 h 303"/>
                <a:gd name="T80" fmla="*/ 0 w 172"/>
                <a:gd name="T81" fmla="*/ 1 h 3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2"/>
                <a:gd name="T124" fmla="*/ 0 h 303"/>
                <a:gd name="T125" fmla="*/ 172 w 172"/>
                <a:gd name="T126" fmla="*/ 303 h 3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2" h="303">
                  <a:moveTo>
                    <a:pt x="172" y="15"/>
                  </a:moveTo>
                  <a:lnTo>
                    <a:pt x="165" y="53"/>
                  </a:lnTo>
                  <a:lnTo>
                    <a:pt x="157" y="91"/>
                  </a:lnTo>
                  <a:lnTo>
                    <a:pt x="148" y="130"/>
                  </a:lnTo>
                  <a:lnTo>
                    <a:pt x="139" y="168"/>
                  </a:lnTo>
                  <a:lnTo>
                    <a:pt x="128" y="205"/>
                  </a:lnTo>
                  <a:lnTo>
                    <a:pt x="115" y="240"/>
                  </a:lnTo>
                  <a:lnTo>
                    <a:pt x="100" y="272"/>
                  </a:lnTo>
                  <a:lnTo>
                    <a:pt x="82" y="302"/>
                  </a:lnTo>
                  <a:lnTo>
                    <a:pt x="70" y="303"/>
                  </a:lnTo>
                  <a:lnTo>
                    <a:pt x="60" y="302"/>
                  </a:lnTo>
                  <a:lnTo>
                    <a:pt x="50" y="299"/>
                  </a:lnTo>
                  <a:lnTo>
                    <a:pt x="41" y="294"/>
                  </a:lnTo>
                  <a:lnTo>
                    <a:pt x="31" y="289"/>
                  </a:lnTo>
                  <a:lnTo>
                    <a:pt x="21" y="286"/>
                  </a:lnTo>
                  <a:lnTo>
                    <a:pt x="11" y="282"/>
                  </a:lnTo>
                  <a:lnTo>
                    <a:pt x="0" y="280"/>
                  </a:lnTo>
                  <a:lnTo>
                    <a:pt x="3" y="266"/>
                  </a:lnTo>
                  <a:lnTo>
                    <a:pt x="9" y="252"/>
                  </a:lnTo>
                  <a:lnTo>
                    <a:pt x="15" y="239"/>
                  </a:lnTo>
                  <a:lnTo>
                    <a:pt x="21" y="225"/>
                  </a:lnTo>
                  <a:lnTo>
                    <a:pt x="26" y="210"/>
                  </a:lnTo>
                  <a:lnTo>
                    <a:pt x="29" y="194"/>
                  </a:lnTo>
                  <a:lnTo>
                    <a:pt x="28" y="176"/>
                  </a:lnTo>
                  <a:lnTo>
                    <a:pt x="23" y="158"/>
                  </a:lnTo>
                  <a:lnTo>
                    <a:pt x="18" y="149"/>
                  </a:lnTo>
                  <a:lnTo>
                    <a:pt x="14" y="140"/>
                  </a:lnTo>
                  <a:lnTo>
                    <a:pt x="13" y="129"/>
                  </a:lnTo>
                  <a:lnTo>
                    <a:pt x="13" y="119"/>
                  </a:lnTo>
                  <a:lnTo>
                    <a:pt x="16" y="91"/>
                  </a:lnTo>
                  <a:lnTo>
                    <a:pt x="20" y="52"/>
                  </a:lnTo>
                  <a:lnTo>
                    <a:pt x="23" y="16"/>
                  </a:lnTo>
                  <a:lnTo>
                    <a:pt x="25" y="0"/>
                  </a:lnTo>
                  <a:lnTo>
                    <a:pt x="42" y="7"/>
                  </a:lnTo>
                  <a:lnTo>
                    <a:pt x="60" y="10"/>
                  </a:lnTo>
                  <a:lnTo>
                    <a:pt x="79" y="12"/>
                  </a:lnTo>
                  <a:lnTo>
                    <a:pt x="98" y="12"/>
                  </a:lnTo>
                  <a:lnTo>
                    <a:pt x="117" y="12"/>
                  </a:lnTo>
                  <a:lnTo>
                    <a:pt x="135" y="12"/>
                  </a:lnTo>
                  <a:lnTo>
                    <a:pt x="153" y="13"/>
                  </a:lnTo>
                  <a:lnTo>
                    <a:pt x="172" y="15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0" name="Freeform 46"/>
            <p:cNvSpPr>
              <a:spLocks/>
            </p:cNvSpPr>
            <p:nvPr/>
          </p:nvSpPr>
          <p:spPr bwMode="auto">
            <a:xfrm>
              <a:off x="3866" y="2132"/>
              <a:ext cx="28" cy="64"/>
            </a:xfrm>
            <a:custGeom>
              <a:avLst/>
              <a:gdLst>
                <a:gd name="T0" fmla="*/ 1 w 55"/>
                <a:gd name="T1" fmla="*/ 1 h 128"/>
                <a:gd name="T2" fmla="*/ 1 w 55"/>
                <a:gd name="T3" fmla="*/ 1 h 128"/>
                <a:gd name="T4" fmla="*/ 1 w 55"/>
                <a:gd name="T5" fmla="*/ 1 h 128"/>
                <a:gd name="T6" fmla="*/ 1 w 55"/>
                <a:gd name="T7" fmla="*/ 1 h 128"/>
                <a:gd name="T8" fmla="*/ 1 w 55"/>
                <a:gd name="T9" fmla="*/ 1 h 128"/>
                <a:gd name="T10" fmla="*/ 1 w 55"/>
                <a:gd name="T11" fmla="*/ 1 h 128"/>
                <a:gd name="T12" fmla="*/ 1 w 55"/>
                <a:gd name="T13" fmla="*/ 1 h 128"/>
                <a:gd name="T14" fmla="*/ 1 w 55"/>
                <a:gd name="T15" fmla="*/ 1 h 128"/>
                <a:gd name="T16" fmla="*/ 0 w 55"/>
                <a:gd name="T17" fmla="*/ 1 h 128"/>
                <a:gd name="T18" fmla="*/ 1 w 55"/>
                <a:gd name="T19" fmla="*/ 1 h 128"/>
                <a:gd name="T20" fmla="*/ 1 w 55"/>
                <a:gd name="T21" fmla="*/ 1 h 128"/>
                <a:gd name="T22" fmla="*/ 1 w 55"/>
                <a:gd name="T23" fmla="*/ 1 h 128"/>
                <a:gd name="T24" fmla="*/ 1 w 55"/>
                <a:gd name="T25" fmla="*/ 1 h 128"/>
                <a:gd name="T26" fmla="*/ 1 w 55"/>
                <a:gd name="T27" fmla="*/ 1 h 128"/>
                <a:gd name="T28" fmla="*/ 1 w 55"/>
                <a:gd name="T29" fmla="*/ 1 h 128"/>
                <a:gd name="T30" fmla="*/ 1 w 55"/>
                <a:gd name="T31" fmla="*/ 1 h 128"/>
                <a:gd name="T32" fmla="*/ 1 w 55"/>
                <a:gd name="T33" fmla="*/ 0 h 128"/>
                <a:gd name="T34" fmla="*/ 1 w 55"/>
                <a:gd name="T35" fmla="*/ 1 h 128"/>
                <a:gd name="T36" fmla="*/ 1 w 55"/>
                <a:gd name="T37" fmla="*/ 1 h 128"/>
                <a:gd name="T38" fmla="*/ 1 w 55"/>
                <a:gd name="T39" fmla="*/ 1 h 128"/>
                <a:gd name="T40" fmla="*/ 1 w 55"/>
                <a:gd name="T41" fmla="*/ 1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128"/>
                <a:gd name="T65" fmla="*/ 55 w 55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128">
                  <a:moveTo>
                    <a:pt x="48" y="99"/>
                  </a:moveTo>
                  <a:lnTo>
                    <a:pt x="44" y="105"/>
                  </a:lnTo>
                  <a:lnTo>
                    <a:pt x="40" y="109"/>
                  </a:lnTo>
                  <a:lnTo>
                    <a:pt x="34" y="115"/>
                  </a:lnTo>
                  <a:lnTo>
                    <a:pt x="29" y="120"/>
                  </a:lnTo>
                  <a:lnTo>
                    <a:pt x="23" y="123"/>
                  </a:lnTo>
                  <a:lnTo>
                    <a:pt x="16" y="126"/>
                  </a:lnTo>
                  <a:lnTo>
                    <a:pt x="8" y="128"/>
                  </a:lnTo>
                  <a:lnTo>
                    <a:pt x="0" y="128"/>
                  </a:lnTo>
                  <a:lnTo>
                    <a:pt x="7" y="114"/>
                  </a:lnTo>
                  <a:lnTo>
                    <a:pt x="14" y="99"/>
                  </a:lnTo>
                  <a:lnTo>
                    <a:pt x="21" y="83"/>
                  </a:lnTo>
                  <a:lnTo>
                    <a:pt x="27" y="67"/>
                  </a:lnTo>
                  <a:lnTo>
                    <a:pt x="32" y="49"/>
                  </a:lnTo>
                  <a:lnTo>
                    <a:pt x="36" y="33"/>
                  </a:lnTo>
                  <a:lnTo>
                    <a:pt x="37" y="16"/>
                  </a:lnTo>
                  <a:lnTo>
                    <a:pt x="36" y="0"/>
                  </a:lnTo>
                  <a:lnTo>
                    <a:pt x="47" y="24"/>
                  </a:lnTo>
                  <a:lnTo>
                    <a:pt x="55" y="47"/>
                  </a:lnTo>
                  <a:lnTo>
                    <a:pt x="55" y="71"/>
                  </a:lnTo>
                  <a:lnTo>
                    <a:pt x="48" y="99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Freeform 47"/>
            <p:cNvSpPr>
              <a:spLocks/>
            </p:cNvSpPr>
            <p:nvPr/>
          </p:nvSpPr>
          <p:spPr bwMode="auto">
            <a:xfrm>
              <a:off x="3651" y="2196"/>
              <a:ext cx="54" cy="13"/>
            </a:xfrm>
            <a:custGeom>
              <a:avLst/>
              <a:gdLst>
                <a:gd name="T0" fmla="*/ 1 w 108"/>
                <a:gd name="T1" fmla="*/ 1 h 25"/>
                <a:gd name="T2" fmla="*/ 1 w 108"/>
                <a:gd name="T3" fmla="*/ 1 h 25"/>
                <a:gd name="T4" fmla="*/ 1 w 108"/>
                <a:gd name="T5" fmla="*/ 1 h 25"/>
                <a:gd name="T6" fmla="*/ 1 w 108"/>
                <a:gd name="T7" fmla="*/ 1 h 25"/>
                <a:gd name="T8" fmla="*/ 1 w 108"/>
                <a:gd name="T9" fmla="*/ 1 h 25"/>
                <a:gd name="T10" fmla="*/ 1 w 108"/>
                <a:gd name="T11" fmla="*/ 1 h 25"/>
                <a:gd name="T12" fmla="*/ 0 w 108"/>
                <a:gd name="T13" fmla="*/ 1 h 25"/>
                <a:gd name="T14" fmla="*/ 1 w 108"/>
                <a:gd name="T15" fmla="*/ 1 h 25"/>
                <a:gd name="T16" fmla="*/ 1 w 108"/>
                <a:gd name="T17" fmla="*/ 1 h 25"/>
                <a:gd name="T18" fmla="*/ 1 w 108"/>
                <a:gd name="T19" fmla="*/ 0 h 25"/>
                <a:gd name="T20" fmla="*/ 1 w 108"/>
                <a:gd name="T21" fmla="*/ 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25"/>
                <a:gd name="T35" fmla="*/ 108 w 108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25">
                  <a:moveTo>
                    <a:pt x="104" y="2"/>
                  </a:moveTo>
                  <a:lnTo>
                    <a:pt x="108" y="10"/>
                  </a:lnTo>
                  <a:lnTo>
                    <a:pt x="107" y="18"/>
                  </a:lnTo>
                  <a:lnTo>
                    <a:pt x="102" y="24"/>
                  </a:lnTo>
                  <a:lnTo>
                    <a:pt x="96" y="25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1" y="5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04" y="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Freeform 48"/>
            <p:cNvSpPr>
              <a:spLocks/>
            </p:cNvSpPr>
            <p:nvPr/>
          </p:nvSpPr>
          <p:spPr bwMode="auto">
            <a:xfrm>
              <a:off x="3845" y="2203"/>
              <a:ext cx="8" cy="8"/>
            </a:xfrm>
            <a:custGeom>
              <a:avLst/>
              <a:gdLst>
                <a:gd name="T0" fmla="*/ 0 w 17"/>
                <a:gd name="T1" fmla="*/ 1 h 15"/>
                <a:gd name="T2" fmla="*/ 0 w 17"/>
                <a:gd name="T3" fmla="*/ 1 h 15"/>
                <a:gd name="T4" fmla="*/ 0 w 17"/>
                <a:gd name="T5" fmla="*/ 1 h 15"/>
                <a:gd name="T6" fmla="*/ 0 w 17"/>
                <a:gd name="T7" fmla="*/ 1 h 15"/>
                <a:gd name="T8" fmla="*/ 0 w 17"/>
                <a:gd name="T9" fmla="*/ 1 h 15"/>
                <a:gd name="T10" fmla="*/ 0 w 17"/>
                <a:gd name="T11" fmla="*/ 1 h 15"/>
                <a:gd name="T12" fmla="*/ 0 w 17"/>
                <a:gd name="T13" fmla="*/ 1 h 15"/>
                <a:gd name="T14" fmla="*/ 0 w 17"/>
                <a:gd name="T15" fmla="*/ 0 h 15"/>
                <a:gd name="T16" fmla="*/ 0 w 17"/>
                <a:gd name="T17" fmla="*/ 0 h 15"/>
                <a:gd name="T18" fmla="*/ 0 w 17"/>
                <a:gd name="T19" fmla="*/ 1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5"/>
                <a:gd name="T32" fmla="*/ 17 w 17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5">
                  <a:moveTo>
                    <a:pt x="17" y="5"/>
                  </a:moveTo>
                  <a:lnTo>
                    <a:pt x="14" y="10"/>
                  </a:lnTo>
                  <a:lnTo>
                    <a:pt x="11" y="13"/>
                  </a:lnTo>
                  <a:lnTo>
                    <a:pt x="7" y="15"/>
                  </a:lnTo>
                  <a:lnTo>
                    <a:pt x="2" y="12"/>
                  </a:lnTo>
                  <a:lnTo>
                    <a:pt x="0" y="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3" name="Freeform 49"/>
            <p:cNvSpPr>
              <a:spLocks/>
            </p:cNvSpPr>
            <p:nvPr/>
          </p:nvSpPr>
          <p:spPr bwMode="auto">
            <a:xfrm>
              <a:off x="3558" y="2264"/>
              <a:ext cx="97" cy="16"/>
            </a:xfrm>
            <a:custGeom>
              <a:avLst/>
              <a:gdLst>
                <a:gd name="T0" fmla="*/ 1 w 194"/>
                <a:gd name="T1" fmla="*/ 1 h 32"/>
                <a:gd name="T2" fmla="*/ 1 w 194"/>
                <a:gd name="T3" fmla="*/ 1 h 32"/>
                <a:gd name="T4" fmla="*/ 1 w 194"/>
                <a:gd name="T5" fmla="*/ 1 h 32"/>
                <a:gd name="T6" fmla="*/ 1 w 194"/>
                <a:gd name="T7" fmla="*/ 1 h 32"/>
                <a:gd name="T8" fmla="*/ 1 w 194"/>
                <a:gd name="T9" fmla="*/ 1 h 32"/>
                <a:gd name="T10" fmla="*/ 1 w 194"/>
                <a:gd name="T11" fmla="*/ 1 h 32"/>
                <a:gd name="T12" fmla="*/ 1 w 194"/>
                <a:gd name="T13" fmla="*/ 1 h 32"/>
                <a:gd name="T14" fmla="*/ 1 w 194"/>
                <a:gd name="T15" fmla="*/ 1 h 32"/>
                <a:gd name="T16" fmla="*/ 1 w 194"/>
                <a:gd name="T17" fmla="*/ 1 h 32"/>
                <a:gd name="T18" fmla="*/ 1 w 194"/>
                <a:gd name="T19" fmla="*/ 1 h 32"/>
                <a:gd name="T20" fmla="*/ 1 w 194"/>
                <a:gd name="T21" fmla="*/ 1 h 32"/>
                <a:gd name="T22" fmla="*/ 1 w 194"/>
                <a:gd name="T23" fmla="*/ 1 h 32"/>
                <a:gd name="T24" fmla="*/ 1 w 194"/>
                <a:gd name="T25" fmla="*/ 1 h 32"/>
                <a:gd name="T26" fmla="*/ 1 w 194"/>
                <a:gd name="T27" fmla="*/ 1 h 32"/>
                <a:gd name="T28" fmla="*/ 1 w 194"/>
                <a:gd name="T29" fmla="*/ 1 h 32"/>
                <a:gd name="T30" fmla="*/ 1 w 194"/>
                <a:gd name="T31" fmla="*/ 1 h 32"/>
                <a:gd name="T32" fmla="*/ 1 w 194"/>
                <a:gd name="T33" fmla="*/ 1 h 32"/>
                <a:gd name="T34" fmla="*/ 1 w 194"/>
                <a:gd name="T35" fmla="*/ 1 h 32"/>
                <a:gd name="T36" fmla="*/ 1 w 194"/>
                <a:gd name="T37" fmla="*/ 1 h 32"/>
                <a:gd name="T38" fmla="*/ 1 w 194"/>
                <a:gd name="T39" fmla="*/ 1 h 32"/>
                <a:gd name="T40" fmla="*/ 1 w 194"/>
                <a:gd name="T41" fmla="*/ 1 h 32"/>
                <a:gd name="T42" fmla="*/ 1 w 194"/>
                <a:gd name="T43" fmla="*/ 1 h 32"/>
                <a:gd name="T44" fmla="*/ 1 w 194"/>
                <a:gd name="T45" fmla="*/ 1 h 32"/>
                <a:gd name="T46" fmla="*/ 1 w 194"/>
                <a:gd name="T47" fmla="*/ 1 h 32"/>
                <a:gd name="T48" fmla="*/ 0 w 194"/>
                <a:gd name="T49" fmla="*/ 1 h 32"/>
                <a:gd name="T50" fmla="*/ 0 w 194"/>
                <a:gd name="T51" fmla="*/ 1 h 32"/>
                <a:gd name="T52" fmla="*/ 1 w 194"/>
                <a:gd name="T53" fmla="*/ 1 h 32"/>
                <a:gd name="T54" fmla="*/ 1 w 194"/>
                <a:gd name="T55" fmla="*/ 1 h 32"/>
                <a:gd name="T56" fmla="*/ 1 w 194"/>
                <a:gd name="T57" fmla="*/ 1 h 32"/>
                <a:gd name="T58" fmla="*/ 1 w 194"/>
                <a:gd name="T59" fmla="*/ 1 h 32"/>
                <a:gd name="T60" fmla="*/ 1 w 194"/>
                <a:gd name="T61" fmla="*/ 1 h 32"/>
                <a:gd name="T62" fmla="*/ 1 w 194"/>
                <a:gd name="T63" fmla="*/ 1 h 32"/>
                <a:gd name="T64" fmla="*/ 1 w 194"/>
                <a:gd name="T65" fmla="*/ 1 h 32"/>
                <a:gd name="T66" fmla="*/ 1 w 194"/>
                <a:gd name="T67" fmla="*/ 1 h 32"/>
                <a:gd name="T68" fmla="*/ 1 w 194"/>
                <a:gd name="T69" fmla="*/ 1 h 32"/>
                <a:gd name="T70" fmla="*/ 1 w 194"/>
                <a:gd name="T71" fmla="*/ 1 h 32"/>
                <a:gd name="T72" fmla="*/ 1 w 194"/>
                <a:gd name="T73" fmla="*/ 1 h 32"/>
                <a:gd name="T74" fmla="*/ 1 w 194"/>
                <a:gd name="T75" fmla="*/ 1 h 32"/>
                <a:gd name="T76" fmla="*/ 1 w 194"/>
                <a:gd name="T77" fmla="*/ 1 h 32"/>
                <a:gd name="T78" fmla="*/ 1 w 194"/>
                <a:gd name="T79" fmla="*/ 1 h 32"/>
                <a:gd name="T80" fmla="*/ 1 w 194"/>
                <a:gd name="T81" fmla="*/ 1 h 32"/>
                <a:gd name="T82" fmla="*/ 1 w 194"/>
                <a:gd name="T83" fmla="*/ 0 h 32"/>
                <a:gd name="T84" fmla="*/ 1 w 194"/>
                <a:gd name="T85" fmla="*/ 1 h 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4"/>
                <a:gd name="T130" fmla="*/ 0 h 32"/>
                <a:gd name="T131" fmla="*/ 194 w 194"/>
                <a:gd name="T132" fmla="*/ 32 h 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4" h="32">
                  <a:moveTo>
                    <a:pt x="194" y="6"/>
                  </a:moveTo>
                  <a:lnTo>
                    <a:pt x="189" y="13"/>
                  </a:lnTo>
                  <a:lnTo>
                    <a:pt x="183" y="18"/>
                  </a:lnTo>
                  <a:lnTo>
                    <a:pt x="175" y="20"/>
                  </a:lnTo>
                  <a:lnTo>
                    <a:pt x="167" y="21"/>
                  </a:lnTo>
                  <a:lnTo>
                    <a:pt x="158" y="23"/>
                  </a:lnTo>
                  <a:lnTo>
                    <a:pt x="149" y="23"/>
                  </a:lnTo>
                  <a:lnTo>
                    <a:pt x="141" y="23"/>
                  </a:lnTo>
                  <a:lnTo>
                    <a:pt x="133" y="25"/>
                  </a:lnTo>
                  <a:lnTo>
                    <a:pt x="124" y="28"/>
                  </a:lnTo>
                  <a:lnTo>
                    <a:pt x="114" y="31"/>
                  </a:lnTo>
                  <a:lnTo>
                    <a:pt x="104" y="31"/>
                  </a:lnTo>
                  <a:lnTo>
                    <a:pt x="94" y="31"/>
                  </a:lnTo>
                  <a:lnTo>
                    <a:pt x="84" y="30"/>
                  </a:lnTo>
                  <a:lnTo>
                    <a:pt x="75" y="27"/>
                  </a:lnTo>
                  <a:lnTo>
                    <a:pt x="67" y="26"/>
                  </a:lnTo>
                  <a:lnTo>
                    <a:pt x="60" y="25"/>
                  </a:lnTo>
                  <a:lnTo>
                    <a:pt x="53" y="26"/>
                  </a:lnTo>
                  <a:lnTo>
                    <a:pt x="46" y="27"/>
                  </a:lnTo>
                  <a:lnTo>
                    <a:pt x="38" y="28"/>
                  </a:lnTo>
                  <a:lnTo>
                    <a:pt x="30" y="31"/>
                  </a:lnTo>
                  <a:lnTo>
                    <a:pt x="22" y="32"/>
                  </a:lnTo>
                  <a:lnTo>
                    <a:pt x="14" y="31"/>
                  </a:lnTo>
                  <a:lnTo>
                    <a:pt x="6" y="30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10" y="11"/>
                  </a:lnTo>
                  <a:lnTo>
                    <a:pt x="20" y="9"/>
                  </a:lnTo>
                  <a:lnTo>
                    <a:pt x="30" y="9"/>
                  </a:lnTo>
                  <a:lnTo>
                    <a:pt x="41" y="8"/>
                  </a:lnTo>
                  <a:lnTo>
                    <a:pt x="51" y="8"/>
                  </a:lnTo>
                  <a:lnTo>
                    <a:pt x="62" y="9"/>
                  </a:lnTo>
                  <a:lnTo>
                    <a:pt x="74" y="9"/>
                  </a:lnTo>
                  <a:lnTo>
                    <a:pt x="85" y="10"/>
                  </a:lnTo>
                  <a:lnTo>
                    <a:pt x="95" y="10"/>
                  </a:lnTo>
                  <a:lnTo>
                    <a:pt x="106" y="11"/>
                  </a:lnTo>
                  <a:lnTo>
                    <a:pt x="117" y="11"/>
                  </a:lnTo>
                  <a:lnTo>
                    <a:pt x="128" y="10"/>
                  </a:lnTo>
                  <a:lnTo>
                    <a:pt x="139" y="9"/>
                  </a:lnTo>
                  <a:lnTo>
                    <a:pt x="151" y="6"/>
                  </a:lnTo>
                  <a:lnTo>
                    <a:pt x="162" y="4"/>
                  </a:lnTo>
                  <a:lnTo>
                    <a:pt x="173" y="0"/>
                  </a:lnTo>
                  <a:lnTo>
                    <a:pt x="194" y="6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4" name="Freeform 50"/>
            <p:cNvSpPr>
              <a:spLocks/>
            </p:cNvSpPr>
            <p:nvPr/>
          </p:nvSpPr>
          <p:spPr bwMode="auto">
            <a:xfrm>
              <a:off x="3520" y="2270"/>
              <a:ext cx="169" cy="61"/>
            </a:xfrm>
            <a:custGeom>
              <a:avLst/>
              <a:gdLst>
                <a:gd name="T0" fmla="*/ 1 w 337"/>
                <a:gd name="T1" fmla="*/ 1 h 121"/>
                <a:gd name="T2" fmla="*/ 1 w 337"/>
                <a:gd name="T3" fmla="*/ 1 h 121"/>
                <a:gd name="T4" fmla="*/ 1 w 337"/>
                <a:gd name="T5" fmla="*/ 1 h 121"/>
                <a:gd name="T6" fmla="*/ 1 w 337"/>
                <a:gd name="T7" fmla="*/ 1 h 121"/>
                <a:gd name="T8" fmla="*/ 1 w 337"/>
                <a:gd name="T9" fmla="*/ 1 h 121"/>
                <a:gd name="T10" fmla="*/ 1 w 337"/>
                <a:gd name="T11" fmla="*/ 1 h 121"/>
                <a:gd name="T12" fmla="*/ 1 w 337"/>
                <a:gd name="T13" fmla="*/ 1 h 121"/>
                <a:gd name="T14" fmla="*/ 1 w 337"/>
                <a:gd name="T15" fmla="*/ 1 h 121"/>
                <a:gd name="T16" fmla="*/ 1 w 337"/>
                <a:gd name="T17" fmla="*/ 1 h 121"/>
                <a:gd name="T18" fmla="*/ 1 w 337"/>
                <a:gd name="T19" fmla="*/ 1 h 121"/>
                <a:gd name="T20" fmla="*/ 1 w 337"/>
                <a:gd name="T21" fmla="*/ 1 h 121"/>
                <a:gd name="T22" fmla="*/ 1 w 337"/>
                <a:gd name="T23" fmla="*/ 1 h 121"/>
                <a:gd name="T24" fmla="*/ 1 w 337"/>
                <a:gd name="T25" fmla="*/ 1 h 121"/>
                <a:gd name="T26" fmla="*/ 1 w 337"/>
                <a:gd name="T27" fmla="*/ 1 h 121"/>
                <a:gd name="T28" fmla="*/ 1 w 337"/>
                <a:gd name="T29" fmla="*/ 1 h 121"/>
                <a:gd name="T30" fmla="*/ 1 w 337"/>
                <a:gd name="T31" fmla="*/ 1 h 121"/>
                <a:gd name="T32" fmla="*/ 1 w 337"/>
                <a:gd name="T33" fmla="*/ 1 h 121"/>
                <a:gd name="T34" fmla="*/ 1 w 337"/>
                <a:gd name="T35" fmla="*/ 1 h 121"/>
                <a:gd name="T36" fmla="*/ 1 w 337"/>
                <a:gd name="T37" fmla="*/ 1 h 121"/>
                <a:gd name="T38" fmla="*/ 1 w 337"/>
                <a:gd name="T39" fmla="*/ 1 h 121"/>
                <a:gd name="T40" fmla="*/ 1 w 337"/>
                <a:gd name="T41" fmla="*/ 1 h 121"/>
                <a:gd name="T42" fmla="*/ 1 w 337"/>
                <a:gd name="T43" fmla="*/ 1 h 121"/>
                <a:gd name="T44" fmla="*/ 1 w 337"/>
                <a:gd name="T45" fmla="*/ 1 h 121"/>
                <a:gd name="T46" fmla="*/ 1 w 337"/>
                <a:gd name="T47" fmla="*/ 1 h 121"/>
                <a:gd name="T48" fmla="*/ 1 w 337"/>
                <a:gd name="T49" fmla="*/ 1 h 121"/>
                <a:gd name="T50" fmla="*/ 0 w 337"/>
                <a:gd name="T51" fmla="*/ 1 h 121"/>
                <a:gd name="T52" fmla="*/ 1 w 337"/>
                <a:gd name="T53" fmla="*/ 1 h 121"/>
                <a:gd name="T54" fmla="*/ 1 w 337"/>
                <a:gd name="T55" fmla="*/ 1 h 121"/>
                <a:gd name="T56" fmla="*/ 1 w 337"/>
                <a:gd name="T57" fmla="*/ 1 h 121"/>
                <a:gd name="T58" fmla="*/ 1 w 337"/>
                <a:gd name="T59" fmla="*/ 1 h 121"/>
                <a:gd name="T60" fmla="*/ 1 w 337"/>
                <a:gd name="T61" fmla="*/ 1 h 121"/>
                <a:gd name="T62" fmla="*/ 1 w 337"/>
                <a:gd name="T63" fmla="*/ 1 h 121"/>
                <a:gd name="T64" fmla="*/ 1 w 337"/>
                <a:gd name="T65" fmla="*/ 1 h 121"/>
                <a:gd name="T66" fmla="*/ 1 w 337"/>
                <a:gd name="T67" fmla="*/ 1 h 121"/>
                <a:gd name="T68" fmla="*/ 1 w 337"/>
                <a:gd name="T69" fmla="*/ 1 h 121"/>
                <a:gd name="T70" fmla="*/ 1 w 337"/>
                <a:gd name="T71" fmla="*/ 1 h 121"/>
                <a:gd name="T72" fmla="*/ 1 w 337"/>
                <a:gd name="T73" fmla="*/ 1 h 121"/>
                <a:gd name="T74" fmla="*/ 1 w 337"/>
                <a:gd name="T75" fmla="*/ 1 h 121"/>
                <a:gd name="T76" fmla="*/ 1 w 337"/>
                <a:gd name="T77" fmla="*/ 1 h 121"/>
                <a:gd name="T78" fmla="*/ 1 w 337"/>
                <a:gd name="T79" fmla="*/ 1 h 121"/>
                <a:gd name="T80" fmla="*/ 1 w 337"/>
                <a:gd name="T81" fmla="*/ 1 h 121"/>
                <a:gd name="T82" fmla="*/ 1 w 337"/>
                <a:gd name="T83" fmla="*/ 0 h 121"/>
                <a:gd name="T84" fmla="*/ 1 w 337"/>
                <a:gd name="T85" fmla="*/ 1 h 1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121"/>
                <a:gd name="T131" fmla="*/ 337 w 337"/>
                <a:gd name="T132" fmla="*/ 121 h 1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121">
                  <a:moveTo>
                    <a:pt x="337" y="2"/>
                  </a:moveTo>
                  <a:lnTo>
                    <a:pt x="327" y="15"/>
                  </a:lnTo>
                  <a:lnTo>
                    <a:pt x="313" y="25"/>
                  </a:lnTo>
                  <a:lnTo>
                    <a:pt x="298" y="35"/>
                  </a:lnTo>
                  <a:lnTo>
                    <a:pt x="280" y="42"/>
                  </a:lnTo>
                  <a:lnTo>
                    <a:pt x="261" y="48"/>
                  </a:lnTo>
                  <a:lnTo>
                    <a:pt x="243" y="55"/>
                  </a:lnTo>
                  <a:lnTo>
                    <a:pt x="225" y="61"/>
                  </a:lnTo>
                  <a:lnTo>
                    <a:pt x="207" y="69"/>
                  </a:lnTo>
                  <a:lnTo>
                    <a:pt x="194" y="75"/>
                  </a:lnTo>
                  <a:lnTo>
                    <a:pt x="181" y="80"/>
                  </a:lnTo>
                  <a:lnTo>
                    <a:pt x="168" y="84"/>
                  </a:lnTo>
                  <a:lnTo>
                    <a:pt x="155" y="88"/>
                  </a:lnTo>
                  <a:lnTo>
                    <a:pt x="143" y="91"/>
                  </a:lnTo>
                  <a:lnTo>
                    <a:pt x="130" y="95"/>
                  </a:lnTo>
                  <a:lnTo>
                    <a:pt x="118" y="97"/>
                  </a:lnTo>
                  <a:lnTo>
                    <a:pt x="106" y="100"/>
                  </a:lnTo>
                  <a:lnTo>
                    <a:pt x="94" y="103"/>
                  </a:lnTo>
                  <a:lnTo>
                    <a:pt x="82" y="105"/>
                  </a:lnTo>
                  <a:lnTo>
                    <a:pt x="70" y="107"/>
                  </a:lnTo>
                  <a:lnTo>
                    <a:pt x="57" y="110"/>
                  </a:lnTo>
                  <a:lnTo>
                    <a:pt x="45" y="112"/>
                  </a:lnTo>
                  <a:lnTo>
                    <a:pt x="33" y="115"/>
                  </a:lnTo>
                  <a:lnTo>
                    <a:pt x="21" y="118"/>
                  </a:lnTo>
                  <a:lnTo>
                    <a:pt x="9" y="121"/>
                  </a:lnTo>
                  <a:lnTo>
                    <a:pt x="0" y="110"/>
                  </a:lnTo>
                  <a:lnTo>
                    <a:pt x="21" y="104"/>
                  </a:lnTo>
                  <a:lnTo>
                    <a:pt x="41" y="97"/>
                  </a:lnTo>
                  <a:lnTo>
                    <a:pt x="62" y="91"/>
                  </a:lnTo>
                  <a:lnTo>
                    <a:pt x="84" y="85"/>
                  </a:lnTo>
                  <a:lnTo>
                    <a:pt x="104" y="80"/>
                  </a:lnTo>
                  <a:lnTo>
                    <a:pt x="125" y="74"/>
                  </a:lnTo>
                  <a:lnTo>
                    <a:pt x="146" y="68"/>
                  </a:lnTo>
                  <a:lnTo>
                    <a:pt x="166" y="61"/>
                  </a:lnTo>
                  <a:lnTo>
                    <a:pt x="186" y="55"/>
                  </a:lnTo>
                  <a:lnTo>
                    <a:pt x="206" y="48"/>
                  </a:lnTo>
                  <a:lnTo>
                    <a:pt x="227" y="42"/>
                  </a:lnTo>
                  <a:lnTo>
                    <a:pt x="247" y="35"/>
                  </a:lnTo>
                  <a:lnTo>
                    <a:pt x="267" y="27"/>
                  </a:lnTo>
                  <a:lnTo>
                    <a:pt x="286" y="19"/>
                  </a:lnTo>
                  <a:lnTo>
                    <a:pt x="306" y="9"/>
                  </a:lnTo>
                  <a:lnTo>
                    <a:pt x="325" y="0"/>
                  </a:lnTo>
                  <a:lnTo>
                    <a:pt x="337" y="2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Freeform 51"/>
            <p:cNvSpPr>
              <a:spLocks/>
            </p:cNvSpPr>
            <p:nvPr/>
          </p:nvSpPr>
          <p:spPr bwMode="auto">
            <a:xfrm>
              <a:off x="3509" y="2307"/>
              <a:ext cx="206" cy="102"/>
            </a:xfrm>
            <a:custGeom>
              <a:avLst/>
              <a:gdLst>
                <a:gd name="T0" fmla="*/ 0 w 413"/>
                <a:gd name="T1" fmla="*/ 0 h 205"/>
                <a:gd name="T2" fmla="*/ 0 w 413"/>
                <a:gd name="T3" fmla="*/ 0 h 205"/>
                <a:gd name="T4" fmla="*/ 0 w 413"/>
                <a:gd name="T5" fmla="*/ 0 h 205"/>
                <a:gd name="T6" fmla="*/ 0 w 413"/>
                <a:gd name="T7" fmla="*/ 0 h 205"/>
                <a:gd name="T8" fmla="*/ 0 w 413"/>
                <a:gd name="T9" fmla="*/ 0 h 205"/>
                <a:gd name="T10" fmla="*/ 0 w 413"/>
                <a:gd name="T11" fmla="*/ 0 h 205"/>
                <a:gd name="T12" fmla="*/ 0 w 413"/>
                <a:gd name="T13" fmla="*/ 0 h 205"/>
                <a:gd name="T14" fmla="*/ 0 w 413"/>
                <a:gd name="T15" fmla="*/ 0 h 205"/>
                <a:gd name="T16" fmla="*/ 0 w 413"/>
                <a:gd name="T17" fmla="*/ 0 h 205"/>
                <a:gd name="T18" fmla="*/ 0 w 413"/>
                <a:gd name="T19" fmla="*/ 0 h 205"/>
                <a:gd name="T20" fmla="*/ 0 w 413"/>
                <a:gd name="T21" fmla="*/ 0 h 205"/>
                <a:gd name="T22" fmla="*/ 0 w 413"/>
                <a:gd name="T23" fmla="*/ 0 h 205"/>
                <a:gd name="T24" fmla="*/ 0 w 413"/>
                <a:gd name="T25" fmla="*/ 0 h 205"/>
                <a:gd name="T26" fmla="*/ 0 w 413"/>
                <a:gd name="T27" fmla="*/ 0 h 205"/>
                <a:gd name="T28" fmla="*/ 0 w 413"/>
                <a:gd name="T29" fmla="*/ 0 h 205"/>
                <a:gd name="T30" fmla="*/ 0 w 413"/>
                <a:gd name="T31" fmla="*/ 0 h 205"/>
                <a:gd name="T32" fmla="*/ 0 w 413"/>
                <a:gd name="T33" fmla="*/ 0 h 205"/>
                <a:gd name="T34" fmla="*/ 0 w 413"/>
                <a:gd name="T35" fmla="*/ 0 h 205"/>
                <a:gd name="T36" fmla="*/ 0 w 413"/>
                <a:gd name="T37" fmla="*/ 0 h 205"/>
                <a:gd name="T38" fmla="*/ 0 w 413"/>
                <a:gd name="T39" fmla="*/ 0 h 205"/>
                <a:gd name="T40" fmla="*/ 0 w 413"/>
                <a:gd name="T41" fmla="*/ 0 h 205"/>
                <a:gd name="T42" fmla="*/ 0 w 413"/>
                <a:gd name="T43" fmla="*/ 0 h 205"/>
                <a:gd name="T44" fmla="*/ 0 w 413"/>
                <a:gd name="T45" fmla="*/ 0 h 205"/>
                <a:gd name="T46" fmla="*/ 0 w 413"/>
                <a:gd name="T47" fmla="*/ 0 h 205"/>
                <a:gd name="T48" fmla="*/ 0 w 413"/>
                <a:gd name="T49" fmla="*/ 0 h 205"/>
                <a:gd name="T50" fmla="*/ 0 w 413"/>
                <a:gd name="T51" fmla="*/ 0 h 205"/>
                <a:gd name="T52" fmla="*/ 0 w 413"/>
                <a:gd name="T53" fmla="*/ 0 h 205"/>
                <a:gd name="T54" fmla="*/ 0 w 413"/>
                <a:gd name="T55" fmla="*/ 0 h 205"/>
                <a:gd name="T56" fmla="*/ 0 w 413"/>
                <a:gd name="T57" fmla="*/ 0 h 205"/>
                <a:gd name="T58" fmla="*/ 0 w 413"/>
                <a:gd name="T59" fmla="*/ 0 h 205"/>
                <a:gd name="T60" fmla="*/ 0 w 413"/>
                <a:gd name="T61" fmla="*/ 0 h 205"/>
                <a:gd name="T62" fmla="*/ 0 w 413"/>
                <a:gd name="T63" fmla="*/ 0 h 205"/>
                <a:gd name="T64" fmla="*/ 0 w 413"/>
                <a:gd name="T65" fmla="*/ 0 h 205"/>
                <a:gd name="T66" fmla="*/ 0 w 413"/>
                <a:gd name="T67" fmla="*/ 0 h 205"/>
                <a:gd name="T68" fmla="*/ 0 w 413"/>
                <a:gd name="T69" fmla="*/ 0 h 205"/>
                <a:gd name="T70" fmla="*/ 0 w 413"/>
                <a:gd name="T71" fmla="*/ 0 h 205"/>
                <a:gd name="T72" fmla="*/ 0 w 413"/>
                <a:gd name="T73" fmla="*/ 0 h 205"/>
                <a:gd name="T74" fmla="*/ 0 w 413"/>
                <a:gd name="T75" fmla="*/ 0 h 205"/>
                <a:gd name="T76" fmla="*/ 0 w 413"/>
                <a:gd name="T77" fmla="*/ 0 h 205"/>
                <a:gd name="T78" fmla="*/ 0 w 413"/>
                <a:gd name="T79" fmla="*/ 0 h 205"/>
                <a:gd name="T80" fmla="*/ 0 w 413"/>
                <a:gd name="T81" fmla="*/ 0 h 205"/>
                <a:gd name="T82" fmla="*/ 0 w 413"/>
                <a:gd name="T83" fmla="*/ 0 h 2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3"/>
                <a:gd name="T127" fmla="*/ 0 h 205"/>
                <a:gd name="T128" fmla="*/ 413 w 413"/>
                <a:gd name="T129" fmla="*/ 205 h 2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3" h="205">
                  <a:moveTo>
                    <a:pt x="413" y="0"/>
                  </a:moveTo>
                  <a:lnTo>
                    <a:pt x="391" y="18"/>
                  </a:lnTo>
                  <a:lnTo>
                    <a:pt x="367" y="36"/>
                  </a:lnTo>
                  <a:lnTo>
                    <a:pt x="343" y="53"/>
                  </a:lnTo>
                  <a:lnTo>
                    <a:pt x="319" y="69"/>
                  </a:lnTo>
                  <a:lnTo>
                    <a:pt x="294" y="85"/>
                  </a:lnTo>
                  <a:lnTo>
                    <a:pt x="269" y="99"/>
                  </a:lnTo>
                  <a:lnTo>
                    <a:pt x="244" y="114"/>
                  </a:lnTo>
                  <a:lnTo>
                    <a:pt x="218" y="127"/>
                  </a:lnTo>
                  <a:lnTo>
                    <a:pt x="192" y="139"/>
                  </a:lnTo>
                  <a:lnTo>
                    <a:pt x="166" y="151"/>
                  </a:lnTo>
                  <a:lnTo>
                    <a:pt x="138" y="162"/>
                  </a:lnTo>
                  <a:lnTo>
                    <a:pt x="111" y="172"/>
                  </a:lnTo>
                  <a:lnTo>
                    <a:pt x="83" y="182"/>
                  </a:lnTo>
                  <a:lnTo>
                    <a:pt x="56" y="190"/>
                  </a:lnTo>
                  <a:lnTo>
                    <a:pt x="29" y="198"/>
                  </a:lnTo>
                  <a:lnTo>
                    <a:pt x="0" y="205"/>
                  </a:lnTo>
                  <a:lnTo>
                    <a:pt x="0" y="192"/>
                  </a:lnTo>
                  <a:lnTo>
                    <a:pt x="19" y="192"/>
                  </a:lnTo>
                  <a:lnTo>
                    <a:pt x="35" y="190"/>
                  </a:lnTo>
                  <a:lnTo>
                    <a:pt x="50" y="185"/>
                  </a:lnTo>
                  <a:lnTo>
                    <a:pt x="66" y="180"/>
                  </a:lnTo>
                  <a:lnTo>
                    <a:pt x="81" y="173"/>
                  </a:lnTo>
                  <a:lnTo>
                    <a:pt x="97" y="166"/>
                  </a:lnTo>
                  <a:lnTo>
                    <a:pt x="114" y="159"/>
                  </a:lnTo>
                  <a:lnTo>
                    <a:pt x="132" y="154"/>
                  </a:lnTo>
                  <a:lnTo>
                    <a:pt x="151" y="145"/>
                  </a:lnTo>
                  <a:lnTo>
                    <a:pt x="171" y="137"/>
                  </a:lnTo>
                  <a:lnTo>
                    <a:pt x="190" y="128"/>
                  </a:lnTo>
                  <a:lnTo>
                    <a:pt x="208" y="119"/>
                  </a:lnTo>
                  <a:lnTo>
                    <a:pt x="226" y="109"/>
                  </a:lnTo>
                  <a:lnTo>
                    <a:pt x="244" y="100"/>
                  </a:lnTo>
                  <a:lnTo>
                    <a:pt x="262" y="91"/>
                  </a:lnTo>
                  <a:lnTo>
                    <a:pt x="279" y="80"/>
                  </a:lnTo>
                  <a:lnTo>
                    <a:pt x="296" y="71"/>
                  </a:lnTo>
                  <a:lnTo>
                    <a:pt x="313" y="62"/>
                  </a:lnTo>
                  <a:lnTo>
                    <a:pt x="331" y="52"/>
                  </a:lnTo>
                  <a:lnTo>
                    <a:pt x="347" y="41"/>
                  </a:lnTo>
                  <a:lnTo>
                    <a:pt x="364" y="31"/>
                  </a:lnTo>
                  <a:lnTo>
                    <a:pt x="380" y="21"/>
                  </a:lnTo>
                  <a:lnTo>
                    <a:pt x="397" y="1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6" name="Freeform 52"/>
            <p:cNvSpPr>
              <a:spLocks/>
            </p:cNvSpPr>
            <p:nvPr/>
          </p:nvSpPr>
          <p:spPr bwMode="auto">
            <a:xfrm>
              <a:off x="3509" y="2332"/>
              <a:ext cx="344" cy="236"/>
            </a:xfrm>
            <a:custGeom>
              <a:avLst/>
              <a:gdLst>
                <a:gd name="T0" fmla="*/ 1 w 688"/>
                <a:gd name="T1" fmla="*/ 0 h 473"/>
                <a:gd name="T2" fmla="*/ 1 w 688"/>
                <a:gd name="T3" fmla="*/ 0 h 473"/>
                <a:gd name="T4" fmla="*/ 1 w 688"/>
                <a:gd name="T5" fmla="*/ 0 h 473"/>
                <a:gd name="T6" fmla="*/ 1 w 688"/>
                <a:gd name="T7" fmla="*/ 0 h 473"/>
                <a:gd name="T8" fmla="*/ 1 w 688"/>
                <a:gd name="T9" fmla="*/ 0 h 473"/>
                <a:gd name="T10" fmla="*/ 1 w 688"/>
                <a:gd name="T11" fmla="*/ 0 h 473"/>
                <a:gd name="T12" fmla="*/ 1 w 688"/>
                <a:gd name="T13" fmla="*/ 0 h 473"/>
                <a:gd name="T14" fmla="*/ 1 w 688"/>
                <a:gd name="T15" fmla="*/ 0 h 473"/>
                <a:gd name="T16" fmla="*/ 1 w 688"/>
                <a:gd name="T17" fmla="*/ 0 h 473"/>
                <a:gd name="T18" fmla="*/ 1 w 688"/>
                <a:gd name="T19" fmla="*/ 0 h 473"/>
                <a:gd name="T20" fmla="*/ 1 w 688"/>
                <a:gd name="T21" fmla="*/ 0 h 473"/>
                <a:gd name="T22" fmla="*/ 1 w 688"/>
                <a:gd name="T23" fmla="*/ 0 h 473"/>
                <a:gd name="T24" fmla="*/ 1 w 688"/>
                <a:gd name="T25" fmla="*/ 0 h 473"/>
                <a:gd name="T26" fmla="*/ 1 w 688"/>
                <a:gd name="T27" fmla="*/ 0 h 473"/>
                <a:gd name="T28" fmla="*/ 1 w 688"/>
                <a:gd name="T29" fmla="*/ 0 h 473"/>
                <a:gd name="T30" fmla="*/ 1 w 688"/>
                <a:gd name="T31" fmla="*/ 0 h 473"/>
                <a:gd name="T32" fmla="*/ 1 w 688"/>
                <a:gd name="T33" fmla="*/ 0 h 473"/>
                <a:gd name="T34" fmla="*/ 1 w 688"/>
                <a:gd name="T35" fmla="*/ 0 h 473"/>
                <a:gd name="T36" fmla="*/ 1 w 688"/>
                <a:gd name="T37" fmla="*/ 0 h 473"/>
                <a:gd name="T38" fmla="*/ 1 w 688"/>
                <a:gd name="T39" fmla="*/ 0 h 473"/>
                <a:gd name="T40" fmla="*/ 1 w 688"/>
                <a:gd name="T41" fmla="*/ 0 h 473"/>
                <a:gd name="T42" fmla="*/ 1 w 688"/>
                <a:gd name="T43" fmla="*/ 0 h 473"/>
                <a:gd name="T44" fmla="*/ 1 w 688"/>
                <a:gd name="T45" fmla="*/ 0 h 473"/>
                <a:gd name="T46" fmla="*/ 1 w 688"/>
                <a:gd name="T47" fmla="*/ 0 h 473"/>
                <a:gd name="T48" fmla="*/ 1 w 688"/>
                <a:gd name="T49" fmla="*/ 0 h 473"/>
                <a:gd name="T50" fmla="*/ 1 w 688"/>
                <a:gd name="T51" fmla="*/ 0 h 473"/>
                <a:gd name="T52" fmla="*/ 1 w 688"/>
                <a:gd name="T53" fmla="*/ 0 h 473"/>
                <a:gd name="T54" fmla="*/ 1 w 688"/>
                <a:gd name="T55" fmla="*/ 0 h 473"/>
                <a:gd name="T56" fmla="*/ 1 w 688"/>
                <a:gd name="T57" fmla="*/ 0 h 473"/>
                <a:gd name="T58" fmla="*/ 1 w 688"/>
                <a:gd name="T59" fmla="*/ 0 h 473"/>
                <a:gd name="T60" fmla="*/ 1 w 688"/>
                <a:gd name="T61" fmla="*/ 0 h 473"/>
                <a:gd name="T62" fmla="*/ 1 w 688"/>
                <a:gd name="T63" fmla="*/ 0 h 473"/>
                <a:gd name="T64" fmla="*/ 1 w 688"/>
                <a:gd name="T65" fmla="*/ 0 h 473"/>
                <a:gd name="T66" fmla="*/ 1 w 688"/>
                <a:gd name="T67" fmla="*/ 0 h 473"/>
                <a:gd name="T68" fmla="*/ 1 w 688"/>
                <a:gd name="T69" fmla="*/ 0 h 473"/>
                <a:gd name="T70" fmla="*/ 1 w 688"/>
                <a:gd name="T71" fmla="*/ 0 h 473"/>
                <a:gd name="T72" fmla="*/ 1 w 688"/>
                <a:gd name="T73" fmla="*/ 0 h 473"/>
                <a:gd name="T74" fmla="*/ 1 w 688"/>
                <a:gd name="T75" fmla="*/ 0 h 473"/>
                <a:gd name="T76" fmla="*/ 1 w 688"/>
                <a:gd name="T77" fmla="*/ 0 h 473"/>
                <a:gd name="T78" fmla="*/ 1 w 688"/>
                <a:gd name="T79" fmla="*/ 0 h 473"/>
                <a:gd name="T80" fmla="*/ 1 w 688"/>
                <a:gd name="T81" fmla="*/ 0 h 473"/>
                <a:gd name="T82" fmla="*/ 1 w 688"/>
                <a:gd name="T83" fmla="*/ 0 h 473"/>
                <a:gd name="T84" fmla="*/ 1 w 688"/>
                <a:gd name="T85" fmla="*/ 0 h 473"/>
                <a:gd name="T86" fmla="*/ 1 w 688"/>
                <a:gd name="T87" fmla="*/ 0 h 473"/>
                <a:gd name="T88" fmla="*/ 1 w 688"/>
                <a:gd name="T89" fmla="*/ 0 h 473"/>
                <a:gd name="T90" fmla="*/ 1 w 688"/>
                <a:gd name="T91" fmla="*/ 0 h 473"/>
                <a:gd name="T92" fmla="*/ 1 w 688"/>
                <a:gd name="T93" fmla="*/ 0 h 473"/>
                <a:gd name="T94" fmla="*/ 1 w 688"/>
                <a:gd name="T95" fmla="*/ 0 h 473"/>
                <a:gd name="T96" fmla="*/ 1 w 688"/>
                <a:gd name="T97" fmla="*/ 0 h 473"/>
                <a:gd name="T98" fmla="*/ 1 w 688"/>
                <a:gd name="T99" fmla="*/ 0 h 473"/>
                <a:gd name="T100" fmla="*/ 1 w 688"/>
                <a:gd name="T101" fmla="*/ 0 h 473"/>
                <a:gd name="T102" fmla="*/ 1 w 688"/>
                <a:gd name="T103" fmla="*/ 0 h 473"/>
                <a:gd name="T104" fmla="*/ 1 w 688"/>
                <a:gd name="T105" fmla="*/ 0 h 473"/>
                <a:gd name="T106" fmla="*/ 1 w 688"/>
                <a:gd name="T107" fmla="*/ 0 h 473"/>
                <a:gd name="T108" fmla="*/ 1 w 688"/>
                <a:gd name="T109" fmla="*/ 0 h 473"/>
                <a:gd name="T110" fmla="*/ 1 w 688"/>
                <a:gd name="T111" fmla="*/ 0 h 473"/>
                <a:gd name="T112" fmla="*/ 1 w 688"/>
                <a:gd name="T113" fmla="*/ 0 h 473"/>
                <a:gd name="T114" fmla="*/ 1 w 688"/>
                <a:gd name="T115" fmla="*/ 0 h 473"/>
                <a:gd name="T116" fmla="*/ 1 w 688"/>
                <a:gd name="T117" fmla="*/ 0 h 473"/>
                <a:gd name="T118" fmla="*/ 1 w 688"/>
                <a:gd name="T119" fmla="*/ 0 h 473"/>
                <a:gd name="T120" fmla="*/ 1 w 688"/>
                <a:gd name="T121" fmla="*/ 0 h 4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88"/>
                <a:gd name="T184" fmla="*/ 0 h 473"/>
                <a:gd name="T185" fmla="*/ 688 w 688"/>
                <a:gd name="T186" fmla="*/ 473 h 4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88" h="473">
                  <a:moveTo>
                    <a:pt x="399" y="13"/>
                  </a:moveTo>
                  <a:lnTo>
                    <a:pt x="391" y="22"/>
                  </a:lnTo>
                  <a:lnTo>
                    <a:pt x="380" y="30"/>
                  </a:lnTo>
                  <a:lnTo>
                    <a:pt x="369" y="37"/>
                  </a:lnTo>
                  <a:lnTo>
                    <a:pt x="359" y="45"/>
                  </a:lnTo>
                  <a:lnTo>
                    <a:pt x="348" y="52"/>
                  </a:lnTo>
                  <a:lnTo>
                    <a:pt x="338" y="60"/>
                  </a:lnTo>
                  <a:lnTo>
                    <a:pt x="329" y="68"/>
                  </a:lnTo>
                  <a:lnTo>
                    <a:pt x="322" y="78"/>
                  </a:lnTo>
                  <a:lnTo>
                    <a:pt x="315" y="82"/>
                  </a:lnTo>
                  <a:lnTo>
                    <a:pt x="306" y="86"/>
                  </a:lnTo>
                  <a:lnTo>
                    <a:pt x="300" y="91"/>
                  </a:lnTo>
                  <a:lnTo>
                    <a:pt x="298" y="101"/>
                  </a:lnTo>
                  <a:lnTo>
                    <a:pt x="298" y="105"/>
                  </a:lnTo>
                  <a:lnTo>
                    <a:pt x="299" y="110"/>
                  </a:lnTo>
                  <a:lnTo>
                    <a:pt x="302" y="113"/>
                  </a:lnTo>
                  <a:lnTo>
                    <a:pt x="306" y="116"/>
                  </a:lnTo>
                  <a:lnTo>
                    <a:pt x="319" y="102"/>
                  </a:lnTo>
                  <a:lnTo>
                    <a:pt x="333" y="89"/>
                  </a:lnTo>
                  <a:lnTo>
                    <a:pt x="347" y="78"/>
                  </a:lnTo>
                  <a:lnTo>
                    <a:pt x="362" y="66"/>
                  </a:lnTo>
                  <a:lnTo>
                    <a:pt x="377" y="56"/>
                  </a:lnTo>
                  <a:lnTo>
                    <a:pt x="392" y="44"/>
                  </a:lnTo>
                  <a:lnTo>
                    <a:pt x="406" y="33"/>
                  </a:lnTo>
                  <a:lnTo>
                    <a:pt x="418" y="20"/>
                  </a:lnTo>
                  <a:lnTo>
                    <a:pt x="422" y="25"/>
                  </a:lnTo>
                  <a:lnTo>
                    <a:pt x="427" y="28"/>
                  </a:lnTo>
                  <a:lnTo>
                    <a:pt x="432" y="30"/>
                  </a:lnTo>
                  <a:lnTo>
                    <a:pt x="437" y="31"/>
                  </a:lnTo>
                  <a:lnTo>
                    <a:pt x="443" y="33"/>
                  </a:lnTo>
                  <a:lnTo>
                    <a:pt x="449" y="31"/>
                  </a:lnTo>
                  <a:lnTo>
                    <a:pt x="455" y="30"/>
                  </a:lnTo>
                  <a:lnTo>
                    <a:pt x="461" y="27"/>
                  </a:lnTo>
                  <a:lnTo>
                    <a:pt x="476" y="27"/>
                  </a:lnTo>
                  <a:lnTo>
                    <a:pt x="490" y="27"/>
                  </a:lnTo>
                  <a:lnTo>
                    <a:pt x="503" y="27"/>
                  </a:lnTo>
                  <a:lnTo>
                    <a:pt x="517" y="27"/>
                  </a:lnTo>
                  <a:lnTo>
                    <a:pt x="531" y="27"/>
                  </a:lnTo>
                  <a:lnTo>
                    <a:pt x="546" y="27"/>
                  </a:lnTo>
                  <a:lnTo>
                    <a:pt x="560" y="27"/>
                  </a:lnTo>
                  <a:lnTo>
                    <a:pt x="574" y="27"/>
                  </a:lnTo>
                  <a:lnTo>
                    <a:pt x="588" y="27"/>
                  </a:lnTo>
                  <a:lnTo>
                    <a:pt x="602" y="28"/>
                  </a:lnTo>
                  <a:lnTo>
                    <a:pt x="618" y="29"/>
                  </a:lnTo>
                  <a:lnTo>
                    <a:pt x="632" y="31"/>
                  </a:lnTo>
                  <a:lnTo>
                    <a:pt x="646" y="34"/>
                  </a:lnTo>
                  <a:lnTo>
                    <a:pt x="660" y="37"/>
                  </a:lnTo>
                  <a:lnTo>
                    <a:pt x="674" y="42"/>
                  </a:lnTo>
                  <a:lnTo>
                    <a:pt x="688" y="46"/>
                  </a:lnTo>
                  <a:lnTo>
                    <a:pt x="679" y="93"/>
                  </a:lnTo>
                  <a:lnTo>
                    <a:pt x="669" y="150"/>
                  </a:lnTo>
                  <a:lnTo>
                    <a:pt x="657" y="216"/>
                  </a:lnTo>
                  <a:lnTo>
                    <a:pt x="644" y="283"/>
                  </a:lnTo>
                  <a:lnTo>
                    <a:pt x="632" y="347"/>
                  </a:lnTo>
                  <a:lnTo>
                    <a:pt x="621" y="404"/>
                  </a:lnTo>
                  <a:lnTo>
                    <a:pt x="612" y="447"/>
                  </a:lnTo>
                  <a:lnTo>
                    <a:pt x="606" y="473"/>
                  </a:lnTo>
                  <a:lnTo>
                    <a:pt x="596" y="473"/>
                  </a:lnTo>
                  <a:lnTo>
                    <a:pt x="585" y="453"/>
                  </a:lnTo>
                  <a:lnTo>
                    <a:pt x="573" y="434"/>
                  </a:lnTo>
                  <a:lnTo>
                    <a:pt x="561" y="416"/>
                  </a:lnTo>
                  <a:lnTo>
                    <a:pt x="548" y="399"/>
                  </a:lnTo>
                  <a:lnTo>
                    <a:pt x="533" y="384"/>
                  </a:lnTo>
                  <a:lnTo>
                    <a:pt x="519" y="369"/>
                  </a:lnTo>
                  <a:lnTo>
                    <a:pt x="504" y="356"/>
                  </a:lnTo>
                  <a:lnTo>
                    <a:pt x="489" y="344"/>
                  </a:lnTo>
                  <a:lnTo>
                    <a:pt x="490" y="337"/>
                  </a:lnTo>
                  <a:lnTo>
                    <a:pt x="489" y="329"/>
                  </a:lnTo>
                  <a:lnTo>
                    <a:pt x="486" y="324"/>
                  </a:lnTo>
                  <a:lnTo>
                    <a:pt x="481" y="322"/>
                  </a:lnTo>
                  <a:lnTo>
                    <a:pt x="474" y="345"/>
                  </a:lnTo>
                  <a:lnTo>
                    <a:pt x="472" y="373"/>
                  </a:lnTo>
                  <a:lnTo>
                    <a:pt x="473" y="399"/>
                  </a:lnTo>
                  <a:lnTo>
                    <a:pt x="473" y="422"/>
                  </a:lnTo>
                  <a:lnTo>
                    <a:pt x="446" y="423"/>
                  </a:lnTo>
                  <a:lnTo>
                    <a:pt x="420" y="424"/>
                  </a:lnTo>
                  <a:lnTo>
                    <a:pt x="392" y="424"/>
                  </a:lnTo>
                  <a:lnTo>
                    <a:pt x="363" y="426"/>
                  </a:lnTo>
                  <a:lnTo>
                    <a:pt x="334" y="427"/>
                  </a:lnTo>
                  <a:lnTo>
                    <a:pt x="303" y="427"/>
                  </a:lnTo>
                  <a:lnTo>
                    <a:pt x="273" y="428"/>
                  </a:lnTo>
                  <a:lnTo>
                    <a:pt x="243" y="428"/>
                  </a:lnTo>
                  <a:lnTo>
                    <a:pt x="211" y="429"/>
                  </a:lnTo>
                  <a:lnTo>
                    <a:pt x="181" y="429"/>
                  </a:lnTo>
                  <a:lnTo>
                    <a:pt x="149" y="429"/>
                  </a:lnTo>
                  <a:lnTo>
                    <a:pt x="119" y="429"/>
                  </a:lnTo>
                  <a:lnTo>
                    <a:pt x="90" y="429"/>
                  </a:lnTo>
                  <a:lnTo>
                    <a:pt x="60" y="428"/>
                  </a:lnTo>
                  <a:lnTo>
                    <a:pt x="31" y="428"/>
                  </a:lnTo>
                  <a:lnTo>
                    <a:pt x="3" y="427"/>
                  </a:lnTo>
                  <a:lnTo>
                    <a:pt x="0" y="411"/>
                  </a:lnTo>
                  <a:lnTo>
                    <a:pt x="1" y="397"/>
                  </a:lnTo>
                  <a:lnTo>
                    <a:pt x="6" y="385"/>
                  </a:lnTo>
                  <a:lnTo>
                    <a:pt x="14" y="375"/>
                  </a:lnTo>
                  <a:lnTo>
                    <a:pt x="22" y="367"/>
                  </a:lnTo>
                  <a:lnTo>
                    <a:pt x="32" y="359"/>
                  </a:lnTo>
                  <a:lnTo>
                    <a:pt x="43" y="351"/>
                  </a:lnTo>
                  <a:lnTo>
                    <a:pt x="53" y="341"/>
                  </a:lnTo>
                  <a:lnTo>
                    <a:pt x="61" y="350"/>
                  </a:lnTo>
                  <a:lnTo>
                    <a:pt x="72" y="358"/>
                  </a:lnTo>
                  <a:lnTo>
                    <a:pt x="84" y="363"/>
                  </a:lnTo>
                  <a:lnTo>
                    <a:pt x="99" y="369"/>
                  </a:lnTo>
                  <a:lnTo>
                    <a:pt x="113" y="375"/>
                  </a:lnTo>
                  <a:lnTo>
                    <a:pt x="128" y="378"/>
                  </a:lnTo>
                  <a:lnTo>
                    <a:pt x="142" y="383"/>
                  </a:lnTo>
                  <a:lnTo>
                    <a:pt x="156" y="386"/>
                  </a:lnTo>
                  <a:lnTo>
                    <a:pt x="176" y="388"/>
                  </a:lnTo>
                  <a:lnTo>
                    <a:pt x="194" y="388"/>
                  </a:lnTo>
                  <a:lnTo>
                    <a:pt x="212" y="386"/>
                  </a:lnTo>
                  <a:lnTo>
                    <a:pt x="229" y="385"/>
                  </a:lnTo>
                  <a:lnTo>
                    <a:pt x="247" y="383"/>
                  </a:lnTo>
                  <a:lnTo>
                    <a:pt x="264" y="379"/>
                  </a:lnTo>
                  <a:lnTo>
                    <a:pt x="280" y="376"/>
                  </a:lnTo>
                  <a:lnTo>
                    <a:pt x="297" y="373"/>
                  </a:lnTo>
                  <a:lnTo>
                    <a:pt x="314" y="368"/>
                  </a:lnTo>
                  <a:lnTo>
                    <a:pt x="330" y="363"/>
                  </a:lnTo>
                  <a:lnTo>
                    <a:pt x="346" y="359"/>
                  </a:lnTo>
                  <a:lnTo>
                    <a:pt x="363" y="354"/>
                  </a:lnTo>
                  <a:lnTo>
                    <a:pt x="380" y="350"/>
                  </a:lnTo>
                  <a:lnTo>
                    <a:pt x="398" y="344"/>
                  </a:lnTo>
                  <a:lnTo>
                    <a:pt x="416" y="339"/>
                  </a:lnTo>
                  <a:lnTo>
                    <a:pt x="434" y="335"/>
                  </a:lnTo>
                  <a:lnTo>
                    <a:pt x="445" y="325"/>
                  </a:lnTo>
                  <a:lnTo>
                    <a:pt x="457" y="318"/>
                  </a:lnTo>
                  <a:lnTo>
                    <a:pt x="471" y="313"/>
                  </a:lnTo>
                  <a:lnTo>
                    <a:pt x="485" y="309"/>
                  </a:lnTo>
                  <a:lnTo>
                    <a:pt x="499" y="306"/>
                  </a:lnTo>
                  <a:lnTo>
                    <a:pt x="513" y="301"/>
                  </a:lnTo>
                  <a:lnTo>
                    <a:pt x="526" y="297"/>
                  </a:lnTo>
                  <a:lnTo>
                    <a:pt x="539" y="290"/>
                  </a:lnTo>
                  <a:lnTo>
                    <a:pt x="553" y="279"/>
                  </a:lnTo>
                  <a:lnTo>
                    <a:pt x="566" y="271"/>
                  </a:lnTo>
                  <a:lnTo>
                    <a:pt x="579" y="265"/>
                  </a:lnTo>
                  <a:lnTo>
                    <a:pt x="591" y="260"/>
                  </a:lnTo>
                  <a:lnTo>
                    <a:pt x="603" y="254"/>
                  </a:lnTo>
                  <a:lnTo>
                    <a:pt x="615" y="248"/>
                  </a:lnTo>
                  <a:lnTo>
                    <a:pt x="628" y="240"/>
                  </a:lnTo>
                  <a:lnTo>
                    <a:pt x="640" y="230"/>
                  </a:lnTo>
                  <a:lnTo>
                    <a:pt x="638" y="223"/>
                  </a:lnTo>
                  <a:lnTo>
                    <a:pt x="634" y="218"/>
                  </a:lnTo>
                  <a:lnTo>
                    <a:pt x="629" y="215"/>
                  </a:lnTo>
                  <a:lnTo>
                    <a:pt x="624" y="215"/>
                  </a:lnTo>
                  <a:lnTo>
                    <a:pt x="592" y="231"/>
                  </a:lnTo>
                  <a:lnTo>
                    <a:pt x="560" y="246"/>
                  </a:lnTo>
                  <a:lnTo>
                    <a:pt x="528" y="260"/>
                  </a:lnTo>
                  <a:lnTo>
                    <a:pt x="497" y="271"/>
                  </a:lnTo>
                  <a:lnTo>
                    <a:pt x="466" y="283"/>
                  </a:lnTo>
                  <a:lnTo>
                    <a:pt x="434" y="293"/>
                  </a:lnTo>
                  <a:lnTo>
                    <a:pt x="403" y="301"/>
                  </a:lnTo>
                  <a:lnTo>
                    <a:pt x="370" y="309"/>
                  </a:lnTo>
                  <a:lnTo>
                    <a:pt x="339" y="316"/>
                  </a:lnTo>
                  <a:lnTo>
                    <a:pt x="306" y="322"/>
                  </a:lnTo>
                  <a:lnTo>
                    <a:pt x="274" y="328"/>
                  </a:lnTo>
                  <a:lnTo>
                    <a:pt x="241" y="331"/>
                  </a:lnTo>
                  <a:lnTo>
                    <a:pt x="207" y="336"/>
                  </a:lnTo>
                  <a:lnTo>
                    <a:pt x="174" y="339"/>
                  </a:lnTo>
                  <a:lnTo>
                    <a:pt x="139" y="341"/>
                  </a:lnTo>
                  <a:lnTo>
                    <a:pt x="104" y="344"/>
                  </a:lnTo>
                  <a:lnTo>
                    <a:pt x="83" y="329"/>
                  </a:lnTo>
                  <a:lnTo>
                    <a:pt x="65" y="312"/>
                  </a:lnTo>
                  <a:lnTo>
                    <a:pt x="49" y="293"/>
                  </a:lnTo>
                  <a:lnTo>
                    <a:pt x="36" y="272"/>
                  </a:lnTo>
                  <a:lnTo>
                    <a:pt x="25" y="249"/>
                  </a:lnTo>
                  <a:lnTo>
                    <a:pt x="16" y="226"/>
                  </a:lnTo>
                  <a:lnTo>
                    <a:pt x="8" y="202"/>
                  </a:lnTo>
                  <a:lnTo>
                    <a:pt x="3" y="177"/>
                  </a:lnTo>
                  <a:lnTo>
                    <a:pt x="30" y="170"/>
                  </a:lnTo>
                  <a:lnTo>
                    <a:pt x="56" y="162"/>
                  </a:lnTo>
                  <a:lnTo>
                    <a:pt x="82" y="154"/>
                  </a:lnTo>
                  <a:lnTo>
                    <a:pt x="108" y="146"/>
                  </a:lnTo>
                  <a:lnTo>
                    <a:pt x="133" y="136"/>
                  </a:lnTo>
                  <a:lnTo>
                    <a:pt x="158" y="127"/>
                  </a:lnTo>
                  <a:lnTo>
                    <a:pt x="183" y="117"/>
                  </a:lnTo>
                  <a:lnTo>
                    <a:pt x="207" y="105"/>
                  </a:lnTo>
                  <a:lnTo>
                    <a:pt x="231" y="95"/>
                  </a:lnTo>
                  <a:lnTo>
                    <a:pt x="255" y="82"/>
                  </a:lnTo>
                  <a:lnTo>
                    <a:pt x="278" y="71"/>
                  </a:lnTo>
                  <a:lnTo>
                    <a:pt x="301" y="57"/>
                  </a:lnTo>
                  <a:lnTo>
                    <a:pt x="324" y="44"/>
                  </a:lnTo>
                  <a:lnTo>
                    <a:pt x="346" y="30"/>
                  </a:lnTo>
                  <a:lnTo>
                    <a:pt x="367" y="15"/>
                  </a:lnTo>
                  <a:lnTo>
                    <a:pt x="388" y="0"/>
                  </a:lnTo>
                  <a:lnTo>
                    <a:pt x="399" y="1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7" name="Freeform 53"/>
            <p:cNvSpPr>
              <a:spLocks/>
            </p:cNvSpPr>
            <p:nvPr/>
          </p:nvSpPr>
          <p:spPr bwMode="auto">
            <a:xfrm>
              <a:off x="4106" y="2374"/>
              <a:ext cx="111" cy="112"/>
            </a:xfrm>
            <a:custGeom>
              <a:avLst/>
              <a:gdLst>
                <a:gd name="T0" fmla="*/ 1 w 222"/>
                <a:gd name="T1" fmla="*/ 1 h 224"/>
                <a:gd name="T2" fmla="*/ 1 w 222"/>
                <a:gd name="T3" fmla="*/ 1 h 224"/>
                <a:gd name="T4" fmla="*/ 1 w 222"/>
                <a:gd name="T5" fmla="*/ 1 h 224"/>
                <a:gd name="T6" fmla="*/ 1 w 222"/>
                <a:gd name="T7" fmla="*/ 1 h 224"/>
                <a:gd name="T8" fmla="*/ 1 w 222"/>
                <a:gd name="T9" fmla="*/ 1 h 224"/>
                <a:gd name="T10" fmla="*/ 1 w 222"/>
                <a:gd name="T11" fmla="*/ 1 h 224"/>
                <a:gd name="T12" fmla="*/ 1 w 222"/>
                <a:gd name="T13" fmla="*/ 1 h 224"/>
                <a:gd name="T14" fmla="*/ 1 w 222"/>
                <a:gd name="T15" fmla="*/ 1 h 224"/>
                <a:gd name="T16" fmla="*/ 1 w 222"/>
                <a:gd name="T17" fmla="*/ 1 h 224"/>
                <a:gd name="T18" fmla="*/ 1 w 222"/>
                <a:gd name="T19" fmla="*/ 1 h 224"/>
                <a:gd name="T20" fmla="*/ 1 w 222"/>
                <a:gd name="T21" fmla="*/ 1 h 224"/>
                <a:gd name="T22" fmla="*/ 1 w 222"/>
                <a:gd name="T23" fmla="*/ 1 h 224"/>
                <a:gd name="T24" fmla="*/ 1 w 222"/>
                <a:gd name="T25" fmla="*/ 1 h 224"/>
                <a:gd name="T26" fmla="*/ 1 w 222"/>
                <a:gd name="T27" fmla="*/ 1 h 224"/>
                <a:gd name="T28" fmla="*/ 0 w 222"/>
                <a:gd name="T29" fmla="*/ 1 h 224"/>
                <a:gd name="T30" fmla="*/ 1 w 222"/>
                <a:gd name="T31" fmla="*/ 1 h 224"/>
                <a:gd name="T32" fmla="*/ 1 w 222"/>
                <a:gd name="T33" fmla="*/ 0 h 224"/>
                <a:gd name="T34" fmla="*/ 1 w 222"/>
                <a:gd name="T35" fmla="*/ 1 h 2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2"/>
                <a:gd name="T55" fmla="*/ 0 h 224"/>
                <a:gd name="T56" fmla="*/ 222 w 222"/>
                <a:gd name="T57" fmla="*/ 224 h 2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2" h="224">
                  <a:moveTo>
                    <a:pt x="114" y="43"/>
                  </a:moveTo>
                  <a:lnTo>
                    <a:pt x="194" y="4"/>
                  </a:lnTo>
                  <a:lnTo>
                    <a:pt x="166" y="80"/>
                  </a:lnTo>
                  <a:lnTo>
                    <a:pt x="222" y="161"/>
                  </a:lnTo>
                  <a:lnTo>
                    <a:pt x="140" y="147"/>
                  </a:lnTo>
                  <a:lnTo>
                    <a:pt x="110" y="224"/>
                  </a:lnTo>
                  <a:lnTo>
                    <a:pt x="74" y="142"/>
                  </a:lnTo>
                  <a:lnTo>
                    <a:pt x="71" y="142"/>
                  </a:lnTo>
                  <a:lnTo>
                    <a:pt x="62" y="140"/>
                  </a:lnTo>
                  <a:lnTo>
                    <a:pt x="50" y="138"/>
                  </a:lnTo>
                  <a:lnTo>
                    <a:pt x="37" y="135"/>
                  </a:lnTo>
                  <a:lnTo>
                    <a:pt x="22" y="132"/>
                  </a:lnTo>
                  <a:lnTo>
                    <a:pt x="11" y="128"/>
                  </a:lnTo>
                  <a:lnTo>
                    <a:pt x="3" y="125"/>
                  </a:lnTo>
                  <a:lnTo>
                    <a:pt x="0" y="123"/>
                  </a:lnTo>
                  <a:lnTo>
                    <a:pt x="63" y="77"/>
                  </a:lnTo>
                  <a:lnTo>
                    <a:pt x="44" y="0"/>
                  </a:lnTo>
                  <a:lnTo>
                    <a:pt x="114" y="4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Freeform 54"/>
            <p:cNvSpPr>
              <a:spLocks/>
            </p:cNvSpPr>
            <p:nvPr/>
          </p:nvSpPr>
          <p:spPr bwMode="auto">
            <a:xfrm>
              <a:off x="3861" y="2421"/>
              <a:ext cx="144" cy="152"/>
            </a:xfrm>
            <a:custGeom>
              <a:avLst/>
              <a:gdLst>
                <a:gd name="T0" fmla="*/ 1 w 287"/>
                <a:gd name="T1" fmla="*/ 0 h 303"/>
                <a:gd name="T2" fmla="*/ 1 w 287"/>
                <a:gd name="T3" fmla="*/ 1 h 303"/>
                <a:gd name="T4" fmla="*/ 1 w 287"/>
                <a:gd name="T5" fmla="*/ 1 h 303"/>
                <a:gd name="T6" fmla="*/ 1 w 287"/>
                <a:gd name="T7" fmla="*/ 1 h 303"/>
                <a:gd name="T8" fmla="*/ 1 w 287"/>
                <a:gd name="T9" fmla="*/ 1 h 303"/>
                <a:gd name="T10" fmla="*/ 1 w 287"/>
                <a:gd name="T11" fmla="*/ 1 h 303"/>
                <a:gd name="T12" fmla="*/ 0 w 287"/>
                <a:gd name="T13" fmla="*/ 1 h 303"/>
                <a:gd name="T14" fmla="*/ 1 w 287"/>
                <a:gd name="T15" fmla="*/ 1 h 303"/>
                <a:gd name="T16" fmla="*/ 1 w 287"/>
                <a:gd name="T17" fmla="*/ 1 h 303"/>
                <a:gd name="T18" fmla="*/ 1 w 287"/>
                <a:gd name="T19" fmla="*/ 1 h 303"/>
                <a:gd name="T20" fmla="*/ 1 w 287"/>
                <a:gd name="T21" fmla="*/ 0 h 3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"/>
                <a:gd name="T34" fmla="*/ 0 h 303"/>
                <a:gd name="T35" fmla="*/ 287 w 287"/>
                <a:gd name="T36" fmla="*/ 303 h 3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" h="303">
                  <a:moveTo>
                    <a:pt x="225" y="0"/>
                  </a:moveTo>
                  <a:lnTo>
                    <a:pt x="219" y="107"/>
                  </a:lnTo>
                  <a:lnTo>
                    <a:pt x="287" y="172"/>
                  </a:lnTo>
                  <a:lnTo>
                    <a:pt x="194" y="183"/>
                  </a:lnTo>
                  <a:lnTo>
                    <a:pt x="169" y="303"/>
                  </a:lnTo>
                  <a:lnTo>
                    <a:pt x="108" y="198"/>
                  </a:lnTo>
                  <a:lnTo>
                    <a:pt x="0" y="226"/>
                  </a:lnTo>
                  <a:lnTo>
                    <a:pt x="68" y="129"/>
                  </a:lnTo>
                  <a:lnTo>
                    <a:pt x="48" y="26"/>
                  </a:lnTo>
                  <a:lnTo>
                    <a:pt x="135" y="7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9" name="Freeform 55"/>
            <p:cNvSpPr>
              <a:spLocks/>
            </p:cNvSpPr>
            <p:nvPr/>
          </p:nvSpPr>
          <p:spPr bwMode="auto">
            <a:xfrm>
              <a:off x="3758" y="2481"/>
              <a:ext cx="57" cy="21"/>
            </a:xfrm>
            <a:custGeom>
              <a:avLst/>
              <a:gdLst>
                <a:gd name="T0" fmla="*/ 1 w 114"/>
                <a:gd name="T1" fmla="*/ 0 h 42"/>
                <a:gd name="T2" fmla="*/ 1 w 114"/>
                <a:gd name="T3" fmla="*/ 1 h 42"/>
                <a:gd name="T4" fmla="*/ 1 w 114"/>
                <a:gd name="T5" fmla="*/ 1 h 42"/>
                <a:gd name="T6" fmla="*/ 1 w 114"/>
                <a:gd name="T7" fmla="*/ 1 h 42"/>
                <a:gd name="T8" fmla="*/ 1 w 114"/>
                <a:gd name="T9" fmla="*/ 1 h 42"/>
                <a:gd name="T10" fmla="*/ 1 w 114"/>
                <a:gd name="T11" fmla="*/ 1 h 42"/>
                <a:gd name="T12" fmla="*/ 1 w 114"/>
                <a:gd name="T13" fmla="*/ 1 h 42"/>
                <a:gd name="T14" fmla="*/ 1 w 114"/>
                <a:gd name="T15" fmla="*/ 1 h 42"/>
                <a:gd name="T16" fmla="*/ 1 w 114"/>
                <a:gd name="T17" fmla="*/ 1 h 42"/>
                <a:gd name="T18" fmla="*/ 1 w 114"/>
                <a:gd name="T19" fmla="*/ 1 h 42"/>
                <a:gd name="T20" fmla="*/ 1 w 114"/>
                <a:gd name="T21" fmla="*/ 1 h 42"/>
                <a:gd name="T22" fmla="*/ 1 w 114"/>
                <a:gd name="T23" fmla="*/ 1 h 42"/>
                <a:gd name="T24" fmla="*/ 1 w 114"/>
                <a:gd name="T25" fmla="*/ 1 h 42"/>
                <a:gd name="T26" fmla="*/ 1 w 114"/>
                <a:gd name="T27" fmla="*/ 1 h 42"/>
                <a:gd name="T28" fmla="*/ 1 w 114"/>
                <a:gd name="T29" fmla="*/ 1 h 42"/>
                <a:gd name="T30" fmla="*/ 1 w 114"/>
                <a:gd name="T31" fmla="*/ 1 h 42"/>
                <a:gd name="T32" fmla="*/ 0 w 114"/>
                <a:gd name="T33" fmla="*/ 1 h 42"/>
                <a:gd name="T34" fmla="*/ 1 w 114"/>
                <a:gd name="T35" fmla="*/ 1 h 42"/>
                <a:gd name="T36" fmla="*/ 1 w 114"/>
                <a:gd name="T37" fmla="*/ 1 h 42"/>
                <a:gd name="T38" fmla="*/ 1 w 114"/>
                <a:gd name="T39" fmla="*/ 1 h 42"/>
                <a:gd name="T40" fmla="*/ 1 w 114"/>
                <a:gd name="T41" fmla="*/ 1 h 42"/>
                <a:gd name="T42" fmla="*/ 1 w 114"/>
                <a:gd name="T43" fmla="*/ 1 h 42"/>
                <a:gd name="T44" fmla="*/ 1 w 114"/>
                <a:gd name="T45" fmla="*/ 1 h 42"/>
                <a:gd name="T46" fmla="*/ 1 w 114"/>
                <a:gd name="T47" fmla="*/ 1 h 42"/>
                <a:gd name="T48" fmla="*/ 1 w 114"/>
                <a:gd name="T49" fmla="*/ 1 h 42"/>
                <a:gd name="T50" fmla="*/ 1 w 114"/>
                <a:gd name="T51" fmla="*/ 1 h 42"/>
                <a:gd name="T52" fmla="*/ 1 w 114"/>
                <a:gd name="T53" fmla="*/ 1 h 42"/>
                <a:gd name="T54" fmla="*/ 1 w 114"/>
                <a:gd name="T55" fmla="*/ 1 h 42"/>
                <a:gd name="T56" fmla="*/ 1 w 114"/>
                <a:gd name="T57" fmla="*/ 1 h 42"/>
                <a:gd name="T58" fmla="*/ 1 w 114"/>
                <a:gd name="T59" fmla="*/ 1 h 42"/>
                <a:gd name="T60" fmla="*/ 1 w 114"/>
                <a:gd name="T61" fmla="*/ 1 h 42"/>
                <a:gd name="T62" fmla="*/ 1 w 114"/>
                <a:gd name="T63" fmla="*/ 0 h 42"/>
                <a:gd name="T64" fmla="*/ 1 w 114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42"/>
                <a:gd name="T101" fmla="*/ 114 w 114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42">
                  <a:moveTo>
                    <a:pt x="114" y="0"/>
                  </a:moveTo>
                  <a:lnTo>
                    <a:pt x="110" y="8"/>
                  </a:lnTo>
                  <a:lnTo>
                    <a:pt x="103" y="15"/>
                  </a:lnTo>
                  <a:lnTo>
                    <a:pt x="94" y="22"/>
                  </a:lnTo>
                  <a:lnTo>
                    <a:pt x="83" y="27"/>
                  </a:lnTo>
                  <a:lnTo>
                    <a:pt x="72" y="32"/>
                  </a:lnTo>
                  <a:lnTo>
                    <a:pt x="60" y="36"/>
                  </a:lnTo>
                  <a:lnTo>
                    <a:pt x="50" y="40"/>
                  </a:lnTo>
                  <a:lnTo>
                    <a:pt x="39" y="42"/>
                  </a:lnTo>
                  <a:lnTo>
                    <a:pt x="33" y="39"/>
                  </a:lnTo>
                  <a:lnTo>
                    <a:pt x="27" y="39"/>
                  </a:lnTo>
                  <a:lnTo>
                    <a:pt x="22" y="39"/>
                  </a:lnTo>
                  <a:lnTo>
                    <a:pt x="16" y="39"/>
                  </a:lnTo>
                  <a:lnTo>
                    <a:pt x="11" y="39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12" y="15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3" y="22"/>
                  </a:lnTo>
                  <a:lnTo>
                    <a:pt x="41" y="24"/>
                  </a:lnTo>
                  <a:lnTo>
                    <a:pt x="50" y="24"/>
                  </a:lnTo>
                  <a:lnTo>
                    <a:pt x="58" y="21"/>
                  </a:lnTo>
                  <a:lnTo>
                    <a:pt x="66" y="21"/>
                  </a:lnTo>
                  <a:lnTo>
                    <a:pt x="74" y="17"/>
                  </a:lnTo>
                  <a:lnTo>
                    <a:pt x="82" y="14"/>
                  </a:lnTo>
                  <a:lnTo>
                    <a:pt x="89" y="9"/>
                  </a:lnTo>
                  <a:lnTo>
                    <a:pt x="95" y="4"/>
                  </a:lnTo>
                  <a:lnTo>
                    <a:pt x="102" y="1"/>
                  </a:lnTo>
                  <a:lnTo>
                    <a:pt x="108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0" name="Freeform 56"/>
            <p:cNvSpPr>
              <a:spLocks/>
            </p:cNvSpPr>
            <p:nvPr/>
          </p:nvSpPr>
          <p:spPr bwMode="auto">
            <a:xfrm>
              <a:off x="3857" y="2602"/>
              <a:ext cx="81" cy="60"/>
            </a:xfrm>
            <a:custGeom>
              <a:avLst/>
              <a:gdLst>
                <a:gd name="T0" fmla="*/ 1 w 161"/>
                <a:gd name="T1" fmla="*/ 1 h 119"/>
                <a:gd name="T2" fmla="*/ 1 w 161"/>
                <a:gd name="T3" fmla="*/ 1 h 119"/>
                <a:gd name="T4" fmla="*/ 1 w 161"/>
                <a:gd name="T5" fmla="*/ 1 h 119"/>
                <a:gd name="T6" fmla="*/ 1 w 161"/>
                <a:gd name="T7" fmla="*/ 1 h 119"/>
                <a:gd name="T8" fmla="*/ 1 w 161"/>
                <a:gd name="T9" fmla="*/ 1 h 119"/>
                <a:gd name="T10" fmla="*/ 1 w 161"/>
                <a:gd name="T11" fmla="*/ 1 h 119"/>
                <a:gd name="T12" fmla="*/ 1 w 161"/>
                <a:gd name="T13" fmla="*/ 1 h 119"/>
                <a:gd name="T14" fmla="*/ 1 w 161"/>
                <a:gd name="T15" fmla="*/ 1 h 119"/>
                <a:gd name="T16" fmla="*/ 1 w 161"/>
                <a:gd name="T17" fmla="*/ 1 h 119"/>
                <a:gd name="T18" fmla="*/ 1 w 161"/>
                <a:gd name="T19" fmla="*/ 1 h 119"/>
                <a:gd name="T20" fmla="*/ 1 w 161"/>
                <a:gd name="T21" fmla="*/ 1 h 119"/>
                <a:gd name="T22" fmla="*/ 1 w 161"/>
                <a:gd name="T23" fmla="*/ 1 h 119"/>
                <a:gd name="T24" fmla="*/ 1 w 161"/>
                <a:gd name="T25" fmla="*/ 1 h 119"/>
                <a:gd name="T26" fmla="*/ 1 w 161"/>
                <a:gd name="T27" fmla="*/ 1 h 119"/>
                <a:gd name="T28" fmla="*/ 1 w 161"/>
                <a:gd name="T29" fmla="*/ 1 h 119"/>
                <a:gd name="T30" fmla="*/ 1 w 161"/>
                <a:gd name="T31" fmla="*/ 1 h 119"/>
                <a:gd name="T32" fmla="*/ 1 w 161"/>
                <a:gd name="T33" fmla="*/ 1 h 119"/>
                <a:gd name="T34" fmla="*/ 0 w 161"/>
                <a:gd name="T35" fmla="*/ 1 h 119"/>
                <a:gd name="T36" fmla="*/ 0 w 161"/>
                <a:gd name="T37" fmla="*/ 1 h 119"/>
                <a:gd name="T38" fmla="*/ 1 w 161"/>
                <a:gd name="T39" fmla="*/ 1 h 119"/>
                <a:gd name="T40" fmla="*/ 1 w 161"/>
                <a:gd name="T41" fmla="*/ 1 h 119"/>
                <a:gd name="T42" fmla="*/ 1 w 161"/>
                <a:gd name="T43" fmla="*/ 1 h 119"/>
                <a:gd name="T44" fmla="*/ 1 w 161"/>
                <a:gd name="T45" fmla="*/ 1 h 119"/>
                <a:gd name="T46" fmla="*/ 1 w 161"/>
                <a:gd name="T47" fmla="*/ 1 h 119"/>
                <a:gd name="T48" fmla="*/ 1 w 161"/>
                <a:gd name="T49" fmla="*/ 1 h 119"/>
                <a:gd name="T50" fmla="*/ 1 w 161"/>
                <a:gd name="T51" fmla="*/ 1 h 119"/>
                <a:gd name="T52" fmla="*/ 1 w 161"/>
                <a:gd name="T53" fmla="*/ 1 h 119"/>
                <a:gd name="T54" fmla="*/ 1 w 161"/>
                <a:gd name="T55" fmla="*/ 1 h 119"/>
                <a:gd name="T56" fmla="*/ 1 w 161"/>
                <a:gd name="T57" fmla="*/ 1 h 119"/>
                <a:gd name="T58" fmla="*/ 1 w 161"/>
                <a:gd name="T59" fmla="*/ 1 h 119"/>
                <a:gd name="T60" fmla="*/ 1 w 161"/>
                <a:gd name="T61" fmla="*/ 1 h 119"/>
                <a:gd name="T62" fmla="*/ 1 w 161"/>
                <a:gd name="T63" fmla="*/ 1 h 119"/>
                <a:gd name="T64" fmla="*/ 1 w 161"/>
                <a:gd name="T65" fmla="*/ 1 h 119"/>
                <a:gd name="T66" fmla="*/ 1 w 161"/>
                <a:gd name="T67" fmla="*/ 0 h 119"/>
                <a:gd name="T68" fmla="*/ 1 w 161"/>
                <a:gd name="T69" fmla="*/ 1 h 119"/>
                <a:gd name="T70" fmla="*/ 1 w 161"/>
                <a:gd name="T71" fmla="*/ 1 h 119"/>
                <a:gd name="T72" fmla="*/ 1 w 161"/>
                <a:gd name="T73" fmla="*/ 1 h 1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1"/>
                <a:gd name="T112" fmla="*/ 0 h 119"/>
                <a:gd name="T113" fmla="*/ 161 w 161"/>
                <a:gd name="T114" fmla="*/ 119 h 1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1" h="119">
                  <a:moveTo>
                    <a:pt x="158" y="16"/>
                  </a:moveTo>
                  <a:lnTo>
                    <a:pt x="152" y="24"/>
                  </a:lnTo>
                  <a:lnTo>
                    <a:pt x="152" y="33"/>
                  </a:lnTo>
                  <a:lnTo>
                    <a:pt x="155" y="44"/>
                  </a:lnTo>
                  <a:lnTo>
                    <a:pt x="158" y="52"/>
                  </a:lnTo>
                  <a:lnTo>
                    <a:pt x="161" y="56"/>
                  </a:lnTo>
                  <a:lnTo>
                    <a:pt x="160" y="63"/>
                  </a:lnTo>
                  <a:lnTo>
                    <a:pt x="157" y="70"/>
                  </a:lnTo>
                  <a:lnTo>
                    <a:pt x="152" y="74"/>
                  </a:lnTo>
                  <a:lnTo>
                    <a:pt x="134" y="83"/>
                  </a:lnTo>
                  <a:lnTo>
                    <a:pt x="118" y="93"/>
                  </a:lnTo>
                  <a:lnTo>
                    <a:pt x="100" y="101"/>
                  </a:lnTo>
                  <a:lnTo>
                    <a:pt x="83" y="109"/>
                  </a:lnTo>
                  <a:lnTo>
                    <a:pt x="63" y="115"/>
                  </a:lnTo>
                  <a:lnTo>
                    <a:pt x="44" y="119"/>
                  </a:lnTo>
                  <a:lnTo>
                    <a:pt x="25" y="117"/>
                  </a:lnTo>
                  <a:lnTo>
                    <a:pt x="4" y="114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1" y="86"/>
                  </a:lnTo>
                  <a:lnTo>
                    <a:pt x="4" y="78"/>
                  </a:lnTo>
                  <a:lnTo>
                    <a:pt x="15" y="67"/>
                  </a:lnTo>
                  <a:lnTo>
                    <a:pt x="28" y="59"/>
                  </a:lnTo>
                  <a:lnTo>
                    <a:pt x="41" y="51"/>
                  </a:lnTo>
                  <a:lnTo>
                    <a:pt x="54" y="44"/>
                  </a:lnTo>
                  <a:lnTo>
                    <a:pt x="66" y="38"/>
                  </a:lnTo>
                  <a:lnTo>
                    <a:pt x="80" y="31"/>
                  </a:lnTo>
                  <a:lnTo>
                    <a:pt x="91" y="23"/>
                  </a:lnTo>
                  <a:lnTo>
                    <a:pt x="101" y="14"/>
                  </a:lnTo>
                  <a:lnTo>
                    <a:pt x="108" y="10"/>
                  </a:lnTo>
                  <a:lnTo>
                    <a:pt x="116" y="7"/>
                  </a:lnTo>
                  <a:lnTo>
                    <a:pt x="124" y="3"/>
                  </a:lnTo>
                  <a:lnTo>
                    <a:pt x="132" y="1"/>
                  </a:lnTo>
                  <a:lnTo>
                    <a:pt x="139" y="0"/>
                  </a:lnTo>
                  <a:lnTo>
                    <a:pt x="146" y="1"/>
                  </a:lnTo>
                  <a:lnTo>
                    <a:pt x="153" y="7"/>
                  </a:lnTo>
                  <a:lnTo>
                    <a:pt x="158" y="16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1" name="Freeform 57"/>
            <p:cNvSpPr>
              <a:spLocks/>
            </p:cNvSpPr>
            <p:nvPr/>
          </p:nvSpPr>
          <p:spPr bwMode="auto">
            <a:xfrm>
              <a:off x="4003" y="2612"/>
              <a:ext cx="112" cy="47"/>
            </a:xfrm>
            <a:custGeom>
              <a:avLst/>
              <a:gdLst>
                <a:gd name="T0" fmla="*/ 1 w 224"/>
                <a:gd name="T1" fmla="*/ 0 h 95"/>
                <a:gd name="T2" fmla="*/ 1 w 224"/>
                <a:gd name="T3" fmla="*/ 0 h 95"/>
                <a:gd name="T4" fmla="*/ 1 w 224"/>
                <a:gd name="T5" fmla="*/ 0 h 95"/>
                <a:gd name="T6" fmla="*/ 1 w 224"/>
                <a:gd name="T7" fmla="*/ 0 h 95"/>
                <a:gd name="T8" fmla="*/ 1 w 224"/>
                <a:gd name="T9" fmla="*/ 0 h 95"/>
                <a:gd name="T10" fmla="*/ 1 w 224"/>
                <a:gd name="T11" fmla="*/ 0 h 95"/>
                <a:gd name="T12" fmla="*/ 1 w 224"/>
                <a:gd name="T13" fmla="*/ 0 h 95"/>
                <a:gd name="T14" fmla="*/ 1 w 224"/>
                <a:gd name="T15" fmla="*/ 0 h 95"/>
                <a:gd name="T16" fmla="*/ 1 w 224"/>
                <a:gd name="T17" fmla="*/ 0 h 95"/>
                <a:gd name="T18" fmla="*/ 1 w 224"/>
                <a:gd name="T19" fmla="*/ 0 h 95"/>
                <a:gd name="T20" fmla="*/ 1 w 224"/>
                <a:gd name="T21" fmla="*/ 0 h 95"/>
                <a:gd name="T22" fmla="*/ 1 w 224"/>
                <a:gd name="T23" fmla="*/ 0 h 95"/>
                <a:gd name="T24" fmla="*/ 1 w 224"/>
                <a:gd name="T25" fmla="*/ 0 h 95"/>
                <a:gd name="T26" fmla="*/ 1 w 224"/>
                <a:gd name="T27" fmla="*/ 0 h 95"/>
                <a:gd name="T28" fmla="*/ 1 w 224"/>
                <a:gd name="T29" fmla="*/ 0 h 95"/>
                <a:gd name="T30" fmla="*/ 1 w 224"/>
                <a:gd name="T31" fmla="*/ 0 h 95"/>
                <a:gd name="T32" fmla="*/ 0 w 224"/>
                <a:gd name="T33" fmla="*/ 0 h 95"/>
                <a:gd name="T34" fmla="*/ 0 w 224"/>
                <a:gd name="T35" fmla="*/ 0 h 95"/>
                <a:gd name="T36" fmla="*/ 1 w 224"/>
                <a:gd name="T37" fmla="*/ 0 h 95"/>
                <a:gd name="T38" fmla="*/ 1 w 224"/>
                <a:gd name="T39" fmla="*/ 0 h 95"/>
                <a:gd name="T40" fmla="*/ 1 w 224"/>
                <a:gd name="T41" fmla="*/ 0 h 95"/>
                <a:gd name="T42" fmla="*/ 1 w 224"/>
                <a:gd name="T43" fmla="*/ 0 h 95"/>
                <a:gd name="T44" fmla="*/ 1 w 224"/>
                <a:gd name="T45" fmla="*/ 0 h 95"/>
                <a:gd name="T46" fmla="*/ 1 w 224"/>
                <a:gd name="T47" fmla="*/ 0 h 95"/>
                <a:gd name="T48" fmla="*/ 1 w 224"/>
                <a:gd name="T49" fmla="*/ 0 h 95"/>
                <a:gd name="T50" fmla="*/ 1 w 224"/>
                <a:gd name="T51" fmla="*/ 0 h 95"/>
                <a:gd name="T52" fmla="*/ 1 w 224"/>
                <a:gd name="T53" fmla="*/ 0 h 95"/>
                <a:gd name="T54" fmla="*/ 1 w 224"/>
                <a:gd name="T55" fmla="*/ 0 h 95"/>
                <a:gd name="T56" fmla="*/ 1 w 224"/>
                <a:gd name="T57" fmla="*/ 0 h 95"/>
                <a:gd name="T58" fmla="*/ 1 w 224"/>
                <a:gd name="T59" fmla="*/ 0 h 95"/>
                <a:gd name="T60" fmla="*/ 1 w 224"/>
                <a:gd name="T61" fmla="*/ 0 h 95"/>
                <a:gd name="T62" fmla="*/ 1 w 224"/>
                <a:gd name="T63" fmla="*/ 0 h 95"/>
                <a:gd name="T64" fmla="*/ 1 w 224"/>
                <a:gd name="T65" fmla="*/ 0 h 95"/>
                <a:gd name="T66" fmla="*/ 1 w 224"/>
                <a:gd name="T67" fmla="*/ 0 h 95"/>
                <a:gd name="T68" fmla="*/ 1 w 224"/>
                <a:gd name="T69" fmla="*/ 0 h 95"/>
                <a:gd name="T70" fmla="*/ 1 w 224"/>
                <a:gd name="T71" fmla="*/ 0 h 95"/>
                <a:gd name="T72" fmla="*/ 1 w 224"/>
                <a:gd name="T73" fmla="*/ 0 h 95"/>
                <a:gd name="T74" fmla="*/ 1 w 224"/>
                <a:gd name="T75" fmla="*/ 0 h 95"/>
                <a:gd name="T76" fmla="*/ 1 w 224"/>
                <a:gd name="T77" fmla="*/ 0 h 95"/>
                <a:gd name="T78" fmla="*/ 1 w 224"/>
                <a:gd name="T79" fmla="*/ 0 h 95"/>
                <a:gd name="T80" fmla="*/ 1 w 224"/>
                <a:gd name="T81" fmla="*/ 0 h 95"/>
                <a:gd name="T82" fmla="*/ 1 w 224"/>
                <a:gd name="T83" fmla="*/ 0 h 95"/>
                <a:gd name="T84" fmla="*/ 1 w 224"/>
                <a:gd name="T85" fmla="*/ 0 h 95"/>
                <a:gd name="T86" fmla="*/ 1 w 224"/>
                <a:gd name="T87" fmla="*/ 0 h 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4"/>
                <a:gd name="T133" fmla="*/ 0 h 95"/>
                <a:gd name="T134" fmla="*/ 224 w 224"/>
                <a:gd name="T135" fmla="*/ 95 h 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4" h="95">
                  <a:moveTo>
                    <a:pt x="224" y="85"/>
                  </a:moveTo>
                  <a:lnTo>
                    <a:pt x="211" y="87"/>
                  </a:lnTo>
                  <a:lnTo>
                    <a:pt x="197" y="88"/>
                  </a:lnTo>
                  <a:lnTo>
                    <a:pt x="184" y="90"/>
                  </a:lnTo>
                  <a:lnTo>
                    <a:pt x="170" y="91"/>
                  </a:lnTo>
                  <a:lnTo>
                    <a:pt x="156" y="93"/>
                  </a:lnTo>
                  <a:lnTo>
                    <a:pt x="143" y="94"/>
                  </a:lnTo>
                  <a:lnTo>
                    <a:pt x="129" y="95"/>
                  </a:lnTo>
                  <a:lnTo>
                    <a:pt x="116" y="95"/>
                  </a:lnTo>
                  <a:lnTo>
                    <a:pt x="102" y="95"/>
                  </a:lnTo>
                  <a:lnTo>
                    <a:pt x="89" y="95"/>
                  </a:lnTo>
                  <a:lnTo>
                    <a:pt x="74" y="95"/>
                  </a:lnTo>
                  <a:lnTo>
                    <a:pt x="60" y="95"/>
                  </a:lnTo>
                  <a:lnTo>
                    <a:pt x="45" y="95"/>
                  </a:lnTo>
                  <a:lnTo>
                    <a:pt x="31" y="94"/>
                  </a:lnTo>
                  <a:lnTo>
                    <a:pt x="16" y="93"/>
                  </a:lnTo>
                  <a:lnTo>
                    <a:pt x="0" y="91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3" y="50"/>
                  </a:lnTo>
                  <a:lnTo>
                    <a:pt x="5" y="42"/>
                  </a:lnTo>
                  <a:lnTo>
                    <a:pt x="10" y="36"/>
                  </a:lnTo>
                  <a:lnTo>
                    <a:pt x="15" y="33"/>
                  </a:lnTo>
                  <a:lnTo>
                    <a:pt x="21" y="30"/>
                  </a:lnTo>
                  <a:lnTo>
                    <a:pt x="28" y="29"/>
                  </a:lnTo>
                  <a:lnTo>
                    <a:pt x="35" y="28"/>
                  </a:lnTo>
                  <a:lnTo>
                    <a:pt x="41" y="27"/>
                  </a:lnTo>
                  <a:lnTo>
                    <a:pt x="52" y="27"/>
                  </a:lnTo>
                  <a:lnTo>
                    <a:pt x="64" y="26"/>
                  </a:lnTo>
                  <a:lnTo>
                    <a:pt x="74" y="25"/>
                  </a:lnTo>
                  <a:lnTo>
                    <a:pt x="86" y="23"/>
                  </a:lnTo>
                  <a:lnTo>
                    <a:pt x="96" y="21"/>
                  </a:lnTo>
                  <a:lnTo>
                    <a:pt x="106" y="20"/>
                  </a:lnTo>
                  <a:lnTo>
                    <a:pt x="116" y="18"/>
                  </a:lnTo>
                  <a:lnTo>
                    <a:pt x="126" y="15"/>
                  </a:lnTo>
                  <a:lnTo>
                    <a:pt x="135" y="13"/>
                  </a:lnTo>
                  <a:lnTo>
                    <a:pt x="145" y="11"/>
                  </a:lnTo>
                  <a:lnTo>
                    <a:pt x="155" y="8"/>
                  </a:lnTo>
                  <a:lnTo>
                    <a:pt x="166" y="6"/>
                  </a:lnTo>
                  <a:lnTo>
                    <a:pt x="175" y="5"/>
                  </a:lnTo>
                  <a:lnTo>
                    <a:pt x="185" y="3"/>
                  </a:lnTo>
                  <a:lnTo>
                    <a:pt x="196" y="2"/>
                  </a:lnTo>
                  <a:lnTo>
                    <a:pt x="206" y="0"/>
                  </a:lnTo>
                  <a:lnTo>
                    <a:pt x="224" y="85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2" name="Freeform 58"/>
            <p:cNvSpPr>
              <a:spLocks/>
            </p:cNvSpPr>
            <p:nvPr/>
          </p:nvSpPr>
          <p:spPr bwMode="auto">
            <a:xfrm>
              <a:off x="3845" y="2613"/>
              <a:ext cx="32" cy="18"/>
            </a:xfrm>
            <a:custGeom>
              <a:avLst/>
              <a:gdLst>
                <a:gd name="T0" fmla="*/ 0 w 65"/>
                <a:gd name="T1" fmla="*/ 0 h 35"/>
                <a:gd name="T2" fmla="*/ 0 w 65"/>
                <a:gd name="T3" fmla="*/ 1 h 35"/>
                <a:gd name="T4" fmla="*/ 0 w 65"/>
                <a:gd name="T5" fmla="*/ 1 h 35"/>
                <a:gd name="T6" fmla="*/ 0 w 65"/>
                <a:gd name="T7" fmla="*/ 1 h 35"/>
                <a:gd name="T8" fmla="*/ 0 w 65"/>
                <a:gd name="T9" fmla="*/ 1 h 35"/>
                <a:gd name="T10" fmla="*/ 0 w 65"/>
                <a:gd name="T11" fmla="*/ 1 h 35"/>
                <a:gd name="T12" fmla="*/ 0 w 65"/>
                <a:gd name="T13" fmla="*/ 1 h 35"/>
                <a:gd name="T14" fmla="*/ 0 w 65"/>
                <a:gd name="T15" fmla="*/ 1 h 35"/>
                <a:gd name="T16" fmla="*/ 0 w 65"/>
                <a:gd name="T17" fmla="*/ 1 h 35"/>
                <a:gd name="T18" fmla="*/ 0 w 65"/>
                <a:gd name="T19" fmla="*/ 1 h 35"/>
                <a:gd name="T20" fmla="*/ 0 w 65"/>
                <a:gd name="T21" fmla="*/ 1 h 35"/>
                <a:gd name="T22" fmla="*/ 0 w 65"/>
                <a:gd name="T23" fmla="*/ 1 h 35"/>
                <a:gd name="T24" fmla="*/ 0 w 65"/>
                <a:gd name="T25" fmla="*/ 1 h 35"/>
                <a:gd name="T26" fmla="*/ 0 w 65"/>
                <a:gd name="T27" fmla="*/ 1 h 35"/>
                <a:gd name="T28" fmla="*/ 0 w 65"/>
                <a:gd name="T29" fmla="*/ 1 h 35"/>
                <a:gd name="T30" fmla="*/ 0 w 65"/>
                <a:gd name="T31" fmla="*/ 1 h 35"/>
                <a:gd name="T32" fmla="*/ 0 w 6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5"/>
                <a:gd name="T53" fmla="*/ 65 w 6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5">
                  <a:moveTo>
                    <a:pt x="65" y="0"/>
                  </a:moveTo>
                  <a:lnTo>
                    <a:pt x="60" y="8"/>
                  </a:lnTo>
                  <a:lnTo>
                    <a:pt x="54" y="14"/>
                  </a:lnTo>
                  <a:lnTo>
                    <a:pt x="46" y="18"/>
                  </a:lnTo>
                  <a:lnTo>
                    <a:pt x="37" y="23"/>
                  </a:lnTo>
                  <a:lnTo>
                    <a:pt x="28" y="25"/>
                  </a:lnTo>
                  <a:lnTo>
                    <a:pt x="17" y="29"/>
                  </a:lnTo>
                  <a:lnTo>
                    <a:pt x="8" y="32"/>
                  </a:lnTo>
                  <a:lnTo>
                    <a:pt x="0" y="35"/>
                  </a:lnTo>
                  <a:lnTo>
                    <a:pt x="4" y="25"/>
                  </a:lnTo>
                  <a:lnTo>
                    <a:pt x="10" y="18"/>
                  </a:lnTo>
                  <a:lnTo>
                    <a:pt x="17" y="12"/>
                  </a:lnTo>
                  <a:lnTo>
                    <a:pt x="27" y="9"/>
                  </a:lnTo>
                  <a:lnTo>
                    <a:pt x="36" y="5"/>
                  </a:lnTo>
                  <a:lnTo>
                    <a:pt x="46" y="4"/>
                  </a:lnTo>
                  <a:lnTo>
                    <a:pt x="5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3" name="Freeform 59"/>
            <p:cNvSpPr>
              <a:spLocks/>
            </p:cNvSpPr>
            <p:nvPr/>
          </p:nvSpPr>
          <p:spPr bwMode="auto">
            <a:xfrm>
              <a:off x="3871" y="2633"/>
              <a:ext cx="93" cy="43"/>
            </a:xfrm>
            <a:custGeom>
              <a:avLst/>
              <a:gdLst>
                <a:gd name="T0" fmla="*/ 1 w 185"/>
                <a:gd name="T1" fmla="*/ 1 h 85"/>
                <a:gd name="T2" fmla="*/ 1 w 185"/>
                <a:gd name="T3" fmla="*/ 1 h 85"/>
                <a:gd name="T4" fmla="*/ 1 w 185"/>
                <a:gd name="T5" fmla="*/ 1 h 85"/>
                <a:gd name="T6" fmla="*/ 1 w 185"/>
                <a:gd name="T7" fmla="*/ 1 h 85"/>
                <a:gd name="T8" fmla="*/ 1 w 185"/>
                <a:gd name="T9" fmla="*/ 1 h 85"/>
                <a:gd name="T10" fmla="*/ 1 w 185"/>
                <a:gd name="T11" fmla="*/ 1 h 85"/>
                <a:gd name="T12" fmla="*/ 1 w 185"/>
                <a:gd name="T13" fmla="*/ 1 h 85"/>
                <a:gd name="T14" fmla="*/ 1 w 185"/>
                <a:gd name="T15" fmla="*/ 1 h 85"/>
                <a:gd name="T16" fmla="*/ 1 w 185"/>
                <a:gd name="T17" fmla="*/ 1 h 85"/>
                <a:gd name="T18" fmla="*/ 1 w 185"/>
                <a:gd name="T19" fmla="*/ 1 h 85"/>
                <a:gd name="T20" fmla="*/ 1 w 185"/>
                <a:gd name="T21" fmla="*/ 1 h 85"/>
                <a:gd name="T22" fmla="*/ 1 w 185"/>
                <a:gd name="T23" fmla="*/ 1 h 85"/>
                <a:gd name="T24" fmla="*/ 1 w 185"/>
                <a:gd name="T25" fmla="*/ 1 h 85"/>
                <a:gd name="T26" fmla="*/ 1 w 185"/>
                <a:gd name="T27" fmla="*/ 1 h 85"/>
                <a:gd name="T28" fmla="*/ 1 w 185"/>
                <a:gd name="T29" fmla="*/ 1 h 85"/>
                <a:gd name="T30" fmla="*/ 1 w 185"/>
                <a:gd name="T31" fmla="*/ 1 h 85"/>
                <a:gd name="T32" fmla="*/ 0 w 185"/>
                <a:gd name="T33" fmla="*/ 1 h 85"/>
                <a:gd name="T34" fmla="*/ 1 w 185"/>
                <a:gd name="T35" fmla="*/ 1 h 85"/>
                <a:gd name="T36" fmla="*/ 1 w 185"/>
                <a:gd name="T37" fmla="*/ 1 h 85"/>
                <a:gd name="T38" fmla="*/ 1 w 185"/>
                <a:gd name="T39" fmla="*/ 1 h 85"/>
                <a:gd name="T40" fmla="*/ 1 w 185"/>
                <a:gd name="T41" fmla="*/ 1 h 85"/>
                <a:gd name="T42" fmla="*/ 1 w 185"/>
                <a:gd name="T43" fmla="*/ 1 h 85"/>
                <a:gd name="T44" fmla="*/ 1 w 185"/>
                <a:gd name="T45" fmla="*/ 1 h 85"/>
                <a:gd name="T46" fmla="*/ 1 w 185"/>
                <a:gd name="T47" fmla="*/ 1 h 85"/>
                <a:gd name="T48" fmla="*/ 1 w 185"/>
                <a:gd name="T49" fmla="*/ 0 h 85"/>
                <a:gd name="T50" fmla="*/ 1 w 185"/>
                <a:gd name="T51" fmla="*/ 1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5"/>
                <a:gd name="T79" fmla="*/ 0 h 85"/>
                <a:gd name="T80" fmla="*/ 185 w 185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5" h="85">
                  <a:moveTo>
                    <a:pt x="185" y="6"/>
                  </a:moveTo>
                  <a:lnTo>
                    <a:pt x="173" y="10"/>
                  </a:lnTo>
                  <a:lnTo>
                    <a:pt x="161" y="15"/>
                  </a:lnTo>
                  <a:lnTo>
                    <a:pt x="150" y="21"/>
                  </a:lnTo>
                  <a:lnTo>
                    <a:pt x="139" y="28"/>
                  </a:lnTo>
                  <a:lnTo>
                    <a:pt x="128" y="35"/>
                  </a:lnTo>
                  <a:lnTo>
                    <a:pt x="116" y="42"/>
                  </a:lnTo>
                  <a:lnTo>
                    <a:pt x="105" y="50"/>
                  </a:lnTo>
                  <a:lnTo>
                    <a:pt x="94" y="56"/>
                  </a:lnTo>
                  <a:lnTo>
                    <a:pt x="84" y="63"/>
                  </a:lnTo>
                  <a:lnTo>
                    <a:pt x="73" y="69"/>
                  </a:lnTo>
                  <a:lnTo>
                    <a:pt x="62" y="75"/>
                  </a:lnTo>
                  <a:lnTo>
                    <a:pt x="50" y="80"/>
                  </a:lnTo>
                  <a:lnTo>
                    <a:pt x="38" y="83"/>
                  </a:lnTo>
                  <a:lnTo>
                    <a:pt x="26" y="85"/>
                  </a:lnTo>
                  <a:lnTo>
                    <a:pt x="13" y="85"/>
                  </a:lnTo>
                  <a:lnTo>
                    <a:pt x="0" y="84"/>
                  </a:lnTo>
                  <a:lnTo>
                    <a:pt x="21" y="82"/>
                  </a:lnTo>
                  <a:lnTo>
                    <a:pt x="42" y="75"/>
                  </a:lnTo>
                  <a:lnTo>
                    <a:pt x="63" y="66"/>
                  </a:lnTo>
                  <a:lnTo>
                    <a:pt x="83" y="54"/>
                  </a:lnTo>
                  <a:lnTo>
                    <a:pt x="102" y="42"/>
                  </a:lnTo>
                  <a:lnTo>
                    <a:pt x="120" y="28"/>
                  </a:lnTo>
                  <a:lnTo>
                    <a:pt x="139" y="14"/>
                  </a:lnTo>
                  <a:lnTo>
                    <a:pt x="156" y="0"/>
                  </a:lnTo>
                  <a:lnTo>
                    <a:pt x="185" y="6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942975" y="2055813"/>
            <a:ext cx="942975" cy="3733800"/>
            <a:chOff x="528" y="864"/>
            <a:chExt cx="594" cy="2352"/>
          </a:xfrm>
        </p:grpSpPr>
        <p:sp>
          <p:nvSpPr>
            <p:cNvPr id="35851" name="Text Box 61"/>
            <p:cNvSpPr txBox="1">
              <a:spLocks noChangeArrowheads="1"/>
            </p:cNvSpPr>
            <p:nvPr/>
          </p:nvSpPr>
          <p:spPr bwMode="auto">
            <a:xfrm>
              <a:off x="528" y="1776"/>
              <a:ext cx="5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3200">
                  <a:solidFill>
                    <a:srgbClr val="FFFF00"/>
                  </a:solidFill>
                </a:rPr>
                <a:t>Opp</a:t>
              </a:r>
            </a:p>
          </p:txBody>
        </p:sp>
        <p:sp>
          <p:nvSpPr>
            <p:cNvPr id="35852" name="Line 62"/>
            <p:cNvSpPr>
              <a:spLocks noChangeShapeType="1"/>
            </p:cNvSpPr>
            <p:nvPr/>
          </p:nvSpPr>
          <p:spPr bwMode="auto">
            <a:xfrm flipV="1">
              <a:off x="624" y="864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63"/>
            <p:cNvSpPr>
              <a:spLocks noChangeShapeType="1"/>
            </p:cNvSpPr>
            <p:nvPr/>
          </p:nvSpPr>
          <p:spPr bwMode="auto">
            <a:xfrm>
              <a:off x="624" y="2064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33" name="Text Box 65"/>
          <p:cNvSpPr txBox="1">
            <a:spLocks noChangeArrowheads="1"/>
          </p:cNvSpPr>
          <p:nvPr/>
        </p:nvSpPr>
        <p:spPr bwMode="auto">
          <a:xfrm>
            <a:off x="5957888" y="5027613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>
                <a:solidFill>
                  <a:srgbClr val="FFFF00"/>
                </a:solidFill>
              </a:rPr>
              <a:t>60</a:t>
            </a:r>
            <a:r>
              <a:rPr lang="en-GB" sz="3600">
                <a:solidFill>
                  <a:srgbClr val="FFFF00"/>
                </a:solidFill>
                <a:cs typeface="Times New Roman" pitchFamily="18" charset="0"/>
              </a:rPr>
              <a:t>°</a:t>
            </a:r>
            <a:endParaRPr lang="en-GB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3" grpId="0" animBg="1"/>
      <p:bldP spid="32775" grpId="0" autoUpdateAnimBg="0"/>
      <p:bldP spid="32776" grpId="0" autoUpdateAnimBg="0"/>
      <p:bldP spid="328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1828800" y="51816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H="1" flipV="1">
            <a:off x="1828800" y="1371600"/>
            <a:ext cx="586740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Freeform 5"/>
          <p:cNvSpPr>
            <a:spLocks/>
          </p:cNvSpPr>
          <p:nvPr/>
        </p:nvSpPr>
        <p:spPr bwMode="auto">
          <a:xfrm>
            <a:off x="4965700" y="3810000"/>
            <a:ext cx="596900" cy="1371600"/>
          </a:xfrm>
          <a:custGeom>
            <a:avLst/>
            <a:gdLst>
              <a:gd name="T0" fmla="*/ 2147483647 w 376"/>
              <a:gd name="T1" fmla="*/ 0 h 864"/>
              <a:gd name="T2" fmla="*/ 2147483647 w 376"/>
              <a:gd name="T3" fmla="*/ 2147483647 h 864"/>
              <a:gd name="T4" fmla="*/ 2147483647 w 376"/>
              <a:gd name="T5" fmla="*/ 2147483647 h 864"/>
              <a:gd name="T6" fmla="*/ 0 60000 65536"/>
              <a:gd name="T7" fmla="*/ 0 60000 65536"/>
              <a:gd name="T8" fmla="*/ 0 60000 65536"/>
              <a:gd name="T9" fmla="*/ 0 w 376"/>
              <a:gd name="T10" fmla="*/ 0 h 864"/>
              <a:gd name="T11" fmla="*/ 376 w 376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864">
                <a:moveTo>
                  <a:pt x="376" y="0"/>
                </a:moveTo>
                <a:cubicBezTo>
                  <a:pt x="228" y="96"/>
                  <a:pt x="80" y="192"/>
                  <a:pt x="40" y="336"/>
                </a:cubicBezTo>
                <a:cubicBezTo>
                  <a:pt x="0" y="480"/>
                  <a:pt x="68" y="672"/>
                  <a:pt x="136" y="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410200" y="4343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/>
              <a:t>60</a:t>
            </a:r>
            <a:r>
              <a:rPr lang="en-GB" sz="3600">
                <a:cs typeface="Times New Roman" pitchFamily="18" charset="0"/>
              </a:rPr>
              <a:t>°</a:t>
            </a:r>
            <a:endParaRPr lang="en-GB" sz="3600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886200" y="5334000"/>
            <a:ext cx="1052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12 m</a:t>
            </a:r>
          </a:p>
        </p:txBody>
      </p:sp>
      <p:sp>
        <p:nvSpPr>
          <p:cNvPr id="36871" name="Line 60"/>
          <p:cNvSpPr>
            <a:spLocks noChangeShapeType="1"/>
          </p:cNvSpPr>
          <p:nvPr/>
        </p:nvSpPr>
        <p:spPr bwMode="auto">
          <a:xfrm flipV="1">
            <a:off x="1828800" y="1371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Rectangle 61"/>
          <p:cNvSpPr>
            <a:spLocks noChangeArrowheads="1"/>
          </p:cNvSpPr>
          <p:nvPr/>
        </p:nvSpPr>
        <p:spPr bwMode="auto">
          <a:xfrm>
            <a:off x="1828800" y="4648200"/>
            <a:ext cx="533400" cy="533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3429000" y="5867400"/>
            <a:ext cx="1728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Adjacent</a:t>
            </a: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1219200" y="2513013"/>
            <a:ext cx="6111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Opposite</a:t>
            </a:r>
          </a:p>
        </p:txBody>
      </p:sp>
      <p:sp>
        <p:nvSpPr>
          <p:cNvPr id="33856" name="Text Box 64"/>
          <p:cNvSpPr txBox="1">
            <a:spLocks noChangeArrowheads="1"/>
          </p:cNvSpPr>
          <p:nvPr/>
        </p:nvSpPr>
        <p:spPr bwMode="auto">
          <a:xfrm rot="2163625">
            <a:off x="3657600" y="2590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hypotenuse</a:t>
            </a:r>
          </a:p>
        </p:txBody>
      </p:sp>
      <p:sp>
        <p:nvSpPr>
          <p:cNvPr id="33857" name="AutoShape 65"/>
          <p:cNvSpPr>
            <a:spLocks noChangeArrowheads="1"/>
          </p:cNvSpPr>
          <p:nvPr/>
        </p:nvSpPr>
        <p:spPr bwMode="auto">
          <a:xfrm rot="1262297">
            <a:off x="2133600" y="3733800"/>
            <a:ext cx="2667000" cy="457200"/>
          </a:xfrm>
          <a:prstGeom prst="leftArrow">
            <a:avLst>
              <a:gd name="adj1" fmla="val 26963"/>
              <a:gd name="adj2" fmla="val 1211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8" name="Line 66"/>
          <p:cNvSpPr>
            <a:spLocks noChangeShapeType="1"/>
          </p:cNvSpPr>
          <p:nvPr/>
        </p:nvSpPr>
        <p:spPr bwMode="auto">
          <a:xfrm flipV="1">
            <a:off x="2362200" y="4343400"/>
            <a:ext cx="3810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6781800" y="2049463"/>
            <a:ext cx="1828800" cy="1524000"/>
            <a:chOff x="4272" y="336"/>
            <a:chExt cx="1152" cy="960"/>
          </a:xfrm>
        </p:grpSpPr>
        <p:pic>
          <p:nvPicPr>
            <p:cNvPr id="36879" name="Picture 86" descr="ag00218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6"/>
              <a:ext cx="89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87"/>
            <p:cNvSpPr txBox="1">
              <a:spLocks noChangeArrowheads="1"/>
            </p:cNvSpPr>
            <p:nvPr/>
          </p:nvSpPr>
          <p:spPr bwMode="auto">
            <a:xfrm>
              <a:off x="4416" y="1008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</a:rPr>
                <a:t>Copy this!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4" grpId="0" autoUpdateAnimBg="0"/>
      <p:bldP spid="33855" grpId="0" autoUpdateAnimBg="0"/>
      <p:bldP spid="33856" grpId="0" autoUpdateAnimBg="0"/>
      <p:bldP spid="33857" grpId="0" animBg="1"/>
      <p:bldP spid="338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119313" y="2681288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Tan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100513" y="2986088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948113" y="2376488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024313" y="298608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Adj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814513" y="3900488"/>
            <a:ext cx="2057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Tan 60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948113" y="4205288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811588" y="3644900"/>
            <a:ext cx="976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948113" y="420528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12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414713" y="4967288"/>
            <a:ext cx="130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</a:t>
            </a:r>
            <a:r>
              <a:rPr lang="en-GB" sz="3200">
                <a:solidFill>
                  <a:srgbClr val="FFFF00"/>
                </a:solidFill>
              </a:rPr>
              <a:t> Opp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00113" y="4967288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12 x Tan 60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971550" y="5729288"/>
            <a:ext cx="1296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Opp</a:t>
            </a:r>
            <a:r>
              <a:rPr lang="en-GB" sz="3200"/>
              <a:t> =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093913" y="5729288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12 x Tan 60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608513" y="5729288"/>
            <a:ext cx="3276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20.8m (1 d.p.)</a:t>
            </a:r>
            <a:endParaRPr lang="en-GB" sz="3200">
              <a:cs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315200" y="1773238"/>
            <a:ext cx="1828800" cy="1524000"/>
            <a:chOff x="4272" y="336"/>
            <a:chExt cx="1152" cy="960"/>
          </a:xfrm>
        </p:grpSpPr>
        <p:pic>
          <p:nvPicPr>
            <p:cNvPr id="37904" name="Picture 20" descr="ag00218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6"/>
              <a:ext cx="89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Text Box 21"/>
            <p:cNvSpPr txBox="1">
              <a:spLocks noChangeArrowheads="1"/>
            </p:cNvSpPr>
            <p:nvPr/>
          </p:nvSpPr>
          <p:spPr bwMode="auto">
            <a:xfrm>
              <a:off x="4416" y="1008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>
                  <a:solidFill>
                    <a:srgbClr val="FFFF00"/>
                  </a:solidFill>
                </a:rPr>
                <a:t>Copy this!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nimBg="1"/>
      <p:bldP spid="35845" grpId="0" autoUpdateAnimBg="0"/>
      <p:bldP spid="35846" grpId="0" autoUpdateAnimBg="0"/>
      <p:bldP spid="35847" grpId="0" autoUpdateAnimBg="0"/>
      <p:bldP spid="35848" grpId="0" animBg="1"/>
      <p:bldP spid="35849" grpId="0" autoUpdateAnimBg="0"/>
      <p:bldP spid="35850" grpId="0" autoUpdateAnimBg="0"/>
      <p:bldP spid="35851" grpId="0" autoUpdateAnimBg="0"/>
      <p:bldP spid="35852" grpId="0" autoUpdateAnimBg="0"/>
      <p:bldP spid="35853" grpId="0" autoUpdateAnimBg="0"/>
      <p:bldP spid="35854" grpId="0" autoUpdateAnimBg="0"/>
      <p:bldP spid="358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4643438" y="2205038"/>
            <a:ext cx="386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So the tower’s 20.8 m high!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48200" y="3657600"/>
            <a:ext cx="4495800" cy="2286000"/>
            <a:chOff x="3120" y="2304"/>
            <a:chExt cx="2496" cy="1440"/>
          </a:xfrm>
        </p:grpSpPr>
        <p:sp>
          <p:nvSpPr>
            <p:cNvPr id="38921" name="AutoShape 20"/>
            <p:cNvSpPr>
              <a:spLocks noChangeArrowheads="1"/>
            </p:cNvSpPr>
            <p:nvPr/>
          </p:nvSpPr>
          <p:spPr bwMode="auto">
            <a:xfrm>
              <a:off x="3120" y="2304"/>
              <a:ext cx="2256" cy="1440"/>
            </a:xfrm>
            <a:prstGeom prst="wedgeEllipseCallout">
              <a:avLst>
                <a:gd name="adj1" fmla="val 57713"/>
                <a:gd name="adj2" fmla="val 7930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3312" y="2592"/>
              <a:ext cx="2304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Don’t worry, you’ll  be trying plenty of examples!!</a:t>
              </a:r>
              <a:r>
                <a:rPr lang="en-GB" sz="2400">
                  <a:latin typeface="Times New Roman" pitchFamily="18" charset="0"/>
                </a:rPr>
                <a:t> </a:t>
              </a:r>
            </a:p>
          </p:txBody>
        </p:sp>
      </p:grpSp>
      <p:pic>
        <p:nvPicPr>
          <p:cNvPr id="38916" name="Picture 12" descr="BL00683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073275"/>
            <a:ext cx="123348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23913" y="2149475"/>
            <a:ext cx="1344612" cy="3733800"/>
            <a:chOff x="0" y="864"/>
            <a:chExt cx="847" cy="2352"/>
          </a:xfrm>
        </p:grpSpPr>
        <p:sp>
          <p:nvSpPr>
            <p:cNvPr id="38918" name="Text Box 14"/>
            <p:cNvSpPr txBox="1">
              <a:spLocks noChangeArrowheads="1"/>
            </p:cNvSpPr>
            <p:nvPr/>
          </p:nvSpPr>
          <p:spPr bwMode="auto">
            <a:xfrm>
              <a:off x="0" y="1776"/>
              <a:ext cx="84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3200">
                  <a:solidFill>
                    <a:srgbClr val="FFFF00"/>
                  </a:solidFill>
                </a:rPr>
                <a:t>20.8m</a:t>
              </a:r>
            </a:p>
          </p:txBody>
        </p:sp>
        <p:sp>
          <p:nvSpPr>
            <p:cNvPr id="38919" name="Line 15"/>
            <p:cNvSpPr>
              <a:spLocks noChangeShapeType="1"/>
            </p:cNvSpPr>
            <p:nvPr/>
          </p:nvSpPr>
          <p:spPr bwMode="auto">
            <a:xfrm flipV="1">
              <a:off x="480" y="86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Line 16"/>
            <p:cNvSpPr>
              <a:spLocks noChangeShapeType="1"/>
            </p:cNvSpPr>
            <p:nvPr/>
          </p:nvSpPr>
          <p:spPr bwMode="auto">
            <a:xfrm>
              <a:off x="480" y="206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816725" y="28702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/>
              <a:t>Adj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819400" y="3276600"/>
            <a:ext cx="4038600" cy="2667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867400" y="5486400"/>
            <a:ext cx="5365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x</a:t>
            </a:r>
            <a:r>
              <a:rPr kumimoji="1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 b="1"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819400" y="5562600"/>
            <a:ext cx="381000" cy="3810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1262297">
            <a:off x="2905125" y="4822825"/>
            <a:ext cx="2667000" cy="457200"/>
          </a:xfrm>
          <a:prstGeom prst="leftArrow">
            <a:avLst>
              <a:gd name="adj1" fmla="val 26963"/>
              <a:gd name="adj2" fmla="val 1211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284663" y="2565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/>
              <a:t>Tan x</a:t>
            </a:r>
            <a:r>
              <a:rPr lang="en-GB" sz="4000">
                <a:cs typeface="Times New Roman" pitchFamily="18" charset="0"/>
              </a:rPr>
              <a:t>° =</a:t>
            </a:r>
            <a:endParaRPr lang="en-GB" sz="4000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6723063" y="2924175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68538" y="3741738"/>
            <a:ext cx="6111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Opposite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723063" y="21844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02063" y="6019800"/>
            <a:ext cx="1728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ea typeface="PMingLiU" pitchFamily="18" charset="-120"/>
              </a:rPr>
              <a:t>Adjacent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/>
      <p:bldP spid="4100" grpId="0" animBg="1" autoUpdateAnimBg="0"/>
      <p:bldP spid="4103" grpId="0" autoUpdateAnimBg="0"/>
      <p:bldP spid="4104" grpId="0" animBg="1"/>
      <p:bldP spid="4106" grpId="0" animBg="1"/>
      <p:bldP spid="4121" grpId="0" autoUpdateAnimBg="0"/>
      <p:bldP spid="4122" grpId="0" animBg="1"/>
      <p:bldP spid="4102" grpId="0"/>
      <p:bldP spid="4123" grpId="0"/>
      <p:bldP spid="4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215900"/>
            <a:ext cx="2147888" cy="549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u="sng" smtClean="0">
                <a:solidFill>
                  <a:schemeClr val="tx1"/>
                </a:solidFill>
              </a:rPr>
              <a:t>Example  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 flipH="1">
            <a:off x="684213" y="1514475"/>
            <a:ext cx="2057400" cy="2667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89013" y="3724275"/>
            <a:ext cx="76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65</a:t>
            </a: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360613" y="3800475"/>
            <a:ext cx="381000" cy="3810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8614651">
            <a:off x="1468438" y="3181350"/>
            <a:ext cx="1295400" cy="457200"/>
          </a:xfrm>
          <a:prstGeom prst="leftArrow">
            <a:avLst>
              <a:gd name="adj1" fmla="val 26963"/>
              <a:gd name="adj2" fmla="val 588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559175" y="282575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Tan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5554663" y="3157538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 rot="-5400000">
            <a:off x="3202781" y="1940719"/>
            <a:ext cx="61753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387975" y="25209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464175" y="313055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Adj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 rot="5314">
            <a:off x="836613" y="25050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Hyp</a:t>
            </a: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rot="15068486" flipV="1">
            <a:off x="2017713" y="3533775"/>
            <a:ext cx="381000" cy="3048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817813" y="2657475"/>
            <a:ext cx="392112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h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293813" y="4257675"/>
            <a:ext cx="1219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8m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254375" y="404495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Tan 65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5387975" y="434975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540375" y="381635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5540375" y="43497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854575" y="511175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</a:t>
            </a:r>
            <a:r>
              <a:rPr lang="en-GB" sz="320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339975" y="511175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8</a:t>
            </a:r>
            <a:r>
              <a:rPr lang="en-GB" sz="3200"/>
              <a:t> x Tan 65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568575" y="587375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h</a:t>
            </a:r>
            <a:r>
              <a:rPr lang="en-GB" sz="3200"/>
              <a:t> =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3330575" y="587375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8</a:t>
            </a:r>
            <a:r>
              <a:rPr lang="en-GB" sz="3200"/>
              <a:t> x Tan 65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5845175" y="587375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17.2m (1 d.p.)</a:t>
            </a:r>
            <a:endParaRPr lang="en-GB" sz="3200">
              <a:cs typeface="Times New Roman" pitchFamily="18" charset="0"/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 rot="5314">
            <a:off x="1446213" y="46386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Adj</a:t>
            </a:r>
          </a:p>
        </p:txBody>
      </p:sp>
      <p:sp>
        <p:nvSpPr>
          <p:cNvPr id="27" name="Cloud 26"/>
          <p:cNvSpPr/>
          <p:nvPr/>
        </p:nvSpPr>
        <p:spPr>
          <a:xfrm>
            <a:off x="5227638" y="14288"/>
            <a:ext cx="3289300" cy="1677987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Find the height h</a:t>
            </a:r>
          </a:p>
        </p:txBody>
      </p:sp>
      <p:sp>
        <p:nvSpPr>
          <p:cNvPr id="31" name="Text Box 1038"/>
          <p:cNvSpPr txBox="1">
            <a:spLocks noChangeArrowheads="1"/>
          </p:cNvSpPr>
          <p:nvPr/>
        </p:nvSpPr>
        <p:spPr bwMode="auto">
          <a:xfrm>
            <a:off x="5513388" y="1798638"/>
            <a:ext cx="3630612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32" name="Picture 31" descr="question 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877" y="1454969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617" y="228089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694" y="228089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utoUpdateAnimBg="0"/>
      <p:bldP spid="38920" grpId="0" animBg="1"/>
      <p:bldP spid="38921" grpId="0" autoUpdateAnimBg="0"/>
      <p:bldP spid="38922" grpId="0" autoUpdateAnimBg="0"/>
      <p:bldP spid="38923" grpId="0" autoUpdateAnimBg="0"/>
      <p:bldP spid="38924" grpId="0" autoUpdateAnimBg="0"/>
      <p:bldP spid="38930" grpId="0" autoUpdateAnimBg="0"/>
      <p:bldP spid="38931" grpId="0" animBg="1"/>
      <p:bldP spid="38932" grpId="0" autoUpdateAnimBg="0"/>
      <p:bldP spid="38933" grpId="0" autoUpdateAnimBg="0"/>
      <p:bldP spid="38934" grpId="0" autoUpdateAnimBg="0"/>
      <p:bldP spid="38935" grpId="0" autoUpdateAnimBg="0"/>
      <p:bldP spid="38936" grpId="0" autoUpdateAnimBg="0"/>
      <p:bldP spid="38937" grpId="0" autoUpdateAnimBg="0"/>
      <p:bldP spid="38938" grpId="0" autoUpdateAnimBg="0"/>
      <p:bldP spid="38939" grpId="0" autoUpdateAnimBg="0"/>
      <p:bldP spid="3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057775" y="420528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Use tan of an angle to solve problems.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41989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To use tan of the angle to solve problems.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Write down tan ratio.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57225" y="2590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0" dirty="0" smtClean="0"/>
              <a:t>Using Tan to calculate angles</a:t>
            </a:r>
          </a:p>
        </p:txBody>
      </p:sp>
      <p:pic>
        <p:nvPicPr>
          <p:cNvPr id="43011" name="Picture 1028" descr="j0079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10112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029" descr="HH0192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505200"/>
            <a:ext cx="10493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30" descr="IN0066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168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031" descr="PE0268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17208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032" descr="PE02690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1620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33" descr="PE02683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9969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034" descr="PE02693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17663"/>
            <a:ext cx="16859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35" descr="PE02679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17891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Text Box 1044"/>
          <p:cNvSpPr txBox="1">
            <a:spLocks noChangeArrowheads="1"/>
          </p:cNvSpPr>
          <p:nvPr/>
        </p:nvSpPr>
        <p:spPr bwMode="auto">
          <a:xfrm>
            <a:off x="7196138" y="4419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14357" name="Text Box 1045"/>
          <p:cNvSpPr txBox="1">
            <a:spLocks noChangeArrowheads="1"/>
          </p:cNvSpPr>
          <p:nvPr/>
        </p:nvSpPr>
        <p:spPr bwMode="auto">
          <a:xfrm>
            <a:off x="7210425" y="4953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44036" name="AutoShape 1027"/>
          <p:cNvSpPr>
            <a:spLocks noChangeArrowheads="1"/>
          </p:cNvSpPr>
          <p:nvPr/>
        </p:nvSpPr>
        <p:spPr bwMode="auto">
          <a:xfrm flipH="1">
            <a:off x="874713" y="1801813"/>
            <a:ext cx="2057400" cy="2667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3375"/>
            <a:ext cx="3581400" cy="50323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u="sng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1290638" y="4011613"/>
            <a:ext cx="5365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x</a:t>
            </a: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44039" name="Rectangle 1029"/>
          <p:cNvSpPr>
            <a:spLocks noChangeArrowheads="1"/>
          </p:cNvSpPr>
          <p:nvPr/>
        </p:nvSpPr>
        <p:spPr bwMode="auto">
          <a:xfrm>
            <a:off x="2551113" y="4087813"/>
            <a:ext cx="381000" cy="3810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1030"/>
          <p:cNvSpPr>
            <a:spLocks noChangeArrowheads="1"/>
          </p:cNvSpPr>
          <p:nvPr/>
        </p:nvSpPr>
        <p:spPr bwMode="auto">
          <a:xfrm rot="8614651">
            <a:off x="1658938" y="3468688"/>
            <a:ext cx="1295400" cy="457200"/>
          </a:xfrm>
          <a:prstGeom prst="leftArrow">
            <a:avLst>
              <a:gd name="adj1" fmla="val 26963"/>
              <a:gd name="adj2" fmla="val 588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1031"/>
          <p:cNvSpPr txBox="1">
            <a:spLocks noChangeArrowheads="1"/>
          </p:cNvSpPr>
          <p:nvPr/>
        </p:nvSpPr>
        <p:spPr bwMode="auto">
          <a:xfrm>
            <a:off x="5195888" y="34290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Tan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14344" name="Line 1032"/>
          <p:cNvSpPr>
            <a:spLocks noChangeShapeType="1"/>
          </p:cNvSpPr>
          <p:nvPr/>
        </p:nvSpPr>
        <p:spPr bwMode="auto">
          <a:xfrm>
            <a:off x="7142163" y="3733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Text Box 1033"/>
          <p:cNvSpPr txBox="1">
            <a:spLocks noChangeArrowheads="1"/>
          </p:cNvSpPr>
          <p:nvPr/>
        </p:nvSpPr>
        <p:spPr bwMode="auto">
          <a:xfrm rot="-5400000">
            <a:off x="3490119" y="2383632"/>
            <a:ext cx="6175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</a:t>
            </a:r>
          </a:p>
        </p:txBody>
      </p:sp>
      <p:sp>
        <p:nvSpPr>
          <p:cNvPr id="14346" name="Text Box 1034"/>
          <p:cNvSpPr txBox="1">
            <a:spLocks noChangeArrowheads="1"/>
          </p:cNvSpPr>
          <p:nvPr/>
        </p:nvSpPr>
        <p:spPr bwMode="auto">
          <a:xfrm>
            <a:off x="7046913" y="3124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14347" name="Text Box 1035"/>
          <p:cNvSpPr txBox="1">
            <a:spLocks noChangeArrowheads="1"/>
          </p:cNvSpPr>
          <p:nvPr/>
        </p:nvSpPr>
        <p:spPr bwMode="auto">
          <a:xfrm>
            <a:off x="7073900" y="37338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Adj</a:t>
            </a:r>
          </a:p>
        </p:txBody>
      </p:sp>
      <p:sp>
        <p:nvSpPr>
          <p:cNvPr id="14348" name="Text Box 1036"/>
          <p:cNvSpPr txBox="1">
            <a:spLocks noChangeArrowheads="1"/>
          </p:cNvSpPr>
          <p:nvPr/>
        </p:nvSpPr>
        <p:spPr bwMode="auto">
          <a:xfrm rot="5314">
            <a:off x="971550" y="263683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Hyp</a:t>
            </a:r>
          </a:p>
        </p:txBody>
      </p:sp>
      <p:sp>
        <p:nvSpPr>
          <p:cNvPr id="14349" name="Line 1037"/>
          <p:cNvSpPr>
            <a:spLocks noChangeShapeType="1"/>
          </p:cNvSpPr>
          <p:nvPr/>
        </p:nvSpPr>
        <p:spPr bwMode="auto">
          <a:xfrm rot="15068486" flipV="1">
            <a:off x="1789907" y="3521869"/>
            <a:ext cx="881062" cy="488950"/>
          </a:xfrm>
          <a:prstGeom prst="line">
            <a:avLst/>
          </a:prstGeom>
          <a:noFill/>
          <a:ln w="76200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350" name="Text Box 1038"/>
          <p:cNvSpPr txBox="1">
            <a:spLocks noChangeArrowheads="1"/>
          </p:cNvSpPr>
          <p:nvPr/>
        </p:nvSpPr>
        <p:spPr bwMode="auto">
          <a:xfrm>
            <a:off x="5294313" y="1949450"/>
            <a:ext cx="3659187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sp>
        <p:nvSpPr>
          <p:cNvPr id="14352" name="Text Box 1040"/>
          <p:cNvSpPr txBox="1">
            <a:spLocks noChangeArrowheads="1"/>
          </p:cNvSpPr>
          <p:nvPr/>
        </p:nvSpPr>
        <p:spPr bwMode="auto">
          <a:xfrm>
            <a:off x="1484313" y="4545013"/>
            <a:ext cx="1219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12m</a:t>
            </a:r>
          </a:p>
        </p:txBody>
      </p:sp>
      <p:sp>
        <p:nvSpPr>
          <p:cNvPr id="14354" name="Text Box 1042"/>
          <p:cNvSpPr txBox="1">
            <a:spLocks noChangeArrowheads="1"/>
          </p:cNvSpPr>
          <p:nvPr/>
        </p:nvSpPr>
        <p:spPr bwMode="auto">
          <a:xfrm>
            <a:off x="5195888" y="46482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Tan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14355" name="Line 1043"/>
          <p:cNvSpPr>
            <a:spLocks noChangeShapeType="1"/>
          </p:cNvSpPr>
          <p:nvPr/>
        </p:nvSpPr>
        <p:spPr bwMode="auto">
          <a:xfrm>
            <a:off x="7142163" y="4953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1046"/>
          <p:cNvSpPr txBox="1">
            <a:spLocks noChangeArrowheads="1"/>
          </p:cNvSpPr>
          <p:nvPr/>
        </p:nvSpPr>
        <p:spPr bwMode="auto">
          <a:xfrm>
            <a:off x="6572250" y="5715000"/>
            <a:ext cx="1573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</a:t>
            </a:r>
            <a:r>
              <a:rPr lang="en-GB" sz="3200">
                <a:solidFill>
                  <a:srgbClr val="FFFF00"/>
                </a:solidFill>
              </a:rPr>
              <a:t>1.5</a:t>
            </a:r>
            <a:r>
              <a:rPr lang="en-GB" sz="3200"/>
              <a:t> </a:t>
            </a:r>
          </a:p>
        </p:txBody>
      </p:sp>
      <p:sp>
        <p:nvSpPr>
          <p:cNvPr id="14359" name="Text Box 1047"/>
          <p:cNvSpPr txBox="1">
            <a:spLocks noChangeArrowheads="1"/>
          </p:cNvSpPr>
          <p:nvPr/>
        </p:nvSpPr>
        <p:spPr bwMode="auto">
          <a:xfrm>
            <a:off x="5195888" y="5715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Tan x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14363" name="Text Box 1051"/>
          <p:cNvSpPr txBox="1">
            <a:spLocks noChangeArrowheads="1"/>
          </p:cNvSpPr>
          <p:nvPr/>
        </p:nvSpPr>
        <p:spPr bwMode="auto">
          <a:xfrm rot="5314">
            <a:off x="1636713" y="4926013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Adj</a:t>
            </a:r>
          </a:p>
        </p:txBody>
      </p:sp>
      <p:sp>
        <p:nvSpPr>
          <p:cNvPr id="14367" name="Text Box 1055"/>
          <p:cNvSpPr txBox="1">
            <a:spLocks noChangeArrowheads="1"/>
          </p:cNvSpPr>
          <p:nvPr/>
        </p:nvSpPr>
        <p:spPr bwMode="auto">
          <a:xfrm>
            <a:off x="2855913" y="3249613"/>
            <a:ext cx="1219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18m</a:t>
            </a:r>
          </a:p>
        </p:txBody>
      </p:sp>
      <p:sp>
        <p:nvSpPr>
          <p:cNvPr id="31" name="Cloud 30"/>
          <p:cNvSpPr/>
          <p:nvPr/>
        </p:nvSpPr>
        <p:spPr>
          <a:xfrm>
            <a:off x="5143500" y="0"/>
            <a:ext cx="3143250" cy="1928813"/>
          </a:xfrm>
          <a:prstGeom prst="cloud">
            <a:avLst/>
          </a:prstGeom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Calculate the tan x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ratio</a:t>
            </a:r>
          </a:p>
        </p:txBody>
      </p:sp>
      <p:sp>
        <p:nvSpPr>
          <p:cNvPr id="44057" name="TextBox 26"/>
          <p:cNvSpPr txBox="1">
            <a:spLocks noChangeArrowheads="1"/>
          </p:cNvSpPr>
          <p:nvPr/>
        </p:nvSpPr>
        <p:spPr bwMode="auto">
          <a:xfrm>
            <a:off x="2928938" y="4286250"/>
            <a:ext cx="544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Q</a:t>
            </a:r>
          </a:p>
        </p:txBody>
      </p:sp>
      <p:sp>
        <p:nvSpPr>
          <p:cNvPr id="44058" name="TextBox 27"/>
          <p:cNvSpPr txBox="1">
            <a:spLocks noChangeArrowheads="1"/>
          </p:cNvSpPr>
          <p:nvPr/>
        </p:nvSpPr>
        <p:spPr bwMode="auto">
          <a:xfrm>
            <a:off x="3000375" y="1428750"/>
            <a:ext cx="39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P</a:t>
            </a:r>
          </a:p>
        </p:txBody>
      </p:sp>
      <p:sp>
        <p:nvSpPr>
          <p:cNvPr id="44059" name="TextBox 28"/>
          <p:cNvSpPr txBox="1">
            <a:spLocks noChangeArrowheads="1"/>
          </p:cNvSpPr>
          <p:nvPr/>
        </p:nvSpPr>
        <p:spPr bwMode="auto">
          <a:xfrm>
            <a:off x="714375" y="4429125"/>
            <a:ext cx="44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R</a:t>
            </a:r>
          </a:p>
        </p:txBody>
      </p:sp>
      <p:pic>
        <p:nvPicPr>
          <p:cNvPr id="30" name="Picture 29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78" y="241735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99" y="241735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 autoUpdateAnimBg="0"/>
      <p:bldP spid="14357" grpId="0" autoUpdateAnimBg="0"/>
      <p:bldP spid="14342" grpId="0" animBg="1"/>
      <p:bldP spid="14343" grpId="0" autoUpdateAnimBg="0"/>
      <p:bldP spid="14344" grpId="0" animBg="1"/>
      <p:bldP spid="14345" grpId="0" autoUpdateAnimBg="0"/>
      <p:bldP spid="14346" grpId="0" autoUpdateAnimBg="0"/>
      <p:bldP spid="14347" grpId="0" autoUpdateAnimBg="0"/>
      <p:bldP spid="14348" grpId="0" autoUpdateAnimBg="0"/>
      <p:bldP spid="14350" grpId="0" animBg="1" autoUpdateAnimBg="0"/>
      <p:bldP spid="14354" grpId="0" autoUpdateAnimBg="0"/>
      <p:bldP spid="14355" grpId="0" animBg="1"/>
      <p:bldP spid="14358" grpId="0" autoUpdateAnimBg="0"/>
      <p:bldP spid="14359" grpId="0" autoUpdateAnimBg="0"/>
      <p:bldP spid="143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1"/>
          <p:cNvGrpSpPr>
            <a:grpSpLocks/>
          </p:cNvGrpSpPr>
          <p:nvPr/>
        </p:nvGrpSpPr>
        <p:grpSpPr bwMode="auto">
          <a:xfrm>
            <a:off x="2057400" y="1841500"/>
            <a:ext cx="5257800" cy="579438"/>
            <a:chOff x="1392" y="528"/>
            <a:chExt cx="3216" cy="365"/>
          </a:xfrm>
        </p:grpSpPr>
        <p:sp>
          <p:nvSpPr>
            <p:cNvPr id="45074" name="Text Box 2"/>
            <p:cNvSpPr txBox="1">
              <a:spLocks noChangeArrowheads="1"/>
            </p:cNvSpPr>
            <p:nvPr/>
          </p:nvSpPr>
          <p:spPr bwMode="auto">
            <a:xfrm>
              <a:off x="2208" y="528"/>
              <a:ext cx="2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= 1.5</a:t>
              </a:r>
            </a:p>
          </p:txBody>
        </p:sp>
        <p:sp>
          <p:nvSpPr>
            <p:cNvPr id="45075" name="Text Box 3"/>
            <p:cNvSpPr txBox="1">
              <a:spLocks noChangeArrowheads="1"/>
            </p:cNvSpPr>
            <p:nvPr/>
          </p:nvSpPr>
          <p:spPr bwMode="auto">
            <a:xfrm>
              <a:off x="1392" y="528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Tan x</a:t>
              </a:r>
              <a:r>
                <a:rPr lang="en-GB" sz="3200">
                  <a:cs typeface="Times New Roman" pitchFamily="18" charset="0"/>
                </a:rPr>
                <a:t>°</a:t>
              </a:r>
            </a:p>
          </p:txBody>
        </p:sp>
      </p:grp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79613" y="24892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How do we find x</a:t>
            </a:r>
            <a:r>
              <a:rPr lang="en-GB" sz="3200">
                <a:solidFill>
                  <a:srgbClr val="FFFF00"/>
                </a:solidFill>
                <a:cs typeface="Times New Roman" pitchFamily="18" charset="0"/>
              </a:rPr>
              <a:t>°?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90600" y="1860550"/>
            <a:ext cx="7494588" cy="2347913"/>
            <a:chOff x="624" y="768"/>
            <a:chExt cx="4721" cy="1479"/>
          </a:xfrm>
        </p:grpSpPr>
        <p:pic>
          <p:nvPicPr>
            <p:cNvPr id="45072" name="Picture 4" descr="ag00021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768"/>
              <a:ext cx="78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3" name="Text Box 6"/>
            <p:cNvSpPr txBox="1">
              <a:spLocks noChangeArrowheads="1"/>
            </p:cNvSpPr>
            <p:nvPr/>
          </p:nvSpPr>
          <p:spPr bwMode="auto">
            <a:xfrm>
              <a:off x="624" y="1536"/>
              <a:ext cx="3792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We need to use  </a:t>
              </a:r>
              <a:r>
                <a:rPr lang="en-GB" sz="3200">
                  <a:solidFill>
                    <a:srgbClr val="FFFF00"/>
                  </a:solidFill>
                </a:rPr>
                <a:t>Tan </a:t>
              </a:r>
              <a:r>
                <a:rPr lang="en-GB" sz="3600">
                  <a:solidFill>
                    <a:srgbClr val="FFFF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⁻</a:t>
              </a:r>
              <a:r>
                <a:rPr lang="en-GB" sz="3600">
                  <a:solidFill>
                    <a:srgbClr val="FFFF00"/>
                  </a:solidFill>
                  <a:cs typeface="Times New Roman" pitchFamily="18" charset="0"/>
                </a:rPr>
                <a:t>¹</a:t>
              </a:r>
              <a:r>
                <a:rPr lang="en-GB" sz="3200"/>
                <a:t>on the calculator.</a:t>
              </a:r>
              <a:endParaRPr lang="en-GB" sz="3200">
                <a:cs typeface="Times New Roman" pitchFamily="18" charset="0"/>
              </a:endParaRPr>
            </a:p>
          </p:txBody>
        </p:sp>
      </p:grp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4572000" y="5594350"/>
            <a:ext cx="1066800" cy="53340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GB" sz="2400" b="1" baseline="30000">
                <a:solidFill>
                  <a:srgbClr val="000000"/>
                </a:solidFill>
                <a:latin typeface="Tahoma" pitchFamily="34" charset="0"/>
              </a:rPr>
              <a:t>nd</a:t>
            </a:r>
            <a:endParaRPr lang="en-GB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90600" y="437515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Tan </a:t>
            </a:r>
            <a:r>
              <a:rPr lang="en-GB" sz="360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⁻</a:t>
            </a:r>
            <a:r>
              <a:rPr lang="en-GB" sz="3600">
                <a:solidFill>
                  <a:srgbClr val="FFFF00"/>
                </a:solidFill>
                <a:cs typeface="Times New Roman" pitchFamily="18" charset="0"/>
              </a:rPr>
              <a:t>¹</a:t>
            </a:r>
            <a:r>
              <a:rPr lang="en-GB" sz="3600">
                <a:cs typeface="Times New Roman" pitchFamily="18" charset="0"/>
              </a:rPr>
              <a:t>is written</a:t>
            </a:r>
            <a:r>
              <a:rPr lang="en-GB" sz="3200"/>
              <a:t> above </a:t>
            </a:r>
            <a:endParaRPr lang="en-GB" sz="3200">
              <a:cs typeface="Times New Roman" pitchFamily="18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834063" y="4070350"/>
            <a:ext cx="1100137" cy="946150"/>
            <a:chOff x="4080" y="2112"/>
            <a:chExt cx="693" cy="596"/>
          </a:xfrm>
        </p:grpSpPr>
        <p:sp>
          <p:nvSpPr>
            <p:cNvPr id="45070" name="AutoShape 9"/>
            <p:cNvSpPr>
              <a:spLocks noChangeArrowheads="1"/>
            </p:cNvSpPr>
            <p:nvPr/>
          </p:nvSpPr>
          <p:spPr bwMode="auto">
            <a:xfrm>
              <a:off x="4080" y="2372"/>
              <a:ext cx="672" cy="336"/>
            </a:xfrm>
            <a:prstGeom prst="roundRect">
              <a:avLst>
                <a:gd name="adj" fmla="val 42264"/>
              </a:avLst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Tahoma" pitchFamily="34" charset="0"/>
                </a:rPr>
                <a:t>Tan</a:t>
              </a:r>
            </a:p>
          </p:txBody>
        </p:sp>
        <p:sp>
          <p:nvSpPr>
            <p:cNvPr id="45071" name="Text Box 12"/>
            <p:cNvSpPr txBox="1">
              <a:spLocks noChangeArrowheads="1"/>
            </p:cNvSpPr>
            <p:nvPr/>
          </p:nvSpPr>
          <p:spPr bwMode="auto">
            <a:xfrm>
              <a:off x="4118" y="2112"/>
              <a:ext cx="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  <a:latin typeface="Tahoma" pitchFamily="34" charset="0"/>
                </a:rPr>
                <a:t>Tan 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⁻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cs typeface="Times New Roman" pitchFamily="18" charset="0"/>
                </a:rPr>
                <a:t>¹</a:t>
              </a:r>
            </a:p>
          </p:txBody>
        </p:sp>
      </p:grp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066800" y="559435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To get this press</a:t>
            </a:r>
            <a:endParaRPr lang="en-GB" sz="3200">
              <a:cs typeface="Times New Roman" pitchFamily="18" charset="0"/>
            </a:endParaRPr>
          </a:p>
        </p:txBody>
      </p: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8027988" y="5589588"/>
            <a:ext cx="1066800" cy="533400"/>
          </a:xfrm>
          <a:prstGeom prst="roundRect">
            <a:avLst>
              <a:gd name="adj" fmla="val 42264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Tan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724525" y="558641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Followed by</a:t>
            </a:r>
            <a:endParaRPr lang="en-GB" sz="3200">
              <a:cs typeface="Times New Roman" pitchFamily="18" charset="0"/>
            </a:endParaRPr>
          </a:p>
        </p:txBody>
      </p:sp>
      <p:pic>
        <p:nvPicPr>
          <p:cNvPr id="45067" name="Picture 22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5750"/>
            <a:ext cx="1304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3" descr="j01679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8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loud 20"/>
          <p:cNvSpPr/>
          <p:nvPr/>
        </p:nvSpPr>
        <p:spPr>
          <a:xfrm>
            <a:off x="5143500" y="0"/>
            <a:ext cx="3143250" cy="1928813"/>
          </a:xfrm>
          <a:prstGeom prst="cloud">
            <a:avLst/>
          </a:prstGeom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Calculate the size of </a:t>
            </a:r>
          </a:p>
          <a:p>
            <a:pPr algn="ctr"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angle x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9" grpId="0" animBg="1" autoUpdateAnimBg="0"/>
      <p:bldP spid="17416" grpId="0" autoUpdateAnimBg="0"/>
      <p:bldP spid="17424" grpId="0" autoUpdateAnimBg="0"/>
      <p:bldP spid="17425" grpId="0" animBg="1" autoUpdateAnimBg="0"/>
      <p:bldP spid="1742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057775" y="4205288"/>
            <a:ext cx="408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Work out Tan Ratio.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To identify the hypotenuse, opposite and adjacent sides in a right angled triangle.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Understand the terms hypotenuse, opposite and adjacent in right angled triangle.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376488" y="5986463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x =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138488" y="59563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Tan </a:t>
            </a:r>
            <a:r>
              <a:rPr lang="en-GB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⁻</a:t>
            </a:r>
            <a:r>
              <a:rPr lang="en-GB" sz="3600">
                <a:cs typeface="Times New Roman" pitchFamily="18" charset="0"/>
              </a:rPr>
              <a:t>¹</a:t>
            </a:r>
            <a:r>
              <a:rPr lang="en-GB" sz="3200"/>
              <a:t>1.5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272088" y="5986463"/>
            <a:ext cx="297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56.3</a:t>
            </a:r>
            <a:r>
              <a:rPr lang="en-GB" sz="3200">
                <a:cs typeface="Times New Roman" pitchFamily="18" charset="0"/>
              </a:rPr>
              <a:t>°</a:t>
            </a:r>
            <a:r>
              <a:rPr lang="en-GB" sz="3200"/>
              <a:t> (1 d.p.)</a:t>
            </a: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2986088" y="1912938"/>
            <a:ext cx="4800600" cy="579437"/>
            <a:chOff x="1392" y="768"/>
            <a:chExt cx="2928" cy="365"/>
          </a:xfrm>
        </p:grpSpPr>
        <p:sp>
          <p:nvSpPr>
            <p:cNvPr id="46094" name="Text Box 6"/>
            <p:cNvSpPr txBox="1">
              <a:spLocks noChangeArrowheads="1"/>
            </p:cNvSpPr>
            <p:nvPr/>
          </p:nvSpPr>
          <p:spPr bwMode="auto">
            <a:xfrm>
              <a:off x="2208" y="768"/>
              <a:ext cx="21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= 1.5</a:t>
              </a:r>
            </a:p>
          </p:txBody>
        </p:sp>
        <p:sp>
          <p:nvSpPr>
            <p:cNvPr id="46095" name="Text Box 7"/>
            <p:cNvSpPr txBox="1">
              <a:spLocks noChangeArrowheads="1"/>
            </p:cNvSpPr>
            <p:nvPr/>
          </p:nvSpPr>
          <p:spPr bwMode="auto">
            <a:xfrm>
              <a:off x="1392" y="768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Tan x</a:t>
              </a:r>
              <a:r>
                <a:rPr lang="en-GB" sz="3200">
                  <a:cs typeface="Times New Roman" pitchFamily="18" charset="0"/>
                </a:rPr>
                <a:t>°</a:t>
              </a:r>
            </a:p>
          </p:txBody>
        </p:sp>
      </p:grp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3230563" y="3113088"/>
            <a:ext cx="1066800" cy="53340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GB" sz="2400" b="1" baseline="30000">
                <a:solidFill>
                  <a:srgbClr val="000000"/>
                </a:solidFill>
                <a:latin typeface="Tahoma" pitchFamily="34" charset="0"/>
              </a:rPr>
              <a:t>nd</a:t>
            </a:r>
            <a:endParaRPr lang="en-GB" sz="2400" b="1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02163" y="2732088"/>
            <a:ext cx="1100137" cy="946150"/>
            <a:chOff x="4080" y="2112"/>
            <a:chExt cx="693" cy="596"/>
          </a:xfrm>
        </p:grpSpPr>
        <p:sp>
          <p:nvSpPr>
            <p:cNvPr id="46092" name="AutoShape 10"/>
            <p:cNvSpPr>
              <a:spLocks noChangeArrowheads="1"/>
            </p:cNvSpPr>
            <p:nvPr/>
          </p:nvSpPr>
          <p:spPr bwMode="auto">
            <a:xfrm>
              <a:off x="4080" y="2372"/>
              <a:ext cx="672" cy="336"/>
            </a:xfrm>
            <a:prstGeom prst="roundRect">
              <a:avLst>
                <a:gd name="adj" fmla="val 42264"/>
              </a:avLst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Tahoma" pitchFamily="34" charset="0"/>
                </a:rPr>
                <a:t>Tan</a:t>
              </a:r>
            </a:p>
          </p:txBody>
        </p:sp>
        <p:sp>
          <p:nvSpPr>
            <p:cNvPr id="46093" name="Text Box 11"/>
            <p:cNvSpPr txBox="1">
              <a:spLocks noChangeArrowheads="1"/>
            </p:cNvSpPr>
            <p:nvPr/>
          </p:nvSpPr>
          <p:spPr bwMode="auto">
            <a:xfrm>
              <a:off x="4118" y="2112"/>
              <a:ext cx="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  <a:latin typeface="Tahoma" pitchFamily="34" charset="0"/>
                </a:rPr>
                <a:t>Tan 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⁻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cs typeface="Times New Roman" pitchFamily="18" charset="0"/>
                </a:rPr>
                <a:t>¹</a:t>
              </a:r>
            </a:p>
          </p:txBody>
        </p:sp>
      </p:grp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919288" y="3138488"/>
            <a:ext cx="120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Press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979613" y="4408488"/>
            <a:ext cx="1260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Enter</a:t>
            </a: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4173538" y="4408488"/>
            <a:ext cx="1066800" cy="533400"/>
          </a:xfrm>
          <a:prstGeom prst="roundRect">
            <a:avLst>
              <a:gd name="adj" fmla="val 42264"/>
            </a:avLst>
          </a:prstGeom>
          <a:solidFill>
            <a:schemeClr val="hlink"/>
          </a:solidFill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335338" y="4433888"/>
            <a:ext cx="715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1.5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autoUpdateAnimBg="0"/>
      <p:bldP spid="56324" grpId="0" autoUpdateAnimBg="0"/>
      <p:bldP spid="56328" grpId="0" animBg="1" autoUpdateAnimBg="0"/>
      <p:bldP spid="56332" grpId="0" autoUpdateAnimBg="0"/>
      <p:bldP spid="56333" grpId="0" autoUpdateAnimBg="0"/>
      <p:bldP spid="56334" grpId="0" animBg="1" autoUpdateAnimBg="0"/>
      <p:bldP spid="5633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5"/>
          <p:cNvSpPr txBox="1">
            <a:spLocks noChangeArrowheads="1"/>
          </p:cNvSpPr>
          <p:nvPr/>
        </p:nvSpPr>
        <p:spPr bwMode="auto">
          <a:xfrm>
            <a:off x="3449638" y="1730375"/>
            <a:ext cx="2193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u="sng"/>
              <a:t>Process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93775" y="2857500"/>
            <a:ext cx="6875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/>
              <a:t>1. 	Identify </a:t>
            </a:r>
            <a:r>
              <a:rPr lang="en-GB" sz="3600">
                <a:solidFill>
                  <a:srgbClr val="FFFF00"/>
                </a:solidFill>
              </a:rPr>
              <a:t>Hyp</a:t>
            </a:r>
            <a:r>
              <a:rPr lang="en-GB" sz="3600"/>
              <a:t>, </a:t>
            </a:r>
            <a:r>
              <a:rPr lang="en-GB" sz="3600">
                <a:solidFill>
                  <a:srgbClr val="FFFF00"/>
                </a:solidFill>
              </a:rPr>
              <a:t>Opp</a:t>
            </a:r>
            <a:r>
              <a:rPr lang="en-GB" sz="3600"/>
              <a:t> and </a:t>
            </a:r>
            <a:r>
              <a:rPr lang="en-GB" sz="3600">
                <a:solidFill>
                  <a:srgbClr val="FFFF00"/>
                </a:solidFill>
              </a:rPr>
              <a:t>Adj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00125" y="3857625"/>
            <a:ext cx="742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/>
              <a:t>2.	Write down ratio </a:t>
            </a:r>
            <a:r>
              <a:rPr lang="en-GB" sz="3600">
                <a:solidFill>
                  <a:srgbClr val="FFFF00"/>
                </a:solidFill>
              </a:rPr>
              <a:t>Tan x</a:t>
            </a:r>
            <a:r>
              <a:rPr lang="en-GB" sz="3600" baseline="30000">
                <a:solidFill>
                  <a:srgbClr val="FFFF00"/>
                </a:solidFill>
              </a:rPr>
              <a:t>o </a:t>
            </a:r>
            <a:r>
              <a:rPr lang="en-GB" sz="3600">
                <a:solidFill>
                  <a:srgbClr val="FFFF00"/>
                </a:solidFill>
              </a:rPr>
              <a:t>= Opp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429500" y="4500563"/>
            <a:ext cx="857250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07263" y="4500563"/>
            <a:ext cx="97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FFFF00"/>
                </a:solidFill>
              </a:rPr>
              <a:t>Adj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1563" y="5715000"/>
            <a:ext cx="386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/>
              <a:t>3.	Calculate </a:t>
            </a:r>
            <a:r>
              <a:rPr lang="en-GB" sz="3600">
                <a:solidFill>
                  <a:srgbClr val="FFFF00"/>
                </a:solidFill>
              </a:rPr>
              <a:t>x</a:t>
            </a:r>
            <a:r>
              <a:rPr lang="en-GB" sz="3600" baseline="30000">
                <a:solidFill>
                  <a:srgbClr val="FFFF00"/>
                </a:solidFill>
              </a:rPr>
              <a:t>o </a:t>
            </a:r>
            <a:r>
              <a:rPr lang="en-GB" sz="3600"/>
              <a:t> 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786313" y="5786438"/>
            <a:ext cx="1066800" cy="53340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GB" sz="2400" b="1" baseline="30000">
                <a:solidFill>
                  <a:srgbClr val="000000"/>
                </a:solidFill>
                <a:latin typeface="Tahoma" pitchFamily="34" charset="0"/>
              </a:rPr>
              <a:t>nd</a:t>
            </a:r>
            <a:endParaRPr lang="en-GB" sz="2400" b="1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57913" y="5405438"/>
            <a:ext cx="1100137" cy="946150"/>
            <a:chOff x="4080" y="2112"/>
            <a:chExt cx="693" cy="596"/>
          </a:xfrm>
        </p:grpSpPr>
        <p:sp>
          <p:nvSpPr>
            <p:cNvPr id="47114" name="AutoShape 10"/>
            <p:cNvSpPr>
              <a:spLocks noChangeArrowheads="1"/>
            </p:cNvSpPr>
            <p:nvPr/>
          </p:nvSpPr>
          <p:spPr bwMode="auto">
            <a:xfrm>
              <a:off x="4080" y="2372"/>
              <a:ext cx="672" cy="336"/>
            </a:xfrm>
            <a:prstGeom prst="roundRect">
              <a:avLst>
                <a:gd name="adj" fmla="val 42264"/>
              </a:avLst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Tahoma" pitchFamily="34" charset="0"/>
                </a:rPr>
                <a:t>Tan</a:t>
              </a: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4118" y="2112"/>
              <a:ext cx="6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  <a:latin typeface="Tahoma" pitchFamily="34" charset="0"/>
                </a:rPr>
                <a:t>Tan 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⁻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cs typeface="Times New Roman" pitchFamily="18" charset="0"/>
                </a:rPr>
                <a:t>¹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057775" y="420528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Use tan of an angle to solve REAL LIFE problems.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48133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To use tan of the angle to solve REAL LIFE problems.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Write down tan ratio.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38"/>
          <p:cNvSpPr txBox="1">
            <a:spLocks noChangeArrowheads="1"/>
          </p:cNvSpPr>
          <p:nvPr/>
        </p:nvSpPr>
        <p:spPr bwMode="auto">
          <a:xfrm>
            <a:off x="5294313" y="3136900"/>
            <a:ext cx="3659187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990600" y="1955800"/>
            <a:ext cx="7891463" cy="8302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en-GB" sz="2400" dirty="0"/>
              <a:t>Use the tan ratio to find the height h of the tree </a:t>
            </a:r>
          </a:p>
          <a:p>
            <a:pPr indent="457200" algn="just">
              <a:defRPr/>
            </a:pPr>
            <a:r>
              <a:rPr lang="en-GB" sz="2400" dirty="0"/>
              <a:t>to 2 decimal places.</a:t>
            </a:r>
          </a:p>
        </p:txBody>
      </p:sp>
      <p:grpSp>
        <p:nvGrpSpPr>
          <p:cNvPr id="49157" name="Group 24"/>
          <p:cNvGrpSpPr>
            <a:grpSpLocks/>
          </p:cNvGrpSpPr>
          <p:nvPr/>
        </p:nvGrpSpPr>
        <p:grpSpPr bwMode="auto">
          <a:xfrm>
            <a:off x="4730750" y="4110038"/>
            <a:ext cx="4183063" cy="2390775"/>
            <a:chOff x="2980" y="2589"/>
            <a:chExt cx="2635" cy="1506"/>
          </a:xfrm>
        </p:grpSpPr>
        <p:sp>
          <p:nvSpPr>
            <p:cNvPr id="49166" name="Text Box 5"/>
            <p:cNvSpPr txBox="1">
              <a:spLocks noChangeArrowheads="1"/>
            </p:cNvSpPr>
            <p:nvPr/>
          </p:nvSpPr>
          <p:spPr bwMode="auto">
            <a:xfrm>
              <a:off x="3600" y="3489"/>
              <a:ext cx="53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47</a:t>
              </a:r>
              <a:r>
                <a:rPr lang="en-GB" sz="2400" baseline="30000">
                  <a:solidFill>
                    <a:srgbClr val="FFFF00"/>
                  </a:solidFill>
                </a:rPr>
                <a:t>o</a:t>
              </a:r>
              <a:endParaRPr lang="en-GB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49167" name="Text Box 6"/>
            <p:cNvSpPr txBox="1">
              <a:spLocks noChangeArrowheads="1"/>
            </p:cNvSpPr>
            <p:nvPr/>
          </p:nvSpPr>
          <p:spPr bwMode="auto">
            <a:xfrm>
              <a:off x="3842" y="3865"/>
              <a:ext cx="40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8m</a:t>
              </a:r>
            </a:p>
          </p:txBody>
        </p:sp>
        <p:sp>
          <p:nvSpPr>
            <p:cNvPr id="49168" name="Text Box 8"/>
            <p:cNvSpPr txBox="1">
              <a:spLocks noChangeArrowheads="1"/>
            </p:cNvSpPr>
            <p:nvPr/>
          </p:nvSpPr>
          <p:spPr bwMode="auto">
            <a:xfrm>
              <a:off x="3780" y="2835"/>
              <a:ext cx="44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/>
                <a:t>rod</a:t>
              </a:r>
              <a:endParaRPr lang="en-GB" sz="2400">
                <a:latin typeface="Tahoma" pitchFamily="34" charset="0"/>
              </a:endParaRPr>
            </a:p>
          </p:txBody>
        </p:sp>
        <p:sp>
          <p:nvSpPr>
            <p:cNvPr id="49169" name="Tree"/>
            <p:cNvSpPr>
              <a:spLocks noEditPoints="1" noChangeArrowheads="1"/>
            </p:cNvSpPr>
            <p:nvPr/>
          </p:nvSpPr>
          <p:spPr bwMode="auto">
            <a:xfrm>
              <a:off x="4260" y="2589"/>
              <a:ext cx="1140" cy="1140"/>
            </a:xfrm>
            <a:custGeom>
              <a:avLst/>
              <a:gdLst>
                <a:gd name="T0" fmla="*/ 30 w 21600"/>
                <a:gd name="T1" fmla="*/ 0 h 21600"/>
                <a:gd name="T2" fmla="*/ 17 w 21600"/>
                <a:gd name="T3" fmla="*/ 18 h 21600"/>
                <a:gd name="T4" fmla="*/ 9 w 21600"/>
                <a:gd name="T5" fmla="*/ 35 h 21600"/>
                <a:gd name="T6" fmla="*/ 0 w 21600"/>
                <a:gd name="T7" fmla="*/ 53 h 21600"/>
                <a:gd name="T8" fmla="*/ 43 w 21600"/>
                <a:gd name="T9" fmla="*/ 18 h 21600"/>
                <a:gd name="T10" fmla="*/ 52 w 21600"/>
                <a:gd name="T11" fmla="*/ 35 h 21600"/>
                <a:gd name="T12" fmla="*/ 60 w 21600"/>
                <a:gd name="T13" fmla="*/ 53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8 w 21600"/>
                <a:gd name="T22" fmla="*/ 22453 h 21600"/>
                <a:gd name="T23" fmla="*/ 21069 w 21600"/>
                <a:gd name="T24" fmla="*/ 2828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20"/>
            <p:cNvSpPr>
              <a:spLocks noChangeShapeType="1"/>
            </p:cNvSpPr>
            <p:nvPr/>
          </p:nvSpPr>
          <p:spPr bwMode="auto">
            <a:xfrm flipV="1">
              <a:off x="3386" y="2596"/>
              <a:ext cx="1445" cy="1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Line 21"/>
            <p:cNvSpPr>
              <a:spLocks noChangeShapeType="1"/>
            </p:cNvSpPr>
            <p:nvPr/>
          </p:nvSpPr>
          <p:spPr bwMode="auto">
            <a:xfrm flipH="1">
              <a:off x="2980" y="3771"/>
              <a:ext cx="2635" cy="0"/>
            </a:xfrm>
            <a:prstGeom prst="lin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5429250" y="6143625"/>
            <a:ext cx="2143125" cy="1588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2030413" y="3079750"/>
          <a:ext cx="20224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3" imgW="1244600" imgH="419100" progId="Equation.DSMT4">
                  <p:embed/>
                </p:oleObj>
              </mc:Choice>
              <mc:Fallback>
                <p:oleObj name="Equation" r:id="rId3" imgW="12446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079750"/>
                        <a:ext cx="2022475" cy="681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2030413" y="4086225"/>
          <a:ext cx="13001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5" imgW="799753" imgH="393529" progId="Equation.DSMT4">
                  <p:embed/>
                </p:oleObj>
              </mc:Choice>
              <mc:Fallback>
                <p:oleObj name="Equation" r:id="rId5" imgW="799753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4086225"/>
                        <a:ext cx="1300162" cy="639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2030413" y="5051425"/>
          <a:ext cx="15890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7" imgW="977476" imgH="203112" progId="Equation.DSMT4">
                  <p:embed/>
                </p:oleObj>
              </mc:Choice>
              <mc:Fallback>
                <p:oleObj name="Equation" r:id="rId7" imgW="977476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5051425"/>
                        <a:ext cx="1589087" cy="330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2030413" y="5707063"/>
          <a:ext cx="11557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9" imgW="710891" imgH="177723" progId="Equation.DSMT4">
                  <p:embed/>
                </p:oleObj>
              </mc:Choice>
              <mc:Fallback>
                <p:oleObj name="Equation" r:id="rId9" imgW="710891" imgH="17772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5707063"/>
                        <a:ext cx="1155700" cy="288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TIC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0522" y="364567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TIC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0599" y="364567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question mark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1571" y="2765156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5143500" y="5256213"/>
            <a:ext cx="927100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6</a:t>
            </a:r>
            <a:r>
              <a:rPr lang="en-GB" sz="2400" baseline="30000"/>
              <a:t>o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5017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3B4917B-9AA5-49DF-B18F-9883E136B3EC}" type="datetime5">
              <a:rPr lang="en-GB" sz="1200" smtClean="0"/>
              <a:pPr eaLnBrk="1" hangingPunct="1"/>
              <a:t>18-Jan-19</a:t>
            </a:fld>
            <a:endParaRPr lang="en-GB" sz="1200" smtClean="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7524750" y="4087813"/>
            <a:ext cx="1619250" cy="293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Aeroplane</a:t>
            </a:r>
          </a:p>
        </p:txBody>
      </p:sp>
      <p:sp>
        <p:nvSpPr>
          <p:cNvPr id="50182" name="AutoShape 5"/>
          <p:cNvSpPr>
            <a:spLocks noChangeArrowheads="1"/>
          </p:cNvSpPr>
          <p:nvPr/>
        </p:nvSpPr>
        <p:spPr bwMode="auto">
          <a:xfrm rot="-5400000">
            <a:off x="5326063" y="3475037"/>
            <a:ext cx="1500188" cy="2817813"/>
          </a:xfrm>
          <a:prstGeom prst="rtTriangl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891213" y="5664200"/>
            <a:ext cx="1181100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 = 15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373938" y="5537200"/>
            <a:ext cx="111125" cy="96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635625" y="4475163"/>
            <a:ext cx="395288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c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027863" y="5708650"/>
            <a:ext cx="1887537" cy="292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Lennoxtown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354513" y="5673725"/>
            <a:ext cx="1295400" cy="25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Airport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539750" y="2360613"/>
            <a:ext cx="67691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defRPr/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Q1.	An aeroplane is preparing to land at Glasgow Airport. 	It is over Lennoxtown at present which is 15km from 	the airport. The angle of descent is 6</a:t>
            </a:r>
            <a:r>
              <a:rPr lang="en-GB" sz="18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indent="457200">
              <a:defRPr/>
            </a:pPr>
            <a:endParaRPr lang="en-GB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457200">
              <a:defRPr/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What is the height of the plane ?</a:t>
            </a:r>
          </a:p>
        </p:txBody>
      </p: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0" y="1068388"/>
            <a:ext cx="18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0190" name="Picture 19" descr="aero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7340" r="4550" b="43674"/>
          <a:stretch>
            <a:fillRect/>
          </a:stretch>
        </p:blipFill>
        <p:spPr bwMode="auto">
          <a:xfrm>
            <a:off x="6411913" y="3271838"/>
            <a:ext cx="25971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984250" y="1708150"/>
            <a:ext cx="163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2</a:t>
            </a:r>
          </a:p>
        </p:txBody>
      </p:sp>
      <p:graphicFrame>
        <p:nvGraphicFramePr>
          <p:cNvPr id="71691" name="Object 11"/>
          <p:cNvGraphicFramePr>
            <a:graphicFrameLocks noChangeAspect="1"/>
          </p:cNvGraphicFramePr>
          <p:nvPr/>
        </p:nvGraphicFramePr>
        <p:xfrm>
          <a:off x="1979613" y="4113213"/>
          <a:ext cx="12795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Equation" r:id="rId4" imgW="787058" imgH="393529" progId="Equation.DSMT4">
                  <p:embed/>
                </p:oleObj>
              </mc:Choice>
              <mc:Fallback>
                <p:oleObj name="Equation" r:id="rId4" imgW="787058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113213"/>
                        <a:ext cx="1279525" cy="639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12"/>
          <p:cNvGraphicFramePr>
            <a:graphicFrameLocks noChangeAspect="1"/>
          </p:cNvGraphicFramePr>
          <p:nvPr/>
        </p:nvGraphicFramePr>
        <p:xfrm>
          <a:off x="1979613" y="5173663"/>
          <a:ext cx="1568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Equation" r:id="rId6" imgW="965200" imgH="203200" progId="Equation.DSMT4">
                  <p:embed/>
                </p:oleObj>
              </mc:Choice>
              <mc:Fallback>
                <p:oleObj name="Equation" r:id="rId6" imgW="965200" imgH="203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173663"/>
                        <a:ext cx="156845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1979613" y="5921375"/>
          <a:ext cx="12588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Equation" r:id="rId8" imgW="774028" imgH="177646" progId="Equation.DSMT4">
                  <p:embed/>
                </p:oleObj>
              </mc:Choice>
              <mc:Fallback>
                <p:oleObj name="Equation" r:id="rId8" imgW="774028" imgH="1776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921375"/>
                        <a:ext cx="1258887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038"/>
          <p:cNvSpPr txBox="1">
            <a:spLocks noChangeArrowheads="1"/>
          </p:cNvSpPr>
          <p:nvPr/>
        </p:nvSpPr>
        <p:spPr bwMode="auto">
          <a:xfrm>
            <a:off x="3670300" y="1444625"/>
            <a:ext cx="3886200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22" name="Picture 21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6516" y="192605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6439" y="192605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question mar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3840" y="1086480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057775" y="420528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Use tan of an angle to solve find adjacent length.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51205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To use tan of the angle to find adjacent length.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Write down tan ratio.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990600" y="1884363"/>
            <a:ext cx="7891463" cy="83026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en-GB" sz="2400" dirty="0">
                <a:solidFill>
                  <a:schemeClr val="tx2"/>
                </a:solidFill>
              </a:rPr>
              <a:t>Use the tan ratio to calculate how far the ladder is away from the building.</a:t>
            </a:r>
          </a:p>
        </p:txBody>
      </p:sp>
      <p:grpSp>
        <p:nvGrpSpPr>
          <p:cNvPr id="52228" name="Group 24"/>
          <p:cNvGrpSpPr>
            <a:grpSpLocks/>
          </p:cNvGrpSpPr>
          <p:nvPr/>
        </p:nvGrpSpPr>
        <p:grpSpPr bwMode="auto">
          <a:xfrm>
            <a:off x="4935538" y="4568825"/>
            <a:ext cx="4198937" cy="1504950"/>
            <a:chOff x="2980" y="2835"/>
            <a:chExt cx="2645" cy="948"/>
          </a:xfrm>
        </p:grpSpPr>
        <p:sp>
          <p:nvSpPr>
            <p:cNvPr id="52242" name="Text Box 5"/>
            <p:cNvSpPr txBox="1">
              <a:spLocks noChangeArrowheads="1"/>
            </p:cNvSpPr>
            <p:nvPr/>
          </p:nvSpPr>
          <p:spPr bwMode="auto">
            <a:xfrm>
              <a:off x="3648" y="3489"/>
              <a:ext cx="53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45</a:t>
              </a:r>
              <a:r>
                <a:rPr lang="en-GB" sz="2400" baseline="30000">
                  <a:solidFill>
                    <a:srgbClr val="FFFF00"/>
                  </a:solidFill>
                </a:rPr>
                <a:t>o</a:t>
              </a:r>
              <a:endParaRPr lang="en-GB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52243" name="Text Box 6"/>
            <p:cNvSpPr txBox="1">
              <a:spLocks noChangeArrowheads="1"/>
            </p:cNvSpPr>
            <p:nvPr/>
          </p:nvSpPr>
          <p:spPr bwMode="auto">
            <a:xfrm>
              <a:off x="5085" y="3015"/>
              <a:ext cx="5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12m</a:t>
              </a:r>
            </a:p>
          </p:txBody>
        </p:sp>
        <p:sp>
          <p:nvSpPr>
            <p:cNvPr id="52244" name="Text Box 8"/>
            <p:cNvSpPr txBox="1">
              <a:spLocks noChangeArrowheads="1"/>
            </p:cNvSpPr>
            <p:nvPr/>
          </p:nvSpPr>
          <p:spPr bwMode="auto">
            <a:xfrm>
              <a:off x="3465" y="2835"/>
              <a:ext cx="72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/>
                <a:t>ladder</a:t>
              </a:r>
              <a:endParaRPr lang="en-GB" sz="2400">
                <a:latin typeface="Tahoma" pitchFamily="34" charset="0"/>
              </a:endParaRPr>
            </a:p>
          </p:txBody>
        </p:sp>
        <p:sp>
          <p:nvSpPr>
            <p:cNvPr id="52245" name="Line 20"/>
            <p:cNvSpPr>
              <a:spLocks noChangeShapeType="1"/>
            </p:cNvSpPr>
            <p:nvPr/>
          </p:nvSpPr>
          <p:spPr bwMode="auto">
            <a:xfrm flipV="1">
              <a:off x="3370" y="2880"/>
              <a:ext cx="1400" cy="9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21"/>
            <p:cNvSpPr>
              <a:spLocks noChangeShapeType="1"/>
            </p:cNvSpPr>
            <p:nvPr/>
          </p:nvSpPr>
          <p:spPr bwMode="auto">
            <a:xfrm flipH="1">
              <a:off x="2980" y="3771"/>
              <a:ext cx="2635" cy="0"/>
            </a:xfrm>
            <a:prstGeom prst="lin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5634038" y="6211888"/>
            <a:ext cx="2143125" cy="1587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714500" y="3286125"/>
          <a:ext cx="25971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3" imgW="1320227" imgH="418918" progId="Equation.DSMT4">
                  <p:embed/>
                </p:oleObj>
              </mc:Choice>
              <mc:Fallback>
                <p:oleObj name="Equation" r:id="rId3" imgW="1320227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286125"/>
                        <a:ext cx="2597150" cy="823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3"/>
          <p:cNvGraphicFramePr>
            <a:graphicFrameLocks noChangeAspect="1"/>
          </p:cNvGraphicFramePr>
          <p:nvPr/>
        </p:nvGraphicFramePr>
        <p:xfrm>
          <a:off x="1714500" y="4548188"/>
          <a:ext cx="150018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5" imgW="799753" imgH="393529" progId="Equation.DSMT4">
                  <p:embed/>
                </p:oleObj>
              </mc:Choice>
              <mc:Fallback>
                <p:oleObj name="Equation" r:id="rId5" imgW="79975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548188"/>
                        <a:ext cx="1500188" cy="7381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4"/>
          <p:cNvGraphicFramePr>
            <a:graphicFrameLocks noChangeAspect="1"/>
          </p:cNvGraphicFramePr>
          <p:nvPr/>
        </p:nvGraphicFramePr>
        <p:xfrm>
          <a:off x="1714500" y="5629275"/>
          <a:ext cx="1193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7" imgW="571004" imgH="177646" progId="Equation.DSMT4">
                  <p:embed/>
                </p:oleObj>
              </mc:Choice>
              <mc:Fallback>
                <p:oleObj name="Equation" r:id="rId7" imgW="571004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629275"/>
                        <a:ext cx="1193800" cy="371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7777163" y="3640138"/>
            <a:ext cx="571500" cy="2357437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848600" y="3854450"/>
            <a:ext cx="214313" cy="2143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848600" y="4354513"/>
            <a:ext cx="214313" cy="2143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848600" y="5497513"/>
            <a:ext cx="28575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237" name="Text Box 6"/>
          <p:cNvSpPr txBox="1">
            <a:spLocks noChangeArrowheads="1"/>
          </p:cNvSpPr>
          <p:nvPr/>
        </p:nvSpPr>
        <p:spPr bwMode="auto">
          <a:xfrm>
            <a:off x="6491288" y="6283325"/>
            <a:ext cx="857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d m</a:t>
            </a:r>
          </a:p>
        </p:txBody>
      </p:sp>
      <p:sp>
        <p:nvSpPr>
          <p:cNvPr id="30" name="Text Box 1038"/>
          <p:cNvSpPr txBox="1">
            <a:spLocks noChangeArrowheads="1"/>
          </p:cNvSpPr>
          <p:nvPr/>
        </p:nvSpPr>
        <p:spPr bwMode="auto">
          <a:xfrm>
            <a:off x="4462463" y="2863850"/>
            <a:ext cx="3886200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28" name="Picture 27" descr="TIC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1659" y="3345421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TIC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4184" y="3345421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question mar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0252" y="2574084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4932363" y="5327650"/>
            <a:ext cx="927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6</a:t>
            </a:r>
            <a:r>
              <a:rPr lang="en-GB" sz="2400" baseline="30000"/>
              <a:t>o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524750" y="4159250"/>
            <a:ext cx="16192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Aeroplane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 rot="-5400000">
            <a:off x="5114925" y="3546476"/>
            <a:ext cx="1500187" cy="2817812"/>
          </a:xfrm>
          <a:prstGeom prst="rtTriangle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7358063" y="4827588"/>
            <a:ext cx="17859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 = 1.58 km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162800" y="5608638"/>
            <a:ext cx="111125" cy="96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7027863" y="5780088"/>
            <a:ext cx="18875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Lennoxtown</a:t>
            </a:r>
          </a:p>
        </p:txBody>
      </p:sp>
      <p:sp>
        <p:nvSpPr>
          <p:cNvPr id="53257" name="Text Box 11"/>
          <p:cNvSpPr txBox="1">
            <a:spLocks noChangeArrowheads="1"/>
          </p:cNvSpPr>
          <p:nvPr/>
        </p:nvSpPr>
        <p:spPr bwMode="auto">
          <a:xfrm>
            <a:off x="4143375" y="5745163"/>
            <a:ext cx="1295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Airport</a:t>
            </a:r>
            <a:endParaRPr lang="en-GB" sz="2400">
              <a:latin typeface="Tahoma" pitchFamily="34" charset="0"/>
            </a:endParaRP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946150" y="1928813"/>
            <a:ext cx="8054975" cy="1477962"/>
          </a:xfrm>
          <a:prstGeom prst="rect">
            <a:avLst/>
          </a:prstGeom>
          <a:solidFill>
            <a:schemeClr val="tx1">
              <a:lumMod val="50000"/>
            </a:schemeClr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defRPr/>
            </a:pPr>
            <a:r>
              <a:rPr lang="en-GB" sz="1800" dirty="0"/>
              <a:t>Q1.	An aeroplane is preparing to land at Glasgow Airport. It is over Lennoxtown at present. It is at a height of 1.58 km above the ground. It ‘s angle of descent is 6</a:t>
            </a:r>
            <a:r>
              <a:rPr lang="en-GB" sz="1800" baseline="30000" dirty="0"/>
              <a:t>o</a:t>
            </a:r>
            <a:r>
              <a:rPr lang="en-GB" sz="1800" dirty="0"/>
              <a:t>. </a:t>
            </a:r>
          </a:p>
          <a:p>
            <a:pPr indent="457200">
              <a:defRPr/>
            </a:pPr>
            <a:endParaRPr lang="en-GB" sz="1800" dirty="0"/>
          </a:p>
          <a:p>
            <a:pPr indent="457200">
              <a:defRPr/>
            </a:pPr>
            <a:r>
              <a:rPr lang="en-GB" sz="1800" dirty="0"/>
              <a:t>	How far is it from the airport to Lennoxtown?</a:t>
            </a:r>
          </a:p>
        </p:txBody>
      </p:sp>
      <p:sp>
        <p:nvSpPr>
          <p:cNvPr id="53259" name="Rectangle 18"/>
          <p:cNvSpPr>
            <a:spLocks noChangeArrowheads="1"/>
          </p:cNvSpPr>
          <p:nvPr/>
        </p:nvSpPr>
        <p:spPr bwMode="auto">
          <a:xfrm>
            <a:off x="0" y="1068388"/>
            <a:ext cx="184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3260" name="Picture 19" descr="aero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17340" r="4550" b="43674"/>
          <a:stretch>
            <a:fillRect/>
          </a:stretch>
        </p:blipFill>
        <p:spPr bwMode="auto">
          <a:xfrm>
            <a:off x="6411913" y="3370263"/>
            <a:ext cx="25971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1284288" y="1366838"/>
            <a:ext cx="163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Example 2</a:t>
            </a:r>
          </a:p>
        </p:txBody>
      </p:sp>
      <p:graphicFrame>
        <p:nvGraphicFramePr>
          <p:cNvPr id="71691" name="Object 2"/>
          <p:cNvGraphicFramePr>
            <a:graphicFrameLocks noChangeAspect="1"/>
          </p:cNvGraphicFramePr>
          <p:nvPr/>
        </p:nvGraphicFramePr>
        <p:xfrm>
          <a:off x="1089025" y="3786188"/>
          <a:ext cx="15065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4" imgW="926698" imgH="393529" progId="Equation.DSMT4">
                  <p:embed/>
                </p:oleObj>
              </mc:Choice>
              <mc:Fallback>
                <p:oleObj name="Equation" r:id="rId4" imgW="926698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3786188"/>
                        <a:ext cx="1506538" cy="639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3"/>
          <p:cNvGraphicFramePr>
            <a:graphicFrameLocks noChangeAspect="1"/>
          </p:cNvGraphicFramePr>
          <p:nvPr/>
        </p:nvGraphicFramePr>
        <p:xfrm>
          <a:off x="1089025" y="4692650"/>
          <a:ext cx="11969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6" imgW="736280" imgH="393529" progId="Equation.DSMT4">
                  <p:embed/>
                </p:oleObj>
              </mc:Choice>
              <mc:Fallback>
                <p:oleObj name="Equation" r:id="rId6" imgW="73628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4692650"/>
                        <a:ext cx="1196975" cy="639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4"/>
          <p:cNvGraphicFramePr>
            <a:graphicFrameLocks noChangeAspect="1"/>
          </p:cNvGraphicFramePr>
          <p:nvPr/>
        </p:nvGraphicFramePr>
        <p:xfrm>
          <a:off x="1089025" y="5594350"/>
          <a:ext cx="11144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8" imgW="685502" imgH="177723" progId="Equation.DSMT4">
                  <p:embed/>
                </p:oleObj>
              </mc:Choice>
              <mc:Fallback>
                <p:oleObj name="Equation" r:id="rId8" imgW="685502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594350"/>
                        <a:ext cx="1114425" cy="288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038"/>
          <p:cNvSpPr txBox="1">
            <a:spLocks noChangeArrowheads="1"/>
          </p:cNvSpPr>
          <p:nvPr/>
        </p:nvSpPr>
        <p:spPr bwMode="auto">
          <a:xfrm>
            <a:off x="2824163" y="3792538"/>
            <a:ext cx="3617912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21" name="Picture 20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2797" y="4273464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0272" y="4273464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question mar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6169" y="3433895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929188" y="4205288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Use tan ratio to find an angle.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5427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To show how to find an angle using tan ratio.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857750" y="30051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Write down tan ratio.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scottish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3311525"/>
            <a:ext cx="939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990600" y="2109788"/>
            <a:ext cx="7891463" cy="831850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en-GB" sz="2400" dirty="0">
                <a:solidFill>
                  <a:schemeClr val="tx2"/>
                </a:solidFill>
              </a:rPr>
              <a:t>Use the tan ratio to calculate the angle that the support wire makes with the ground.</a:t>
            </a:r>
          </a:p>
        </p:txBody>
      </p:sp>
      <p:grpSp>
        <p:nvGrpSpPr>
          <p:cNvPr id="55301" name="Group 24"/>
          <p:cNvGrpSpPr>
            <a:grpSpLocks/>
          </p:cNvGrpSpPr>
          <p:nvPr/>
        </p:nvGrpSpPr>
        <p:grpSpPr bwMode="auto">
          <a:xfrm>
            <a:off x="6588125" y="4025900"/>
            <a:ext cx="2689225" cy="2300288"/>
            <a:chOff x="4080" y="2295"/>
            <a:chExt cx="1606" cy="1449"/>
          </a:xfrm>
        </p:grpSpPr>
        <p:sp>
          <p:nvSpPr>
            <p:cNvPr id="55312" name="Line 20"/>
            <p:cNvSpPr>
              <a:spLocks noChangeShapeType="1"/>
            </p:cNvSpPr>
            <p:nvPr/>
          </p:nvSpPr>
          <p:spPr bwMode="auto">
            <a:xfrm flipV="1">
              <a:off x="4080" y="2295"/>
              <a:ext cx="979" cy="14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Text Box 5"/>
            <p:cNvSpPr txBox="1">
              <a:spLocks noChangeArrowheads="1"/>
            </p:cNvSpPr>
            <p:nvPr/>
          </p:nvSpPr>
          <p:spPr bwMode="auto">
            <a:xfrm>
              <a:off x="4189" y="3463"/>
              <a:ext cx="53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x</a:t>
              </a:r>
              <a:r>
                <a:rPr lang="en-GB" sz="2400" baseline="30000">
                  <a:solidFill>
                    <a:srgbClr val="FFFF00"/>
                  </a:solidFill>
                </a:rPr>
                <a:t>o</a:t>
              </a:r>
              <a:endParaRPr lang="en-GB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55314" name="Text Box 6"/>
            <p:cNvSpPr txBox="1">
              <a:spLocks noChangeArrowheads="1"/>
            </p:cNvSpPr>
            <p:nvPr/>
          </p:nvSpPr>
          <p:spPr bwMode="auto">
            <a:xfrm>
              <a:off x="5146" y="2970"/>
              <a:ext cx="5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11m</a:t>
              </a:r>
            </a:p>
          </p:txBody>
        </p:sp>
      </p:grp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674813" y="3286125"/>
          <a:ext cx="23971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4" imgW="1219200" imgH="419100" progId="Equation.DSMT4">
                  <p:embed/>
                </p:oleObj>
              </mc:Choice>
              <mc:Fallback>
                <p:oleObj name="Equation" r:id="rId4" imgW="12192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3286125"/>
                        <a:ext cx="2397125" cy="823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3"/>
          <p:cNvGraphicFramePr>
            <a:graphicFrameLocks noChangeAspect="1"/>
          </p:cNvGraphicFramePr>
          <p:nvPr/>
        </p:nvGraphicFramePr>
        <p:xfrm>
          <a:off x="1674813" y="4511675"/>
          <a:ext cx="18335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Equation" r:id="rId6" imgW="977900" imgH="431800" progId="Equation.DSMT4">
                  <p:embed/>
                </p:oleObj>
              </mc:Choice>
              <mc:Fallback>
                <p:oleObj name="Equation" r:id="rId6" imgW="9779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511675"/>
                        <a:ext cx="1833562" cy="809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4"/>
          <p:cNvGraphicFramePr>
            <a:graphicFrameLocks noChangeAspect="1"/>
          </p:cNvGraphicFramePr>
          <p:nvPr/>
        </p:nvGraphicFramePr>
        <p:xfrm>
          <a:off x="1674813" y="5603875"/>
          <a:ext cx="12192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5603875"/>
                        <a:ext cx="1219200" cy="423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Text Box 6"/>
          <p:cNvSpPr txBox="1">
            <a:spLocks noChangeArrowheads="1"/>
          </p:cNvSpPr>
          <p:nvPr/>
        </p:nvSpPr>
        <p:spPr bwMode="auto">
          <a:xfrm>
            <a:off x="7173913" y="6400800"/>
            <a:ext cx="928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4 m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7051675" y="5133975"/>
            <a:ext cx="2357438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H="1" flipV="1">
            <a:off x="6248400" y="6335713"/>
            <a:ext cx="2357438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038"/>
          <p:cNvSpPr txBox="1">
            <a:spLocks noChangeArrowheads="1"/>
          </p:cNvSpPr>
          <p:nvPr/>
        </p:nvSpPr>
        <p:spPr bwMode="auto">
          <a:xfrm>
            <a:off x="4365625" y="3436938"/>
            <a:ext cx="3686175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19" name="Picture 18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2734" y="391863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2555" y="391863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question mar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3276" y="3092707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2895600" y="3335338"/>
            <a:ext cx="4038600" cy="2667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</a:endParaRPr>
          </a:p>
          <a:p>
            <a:endParaRPr lang="en-GB">
              <a:latin typeface="Times New Roman" pitchFamily="18" charset="0"/>
            </a:endParaRPr>
          </a:p>
          <a:p>
            <a:endParaRPr lang="en-GB">
              <a:latin typeface="Times New Roman" pitchFamily="18" charset="0"/>
            </a:endParaRPr>
          </a:p>
          <a:p>
            <a:endParaRPr lang="en-GB">
              <a:latin typeface="Times New Roman" pitchFamily="18" charset="0"/>
            </a:endParaRPr>
          </a:p>
          <a:p>
            <a:endParaRPr lang="en-GB">
              <a:latin typeface="Times New Roman" pitchFamily="18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042988" y="1844675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Trigonometry means “triangle” and “measurement”.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86200" y="6078538"/>
            <a:ext cx="1728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ea typeface="PMingLiU" pitchFamily="18" charset="-120"/>
              </a:rPr>
              <a:t>Adjacent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2200" y="3779838"/>
            <a:ext cx="6111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ea typeface="PMingLiU" pitchFamily="18" charset="-120"/>
              </a:rPr>
              <a:t>Opposite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943600" y="5545138"/>
            <a:ext cx="5365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x</a:t>
            </a:r>
            <a:r>
              <a:rPr kumimoji="1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 b="1"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895600" y="5621338"/>
            <a:ext cx="381000" cy="3810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 rot="2163625">
            <a:off x="3733800" y="417353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ea typeface="PMingLiU" pitchFamily="18" charset="-120"/>
              </a:rPr>
              <a:t>hypotenuse</a:t>
            </a: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 rot="1262297">
            <a:off x="2979738" y="4878388"/>
            <a:ext cx="2667000" cy="457200"/>
          </a:xfrm>
          <a:prstGeom prst="leftArrow">
            <a:avLst>
              <a:gd name="adj1" fmla="val 26963"/>
              <a:gd name="adj2" fmla="val 1211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3284538" y="5326063"/>
            <a:ext cx="381000" cy="3048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20775" y="284956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We will be using right-angled triangles.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 autoUpdateAnimBg="0"/>
      <p:bldP spid="2050" grpId="0" autoUpdateAnimBg="0"/>
      <p:bldP spid="2052" grpId="0" autoUpdateAnimBg="0"/>
      <p:bldP spid="2054" grpId="0" autoUpdateAnimBg="0"/>
      <p:bldP spid="2055" grpId="0" autoUpdateAnimBg="0"/>
      <p:bldP spid="2057" grpId="0" autoUpdateAnimBg="0"/>
      <p:bldP spid="2058" grpId="0" animBg="1"/>
      <p:bldP spid="2060" grpId="0" autoUpdateAnimBg="0"/>
      <p:bldP spid="2062" grpId="0" animBg="1"/>
      <p:bldP spid="206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7" descr="concor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4557713"/>
            <a:ext cx="1752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990600" y="2109788"/>
            <a:ext cx="7891463" cy="46196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en-GB" sz="2400" dirty="0">
                <a:solidFill>
                  <a:schemeClr val="tx2"/>
                </a:solidFill>
              </a:rPr>
              <a:t>Use the tan ratio to find the angle of take-off.</a:t>
            </a:r>
          </a:p>
        </p:txBody>
      </p:sp>
      <p:grpSp>
        <p:nvGrpSpPr>
          <p:cNvPr id="56325" name="Group 24"/>
          <p:cNvGrpSpPr>
            <a:grpSpLocks/>
          </p:cNvGrpSpPr>
          <p:nvPr/>
        </p:nvGrpSpPr>
        <p:grpSpPr bwMode="auto">
          <a:xfrm>
            <a:off x="5086350" y="5072063"/>
            <a:ext cx="3960813" cy="928687"/>
            <a:chOff x="2980" y="3195"/>
            <a:chExt cx="2365" cy="585"/>
          </a:xfrm>
        </p:grpSpPr>
        <p:sp>
          <p:nvSpPr>
            <p:cNvPr id="56335" name="Text Box 5"/>
            <p:cNvSpPr txBox="1">
              <a:spLocks noChangeArrowheads="1"/>
            </p:cNvSpPr>
            <p:nvPr/>
          </p:nvSpPr>
          <p:spPr bwMode="auto">
            <a:xfrm>
              <a:off x="3648" y="3489"/>
              <a:ext cx="53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x</a:t>
              </a:r>
              <a:r>
                <a:rPr lang="en-GB" sz="2400" baseline="30000">
                  <a:solidFill>
                    <a:srgbClr val="FFFF00"/>
                  </a:solidFill>
                </a:rPr>
                <a:t>o</a:t>
              </a:r>
              <a:endParaRPr lang="en-GB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56336" name="Text Box 6"/>
            <p:cNvSpPr txBox="1">
              <a:spLocks noChangeArrowheads="1"/>
            </p:cNvSpPr>
            <p:nvPr/>
          </p:nvSpPr>
          <p:spPr bwMode="auto">
            <a:xfrm>
              <a:off x="4805" y="3375"/>
              <a:ext cx="5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88m</a:t>
              </a:r>
            </a:p>
          </p:txBody>
        </p:sp>
        <p:sp>
          <p:nvSpPr>
            <p:cNvPr id="56337" name="Line 20"/>
            <p:cNvSpPr>
              <a:spLocks noChangeShapeType="1"/>
            </p:cNvSpPr>
            <p:nvPr/>
          </p:nvSpPr>
          <p:spPr bwMode="auto">
            <a:xfrm flipV="1">
              <a:off x="3032" y="3195"/>
              <a:ext cx="1730" cy="5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Line 21"/>
            <p:cNvSpPr>
              <a:spLocks noChangeShapeType="1"/>
            </p:cNvSpPr>
            <p:nvPr/>
          </p:nvSpPr>
          <p:spPr bwMode="auto">
            <a:xfrm flipH="1" flipV="1">
              <a:off x="2980" y="3771"/>
              <a:ext cx="1825" cy="9"/>
            </a:xfrm>
            <a:prstGeom prst="lin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285875" y="3286125"/>
          <a:ext cx="26225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Equation" r:id="rId4" imgW="1333500" imgH="419100" progId="Equation.DSMT4">
                  <p:embed/>
                </p:oleObj>
              </mc:Choice>
              <mc:Fallback>
                <p:oleObj name="Equation" r:id="rId4" imgW="13335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286125"/>
                        <a:ext cx="2622550" cy="823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3"/>
          <p:cNvGraphicFramePr>
            <a:graphicFrameLocks noChangeAspect="1"/>
          </p:cNvGraphicFramePr>
          <p:nvPr/>
        </p:nvGraphicFramePr>
        <p:xfrm>
          <a:off x="1285875" y="4725988"/>
          <a:ext cx="1857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Equation" r:id="rId6" imgW="990170" imgH="203112" progId="Equation.DSMT4">
                  <p:embed/>
                </p:oleObj>
              </mc:Choice>
              <mc:Fallback>
                <p:oleObj name="Equation" r:id="rId6" imgW="990170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725988"/>
                        <a:ext cx="1857375" cy="381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4"/>
          <p:cNvGraphicFramePr>
            <a:graphicFrameLocks noChangeAspect="1"/>
          </p:cNvGraphicFramePr>
          <p:nvPr/>
        </p:nvGraphicFramePr>
        <p:xfrm>
          <a:off x="1285875" y="5576888"/>
          <a:ext cx="31829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Equation" r:id="rId8" imgW="1524000" imgH="228600" progId="Equation.DSMT4">
                  <p:embed/>
                </p:oleObj>
              </mc:Choice>
              <mc:Fallback>
                <p:oleObj name="Equation" r:id="rId8" imgW="1524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5576888"/>
                        <a:ext cx="3182938" cy="477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 Box 6"/>
          <p:cNvSpPr txBox="1">
            <a:spLocks noChangeArrowheads="1"/>
          </p:cNvSpPr>
          <p:nvPr/>
        </p:nvSpPr>
        <p:spPr bwMode="auto">
          <a:xfrm>
            <a:off x="6642100" y="6215063"/>
            <a:ext cx="1428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500 m</a:t>
            </a:r>
          </a:p>
        </p:txBody>
      </p:sp>
      <p:sp>
        <p:nvSpPr>
          <p:cNvPr id="19" name="Text Box 1038"/>
          <p:cNvSpPr txBox="1">
            <a:spLocks noChangeArrowheads="1"/>
          </p:cNvSpPr>
          <p:nvPr/>
        </p:nvSpPr>
        <p:spPr bwMode="auto">
          <a:xfrm>
            <a:off x="4652963" y="3259138"/>
            <a:ext cx="3754437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18" name="Picture 17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154" y="374121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9333" y="374121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question mar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6228" y="2969878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Straight Connector 24"/>
          <p:cNvCxnSpPr/>
          <p:nvPr/>
        </p:nvCxnSpPr>
        <p:spPr>
          <a:xfrm rot="16200000" flipH="1">
            <a:off x="7615237" y="5568951"/>
            <a:ext cx="860425" cy="1270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929188" y="4205288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Use sine ratio to find an angle.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Definite the sine ratio and show how to find an angle using this ratio.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857750" y="30051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Write down sine ratio.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1339850"/>
            <a:ext cx="4537075" cy="5762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smtClean="0">
                <a:solidFill>
                  <a:schemeClr val="tx1"/>
                </a:solidFill>
              </a:rPr>
              <a:t>The Sine Ratio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819400" y="3276600"/>
            <a:ext cx="4038600" cy="2667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867400" y="5486400"/>
            <a:ext cx="5365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x</a:t>
            </a:r>
            <a:r>
              <a:rPr kumimoji="1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 b="1"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819400" y="5562600"/>
            <a:ext cx="381000" cy="3810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1262297">
            <a:off x="2905125" y="4822825"/>
            <a:ext cx="2667000" cy="457200"/>
          </a:xfrm>
          <a:prstGeom prst="leftArrow">
            <a:avLst>
              <a:gd name="adj1" fmla="val 26963"/>
              <a:gd name="adj2" fmla="val 1211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937125" y="24765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/>
              <a:t>Sin x</a:t>
            </a:r>
            <a:r>
              <a:rPr lang="en-GB" sz="4000">
                <a:cs typeface="Times New Roman" pitchFamily="18" charset="0"/>
              </a:rPr>
              <a:t>° =</a:t>
            </a:r>
            <a:endParaRPr lang="en-GB" sz="4000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375525" y="27813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86000" y="3741738"/>
            <a:ext cx="6111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Opposite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375525" y="20955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451725" y="27813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/>
              <a:t>Hyp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 rot="2163625">
            <a:off x="3581400" y="38862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ea typeface="PMingLiU" pitchFamily="18" charset="-120"/>
              </a:rPr>
              <a:t>hypotenuse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3200400" y="5257800"/>
            <a:ext cx="381000" cy="3048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  <p:bldP spid="6148" grpId="0" autoUpdateAnimBg="0"/>
      <p:bldP spid="6149" grpId="0" animBg="1"/>
      <p:bldP spid="6150" grpId="0" animBg="1"/>
      <p:bldP spid="6151" grpId="0" autoUpdateAnimBg="0"/>
      <p:bldP spid="6152" grpId="0" animBg="1"/>
      <p:bldP spid="6154" grpId="0"/>
      <p:bldP spid="6155" grpId="0"/>
      <p:bldP spid="6158" grpId="0"/>
      <p:bldP spid="61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404813"/>
            <a:ext cx="2651125" cy="549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u="sng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4926013" y="1530350"/>
            <a:ext cx="4038600" cy="19812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669213" y="3054350"/>
            <a:ext cx="76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34</a:t>
            </a: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926013" y="3130550"/>
            <a:ext cx="381000" cy="3810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925778">
            <a:off x="5154613" y="2597150"/>
            <a:ext cx="2667000" cy="457200"/>
          </a:xfrm>
          <a:prstGeom prst="leftArrow">
            <a:avLst>
              <a:gd name="adj1" fmla="val 26963"/>
              <a:gd name="adj2" fmla="val 1211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900113" y="28702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Sin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652713" y="3175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 rot="-5400000">
            <a:off x="4042569" y="2180431"/>
            <a:ext cx="6175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500313" y="2565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76513" y="3175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Hyp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 rot="5314">
            <a:off x="7135813" y="175895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ea typeface="PMingLiU" pitchFamily="18" charset="-120"/>
              </a:rPr>
              <a:t>Hyp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5307013" y="2838450"/>
            <a:ext cx="381000" cy="3048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357688" y="1987550"/>
            <a:ext cx="392112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h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6221413" y="1835150"/>
            <a:ext cx="1066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11cm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1371600" y="40386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Sin 34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3429000" y="4343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581400" y="3810000"/>
            <a:ext cx="48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505200" y="4343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11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3400425" y="5084763"/>
            <a:ext cx="955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= h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962025" y="5160963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11 x Sin 34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2411413" y="5943600"/>
            <a:ext cx="941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h</a:t>
            </a:r>
            <a:r>
              <a:rPr lang="en-GB" sz="3200"/>
              <a:t> =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3352800" y="5943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11 x Sin 34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5867400" y="59436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  6.2cm (1 d.p.)</a:t>
            </a:r>
            <a:endParaRPr lang="en-GB" sz="3200">
              <a:cs typeface="Times New Roman" pitchFamily="18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204788" y="300038"/>
            <a:ext cx="2797175" cy="1514475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Find the height h</a:t>
            </a:r>
          </a:p>
        </p:txBody>
      </p:sp>
      <p:sp>
        <p:nvSpPr>
          <p:cNvPr id="29" name="Text Box 1038"/>
          <p:cNvSpPr txBox="1">
            <a:spLocks noChangeArrowheads="1"/>
          </p:cNvSpPr>
          <p:nvPr/>
        </p:nvSpPr>
        <p:spPr bwMode="auto">
          <a:xfrm>
            <a:off x="5048250" y="4214813"/>
            <a:ext cx="3700463" cy="70802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28" name="Picture 27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963" y="4696555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942" y="4696555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31" y="3802384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utoUpdateAnimBg="0"/>
      <p:bldP spid="39944" grpId="0" animBg="1"/>
      <p:bldP spid="39945" grpId="0" autoUpdateAnimBg="0"/>
      <p:bldP spid="39946" grpId="0" autoUpdateAnimBg="0"/>
      <p:bldP spid="39947" grpId="0" autoUpdateAnimBg="0"/>
      <p:bldP spid="39948" grpId="0" autoUpdateAnimBg="0"/>
      <p:bldP spid="39954" grpId="0" autoUpdateAnimBg="0"/>
      <p:bldP spid="39955" grpId="0" animBg="1"/>
      <p:bldP spid="39956" grpId="0" autoUpdateAnimBg="0"/>
      <p:bldP spid="39957" grpId="0" autoUpdateAnimBg="0"/>
      <p:bldP spid="39958" grpId="0" autoUpdateAnimBg="0"/>
      <p:bldP spid="39959" grpId="0" autoUpdateAnimBg="0"/>
      <p:bldP spid="39960" grpId="0" autoUpdateAnimBg="0"/>
      <p:bldP spid="39961" grpId="0" autoUpdateAnimBg="0"/>
      <p:bldP spid="39962" grpId="0" autoUpdateAnimBg="0"/>
      <p:bldP spid="2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913" y="23574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0" dirty="0" smtClean="0"/>
              <a:t>Using Sin to calculate angles</a:t>
            </a:r>
          </a:p>
        </p:txBody>
      </p:sp>
      <p:pic>
        <p:nvPicPr>
          <p:cNvPr id="60419" name="Picture 3" descr="j0079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10112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HH0192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3505200"/>
            <a:ext cx="10493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 descr="IN0066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168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PE0268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17208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PE02690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1620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PE02683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9969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9" descr="PE02693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533400"/>
            <a:ext cx="16859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 descr="PE02679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17891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348038" y="333375"/>
            <a:ext cx="2292350" cy="5381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u="sng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61443" name="AutoShape 1027"/>
          <p:cNvSpPr>
            <a:spLocks noChangeArrowheads="1"/>
          </p:cNvSpPr>
          <p:nvPr/>
        </p:nvSpPr>
        <p:spPr bwMode="auto">
          <a:xfrm>
            <a:off x="1766888" y="1500188"/>
            <a:ext cx="4038600" cy="19812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4621213" y="3024188"/>
            <a:ext cx="5365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x</a:t>
            </a: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61445" name="Rectangle 1029"/>
          <p:cNvSpPr>
            <a:spLocks noChangeArrowheads="1"/>
          </p:cNvSpPr>
          <p:nvPr/>
        </p:nvSpPr>
        <p:spPr bwMode="auto">
          <a:xfrm>
            <a:off x="1766888" y="3100388"/>
            <a:ext cx="381000" cy="381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1030"/>
          <p:cNvSpPr>
            <a:spLocks noChangeArrowheads="1"/>
          </p:cNvSpPr>
          <p:nvPr/>
        </p:nvSpPr>
        <p:spPr bwMode="auto">
          <a:xfrm rot="925778">
            <a:off x="1995488" y="2566988"/>
            <a:ext cx="2667000" cy="457200"/>
          </a:xfrm>
          <a:prstGeom prst="leftArrow">
            <a:avLst>
              <a:gd name="adj1" fmla="val 26963"/>
              <a:gd name="adj2" fmla="val 1211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1031"/>
          <p:cNvSpPr txBox="1">
            <a:spLocks noChangeArrowheads="1"/>
          </p:cNvSpPr>
          <p:nvPr/>
        </p:nvSpPr>
        <p:spPr bwMode="auto">
          <a:xfrm>
            <a:off x="1600200" y="3770313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Sin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16392" name="Line 1032"/>
          <p:cNvSpPr>
            <a:spLocks noChangeShapeType="1"/>
          </p:cNvSpPr>
          <p:nvPr/>
        </p:nvSpPr>
        <p:spPr bwMode="auto">
          <a:xfrm>
            <a:off x="3352800" y="4075113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1033"/>
          <p:cNvSpPr txBox="1">
            <a:spLocks noChangeArrowheads="1"/>
          </p:cNvSpPr>
          <p:nvPr/>
        </p:nvSpPr>
        <p:spPr bwMode="auto">
          <a:xfrm rot="-5400000">
            <a:off x="1031875" y="2232026"/>
            <a:ext cx="6175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</a:t>
            </a:r>
          </a:p>
        </p:txBody>
      </p:sp>
      <p:sp>
        <p:nvSpPr>
          <p:cNvPr id="16394" name="Text Box 1034"/>
          <p:cNvSpPr txBox="1">
            <a:spLocks noChangeArrowheads="1"/>
          </p:cNvSpPr>
          <p:nvPr/>
        </p:nvSpPr>
        <p:spPr bwMode="auto">
          <a:xfrm>
            <a:off x="3200400" y="34655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16395" name="Text Box 1035"/>
          <p:cNvSpPr txBox="1">
            <a:spLocks noChangeArrowheads="1"/>
          </p:cNvSpPr>
          <p:nvPr/>
        </p:nvSpPr>
        <p:spPr bwMode="auto">
          <a:xfrm>
            <a:off x="3276600" y="4075113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Hyp</a:t>
            </a:r>
          </a:p>
        </p:txBody>
      </p:sp>
      <p:sp>
        <p:nvSpPr>
          <p:cNvPr id="16396" name="Text Box 1036"/>
          <p:cNvSpPr txBox="1">
            <a:spLocks noChangeArrowheads="1"/>
          </p:cNvSpPr>
          <p:nvPr/>
        </p:nvSpPr>
        <p:spPr bwMode="auto">
          <a:xfrm rot="5314">
            <a:off x="3976688" y="1728788"/>
            <a:ext cx="99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ea typeface="PMingLiU" pitchFamily="18" charset="-120"/>
              </a:rPr>
              <a:t>Hyp</a:t>
            </a:r>
          </a:p>
        </p:txBody>
      </p:sp>
      <p:sp>
        <p:nvSpPr>
          <p:cNvPr id="16397" name="Line 1037"/>
          <p:cNvSpPr>
            <a:spLocks noChangeShapeType="1"/>
          </p:cNvSpPr>
          <p:nvPr/>
        </p:nvSpPr>
        <p:spPr bwMode="auto">
          <a:xfrm flipV="1">
            <a:off x="2147888" y="2795588"/>
            <a:ext cx="381000" cy="3048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399" name="Text Box 1039"/>
          <p:cNvSpPr txBox="1">
            <a:spLocks noChangeArrowheads="1"/>
          </p:cNvSpPr>
          <p:nvPr/>
        </p:nvSpPr>
        <p:spPr bwMode="auto">
          <a:xfrm>
            <a:off x="1081088" y="1957388"/>
            <a:ext cx="677862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6m</a:t>
            </a:r>
          </a:p>
        </p:txBody>
      </p:sp>
      <p:sp>
        <p:nvSpPr>
          <p:cNvPr id="16400" name="Text Box 1040"/>
          <p:cNvSpPr txBox="1">
            <a:spLocks noChangeArrowheads="1"/>
          </p:cNvSpPr>
          <p:nvPr/>
        </p:nvSpPr>
        <p:spPr bwMode="auto">
          <a:xfrm>
            <a:off x="3214688" y="1804988"/>
            <a:ext cx="9144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9m</a:t>
            </a:r>
          </a:p>
        </p:txBody>
      </p:sp>
      <p:sp>
        <p:nvSpPr>
          <p:cNvPr id="16402" name="Text Box 1042"/>
          <p:cNvSpPr txBox="1">
            <a:spLocks noChangeArrowheads="1"/>
          </p:cNvSpPr>
          <p:nvPr/>
        </p:nvSpPr>
        <p:spPr bwMode="auto">
          <a:xfrm>
            <a:off x="1600200" y="4913313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Sin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16403" name="Line 1043"/>
          <p:cNvSpPr>
            <a:spLocks noChangeShapeType="1"/>
          </p:cNvSpPr>
          <p:nvPr/>
        </p:nvSpPr>
        <p:spPr bwMode="auto">
          <a:xfrm>
            <a:off x="3429000" y="5218113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Text Box 1044"/>
          <p:cNvSpPr txBox="1">
            <a:spLocks noChangeArrowheads="1"/>
          </p:cNvSpPr>
          <p:nvPr/>
        </p:nvSpPr>
        <p:spPr bwMode="auto">
          <a:xfrm>
            <a:off x="3581400" y="46847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6405" name="Text Box 1045"/>
          <p:cNvSpPr txBox="1">
            <a:spLocks noChangeArrowheads="1"/>
          </p:cNvSpPr>
          <p:nvPr/>
        </p:nvSpPr>
        <p:spPr bwMode="auto">
          <a:xfrm>
            <a:off x="3581400" y="5218113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9</a:t>
            </a:r>
          </a:p>
        </p:txBody>
      </p:sp>
      <p:sp>
        <p:nvSpPr>
          <p:cNvPr id="16406" name="Text Box 1046"/>
          <p:cNvSpPr txBox="1">
            <a:spLocks noChangeArrowheads="1"/>
          </p:cNvSpPr>
          <p:nvPr/>
        </p:nvSpPr>
        <p:spPr bwMode="auto">
          <a:xfrm>
            <a:off x="2895600" y="5980113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0.667   (3 d.p.)</a:t>
            </a:r>
          </a:p>
        </p:txBody>
      </p:sp>
      <p:sp>
        <p:nvSpPr>
          <p:cNvPr id="16407" name="Text Box 1047"/>
          <p:cNvSpPr txBox="1">
            <a:spLocks noChangeArrowheads="1"/>
          </p:cNvSpPr>
          <p:nvPr/>
        </p:nvSpPr>
        <p:spPr bwMode="auto">
          <a:xfrm>
            <a:off x="1600200" y="5980113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Sin x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25" name="Cloud 24"/>
          <p:cNvSpPr/>
          <p:nvPr/>
        </p:nvSpPr>
        <p:spPr>
          <a:xfrm>
            <a:off x="5581650" y="0"/>
            <a:ext cx="2798763" cy="1514475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Find the x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 Box 1038"/>
          <p:cNvSpPr txBox="1">
            <a:spLocks noChangeArrowheads="1"/>
          </p:cNvSpPr>
          <p:nvPr/>
        </p:nvSpPr>
        <p:spPr bwMode="auto">
          <a:xfrm>
            <a:off x="5349875" y="4132263"/>
            <a:ext cx="3740150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27" name="Picture 26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294" y="4614667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825" y="4614667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674" y="3679554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utoUpdateAnimBg="0"/>
      <p:bldP spid="16392" grpId="0" animBg="1"/>
      <p:bldP spid="16393" grpId="0" autoUpdateAnimBg="0"/>
      <p:bldP spid="16394" grpId="0" autoUpdateAnimBg="0"/>
      <p:bldP spid="16395" grpId="0" autoUpdateAnimBg="0"/>
      <p:bldP spid="16396" grpId="0" autoUpdateAnimBg="0"/>
      <p:bldP spid="16402" grpId="0" autoUpdateAnimBg="0"/>
      <p:bldP spid="16403" grpId="0" animBg="1"/>
      <p:bldP spid="16404" grpId="0" autoUpdateAnimBg="0"/>
      <p:bldP spid="16405" grpId="0" autoUpdateAnimBg="0"/>
      <p:bldP spid="16406" grpId="0" autoUpdateAnimBg="0"/>
      <p:bldP spid="16407" grpId="0" autoUpdateAnimBg="0"/>
      <p:bldP spid="2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2209800" y="1795463"/>
            <a:ext cx="5105400" cy="579437"/>
            <a:chOff x="1392" y="528"/>
            <a:chExt cx="3216" cy="365"/>
          </a:xfrm>
        </p:grpSpPr>
        <p:sp>
          <p:nvSpPr>
            <p:cNvPr id="62479" name="Text Box 3"/>
            <p:cNvSpPr txBox="1">
              <a:spLocks noChangeArrowheads="1"/>
            </p:cNvSpPr>
            <p:nvPr/>
          </p:nvSpPr>
          <p:spPr bwMode="auto">
            <a:xfrm>
              <a:off x="2208" y="528"/>
              <a:ext cx="2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=0.667    (3 d.p.)</a:t>
              </a:r>
            </a:p>
          </p:txBody>
        </p:sp>
        <p:sp>
          <p:nvSpPr>
            <p:cNvPr id="62480" name="Text Box 4"/>
            <p:cNvSpPr txBox="1">
              <a:spLocks noChangeArrowheads="1"/>
            </p:cNvSpPr>
            <p:nvPr/>
          </p:nvSpPr>
          <p:spPr bwMode="auto">
            <a:xfrm>
              <a:off x="1392" y="528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Sin x</a:t>
              </a:r>
              <a:r>
                <a:rPr lang="en-GB" sz="3200">
                  <a:cs typeface="Times New Roman" pitchFamily="18" charset="0"/>
                </a:rPr>
                <a:t>°</a:t>
              </a:r>
            </a:p>
          </p:txBody>
        </p:sp>
      </p:grp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39963" y="2492375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How do we find x</a:t>
            </a:r>
            <a:r>
              <a:rPr lang="en-GB" sz="3200">
                <a:solidFill>
                  <a:srgbClr val="FFFF00"/>
                </a:solidFill>
                <a:cs typeface="Times New Roman" pitchFamily="18" charset="0"/>
              </a:rPr>
              <a:t>°?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990600" y="1916113"/>
            <a:ext cx="7494588" cy="2347912"/>
            <a:chOff x="624" y="768"/>
            <a:chExt cx="4721" cy="1479"/>
          </a:xfrm>
        </p:grpSpPr>
        <p:pic>
          <p:nvPicPr>
            <p:cNvPr id="62477" name="Picture 7" descr="ag00021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768"/>
              <a:ext cx="78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8" name="Text Box 8"/>
            <p:cNvSpPr txBox="1">
              <a:spLocks noChangeArrowheads="1"/>
            </p:cNvSpPr>
            <p:nvPr/>
          </p:nvSpPr>
          <p:spPr bwMode="auto">
            <a:xfrm>
              <a:off x="624" y="1536"/>
              <a:ext cx="3792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We need to use  </a:t>
              </a:r>
              <a:r>
                <a:rPr lang="en-GB" sz="3200">
                  <a:solidFill>
                    <a:srgbClr val="FFFF00"/>
                  </a:solidFill>
                </a:rPr>
                <a:t>Sin </a:t>
              </a:r>
              <a:r>
                <a:rPr lang="en-GB" sz="3600">
                  <a:solidFill>
                    <a:srgbClr val="FFFF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⁻</a:t>
              </a:r>
              <a:r>
                <a:rPr lang="en-GB" sz="3600">
                  <a:solidFill>
                    <a:srgbClr val="FFFF00"/>
                  </a:solidFill>
                  <a:cs typeface="Times New Roman" pitchFamily="18" charset="0"/>
                </a:rPr>
                <a:t>¹</a:t>
              </a:r>
              <a:r>
                <a:rPr lang="en-GB" sz="3200"/>
                <a:t>on the calculator.</a:t>
              </a:r>
              <a:endParaRPr lang="en-GB" sz="3200">
                <a:cs typeface="Times New Roman" pitchFamily="18" charset="0"/>
              </a:endParaRPr>
            </a:p>
          </p:txBody>
        </p:sp>
      </p:grp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4332288" y="5729288"/>
            <a:ext cx="1066800" cy="53340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GB" sz="2400" b="1" baseline="30000">
                <a:solidFill>
                  <a:srgbClr val="000000"/>
                </a:solidFill>
                <a:latin typeface="Tahoma" pitchFamily="34" charset="0"/>
              </a:rPr>
              <a:t>nd</a:t>
            </a:r>
            <a:endParaRPr lang="en-GB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990600" y="4430713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Sin </a:t>
            </a:r>
            <a:r>
              <a:rPr lang="en-GB" sz="360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⁻</a:t>
            </a:r>
            <a:r>
              <a:rPr lang="en-GB" sz="3600">
                <a:solidFill>
                  <a:srgbClr val="FFFF00"/>
                </a:solidFill>
                <a:cs typeface="Times New Roman" pitchFamily="18" charset="0"/>
              </a:rPr>
              <a:t>¹</a:t>
            </a:r>
            <a:r>
              <a:rPr lang="en-GB" sz="3600">
                <a:cs typeface="Times New Roman" pitchFamily="18" charset="0"/>
              </a:rPr>
              <a:t>is written</a:t>
            </a:r>
            <a:r>
              <a:rPr lang="en-GB" sz="3200"/>
              <a:t> above </a:t>
            </a:r>
            <a:endParaRPr lang="en-GB" sz="3200">
              <a:cs typeface="Times New Roman" pitchFamily="18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62600" y="4049713"/>
            <a:ext cx="1066800" cy="946150"/>
            <a:chOff x="4080" y="2112"/>
            <a:chExt cx="672" cy="596"/>
          </a:xfrm>
        </p:grpSpPr>
        <p:sp>
          <p:nvSpPr>
            <p:cNvPr id="62475" name="AutoShape 12"/>
            <p:cNvSpPr>
              <a:spLocks noChangeArrowheads="1"/>
            </p:cNvSpPr>
            <p:nvPr/>
          </p:nvSpPr>
          <p:spPr bwMode="auto">
            <a:xfrm>
              <a:off x="4080" y="2372"/>
              <a:ext cx="672" cy="336"/>
            </a:xfrm>
            <a:prstGeom prst="roundRect">
              <a:avLst>
                <a:gd name="adj" fmla="val 42264"/>
              </a:avLst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Tahoma" pitchFamily="34" charset="0"/>
                </a:rPr>
                <a:t>Sin</a:t>
              </a:r>
            </a:p>
          </p:txBody>
        </p:sp>
        <p:sp>
          <p:nvSpPr>
            <p:cNvPr id="62476" name="Text Box 13"/>
            <p:cNvSpPr txBox="1">
              <a:spLocks noChangeArrowheads="1"/>
            </p:cNvSpPr>
            <p:nvPr/>
          </p:nvSpPr>
          <p:spPr bwMode="auto">
            <a:xfrm>
              <a:off x="4118" y="2112"/>
              <a:ext cx="5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  <a:latin typeface="Tahoma" pitchFamily="34" charset="0"/>
                </a:rPr>
                <a:t>Sin 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⁻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cs typeface="Times New Roman" pitchFamily="18" charset="0"/>
                </a:rPr>
                <a:t>¹</a:t>
              </a:r>
            </a:p>
          </p:txBody>
        </p:sp>
      </p:grp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827088" y="5729288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To get this press</a:t>
            </a:r>
            <a:endParaRPr lang="en-GB" sz="3200">
              <a:cs typeface="Times New Roman" pitchFamily="18" charset="0"/>
            </a:endParaRP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8004175" y="5718175"/>
            <a:ext cx="1066800" cy="533400"/>
          </a:xfrm>
          <a:prstGeom prst="roundRect">
            <a:avLst>
              <a:gd name="adj" fmla="val 42264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Sin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5413375" y="5718175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Followed by</a:t>
            </a:r>
            <a:endParaRPr lang="en-GB" sz="32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utoUpdateAnimBg="0"/>
      <p:bldP spid="55305" grpId="0" animBg="1" autoUpdateAnimBg="0"/>
      <p:bldP spid="55306" grpId="0" autoUpdateAnimBg="0"/>
      <p:bldP spid="55310" grpId="0" autoUpdateAnimBg="0"/>
      <p:bldP spid="55311" grpId="0" animBg="1" autoUpdateAnimBg="0"/>
      <p:bldP spid="5531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1116013" y="54102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x =</a:t>
            </a: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1878013" y="54102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Sin </a:t>
            </a:r>
            <a:r>
              <a:rPr lang="en-GB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⁻</a:t>
            </a:r>
            <a:r>
              <a:rPr lang="en-GB" sz="3600">
                <a:cs typeface="Times New Roman" pitchFamily="18" charset="0"/>
              </a:rPr>
              <a:t>¹</a:t>
            </a:r>
            <a:r>
              <a:rPr lang="en-GB" sz="3200"/>
              <a:t>0.667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4392613" y="54102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41.8</a:t>
            </a:r>
            <a:r>
              <a:rPr lang="en-GB" sz="3200">
                <a:cs typeface="Times New Roman" pitchFamily="18" charset="0"/>
              </a:rPr>
              <a:t>°</a:t>
            </a:r>
            <a:r>
              <a:rPr lang="en-GB" sz="3200"/>
              <a:t> (1 d.p.)</a:t>
            </a:r>
          </a:p>
        </p:txBody>
      </p:sp>
      <p:grpSp>
        <p:nvGrpSpPr>
          <p:cNvPr id="63493" name="Group 1031"/>
          <p:cNvGrpSpPr>
            <a:grpSpLocks/>
          </p:cNvGrpSpPr>
          <p:nvPr/>
        </p:nvGrpSpPr>
        <p:grpSpPr bwMode="auto">
          <a:xfrm>
            <a:off x="2209800" y="1912938"/>
            <a:ext cx="4648200" cy="579437"/>
            <a:chOff x="1392" y="768"/>
            <a:chExt cx="2928" cy="365"/>
          </a:xfrm>
        </p:grpSpPr>
        <p:sp>
          <p:nvSpPr>
            <p:cNvPr id="63502" name="Text Box 1029"/>
            <p:cNvSpPr txBox="1">
              <a:spLocks noChangeArrowheads="1"/>
            </p:cNvSpPr>
            <p:nvPr/>
          </p:nvSpPr>
          <p:spPr bwMode="auto">
            <a:xfrm>
              <a:off x="2208" y="768"/>
              <a:ext cx="21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= 0.667   (3 d.p.)</a:t>
              </a:r>
            </a:p>
          </p:txBody>
        </p:sp>
        <p:sp>
          <p:nvSpPr>
            <p:cNvPr id="63503" name="Text Box 1030"/>
            <p:cNvSpPr txBox="1">
              <a:spLocks noChangeArrowheads="1"/>
            </p:cNvSpPr>
            <p:nvPr/>
          </p:nvSpPr>
          <p:spPr bwMode="auto">
            <a:xfrm>
              <a:off x="1392" y="768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Sin x</a:t>
              </a:r>
              <a:r>
                <a:rPr lang="en-GB" sz="3200">
                  <a:cs typeface="Times New Roman" pitchFamily="18" charset="0"/>
                </a:rPr>
                <a:t>°</a:t>
              </a:r>
            </a:p>
          </p:txBody>
        </p:sp>
      </p:grpSp>
      <p:sp>
        <p:nvSpPr>
          <p:cNvPr id="19464" name="AutoShape 1032"/>
          <p:cNvSpPr>
            <a:spLocks noChangeArrowheads="1"/>
          </p:cNvSpPr>
          <p:nvPr/>
        </p:nvSpPr>
        <p:spPr bwMode="auto">
          <a:xfrm>
            <a:off x="2301875" y="3160713"/>
            <a:ext cx="1066800" cy="533400"/>
          </a:xfrm>
          <a:prstGeom prst="roundRect">
            <a:avLst>
              <a:gd name="adj" fmla="val 42264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en-GB" sz="2400" b="1" baseline="30000">
                <a:solidFill>
                  <a:srgbClr val="000000"/>
                </a:solidFill>
                <a:latin typeface="Tahoma" pitchFamily="34" charset="0"/>
              </a:rPr>
              <a:t>nd</a:t>
            </a:r>
            <a:endParaRPr lang="en-GB" sz="2400" b="1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3673475" y="2717800"/>
            <a:ext cx="1066800" cy="946150"/>
            <a:chOff x="4080" y="2112"/>
            <a:chExt cx="672" cy="596"/>
          </a:xfrm>
        </p:grpSpPr>
        <p:sp>
          <p:nvSpPr>
            <p:cNvPr id="63500" name="AutoShape 1034"/>
            <p:cNvSpPr>
              <a:spLocks noChangeArrowheads="1"/>
            </p:cNvSpPr>
            <p:nvPr/>
          </p:nvSpPr>
          <p:spPr bwMode="auto">
            <a:xfrm>
              <a:off x="4080" y="2372"/>
              <a:ext cx="672" cy="336"/>
            </a:xfrm>
            <a:prstGeom prst="roundRect">
              <a:avLst>
                <a:gd name="adj" fmla="val 42264"/>
              </a:avLst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 b="1">
                  <a:solidFill>
                    <a:srgbClr val="000000"/>
                  </a:solidFill>
                  <a:latin typeface="Tahoma" pitchFamily="34" charset="0"/>
                </a:rPr>
                <a:t>Sin</a:t>
              </a:r>
            </a:p>
          </p:txBody>
        </p:sp>
        <p:sp>
          <p:nvSpPr>
            <p:cNvPr id="63501" name="Text Box 1035"/>
            <p:cNvSpPr txBox="1">
              <a:spLocks noChangeArrowheads="1"/>
            </p:cNvSpPr>
            <p:nvPr/>
          </p:nvSpPr>
          <p:spPr bwMode="auto">
            <a:xfrm>
              <a:off x="4118" y="2112"/>
              <a:ext cx="5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  <a:latin typeface="Tahoma" pitchFamily="34" charset="0"/>
                </a:rPr>
                <a:t>Sin 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⁻</a:t>
              </a:r>
              <a:r>
                <a:rPr lang="en-GB" sz="2400">
                  <a:solidFill>
                    <a:srgbClr val="FFFF00"/>
                  </a:solidFill>
                  <a:latin typeface="Tahoma" pitchFamily="34" charset="0"/>
                  <a:cs typeface="Times New Roman" pitchFamily="18" charset="0"/>
                </a:rPr>
                <a:t>¹</a:t>
              </a:r>
            </a:p>
          </p:txBody>
        </p:sp>
      </p:grpSp>
      <p:sp>
        <p:nvSpPr>
          <p:cNvPr id="19468" name="Text Box 1036"/>
          <p:cNvSpPr txBox="1">
            <a:spLocks noChangeArrowheads="1"/>
          </p:cNvSpPr>
          <p:nvPr/>
        </p:nvSpPr>
        <p:spPr bwMode="auto">
          <a:xfrm>
            <a:off x="990600" y="3136900"/>
            <a:ext cx="120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Press</a:t>
            </a:r>
          </a:p>
        </p:txBody>
      </p:sp>
      <p:sp>
        <p:nvSpPr>
          <p:cNvPr id="19469" name="Text Box 1037"/>
          <p:cNvSpPr txBox="1">
            <a:spLocks noChangeArrowheads="1"/>
          </p:cNvSpPr>
          <p:nvPr/>
        </p:nvSpPr>
        <p:spPr bwMode="auto">
          <a:xfrm>
            <a:off x="1042988" y="4325938"/>
            <a:ext cx="1260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Enter</a:t>
            </a:r>
          </a:p>
        </p:txBody>
      </p:sp>
      <p:sp>
        <p:nvSpPr>
          <p:cNvPr id="19470" name="AutoShape 1038"/>
          <p:cNvSpPr>
            <a:spLocks noChangeArrowheads="1"/>
          </p:cNvSpPr>
          <p:nvPr/>
        </p:nvSpPr>
        <p:spPr bwMode="auto">
          <a:xfrm>
            <a:off x="3786188" y="4348163"/>
            <a:ext cx="1066800" cy="533400"/>
          </a:xfrm>
          <a:prstGeom prst="roundRect">
            <a:avLst>
              <a:gd name="adj" fmla="val 42264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b="1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19471" name="Text Box 1039"/>
          <p:cNvSpPr txBox="1">
            <a:spLocks noChangeArrowheads="1"/>
          </p:cNvSpPr>
          <p:nvPr/>
        </p:nvSpPr>
        <p:spPr bwMode="auto">
          <a:xfrm>
            <a:off x="2398713" y="4325938"/>
            <a:ext cx="1276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0.667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  <p:bldP spid="19460" grpId="0" autoUpdateAnimBg="0"/>
      <p:bldP spid="19464" grpId="0" animBg="1" autoUpdateAnimBg="0"/>
      <p:bldP spid="19468" grpId="0" autoUpdateAnimBg="0"/>
      <p:bldP spid="19469" grpId="0" autoUpdateAnimBg="0"/>
      <p:bldP spid="19470" grpId="0" animBg="1" autoUpdateAnimBg="0"/>
      <p:bldP spid="1947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929188" y="4205288"/>
            <a:ext cx="4214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 startAt="2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Use sine ratio to solve </a:t>
            </a:r>
          </a:p>
          <a:p>
            <a:pPr marL="800100" lvl="1" indent="-342900">
              <a:defRPr/>
            </a:pP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REAL-LIFE problems.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451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To show how to use the sine ratio to solve </a:t>
            </a:r>
          </a:p>
          <a:p>
            <a:pPr marL="800100" lvl="1" indent="-342900">
              <a:defRPr/>
            </a:pPr>
            <a:r>
              <a:rPr lang="en-GB" sz="1800" dirty="0">
                <a:solidFill>
                  <a:srgbClr val="FFFF00"/>
                </a:solidFill>
              </a:rPr>
              <a:t>	</a:t>
            </a:r>
          </a:p>
          <a:p>
            <a:pPr marL="800100" lvl="1" indent="-342900">
              <a:defRPr/>
            </a:pPr>
            <a:r>
              <a:rPr lang="en-GB" sz="1800" dirty="0">
                <a:solidFill>
                  <a:srgbClr val="FFFF00"/>
                </a:solidFill>
              </a:rPr>
              <a:t>	REAL-LIFE problems.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857750" y="30051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Write down sine ratio.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038"/>
          <p:cNvSpPr txBox="1">
            <a:spLocks noChangeArrowheads="1"/>
          </p:cNvSpPr>
          <p:nvPr/>
        </p:nvSpPr>
        <p:spPr bwMode="auto">
          <a:xfrm>
            <a:off x="4121150" y="4024313"/>
            <a:ext cx="3671888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976313" y="1919288"/>
            <a:ext cx="7891462" cy="1200150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en-GB" sz="2400" dirty="0">
                <a:solidFill>
                  <a:schemeClr val="tx2"/>
                </a:solidFill>
              </a:rPr>
              <a:t>The support rope is 11.7m long. The angle between the rope and ground is 70</a:t>
            </a:r>
            <a:r>
              <a:rPr lang="en-GB" sz="2400" baseline="30000" dirty="0">
                <a:solidFill>
                  <a:schemeClr val="tx2"/>
                </a:solidFill>
              </a:rPr>
              <a:t>o</a:t>
            </a:r>
            <a:r>
              <a:rPr lang="en-GB" sz="2400" dirty="0">
                <a:solidFill>
                  <a:schemeClr val="tx2"/>
                </a:solidFill>
              </a:rPr>
              <a:t>.</a:t>
            </a:r>
            <a:r>
              <a:rPr lang="en-GB" sz="2400" baseline="300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Use the sine ratio to calculate the height of the flag pole.</a:t>
            </a:r>
          </a:p>
        </p:txBody>
      </p:sp>
      <p:grpSp>
        <p:nvGrpSpPr>
          <p:cNvPr id="65541" name="Group 24"/>
          <p:cNvGrpSpPr>
            <a:grpSpLocks/>
          </p:cNvGrpSpPr>
          <p:nvPr/>
        </p:nvGrpSpPr>
        <p:grpSpPr bwMode="auto">
          <a:xfrm>
            <a:off x="6627813" y="4148138"/>
            <a:ext cx="2689225" cy="2300287"/>
            <a:chOff x="4080" y="2295"/>
            <a:chExt cx="1606" cy="1449"/>
          </a:xfrm>
        </p:grpSpPr>
        <p:sp>
          <p:nvSpPr>
            <p:cNvPr id="65551" name="Line 20"/>
            <p:cNvSpPr>
              <a:spLocks noChangeShapeType="1"/>
            </p:cNvSpPr>
            <p:nvPr/>
          </p:nvSpPr>
          <p:spPr bwMode="auto">
            <a:xfrm flipV="1">
              <a:off x="4080" y="2295"/>
              <a:ext cx="979" cy="14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Text Box 5"/>
            <p:cNvSpPr txBox="1">
              <a:spLocks noChangeArrowheads="1"/>
            </p:cNvSpPr>
            <p:nvPr/>
          </p:nvSpPr>
          <p:spPr bwMode="auto">
            <a:xfrm>
              <a:off x="4213" y="3463"/>
              <a:ext cx="53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70</a:t>
              </a:r>
              <a:r>
                <a:rPr lang="en-GB" sz="2400" baseline="30000">
                  <a:solidFill>
                    <a:srgbClr val="FFFF00"/>
                  </a:solidFill>
                </a:rPr>
                <a:t>o</a:t>
              </a:r>
              <a:endParaRPr lang="en-GB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5553" name="Text Box 6"/>
            <p:cNvSpPr txBox="1">
              <a:spLocks noChangeArrowheads="1"/>
            </p:cNvSpPr>
            <p:nvPr/>
          </p:nvSpPr>
          <p:spPr bwMode="auto">
            <a:xfrm>
              <a:off x="5146" y="2970"/>
              <a:ext cx="5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h</a:t>
              </a:r>
            </a:p>
          </p:txBody>
        </p:sp>
      </p:grp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985838" y="3532188"/>
          <a:ext cx="279558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Equation" r:id="rId3" imgW="1422400" imgH="419100" progId="Equation.DSMT4">
                  <p:embed/>
                </p:oleObj>
              </mc:Choice>
              <mc:Fallback>
                <p:oleObj name="Equation" r:id="rId3" imgW="14224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532188"/>
                        <a:ext cx="2795587" cy="8239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3"/>
          <p:cNvGraphicFramePr>
            <a:graphicFrameLocks noChangeAspect="1"/>
          </p:cNvGraphicFramePr>
          <p:nvPr/>
        </p:nvGraphicFramePr>
        <p:xfrm>
          <a:off x="985838" y="4733925"/>
          <a:ext cx="2143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5" imgW="1143000" imgH="203200" progId="Equation.DSMT4">
                  <p:embed/>
                </p:oleObj>
              </mc:Choice>
              <mc:Fallback>
                <p:oleObj name="Equation" r:id="rId5" imgW="11430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733925"/>
                        <a:ext cx="2143125" cy="381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4"/>
          <p:cNvGraphicFramePr>
            <a:graphicFrameLocks noChangeAspect="1"/>
          </p:cNvGraphicFramePr>
          <p:nvPr/>
        </p:nvGraphicFramePr>
        <p:xfrm>
          <a:off x="985838" y="5494338"/>
          <a:ext cx="12461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Equation" r:id="rId7" imgW="596900" imgH="190500" progId="Equation.DSMT4">
                  <p:embed/>
                </p:oleObj>
              </mc:Choice>
              <mc:Fallback>
                <p:oleObj name="Equation" r:id="rId7" imgW="596900" imgH="190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5494338"/>
                        <a:ext cx="1246187" cy="398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Text Box 6"/>
          <p:cNvSpPr txBox="1">
            <a:spLocks noChangeArrowheads="1"/>
          </p:cNvSpPr>
          <p:nvPr/>
        </p:nvSpPr>
        <p:spPr bwMode="auto">
          <a:xfrm>
            <a:off x="6340475" y="4967288"/>
            <a:ext cx="1192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11.7m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7091363" y="5256213"/>
            <a:ext cx="2357437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H="1" flipV="1">
            <a:off x="6288088" y="6457950"/>
            <a:ext cx="2357437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IC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6601" y="450548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TIC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3974" y="450548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question mar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9630" y="3611324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2133600" y="3948113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 flipV="1">
            <a:off x="2133600" y="1585913"/>
            <a:ext cx="51816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2133600" y="1585913"/>
            <a:ext cx="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133600" y="356711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4775200" y="2957513"/>
            <a:ext cx="330200" cy="990600"/>
          </a:xfrm>
          <a:custGeom>
            <a:avLst/>
            <a:gdLst>
              <a:gd name="T0" fmla="*/ 2147483647 w 208"/>
              <a:gd name="T1" fmla="*/ 0 h 624"/>
              <a:gd name="T2" fmla="*/ 2147483647 w 208"/>
              <a:gd name="T3" fmla="*/ 2147483647 h 624"/>
              <a:gd name="T4" fmla="*/ 2147483647 w 208"/>
              <a:gd name="T5" fmla="*/ 2147483647 h 624"/>
              <a:gd name="T6" fmla="*/ 0 60000 65536"/>
              <a:gd name="T7" fmla="*/ 0 60000 65536"/>
              <a:gd name="T8" fmla="*/ 0 60000 65536"/>
              <a:gd name="T9" fmla="*/ 0 w 208"/>
              <a:gd name="T10" fmla="*/ 0 h 624"/>
              <a:gd name="T11" fmla="*/ 208 w 20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24">
                <a:moveTo>
                  <a:pt x="208" y="0"/>
                </a:moveTo>
                <a:cubicBezTo>
                  <a:pt x="120" y="92"/>
                  <a:pt x="32" y="184"/>
                  <a:pt x="16" y="288"/>
                </a:cubicBezTo>
                <a:cubicBezTo>
                  <a:pt x="0" y="392"/>
                  <a:pt x="56" y="508"/>
                  <a:pt x="112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13325" y="3308350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30</a:t>
            </a:r>
            <a:r>
              <a:rPr lang="en-GB" sz="2400">
                <a:cs typeface="Times New Roman" pitchFamily="18" charset="0"/>
              </a:rPr>
              <a:t>°</a:t>
            </a:r>
            <a:endParaRPr lang="en-GB" sz="240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581400" y="4100513"/>
            <a:ext cx="1728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0000"/>
                </a:solidFill>
                <a:ea typeface="PMingLiU" pitchFamily="18" charset="-120"/>
              </a:rPr>
              <a:t>Adjacent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295400" y="1890713"/>
            <a:ext cx="6111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0000"/>
                </a:solidFill>
                <a:ea typeface="PMingLiU" pitchFamily="18" charset="-120"/>
              </a:rPr>
              <a:t>Opposite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1589184">
            <a:off x="3505200" y="211931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0000"/>
                </a:solidFill>
                <a:ea typeface="PMingLiU" pitchFamily="18" charset="-120"/>
              </a:rPr>
              <a:t>hypotenuse</a:t>
            </a: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1001622">
            <a:off x="2133600" y="2805113"/>
            <a:ext cx="2667000" cy="457200"/>
          </a:xfrm>
          <a:prstGeom prst="leftArrow">
            <a:avLst>
              <a:gd name="adj1" fmla="val 26963"/>
              <a:gd name="adj2" fmla="val 1211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2590800" y="3262313"/>
            <a:ext cx="3810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90800" y="5395913"/>
            <a:ext cx="1884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Opposite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514600" y="5929313"/>
            <a:ext cx="1927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Adjacent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2667000" y="6005513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419600" y="5608638"/>
            <a:ext cx="392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=</a:t>
            </a:r>
          </a:p>
        </p:txBody>
      </p:sp>
      <p:pic>
        <p:nvPicPr>
          <p:cNvPr id="24593" name="Picture 17" descr="j00762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14913"/>
            <a:ext cx="20113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953000" y="5624513"/>
            <a:ext cx="781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0.6</a:t>
            </a:r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2133600" y="4100513"/>
            <a:ext cx="6096000" cy="827087"/>
            <a:chOff x="1344" y="2064"/>
            <a:chExt cx="3840" cy="521"/>
          </a:xfrm>
        </p:grpSpPr>
        <p:sp>
          <p:nvSpPr>
            <p:cNvPr id="29831" name="Rectangle 137"/>
            <p:cNvSpPr>
              <a:spLocks noChangeArrowheads="1"/>
            </p:cNvSpPr>
            <p:nvPr/>
          </p:nvSpPr>
          <p:spPr bwMode="auto">
            <a:xfrm>
              <a:off x="1344" y="2064"/>
              <a:ext cx="3840" cy="5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2" name="Rectangle 138"/>
            <p:cNvSpPr>
              <a:spLocks noChangeArrowheads="1"/>
            </p:cNvSpPr>
            <p:nvPr/>
          </p:nvSpPr>
          <p:spPr bwMode="auto">
            <a:xfrm>
              <a:off x="1358" y="2085"/>
              <a:ext cx="3812" cy="479"/>
            </a:xfrm>
            <a:prstGeom prst="rect">
              <a:avLst/>
            </a:prstGeom>
            <a:solidFill>
              <a:srgbClr val="FFA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3" name="Rectangle 139"/>
            <p:cNvSpPr>
              <a:spLocks noChangeArrowheads="1"/>
            </p:cNvSpPr>
            <p:nvPr/>
          </p:nvSpPr>
          <p:spPr bwMode="auto">
            <a:xfrm>
              <a:off x="1672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4" name="Rectangle 140"/>
            <p:cNvSpPr>
              <a:spLocks noChangeArrowheads="1"/>
            </p:cNvSpPr>
            <p:nvPr/>
          </p:nvSpPr>
          <p:spPr bwMode="auto">
            <a:xfrm>
              <a:off x="1512" y="2085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5" name="Rectangle 141"/>
            <p:cNvSpPr>
              <a:spLocks noChangeArrowheads="1"/>
            </p:cNvSpPr>
            <p:nvPr/>
          </p:nvSpPr>
          <p:spPr bwMode="auto">
            <a:xfrm>
              <a:off x="1592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6" name="Rectangle 142"/>
            <p:cNvSpPr>
              <a:spLocks noChangeArrowheads="1"/>
            </p:cNvSpPr>
            <p:nvPr/>
          </p:nvSpPr>
          <p:spPr bwMode="auto">
            <a:xfrm>
              <a:off x="1431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Rectangle 143"/>
            <p:cNvSpPr>
              <a:spLocks noChangeArrowheads="1"/>
            </p:cNvSpPr>
            <p:nvPr/>
          </p:nvSpPr>
          <p:spPr bwMode="auto">
            <a:xfrm>
              <a:off x="1394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Rectangle 144"/>
            <p:cNvSpPr>
              <a:spLocks noChangeArrowheads="1"/>
            </p:cNvSpPr>
            <p:nvPr/>
          </p:nvSpPr>
          <p:spPr bwMode="auto">
            <a:xfrm>
              <a:off x="1473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Rectangle 145"/>
            <p:cNvSpPr>
              <a:spLocks noChangeArrowheads="1"/>
            </p:cNvSpPr>
            <p:nvPr/>
          </p:nvSpPr>
          <p:spPr bwMode="auto">
            <a:xfrm>
              <a:off x="1552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Rectangle 146"/>
            <p:cNvSpPr>
              <a:spLocks noChangeArrowheads="1"/>
            </p:cNvSpPr>
            <p:nvPr/>
          </p:nvSpPr>
          <p:spPr bwMode="auto">
            <a:xfrm>
              <a:off x="1632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Rectangle 147"/>
            <p:cNvSpPr>
              <a:spLocks noChangeArrowheads="1"/>
            </p:cNvSpPr>
            <p:nvPr/>
          </p:nvSpPr>
          <p:spPr bwMode="auto">
            <a:xfrm>
              <a:off x="1990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Rectangle 148"/>
            <p:cNvSpPr>
              <a:spLocks noChangeArrowheads="1"/>
            </p:cNvSpPr>
            <p:nvPr/>
          </p:nvSpPr>
          <p:spPr bwMode="auto">
            <a:xfrm>
              <a:off x="1831" y="2085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3" name="Rectangle 149"/>
            <p:cNvSpPr>
              <a:spLocks noChangeArrowheads="1"/>
            </p:cNvSpPr>
            <p:nvPr/>
          </p:nvSpPr>
          <p:spPr bwMode="auto">
            <a:xfrm>
              <a:off x="1910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Rectangle 150"/>
            <p:cNvSpPr>
              <a:spLocks noChangeArrowheads="1"/>
            </p:cNvSpPr>
            <p:nvPr/>
          </p:nvSpPr>
          <p:spPr bwMode="auto">
            <a:xfrm>
              <a:off x="1749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Rectangle 151"/>
            <p:cNvSpPr>
              <a:spLocks noChangeArrowheads="1"/>
            </p:cNvSpPr>
            <p:nvPr/>
          </p:nvSpPr>
          <p:spPr bwMode="auto">
            <a:xfrm>
              <a:off x="1712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Rectangle 152"/>
            <p:cNvSpPr>
              <a:spLocks noChangeArrowheads="1"/>
            </p:cNvSpPr>
            <p:nvPr/>
          </p:nvSpPr>
          <p:spPr bwMode="auto">
            <a:xfrm>
              <a:off x="1791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Rectangle 153"/>
            <p:cNvSpPr>
              <a:spLocks noChangeArrowheads="1"/>
            </p:cNvSpPr>
            <p:nvPr/>
          </p:nvSpPr>
          <p:spPr bwMode="auto">
            <a:xfrm>
              <a:off x="1870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8" name="Rectangle 154"/>
            <p:cNvSpPr>
              <a:spLocks noChangeArrowheads="1"/>
            </p:cNvSpPr>
            <p:nvPr/>
          </p:nvSpPr>
          <p:spPr bwMode="auto">
            <a:xfrm>
              <a:off x="1950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Rectangle 155"/>
            <p:cNvSpPr>
              <a:spLocks noChangeArrowheads="1"/>
            </p:cNvSpPr>
            <p:nvPr/>
          </p:nvSpPr>
          <p:spPr bwMode="auto">
            <a:xfrm>
              <a:off x="2308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Rectangle 156"/>
            <p:cNvSpPr>
              <a:spLocks noChangeArrowheads="1"/>
            </p:cNvSpPr>
            <p:nvPr/>
          </p:nvSpPr>
          <p:spPr bwMode="auto">
            <a:xfrm>
              <a:off x="2149" y="2085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Rectangle 157"/>
            <p:cNvSpPr>
              <a:spLocks noChangeArrowheads="1"/>
            </p:cNvSpPr>
            <p:nvPr/>
          </p:nvSpPr>
          <p:spPr bwMode="auto">
            <a:xfrm>
              <a:off x="2229" y="2085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Rectangle 158"/>
            <p:cNvSpPr>
              <a:spLocks noChangeArrowheads="1"/>
            </p:cNvSpPr>
            <p:nvPr/>
          </p:nvSpPr>
          <p:spPr bwMode="auto">
            <a:xfrm>
              <a:off x="2067" y="2085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Rectangle 159"/>
            <p:cNvSpPr>
              <a:spLocks noChangeArrowheads="1"/>
            </p:cNvSpPr>
            <p:nvPr/>
          </p:nvSpPr>
          <p:spPr bwMode="auto">
            <a:xfrm>
              <a:off x="2030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Rectangle 160"/>
            <p:cNvSpPr>
              <a:spLocks noChangeArrowheads="1"/>
            </p:cNvSpPr>
            <p:nvPr/>
          </p:nvSpPr>
          <p:spPr bwMode="auto">
            <a:xfrm>
              <a:off x="2108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Rectangle 161"/>
            <p:cNvSpPr>
              <a:spLocks noChangeArrowheads="1"/>
            </p:cNvSpPr>
            <p:nvPr/>
          </p:nvSpPr>
          <p:spPr bwMode="auto">
            <a:xfrm>
              <a:off x="2189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Rectangle 162"/>
            <p:cNvSpPr>
              <a:spLocks noChangeArrowheads="1"/>
            </p:cNvSpPr>
            <p:nvPr/>
          </p:nvSpPr>
          <p:spPr bwMode="auto">
            <a:xfrm>
              <a:off x="2268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Rectangle 163"/>
            <p:cNvSpPr>
              <a:spLocks noChangeArrowheads="1"/>
            </p:cNvSpPr>
            <p:nvPr/>
          </p:nvSpPr>
          <p:spPr bwMode="auto">
            <a:xfrm>
              <a:off x="2626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Rectangle 164"/>
            <p:cNvSpPr>
              <a:spLocks noChangeArrowheads="1"/>
            </p:cNvSpPr>
            <p:nvPr/>
          </p:nvSpPr>
          <p:spPr bwMode="auto">
            <a:xfrm>
              <a:off x="2466" y="2085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Rectangle 165"/>
            <p:cNvSpPr>
              <a:spLocks noChangeArrowheads="1"/>
            </p:cNvSpPr>
            <p:nvPr/>
          </p:nvSpPr>
          <p:spPr bwMode="auto">
            <a:xfrm>
              <a:off x="2547" y="2085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Rectangle 166"/>
            <p:cNvSpPr>
              <a:spLocks noChangeArrowheads="1"/>
            </p:cNvSpPr>
            <p:nvPr/>
          </p:nvSpPr>
          <p:spPr bwMode="auto">
            <a:xfrm>
              <a:off x="2385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Rectangle 167"/>
            <p:cNvSpPr>
              <a:spLocks noChangeArrowheads="1"/>
            </p:cNvSpPr>
            <p:nvPr/>
          </p:nvSpPr>
          <p:spPr bwMode="auto">
            <a:xfrm>
              <a:off x="2348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Rectangle 168"/>
            <p:cNvSpPr>
              <a:spLocks noChangeArrowheads="1"/>
            </p:cNvSpPr>
            <p:nvPr/>
          </p:nvSpPr>
          <p:spPr bwMode="auto">
            <a:xfrm>
              <a:off x="2427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Rectangle 169"/>
            <p:cNvSpPr>
              <a:spLocks noChangeArrowheads="1"/>
            </p:cNvSpPr>
            <p:nvPr/>
          </p:nvSpPr>
          <p:spPr bwMode="auto">
            <a:xfrm>
              <a:off x="2507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Rectangle 170"/>
            <p:cNvSpPr>
              <a:spLocks noChangeArrowheads="1"/>
            </p:cNvSpPr>
            <p:nvPr/>
          </p:nvSpPr>
          <p:spPr bwMode="auto">
            <a:xfrm>
              <a:off x="2586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Rectangle 171"/>
            <p:cNvSpPr>
              <a:spLocks noChangeArrowheads="1"/>
            </p:cNvSpPr>
            <p:nvPr/>
          </p:nvSpPr>
          <p:spPr bwMode="auto">
            <a:xfrm>
              <a:off x="2944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Rectangle 172"/>
            <p:cNvSpPr>
              <a:spLocks noChangeArrowheads="1"/>
            </p:cNvSpPr>
            <p:nvPr/>
          </p:nvSpPr>
          <p:spPr bwMode="auto">
            <a:xfrm>
              <a:off x="2785" y="2085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Rectangle 173"/>
            <p:cNvSpPr>
              <a:spLocks noChangeArrowheads="1"/>
            </p:cNvSpPr>
            <p:nvPr/>
          </p:nvSpPr>
          <p:spPr bwMode="auto">
            <a:xfrm>
              <a:off x="2864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Rectangle 174"/>
            <p:cNvSpPr>
              <a:spLocks noChangeArrowheads="1"/>
            </p:cNvSpPr>
            <p:nvPr/>
          </p:nvSpPr>
          <p:spPr bwMode="auto">
            <a:xfrm>
              <a:off x="2703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Rectangle 175"/>
            <p:cNvSpPr>
              <a:spLocks noChangeArrowheads="1"/>
            </p:cNvSpPr>
            <p:nvPr/>
          </p:nvSpPr>
          <p:spPr bwMode="auto">
            <a:xfrm>
              <a:off x="2666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Rectangle 176"/>
            <p:cNvSpPr>
              <a:spLocks noChangeArrowheads="1"/>
            </p:cNvSpPr>
            <p:nvPr/>
          </p:nvSpPr>
          <p:spPr bwMode="auto">
            <a:xfrm>
              <a:off x="2745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Rectangle 177"/>
            <p:cNvSpPr>
              <a:spLocks noChangeArrowheads="1"/>
            </p:cNvSpPr>
            <p:nvPr/>
          </p:nvSpPr>
          <p:spPr bwMode="auto">
            <a:xfrm>
              <a:off x="2825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Rectangle 178"/>
            <p:cNvSpPr>
              <a:spLocks noChangeArrowheads="1"/>
            </p:cNvSpPr>
            <p:nvPr/>
          </p:nvSpPr>
          <p:spPr bwMode="auto">
            <a:xfrm>
              <a:off x="2904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Rectangle 179"/>
            <p:cNvSpPr>
              <a:spLocks noChangeArrowheads="1"/>
            </p:cNvSpPr>
            <p:nvPr/>
          </p:nvSpPr>
          <p:spPr bwMode="auto">
            <a:xfrm>
              <a:off x="3262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Rectangle 180"/>
            <p:cNvSpPr>
              <a:spLocks noChangeArrowheads="1"/>
            </p:cNvSpPr>
            <p:nvPr/>
          </p:nvSpPr>
          <p:spPr bwMode="auto">
            <a:xfrm>
              <a:off x="3103" y="2085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Rectangle 181"/>
            <p:cNvSpPr>
              <a:spLocks noChangeArrowheads="1"/>
            </p:cNvSpPr>
            <p:nvPr/>
          </p:nvSpPr>
          <p:spPr bwMode="auto">
            <a:xfrm>
              <a:off x="3182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6" name="Rectangle 182"/>
            <p:cNvSpPr>
              <a:spLocks noChangeArrowheads="1"/>
            </p:cNvSpPr>
            <p:nvPr/>
          </p:nvSpPr>
          <p:spPr bwMode="auto">
            <a:xfrm>
              <a:off x="3021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7" name="Rectangle 183"/>
            <p:cNvSpPr>
              <a:spLocks noChangeArrowheads="1"/>
            </p:cNvSpPr>
            <p:nvPr/>
          </p:nvSpPr>
          <p:spPr bwMode="auto">
            <a:xfrm>
              <a:off x="2984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8" name="Rectangle 184"/>
            <p:cNvSpPr>
              <a:spLocks noChangeArrowheads="1"/>
            </p:cNvSpPr>
            <p:nvPr/>
          </p:nvSpPr>
          <p:spPr bwMode="auto">
            <a:xfrm>
              <a:off x="3063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9" name="Rectangle 185"/>
            <p:cNvSpPr>
              <a:spLocks noChangeArrowheads="1"/>
            </p:cNvSpPr>
            <p:nvPr/>
          </p:nvSpPr>
          <p:spPr bwMode="auto">
            <a:xfrm>
              <a:off x="3143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0" name="Rectangle 186"/>
            <p:cNvSpPr>
              <a:spLocks noChangeArrowheads="1"/>
            </p:cNvSpPr>
            <p:nvPr/>
          </p:nvSpPr>
          <p:spPr bwMode="auto">
            <a:xfrm>
              <a:off x="3222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1" name="Rectangle 187"/>
            <p:cNvSpPr>
              <a:spLocks noChangeArrowheads="1"/>
            </p:cNvSpPr>
            <p:nvPr/>
          </p:nvSpPr>
          <p:spPr bwMode="auto">
            <a:xfrm>
              <a:off x="3580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2" name="Rectangle 188"/>
            <p:cNvSpPr>
              <a:spLocks noChangeArrowheads="1"/>
            </p:cNvSpPr>
            <p:nvPr/>
          </p:nvSpPr>
          <p:spPr bwMode="auto">
            <a:xfrm>
              <a:off x="3420" y="2085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3" name="Rectangle 189"/>
            <p:cNvSpPr>
              <a:spLocks noChangeArrowheads="1"/>
            </p:cNvSpPr>
            <p:nvPr/>
          </p:nvSpPr>
          <p:spPr bwMode="auto">
            <a:xfrm>
              <a:off x="3500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4" name="Rectangle 190"/>
            <p:cNvSpPr>
              <a:spLocks noChangeArrowheads="1"/>
            </p:cNvSpPr>
            <p:nvPr/>
          </p:nvSpPr>
          <p:spPr bwMode="auto">
            <a:xfrm>
              <a:off x="3339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5" name="Rectangle 191"/>
            <p:cNvSpPr>
              <a:spLocks noChangeArrowheads="1"/>
            </p:cNvSpPr>
            <p:nvPr/>
          </p:nvSpPr>
          <p:spPr bwMode="auto">
            <a:xfrm>
              <a:off x="3302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6" name="Rectangle 192"/>
            <p:cNvSpPr>
              <a:spLocks noChangeArrowheads="1"/>
            </p:cNvSpPr>
            <p:nvPr/>
          </p:nvSpPr>
          <p:spPr bwMode="auto">
            <a:xfrm>
              <a:off x="3380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7" name="Rectangle 193"/>
            <p:cNvSpPr>
              <a:spLocks noChangeArrowheads="1"/>
            </p:cNvSpPr>
            <p:nvPr/>
          </p:nvSpPr>
          <p:spPr bwMode="auto">
            <a:xfrm>
              <a:off x="3460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8" name="Rectangle 194"/>
            <p:cNvSpPr>
              <a:spLocks noChangeArrowheads="1"/>
            </p:cNvSpPr>
            <p:nvPr/>
          </p:nvSpPr>
          <p:spPr bwMode="auto">
            <a:xfrm>
              <a:off x="3540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9" name="Rectangle 195"/>
            <p:cNvSpPr>
              <a:spLocks noChangeArrowheads="1"/>
            </p:cNvSpPr>
            <p:nvPr/>
          </p:nvSpPr>
          <p:spPr bwMode="auto">
            <a:xfrm>
              <a:off x="3898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0" name="Rectangle 196"/>
            <p:cNvSpPr>
              <a:spLocks noChangeArrowheads="1"/>
            </p:cNvSpPr>
            <p:nvPr/>
          </p:nvSpPr>
          <p:spPr bwMode="auto">
            <a:xfrm>
              <a:off x="3738" y="2085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1" name="Rectangle 197"/>
            <p:cNvSpPr>
              <a:spLocks noChangeArrowheads="1"/>
            </p:cNvSpPr>
            <p:nvPr/>
          </p:nvSpPr>
          <p:spPr bwMode="auto">
            <a:xfrm>
              <a:off x="3818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2" name="Rectangle 198"/>
            <p:cNvSpPr>
              <a:spLocks noChangeArrowheads="1"/>
            </p:cNvSpPr>
            <p:nvPr/>
          </p:nvSpPr>
          <p:spPr bwMode="auto">
            <a:xfrm>
              <a:off x="3657" y="2085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3" name="Rectangle 199"/>
            <p:cNvSpPr>
              <a:spLocks noChangeArrowheads="1"/>
            </p:cNvSpPr>
            <p:nvPr/>
          </p:nvSpPr>
          <p:spPr bwMode="auto">
            <a:xfrm>
              <a:off x="3620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4" name="Rectangle 200"/>
            <p:cNvSpPr>
              <a:spLocks noChangeArrowheads="1"/>
            </p:cNvSpPr>
            <p:nvPr/>
          </p:nvSpPr>
          <p:spPr bwMode="auto">
            <a:xfrm>
              <a:off x="3698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5" name="Rectangle 201"/>
            <p:cNvSpPr>
              <a:spLocks noChangeArrowheads="1"/>
            </p:cNvSpPr>
            <p:nvPr/>
          </p:nvSpPr>
          <p:spPr bwMode="auto">
            <a:xfrm>
              <a:off x="3778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6" name="Rectangle 202"/>
            <p:cNvSpPr>
              <a:spLocks noChangeArrowheads="1"/>
            </p:cNvSpPr>
            <p:nvPr/>
          </p:nvSpPr>
          <p:spPr bwMode="auto">
            <a:xfrm>
              <a:off x="3858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7" name="Rectangle 203"/>
            <p:cNvSpPr>
              <a:spLocks noChangeArrowheads="1"/>
            </p:cNvSpPr>
            <p:nvPr/>
          </p:nvSpPr>
          <p:spPr bwMode="auto">
            <a:xfrm>
              <a:off x="4216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8" name="Rectangle 204"/>
            <p:cNvSpPr>
              <a:spLocks noChangeArrowheads="1"/>
            </p:cNvSpPr>
            <p:nvPr/>
          </p:nvSpPr>
          <p:spPr bwMode="auto">
            <a:xfrm>
              <a:off x="4056" y="2085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9" name="Rectangle 205"/>
            <p:cNvSpPr>
              <a:spLocks noChangeArrowheads="1"/>
            </p:cNvSpPr>
            <p:nvPr/>
          </p:nvSpPr>
          <p:spPr bwMode="auto">
            <a:xfrm>
              <a:off x="4136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0" name="Rectangle 206"/>
            <p:cNvSpPr>
              <a:spLocks noChangeArrowheads="1"/>
            </p:cNvSpPr>
            <p:nvPr/>
          </p:nvSpPr>
          <p:spPr bwMode="auto">
            <a:xfrm>
              <a:off x="3975" y="2085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1" name="Rectangle 207"/>
            <p:cNvSpPr>
              <a:spLocks noChangeArrowheads="1"/>
            </p:cNvSpPr>
            <p:nvPr/>
          </p:nvSpPr>
          <p:spPr bwMode="auto">
            <a:xfrm>
              <a:off x="3938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2" name="Rectangle 208"/>
            <p:cNvSpPr>
              <a:spLocks noChangeArrowheads="1"/>
            </p:cNvSpPr>
            <p:nvPr/>
          </p:nvSpPr>
          <p:spPr bwMode="auto">
            <a:xfrm>
              <a:off x="4016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3" name="Rectangle 209"/>
            <p:cNvSpPr>
              <a:spLocks noChangeArrowheads="1"/>
            </p:cNvSpPr>
            <p:nvPr/>
          </p:nvSpPr>
          <p:spPr bwMode="auto">
            <a:xfrm>
              <a:off x="4097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4" name="Rectangle 210"/>
            <p:cNvSpPr>
              <a:spLocks noChangeArrowheads="1"/>
            </p:cNvSpPr>
            <p:nvPr/>
          </p:nvSpPr>
          <p:spPr bwMode="auto">
            <a:xfrm>
              <a:off x="4176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5" name="Rectangle 211"/>
            <p:cNvSpPr>
              <a:spLocks noChangeArrowheads="1"/>
            </p:cNvSpPr>
            <p:nvPr/>
          </p:nvSpPr>
          <p:spPr bwMode="auto">
            <a:xfrm>
              <a:off x="4534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6" name="Rectangle 212"/>
            <p:cNvSpPr>
              <a:spLocks noChangeArrowheads="1"/>
            </p:cNvSpPr>
            <p:nvPr/>
          </p:nvSpPr>
          <p:spPr bwMode="auto">
            <a:xfrm>
              <a:off x="4374" y="2085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7" name="Rectangle 213"/>
            <p:cNvSpPr>
              <a:spLocks noChangeArrowheads="1"/>
            </p:cNvSpPr>
            <p:nvPr/>
          </p:nvSpPr>
          <p:spPr bwMode="auto">
            <a:xfrm>
              <a:off x="4454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8" name="Rectangle 214"/>
            <p:cNvSpPr>
              <a:spLocks noChangeArrowheads="1"/>
            </p:cNvSpPr>
            <p:nvPr/>
          </p:nvSpPr>
          <p:spPr bwMode="auto">
            <a:xfrm>
              <a:off x="4293" y="2085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9" name="Rectangle 215"/>
            <p:cNvSpPr>
              <a:spLocks noChangeArrowheads="1"/>
            </p:cNvSpPr>
            <p:nvPr/>
          </p:nvSpPr>
          <p:spPr bwMode="auto">
            <a:xfrm>
              <a:off x="4256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0" name="Rectangle 216"/>
            <p:cNvSpPr>
              <a:spLocks noChangeArrowheads="1"/>
            </p:cNvSpPr>
            <p:nvPr/>
          </p:nvSpPr>
          <p:spPr bwMode="auto">
            <a:xfrm>
              <a:off x="4334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1" name="Rectangle 217"/>
            <p:cNvSpPr>
              <a:spLocks noChangeArrowheads="1"/>
            </p:cNvSpPr>
            <p:nvPr/>
          </p:nvSpPr>
          <p:spPr bwMode="auto">
            <a:xfrm>
              <a:off x="4414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2" name="Rectangle 218"/>
            <p:cNvSpPr>
              <a:spLocks noChangeArrowheads="1"/>
            </p:cNvSpPr>
            <p:nvPr/>
          </p:nvSpPr>
          <p:spPr bwMode="auto">
            <a:xfrm>
              <a:off x="4494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3" name="Rectangle 219"/>
            <p:cNvSpPr>
              <a:spLocks noChangeArrowheads="1"/>
            </p:cNvSpPr>
            <p:nvPr/>
          </p:nvSpPr>
          <p:spPr bwMode="auto">
            <a:xfrm>
              <a:off x="4852" y="2085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4" name="Rectangle 220"/>
            <p:cNvSpPr>
              <a:spLocks noChangeArrowheads="1"/>
            </p:cNvSpPr>
            <p:nvPr/>
          </p:nvSpPr>
          <p:spPr bwMode="auto">
            <a:xfrm>
              <a:off x="4692" y="2085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5" name="Rectangle 221"/>
            <p:cNvSpPr>
              <a:spLocks noChangeArrowheads="1"/>
            </p:cNvSpPr>
            <p:nvPr/>
          </p:nvSpPr>
          <p:spPr bwMode="auto">
            <a:xfrm>
              <a:off x="4772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6" name="Rectangle 222"/>
            <p:cNvSpPr>
              <a:spLocks noChangeArrowheads="1"/>
            </p:cNvSpPr>
            <p:nvPr/>
          </p:nvSpPr>
          <p:spPr bwMode="auto">
            <a:xfrm>
              <a:off x="4611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7" name="Rectangle 223"/>
            <p:cNvSpPr>
              <a:spLocks noChangeArrowheads="1"/>
            </p:cNvSpPr>
            <p:nvPr/>
          </p:nvSpPr>
          <p:spPr bwMode="auto">
            <a:xfrm>
              <a:off x="4574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8" name="Rectangle 224"/>
            <p:cNvSpPr>
              <a:spLocks noChangeArrowheads="1"/>
            </p:cNvSpPr>
            <p:nvPr/>
          </p:nvSpPr>
          <p:spPr bwMode="auto">
            <a:xfrm>
              <a:off x="4653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9" name="Rectangle 225"/>
            <p:cNvSpPr>
              <a:spLocks noChangeArrowheads="1"/>
            </p:cNvSpPr>
            <p:nvPr/>
          </p:nvSpPr>
          <p:spPr bwMode="auto">
            <a:xfrm>
              <a:off x="4732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0" name="Rectangle 226"/>
            <p:cNvSpPr>
              <a:spLocks noChangeArrowheads="1"/>
            </p:cNvSpPr>
            <p:nvPr/>
          </p:nvSpPr>
          <p:spPr bwMode="auto">
            <a:xfrm>
              <a:off x="4812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1" name="Rectangle 227"/>
            <p:cNvSpPr>
              <a:spLocks noChangeArrowheads="1"/>
            </p:cNvSpPr>
            <p:nvPr/>
          </p:nvSpPr>
          <p:spPr bwMode="auto">
            <a:xfrm>
              <a:off x="5011" y="2085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2" name="Rectangle 228"/>
            <p:cNvSpPr>
              <a:spLocks noChangeArrowheads="1"/>
            </p:cNvSpPr>
            <p:nvPr/>
          </p:nvSpPr>
          <p:spPr bwMode="auto">
            <a:xfrm>
              <a:off x="5090" y="2085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3" name="Rectangle 229"/>
            <p:cNvSpPr>
              <a:spLocks noChangeArrowheads="1"/>
            </p:cNvSpPr>
            <p:nvPr/>
          </p:nvSpPr>
          <p:spPr bwMode="auto">
            <a:xfrm>
              <a:off x="4929" y="2085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4" name="Rectangle 230"/>
            <p:cNvSpPr>
              <a:spLocks noChangeArrowheads="1"/>
            </p:cNvSpPr>
            <p:nvPr/>
          </p:nvSpPr>
          <p:spPr bwMode="auto">
            <a:xfrm>
              <a:off x="4892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5" name="Rectangle 231"/>
            <p:cNvSpPr>
              <a:spLocks noChangeArrowheads="1"/>
            </p:cNvSpPr>
            <p:nvPr/>
          </p:nvSpPr>
          <p:spPr bwMode="auto">
            <a:xfrm>
              <a:off x="4971" y="2085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6" name="Rectangle 232"/>
            <p:cNvSpPr>
              <a:spLocks noChangeArrowheads="1"/>
            </p:cNvSpPr>
            <p:nvPr/>
          </p:nvSpPr>
          <p:spPr bwMode="auto">
            <a:xfrm>
              <a:off x="5050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7" name="Rectangle 233"/>
            <p:cNvSpPr>
              <a:spLocks noChangeArrowheads="1"/>
            </p:cNvSpPr>
            <p:nvPr/>
          </p:nvSpPr>
          <p:spPr bwMode="auto">
            <a:xfrm>
              <a:off x="5130" y="2085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8" name="Freeform 234"/>
            <p:cNvSpPr>
              <a:spLocks/>
            </p:cNvSpPr>
            <p:nvPr/>
          </p:nvSpPr>
          <p:spPr bwMode="auto">
            <a:xfrm>
              <a:off x="1620" y="2424"/>
              <a:ext cx="40" cy="110"/>
            </a:xfrm>
            <a:custGeom>
              <a:avLst/>
              <a:gdLst>
                <a:gd name="T0" fmla="*/ 0 w 120"/>
                <a:gd name="T1" fmla="*/ 1 h 220"/>
                <a:gd name="T2" fmla="*/ 0 w 120"/>
                <a:gd name="T3" fmla="*/ 1 h 220"/>
                <a:gd name="T4" fmla="*/ 0 w 120"/>
                <a:gd name="T5" fmla="*/ 1 h 220"/>
                <a:gd name="T6" fmla="*/ 0 w 120"/>
                <a:gd name="T7" fmla="*/ 1 h 220"/>
                <a:gd name="T8" fmla="*/ 0 w 120"/>
                <a:gd name="T9" fmla="*/ 1 h 220"/>
                <a:gd name="T10" fmla="*/ 0 w 120"/>
                <a:gd name="T11" fmla="*/ 1 h 220"/>
                <a:gd name="T12" fmla="*/ 0 w 120"/>
                <a:gd name="T13" fmla="*/ 1 h 220"/>
                <a:gd name="T14" fmla="*/ 0 w 120"/>
                <a:gd name="T15" fmla="*/ 1 h 220"/>
                <a:gd name="T16" fmla="*/ 0 w 120"/>
                <a:gd name="T17" fmla="*/ 1 h 220"/>
                <a:gd name="T18" fmla="*/ 0 w 120"/>
                <a:gd name="T19" fmla="*/ 1 h 220"/>
                <a:gd name="T20" fmla="*/ 0 w 120"/>
                <a:gd name="T21" fmla="*/ 1 h 220"/>
                <a:gd name="T22" fmla="*/ 0 w 120"/>
                <a:gd name="T23" fmla="*/ 1 h 220"/>
                <a:gd name="T24" fmla="*/ 0 w 120"/>
                <a:gd name="T25" fmla="*/ 1 h 220"/>
                <a:gd name="T26" fmla="*/ 0 w 120"/>
                <a:gd name="T27" fmla="*/ 1 h 220"/>
                <a:gd name="T28" fmla="*/ 0 w 120"/>
                <a:gd name="T29" fmla="*/ 1 h 220"/>
                <a:gd name="T30" fmla="*/ 0 w 120"/>
                <a:gd name="T31" fmla="*/ 1 h 220"/>
                <a:gd name="T32" fmla="*/ 0 w 120"/>
                <a:gd name="T33" fmla="*/ 1 h 220"/>
                <a:gd name="T34" fmla="*/ 0 w 120"/>
                <a:gd name="T35" fmla="*/ 1 h 220"/>
                <a:gd name="T36" fmla="*/ 0 w 120"/>
                <a:gd name="T37" fmla="*/ 1 h 220"/>
                <a:gd name="T38" fmla="*/ 0 w 120"/>
                <a:gd name="T39" fmla="*/ 1 h 220"/>
                <a:gd name="T40" fmla="*/ 0 w 120"/>
                <a:gd name="T41" fmla="*/ 1 h 220"/>
                <a:gd name="T42" fmla="*/ 0 w 120"/>
                <a:gd name="T43" fmla="*/ 1 h 220"/>
                <a:gd name="T44" fmla="*/ 0 w 120"/>
                <a:gd name="T45" fmla="*/ 1 h 220"/>
                <a:gd name="T46" fmla="*/ 0 w 120"/>
                <a:gd name="T47" fmla="*/ 1 h 220"/>
                <a:gd name="T48" fmla="*/ 0 w 120"/>
                <a:gd name="T49" fmla="*/ 1 h 220"/>
                <a:gd name="T50" fmla="*/ 0 w 120"/>
                <a:gd name="T51" fmla="*/ 1 h 220"/>
                <a:gd name="T52" fmla="*/ 0 w 120"/>
                <a:gd name="T53" fmla="*/ 1 h 220"/>
                <a:gd name="T54" fmla="*/ 0 w 120"/>
                <a:gd name="T55" fmla="*/ 1 h 220"/>
                <a:gd name="T56" fmla="*/ 0 w 120"/>
                <a:gd name="T57" fmla="*/ 0 h 220"/>
                <a:gd name="T58" fmla="*/ 0 w 120"/>
                <a:gd name="T59" fmla="*/ 0 h 220"/>
                <a:gd name="T60" fmla="*/ 0 w 120"/>
                <a:gd name="T61" fmla="*/ 1 h 220"/>
                <a:gd name="T62" fmla="*/ 0 w 120"/>
                <a:gd name="T63" fmla="*/ 1 h 220"/>
                <a:gd name="T64" fmla="*/ 0 w 120"/>
                <a:gd name="T65" fmla="*/ 1 h 220"/>
                <a:gd name="T66" fmla="*/ 0 w 120"/>
                <a:gd name="T67" fmla="*/ 1 h 220"/>
                <a:gd name="T68" fmla="*/ 0 w 120"/>
                <a:gd name="T69" fmla="*/ 1 h 220"/>
                <a:gd name="T70" fmla="*/ 0 w 120"/>
                <a:gd name="T71" fmla="*/ 1 h 220"/>
                <a:gd name="T72" fmla="*/ 0 w 120"/>
                <a:gd name="T73" fmla="*/ 1 h 220"/>
                <a:gd name="T74" fmla="*/ 0 w 120"/>
                <a:gd name="T75" fmla="*/ 1 h 220"/>
                <a:gd name="T76" fmla="*/ 0 w 120"/>
                <a:gd name="T77" fmla="*/ 1 h 220"/>
                <a:gd name="T78" fmla="*/ 0 w 120"/>
                <a:gd name="T79" fmla="*/ 1 h 220"/>
                <a:gd name="T80" fmla="*/ 0 w 120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220"/>
                <a:gd name="T125" fmla="*/ 120 w 120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220">
                  <a:moveTo>
                    <a:pt x="0" y="220"/>
                  </a:moveTo>
                  <a:lnTo>
                    <a:pt x="0" y="212"/>
                  </a:lnTo>
                  <a:lnTo>
                    <a:pt x="11" y="212"/>
                  </a:lnTo>
                  <a:lnTo>
                    <a:pt x="19" y="211"/>
                  </a:lnTo>
                  <a:lnTo>
                    <a:pt x="26" y="209"/>
                  </a:lnTo>
                  <a:lnTo>
                    <a:pt x="31" y="207"/>
                  </a:lnTo>
                  <a:lnTo>
                    <a:pt x="34" y="202"/>
                  </a:lnTo>
                  <a:lnTo>
                    <a:pt x="37" y="196"/>
                  </a:lnTo>
                  <a:lnTo>
                    <a:pt x="38" y="189"/>
                  </a:lnTo>
                  <a:lnTo>
                    <a:pt x="38" y="181"/>
                  </a:lnTo>
                  <a:lnTo>
                    <a:pt x="38" y="58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4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09" y="212"/>
                  </a:lnTo>
                  <a:lnTo>
                    <a:pt x="120" y="212"/>
                  </a:lnTo>
                  <a:lnTo>
                    <a:pt x="120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9" name="Freeform 235"/>
            <p:cNvSpPr>
              <a:spLocks/>
            </p:cNvSpPr>
            <p:nvPr/>
          </p:nvSpPr>
          <p:spPr bwMode="auto">
            <a:xfrm>
              <a:off x="1922" y="2424"/>
              <a:ext cx="49" cy="110"/>
            </a:xfrm>
            <a:custGeom>
              <a:avLst/>
              <a:gdLst>
                <a:gd name="T0" fmla="*/ 0 w 146"/>
                <a:gd name="T1" fmla="*/ 1 h 220"/>
                <a:gd name="T2" fmla="*/ 0 w 146"/>
                <a:gd name="T3" fmla="*/ 1 h 220"/>
                <a:gd name="T4" fmla="*/ 0 w 146"/>
                <a:gd name="T5" fmla="*/ 1 h 220"/>
                <a:gd name="T6" fmla="*/ 0 w 146"/>
                <a:gd name="T7" fmla="*/ 1 h 220"/>
                <a:gd name="T8" fmla="*/ 0 w 146"/>
                <a:gd name="T9" fmla="*/ 1 h 220"/>
                <a:gd name="T10" fmla="*/ 0 w 146"/>
                <a:gd name="T11" fmla="*/ 1 h 220"/>
                <a:gd name="T12" fmla="*/ 0 w 146"/>
                <a:gd name="T13" fmla="*/ 1 h 220"/>
                <a:gd name="T14" fmla="*/ 0 w 146"/>
                <a:gd name="T15" fmla="*/ 1 h 220"/>
                <a:gd name="T16" fmla="*/ 0 w 146"/>
                <a:gd name="T17" fmla="*/ 1 h 220"/>
                <a:gd name="T18" fmla="*/ 0 w 146"/>
                <a:gd name="T19" fmla="*/ 1 h 220"/>
                <a:gd name="T20" fmla="*/ 0 w 146"/>
                <a:gd name="T21" fmla="*/ 1 h 220"/>
                <a:gd name="T22" fmla="*/ 0 w 146"/>
                <a:gd name="T23" fmla="*/ 1 h 220"/>
                <a:gd name="T24" fmla="*/ 0 w 146"/>
                <a:gd name="T25" fmla="*/ 1 h 220"/>
                <a:gd name="T26" fmla="*/ 0 w 146"/>
                <a:gd name="T27" fmla="*/ 1 h 220"/>
                <a:gd name="T28" fmla="*/ 0 w 146"/>
                <a:gd name="T29" fmla="*/ 1 h 220"/>
                <a:gd name="T30" fmla="*/ 0 w 146"/>
                <a:gd name="T31" fmla="*/ 1 h 220"/>
                <a:gd name="T32" fmla="*/ 0 w 146"/>
                <a:gd name="T33" fmla="*/ 1 h 220"/>
                <a:gd name="T34" fmla="*/ 0 w 146"/>
                <a:gd name="T35" fmla="*/ 1 h 220"/>
                <a:gd name="T36" fmla="*/ 0 w 146"/>
                <a:gd name="T37" fmla="*/ 1 h 220"/>
                <a:gd name="T38" fmla="*/ 0 w 146"/>
                <a:gd name="T39" fmla="*/ 1 h 220"/>
                <a:gd name="T40" fmla="*/ 0 w 146"/>
                <a:gd name="T41" fmla="*/ 0 h 220"/>
                <a:gd name="T42" fmla="*/ 0 w 146"/>
                <a:gd name="T43" fmla="*/ 0 h 220"/>
                <a:gd name="T44" fmla="*/ 0 w 146"/>
                <a:gd name="T45" fmla="*/ 1 h 220"/>
                <a:gd name="T46" fmla="*/ 0 w 146"/>
                <a:gd name="T47" fmla="*/ 1 h 220"/>
                <a:gd name="T48" fmla="*/ 0 w 146"/>
                <a:gd name="T49" fmla="*/ 1 h 220"/>
                <a:gd name="T50" fmla="*/ 0 w 146"/>
                <a:gd name="T51" fmla="*/ 1 h 220"/>
                <a:gd name="T52" fmla="*/ 0 w 146"/>
                <a:gd name="T53" fmla="*/ 1 h 220"/>
                <a:gd name="T54" fmla="*/ 0 w 146"/>
                <a:gd name="T55" fmla="*/ 1 h 220"/>
                <a:gd name="T56" fmla="*/ 0 w 146"/>
                <a:gd name="T57" fmla="*/ 1 h 220"/>
                <a:gd name="T58" fmla="*/ 0 w 146"/>
                <a:gd name="T59" fmla="*/ 1 h 220"/>
                <a:gd name="T60" fmla="*/ 0 w 146"/>
                <a:gd name="T61" fmla="*/ 1 h 220"/>
                <a:gd name="T62" fmla="*/ 0 w 146"/>
                <a:gd name="T63" fmla="*/ 1 h 220"/>
                <a:gd name="T64" fmla="*/ 0 w 146"/>
                <a:gd name="T65" fmla="*/ 1 h 220"/>
                <a:gd name="T66" fmla="*/ 0 w 146"/>
                <a:gd name="T67" fmla="*/ 1 h 220"/>
                <a:gd name="T68" fmla="*/ 0 w 146"/>
                <a:gd name="T69" fmla="*/ 1 h 220"/>
                <a:gd name="T70" fmla="*/ 0 w 146"/>
                <a:gd name="T71" fmla="*/ 1 h 220"/>
                <a:gd name="T72" fmla="*/ 0 w 146"/>
                <a:gd name="T73" fmla="*/ 1 h 220"/>
                <a:gd name="T74" fmla="*/ 0 w 146"/>
                <a:gd name="T75" fmla="*/ 1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220"/>
                <a:gd name="T116" fmla="*/ 146 w 146"/>
                <a:gd name="T117" fmla="*/ 220 h 2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220">
                  <a:moveTo>
                    <a:pt x="0" y="220"/>
                  </a:moveTo>
                  <a:lnTo>
                    <a:pt x="0" y="213"/>
                  </a:lnTo>
                  <a:lnTo>
                    <a:pt x="11" y="200"/>
                  </a:lnTo>
                  <a:lnTo>
                    <a:pt x="23" y="188"/>
                  </a:lnTo>
                  <a:lnTo>
                    <a:pt x="32" y="177"/>
                  </a:lnTo>
                  <a:lnTo>
                    <a:pt x="41" y="166"/>
                  </a:lnTo>
                  <a:lnTo>
                    <a:pt x="49" y="157"/>
                  </a:lnTo>
                  <a:lnTo>
                    <a:pt x="55" y="149"/>
                  </a:lnTo>
                  <a:lnTo>
                    <a:pt x="61" y="142"/>
                  </a:lnTo>
                  <a:lnTo>
                    <a:pt x="65" y="136"/>
                  </a:lnTo>
                  <a:lnTo>
                    <a:pt x="76" y="120"/>
                  </a:lnTo>
                  <a:lnTo>
                    <a:pt x="84" y="105"/>
                  </a:lnTo>
                  <a:lnTo>
                    <a:pt x="88" y="91"/>
                  </a:lnTo>
                  <a:lnTo>
                    <a:pt x="90" y="77"/>
                  </a:lnTo>
                  <a:lnTo>
                    <a:pt x="88" y="71"/>
                  </a:lnTo>
                  <a:lnTo>
                    <a:pt x="87" y="64"/>
                  </a:lnTo>
                  <a:lnTo>
                    <a:pt x="84" y="57"/>
                  </a:lnTo>
                  <a:lnTo>
                    <a:pt x="80" y="50"/>
                  </a:lnTo>
                  <a:lnTo>
                    <a:pt x="76" y="44"/>
                  </a:lnTo>
                  <a:lnTo>
                    <a:pt x="69" y="39"/>
                  </a:lnTo>
                  <a:lnTo>
                    <a:pt x="61" y="38"/>
                  </a:lnTo>
                  <a:lnTo>
                    <a:pt x="52" y="37"/>
                  </a:lnTo>
                  <a:lnTo>
                    <a:pt x="44" y="38"/>
                  </a:lnTo>
                  <a:lnTo>
                    <a:pt x="37" y="39"/>
                  </a:lnTo>
                  <a:lnTo>
                    <a:pt x="30" y="43"/>
                  </a:lnTo>
                  <a:lnTo>
                    <a:pt x="24" y="49"/>
                  </a:lnTo>
                  <a:lnTo>
                    <a:pt x="21" y="52"/>
                  </a:lnTo>
                  <a:lnTo>
                    <a:pt x="18" y="56"/>
                  </a:lnTo>
                  <a:lnTo>
                    <a:pt x="15" y="60"/>
                  </a:lnTo>
                  <a:lnTo>
                    <a:pt x="13" y="66"/>
                  </a:lnTo>
                  <a:lnTo>
                    <a:pt x="3" y="66"/>
                  </a:lnTo>
                  <a:lnTo>
                    <a:pt x="9" y="50"/>
                  </a:lnTo>
                  <a:lnTo>
                    <a:pt x="17" y="36"/>
                  </a:lnTo>
                  <a:lnTo>
                    <a:pt x="24" y="26"/>
                  </a:lnTo>
                  <a:lnTo>
                    <a:pt x="33" y="16"/>
                  </a:lnTo>
                  <a:lnTo>
                    <a:pt x="38" y="13"/>
                  </a:lnTo>
                  <a:lnTo>
                    <a:pt x="42" y="9"/>
                  </a:lnTo>
                  <a:lnTo>
                    <a:pt x="48" y="7"/>
                  </a:lnTo>
                  <a:lnTo>
                    <a:pt x="53" y="5"/>
                  </a:lnTo>
                  <a:lnTo>
                    <a:pt x="59" y="3"/>
                  </a:lnTo>
                  <a:lnTo>
                    <a:pt x="64" y="1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1" y="3"/>
                  </a:lnTo>
                  <a:lnTo>
                    <a:pt x="97" y="4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4" y="24"/>
                  </a:lnTo>
                  <a:lnTo>
                    <a:pt x="129" y="35"/>
                  </a:lnTo>
                  <a:lnTo>
                    <a:pt x="132" y="46"/>
                  </a:lnTo>
                  <a:lnTo>
                    <a:pt x="133" y="61"/>
                  </a:lnTo>
                  <a:lnTo>
                    <a:pt x="133" y="69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5" y="92"/>
                  </a:lnTo>
                  <a:lnTo>
                    <a:pt x="121" y="102"/>
                  </a:lnTo>
                  <a:lnTo>
                    <a:pt x="114" y="110"/>
                  </a:lnTo>
                  <a:lnTo>
                    <a:pt x="106" y="119"/>
                  </a:lnTo>
                  <a:lnTo>
                    <a:pt x="97" y="128"/>
                  </a:lnTo>
                  <a:lnTo>
                    <a:pt x="48" y="175"/>
                  </a:lnTo>
                  <a:lnTo>
                    <a:pt x="48" y="178"/>
                  </a:lnTo>
                  <a:lnTo>
                    <a:pt x="93" y="178"/>
                  </a:lnTo>
                  <a:lnTo>
                    <a:pt x="105" y="178"/>
                  </a:lnTo>
                  <a:lnTo>
                    <a:pt x="113" y="177"/>
                  </a:lnTo>
                  <a:lnTo>
                    <a:pt x="120" y="175"/>
                  </a:lnTo>
                  <a:lnTo>
                    <a:pt x="124" y="174"/>
                  </a:lnTo>
                  <a:lnTo>
                    <a:pt x="128" y="171"/>
                  </a:lnTo>
                  <a:lnTo>
                    <a:pt x="131" y="166"/>
                  </a:lnTo>
                  <a:lnTo>
                    <a:pt x="135" y="160"/>
                  </a:lnTo>
                  <a:lnTo>
                    <a:pt x="139" y="152"/>
                  </a:lnTo>
                  <a:lnTo>
                    <a:pt x="146" y="152"/>
                  </a:lnTo>
                  <a:lnTo>
                    <a:pt x="132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0" name="Freeform 236"/>
            <p:cNvSpPr>
              <a:spLocks/>
            </p:cNvSpPr>
            <p:nvPr/>
          </p:nvSpPr>
          <p:spPr bwMode="auto">
            <a:xfrm>
              <a:off x="2238" y="2424"/>
              <a:ext cx="48" cy="112"/>
            </a:xfrm>
            <a:custGeom>
              <a:avLst/>
              <a:gdLst>
                <a:gd name="T0" fmla="*/ 0 w 144"/>
                <a:gd name="T1" fmla="*/ 0 h 225"/>
                <a:gd name="T2" fmla="*/ 0 w 144"/>
                <a:gd name="T3" fmla="*/ 0 h 225"/>
                <a:gd name="T4" fmla="*/ 0 w 144"/>
                <a:gd name="T5" fmla="*/ 0 h 225"/>
                <a:gd name="T6" fmla="*/ 0 w 144"/>
                <a:gd name="T7" fmla="*/ 0 h 225"/>
                <a:gd name="T8" fmla="*/ 0 w 144"/>
                <a:gd name="T9" fmla="*/ 0 h 225"/>
                <a:gd name="T10" fmla="*/ 0 w 144"/>
                <a:gd name="T11" fmla="*/ 0 h 225"/>
                <a:gd name="T12" fmla="*/ 0 w 144"/>
                <a:gd name="T13" fmla="*/ 0 h 225"/>
                <a:gd name="T14" fmla="*/ 0 w 144"/>
                <a:gd name="T15" fmla="*/ 0 h 225"/>
                <a:gd name="T16" fmla="*/ 0 w 144"/>
                <a:gd name="T17" fmla="*/ 0 h 225"/>
                <a:gd name="T18" fmla="*/ 0 w 144"/>
                <a:gd name="T19" fmla="*/ 0 h 225"/>
                <a:gd name="T20" fmla="*/ 0 w 144"/>
                <a:gd name="T21" fmla="*/ 0 h 225"/>
                <a:gd name="T22" fmla="*/ 0 w 144"/>
                <a:gd name="T23" fmla="*/ 0 h 225"/>
                <a:gd name="T24" fmla="*/ 0 w 144"/>
                <a:gd name="T25" fmla="*/ 0 h 225"/>
                <a:gd name="T26" fmla="*/ 0 w 144"/>
                <a:gd name="T27" fmla="*/ 0 h 225"/>
                <a:gd name="T28" fmla="*/ 0 w 144"/>
                <a:gd name="T29" fmla="*/ 0 h 225"/>
                <a:gd name="T30" fmla="*/ 0 w 144"/>
                <a:gd name="T31" fmla="*/ 0 h 225"/>
                <a:gd name="T32" fmla="*/ 0 w 144"/>
                <a:gd name="T33" fmla="*/ 0 h 225"/>
                <a:gd name="T34" fmla="*/ 0 w 144"/>
                <a:gd name="T35" fmla="*/ 0 h 225"/>
                <a:gd name="T36" fmla="*/ 0 w 144"/>
                <a:gd name="T37" fmla="*/ 0 h 225"/>
                <a:gd name="T38" fmla="*/ 0 w 144"/>
                <a:gd name="T39" fmla="*/ 0 h 225"/>
                <a:gd name="T40" fmla="*/ 0 w 144"/>
                <a:gd name="T41" fmla="*/ 0 h 225"/>
                <a:gd name="T42" fmla="*/ 0 w 144"/>
                <a:gd name="T43" fmla="*/ 0 h 225"/>
                <a:gd name="T44" fmla="*/ 0 w 144"/>
                <a:gd name="T45" fmla="*/ 0 h 225"/>
                <a:gd name="T46" fmla="*/ 0 w 144"/>
                <a:gd name="T47" fmla="*/ 0 h 225"/>
                <a:gd name="T48" fmla="*/ 0 w 144"/>
                <a:gd name="T49" fmla="*/ 0 h 225"/>
                <a:gd name="T50" fmla="*/ 0 w 144"/>
                <a:gd name="T51" fmla="*/ 0 h 225"/>
                <a:gd name="T52" fmla="*/ 0 w 144"/>
                <a:gd name="T53" fmla="*/ 0 h 225"/>
                <a:gd name="T54" fmla="*/ 0 w 144"/>
                <a:gd name="T55" fmla="*/ 0 h 225"/>
                <a:gd name="T56" fmla="*/ 0 w 144"/>
                <a:gd name="T57" fmla="*/ 0 h 225"/>
                <a:gd name="T58" fmla="*/ 0 w 144"/>
                <a:gd name="T59" fmla="*/ 0 h 225"/>
                <a:gd name="T60" fmla="*/ 0 w 144"/>
                <a:gd name="T61" fmla="*/ 0 h 225"/>
                <a:gd name="T62" fmla="*/ 0 w 144"/>
                <a:gd name="T63" fmla="*/ 0 h 225"/>
                <a:gd name="T64" fmla="*/ 0 w 144"/>
                <a:gd name="T65" fmla="*/ 0 h 225"/>
                <a:gd name="T66" fmla="*/ 0 w 144"/>
                <a:gd name="T67" fmla="*/ 0 h 225"/>
                <a:gd name="T68" fmla="*/ 0 w 144"/>
                <a:gd name="T69" fmla="*/ 0 h 225"/>
                <a:gd name="T70" fmla="*/ 0 w 144"/>
                <a:gd name="T71" fmla="*/ 0 h 225"/>
                <a:gd name="T72" fmla="*/ 0 w 144"/>
                <a:gd name="T73" fmla="*/ 0 h 225"/>
                <a:gd name="T74" fmla="*/ 0 w 144"/>
                <a:gd name="T75" fmla="*/ 0 h 225"/>
                <a:gd name="T76" fmla="*/ 0 w 144"/>
                <a:gd name="T77" fmla="*/ 0 h 225"/>
                <a:gd name="T78" fmla="*/ 0 w 144"/>
                <a:gd name="T79" fmla="*/ 0 h 225"/>
                <a:gd name="T80" fmla="*/ 0 w 144"/>
                <a:gd name="T81" fmla="*/ 0 h 225"/>
                <a:gd name="T82" fmla="*/ 0 w 144"/>
                <a:gd name="T83" fmla="*/ 0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4"/>
                <a:gd name="T127" fmla="*/ 0 h 225"/>
                <a:gd name="T128" fmla="*/ 144 w 144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4" h="225">
                  <a:moveTo>
                    <a:pt x="21" y="178"/>
                  </a:moveTo>
                  <a:lnTo>
                    <a:pt x="28" y="179"/>
                  </a:lnTo>
                  <a:lnTo>
                    <a:pt x="36" y="181"/>
                  </a:lnTo>
                  <a:lnTo>
                    <a:pt x="43" y="186"/>
                  </a:lnTo>
                  <a:lnTo>
                    <a:pt x="51" y="193"/>
                  </a:lnTo>
                  <a:lnTo>
                    <a:pt x="58" y="200"/>
                  </a:lnTo>
                  <a:lnTo>
                    <a:pt x="65" y="204"/>
                  </a:lnTo>
                  <a:lnTo>
                    <a:pt x="70" y="208"/>
                  </a:lnTo>
                  <a:lnTo>
                    <a:pt x="76" y="209"/>
                  </a:lnTo>
                  <a:lnTo>
                    <a:pt x="84" y="208"/>
                  </a:lnTo>
                  <a:lnTo>
                    <a:pt x="91" y="207"/>
                  </a:lnTo>
                  <a:lnTo>
                    <a:pt x="96" y="203"/>
                  </a:lnTo>
                  <a:lnTo>
                    <a:pt x="100" y="197"/>
                  </a:lnTo>
                  <a:lnTo>
                    <a:pt x="104" y="192"/>
                  </a:lnTo>
                  <a:lnTo>
                    <a:pt x="106" y="185"/>
                  </a:lnTo>
                  <a:lnTo>
                    <a:pt x="108" y="178"/>
                  </a:lnTo>
                  <a:lnTo>
                    <a:pt x="108" y="171"/>
                  </a:lnTo>
                  <a:lnTo>
                    <a:pt x="107" y="158"/>
                  </a:lnTo>
                  <a:lnTo>
                    <a:pt x="103" y="145"/>
                  </a:lnTo>
                  <a:lnTo>
                    <a:pt x="96" y="135"/>
                  </a:lnTo>
                  <a:lnTo>
                    <a:pt x="85" y="126"/>
                  </a:lnTo>
                  <a:lnTo>
                    <a:pt x="82" y="124"/>
                  </a:lnTo>
                  <a:lnTo>
                    <a:pt x="77" y="121"/>
                  </a:lnTo>
                  <a:lnTo>
                    <a:pt x="73" y="119"/>
                  </a:lnTo>
                  <a:lnTo>
                    <a:pt x="68" y="117"/>
                  </a:lnTo>
                  <a:lnTo>
                    <a:pt x="62" y="114"/>
                  </a:lnTo>
                  <a:lnTo>
                    <a:pt x="57" y="111"/>
                  </a:lnTo>
                  <a:lnTo>
                    <a:pt x="51" y="109"/>
                  </a:lnTo>
                  <a:lnTo>
                    <a:pt x="44" y="106"/>
                  </a:lnTo>
                  <a:lnTo>
                    <a:pt x="44" y="101"/>
                  </a:lnTo>
                  <a:lnTo>
                    <a:pt x="53" y="98"/>
                  </a:lnTo>
                  <a:lnTo>
                    <a:pt x="60" y="95"/>
                  </a:lnTo>
                  <a:lnTo>
                    <a:pt x="67" y="91"/>
                  </a:lnTo>
                  <a:lnTo>
                    <a:pt x="72" y="88"/>
                  </a:lnTo>
                  <a:lnTo>
                    <a:pt x="77" y="82"/>
                  </a:lnTo>
                  <a:lnTo>
                    <a:pt x="82" y="75"/>
                  </a:lnTo>
                  <a:lnTo>
                    <a:pt x="84" y="68"/>
                  </a:lnTo>
                  <a:lnTo>
                    <a:pt x="85" y="59"/>
                  </a:lnTo>
                  <a:lnTo>
                    <a:pt x="84" y="52"/>
                  </a:lnTo>
                  <a:lnTo>
                    <a:pt x="83" y="45"/>
                  </a:lnTo>
                  <a:lnTo>
                    <a:pt x="80" y="39"/>
                  </a:lnTo>
                  <a:lnTo>
                    <a:pt x="76" y="35"/>
                  </a:lnTo>
                  <a:lnTo>
                    <a:pt x="70" y="31"/>
                  </a:lnTo>
                  <a:lnTo>
                    <a:pt x="65" y="29"/>
                  </a:lnTo>
                  <a:lnTo>
                    <a:pt x="59" y="27"/>
                  </a:lnTo>
                  <a:lnTo>
                    <a:pt x="52" y="27"/>
                  </a:lnTo>
                  <a:lnTo>
                    <a:pt x="45" y="27"/>
                  </a:lnTo>
                  <a:lnTo>
                    <a:pt x="39" y="29"/>
                  </a:lnTo>
                  <a:lnTo>
                    <a:pt x="32" y="31"/>
                  </a:lnTo>
                  <a:lnTo>
                    <a:pt x="27" y="36"/>
                  </a:lnTo>
                  <a:lnTo>
                    <a:pt x="23" y="39"/>
                  </a:lnTo>
                  <a:lnTo>
                    <a:pt x="21" y="43"/>
                  </a:lnTo>
                  <a:lnTo>
                    <a:pt x="17" y="48"/>
                  </a:lnTo>
                  <a:lnTo>
                    <a:pt x="14" y="53"/>
                  </a:lnTo>
                  <a:lnTo>
                    <a:pt x="7" y="49"/>
                  </a:lnTo>
                  <a:lnTo>
                    <a:pt x="10" y="41"/>
                  </a:lnTo>
                  <a:lnTo>
                    <a:pt x="16" y="34"/>
                  </a:lnTo>
                  <a:lnTo>
                    <a:pt x="21" y="27"/>
                  </a:lnTo>
                  <a:lnTo>
                    <a:pt x="28" y="21"/>
                  </a:lnTo>
                  <a:lnTo>
                    <a:pt x="34" y="16"/>
                  </a:lnTo>
                  <a:lnTo>
                    <a:pt x="39" y="12"/>
                  </a:lnTo>
                  <a:lnTo>
                    <a:pt x="45" y="8"/>
                  </a:lnTo>
                  <a:lnTo>
                    <a:pt x="52" y="5"/>
                  </a:lnTo>
                  <a:lnTo>
                    <a:pt x="59" y="4"/>
                  </a:lnTo>
                  <a:lnTo>
                    <a:pt x="66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1"/>
                  </a:lnTo>
                  <a:lnTo>
                    <a:pt x="95" y="3"/>
                  </a:lnTo>
                  <a:lnTo>
                    <a:pt x="99" y="4"/>
                  </a:lnTo>
                  <a:lnTo>
                    <a:pt x="103" y="5"/>
                  </a:lnTo>
                  <a:lnTo>
                    <a:pt x="107" y="7"/>
                  </a:lnTo>
                  <a:lnTo>
                    <a:pt x="112" y="9"/>
                  </a:lnTo>
                  <a:lnTo>
                    <a:pt x="115" y="12"/>
                  </a:lnTo>
                  <a:lnTo>
                    <a:pt x="122" y="19"/>
                  </a:lnTo>
                  <a:lnTo>
                    <a:pt x="128" y="26"/>
                  </a:lnTo>
                  <a:lnTo>
                    <a:pt x="131" y="34"/>
                  </a:lnTo>
                  <a:lnTo>
                    <a:pt x="133" y="43"/>
                  </a:lnTo>
                  <a:lnTo>
                    <a:pt x="133" y="49"/>
                  </a:lnTo>
                  <a:lnTo>
                    <a:pt x="131" y="54"/>
                  </a:lnTo>
                  <a:lnTo>
                    <a:pt x="129" y="60"/>
                  </a:lnTo>
                  <a:lnTo>
                    <a:pt x="127" y="66"/>
                  </a:lnTo>
                  <a:lnTo>
                    <a:pt x="123" y="71"/>
                  </a:lnTo>
                  <a:lnTo>
                    <a:pt x="119" y="75"/>
                  </a:lnTo>
                  <a:lnTo>
                    <a:pt x="113" y="80"/>
                  </a:lnTo>
                  <a:lnTo>
                    <a:pt x="107" y="83"/>
                  </a:lnTo>
                  <a:lnTo>
                    <a:pt x="107" y="86"/>
                  </a:lnTo>
                  <a:lnTo>
                    <a:pt x="116" y="90"/>
                  </a:lnTo>
                  <a:lnTo>
                    <a:pt x="123" y="95"/>
                  </a:lnTo>
                  <a:lnTo>
                    <a:pt x="130" y="102"/>
                  </a:lnTo>
                  <a:lnTo>
                    <a:pt x="136" y="109"/>
                  </a:lnTo>
                  <a:lnTo>
                    <a:pt x="139" y="117"/>
                  </a:lnTo>
                  <a:lnTo>
                    <a:pt x="142" y="125"/>
                  </a:lnTo>
                  <a:lnTo>
                    <a:pt x="144" y="133"/>
                  </a:lnTo>
                  <a:lnTo>
                    <a:pt x="144" y="141"/>
                  </a:lnTo>
                  <a:lnTo>
                    <a:pt x="143" y="157"/>
                  </a:lnTo>
                  <a:lnTo>
                    <a:pt x="138" y="173"/>
                  </a:lnTo>
                  <a:lnTo>
                    <a:pt x="129" y="187"/>
                  </a:lnTo>
                  <a:lnTo>
                    <a:pt x="118" y="200"/>
                  </a:lnTo>
                  <a:lnTo>
                    <a:pt x="111" y="205"/>
                  </a:lnTo>
                  <a:lnTo>
                    <a:pt x="103" y="211"/>
                  </a:lnTo>
                  <a:lnTo>
                    <a:pt x="95" y="216"/>
                  </a:lnTo>
                  <a:lnTo>
                    <a:pt x="86" y="219"/>
                  </a:lnTo>
                  <a:lnTo>
                    <a:pt x="77" y="222"/>
                  </a:lnTo>
                  <a:lnTo>
                    <a:pt x="68" y="224"/>
                  </a:lnTo>
                  <a:lnTo>
                    <a:pt x="59" y="225"/>
                  </a:lnTo>
                  <a:lnTo>
                    <a:pt x="48" y="225"/>
                  </a:lnTo>
                  <a:lnTo>
                    <a:pt x="44" y="225"/>
                  </a:lnTo>
                  <a:lnTo>
                    <a:pt x="38" y="225"/>
                  </a:lnTo>
                  <a:lnTo>
                    <a:pt x="34" y="224"/>
                  </a:lnTo>
                  <a:lnTo>
                    <a:pt x="30" y="223"/>
                  </a:lnTo>
                  <a:lnTo>
                    <a:pt x="25" y="222"/>
                  </a:lnTo>
                  <a:lnTo>
                    <a:pt x="21" y="220"/>
                  </a:lnTo>
                  <a:lnTo>
                    <a:pt x="17" y="219"/>
                  </a:lnTo>
                  <a:lnTo>
                    <a:pt x="14" y="217"/>
                  </a:lnTo>
                  <a:lnTo>
                    <a:pt x="8" y="213"/>
                  </a:lnTo>
                  <a:lnTo>
                    <a:pt x="4" y="208"/>
                  </a:lnTo>
                  <a:lnTo>
                    <a:pt x="1" y="203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1" y="189"/>
                  </a:lnTo>
                  <a:lnTo>
                    <a:pt x="2" y="187"/>
                  </a:lnTo>
                  <a:lnTo>
                    <a:pt x="5" y="184"/>
                  </a:lnTo>
                  <a:lnTo>
                    <a:pt x="8" y="181"/>
                  </a:lnTo>
                  <a:lnTo>
                    <a:pt x="12" y="179"/>
                  </a:lnTo>
                  <a:lnTo>
                    <a:pt x="16" y="178"/>
                  </a:lnTo>
                  <a:lnTo>
                    <a:pt x="21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1" name="Freeform 237"/>
            <p:cNvSpPr>
              <a:spLocks/>
            </p:cNvSpPr>
            <p:nvPr/>
          </p:nvSpPr>
          <p:spPr bwMode="auto">
            <a:xfrm>
              <a:off x="2552" y="2424"/>
              <a:ext cx="49" cy="110"/>
            </a:xfrm>
            <a:custGeom>
              <a:avLst/>
              <a:gdLst>
                <a:gd name="T0" fmla="*/ 0 w 146"/>
                <a:gd name="T1" fmla="*/ 1 h 220"/>
                <a:gd name="T2" fmla="*/ 0 w 146"/>
                <a:gd name="T3" fmla="*/ 1 h 220"/>
                <a:gd name="T4" fmla="*/ 0 w 146"/>
                <a:gd name="T5" fmla="*/ 1 h 220"/>
                <a:gd name="T6" fmla="*/ 0 w 146"/>
                <a:gd name="T7" fmla="*/ 1 h 220"/>
                <a:gd name="T8" fmla="*/ 0 w 146"/>
                <a:gd name="T9" fmla="*/ 1 h 220"/>
                <a:gd name="T10" fmla="*/ 0 w 146"/>
                <a:gd name="T11" fmla="*/ 1 h 220"/>
                <a:gd name="T12" fmla="*/ 0 w 146"/>
                <a:gd name="T13" fmla="*/ 1 h 220"/>
                <a:gd name="T14" fmla="*/ 0 w 146"/>
                <a:gd name="T15" fmla="*/ 1 h 220"/>
                <a:gd name="T16" fmla="*/ 0 w 146"/>
                <a:gd name="T17" fmla="*/ 1 h 220"/>
                <a:gd name="T18" fmla="*/ 0 w 146"/>
                <a:gd name="T19" fmla="*/ 1 h 220"/>
                <a:gd name="T20" fmla="*/ 0 w 146"/>
                <a:gd name="T21" fmla="*/ 1 h 220"/>
                <a:gd name="T22" fmla="*/ 0 w 146"/>
                <a:gd name="T23" fmla="*/ 1 h 220"/>
                <a:gd name="T24" fmla="*/ 0 w 146"/>
                <a:gd name="T25" fmla="*/ 1 h 220"/>
                <a:gd name="T26" fmla="*/ 0 w 146"/>
                <a:gd name="T27" fmla="*/ 0 h 220"/>
                <a:gd name="T28" fmla="*/ 0 w 146"/>
                <a:gd name="T29" fmla="*/ 0 h 220"/>
                <a:gd name="T30" fmla="*/ 0 w 146"/>
                <a:gd name="T31" fmla="*/ 1 h 220"/>
                <a:gd name="T32" fmla="*/ 0 w 146"/>
                <a:gd name="T33" fmla="*/ 1 h 220"/>
                <a:gd name="T34" fmla="*/ 0 w 146"/>
                <a:gd name="T35" fmla="*/ 1 h 220"/>
                <a:gd name="T36" fmla="*/ 0 w 146"/>
                <a:gd name="T37" fmla="*/ 1 h 220"/>
                <a:gd name="T38" fmla="*/ 0 w 146"/>
                <a:gd name="T39" fmla="*/ 1 h 220"/>
                <a:gd name="T40" fmla="*/ 0 w 146"/>
                <a:gd name="T41" fmla="*/ 1 h 220"/>
                <a:gd name="T42" fmla="*/ 0 w 146"/>
                <a:gd name="T43" fmla="*/ 1 h 220"/>
                <a:gd name="T44" fmla="*/ 0 w 146"/>
                <a:gd name="T45" fmla="*/ 1 h 220"/>
                <a:gd name="T46" fmla="*/ 0 w 146"/>
                <a:gd name="T47" fmla="*/ 1 h 220"/>
                <a:gd name="T48" fmla="*/ 0 w 146"/>
                <a:gd name="T49" fmla="*/ 1 h 220"/>
                <a:gd name="T50" fmla="*/ 0 w 146"/>
                <a:gd name="T51" fmla="*/ 1 h 220"/>
                <a:gd name="T52" fmla="*/ 0 w 146"/>
                <a:gd name="T53" fmla="*/ 1 h 220"/>
                <a:gd name="T54" fmla="*/ 0 w 146"/>
                <a:gd name="T55" fmla="*/ 1 h 220"/>
                <a:gd name="T56" fmla="*/ 0 w 146"/>
                <a:gd name="T57" fmla="*/ 1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20"/>
                <a:gd name="T89" fmla="*/ 146 w 146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20">
                  <a:moveTo>
                    <a:pt x="81" y="174"/>
                  </a:moveTo>
                  <a:lnTo>
                    <a:pt x="0" y="174"/>
                  </a:lnTo>
                  <a:lnTo>
                    <a:pt x="0" y="139"/>
                  </a:lnTo>
                  <a:lnTo>
                    <a:pt x="1" y="137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4" y="133"/>
                  </a:lnTo>
                  <a:lnTo>
                    <a:pt x="5" y="132"/>
                  </a:lnTo>
                  <a:lnTo>
                    <a:pt x="6" y="129"/>
                  </a:lnTo>
                  <a:lnTo>
                    <a:pt x="8" y="126"/>
                  </a:lnTo>
                  <a:lnTo>
                    <a:pt x="12" y="121"/>
                  </a:lnTo>
                  <a:lnTo>
                    <a:pt x="45" y="74"/>
                  </a:lnTo>
                  <a:lnTo>
                    <a:pt x="88" y="18"/>
                  </a:lnTo>
                  <a:lnTo>
                    <a:pt x="101" y="0"/>
                  </a:lnTo>
                  <a:lnTo>
                    <a:pt x="127" y="0"/>
                  </a:lnTo>
                  <a:lnTo>
                    <a:pt x="127" y="139"/>
                  </a:lnTo>
                  <a:lnTo>
                    <a:pt x="146" y="139"/>
                  </a:lnTo>
                  <a:lnTo>
                    <a:pt x="146" y="174"/>
                  </a:lnTo>
                  <a:lnTo>
                    <a:pt x="127" y="174"/>
                  </a:lnTo>
                  <a:lnTo>
                    <a:pt x="127" y="220"/>
                  </a:lnTo>
                  <a:lnTo>
                    <a:pt x="81" y="220"/>
                  </a:lnTo>
                  <a:lnTo>
                    <a:pt x="81" y="174"/>
                  </a:lnTo>
                  <a:lnTo>
                    <a:pt x="81" y="139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16" y="136"/>
                  </a:lnTo>
                  <a:lnTo>
                    <a:pt x="16" y="139"/>
                  </a:lnTo>
                  <a:lnTo>
                    <a:pt x="81" y="139"/>
                  </a:lnTo>
                  <a:lnTo>
                    <a:pt x="81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2" name="Freeform 238"/>
            <p:cNvSpPr>
              <a:spLocks/>
            </p:cNvSpPr>
            <p:nvPr/>
          </p:nvSpPr>
          <p:spPr bwMode="auto">
            <a:xfrm>
              <a:off x="2872" y="2425"/>
              <a:ext cx="48" cy="110"/>
            </a:xfrm>
            <a:custGeom>
              <a:avLst/>
              <a:gdLst>
                <a:gd name="T0" fmla="*/ 0 w 143"/>
                <a:gd name="T1" fmla="*/ 1 h 219"/>
                <a:gd name="T2" fmla="*/ 0 w 143"/>
                <a:gd name="T3" fmla="*/ 1 h 219"/>
                <a:gd name="T4" fmla="*/ 0 w 143"/>
                <a:gd name="T5" fmla="*/ 1 h 219"/>
                <a:gd name="T6" fmla="*/ 0 w 143"/>
                <a:gd name="T7" fmla="*/ 1 h 219"/>
                <a:gd name="T8" fmla="*/ 0 w 143"/>
                <a:gd name="T9" fmla="*/ 1 h 219"/>
                <a:gd name="T10" fmla="*/ 0 w 143"/>
                <a:gd name="T11" fmla="*/ 1 h 219"/>
                <a:gd name="T12" fmla="*/ 0 w 143"/>
                <a:gd name="T13" fmla="*/ 1 h 219"/>
                <a:gd name="T14" fmla="*/ 0 w 143"/>
                <a:gd name="T15" fmla="*/ 1 h 219"/>
                <a:gd name="T16" fmla="*/ 0 w 143"/>
                <a:gd name="T17" fmla="*/ 1 h 219"/>
                <a:gd name="T18" fmla="*/ 0 w 143"/>
                <a:gd name="T19" fmla="*/ 1 h 219"/>
                <a:gd name="T20" fmla="*/ 0 w 143"/>
                <a:gd name="T21" fmla="*/ 1 h 219"/>
                <a:gd name="T22" fmla="*/ 0 w 143"/>
                <a:gd name="T23" fmla="*/ 1 h 219"/>
                <a:gd name="T24" fmla="*/ 0 w 143"/>
                <a:gd name="T25" fmla="*/ 1 h 219"/>
                <a:gd name="T26" fmla="*/ 0 w 143"/>
                <a:gd name="T27" fmla="*/ 1 h 219"/>
                <a:gd name="T28" fmla="*/ 0 w 143"/>
                <a:gd name="T29" fmla="*/ 1 h 219"/>
                <a:gd name="T30" fmla="*/ 0 w 143"/>
                <a:gd name="T31" fmla="*/ 1 h 219"/>
                <a:gd name="T32" fmla="*/ 0 w 143"/>
                <a:gd name="T33" fmla="*/ 1 h 219"/>
                <a:gd name="T34" fmla="*/ 0 w 143"/>
                <a:gd name="T35" fmla="*/ 1 h 219"/>
                <a:gd name="T36" fmla="*/ 0 w 143"/>
                <a:gd name="T37" fmla="*/ 1 h 219"/>
                <a:gd name="T38" fmla="*/ 0 w 143"/>
                <a:gd name="T39" fmla="*/ 1 h 219"/>
                <a:gd name="T40" fmla="*/ 0 w 143"/>
                <a:gd name="T41" fmla="*/ 1 h 219"/>
                <a:gd name="T42" fmla="*/ 0 w 143"/>
                <a:gd name="T43" fmla="*/ 1 h 219"/>
                <a:gd name="T44" fmla="*/ 0 w 143"/>
                <a:gd name="T45" fmla="*/ 0 h 219"/>
                <a:gd name="T46" fmla="*/ 0 w 143"/>
                <a:gd name="T47" fmla="*/ 1 h 219"/>
                <a:gd name="T48" fmla="*/ 0 w 143"/>
                <a:gd name="T49" fmla="*/ 1 h 219"/>
                <a:gd name="T50" fmla="*/ 0 w 143"/>
                <a:gd name="T51" fmla="*/ 1 h 219"/>
                <a:gd name="T52" fmla="*/ 0 w 143"/>
                <a:gd name="T53" fmla="*/ 1 h 219"/>
                <a:gd name="T54" fmla="*/ 0 w 143"/>
                <a:gd name="T55" fmla="*/ 1 h 219"/>
                <a:gd name="T56" fmla="*/ 0 w 143"/>
                <a:gd name="T57" fmla="*/ 1 h 219"/>
                <a:gd name="T58" fmla="*/ 0 w 143"/>
                <a:gd name="T59" fmla="*/ 1 h 219"/>
                <a:gd name="T60" fmla="*/ 0 w 143"/>
                <a:gd name="T61" fmla="*/ 1 h 219"/>
                <a:gd name="T62" fmla="*/ 0 w 143"/>
                <a:gd name="T63" fmla="*/ 1 h 219"/>
                <a:gd name="T64" fmla="*/ 0 w 143"/>
                <a:gd name="T65" fmla="*/ 1 h 219"/>
                <a:gd name="T66" fmla="*/ 0 w 143"/>
                <a:gd name="T67" fmla="*/ 1 h 219"/>
                <a:gd name="T68" fmla="*/ 0 w 143"/>
                <a:gd name="T69" fmla="*/ 1 h 219"/>
                <a:gd name="T70" fmla="*/ 0 w 143"/>
                <a:gd name="T71" fmla="*/ 1 h 219"/>
                <a:gd name="T72" fmla="*/ 0 w 143"/>
                <a:gd name="T73" fmla="*/ 1 h 219"/>
                <a:gd name="T74" fmla="*/ 0 w 143"/>
                <a:gd name="T75" fmla="*/ 1 h 219"/>
                <a:gd name="T76" fmla="*/ 0 w 143"/>
                <a:gd name="T77" fmla="*/ 1 h 219"/>
                <a:gd name="T78" fmla="*/ 0 w 143"/>
                <a:gd name="T79" fmla="*/ 1 h 219"/>
                <a:gd name="T80" fmla="*/ 0 w 143"/>
                <a:gd name="T81" fmla="*/ 1 h 219"/>
                <a:gd name="T82" fmla="*/ 0 w 143"/>
                <a:gd name="T83" fmla="*/ 1 h 219"/>
                <a:gd name="T84" fmla="*/ 0 w 143"/>
                <a:gd name="T85" fmla="*/ 1 h 2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219"/>
                <a:gd name="T131" fmla="*/ 143 w 143"/>
                <a:gd name="T132" fmla="*/ 219 h 2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219">
                  <a:moveTo>
                    <a:pt x="0" y="191"/>
                  </a:moveTo>
                  <a:lnTo>
                    <a:pt x="0" y="186"/>
                  </a:lnTo>
                  <a:lnTo>
                    <a:pt x="1" y="183"/>
                  </a:lnTo>
                  <a:lnTo>
                    <a:pt x="4" y="180"/>
                  </a:lnTo>
                  <a:lnTo>
                    <a:pt x="6" y="177"/>
                  </a:lnTo>
                  <a:lnTo>
                    <a:pt x="8" y="175"/>
                  </a:lnTo>
                  <a:lnTo>
                    <a:pt x="12" y="173"/>
                  </a:lnTo>
                  <a:lnTo>
                    <a:pt x="15" y="171"/>
                  </a:lnTo>
                  <a:lnTo>
                    <a:pt x="20" y="171"/>
                  </a:lnTo>
                  <a:lnTo>
                    <a:pt x="27" y="173"/>
                  </a:lnTo>
                  <a:lnTo>
                    <a:pt x="34" y="175"/>
                  </a:lnTo>
                  <a:lnTo>
                    <a:pt x="42" y="180"/>
                  </a:lnTo>
                  <a:lnTo>
                    <a:pt x="51" y="185"/>
                  </a:lnTo>
                  <a:lnTo>
                    <a:pt x="60" y="191"/>
                  </a:lnTo>
                  <a:lnTo>
                    <a:pt x="68" y="196"/>
                  </a:lnTo>
                  <a:lnTo>
                    <a:pt x="75" y="198"/>
                  </a:lnTo>
                  <a:lnTo>
                    <a:pt x="81" y="199"/>
                  </a:lnTo>
                  <a:lnTo>
                    <a:pt x="88" y="199"/>
                  </a:lnTo>
                  <a:lnTo>
                    <a:pt x="93" y="197"/>
                  </a:lnTo>
                  <a:lnTo>
                    <a:pt x="98" y="195"/>
                  </a:lnTo>
                  <a:lnTo>
                    <a:pt x="103" y="191"/>
                  </a:lnTo>
                  <a:lnTo>
                    <a:pt x="107" y="185"/>
                  </a:lnTo>
                  <a:lnTo>
                    <a:pt x="110" y="180"/>
                  </a:lnTo>
                  <a:lnTo>
                    <a:pt x="112" y="174"/>
                  </a:lnTo>
                  <a:lnTo>
                    <a:pt x="112" y="167"/>
                  </a:lnTo>
                  <a:lnTo>
                    <a:pt x="111" y="159"/>
                  </a:lnTo>
                  <a:lnTo>
                    <a:pt x="110" y="152"/>
                  </a:lnTo>
                  <a:lnTo>
                    <a:pt x="106" y="146"/>
                  </a:lnTo>
                  <a:lnTo>
                    <a:pt x="102" y="140"/>
                  </a:lnTo>
                  <a:lnTo>
                    <a:pt x="96" y="136"/>
                  </a:lnTo>
                  <a:lnTo>
                    <a:pt x="90" y="131"/>
                  </a:lnTo>
                  <a:lnTo>
                    <a:pt x="84" y="127"/>
                  </a:lnTo>
                  <a:lnTo>
                    <a:pt x="78" y="123"/>
                  </a:lnTo>
                  <a:lnTo>
                    <a:pt x="72" y="121"/>
                  </a:lnTo>
                  <a:lnTo>
                    <a:pt x="64" y="118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9" y="113"/>
                  </a:lnTo>
                  <a:lnTo>
                    <a:pt x="36" y="113"/>
                  </a:lnTo>
                  <a:lnTo>
                    <a:pt x="31" y="112"/>
                  </a:lnTo>
                  <a:lnTo>
                    <a:pt x="27" y="112"/>
                  </a:lnTo>
                  <a:lnTo>
                    <a:pt x="21" y="112"/>
                  </a:lnTo>
                  <a:lnTo>
                    <a:pt x="15" y="110"/>
                  </a:lnTo>
                  <a:lnTo>
                    <a:pt x="9" y="110"/>
                  </a:lnTo>
                  <a:lnTo>
                    <a:pt x="40" y="0"/>
                  </a:lnTo>
                  <a:lnTo>
                    <a:pt x="143" y="0"/>
                  </a:lnTo>
                  <a:lnTo>
                    <a:pt x="129" y="41"/>
                  </a:lnTo>
                  <a:lnTo>
                    <a:pt x="40" y="41"/>
                  </a:lnTo>
                  <a:lnTo>
                    <a:pt x="34" y="67"/>
                  </a:lnTo>
                  <a:lnTo>
                    <a:pt x="43" y="67"/>
                  </a:lnTo>
                  <a:lnTo>
                    <a:pt x="52" y="68"/>
                  </a:lnTo>
                  <a:lnTo>
                    <a:pt x="60" y="69"/>
                  </a:lnTo>
                  <a:lnTo>
                    <a:pt x="67" y="70"/>
                  </a:lnTo>
                  <a:lnTo>
                    <a:pt x="75" y="71"/>
                  </a:lnTo>
                  <a:lnTo>
                    <a:pt x="81" y="73"/>
                  </a:lnTo>
                  <a:lnTo>
                    <a:pt x="88" y="76"/>
                  </a:lnTo>
                  <a:lnTo>
                    <a:pt x="93" y="78"/>
                  </a:lnTo>
                  <a:lnTo>
                    <a:pt x="104" y="83"/>
                  </a:lnTo>
                  <a:lnTo>
                    <a:pt x="113" y="88"/>
                  </a:lnTo>
                  <a:lnTo>
                    <a:pt x="120" y="95"/>
                  </a:lnTo>
                  <a:lnTo>
                    <a:pt x="127" y="102"/>
                  </a:lnTo>
                  <a:lnTo>
                    <a:pt x="131" y="112"/>
                  </a:lnTo>
                  <a:lnTo>
                    <a:pt x="135" y="121"/>
                  </a:lnTo>
                  <a:lnTo>
                    <a:pt x="136" y="131"/>
                  </a:lnTo>
                  <a:lnTo>
                    <a:pt x="137" y="141"/>
                  </a:lnTo>
                  <a:lnTo>
                    <a:pt x="136" y="158"/>
                  </a:lnTo>
                  <a:lnTo>
                    <a:pt x="131" y="173"/>
                  </a:lnTo>
                  <a:lnTo>
                    <a:pt x="123" y="186"/>
                  </a:lnTo>
                  <a:lnTo>
                    <a:pt x="112" y="198"/>
                  </a:lnTo>
                  <a:lnTo>
                    <a:pt x="105" y="203"/>
                  </a:lnTo>
                  <a:lnTo>
                    <a:pt x="98" y="207"/>
                  </a:lnTo>
                  <a:lnTo>
                    <a:pt x="90" y="211"/>
                  </a:lnTo>
                  <a:lnTo>
                    <a:pt x="83" y="213"/>
                  </a:lnTo>
                  <a:lnTo>
                    <a:pt x="74" y="215"/>
                  </a:lnTo>
                  <a:lnTo>
                    <a:pt x="66" y="218"/>
                  </a:lnTo>
                  <a:lnTo>
                    <a:pt x="55" y="219"/>
                  </a:lnTo>
                  <a:lnTo>
                    <a:pt x="46" y="219"/>
                  </a:lnTo>
                  <a:lnTo>
                    <a:pt x="37" y="219"/>
                  </a:lnTo>
                  <a:lnTo>
                    <a:pt x="28" y="216"/>
                  </a:lnTo>
                  <a:lnTo>
                    <a:pt x="20" y="215"/>
                  </a:lnTo>
                  <a:lnTo>
                    <a:pt x="13" y="212"/>
                  </a:lnTo>
                  <a:lnTo>
                    <a:pt x="7" y="207"/>
                  </a:lnTo>
                  <a:lnTo>
                    <a:pt x="4" y="203"/>
                  </a:lnTo>
                  <a:lnTo>
                    <a:pt x="1" y="197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3" name="Freeform 239"/>
            <p:cNvSpPr>
              <a:spLocks/>
            </p:cNvSpPr>
            <p:nvPr/>
          </p:nvSpPr>
          <p:spPr bwMode="auto">
            <a:xfrm>
              <a:off x="3188" y="2424"/>
              <a:ext cx="48" cy="112"/>
            </a:xfrm>
            <a:custGeom>
              <a:avLst/>
              <a:gdLst>
                <a:gd name="T0" fmla="*/ 0 w 142"/>
                <a:gd name="T1" fmla="*/ 0 h 225"/>
                <a:gd name="T2" fmla="*/ 0 w 142"/>
                <a:gd name="T3" fmla="*/ 0 h 225"/>
                <a:gd name="T4" fmla="*/ 0 w 142"/>
                <a:gd name="T5" fmla="*/ 0 h 225"/>
                <a:gd name="T6" fmla="*/ 0 w 142"/>
                <a:gd name="T7" fmla="*/ 0 h 225"/>
                <a:gd name="T8" fmla="*/ 0 w 142"/>
                <a:gd name="T9" fmla="*/ 0 h 225"/>
                <a:gd name="T10" fmla="*/ 0 w 142"/>
                <a:gd name="T11" fmla="*/ 0 h 225"/>
                <a:gd name="T12" fmla="*/ 0 w 142"/>
                <a:gd name="T13" fmla="*/ 0 h 225"/>
                <a:gd name="T14" fmla="*/ 0 w 142"/>
                <a:gd name="T15" fmla="*/ 0 h 225"/>
                <a:gd name="T16" fmla="*/ 0 w 142"/>
                <a:gd name="T17" fmla="*/ 0 h 225"/>
                <a:gd name="T18" fmla="*/ 0 w 142"/>
                <a:gd name="T19" fmla="*/ 0 h 225"/>
                <a:gd name="T20" fmla="*/ 0 w 142"/>
                <a:gd name="T21" fmla="*/ 0 h 225"/>
                <a:gd name="T22" fmla="*/ 0 w 142"/>
                <a:gd name="T23" fmla="*/ 0 h 225"/>
                <a:gd name="T24" fmla="*/ 0 w 142"/>
                <a:gd name="T25" fmla="*/ 0 h 225"/>
                <a:gd name="T26" fmla="*/ 0 w 142"/>
                <a:gd name="T27" fmla="*/ 0 h 225"/>
                <a:gd name="T28" fmla="*/ 0 w 142"/>
                <a:gd name="T29" fmla="*/ 0 h 225"/>
                <a:gd name="T30" fmla="*/ 0 w 142"/>
                <a:gd name="T31" fmla="*/ 0 h 225"/>
                <a:gd name="T32" fmla="*/ 0 w 142"/>
                <a:gd name="T33" fmla="*/ 0 h 225"/>
                <a:gd name="T34" fmla="*/ 0 w 142"/>
                <a:gd name="T35" fmla="*/ 0 h 225"/>
                <a:gd name="T36" fmla="*/ 0 w 142"/>
                <a:gd name="T37" fmla="*/ 0 h 225"/>
                <a:gd name="T38" fmla="*/ 0 w 142"/>
                <a:gd name="T39" fmla="*/ 0 h 225"/>
                <a:gd name="T40" fmla="*/ 0 w 142"/>
                <a:gd name="T41" fmla="*/ 0 h 225"/>
                <a:gd name="T42" fmla="*/ 0 w 142"/>
                <a:gd name="T43" fmla="*/ 0 h 225"/>
                <a:gd name="T44" fmla="*/ 0 w 142"/>
                <a:gd name="T45" fmla="*/ 0 h 225"/>
                <a:gd name="T46" fmla="*/ 0 w 142"/>
                <a:gd name="T47" fmla="*/ 0 h 225"/>
                <a:gd name="T48" fmla="*/ 0 w 142"/>
                <a:gd name="T49" fmla="*/ 0 h 225"/>
                <a:gd name="T50" fmla="*/ 0 w 142"/>
                <a:gd name="T51" fmla="*/ 0 h 225"/>
                <a:gd name="T52" fmla="*/ 0 w 142"/>
                <a:gd name="T53" fmla="*/ 0 h 225"/>
                <a:gd name="T54" fmla="*/ 0 w 142"/>
                <a:gd name="T55" fmla="*/ 0 h 225"/>
                <a:gd name="T56" fmla="*/ 0 w 142"/>
                <a:gd name="T57" fmla="*/ 0 h 225"/>
                <a:gd name="T58" fmla="*/ 0 w 142"/>
                <a:gd name="T59" fmla="*/ 0 h 225"/>
                <a:gd name="T60" fmla="*/ 0 w 142"/>
                <a:gd name="T61" fmla="*/ 0 h 225"/>
                <a:gd name="T62" fmla="*/ 0 w 142"/>
                <a:gd name="T63" fmla="*/ 0 h 225"/>
                <a:gd name="T64" fmla="*/ 0 w 142"/>
                <a:gd name="T65" fmla="*/ 0 h 225"/>
                <a:gd name="T66" fmla="*/ 0 w 142"/>
                <a:gd name="T67" fmla="*/ 0 h 225"/>
                <a:gd name="T68" fmla="*/ 0 w 142"/>
                <a:gd name="T69" fmla="*/ 0 h 225"/>
                <a:gd name="T70" fmla="*/ 0 w 142"/>
                <a:gd name="T71" fmla="*/ 0 h 225"/>
                <a:gd name="T72" fmla="*/ 0 w 142"/>
                <a:gd name="T73" fmla="*/ 0 h 225"/>
                <a:gd name="T74" fmla="*/ 0 w 142"/>
                <a:gd name="T75" fmla="*/ 0 h 225"/>
                <a:gd name="T76" fmla="*/ 0 w 142"/>
                <a:gd name="T77" fmla="*/ 0 h 225"/>
                <a:gd name="T78" fmla="*/ 0 w 142"/>
                <a:gd name="T79" fmla="*/ 0 h 225"/>
                <a:gd name="T80" fmla="*/ 0 w 142"/>
                <a:gd name="T81" fmla="*/ 0 h 225"/>
                <a:gd name="T82" fmla="*/ 0 w 142"/>
                <a:gd name="T83" fmla="*/ 0 h 225"/>
                <a:gd name="T84" fmla="*/ 0 w 142"/>
                <a:gd name="T85" fmla="*/ 0 h 225"/>
                <a:gd name="T86" fmla="*/ 0 w 142"/>
                <a:gd name="T87" fmla="*/ 0 h 225"/>
                <a:gd name="T88" fmla="*/ 0 w 142"/>
                <a:gd name="T89" fmla="*/ 0 h 225"/>
                <a:gd name="T90" fmla="*/ 0 w 142"/>
                <a:gd name="T91" fmla="*/ 0 h 225"/>
                <a:gd name="T92" fmla="*/ 0 w 142"/>
                <a:gd name="T93" fmla="*/ 0 h 225"/>
                <a:gd name="T94" fmla="*/ 0 w 142"/>
                <a:gd name="T95" fmla="*/ 0 h 225"/>
                <a:gd name="T96" fmla="*/ 0 w 142"/>
                <a:gd name="T97" fmla="*/ 0 h 225"/>
                <a:gd name="T98" fmla="*/ 0 w 142"/>
                <a:gd name="T99" fmla="*/ 0 h 225"/>
                <a:gd name="T100" fmla="*/ 0 w 142"/>
                <a:gd name="T101" fmla="*/ 0 h 225"/>
                <a:gd name="T102" fmla="*/ 0 w 142"/>
                <a:gd name="T103" fmla="*/ 0 h 225"/>
                <a:gd name="T104" fmla="*/ 0 w 142"/>
                <a:gd name="T105" fmla="*/ 0 h 225"/>
                <a:gd name="T106" fmla="*/ 0 w 142"/>
                <a:gd name="T107" fmla="*/ 0 h 225"/>
                <a:gd name="T108" fmla="*/ 0 w 142"/>
                <a:gd name="T109" fmla="*/ 0 h 225"/>
                <a:gd name="T110" fmla="*/ 0 w 142"/>
                <a:gd name="T111" fmla="*/ 0 h 225"/>
                <a:gd name="T112" fmla="*/ 0 w 142"/>
                <a:gd name="T113" fmla="*/ 0 h 225"/>
                <a:gd name="T114" fmla="*/ 0 w 142"/>
                <a:gd name="T115" fmla="*/ 0 h 225"/>
                <a:gd name="T116" fmla="*/ 0 w 142"/>
                <a:gd name="T117" fmla="*/ 0 h 225"/>
                <a:gd name="T118" fmla="*/ 0 w 142"/>
                <a:gd name="T119" fmla="*/ 0 h 225"/>
                <a:gd name="T120" fmla="*/ 0 w 142"/>
                <a:gd name="T121" fmla="*/ 0 h 225"/>
                <a:gd name="T122" fmla="*/ 0 w 142"/>
                <a:gd name="T123" fmla="*/ 0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"/>
                <a:gd name="T187" fmla="*/ 0 h 225"/>
                <a:gd name="T188" fmla="*/ 142 w 142"/>
                <a:gd name="T189" fmla="*/ 225 h 2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" h="225">
                  <a:moveTo>
                    <a:pt x="72" y="225"/>
                  </a:moveTo>
                  <a:lnTo>
                    <a:pt x="79" y="225"/>
                  </a:lnTo>
                  <a:lnTo>
                    <a:pt x="86" y="224"/>
                  </a:lnTo>
                  <a:lnTo>
                    <a:pt x="92" y="223"/>
                  </a:lnTo>
                  <a:lnTo>
                    <a:pt x="99" y="220"/>
                  </a:lnTo>
                  <a:lnTo>
                    <a:pt x="104" y="217"/>
                  </a:lnTo>
                  <a:lnTo>
                    <a:pt x="110" y="213"/>
                  </a:lnTo>
                  <a:lnTo>
                    <a:pt x="115" y="210"/>
                  </a:lnTo>
                  <a:lnTo>
                    <a:pt x="121" y="205"/>
                  </a:lnTo>
                  <a:lnTo>
                    <a:pt x="130" y="195"/>
                  </a:lnTo>
                  <a:lnTo>
                    <a:pt x="137" y="182"/>
                  </a:lnTo>
                  <a:lnTo>
                    <a:pt x="141" y="167"/>
                  </a:lnTo>
                  <a:lnTo>
                    <a:pt x="142" y="150"/>
                  </a:lnTo>
                  <a:lnTo>
                    <a:pt x="141" y="135"/>
                  </a:lnTo>
                  <a:lnTo>
                    <a:pt x="138" y="121"/>
                  </a:lnTo>
                  <a:lnTo>
                    <a:pt x="133" y="111"/>
                  </a:lnTo>
                  <a:lnTo>
                    <a:pt x="125" y="102"/>
                  </a:lnTo>
                  <a:lnTo>
                    <a:pt x="121" y="98"/>
                  </a:lnTo>
                  <a:lnTo>
                    <a:pt x="116" y="95"/>
                  </a:lnTo>
                  <a:lnTo>
                    <a:pt x="110" y="92"/>
                  </a:lnTo>
                  <a:lnTo>
                    <a:pt x="106" y="90"/>
                  </a:lnTo>
                  <a:lnTo>
                    <a:pt x="101" y="88"/>
                  </a:lnTo>
                  <a:lnTo>
                    <a:pt x="95" y="87"/>
                  </a:lnTo>
                  <a:lnTo>
                    <a:pt x="89" y="86"/>
                  </a:lnTo>
                  <a:lnTo>
                    <a:pt x="84" y="86"/>
                  </a:lnTo>
                  <a:lnTo>
                    <a:pt x="79" y="86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8"/>
                  </a:lnTo>
                  <a:lnTo>
                    <a:pt x="65" y="88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57" y="90"/>
                  </a:lnTo>
                  <a:lnTo>
                    <a:pt x="56" y="89"/>
                  </a:lnTo>
                  <a:lnTo>
                    <a:pt x="61" y="73"/>
                  </a:lnTo>
                  <a:lnTo>
                    <a:pt x="68" y="59"/>
                  </a:lnTo>
                  <a:lnTo>
                    <a:pt x="76" y="48"/>
                  </a:lnTo>
                  <a:lnTo>
                    <a:pt x="86" y="36"/>
                  </a:lnTo>
                  <a:lnTo>
                    <a:pt x="92" y="30"/>
                  </a:lnTo>
                  <a:lnTo>
                    <a:pt x="97" y="26"/>
                  </a:lnTo>
                  <a:lnTo>
                    <a:pt x="103" y="22"/>
                  </a:lnTo>
                  <a:lnTo>
                    <a:pt x="110" y="19"/>
                  </a:lnTo>
                  <a:lnTo>
                    <a:pt x="117" y="15"/>
                  </a:lnTo>
                  <a:lnTo>
                    <a:pt x="125" y="13"/>
                  </a:lnTo>
                  <a:lnTo>
                    <a:pt x="133" y="11"/>
                  </a:lnTo>
                  <a:lnTo>
                    <a:pt x="141" y="8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2" y="5"/>
                  </a:lnTo>
                  <a:lnTo>
                    <a:pt x="99" y="8"/>
                  </a:lnTo>
                  <a:lnTo>
                    <a:pt x="87" y="12"/>
                  </a:lnTo>
                  <a:lnTo>
                    <a:pt x="74" y="18"/>
                  </a:lnTo>
                  <a:lnTo>
                    <a:pt x="63" y="23"/>
                  </a:lnTo>
                  <a:lnTo>
                    <a:pt x="53" y="30"/>
                  </a:lnTo>
                  <a:lnTo>
                    <a:pt x="42" y="38"/>
                  </a:lnTo>
                  <a:lnTo>
                    <a:pt x="32" y="48"/>
                  </a:lnTo>
                  <a:lnTo>
                    <a:pt x="24" y="58"/>
                  </a:lnTo>
                  <a:lnTo>
                    <a:pt x="16" y="69"/>
                  </a:lnTo>
                  <a:lnTo>
                    <a:pt x="10" y="81"/>
                  </a:lnTo>
                  <a:lnTo>
                    <a:pt x="5" y="94"/>
                  </a:lnTo>
                  <a:lnTo>
                    <a:pt x="2" y="106"/>
                  </a:lnTo>
                  <a:lnTo>
                    <a:pt x="1" y="120"/>
                  </a:lnTo>
                  <a:lnTo>
                    <a:pt x="0" y="134"/>
                  </a:lnTo>
                  <a:lnTo>
                    <a:pt x="1" y="155"/>
                  </a:lnTo>
                  <a:lnTo>
                    <a:pt x="5" y="172"/>
                  </a:lnTo>
                  <a:lnTo>
                    <a:pt x="11" y="188"/>
                  </a:lnTo>
                  <a:lnTo>
                    <a:pt x="20" y="201"/>
                  </a:lnTo>
                  <a:lnTo>
                    <a:pt x="26" y="207"/>
                  </a:lnTo>
                  <a:lnTo>
                    <a:pt x="32" y="211"/>
                  </a:lnTo>
                  <a:lnTo>
                    <a:pt x="38" y="216"/>
                  </a:lnTo>
                  <a:lnTo>
                    <a:pt x="45" y="219"/>
                  </a:lnTo>
                  <a:lnTo>
                    <a:pt x="51" y="222"/>
                  </a:lnTo>
                  <a:lnTo>
                    <a:pt x="58" y="224"/>
                  </a:lnTo>
                  <a:lnTo>
                    <a:pt x="65" y="225"/>
                  </a:lnTo>
                  <a:lnTo>
                    <a:pt x="72" y="225"/>
                  </a:lnTo>
                  <a:lnTo>
                    <a:pt x="73" y="216"/>
                  </a:lnTo>
                  <a:lnTo>
                    <a:pt x="69" y="216"/>
                  </a:lnTo>
                  <a:lnTo>
                    <a:pt x="65" y="213"/>
                  </a:lnTo>
                  <a:lnTo>
                    <a:pt x="62" y="211"/>
                  </a:lnTo>
                  <a:lnTo>
                    <a:pt x="60" y="208"/>
                  </a:lnTo>
                  <a:lnTo>
                    <a:pt x="57" y="204"/>
                  </a:lnTo>
                  <a:lnTo>
                    <a:pt x="55" y="200"/>
                  </a:lnTo>
                  <a:lnTo>
                    <a:pt x="54" y="194"/>
                  </a:lnTo>
                  <a:lnTo>
                    <a:pt x="53" y="189"/>
                  </a:lnTo>
                  <a:lnTo>
                    <a:pt x="51" y="185"/>
                  </a:lnTo>
                  <a:lnTo>
                    <a:pt x="51" y="180"/>
                  </a:lnTo>
                  <a:lnTo>
                    <a:pt x="50" y="174"/>
                  </a:lnTo>
                  <a:lnTo>
                    <a:pt x="50" y="167"/>
                  </a:lnTo>
                  <a:lnTo>
                    <a:pt x="50" y="162"/>
                  </a:lnTo>
                  <a:lnTo>
                    <a:pt x="50" y="155"/>
                  </a:lnTo>
                  <a:lnTo>
                    <a:pt x="50" y="147"/>
                  </a:lnTo>
                  <a:lnTo>
                    <a:pt x="50" y="139"/>
                  </a:lnTo>
                  <a:lnTo>
                    <a:pt x="50" y="135"/>
                  </a:lnTo>
                  <a:lnTo>
                    <a:pt x="50" y="131"/>
                  </a:lnTo>
                  <a:lnTo>
                    <a:pt x="50" y="127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0" y="117"/>
                  </a:lnTo>
                  <a:lnTo>
                    <a:pt x="50" y="114"/>
                  </a:lnTo>
                  <a:lnTo>
                    <a:pt x="51" y="112"/>
                  </a:lnTo>
                  <a:lnTo>
                    <a:pt x="51" y="109"/>
                  </a:lnTo>
                  <a:lnTo>
                    <a:pt x="53" y="106"/>
                  </a:lnTo>
                  <a:lnTo>
                    <a:pt x="54" y="105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6" y="101"/>
                  </a:lnTo>
                  <a:lnTo>
                    <a:pt x="73" y="102"/>
                  </a:lnTo>
                  <a:lnTo>
                    <a:pt x="79" y="104"/>
                  </a:lnTo>
                  <a:lnTo>
                    <a:pt x="84" y="109"/>
                  </a:lnTo>
                  <a:lnTo>
                    <a:pt x="87" y="114"/>
                  </a:lnTo>
                  <a:lnTo>
                    <a:pt x="91" y="124"/>
                  </a:lnTo>
                  <a:lnTo>
                    <a:pt x="93" y="135"/>
                  </a:lnTo>
                  <a:lnTo>
                    <a:pt x="94" y="150"/>
                  </a:lnTo>
                  <a:lnTo>
                    <a:pt x="94" y="169"/>
                  </a:lnTo>
                  <a:lnTo>
                    <a:pt x="94" y="180"/>
                  </a:lnTo>
                  <a:lnTo>
                    <a:pt x="93" y="189"/>
                  </a:lnTo>
                  <a:lnTo>
                    <a:pt x="93" y="196"/>
                  </a:lnTo>
                  <a:lnTo>
                    <a:pt x="92" y="202"/>
                  </a:lnTo>
                  <a:lnTo>
                    <a:pt x="88" y="208"/>
                  </a:lnTo>
                  <a:lnTo>
                    <a:pt x="85" y="212"/>
                  </a:lnTo>
                  <a:lnTo>
                    <a:pt x="79" y="215"/>
                  </a:lnTo>
                  <a:lnTo>
                    <a:pt x="73" y="216"/>
                  </a:lnTo>
                  <a:lnTo>
                    <a:pt x="72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4" name="Freeform 240"/>
            <p:cNvSpPr>
              <a:spLocks/>
            </p:cNvSpPr>
            <p:nvPr/>
          </p:nvSpPr>
          <p:spPr bwMode="auto">
            <a:xfrm>
              <a:off x="3506" y="2425"/>
              <a:ext cx="49" cy="109"/>
            </a:xfrm>
            <a:custGeom>
              <a:avLst/>
              <a:gdLst>
                <a:gd name="T0" fmla="*/ 0 w 147"/>
                <a:gd name="T1" fmla="*/ 1 h 216"/>
                <a:gd name="T2" fmla="*/ 0 w 147"/>
                <a:gd name="T3" fmla="*/ 0 h 216"/>
                <a:gd name="T4" fmla="*/ 0 w 147"/>
                <a:gd name="T5" fmla="*/ 0 h 216"/>
                <a:gd name="T6" fmla="*/ 0 w 147"/>
                <a:gd name="T7" fmla="*/ 1 h 216"/>
                <a:gd name="T8" fmla="*/ 0 w 147"/>
                <a:gd name="T9" fmla="*/ 1 h 216"/>
                <a:gd name="T10" fmla="*/ 0 w 147"/>
                <a:gd name="T11" fmla="*/ 1 h 216"/>
                <a:gd name="T12" fmla="*/ 0 w 147"/>
                <a:gd name="T13" fmla="*/ 1 h 216"/>
                <a:gd name="T14" fmla="*/ 0 w 147"/>
                <a:gd name="T15" fmla="*/ 1 h 216"/>
                <a:gd name="T16" fmla="*/ 0 w 147"/>
                <a:gd name="T17" fmla="*/ 1 h 216"/>
                <a:gd name="T18" fmla="*/ 0 w 147"/>
                <a:gd name="T19" fmla="*/ 1 h 216"/>
                <a:gd name="T20" fmla="*/ 0 w 147"/>
                <a:gd name="T21" fmla="*/ 1 h 216"/>
                <a:gd name="T22" fmla="*/ 0 w 147"/>
                <a:gd name="T23" fmla="*/ 1 h 216"/>
                <a:gd name="T24" fmla="*/ 0 w 147"/>
                <a:gd name="T25" fmla="*/ 1 h 216"/>
                <a:gd name="T26" fmla="*/ 0 w 147"/>
                <a:gd name="T27" fmla="*/ 1 h 216"/>
                <a:gd name="T28" fmla="*/ 0 w 147"/>
                <a:gd name="T29" fmla="*/ 1 h 216"/>
                <a:gd name="T30" fmla="*/ 0 w 147"/>
                <a:gd name="T31" fmla="*/ 1 h 216"/>
                <a:gd name="T32" fmla="*/ 0 w 147"/>
                <a:gd name="T33" fmla="*/ 1 h 216"/>
                <a:gd name="T34" fmla="*/ 0 w 147"/>
                <a:gd name="T35" fmla="*/ 1 h 216"/>
                <a:gd name="T36" fmla="*/ 0 w 147"/>
                <a:gd name="T37" fmla="*/ 1 h 216"/>
                <a:gd name="T38" fmla="*/ 0 w 147"/>
                <a:gd name="T39" fmla="*/ 1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7"/>
                <a:gd name="T61" fmla="*/ 0 h 216"/>
                <a:gd name="T62" fmla="*/ 147 w 147"/>
                <a:gd name="T63" fmla="*/ 216 h 2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7" h="216">
                  <a:moveTo>
                    <a:pt x="0" y="71"/>
                  </a:moveTo>
                  <a:lnTo>
                    <a:pt x="14" y="0"/>
                  </a:lnTo>
                  <a:lnTo>
                    <a:pt x="147" y="0"/>
                  </a:lnTo>
                  <a:lnTo>
                    <a:pt x="71" y="216"/>
                  </a:lnTo>
                  <a:lnTo>
                    <a:pt x="41" y="216"/>
                  </a:lnTo>
                  <a:lnTo>
                    <a:pt x="103" y="46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42" y="44"/>
                  </a:lnTo>
                  <a:lnTo>
                    <a:pt x="36" y="44"/>
                  </a:lnTo>
                  <a:lnTo>
                    <a:pt x="30" y="45"/>
                  </a:lnTo>
                  <a:lnTo>
                    <a:pt x="24" y="47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14" y="56"/>
                  </a:lnTo>
                  <a:lnTo>
                    <a:pt x="10" y="63"/>
                  </a:lnTo>
                  <a:lnTo>
                    <a:pt x="8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5" name="Freeform 241"/>
            <p:cNvSpPr>
              <a:spLocks/>
            </p:cNvSpPr>
            <p:nvPr/>
          </p:nvSpPr>
          <p:spPr bwMode="auto">
            <a:xfrm>
              <a:off x="3828" y="2424"/>
              <a:ext cx="47" cy="11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w 141"/>
                <a:gd name="T19" fmla="*/ 0 h 225"/>
                <a:gd name="T20" fmla="*/ 0 w 141"/>
                <a:gd name="T21" fmla="*/ 0 h 225"/>
                <a:gd name="T22" fmla="*/ 0 w 141"/>
                <a:gd name="T23" fmla="*/ 0 h 225"/>
                <a:gd name="T24" fmla="*/ 0 w 141"/>
                <a:gd name="T25" fmla="*/ 0 h 225"/>
                <a:gd name="T26" fmla="*/ 0 w 141"/>
                <a:gd name="T27" fmla="*/ 0 h 225"/>
                <a:gd name="T28" fmla="*/ 0 w 141"/>
                <a:gd name="T29" fmla="*/ 0 h 225"/>
                <a:gd name="T30" fmla="*/ 0 w 141"/>
                <a:gd name="T31" fmla="*/ 0 h 225"/>
                <a:gd name="T32" fmla="*/ 0 w 141"/>
                <a:gd name="T33" fmla="*/ 0 h 225"/>
                <a:gd name="T34" fmla="*/ 0 w 141"/>
                <a:gd name="T35" fmla="*/ 0 h 225"/>
                <a:gd name="T36" fmla="*/ 0 w 141"/>
                <a:gd name="T37" fmla="*/ 0 h 225"/>
                <a:gd name="T38" fmla="*/ 0 w 141"/>
                <a:gd name="T39" fmla="*/ 0 h 225"/>
                <a:gd name="T40" fmla="*/ 0 w 141"/>
                <a:gd name="T41" fmla="*/ 0 h 225"/>
                <a:gd name="T42" fmla="*/ 0 w 141"/>
                <a:gd name="T43" fmla="*/ 0 h 225"/>
                <a:gd name="T44" fmla="*/ 0 w 141"/>
                <a:gd name="T45" fmla="*/ 0 h 225"/>
                <a:gd name="T46" fmla="*/ 0 w 141"/>
                <a:gd name="T47" fmla="*/ 0 h 225"/>
                <a:gd name="T48" fmla="*/ 0 w 141"/>
                <a:gd name="T49" fmla="*/ 0 h 225"/>
                <a:gd name="T50" fmla="*/ 0 w 141"/>
                <a:gd name="T51" fmla="*/ 0 h 225"/>
                <a:gd name="T52" fmla="*/ 0 w 141"/>
                <a:gd name="T53" fmla="*/ 0 h 225"/>
                <a:gd name="T54" fmla="*/ 0 w 141"/>
                <a:gd name="T55" fmla="*/ 0 h 225"/>
                <a:gd name="T56" fmla="*/ 0 w 141"/>
                <a:gd name="T57" fmla="*/ 0 h 225"/>
                <a:gd name="T58" fmla="*/ 0 w 141"/>
                <a:gd name="T59" fmla="*/ 0 h 225"/>
                <a:gd name="T60" fmla="*/ 0 w 141"/>
                <a:gd name="T61" fmla="*/ 0 h 225"/>
                <a:gd name="T62" fmla="*/ 0 w 141"/>
                <a:gd name="T63" fmla="*/ 0 h 225"/>
                <a:gd name="T64" fmla="*/ 0 w 141"/>
                <a:gd name="T65" fmla="*/ 0 h 225"/>
                <a:gd name="T66" fmla="*/ 0 w 141"/>
                <a:gd name="T67" fmla="*/ 0 h 225"/>
                <a:gd name="T68" fmla="*/ 0 w 141"/>
                <a:gd name="T69" fmla="*/ 0 h 225"/>
                <a:gd name="T70" fmla="*/ 0 w 141"/>
                <a:gd name="T71" fmla="*/ 0 h 225"/>
                <a:gd name="T72" fmla="*/ 0 w 141"/>
                <a:gd name="T73" fmla="*/ 0 h 225"/>
                <a:gd name="T74" fmla="*/ 0 w 141"/>
                <a:gd name="T75" fmla="*/ 0 h 225"/>
                <a:gd name="T76" fmla="*/ 0 w 141"/>
                <a:gd name="T77" fmla="*/ 0 h 225"/>
                <a:gd name="T78" fmla="*/ 0 w 141"/>
                <a:gd name="T79" fmla="*/ 0 h 225"/>
                <a:gd name="T80" fmla="*/ 0 w 141"/>
                <a:gd name="T81" fmla="*/ 0 h 225"/>
                <a:gd name="T82" fmla="*/ 0 w 141"/>
                <a:gd name="T83" fmla="*/ 0 h 225"/>
                <a:gd name="T84" fmla="*/ 0 w 141"/>
                <a:gd name="T85" fmla="*/ 0 h 225"/>
                <a:gd name="T86" fmla="*/ 0 w 141"/>
                <a:gd name="T87" fmla="*/ 0 h 225"/>
                <a:gd name="T88" fmla="*/ 0 w 141"/>
                <a:gd name="T89" fmla="*/ 0 h 225"/>
                <a:gd name="T90" fmla="*/ 0 w 141"/>
                <a:gd name="T91" fmla="*/ 0 h 225"/>
                <a:gd name="T92" fmla="*/ 0 w 141"/>
                <a:gd name="T93" fmla="*/ 0 h 225"/>
                <a:gd name="T94" fmla="*/ 0 w 141"/>
                <a:gd name="T95" fmla="*/ 0 h 225"/>
                <a:gd name="T96" fmla="*/ 0 w 141"/>
                <a:gd name="T97" fmla="*/ 0 h 225"/>
                <a:gd name="T98" fmla="*/ 0 w 141"/>
                <a:gd name="T99" fmla="*/ 0 h 225"/>
                <a:gd name="T100" fmla="*/ 0 w 141"/>
                <a:gd name="T101" fmla="*/ 0 h 225"/>
                <a:gd name="T102" fmla="*/ 0 w 141"/>
                <a:gd name="T103" fmla="*/ 0 h 225"/>
                <a:gd name="T104" fmla="*/ 0 w 141"/>
                <a:gd name="T105" fmla="*/ 0 h 2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1"/>
                <a:gd name="T160" fmla="*/ 0 h 225"/>
                <a:gd name="T161" fmla="*/ 141 w 141"/>
                <a:gd name="T162" fmla="*/ 225 h 2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1" h="225">
                  <a:moveTo>
                    <a:pt x="76" y="0"/>
                  </a:moveTo>
                  <a:lnTo>
                    <a:pt x="67" y="0"/>
                  </a:lnTo>
                  <a:lnTo>
                    <a:pt x="61" y="1"/>
                  </a:lnTo>
                  <a:lnTo>
                    <a:pt x="52" y="3"/>
                  </a:lnTo>
                  <a:lnTo>
                    <a:pt x="47" y="5"/>
                  </a:lnTo>
                  <a:lnTo>
                    <a:pt x="40" y="7"/>
                  </a:lnTo>
                  <a:lnTo>
                    <a:pt x="34" y="9"/>
                  </a:lnTo>
                  <a:lnTo>
                    <a:pt x="28" y="13"/>
                  </a:lnTo>
                  <a:lnTo>
                    <a:pt x="24" y="16"/>
                  </a:lnTo>
                  <a:lnTo>
                    <a:pt x="14" y="26"/>
                  </a:lnTo>
                  <a:lnTo>
                    <a:pt x="9" y="35"/>
                  </a:lnTo>
                  <a:lnTo>
                    <a:pt x="4" y="45"/>
                  </a:lnTo>
                  <a:lnTo>
                    <a:pt x="3" y="56"/>
                  </a:lnTo>
                  <a:lnTo>
                    <a:pt x="3" y="60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5" y="72"/>
                  </a:lnTo>
                  <a:lnTo>
                    <a:pt x="6" y="76"/>
                  </a:lnTo>
                  <a:lnTo>
                    <a:pt x="9" y="80"/>
                  </a:lnTo>
                  <a:lnTo>
                    <a:pt x="11" y="84"/>
                  </a:lnTo>
                  <a:lnTo>
                    <a:pt x="13" y="89"/>
                  </a:lnTo>
                  <a:lnTo>
                    <a:pt x="17" y="92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1" y="105"/>
                  </a:lnTo>
                  <a:lnTo>
                    <a:pt x="35" y="109"/>
                  </a:lnTo>
                  <a:lnTo>
                    <a:pt x="40" y="112"/>
                  </a:lnTo>
                  <a:lnTo>
                    <a:pt x="43" y="114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36" y="121"/>
                  </a:lnTo>
                  <a:lnTo>
                    <a:pt x="29" y="125"/>
                  </a:lnTo>
                  <a:lnTo>
                    <a:pt x="23" y="128"/>
                  </a:lnTo>
                  <a:lnTo>
                    <a:pt x="18" y="132"/>
                  </a:lnTo>
                  <a:lnTo>
                    <a:pt x="10" y="140"/>
                  </a:lnTo>
                  <a:lnTo>
                    <a:pt x="4" y="149"/>
                  </a:lnTo>
                  <a:lnTo>
                    <a:pt x="1" y="159"/>
                  </a:lnTo>
                  <a:lnTo>
                    <a:pt x="0" y="171"/>
                  </a:lnTo>
                  <a:lnTo>
                    <a:pt x="1" y="184"/>
                  </a:lnTo>
                  <a:lnTo>
                    <a:pt x="5" y="194"/>
                  </a:lnTo>
                  <a:lnTo>
                    <a:pt x="12" y="203"/>
                  </a:lnTo>
                  <a:lnTo>
                    <a:pt x="21" y="211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8" y="219"/>
                  </a:lnTo>
                  <a:lnTo>
                    <a:pt x="43" y="222"/>
                  </a:lnTo>
                  <a:lnTo>
                    <a:pt x="49" y="223"/>
                  </a:lnTo>
                  <a:lnTo>
                    <a:pt x="55" y="224"/>
                  </a:lnTo>
                  <a:lnTo>
                    <a:pt x="61" y="225"/>
                  </a:lnTo>
                  <a:lnTo>
                    <a:pt x="66" y="225"/>
                  </a:lnTo>
                  <a:lnTo>
                    <a:pt x="70" y="215"/>
                  </a:lnTo>
                  <a:lnTo>
                    <a:pt x="61" y="213"/>
                  </a:lnTo>
                  <a:lnTo>
                    <a:pt x="54" y="209"/>
                  </a:lnTo>
                  <a:lnTo>
                    <a:pt x="47" y="203"/>
                  </a:lnTo>
                  <a:lnTo>
                    <a:pt x="42" y="194"/>
                  </a:lnTo>
                  <a:lnTo>
                    <a:pt x="41" y="188"/>
                  </a:lnTo>
                  <a:lnTo>
                    <a:pt x="40" y="182"/>
                  </a:lnTo>
                  <a:lnTo>
                    <a:pt x="39" y="177"/>
                  </a:lnTo>
                  <a:lnTo>
                    <a:pt x="39" y="170"/>
                  </a:lnTo>
                  <a:lnTo>
                    <a:pt x="39" y="163"/>
                  </a:lnTo>
                  <a:lnTo>
                    <a:pt x="40" y="156"/>
                  </a:lnTo>
                  <a:lnTo>
                    <a:pt x="41" y="150"/>
                  </a:lnTo>
                  <a:lnTo>
                    <a:pt x="43" y="144"/>
                  </a:lnTo>
                  <a:lnTo>
                    <a:pt x="44" y="140"/>
                  </a:lnTo>
                  <a:lnTo>
                    <a:pt x="48" y="135"/>
                  </a:lnTo>
                  <a:lnTo>
                    <a:pt x="50" y="129"/>
                  </a:lnTo>
                  <a:lnTo>
                    <a:pt x="55" y="122"/>
                  </a:lnTo>
                  <a:lnTo>
                    <a:pt x="65" y="129"/>
                  </a:lnTo>
                  <a:lnTo>
                    <a:pt x="73" y="135"/>
                  </a:lnTo>
                  <a:lnTo>
                    <a:pt x="80" y="141"/>
                  </a:lnTo>
                  <a:lnTo>
                    <a:pt x="85" y="145"/>
                  </a:lnTo>
                  <a:lnTo>
                    <a:pt x="90" y="152"/>
                  </a:lnTo>
                  <a:lnTo>
                    <a:pt x="94" y="160"/>
                  </a:lnTo>
                  <a:lnTo>
                    <a:pt x="96" y="170"/>
                  </a:lnTo>
                  <a:lnTo>
                    <a:pt x="97" y="178"/>
                  </a:lnTo>
                  <a:lnTo>
                    <a:pt x="96" y="187"/>
                  </a:lnTo>
                  <a:lnTo>
                    <a:pt x="95" y="195"/>
                  </a:lnTo>
                  <a:lnTo>
                    <a:pt x="93" y="202"/>
                  </a:lnTo>
                  <a:lnTo>
                    <a:pt x="89" y="207"/>
                  </a:lnTo>
                  <a:lnTo>
                    <a:pt x="85" y="210"/>
                  </a:lnTo>
                  <a:lnTo>
                    <a:pt x="80" y="212"/>
                  </a:lnTo>
                  <a:lnTo>
                    <a:pt x="74" y="213"/>
                  </a:lnTo>
                  <a:lnTo>
                    <a:pt x="70" y="215"/>
                  </a:lnTo>
                  <a:lnTo>
                    <a:pt x="66" y="225"/>
                  </a:lnTo>
                  <a:lnTo>
                    <a:pt x="74" y="225"/>
                  </a:lnTo>
                  <a:lnTo>
                    <a:pt x="82" y="224"/>
                  </a:lnTo>
                  <a:lnTo>
                    <a:pt x="89" y="223"/>
                  </a:lnTo>
                  <a:lnTo>
                    <a:pt x="96" y="220"/>
                  </a:lnTo>
                  <a:lnTo>
                    <a:pt x="103" y="218"/>
                  </a:lnTo>
                  <a:lnTo>
                    <a:pt x="109" y="216"/>
                  </a:lnTo>
                  <a:lnTo>
                    <a:pt x="115" y="212"/>
                  </a:lnTo>
                  <a:lnTo>
                    <a:pt x="120" y="208"/>
                  </a:lnTo>
                  <a:lnTo>
                    <a:pt x="130" y="199"/>
                  </a:lnTo>
                  <a:lnTo>
                    <a:pt x="137" y="187"/>
                  </a:lnTo>
                  <a:lnTo>
                    <a:pt x="140" y="174"/>
                  </a:lnTo>
                  <a:lnTo>
                    <a:pt x="141" y="159"/>
                  </a:lnTo>
                  <a:lnTo>
                    <a:pt x="140" y="148"/>
                  </a:lnTo>
                  <a:lnTo>
                    <a:pt x="138" y="137"/>
                  </a:lnTo>
                  <a:lnTo>
                    <a:pt x="133" y="128"/>
                  </a:lnTo>
                  <a:lnTo>
                    <a:pt x="127" y="119"/>
                  </a:lnTo>
                  <a:lnTo>
                    <a:pt x="123" y="113"/>
                  </a:lnTo>
                  <a:lnTo>
                    <a:pt x="116" y="107"/>
                  </a:lnTo>
                  <a:lnTo>
                    <a:pt x="107" y="101"/>
                  </a:lnTo>
                  <a:lnTo>
                    <a:pt x="96" y="92"/>
                  </a:lnTo>
                  <a:lnTo>
                    <a:pt x="96" y="90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6" y="81"/>
                  </a:lnTo>
                  <a:lnTo>
                    <a:pt x="122" y="77"/>
                  </a:lnTo>
                  <a:lnTo>
                    <a:pt x="128" y="71"/>
                  </a:lnTo>
                  <a:lnTo>
                    <a:pt x="133" y="64"/>
                  </a:lnTo>
                  <a:lnTo>
                    <a:pt x="137" y="54"/>
                  </a:lnTo>
                  <a:lnTo>
                    <a:pt x="138" y="46"/>
                  </a:lnTo>
                  <a:lnTo>
                    <a:pt x="137" y="37"/>
                  </a:lnTo>
                  <a:lnTo>
                    <a:pt x="133" y="29"/>
                  </a:lnTo>
                  <a:lnTo>
                    <a:pt x="128" y="21"/>
                  </a:lnTo>
                  <a:lnTo>
                    <a:pt x="122" y="14"/>
                  </a:lnTo>
                  <a:lnTo>
                    <a:pt x="117" y="11"/>
                  </a:lnTo>
                  <a:lnTo>
                    <a:pt x="112" y="8"/>
                  </a:lnTo>
                  <a:lnTo>
                    <a:pt x="108" y="6"/>
                  </a:lnTo>
                  <a:lnTo>
                    <a:pt x="102" y="4"/>
                  </a:lnTo>
                  <a:lnTo>
                    <a:pt x="96" y="3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1" y="9"/>
                  </a:lnTo>
                  <a:lnTo>
                    <a:pt x="78" y="11"/>
                  </a:lnTo>
                  <a:lnTo>
                    <a:pt x="84" y="12"/>
                  </a:lnTo>
                  <a:lnTo>
                    <a:pt x="89" y="15"/>
                  </a:lnTo>
                  <a:lnTo>
                    <a:pt x="93" y="21"/>
                  </a:lnTo>
                  <a:lnTo>
                    <a:pt x="95" y="27"/>
                  </a:lnTo>
                  <a:lnTo>
                    <a:pt x="97" y="34"/>
                  </a:lnTo>
                  <a:lnTo>
                    <a:pt x="99" y="42"/>
                  </a:lnTo>
                  <a:lnTo>
                    <a:pt x="99" y="50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6" y="66"/>
                  </a:lnTo>
                  <a:lnTo>
                    <a:pt x="95" y="71"/>
                  </a:lnTo>
                  <a:lnTo>
                    <a:pt x="94" y="73"/>
                  </a:lnTo>
                  <a:lnTo>
                    <a:pt x="92" y="76"/>
                  </a:lnTo>
                  <a:lnTo>
                    <a:pt x="89" y="81"/>
                  </a:lnTo>
                  <a:lnTo>
                    <a:pt x="86" y="86"/>
                  </a:lnTo>
                  <a:lnTo>
                    <a:pt x="80" y="82"/>
                  </a:lnTo>
                  <a:lnTo>
                    <a:pt x="74" y="79"/>
                  </a:lnTo>
                  <a:lnTo>
                    <a:pt x="69" y="74"/>
                  </a:lnTo>
                  <a:lnTo>
                    <a:pt x="63" y="69"/>
                  </a:lnTo>
                  <a:lnTo>
                    <a:pt x="55" y="61"/>
                  </a:lnTo>
                  <a:lnTo>
                    <a:pt x="49" y="53"/>
                  </a:lnTo>
                  <a:lnTo>
                    <a:pt x="46" y="44"/>
                  </a:lnTo>
                  <a:lnTo>
                    <a:pt x="44" y="36"/>
                  </a:lnTo>
                  <a:lnTo>
                    <a:pt x="44" y="30"/>
                  </a:lnTo>
                  <a:lnTo>
                    <a:pt x="47" y="26"/>
                  </a:lnTo>
                  <a:lnTo>
                    <a:pt x="49" y="21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61" y="12"/>
                  </a:lnTo>
                  <a:lnTo>
                    <a:pt x="65" y="9"/>
                  </a:lnTo>
                  <a:lnTo>
                    <a:pt x="71" y="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6" name="Freeform 242"/>
            <p:cNvSpPr>
              <a:spLocks/>
            </p:cNvSpPr>
            <p:nvPr/>
          </p:nvSpPr>
          <p:spPr bwMode="auto">
            <a:xfrm>
              <a:off x="4141" y="2424"/>
              <a:ext cx="48" cy="112"/>
            </a:xfrm>
            <a:custGeom>
              <a:avLst/>
              <a:gdLst>
                <a:gd name="T0" fmla="*/ 0 w 143"/>
                <a:gd name="T1" fmla="*/ 0 h 225"/>
                <a:gd name="T2" fmla="*/ 0 w 143"/>
                <a:gd name="T3" fmla="*/ 0 h 225"/>
                <a:gd name="T4" fmla="*/ 0 w 143"/>
                <a:gd name="T5" fmla="*/ 0 h 225"/>
                <a:gd name="T6" fmla="*/ 0 w 143"/>
                <a:gd name="T7" fmla="*/ 0 h 225"/>
                <a:gd name="T8" fmla="*/ 0 w 143"/>
                <a:gd name="T9" fmla="*/ 0 h 225"/>
                <a:gd name="T10" fmla="*/ 0 w 143"/>
                <a:gd name="T11" fmla="*/ 0 h 225"/>
                <a:gd name="T12" fmla="*/ 0 w 143"/>
                <a:gd name="T13" fmla="*/ 0 h 225"/>
                <a:gd name="T14" fmla="*/ 0 w 143"/>
                <a:gd name="T15" fmla="*/ 0 h 225"/>
                <a:gd name="T16" fmla="*/ 0 w 143"/>
                <a:gd name="T17" fmla="*/ 0 h 225"/>
                <a:gd name="T18" fmla="*/ 0 w 143"/>
                <a:gd name="T19" fmla="*/ 0 h 225"/>
                <a:gd name="T20" fmla="*/ 0 w 143"/>
                <a:gd name="T21" fmla="*/ 0 h 225"/>
                <a:gd name="T22" fmla="*/ 0 w 143"/>
                <a:gd name="T23" fmla="*/ 0 h 225"/>
                <a:gd name="T24" fmla="*/ 0 w 143"/>
                <a:gd name="T25" fmla="*/ 0 h 225"/>
                <a:gd name="T26" fmla="*/ 0 w 143"/>
                <a:gd name="T27" fmla="*/ 0 h 225"/>
                <a:gd name="T28" fmla="*/ 0 w 143"/>
                <a:gd name="T29" fmla="*/ 0 h 225"/>
                <a:gd name="T30" fmla="*/ 0 w 143"/>
                <a:gd name="T31" fmla="*/ 0 h 225"/>
                <a:gd name="T32" fmla="*/ 0 w 143"/>
                <a:gd name="T33" fmla="*/ 0 h 225"/>
                <a:gd name="T34" fmla="*/ 0 w 143"/>
                <a:gd name="T35" fmla="*/ 0 h 225"/>
                <a:gd name="T36" fmla="*/ 0 w 143"/>
                <a:gd name="T37" fmla="*/ 0 h 225"/>
                <a:gd name="T38" fmla="*/ 0 w 143"/>
                <a:gd name="T39" fmla="*/ 0 h 225"/>
                <a:gd name="T40" fmla="*/ 0 w 143"/>
                <a:gd name="T41" fmla="*/ 0 h 225"/>
                <a:gd name="T42" fmla="*/ 0 w 143"/>
                <a:gd name="T43" fmla="*/ 0 h 225"/>
                <a:gd name="T44" fmla="*/ 0 w 143"/>
                <a:gd name="T45" fmla="*/ 0 h 225"/>
                <a:gd name="T46" fmla="*/ 0 w 143"/>
                <a:gd name="T47" fmla="*/ 0 h 225"/>
                <a:gd name="T48" fmla="*/ 0 w 143"/>
                <a:gd name="T49" fmla="*/ 0 h 225"/>
                <a:gd name="T50" fmla="*/ 0 w 143"/>
                <a:gd name="T51" fmla="*/ 0 h 225"/>
                <a:gd name="T52" fmla="*/ 0 w 143"/>
                <a:gd name="T53" fmla="*/ 0 h 225"/>
                <a:gd name="T54" fmla="*/ 0 w 143"/>
                <a:gd name="T55" fmla="*/ 0 h 225"/>
                <a:gd name="T56" fmla="*/ 0 w 143"/>
                <a:gd name="T57" fmla="*/ 0 h 225"/>
                <a:gd name="T58" fmla="*/ 0 w 143"/>
                <a:gd name="T59" fmla="*/ 0 h 225"/>
                <a:gd name="T60" fmla="*/ 0 w 143"/>
                <a:gd name="T61" fmla="*/ 0 h 225"/>
                <a:gd name="T62" fmla="*/ 0 w 143"/>
                <a:gd name="T63" fmla="*/ 0 h 225"/>
                <a:gd name="T64" fmla="*/ 0 w 143"/>
                <a:gd name="T65" fmla="*/ 0 h 225"/>
                <a:gd name="T66" fmla="*/ 0 w 143"/>
                <a:gd name="T67" fmla="*/ 0 h 225"/>
                <a:gd name="T68" fmla="*/ 0 w 143"/>
                <a:gd name="T69" fmla="*/ 0 h 225"/>
                <a:gd name="T70" fmla="*/ 0 w 143"/>
                <a:gd name="T71" fmla="*/ 0 h 225"/>
                <a:gd name="T72" fmla="*/ 0 w 143"/>
                <a:gd name="T73" fmla="*/ 0 h 225"/>
                <a:gd name="T74" fmla="*/ 0 w 143"/>
                <a:gd name="T75" fmla="*/ 0 h 225"/>
                <a:gd name="T76" fmla="*/ 0 w 143"/>
                <a:gd name="T77" fmla="*/ 0 h 225"/>
                <a:gd name="T78" fmla="*/ 0 w 143"/>
                <a:gd name="T79" fmla="*/ 0 h 225"/>
                <a:gd name="T80" fmla="*/ 0 w 143"/>
                <a:gd name="T81" fmla="*/ 0 h 225"/>
                <a:gd name="T82" fmla="*/ 0 w 143"/>
                <a:gd name="T83" fmla="*/ 0 h 225"/>
                <a:gd name="T84" fmla="*/ 0 w 143"/>
                <a:gd name="T85" fmla="*/ 0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225"/>
                <a:gd name="T131" fmla="*/ 143 w 143"/>
                <a:gd name="T132" fmla="*/ 225 h 2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225">
                  <a:moveTo>
                    <a:pt x="69" y="0"/>
                  </a:moveTo>
                  <a:lnTo>
                    <a:pt x="62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4" y="5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27" y="16"/>
                  </a:lnTo>
                  <a:lnTo>
                    <a:pt x="21" y="21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1" y="59"/>
                  </a:lnTo>
                  <a:lnTo>
                    <a:pt x="0" y="75"/>
                  </a:lnTo>
                  <a:lnTo>
                    <a:pt x="1" y="89"/>
                  </a:lnTo>
                  <a:lnTo>
                    <a:pt x="5" y="102"/>
                  </a:lnTo>
                  <a:lnTo>
                    <a:pt x="9" y="113"/>
                  </a:lnTo>
                  <a:lnTo>
                    <a:pt x="16" y="122"/>
                  </a:lnTo>
                  <a:lnTo>
                    <a:pt x="21" y="127"/>
                  </a:lnTo>
                  <a:lnTo>
                    <a:pt x="25" y="131"/>
                  </a:lnTo>
                  <a:lnTo>
                    <a:pt x="30" y="133"/>
                  </a:lnTo>
                  <a:lnTo>
                    <a:pt x="36" y="135"/>
                  </a:lnTo>
                  <a:lnTo>
                    <a:pt x="40" y="137"/>
                  </a:lnTo>
                  <a:lnTo>
                    <a:pt x="46" y="139"/>
                  </a:lnTo>
                  <a:lnTo>
                    <a:pt x="53" y="140"/>
                  </a:lnTo>
                  <a:lnTo>
                    <a:pt x="59" y="140"/>
                  </a:lnTo>
                  <a:lnTo>
                    <a:pt x="63" y="140"/>
                  </a:lnTo>
                  <a:lnTo>
                    <a:pt x="67" y="139"/>
                  </a:lnTo>
                  <a:lnTo>
                    <a:pt x="70" y="139"/>
                  </a:lnTo>
                  <a:lnTo>
                    <a:pt x="75" y="137"/>
                  </a:lnTo>
                  <a:lnTo>
                    <a:pt x="77" y="137"/>
                  </a:lnTo>
                  <a:lnTo>
                    <a:pt x="79" y="136"/>
                  </a:lnTo>
                  <a:lnTo>
                    <a:pt x="82" y="136"/>
                  </a:lnTo>
                  <a:lnTo>
                    <a:pt x="85" y="135"/>
                  </a:lnTo>
                  <a:lnTo>
                    <a:pt x="86" y="136"/>
                  </a:lnTo>
                  <a:lnTo>
                    <a:pt x="83" y="147"/>
                  </a:lnTo>
                  <a:lnTo>
                    <a:pt x="79" y="156"/>
                  </a:lnTo>
                  <a:lnTo>
                    <a:pt x="76" y="165"/>
                  </a:lnTo>
                  <a:lnTo>
                    <a:pt x="71" y="173"/>
                  </a:lnTo>
                  <a:lnTo>
                    <a:pt x="66" y="181"/>
                  </a:lnTo>
                  <a:lnTo>
                    <a:pt x="59" y="188"/>
                  </a:lnTo>
                  <a:lnTo>
                    <a:pt x="52" y="194"/>
                  </a:lnTo>
                  <a:lnTo>
                    <a:pt x="45" y="200"/>
                  </a:lnTo>
                  <a:lnTo>
                    <a:pt x="40" y="203"/>
                  </a:lnTo>
                  <a:lnTo>
                    <a:pt x="36" y="205"/>
                  </a:lnTo>
                  <a:lnTo>
                    <a:pt x="31" y="208"/>
                  </a:lnTo>
                  <a:lnTo>
                    <a:pt x="25" y="210"/>
                  </a:lnTo>
                  <a:lnTo>
                    <a:pt x="21" y="212"/>
                  </a:lnTo>
                  <a:lnTo>
                    <a:pt x="15" y="213"/>
                  </a:lnTo>
                  <a:lnTo>
                    <a:pt x="8" y="216"/>
                  </a:lnTo>
                  <a:lnTo>
                    <a:pt x="2" y="217"/>
                  </a:lnTo>
                  <a:lnTo>
                    <a:pt x="2" y="225"/>
                  </a:lnTo>
                  <a:lnTo>
                    <a:pt x="15" y="224"/>
                  </a:lnTo>
                  <a:lnTo>
                    <a:pt x="29" y="222"/>
                  </a:lnTo>
                  <a:lnTo>
                    <a:pt x="40" y="218"/>
                  </a:lnTo>
                  <a:lnTo>
                    <a:pt x="53" y="215"/>
                  </a:lnTo>
                  <a:lnTo>
                    <a:pt x="63" y="210"/>
                  </a:lnTo>
                  <a:lnTo>
                    <a:pt x="75" y="204"/>
                  </a:lnTo>
                  <a:lnTo>
                    <a:pt x="85" y="197"/>
                  </a:lnTo>
                  <a:lnTo>
                    <a:pt x="96" y="190"/>
                  </a:lnTo>
                  <a:lnTo>
                    <a:pt x="107" y="180"/>
                  </a:lnTo>
                  <a:lnTo>
                    <a:pt x="116" y="170"/>
                  </a:lnTo>
                  <a:lnTo>
                    <a:pt x="124" y="158"/>
                  </a:lnTo>
                  <a:lnTo>
                    <a:pt x="131" y="147"/>
                  </a:lnTo>
                  <a:lnTo>
                    <a:pt x="136" y="134"/>
                  </a:lnTo>
                  <a:lnTo>
                    <a:pt x="140" y="120"/>
                  </a:lnTo>
                  <a:lnTo>
                    <a:pt x="142" y="106"/>
                  </a:lnTo>
                  <a:lnTo>
                    <a:pt x="143" y="91"/>
                  </a:lnTo>
                  <a:lnTo>
                    <a:pt x="142" y="72"/>
                  </a:lnTo>
                  <a:lnTo>
                    <a:pt x="138" y="54"/>
                  </a:lnTo>
                  <a:lnTo>
                    <a:pt x="131" y="38"/>
                  </a:lnTo>
                  <a:lnTo>
                    <a:pt x="122" y="26"/>
                  </a:lnTo>
                  <a:lnTo>
                    <a:pt x="116" y="20"/>
                  </a:lnTo>
                  <a:lnTo>
                    <a:pt x="111" y="14"/>
                  </a:lnTo>
                  <a:lnTo>
                    <a:pt x="105" y="9"/>
                  </a:lnTo>
                  <a:lnTo>
                    <a:pt x="99" y="6"/>
                  </a:lnTo>
                  <a:lnTo>
                    <a:pt x="92" y="4"/>
                  </a:lnTo>
                  <a:lnTo>
                    <a:pt x="85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74" y="11"/>
                  </a:lnTo>
                  <a:lnTo>
                    <a:pt x="78" y="12"/>
                  </a:lnTo>
                  <a:lnTo>
                    <a:pt x="82" y="15"/>
                  </a:lnTo>
                  <a:lnTo>
                    <a:pt x="84" y="19"/>
                  </a:lnTo>
                  <a:lnTo>
                    <a:pt x="85" y="22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6"/>
                  </a:lnTo>
                  <a:lnTo>
                    <a:pt x="91" y="41"/>
                  </a:lnTo>
                  <a:lnTo>
                    <a:pt x="91" y="45"/>
                  </a:lnTo>
                  <a:lnTo>
                    <a:pt x="92" y="51"/>
                  </a:lnTo>
                  <a:lnTo>
                    <a:pt x="92" y="58"/>
                  </a:lnTo>
                  <a:lnTo>
                    <a:pt x="92" y="64"/>
                  </a:lnTo>
                  <a:lnTo>
                    <a:pt x="93" y="71"/>
                  </a:lnTo>
                  <a:lnTo>
                    <a:pt x="93" y="77"/>
                  </a:lnTo>
                  <a:lnTo>
                    <a:pt x="93" y="86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92" y="104"/>
                  </a:lnTo>
                  <a:lnTo>
                    <a:pt x="92" y="110"/>
                  </a:lnTo>
                  <a:lnTo>
                    <a:pt x="91" y="114"/>
                  </a:lnTo>
                  <a:lnTo>
                    <a:pt x="91" y="118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78" y="125"/>
                  </a:lnTo>
                  <a:lnTo>
                    <a:pt x="76" y="125"/>
                  </a:lnTo>
                  <a:lnTo>
                    <a:pt x="69" y="124"/>
                  </a:lnTo>
                  <a:lnTo>
                    <a:pt x="63" y="120"/>
                  </a:lnTo>
                  <a:lnTo>
                    <a:pt x="58" y="116"/>
                  </a:lnTo>
                  <a:lnTo>
                    <a:pt x="54" y="107"/>
                  </a:lnTo>
                  <a:lnTo>
                    <a:pt x="51" y="97"/>
                  </a:lnTo>
                  <a:lnTo>
                    <a:pt x="50" y="84"/>
                  </a:lnTo>
                  <a:lnTo>
                    <a:pt x="47" y="69"/>
                  </a:lnTo>
                  <a:lnTo>
                    <a:pt x="47" y="52"/>
                  </a:lnTo>
                  <a:lnTo>
                    <a:pt x="47" y="43"/>
                  </a:lnTo>
                  <a:lnTo>
                    <a:pt x="48" y="34"/>
                  </a:lnTo>
                  <a:lnTo>
                    <a:pt x="51" y="27"/>
                  </a:lnTo>
                  <a:lnTo>
                    <a:pt x="53" y="20"/>
                  </a:lnTo>
                  <a:lnTo>
                    <a:pt x="55" y="15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7" name="Freeform 243"/>
            <p:cNvSpPr>
              <a:spLocks/>
            </p:cNvSpPr>
            <p:nvPr/>
          </p:nvSpPr>
          <p:spPr bwMode="auto">
            <a:xfrm>
              <a:off x="4406" y="2424"/>
              <a:ext cx="40" cy="110"/>
            </a:xfrm>
            <a:custGeom>
              <a:avLst/>
              <a:gdLst>
                <a:gd name="T0" fmla="*/ 0 w 120"/>
                <a:gd name="T1" fmla="*/ 1 h 220"/>
                <a:gd name="T2" fmla="*/ 0 w 120"/>
                <a:gd name="T3" fmla="*/ 1 h 220"/>
                <a:gd name="T4" fmla="*/ 0 w 120"/>
                <a:gd name="T5" fmla="*/ 1 h 220"/>
                <a:gd name="T6" fmla="*/ 0 w 120"/>
                <a:gd name="T7" fmla="*/ 1 h 220"/>
                <a:gd name="T8" fmla="*/ 0 w 120"/>
                <a:gd name="T9" fmla="*/ 1 h 220"/>
                <a:gd name="T10" fmla="*/ 0 w 120"/>
                <a:gd name="T11" fmla="*/ 1 h 220"/>
                <a:gd name="T12" fmla="*/ 0 w 120"/>
                <a:gd name="T13" fmla="*/ 1 h 220"/>
                <a:gd name="T14" fmla="*/ 0 w 120"/>
                <a:gd name="T15" fmla="*/ 1 h 220"/>
                <a:gd name="T16" fmla="*/ 0 w 120"/>
                <a:gd name="T17" fmla="*/ 1 h 220"/>
                <a:gd name="T18" fmla="*/ 0 w 120"/>
                <a:gd name="T19" fmla="*/ 1 h 220"/>
                <a:gd name="T20" fmla="*/ 0 w 120"/>
                <a:gd name="T21" fmla="*/ 1 h 220"/>
                <a:gd name="T22" fmla="*/ 0 w 120"/>
                <a:gd name="T23" fmla="*/ 1 h 220"/>
                <a:gd name="T24" fmla="*/ 0 w 120"/>
                <a:gd name="T25" fmla="*/ 1 h 220"/>
                <a:gd name="T26" fmla="*/ 0 w 120"/>
                <a:gd name="T27" fmla="*/ 1 h 220"/>
                <a:gd name="T28" fmla="*/ 0 w 120"/>
                <a:gd name="T29" fmla="*/ 1 h 220"/>
                <a:gd name="T30" fmla="*/ 0 w 120"/>
                <a:gd name="T31" fmla="*/ 1 h 220"/>
                <a:gd name="T32" fmla="*/ 0 w 120"/>
                <a:gd name="T33" fmla="*/ 1 h 220"/>
                <a:gd name="T34" fmla="*/ 0 w 120"/>
                <a:gd name="T35" fmla="*/ 1 h 220"/>
                <a:gd name="T36" fmla="*/ 0 w 120"/>
                <a:gd name="T37" fmla="*/ 1 h 220"/>
                <a:gd name="T38" fmla="*/ 0 w 120"/>
                <a:gd name="T39" fmla="*/ 1 h 220"/>
                <a:gd name="T40" fmla="*/ 0 w 120"/>
                <a:gd name="T41" fmla="*/ 1 h 220"/>
                <a:gd name="T42" fmla="*/ 0 w 120"/>
                <a:gd name="T43" fmla="*/ 1 h 220"/>
                <a:gd name="T44" fmla="*/ 0 w 120"/>
                <a:gd name="T45" fmla="*/ 1 h 220"/>
                <a:gd name="T46" fmla="*/ 0 w 120"/>
                <a:gd name="T47" fmla="*/ 1 h 220"/>
                <a:gd name="T48" fmla="*/ 0 w 120"/>
                <a:gd name="T49" fmla="*/ 1 h 220"/>
                <a:gd name="T50" fmla="*/ 0 w 120"/>
                <a:gd name="T51" fmla="*/ 1 h 220"/>
                <a:gd name="T52" fmla="*/ 0 w 120"/>
                <a:gd name="T53" fmla="*/ 1 h 220"/>
                <a:gd name="T54" fmla="*/ 0 w 120"/>
                <a:gd name="T55" fmla="*/ 1 h 220"/>
                <a:gd name="T56" fmla="*/ 0 w 120"/>
                <a:gd name="T57" fmla="*/ 0 h 220"/>
                <a:gd name="T58" fmla="*/ 0 w 120"/>
                <a:gd name="T59" fmla="*/ 0 h 220"/>
                <a:gd name="T60" fmla="*/ 0 w 120"/>
                <a:gd name="T61" fmla="*/ 1 h 220"/>
                <a:gd name="T62" fmla="*/ 0 w 120"/>
                <a:gd name="T63" fmla="*/ 1 h 220"/>
                <a:gd name="T64" fmla="*/ 0 w 120"/>
                <a:gd name="T65" fmla="*/ 1 h 220"/>
                <a:gd name="T66" fmla="*/ 0 w 120"/>
                <a:gd name="T67" fmla="*/ 1 h 220"/>
                <a:gd name="T68" fmla="*/ 0 w 120"/>
                <a:gd name="T69" fmla="*/ 1 h 220"/>
                <a:gd name="T70" fmla="*/ 0 w 120"/>
                <a:gd name="T71" fmla="*/ 1 h 220"/>
                <a:gd name="T72" fmla="*/ 0 w 120"/>
                <a:gd name="T73" fmla="*/ 1 h 220"/>
                <a:gd name="T74" fmla="*/ 0 w 120"/>
                <a:gd name="T75" fmla="*/ 1 h 220"/>
                <a:gd name="T76" fmla="*/ 0 w 120"/>
                <a:gd name="T77" fmla="*/ 1 h 220"/>
                <a:gd name="T78" fmla="*/ 0 w 120"/>
                <a:gd name="T79" fmla="*/ 1 h 220"/>
                <a:gd name="T80" fmla="*/ 0 w 120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220"/>
                <a:gd name="T125" fmla="*/ 120 w 120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220">
                  <a:moveTo>
                    <a:pt x="1" y="220"/>
                  </a:moveTo>
                  <a:lnTo>
                    <a:pt x="1" y="212"/>
                  </a:lnTo>
                  <a:lnTo>
                    <a:pt x="12" y="212"/>
                  </a:lnTo>
                  <a:lnTo>
                    <a:pt x="20" y="211"/>
                  </a:lnTo>
                  <a:lnTo>
                    <a:pt x="27" y="209"/>
                  </a:lnTo>
                  <a:lnTo>
                    <a:pt x="32" y="207"/>
                  </a:lnTo>
                  <a:lnTo>
                    <a:pt x="35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8" y="44"/>
                  </a:lnTo>
                  <a:lnTo>
                    <a:pt x="36" y="41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3" y="38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4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2" y="207"/>
                  </a:lnTo>
                  <a:lnTo>
                    <a:pt x="95" y="209"/>
                  </a:lnTo>
                  <a:lnTo>
                    <a:pt x="102" y="211"/>
                  </a:lnTo>
                  <a:lnTo>
                    <a:pt x="110" y="212"/>
                  </a:lnTo>
                  <a:lnTo>
                    <a:pt x="120" y="212"/>
                  </a:lnTo>
                  <a:lnTo>
                    <a:pt x="120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8" name="Freeform 244"/>
            <p:cNvSpPr>
              <a:spLocks/>
            </p:cNvSpPr>
            <p:nvPr/>
          </p:nvSpPr>
          <p:spPr bwMode="auto">
            <a:xfrm>
              <a:off x="4448" y="2424"/>
              <a:ext cx="48" cy="112"/>
            </a:xfrm>
            <a:custGeom>
              <a:avLst/>
              <a:gdLst>
                <a:gd name="T0" fmla="*/ 0 w 145"/>
                <a:gd name="T1" fmla="*/ 0 h 225"/>
                <a:gd name="T2" fmla="*/ 0 w 145"/>
                <a:gd name="T3" fmla="*/ 0 h 225"/>
                <a:gd name="T4" fmla="*/ 0 w 145"/>
                <a:gd name="T5" fmla="*/ 0 h 225"/>
                <a:gd name="T6" fmla="*/ 0 w 145"/>
                <a:gd name="T7" fmla="*/ 0 h 225"/>
                <a:gd name="T8" fmla="*/ 0 w 145"/>
                <a:gd name="T9" fmla="*/ 0 h 225"/>
                <a:gd name="T10" fmla="*/ 0 w 145"/>
                <a:gd name="T11" fmla="*/ 0 h 225"/>
                <a:gd name="T12" fmla="*/ 0 w 145"/>
                <a:gd name="T13" fmla="*/ 0 h 225"/>
                <a:gd name="T14" fmla="*/ 0 w 145"/>
                <a:gd name="T15" fmla="*/ 0 h 225"/>
                <a:gd name="T16" fmla="*/ 0 w 145"/>
                <a:gd name="T17" fmla="*/ 0 h 225"/>
                <a:gd name="T18" fmla="*/ 0 w 145"/>
                <a:gd name="T19" fmla="*/ 0 h 225"/>
                <a:gd name="T20" fmla="*/ 0 w 145"/>
                <a:gd name="T21" fmla="*/ 0 h 225"/>
                <a:gd name="T22" fmla="*/ 0 w 145"/>
                <a:gd name="T23" fmla="*/ 0 h 225"/>
                <a:gd name="T24" fmla="*/ 0 w 145"/>
                <a:gd name="T25" fmla="*/ 0 h 225"/>
                <a:gd name="T26" fmla="*/ 0 w 145"/>
                <a:gd name="T27" fmla="*/ 0 h 225"/>
                <a:gd name="T28" fmla="*/ 0 w 145"/>
                <a:gd name="T29" fmla="*/ 0 h 225"/>
                <a:gd name="T30" fmla="*/ 0 w 145"/>
                <a:gd name="T31" fmla="*/ 0 h 225"/>
                <a:gd name="T32" fmla="*/ 0 w 145"/>
                <a:gd name="T33" fmla="*/ 0 h 225"/>
                <a:gd name="T34" fmla="*/ 0 w 145"/>
                <a:gd name="T35" fmla="*/ 0 h 225"/>
                <a:gd name="T36" fmla="*/ 0 w 145"/>
                <a:gd name="T37" fmla="*/ 0 h 225"/>
                <a:gd name="T38" fmla="*/ 0 w 145"/>
                <a:gd name="T39" fmla="*/ 0 h 225"/>
                <a:gd name="T40" fmla="*/ 0 w 145"/>
                <a:gd name="T41" fmla="*/ 0 h 225"/>
                <a:gd name="T42" fmla="*/ 0 w 145"/>
                <a:gd name="T43" fmla="*/ 0 h 225"/>
                <a:gd name="T44" fmla="*/ 0 w 145"/>
                <a:gd name="T45" fmla="*/ 0 h 225"/>
                <a:gd name="T46" fmla="*/ 0 w 145"/>
                <a:gd name="T47" fmla="*/ 0 h 225"/>
                <a:gd name="T48" fmla="*/ 0 w 145"/>
                <a:gd name="T49" fmla="*/ 0 h 225"/>
                <a:gd name="T50" fmla="*/ 0 w 145"/>
                <a:gd name="T51" fmla="*/ 0 h 225"/>
                <a:gd name="T52" fmla="*/ 0 w 145"/>
                <a:gd name="T53" fmla="*/ 0 h 225"/>
                <a:gd name="T54" fmla="*/ 0 w 145"/>
                <a:gd name="T55" fmla="*/ 0 h 225"/>
                <a:gd name="T56" fmla="*/ 0 w 145"/>
                <a:gd name="T57" fmla="*/ 0 h 225"/>
                <a:gd name="T58" fmla="*/ 0 w 145"/>
                <a:gd name="T59" fmla="*/ 0 h 225"/>
                <a:gd name="T60" fmla="*/ 0 w 145"/>
                <a:gd name="T61" fmla="*/ 0 h 225"/>
                <a:gd name="T62" fmla="*/ 0 w 145"/>
                <a:gd name="T63" fmla="*/ 0 h 225"/>
                <a:gd name="T64" fmla="*/ 0 w 145"/>
                <a:gd name="T65" fmla="*/ 0 h 225"/>
                <a:gd name="T66" fmla="*/ 0 w 145"/>
                <a:gd name="T67" fmla="*/ 0 h 225"/>
                <a:gd name="T68" fmla="*/ 0 w 145"/>
                <a:gd name="T69" fmla="*/ 0 h 225"/>
                <a:gd name="T70" fmla="*/ 0 w 145"/>
                <a:gd name="T71" fmla="*/ 0 h 225"/>
                <a:gd name="T72" fmla="*/ 0 w 145"/>
                <a:gd name="T73" fmla="*/ 0 h 225"/>
                <a:gd name="T74" fmla="*/ 0 w 145"/>
                <a:gd name="T75" fmla="*/ 0 h 225"/>
                <a:gd name="T76" fmla="*/ 0 w 145"/>
                <a:gd name="T77" fmla="*/ 0 h 225"/>
                <a:gd name="T78" fmla="*/ 0 w 145"/>
                <a:gd name="T79" fmla="*/ 0 h 225"/>
                <a:gd name="T80" fmla="*/ 0 w 145"/>
                <a:gd name="T81" fmla="*/ 0 h 225"/>
                <a:gd name="T82" fmla="*/ 0 w 145"/>
                <a:gd name="T83" fmla="*/ 0 h 225"/>
                <a:gd name="T84" fmla="*/ 0 w 145"/>
                <a:gd name="T85" fmla="*/ 0 h 225"/>
                <a:gd name="T86" fmla="*/ 0 w 145"/>
                <a:gd name="T87" fmla="*/ 0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5"/>
                <a:gd name="T133" fmla="*/ 0 h 225"/>
                <a:gd name="T134" fmla="*/ 145 w 145"/>
                <a:gd name="T135" fmla="*/ 225 h 2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5" h="225">
                  <a:moveTo>
                    <a:pt x="73" y="0"/>
                  </a:moveTo>
                  <a:lnTo>
                    <a:pt x="66" y="0"/>
                  </a:lnTo>
                  <a:lnTo>
                    <a:pt x="60" y="1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3" y="9"/>
                  </a:lnTo>
                  <a:lnTo>
                    <a:pt x="37" y="14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5" y="43"/>
                  </a:lnTo>
                  <a:lnTo>
                    <a:pt x="7" y="64"/>
                  </a:lnTo>
                  <a:lnTo>
                    <a:pt x="1" y="88"/>
                  </a:lnTo>
                  <a:lnTo>
                    <a:pt x="0" y="114"/>
                  </a:lnTo>
                  <a:lnTo>
                    <a:pt x="1" y="125"/>
                  </a:lnTo>
                  <a:lnTo>
                    <a:pt x="2" y="133"/>
                  </a:lnTo>
                  <a:lnTo>
                    <a:pt x="2" y="141"/>
                  </a:lnTo>
                  <a:lnTo>
                    <a:pt x="3" y="148"/>
                  </a:lnTo>
                  <a:lnTo>
                    <a:pt x="6" y="158"/>
                  </a:lnTo>
                  <a:lnTo>
                    <a:pt x="8" y="167"/>
                  </a:lnTo>
                  <a:lnTo>
                    <a:pt x="12" y="175"/>
                  </a:lnTo>
                  <a:lnTo>
                    <a:pt x="15" y="184"/>
                  </a:lnTo>
                  <a:lnTo>
                    <a:pt x="21" y="192"/>
                  </a:lnTo>
                  <a:lnTo>
                    <a:pt x="26" y="200"/>
                  </a:lnTo>
                  <a:lnTo>
                    <a:pt x="32" y="207"/>
                  </a:lnTo>
                  <a:lnTo>
                    <a:pt x="39" y="213"/>
                  </a:lnTo>
                  <a:lnTo>
                    <a:pt x="46" y="218"/>
                  </a:lnTo>
                  <a:lnTo>
                    <a:pt x="54" y="222"/>
                  </a:lnTo>
                  <a:lnTo>
                    <a:pt x="63" y="224"/>
                  </a:lnTo>
                  <a:lnTo>
                    <a:pt x="73" y="225"/>
                  </a:lnTo>
                  <a:lnTo>
                    <a:pt x="79" y="225"/>
                  </a:lnTo>
                  <a:lnTo>
                    <a:pt x="86" y="224"/>
                  </a:lnTo>
                  <a:lnTo>
                    <a:pt x="92" y="222"/>
                  </a:lnTo>
                  <a:lnTo>
                    <a:pt x="99" y="218"/>
                  </a:lnTo>
                  <a:lnTo>
                    <a:pt x="105" y="215"/>
                  </a:lnTo>
                  <a:lnTo>
                    <a:pt x="111" y="210"/>
                  </a:lnTo>
                  <a:lnTo>
                    <a:pt x="115" y="204"/>
                  </a:lnTo>
                  <a:lnTo>
                    <a:pt x="121" y="199"/>
                  </a:lnTo>
                  <a:lnTo>
                    <a:pt x="131" y="181"/>
                  </a:lnTo>
                  <a:lnTo>
                    <a:pt x="139" y="160"/>
                  </a:lnTo>
                  <a:lnTo>
                    <a:pt x="144" y="137"/>
                  </a:lnTo>
                  <a:lnTo>
                    <a:pt x="145" y="111"/>
                  </a:lnTo>
                  <a:lnTo>
                    <a:pt x="144" y="88"/>
                  </a:lnTo>
                  <a:lnTo>
                    <a:pt x="139" y="67"/>
                  </a:lnTo>
                  <a:lnTo>
                    <a:pt x="132" y="48"/>
                  </a:lnTo>
                  <a:lnTo>
                    <a:pt x="123" y="31"/>
                  </a:lnTo>
                  <a:lnTo>
                    <a:pt x="117" y="24"/>
                  </a:lnTo>
                  <a:lnTo>
                    <a:pt x="113" y="18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4" y="5"/>
                  </a:lnTo>
                  <a:lnTo>
                    <a:pt x="88" y="3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73" y="9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5" y="18"/>
                  </a:lnTo>
                  <a:lnTo>
                    <a:pt x="89" y="23"/>
                  </a:lnTo>
                  <a:lnTo>
                    <a:pt x="91" y="31"/>
                  </a:lnTo>
                  <a:lnTo>
                    <a:pt x="93" y="43"/>
                  </a:lnTo>
                  <a:lnTo>
                    <a:pt x="94" y="58"/>
                  </a:lnTo>
                  <a:lnTo>
                    <a:pt x="94" y="76"/>
                  </a:lnTo>
                  <a:lnTo>
                    <a:pt x="94" y="149"/>
                  </a:lnTo>
                  <a:lnTo>
                    <a:pt x="94" y="162"/>
                  </a:lnTo>
                  <a:lnTo>
                    <a:pt x="93" y="173"/>
                  </a:lnTo>
                  <a:lnTo>
                    <a:pt x="93" y="182"/>
                  </a:lnTo>
                  <a:lnTo>
                    <a:pt x="92" y="190"/>
                  </a:lnTo>
                  <a:lnTo>
                    <a:pt x="89" y="202"/>
                  </a:lnTo>
                  <a:lnTo>
                    <a:pt x="84" y="210"/>
                  </a:lnTo>
                  <a:lnTo>
                    <a:pt x="79" y="215"/>
                  </a:lnTo>
                  <a:lnTo>
                    <a:pt x="73" y="216"/>
                  </a:lnTo>
                  <a:lnTo>
                    <a:pt x="68" y="215"/>
                  </a:lnTo>
                  <a:lnTo>
                    <a:pt x="63" y="212"/>
                  </a:lnTo>
                  <a:lnTo>
                    <a:pt x="60" y="208"/>
                  </a:lnTo>
                  <a:lnTo>
                    <a:pt x="56" y="202"/>
                  </a:lnTo>
                  <a:lnTo>
                    <a:pt x="54" y="194"/>
                  </a:lnTo>
                  <a:lnTo>
                    <a:pt x="52" y="182"/>
                  </a:lnTo>
                  <a:lnTo>
                    <a:pt x="51" y="167"/>
                  </a:lnTo>
                  <a:lnTo>
                    <a:pt x="51" y="149"/>
                  </a:lnTo>
                  <a:lnTo>
                    <a:pt x="51" y="76"/>
                  </a:lnTo>
                  <a:lnTo>
                    <a:pt x="51" y="58"/>
                  </a:lnTo>
                  <a:lnTo>
                    <a:pt x="52" y="43"/>
                  </a:lnTo>
                  <a:lnTo>
                    <a:pt x="54" y="31"/>
                  </a:lnTo>
                  <a:lnTo>
                    <a:pt x="56" y="23"/>
                  </a:lnTo>
                  <a:lnTo>
                    <a:pt x="60" y="18"/>
                  </a:lnTo>
                  <a:lnTo>
                    <a:pt x="63" y="13"/>
                  </a:lnTo>
                  <a:lnTo>
                    <a:pt x="68" y="11"/>
                  </a:lnTo>
                  <a:lnTo>
                    <a:pt x="73" y="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9" name="Freeform 245"/>
            <p:cNvSpPr>
              <a:spLocks/>
            </p:cNvSpPr>
            <p:nvPr/>
          </p:nvSpPr>
          <p:spPr bwMode="auto">
            <a:xfrm>
              <a:off x="4748" y="2424"/>
              <a:ext cx="40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2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5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4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87" y="182"/>
                  </a:lnTo>
                  <a:lnTo>
                    <a:pt x="87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2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0" name="Freeform 246"/>
            <p:cNvSpPr>
              <a:spLocks/>
            </p:cNvSpPr>
            <p:nvPr/>
          </p:nvSpPr>
          <p:spPr bwMode="auto">
            <a:xfrm>
              <a:off x="4793" y="2424"/>
              <a:ext cx="41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2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5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1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1" name="Freeform 247"/>
            <p:cNvSpPr>
              <a:spLocks/>
            </p:cNvSpPr>
            <p:nvPr/>
          </p:nvSpPr>
          <p:spPr bwMode="auto">
            <a:xfrm>
              <a:off x="5045" y="2424"/>
              <a:ext cx="40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3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8" y="44"/>
                  </a:lnTo>
                  <a:lnTo>
                    <a:pt x="37" y="41"/>
                  </a:lnTo>
                  <a:lnTo>
                    <a:pt x="35" y="38"/>
                  </a:lnTo>
                  <a:lnTo>
                    <a:pt x="33" y="37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87" y="182"/>
                  </a:lnTo>
                  <a:lnTo>
                    <a:pt x="87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3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2" name="Freeform 248"/>
            <p:cNvSpPr>
              <a:spLocks/>
            </p:cNvSpPr>
            <p:nvPr/>
          </p:nvSpPr>
          <p:spPr bwMode="auto">
            <a:xfrm>
              <a:off x="5088" y="2424"/>
              <a:ext cx="49" cy="110"/>
            </a:xfrm>
            <a:custGeom>
              <a:avLst/>
              <a:gdLst>
                <a:gd name="T0" fmla="*/ 0 w 148"/>
                <a:gd name="T1" fmla="*/ 1 h 220"/>
                <a:gd name="T2" fmla="*/ 0 w 148"/>
                <a:gd name="T3" fmla="*/ 1 h 220"/>
                <a:gd name="T4" fmla="*/ 0 w 148"/>
                <a:gd name="T5" fmla="*/ 1 h 220"/>
                <a:gd name="T6" fmla="*/ 0 w 148"/>
                <a:gd name="T7" fmla="*/ 1 h 220"/>
                <a:gd name="T8" fmla="*/ 0 w 148"/>
                <a:gd name="T9" fmla="*/ 1 h 220"/>
                <a:gd name="T10" fmla="*/ 0 w 148"/>
                <a:gd name="T11" fmla="*/ 1 h 220"/>
                <a:gd name="T12" fmla="*/ 0 w 148"/>
                <a:gd name="T13" fmla="*/ 1 h 220"/>
                <a:gd name="T14" fmla="*/ 0 w 148"/>
                <a:gd name="T15" fmla="*/ 1 h 220"/>
                <a:gd name="T16" fmla="*/ 0 w 148"/>
                <a:gd name="T17" fmla="*/ 1 h 220"/>
                <a:gd name="T18" fmla="*/ 0 w 148"/>
                <a:gd name="T19" fmla="*/ 1 h 220"/>
                <a:gd name="T20" fmla="*/ 0 w 148"/>
                <a:gd name="T21" fmla="*/ 1 h 220"/>
                <a:gd name="T22" fmla="*/ 0 w 148"/>
                <a:gd name="T23" fmla="*/ 1 h 220"/>
                <a:gd name="T24" fmla="*/ 0 w 148"/>
                <a:gd name="T25" fmla="*/ 1 h 220"/>
                <a:gd name="T26" fmla="*/ 0 w 148"/>
                <a:gd name="T27" fmla="*/ 1 h 220"/>
                <a:gd name="T28" fmla="*/ 0 w 148"/>
                <a:gd name="T29" fmla="*/ 1 h 220"/>
                <a:gd name="T30" fmla="*/ 0 w 148"/>
                <a:gd name="T31" fmla="*/ 1 h 220"/>
                <a:gd name="T32" fmla="*/ 0 w 148"/>
                <a:gd name="T33" fmla="*/ 1 h 220"/>
                <a:gd name="T34" fmla="*/ 0 w 148"/>
                <a:gd name="T35" fmla="*/ 1 h 220"/>
                <a:gd name="T36" fmla="*/ 0 w 148"/>
                <a:gd name="T37" fmla="*/ 1 h 220"/>
                <a:gd name="T38" fmla="*/ 0 w 148"/>
                <a:gd name="T39" fmla="*/ 1 h 220"/>
                <a:gd name="T40" fmla="*/ 0 w 148"/>
                <a:gd name="T41" fmla="*/ 0 h 220"/>
                <a:gd name="T42" fmla="*/ 0 w 148"/>
                <a:gd name="T43" fmla="*/ 0 h 220"/>
                <a:gd name="T44" fmla="*/ 0 w 148"/>
                <a:gd name="T45" fmla="*/ 1 h 220"/>
                <a:gd name="T46" fmla="*/ 0 w 148"/>
                <a:gd name="T47" fmla="*/ 1 h 220"/>
                <a:gd name="T48" fmla="*/ 0 w 148"/>
                <a:gd name="T49" fmla="*/ 1 h 220"/>
                <a:gd name="T50" fmla="*/ 0 w 148"/>
                <a:gd name="T51" fmla="*/ 1 h 220"/>
                <a:gd name="T52" fmla="*/ 0 w 148"/>
                <a:gd name="T53" fmla="*/ 1 h 220"/>
                <a:gd name="T54" fmla="*/ 0 w 148"/>
                <a:gd name="T55" fmla="*/ 1 h 220"/>
                <a:gd name="T56" fmla="*/ 0 w 148"/>
                <a:gd name="T57" fmla="*/ 1 h 220"/>
                <a:gd name="T58" fmla="*/ 0 w 148"/>
                <a:gd name="T59" fmla="*/ 1 h 220"/>
                <a:gd name="T60" fmla="*/ 0 w 148"/>
                <a:gd name="T61" fmla="*/ 1 h 220"/>
                <a:gd name="T62" fmla="*/ 0 w 148"/>
                <a:gd name="T63" fmla="*/ 1 h 220"/>
                <a:gd name="T64" fmla="*/ 0 w 148"/>
                <a:gd name="T65" fmla="*/ 1 h 220"/>
                <a:gd name="T66" fmla="*/ 0 w 148"/>
                <a:gd name="T67" fmla="*/ 1 h 220"/>
                <a:gd name="T68" fmla="*/ 0 w 148"/>
                <a:gd name="T69" fmla="*/ 1 h 220"/>
                <a:gd name="T70" fmla="*/ 0 w 148"/>
                <a:gd name="T71" fmla="*/ 1 h 220"/>
                <a:gd name="T72" fmla="*/ 0 w 148"/>
                <a:gd name="T73" fmla="*/ 1 h 220"/>
                <a:gd name="T74" fmla="*/ 0 w 148"/>
                <a:gd name="T75" fmla="*/ 1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8"/>
                <a:gd name="T115" fmla="*/ 0 h 220"/>
                <a:gd name="T116" fmla="*/ 148 w 148"/>
                <a:gd name="T117" fmla="*/ 220 h 2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8" h="220">
                  <a:moveTo>
                    <a:pt x="0" y="220"/>
                  </a:moveTo>
                  <a:lnTo>
                    <a:pt x="0" y="213"/>
                  </a:lnTo>
                  <a:lnTo>
                    <a:pt x="13" y="200"/>
                  </a:lnTo>
                  <a:lnTo>
                    <a:pt x="23" y="188"/>
                  </a:lnTo>
                  <a:lnTo>
                    <a:pt x="34" y="177"/>
                  </a:lnTo>
                  <a:lnTo>
                    <a:pt x="43" y="166"/>
                  </a:lnTo>
                  <a:lnTo>
                    <a:pt x="51" y="157"/>
                  </a:lnTo>
                  <a:lnTo>
                    <a:pt x="57" y="149"/>
                  </a:lnTo>
                  <a:lnTo>
                    <a:pt x="62" y="142"/>
                  </a:lnTo>
                  <a:lnTo>
                    <a:pt x="67" y="136"/>
                  </a:lnTo>
                  <a:lnTo>
                    <a:pt x="77" y="120"/>
                  </a:lnTo>
                  <a:lnTo>
                    <a:pt x="84" y="105"/>
                  </a:lnTo>
                  <a:lnTo>
                    <a:pt x="89" y="91"/>
                  </a:lnTo>
                  <a:lnTo>
                    <a:pt x="90" y="77"/>
                  </a:lnTo>
                  <a:lnTo>
                    <a:pt x="90" y="71"/>
                  </a:lnTo>
                  <a:lnTo>
                    <a:pt x="88" y="64"/>
                  </a:lnTo>
                  <a:lnTo>
                    <a:pt x="85" y="57"/>
                  </a:lnTo>
                  <a:lnTo>
                    <a:pt x="82" y="50"/>
                  </a:lnTo>
                  <a:lnTo>
                    <a:pt x="76" y="44"/>
                  </a:lnTo>
                  <a:lnTo>
                    <a:pt x="69" y="39"/>
                  </a:lnTo>
                  <a:lnTo>
                    <a:pt x="62" y="38"/>
                  </a:lnTo>
                  <a:lnTo>
                    <a:pt x="53" y="37"/>
                  </a:lnTo>
                  <a:lnTo>
                    <a:pt x="45" y="38"/>
                  </a:lnTo>
                  <a:lnTo>
                    <a:pt x="37" y="39"/>
                  </a:lnTo>
                  <a:lnTo>
                    <a:pt x="30" y="43"/>
                  </a:lnTo>
                  <a:lnTo>
                    <a:pt x="24" y="49"/>
                  </a:lnTo>
                  <a:lnTo>
                    <a:pt x="22" y="52"/>
                  </a:lnTo>
                  <a:lnTo>
                    <a:pt x="19" y="56"/>
                  </a:lnTo>
                  <a:lnTo>
                    <a:pt x="16" y="60"/>
                  </a:lnTo>
                  <a:lnTo>
                    <a:pt x="14" y="66"/>
                  </a:lnTo>
                  <a:lnTo>
                    <a:pt x="5" y="66"/>
                  </a:lnTo>
                  <a:lnTo>
                    <a:pt x="11" y="50"/>
                  </a:lnTo>
                  <a:lnTo>
                    <a:pt x="17" y="36"/>
                  </a:lnTo>
                  <a:lnTo>
                    <a:pt x="26" y="26"/>
                  </a:lnTo>
                  <a:lnTo>
                    <a:pt x="35" y="16"/>
                  </a:lnTo>
                  <a:lnTo>
                    <a:pt x="39" y="13"/>
                  </a:lnTo>
                  <a:lnTo>
                    <a:pt x="44" y="9"/>
                  </a:lnTo>
                  <a:lnTo>
                    <a:pt x="49" y="7"/>
                  </a:lnTo>
                  <a:lnTo>
                    <a:pt x="54" y="5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3" y="6"/>
                  </a:lnTo>
                  <a:lnTo>
                    <a:pt x="107" y="9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5" y="24"/>
                  </a:lnTo>
                  <a:lnTo>
                    <a:pt x="130" y="35"/>
                  </a:lnTo>
                  <a:lnTo>
                    <a:pt x="134" y="46"/>
                  </a:lnTo>
                  <a:lnTo>
                    <a:pt x="135" y="61"/>
                  </a:lnTo>
                  <a:lnTo>
                    <a:pt x="134" y="69"/>
                  </a:lnTo>
                  <a:lnTo>
                    <a:pt x="133" y="76"/>
                  </a:lnTo>
                  <a:lnTo>
                    <a:pt x="129" y="84"/>
                  </a:lnTo>
                  <a:lnTo>
                    <a:pt x="126" y="92"/>
                  </a:lnTo>
                  <a:lnTo>
                    <a:pt x="121" y="102"/>
                  </a:lnTo>
                  <a:lnTo>
                    <a:pt x="114" y="110"/>
                  </a:lnTo>
                  <a:lnTo>
                    <a:pt x="107" y="119"/>
                  </a:lnTo>
                  <a:lnTo>
                    <a:pt x="98" y="128"/>
                  </a:lnTo>
                  <a:lnTo>
                    <a:pt x="49" y="175"/>
                  </a:lnTo>
                  <a:lnTo>
                    <a:pt x="49" y="178"/>
                  </a:lnTo>
                  <a:lnTo>
                    <a:pt x="95" y="178"/>
                  </a:lnTo>
                  <a:lnTo>
                    <a:pt x="105" y="178"/>
                  </a:lnTo>
                  <a:lnTo>
                    <a:pt x="114" y="177"/>
                  </a:lnTo>
                  <a:lnTo>
                    <a:pt x="121" y="175"/>
                  </a:lnTo>
                  <a:lnTo>
                    <a:pt x="126" y="174"/>
                  </a:lnTo>
                  <a:lnTo>
                    <a:pt x="129" y="171"/>
                  </a:lnTo>
                  <a:lnTo>
                    <a:pt x="133" y="166"/>
                  </a:lnTo>
                  <a:lnTo>
                    <a:pt x="136" y="160"/>
                  </a:lnTo>
                  <a:lnTo>
                    <a:pt x="139" y="152"/>
                  </a:lnTo>
                  <a:lnTo>
                    <a:pt x="148" y="152"/>
                  </a:lnTo>
                  <a:lnTo>
                    <a:pt x="133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 rot="5400000">
            <a:off x="-1415256" y="4191794"/>
            <a:ext cx="6096000" cy="827088"/>
            <a:chOff x="1344" y="2736"/>
            <a:chExt cx="3840" cy="521"/>
          </a:xfrm>
        </p:grpSpPr>
        <p:sp>
          <p:nvSpPr>
            <p:cNvPr id="29719" name="Rectangle 21"/>
            <p:cNvSpPr>
              <a:spLocks noChangeArrowheads="1"/>
            </p:cNvSpPr>
            <p:nvPr/>
          </p:nvSpPr>
          <p:spPr bwMode="auto">
            <a:xfrm>
              <a:off x="1344" y="2736"/>
              <a:ext cx="3840" cy="5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Rectangle 22"/>
            <p:cNvSpPr>
              <a:spLocks noChangeArrowheads="1"/>
            </p:cNvSpPr>
            <p:nvPr/>
          </p:nvSpPr>
          <p:spPr bwMode="auto">
            <a:xfrm>
              <a:off x="1358" y="2757"/>
              <a:ext cx="3812" cy="479"/>
            </a:xfrm>
            <a:prstGeom prst="rect">
              <a:avLst/>
            </a:prstGeom>
            <a:solidFill>
              <a:srgbClr val="FFA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Rectangle 23"/>
            <p:cNvSpPr>
              <a:spLocks noChangeArrowheads="1"/>
            </p:cNvSpPr>
            <p:nvPr/>
          </p:nvSpPr>
          <p:spPr bwMode="auto">
            <a:xfrm>
              <a:off x="1672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Rectangle 24"/>
            <p:cNvSpPr>
              <a:spLocks noChangeArrowheads="1"/>
            </p:cNvSpPr>
            <p:nvPr/>
          </p:nvSpPr>
          <p:spPr bwMode="auto">
            <a:xfrm>
              <a:off x="1512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Rectangle 25"/>
            <p:cNvSpPr>
              <a:spLocks noChangeArrowheads="1"/>
            </p:cNvSpPr>
            <p:nvPr/>
          </p:nvSpPr>
          <p:spPr bwMode="auto">
            <a:xfrm>
              <a:off x="1592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Rectangle 26"/>
            <p:cNvSpPr>
              <a:spLocks noChangeArrowheads="1"/>
            </p:cNvSpPr>
            <p:nvPr/>
          </p:nvSpPr>
          <p:spPr bwMode="auto">
            <a:xfrm>
              <a:off x="1431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Rectangle 27"/>
            <p:cNvSpPr>
              <a:spLocks noChangeArrowheads="1"/>
            </p:cNvSpPr>
            <p:nvPr/>
          </p:nvSpPr>
          <p:spPr bwMode="auto">
            <a:xfrm>
              <a:off x="139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Rectangle 28"/>
            <p:cNvSpPr>
              <a:spLocks noChangeArrowheads="1"/>
            </p:cNvSpPr>
            <p:nvPr/>
          </p:nvSpPr>
          <p:spPr bwMode="auto">
            <a:xfrm>
              <a:off x="1473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Rectangle 29"/>
            <p:cNvSpPr>
              <a:spLocks noChangeArrowheads="1"/>
            </p:cNvSpPr>
            <p:nvPr/>
          </p:nvSpPr>
          <p:spPr bwMode="auto">
            <a:xfrm>
              <a:off x="155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Rectangle 30"/>
            <p:cNvSpPr>
              <a:spLocks noChangeArrowheads="1"/>
            </p:cNvSpPr>
            <p:nvPr/>
          </p:nvSpPr>
          <p:spPr bwMode="auto">
            <a:xfrm>
              <a:off x="163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Rectangle 31"/>
            <p:cNvSpPr>
              <a:spLocks noChangeArrowheads="1"/>
            </p:cNvSpPr>
            <p:nvPr/>
          </p:nvSpPr>
          <p:spPr bwMode="auto">
            <a:xfrm>
              <a:off x="1990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Rectangle 32"/>
            <p:cNvSpPr>
              <a:spLocks noChangeArrowheads="1"/>
            </p:cNvSpPr>
            <p:nvPr/>
          </p:nvSpPr>
          <p:spPr bwMode="auto">
            <a:xfrm>
              <a:off x="1831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Rectangle 33"/>
            <p:cNvSpPr>
              <a:spLocks noChangeArrowheads="1"/>
            </p:cNvSpPr>
            <p:nvPr/>
          </p:nvSpPr>
          <p:spPr bwMode="auto">
            <a:xfrm>
              <a:off x="1910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Rectangle 34"/>
            <p:cNvSpPr>
              <a:spLocks noChangeArrowheads="1"/>
            </p:cNvSpPr>
            <p:nvPr/>
          </p:nvSpPr>
          <p:spPr bwMode="auto">
            <a:xfrm>
              <a:off x="1749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5"/>
            <p:cNvSpPr>
              <a:spLocks noChangeArrowheads="1"/>
            </p:cNvSpPr>
            <p:nvPr/>
          </p:nvSpPr>
          <p:spPr bwMode="auto">
            <a:xfrm>
              <a:off x="171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Rectangle 36"/>
            <p:cNvSpPr>
              <a:spLocks noChangeArrowheads="1"/>
            </p:cNvSpPr>
            <p:nvPr/>
          </p:nvSpPr>
          <p:spPr bwMode="auto">
            <a:xfrm>
              <a:off x="1791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Rectangle 37"/>
            <p:cNvSpPr>
              <a:spLocks noChangeArrowheads="1"/>
            </p:cNvSpPr>
            <p:nvPr/>
          </p:nvSpPr>
          <p:spPr bwMode="auto">
            <a:xfrm>
              <a:off x="187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Rectangle 38"/>
            <p:cNvSpPr>
              <a:spLocks noChangeArrowheads="1"/>
            </p:cNvSpPr>
            <p:nvPr/>
          </p:nvSpPr>
          <p:spPr bwMode="auto">
            <a:xfrm>
              <a:off x="195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Rectangle 39"/>
            <p:cNvSpPr>
              <a:spLocks noChangeArrowheads="1"/>
            </p:cNvSpPr>
            <p:nvPr/>
          </p:nvSpPr>
          <p:spPr bwMode="auto">
            <a:xfrm>
              <a:off x="2308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Rectangle 40"/>
            <p:cNvSpPr>
              <a:spLocks noChangeArrowheads="1"/>
            </p:cNvSpPr>
            <p:nvPr/>
          </p:nvSpPr>
          <p:spPr bwMode="auto">
            <a:xfrm>
              <a:off x="2149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Rectangle 41"/>
            <p:cNvSpPr>
              <a:spLocks noChangeArrowheads="1"/>
            </p:cNvSpPr>
            <p:nvPr/>
          </p:nvSpPr>
          <p:spPr bwMode="auto">
            <a:xfrm>
              <a:off x="2229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Rectangle 42"/>
            <p:cNvSpPr>
              <a:spLocks noChangeArrowheads="1"/>
            </p:cNvSpPr>
            <p:nvPr/>
          </p:nvSpPr>
          <p:spPr bwMode="auto">
            <a:xfrm>
              <a:off x="2067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Rectangle 43"/>
            <p:cNvSpPr>
              <a:spLocks noChangeArrowheads="1"/>
            </p:cNvSpPr>
            <p:nvPr/>
          </p:nvSpPr>
          <p:spPr bwMode="auto">
            <a:xfrm>
              <a:off x="203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Rectangle 44"/>
            <p:cNvSpPr>
              <a:spLocks noChangeArrowheads="1"/>
            </p:cNvSpPr>
            <p:nvPr/>
          </p:nvSpPr>
          <p:spPr bwMode="auto">
            <a:xfrm>
              <a:off x="210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Rectangle 45"/>
            <p:cNvSpPr>
              <a:spLocks noChangeArrowheads="1"/>
            </p:cNvSpPr>
            <p:nvPr/>
          </p:nvSpPr>
          <p:spPr bwMode="auto">
            <a:xfrm>
              <a:off x="2189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Rectangle 46"/>
            <p:cNvSpPr>
              <a:spLocks noChangeArrowheads="1"/>
            </p:cNvSpPr>
            <p:nvPr/>
          </p:nvSpPr>
          <p:spPr bwMode="auto">
            <a:xfrm>
              <a:off x="226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Rectangle 47"/>
            <p:cNvSpPr>
              <a:spLocks noChangeArrowheads="1"/>
            </p:cNvSpPr>
            <p:nvPr/>
          </p:nvSpPr>
          <p:spPr bwMode="auto">
            <a:xfrm>
              <a:off x="2626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Rectangle 48"/>
            <p:cNvSpPr>
              <a:spLocks noChangeArrowheads="1"/>
            </p:cNvSpPr>
            <p:nvPr/>
          </p:nvSpPr>
          <p:spPr bwMode="auto">
            <a:xfrm>
              <a:off x="2466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Rectangle 49"/>
            <p:cNvSpPr>
              <a:spLocks noChangeArrowheads="1"/>
            </p:cNvSpPr>
            <p:nvPr/>
          </p:nvSpPr>
          <p:spPr bwMode="auto">
            <a:xfrm>
              <a:off x="2547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Rectangle 50"/>
            <p:cNvSpPr>
              <a:spLocks noChangeArrowheads="1"/>
            </p:cNvSpPr>
            <p:nvPr/>
          </p:nvSpPr>
          <p:spPr bwMode="auto">
            <a:xfrm>
              <a:off x="2385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Rectangle 51"/>
            <p:cNvSpPr>
              <a:spLocks noChangeArrowheads="1"/>
            </p:cNvSpPr>
            <p:nvPr/>
          </p:nvSpPr>
          <p:spPr bwMode="auto">
            <a:xfrm>
              <a:off x="234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Rectangle 52"/>
            <p:cNvSpPr>
              <a:spLocks noChangeArrowheads="1"/>
            </p:cNvSpPr>
            <p:nvPr/>
          </p:nvSpPr>
          <p:spPr bwMode="auto">
            <a:xfrm>
              <a:off x="2427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Rectangle 53"/>
            <p:cNvSpPr>
              <a:spLocks noChangeArrowheads="1"/>
            </p:cNvSpPr>
            <p:nvPr/>
          </p:nvSpPr>
          <p:spPr bwMode="auto">
            <a:xfrm>
              <a:off x="2507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Rectangle 54"/>
            <p:cNvSpPr>
              <a:spLocks noChangeArrowheads="1"/>
            </p:cNvSpPr>
            <p:nvPr/>
          </p:nvSpPr>
          <p:spPr bwMode="auto">
            <a:xfrm>
              <a:off x="258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Rectangle 55"/>
            <p:cNvSpPr>
              <a:spLocks noChangeArrowheads="1"/>
            </p:cNvSpPr>
            <p:nvPr/>
          </p:nvSpPr>
          <p:spPr bwMode="auto">
            <a:xfrm>
              <a:off x="2944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Rectangle 56"/>
            <p:cNvSpPr>
              <a:spLocks noChangeArrowheads="1"/>
            </p:cNvSpPr>
            <p:nvPr/>
          </p:nvSpPr>
          <p:spPr bwMode="auto">
            <a:xfrm>
              <a:off x="2785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Rectangle 57"/>
            <p:cNvSpPr>
              <a:spLocks noChangeArrowheads="1"/>
            </p:cNvSpPr>
            <p:nvPr/>
          </p:nvSpPr>
          <p:spPr bwMode="auto">
            <a:xfrm>
              <a:off x="2864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Rectangle 58"/>
            <p:cNvSpPr>
              <a:spLocks noChangeArrowheads="1"/>
            </p:cNvSpPr>
            <p:nvPr/>
          </p:nvSpPr>
          <p:spPr bwMode="auto">
            <a:xfrm>
              <a:off x="2703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ectangle 59"/>
            <p:cNvSpPr>
              <a:spLocks noChangeArrowheads="1"/>
            </p:cNvSpPr>
            <p:nvPr/>
          </p:nvSpPr>
          <p:spPr bwMode="auto">
            <a:xfrm>
              <a:off x="266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Rectangle 60"/>
            <p:cNvSpPr>
              <a:spLocks noChangeArrowheads="1"/>
            </p:cNvSpPr>
            <p:nvPr/>
          </p:nvSpPr>
          <p:spPr bwMode="auto">
            <a:xfrm>
              <a:off x="2745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Rectangle 61"/>
            <p:cNvSpPr>
              <a:spLocks noChangeArrowheads="1"/>
            </p:cNvSpPr>
            <p:nvPr/>
          </p:nvSpPr>
          <p:spPr bwMode="auto">
            <a:xfrm>
              <a:off x="2825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Rectangle 62"/>
            <p:cNvSpPr>
              <a:spLocks noChangeArrowheads="1"/>
            </p:cNvSpPr>
            <p:nvPr/>
          </p:nvSpPr>
          <p:spPr bwMode="auto">
            <a:xfrm>
              <a:off x="290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Rectangle 63"/>
            <p:cNvSpPr>
              <a:spLocks noChangeArrowheads="1"/>
            </p:cNvSpPr>
            <p:nvPr/>
          </p:nvSpPr>
          <p:spPr bwMode="auto">
            <a:xfrm>
              <a:off x="3262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Rectangle 64"/>
            <p:cNvSpPr>
              <a:spLocks noChangeArrowheads="1"/>
            </p:cNvSpPr>
            <p:nvPr/>
          </p:nvSpPr>
          <p:spPr bwMode="auto">
            <a:xfrm>
              <a:off x="3103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Rectangle 65"/>
            <p:cNvSpPr>
              <a:spLocks noChangeArrowheads="1"/>
            </p:cNvSpPr>
            <p:nvPr/>
          </p:nvSpPr>
          <p:spPr bwMode="auto">
            <a:xfrm>
              <a:off x="3182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Rectangle 66"/>
            <p:cNvSpPr>
              <a:spLocks noChangeArrowheads="1"/>
            </p:cNvSpPr>
            <p:nvPr/>
          </p:nvSpPr>
          <p:spPr bwMode="auto">
            <a:xfrm>
              <a:off x="3021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Rectangle 67"/>
            <p:cNvSpPr>
              <a:spLocks noChangeArrowheads="1"/>
            </p:cNvSpPr>
            <p:nvPr/>
          </p:nvSpPr>
          <p:spPr bwMode="auto">
            <a:xfrm>
              <a:off x="298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Rectangle 68"/>
            <p:cNvSpPr>
              <a:spLocks noChangeArrowheads="1"/>
            </p:cNvSpPr>
            <p:nvPr/>
          </p:nvSpPr>
          <p:spPr bwMode="auto">
            <a:xfrm>
              <a:off x="3063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Rectangle 69"/>
            <p:cNvSpPr>
              <a:spLocks noChangeArrowheads="1"/>
            </p:cNvSpPr>
            <p:nvPr/>
          </p:nvSpPr>
          <p:spPr bwMode="auto">
            <a:xfrm>
              <a:off x="3143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Rectangle 70"/>
            <p:cNvSpPr>
              <a:spLocks noChangeArrowheads="1"/>
            </p:cNvSpPr>
            <p:nvPr/>
          </p:nvSpPr>
          <p:spPr bwMode="auto">
            <a:xfrm>
              <a:off x="322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Rectangle 71"/>
            <p:cNvSpPr>
              <a:spLocks noChangeArrowheads="1"/>
            </p:cNvSpPr>
            <p:nvPr/>
          </p:nvSpPr>
          <p:spPr bwMode="auto">
            <a:xfrm>
              <a:off x="3580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Rectangle 72"/>
            <p:cNvSpPr>
              <a:spLocks noChangeArrowheads="1"/>
            </p:cNvSpPr>
            <p:nvPr/>
          </p:nvSpPr>
          <p:spPr bwMode="auto">
            <a:xfrm>
              <a:off x="3420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Rectangle 73"/>
            <p:cNvSpPr>
              <a:spLocks noChangeArrowheads="1"/>
            </p:cNvSpPr>
            <p:nvPr/>
          </p:nvSpPr>
          <p:spPr bwMode="auto">
            <a:xfrm>
              <a:off x="3500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Rectangle 74"/>
            <p:cNvSpPr>
              <a:spLocks noChangeArrowheads="1"/>
            </p:cNvSpPr>
            <p:nvPr/>
          </p:nvSpPr>
          <p:spPr bwMode="auto">
            <a:xfrm>
              <a:off x="3339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Rectangle 75"/>
            <p:cNvSpPr>
              <a:spLocks noChangeArrowheads="1"/>
            </p:cNvSpPr>
            <p:nvPr/>
          </p:nvSpPr>
          <p:spPr bwMode="auto">
            <a:xfrm>
              <a:off x="3302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Rectangle 76"/>
            <p:cNvSpPr>
              <a:spLocks noChangeArrowheads="1"/>
            </p:cNvSpPr>
            <p:nvPr/>
          </p:nvSpPr>
          <p:spPr bwMode="auto">
            <a:xfrm>
              <a:off x="338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Rectangle 77"/>
            <p:cNvSpPr>
              <a:spLocks noChangeArrowheads="1"/>
            </p:cNvSpPr>
            <p:nvPr/>
          </p:nvSpPr>
          <p:spPr bwMode="auto">
            <a:xfrm>
              <a:off x="346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Rectangle 78"/>
            <p:cNvSpPr>
              <a:spLocks noChangeArrowheads="1"/>
            </p:cNvSpPr>
            <p:nvPr/>
          </p:nvSpPr>
          <p:spPr bwMode="auto">
            <a:xfrm>
              <a:off x="354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Rectangle 79"/>
            <p:cNvSpPr>
              <a:spLocks noChangeArrowheads="1"/>
            </p:cNvSpPr>
            <p:nvPr/>
          </p:nvSpPr>
          <p:spPr bwMode="auto">
            <a:xfrm>
              <a:off x="3898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Rectangle 80"/>
            <p:cNvSpPr>
              <a:spLocks noChangeArrowheads="1"/>
            </p:cNvSpPr>
            <p:nvPr/>
          </p:nvSpPr>
          <p:spPr bwMode="auto">
            <a:xfrm>
              <a:off x="3738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Rectangle 81"/>
            <p:cNvSpPr>
              <a:spLocks noChangeArrowheads="1"/>
            </p:cNvSpPr>
            <p:nvPr/>
          </p:nvSpPr>
          <p:spPr bwMode="auto">
            <a:xfrm>
              <a:off x="3818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Rectangle 82"/>
            <p:cNvSpPr>
              <a:spLocks noChangeArrowheads="1"/>
            </p:cNvSpPr>
            <p:nvPr/>
          </p:nvSpPr>
          <p:spPr bwMode="auto">
            <a:xfrm>
              <a:off x="3657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Rectangle 83"/>
            <p:cNvSpPr>
              <a:spLocks noChangeArrowheads="1"/>
            </p:cNvSpPr>
            <p:nvPr/>
          </p:nvSpPr>
          <p:spPr bwMode="auto">
            <a:xfrm>
              <a:off x="3620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Rectangle 84"/>
            <p:cNvSpPr>
              <a:spLocks noChangeArrowheads="1"/>
            </p:cNvSpPr>
            <p:nvPr/>
          </p:nvSpPr>
          <p:spPr bwMode="auto">
            <a:xfrm>
              <a:off x="369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Rectangle 85"/>
            <p:cNvSpPr>
              <a:spLocks noChangeArrowheads="1"/>
            </p:cNvSpPr>
            <p:nvPr/>
          </p:nvSpPr>
          <p:spPr bwMode="auto">
            <a:xfrm>
              <a:off x="377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Rectangle 86"/>
            <p:cNvSpPr>
              <a:spLocks noChangeArrowheads="1"/>
            </p:cNvSpPr>
            <p:nvPr/>
          </p:nvSpPr>
          <p:spPr bwMode="auto">
            <a:xfrm>
              <a:off x="385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Rectangle 87"/>
            <p:cNvSpPr>
              <a:spLocks noChangeArrowheads="1"/>
            </p:cNvSpPr>
            <p:nvPr/>
          </p:nvSpPr>
          <p:spPr bwMode="auto">
            <a:xfrm>
              <a:off x="4216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Rectangle 88"/>
            <p:cNvSpPr>
              <a:spLocks noChangeArrowheads="1"/>
            </p:cNvSpPr>
            <p:nvPr/>
          </p:nvSpPr>
          <p:spPr bwMode="auto">
            <a:xfrm>
              <a:off x="4056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Rectangle 89"/>
            <p:cNvSpPr>
              <a:spLocks noChangeArrowheads="1"/>
            </p:cNvSpPr>
            <p:nvPr/>
          </p:nvSpPr>
          <p:spPr bwMode="auto">
            <a:xfrm>
              <a:off x="4136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Rectangle 90"/>
            <p:cNvSpPr>
              <a:spLocks noChangeArrowheads="1"/>
            </p:cNvSpPr>
            <p:nvPr/>
          </p:nvSpPr>
          <p:spPr bwMode="auto">
            <a:xfrm>
              <a:off x="3975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Rectangle 91"/>
            <p:cNvSpPr>
              <a:spLocks noChangeArrowheads="1"/>
            </p:cNvSpPr>
            <p:nvPr/>
          </p:nvSpPr>
          <p:spPr bwMode="auto">
            <a:xfrm>
              <a:off x="393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Rectangle 92"/>
            <p:cNvSpPr>
              <a:spLocks noChangeArrowheads="1"/>
            </p:cNvSpPr>
            <p:nvPr/>
          </p:nvSpPr>
          <p:spPr bwMode="auto">
            <a:xfrm>
              <a:off x="401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Rectangle 93"/>
            <p:cNvSpPr>
              <a:spLocks noChangeArrowheads="1"/>
            </p:cNvSpPr>
            <p:nvPr/>
          </p:nvSpPr>
          <p:spPr bwMode="auto">
            <a:xfrm>
              <a:off x="4097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Rectangle 94"/>
            <p:cNvSpPr>
              <a:spLocks noChangeArrowheads="1"/>
            </p:cNvSpPr>
            <p:nvPr/>
          </p:nvSpPr>
          <p:spPr bwMode="auto">
            <a:xfrm>
              <a:off x="417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Rectangle 95"/>
            <p:cNvSpPr>
              <a:spLocks noChangeArrowheads="1"/>
            </p:cNvSpPr>
            <p:nvPr/>
          </p:nvSpPr>
          <p:spPr bwMode="auto">
            <a:xfrm>
              <a:off x="4534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Rectangle 96"/>
            <p:cNvSpPr>
              <a:spLocks noChangeArrowheads="1"/>
            </p:cNvSpPr>
            <p:nvPr/>
          </p:nvSpPr>
          <p:spPr bwMode="auto">
            <a:xfrm>
              <a:off x="4374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Rectangle 97"/>
            <p:cNvSpPr>
              <a:spLocks noChangeArrowheads="1"/>
            </p:cNvSpPr>
            <p:nvPr/>
          </p:nvSpPr>
          <p:spPr bwMode="auto">
            <a:xfrm>
              <a:off x="4454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Rectangle 98"/>
            <p:cNvSpPr>
              <a:spLocks noChangeArrowheads="1"/>
            </p:cNvSpPr>
            <p:nvPr/>
          </p:nvSpPr>
          <p:spPr bwMode="auto">
            <a:xfrm>
              <a:off x="4293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Rectangle 99"/>
            <p:cNvSpPr>
              <a:spLocks noChangeArrowheads="1"/>
            </p:cNvSpPr>
            <p:nvPr/>
          </p:nvSpPr>
          <p:spPr bwMode="auto">
            <a:xfrm>
              <a:off x="425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Rectangle 100"/>
            <p:cNvSpPr>
              <a:spLocks noChangeArrowheads="1"/>
            </p:cNvSpPr>
            <p:nvPr/>
          </p:nvSpPr>
          <p:spPr bwMode="auto">
            <a:xfrm>
              <a:off x="433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Rectangle 101"/>
            <p:cNvSpPr>
              <a:spLocks noChangeArrowheads="1"/>
            </p:cNvSpPr>
            <p:nvPr/>
          </p:nvSpPr>
          <p:spPr bwMode="auto">
            <a:xfrm>
              <a:off x="441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Rectangle 102"/>
            <p:cNvSpPr>
              <a:spLocks noChangeArrowheads="1"/>
            </p:cNvSpPr>
            <p:nvPr/>
          </p:nvSpPr>
          <p:spPr bwMode="auto">
            <a:xfrm>
              <a:off x="449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Rectangle 103"/>
            <p:cNvSpPr>
              <a:spLocks noChangeArrowheads="1"/>
            </p:cNvSpPr>
            <p:nvPr/>
          </p:nvSpPr>
          <p:spPr bwMode="auto">
            <a:xfrm>
              <a:off x="4852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Rectangle 104"/>
            <p:cNvSpPr>
              <a:spLocks noChangeArrowheads="1"/>
            </p:cNvSpPr>
            <p:nvPr/>
          </p:nvSpPr>
          <p:spPr bwMode="auto">
            <a:xfrm>
              <a:off x="4692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Rectangle 105"/>
            <p:cNvSpPr>
              <a:spLocks noChangeArrowheads="1"/>
            </p:cNvSpPr>
            <p:nvPr/>
          </p:nvSpPr>
          <p:spPr bwMode="auto">
            <a:xfrm>
              <a:off x="4772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Rectangle 106"/>
            <p:cNvSpPr>
              <a:spLocks noChangeArrowheads="1"/>
            </p:cNvSpPr>
            <p:nvPr/>
          </p:nvSpPr>
          <p:spPr bwMode="auto">
            <a:xfrm>
              <a:off x="4611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Rectangle 107"/>
            <p:cNvSpPr>
              <a:spLocks noChangeArrowheads="1"/>
            </p:cNvSpPr>
            <p:nvPr/>
          </p:nvSpPr>
          <p:spPr bwMode="auto">
            <a:xfrm>
              <a:off x="457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Rectangle 108"/>
            <p:cNvSpPr>
              <a:spLocks noChangeArrowheads="1"/>
            </p:cNvSpPr>
            <p:nvPr/>
          </p:nvSpPr>
          <p:spPr bwMode="auto">
            <a:xfrm>
              <a:off x="4653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Rectangle 109"/>
            <p:cNvSpPr>
              <a:spLocks noChangeArrowheads="1"/>
            </p:cNvSpPr>
            <p:nvPr/>
          </p:nvSpPr>
          <p:spPr bwMode="auto">
            <a:xfrm>
              <a:off x="473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Rectangle 110"/>
            <p:cNvSpPr>
              <a:spLocks noChangeArrowheads="1"/>
            </p:cNvSpPr>
            <p:nvPr/>
          </p:nvSpPr>
          <p:spPr bwMode="auto">
            <a:xfrm>
              <a:off x="481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Rectangle 111"/>
            <p:cNvSpPr>
              <a:spLocks noChangeArrowheads="1"/>
            </p:cNvSpPr>
            <p:nvPr/>
          </p:nvSpPr>
          <p:spPr bwMode="auto">
            <a:xfrm>
              <a:off x="5011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Rectangle 112"/>
            <p:cNvSpPr>
              <a:spLocks noChangeArrowheads="1"/>
            </p:cNvSpPr>
            <p:nvPr/>
          </p:nvSpPr>
          <p:spPr bwMode="auto">
            <a:xfrm>
              <a:off x="5090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Rectangle 113"/>
            <p:cNvSpPr>
              <a:spLocks noChangeArrowheads="1"/>
            </p:cNvSpPr>
            <p:nvPr/>
          </p:nvSpPr>
          <p:spPr bwMode="auto">
            <a:xfrm>
              <a:off x="4929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Rectangle 114"/>
            <p:cNvSpPr>
              <a:spLocks noChangeArrowheads="1"/>
            </p:cNvSpPr>
            <p:nvPr/>
          </p:nvSpPr>
          <p:spPr bwMode="auto">
            <a:xfrm>
              <a:off x="489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Rectangle 115"/>
            <p:cNvSpPr>
              <a:spLocks noChangeArrowheads="1"/>
            </p:cNvSpPr>
            <p:nvPr/>
          </p:nvSpPr>
          <p:spPr bwMode="auto">
            <a:xfrm>
              <a:off x="4971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Rectangle 116"/>
            <p:cNvSpPr>
              <a:spLocks noChangeArrowheads="1"/>
            </p:cNvSpPr>
            <p:nvPr/>
          </p:nvSpPr>
          <p:spPr bwMode="auto">
            <a:xfrm>
              <a:off x="505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Rectangle 117"/>
            <p:cNvSpPr>
              <a:spLocks noChangeArrowheads="1"/>
            </p:cNvSpPr>
            <p:nvPr/>
          </p:nvSpPr>
          <p:spPr bwMode="auto">
            <a:xfrm>
              <a:off x="513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Freeform 118"/>
            <p:cNvSpPr>
              <a:spLocks/>
            </p:cNvSpPr>
            <p:nvPr/>
          </p:nvSpPr>
          <p:spPr bwMode="auto">
            <a:xfrm>
              <a:off x="1620" y="3096"/>
              <a:ext cx="40" cy="110"/>
            </a:xfrm>
            <a:custGeom>
              <a:avLst/>
              <a:gdLst>
                <a:gd name="T0" fmla="*/ 0 w 120"/>
                <a:gd name="T1" fmla="*/ 1 h 220"/>
                <a:gd name="T2" fmla="*/ 0 w 120"/>
                <a:gd name="T3" fmla="*/ 1 h 220"/>
                <a:gd name="T4" fmla="*/ 0 w 120"/>
                <a:gd name="T5" fmla="*/ 1 h 220"/>
                <a:gd name="T6" fmla="*/ 0 w 120"/>
                <a:gd name="T7" fmla="*/ 1 h 220"/>
                <a:gd name="T8" fmla="*/ 0 w 120"/>
                <a:gd name="T9" fmla="*/ 1 h 220"/>
                <a:gd name="T10" fmla="*/ 0 w 120"/>
                <a:gd name="T11" fmla="*/ 1 h 220"/>
                <a:gd name="T12" fmla="*/ 0 w 120"/>
                <a:gd name="T13" fmla="*/ 1 h 220"/>
                <a:gd name="T14" fmla="*/ 0 w 120"/>
                <a:gd name="T15" fmla="*/ 1 h 220"/>
                <a:gd name="T16" fmla="*/ 0 w 120"/>
                <a:gd name="T17" fmla="*/ 1 h 220"/>
                <a:gd name="T18" fmla="*/ 0 w 120"/>
                <a:gd name="T19" fmla="*/ 1 h 220"/>
                <a:gd name="T20" fmla="*/ 0 w 120"/>
                <a:gd name="T21" fmla="*/ 1 h 220"/>
                <a:gd name="T22" fmla="*/ 0 w 120"/>
                <a:gd name="T23" fmla="*/ 1 h 220"/>
                <a:gd name="T24" fmla="*/ 0 w 120"/>
                <a:gd name="T25" fmla="*/ 1 h 220"/>
                <a:gd name="T26" fmla="*/ 0 w 120"/>
                <a:gd name="T27" fmla="*/ 1 h 220"/>
                <a:gd name="T28" fmla="*/ 0 w 120"/>
                <a:gd name="T29" fmla="*/ 1 h 220"/>
                <a:gd name="T30" fmla="*/ 0 w 120"/>
                <a:gd name="T31" fmla="*/ 1 h 220"/>
                <a:gd name="T32" fmla="*/ 0 w 120"/>
                <a:gd name="T33" fmla="*/ 1 h 220"/>
                <a:gd name="T34" fmla="*/ 0 w 120"/>
                <a:gd name="T35" fmla="*/ 1 h 220"/>
                <a:gd name="T36" fmla="*/ 0 w 120"/>
                <a:gd name="T37" fmla="*/ 1 h 220"/>
                <a:gd name="T38" fmla="*/ 0 w 120"/>
                <a:gd name="T39" fmla="*/ 1 h 220"/>
                <a:gd name="T40" fmla="*/ 0 w 120"/>
                <a:gd name="T41" fmla="*/ 1 h 220"/>
                <a:gd name="T42" fmla="*/ 0 w 120"/>
                <a:gd name="T43" fmla="*/ 1 h 220"/>
                <a:gd name="T44" fmla="*/ 0 w 120"/>
                <a:gd name="T45" fmla="*/ 1 h 220"/>
                <a:gd name="T46" fmla="*/ 0 w 120"/>
                <a:gd name="T47" fmla="*/ 1 h 220"/>
                <a:gd name="T48" fmla="*/ 0 w 120"/>
                <a:gd name="T49" fmla="*/ 1 h 220"/>
                <a:gd name="T50" fmla="*/ 0 w 120"/>
                <a:gd name="T51" fmla="*/ 1 h 220"/>
                <a:gd name="T52" fmla="*/ 0 w 120"/>
                <a:gd name="T53" fmla="*/ 1 h 220"/>
                <a:gd name="T54" fmla="*/ 0 w 120"/>
                <a:gd name="T55" fmla="*/ 1 h 220"/>
                <a:gd name="T56" fmla="*/ 0 w 120"/>
                <a:gd name="T57" fmla="*/ 0 h 220"/>
                <a:gd name="T58" fmla="*/ 0 w 120"/>
                <a:gd name="T59" fmla="*/ 0 h 220"/>
                <a:gd name="T60" fmla="*/ 0 w 120"/>
                <a:gd name="T61" fmla="*/ 1 h 220"/>
                <a:gd name="T62" fmla="*/ 0 w 120"/>
                <a:gd name="T63" fmla="*/ 1 h 220"/>
                <a:gd name="T64" fmla="*/ 0 w 120"/>
                <a:gd name="T65" fmla="*/ 1 h 220"/>
                <a:gd name="T66" fmla="*/ 0 w 120"/>
                <a:gd name="T67" fmla="*/ 1 h 220"/>
                <a:gd name="T68" fmla="*/ 0 w 120"/>
                <a:gd name="T69" fmla="*/ 1 h 220"/>
                <a:gd name="T70" fmla="*/ 0 w 120"/>
                <a:gd name="T71" fmla="*/ 1 h 220"/>
                <a:gd name="T72" fmla="*/ 0 w 120"/>
                <a:gd name="T73" fmla="*/ 1 h 220"/>
                <a:gd name="T74" fmla="*/ 0 w 120"/>
                <a:gd name="T75" fmla="*/ 1 h 220"/>
                <a:gd name="T76" fmla="*/ 0 w 120"/>
                <a:gd name="T77" fmla="*/ 1 h 220"/>
                <a:gd name="T78" fmla="*/ 0 w 120"/>
                <a:gd name="T79" fmla="*/ 1 h 220"/>
                <a:gd name="T80" fmla="*/ 0 w 120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220"/>
                <a:gd name="T125" fmla="*/ 120 w 120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220">
                  <a:moveTo>
                    <a:pt x="0" y="220"/>
                  </a:moveTo>
                  <a:lnTo>
                    <a:pt x="0" y="212"/>
                  </a:lnTo>
                  <a:lnTo>
                    <a:pt x="11" y="212"/>
                  </a:lnTo>
                  <a:lnTo>
                    <a:pt x="19" y="211"/>
                  </a:lnTo>
                  <a:lnTo>
                    <a:pt x="26" y="209"/>
                  </a:lnTo>
                  <a:lnTo>
                    <a:pt x="31" y="207"/>
                  </a:lnTo>
                  <a:lnTo>
                    <a:pt x="34" y="202"/>
                  </a:lnTo>
                  <a:lnTo>
                    <a:pt x="37" y="196"/>
                  </a:lnTo>
                  <a:lnTo>
                    <a:pt x="38" y="189"/>
                  </a:lnTo>
                  <a:lnTo>
                    <a:pt x="38" y="181"/>
                  </a:lnTo>
                  <a:lnTo>
                    <a:pt x="38" y="58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4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09" y="212"/>
                  </a:lnTo>
                  <a:lnTo>
                    <a:pt x="120" y="212"/>
                  </a:lnTo>
                  <a:lnTo>
                    <a:pt x="120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Freeform 119"/>
            <p:cNvSpPr>
              <a:spLocks/>
            </p:cNvSpPr>
            <p:nvPr/>
          </p:nvSpPr>
          <p:spPr bwMode="auto">
            <a:xfrm>
              <a:off x="1922" y="3096"/>
              <a:ext cx="49" cy="110"/>
            </a:xfrm>
            <a:custGeom>
              <a:avLst/>
              <a:gdLst>
                <a:gd name="T0" fmla="*/ 0 w 146"/>
                <a:gd name="T1" fmla="*/ 1 h 220"/>
                <a:gd name="T2" fmla="*/ 0 w 146"/>
                <a:gd name="T3" fmla="*/ 1 h 220"/>
                <a:gd name="T4" fmla="*/ 0 w 146"/>
                <a:gd name="T5" fmla="*/ 1 h 220"/>
                <a:gd name="T6" fmla="*/ 0 w 146"/>
                <a:gd name="T7" fmla="*/ 1 h 220"/>
                <a:gd name="T8" fmla="*/ 0 w 146"/>
                <a:gd name="T9" fmla="*/ 1 h 220"/>
                <a:gd name="T10" fmla="*/ 0 w 146"/>
                <a:gd name="T11" fmla="*/ 1 h 220"/>
                <a:gd name="T12" fmla="*/ 0 w 146"/>
                <a:gd name="T13" fmla="*/ 1 h 220"/>
                <a:gd name="T14" fmla="*/ 0 w 146"/>
                <a:gd name="T15" fmla="*/ 1 h 220"/>
                <a:gd name="T16" fmla="*/ 0 w 146"/>
                <a:gd name="T17" fmla="*/ 1 h 220"/>
                <a:gd name="T18" fmla="*/ 0 w 146"/>
                <a:gd name="T19" fmla="*/ 1 h 220"/>
                <a:gd name="T20" fmla="*/ 0 w 146"/>
                <a:gd name="T21" fmla="*/ 1 h 220"/>
                <a:gd name="T22" fmla="*/ 0 w 146"/>
                <a:gd name="T23" fmla="*/ 1 h 220"/>
                <a:gd name="T24" fmla="*/ 0 w 146"/>
                <a:gd name="T25" fmla="*/ 1 h 220"/>
                <a:gd name="T26" fmla="*/ 0 w 146"/>
                <a:gd name="T27" fmla="*/ 1 h 220"/>
                <a:gd name="T28" fmla="*/ 0 w 146"/>
                <a:gd name="T29" fmla="*/ 1 h 220"/>
                <a:gd name="T30" fmla="*/ 0 w 146"/>
                <a:gd name="T31" fmla="*/ 1 h 220"/>
                <a:gd name="T32" fmla="*/ 0 w 146"/>
                <a:gd name="T33" fmla="*/ 1 h 220"/>
                <a:gd name="T34" fmla="*/ 0 w 146"/>
                <a:gd name="T35" fmla="*/ 1 h 220"/>
                <a:gd name="T36" fmla="*/ 0 w 146"/>
                <a:gd name="T37" fmla="*/ 1 h 220"/>
                <a:gd name="T38" fmla="*/ 0 w 146"/>
                <a:gd name="T39" fmla="*/ 1 h 220"/>
                <a:gd name="T40" fmla="*/ 0 w 146"/>
                <a:gd name="T41" fmla="*/ 0 h 220"/>
                <a:gd name="T42" fmla="*/ 0 w 146"/>
                <a:gd name="T43" fmla="*/ 0 h 220"/>
                <a:gd name="T44" fmla="*/ 0 w 146"/>
                <a:gd name="T45" fmla="*/ 1 h 220"/>
                <a:gd name="T46" fmla="*/ 0 w 146"/>
                <a:gd name="T47" fmla="*/ 1 h 220"/>
                <a:gd name="T48" fmla="*/ 0 w 146"/>
                <a:gd name="T49" fmla="*/ 1 h 220"/>
                <a:gd name="T50" fmla="*/ 0 w 146"/>
                <a:gd name="T51" fmla="*/ 1 h 220"/>
                <a:gd name="T52" fmla="*/ 0 w 146"/>
                <a:gd name="T53" fmla="*/ 1 h 220"/>
                <a:gd name="T54" fmla="*/ 0 w 146"/>
                <a:gd name="T55" fmla="*/ 1 h 220"/>
                <a:gd name="T56" fmla="*/ 0 w 146"/>
                <a:gd name="T57" fmla="*/ 1 h 220"/>
                <a:gd name="T58" fmla="*/ 0 w 146"/>
                <a:gd name="T59" fmla="*/ 1 h 220"/>
                <a:gd name="T60" fmla="*/ 0 w 146"/>
                <a:gd name="T61" fmla="*/ 1 h 220"/>
                <a:gd name="T62" fmla="*/ 0 w 146"/>
                <a:gd name="T63" fmla="*/ 1 h 220"/>
                <a:gd name="T64" fmla="*/ 0 w 146"/>
                <a:gd name="T65" fmla="*/ 1 h 220"/>
                <a:gd name="T66" fmla="*/ 0 w 146"/>
                <a:gd name="T67" fmla="*/ 1 h 220"/>
                <a:gd name="T68" fmla="*/ 0 w 146"/>
                <a:gd name="T69" fmla="*/ 1 h 220"/>
                <a:gd name="T70" fmla="*/ 0 w 146"/>
                <a:gd name="T71" fmla="*/ 1 h 220"/>
                <a:gd name="T72" fmla="*/ 0 w 146"/>
                <a:gd name="T73" fmla="*/ 1 h 220"/>
                <a:gd name="T74" fmla="*/ 0 w 146"/>
                <a:gd name="T75" fmla="*/ 1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220"/>
                <a:gd name="T116" fmla="*/ 146 w 146"/>
                <a:gd name="T117" fmla="*/ 220 h 2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220">
                  <a:moveTo>
                    <a:pt x="0" y="220"/>
                  </a:moveTo>
                  <a:lnTo>
                    <a:pt x="0" y="213"/>
                  </a:lnTo>
                  <a:lnTo>
                    <a:pt x="11" y="200"/>
                  </a:lnTo>
                  <a:lnTo>
                    <a:pt x="23" y="188"/>
                  </a:lnTo>
                  <a:lnTo>
                    <a:pt x="32" y="177"/>
                  </a:lnTo>
                  <a:lnTo>
                    <a:pt x="41" y="166"/>
                  </a:lnTo>
                  <a:lnTo>
                    <a:pt x="49" y="157"/>
                  </a:lnTo>
                  <a:lnTo>
                    <a:pt x="55" y="149"/>
                  </a:lnTo>
                  <a:lnTo>
                    <a:pt x="61" y="142"/>
                  </a:lnTo>
                  <a:lnTo>
                    <a:pt x="65" y="136"/>
                  </a:lnTo>
                  <a:lnTo>
                    <a:pt x="76" y="120"/>
                  </a:lnTo>
                  <a:lnTo>
                    <a:pt x="84" y="105"/>
                  </a:lnTo>
                  <a:lnTo>
                    <a:pt x="88" y="91"/>
                  </a:lnTo>
                  <a:lnTo>
                    <a:pt x="90" y="77"/>
                  </a:lnTo>
                  <a:lnTo>
                    <a:pt x="88" y="71"/>
                  </a:lnTo>
                  <a:lnTo>
                    <a:pt x="87" y="64"/>
                  </a:lnTo>
                  <a:lnTo>
                    <a:pt x="84" y="57"/>
                  </a:lnTo>
                  <a:lnTo>
                    <a:pt x="80" y="50"/>
                  </a:lnTo>
                  <a:lnTo>
                    <a:pt x="76" y="44"/>
                  </a:lnTo>
                  <a:lnTo>
                    <a:pt x="69" y="39"/>
                  </a:lnTo>
                  <a:lnTo>
                    <a:pt x="61" y="38"/>
                  </a:lnTo>
                  <a:lnTo>
                    <a:pt x="52" y="37"/>
                  </a:lnTo>
                  <a:lnTo>
                    <a:pt x="44" y="38"/>
                  </a:lnTo>
                  <a:lnTo>
                    <a:pt x="37" y="39"/>
                  </a:lnTo>
                  <a:lnTo>
                    <a:pt x="30" y="43"/>
                  </a:lnTo>
                  <a:lnTo>
                    <a:pt x="24" y="49"/>
                  </a:lnTo>
                  <a:lnTo>
                    <a:pt x="21" y="52"/>
                  </a:lnTo>
                  <a:lnTo>
                    <a:pt x="18" y="56"/>
                  </a:lnTo>
                  <a:lnTo>
                    <a:pt x="15" y="60"/>
                  </a:lnTo>
                  <a:lnTo>
                    <a:pt x="13" y="66"/>
                  </a:lnTo>
                  <a:lnTo>
                    <a:pt x="3" y="66"/>
                  </a:lnTo>
                  <a:lnTo>
                    <a:pt x="9" y="50"/>
                  </a:lnTo>
                  <a:lnTo>
                    <a:pt x="17" y="36"/>
                  </a:lnTo>
                  <a:lnTo>
                    <a:pt x="24" y="26"/>
                  </a:lnTo>
                  <a:lnTo>
                    <a:pt x="33" y="16"/>
                  </a:lnTo>
                  <a:lnTo>
                    <a:pt x="38" y="13"/>
                  </a:lnTo>
                  <a:lnTo>
                    <a:pt x="42" y="9"/>
                  </a:lnTo>
                  <a:lnTo>
                    <a:pt x="48" y="7"/>
                  </a:lnTo>
                  <a:lnTo>
                    <a:pt x="53" y="5"/>
                  </a:lnTo>
                  <a:lnTo>
                    <a:pt x="59" y="3"/>
                  </a:lnTo>
                  <a:lnTo>
                    <a:pt x="64" y="1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1" y="3"/>
                  </a:lnTo>
                  <a:lnTo>
                    <a:pt x="97" y="4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4" y="24"/>
                  </a:lnTo>
                  <a:lnTo>
                    <a:pt x="129" y="35"/>
                  </a:lnTo>
                  <a:lnTo>
                    <a:pt x="132" y="46"/>
                  </a:lnTo>
                  <a:lnTo>
                    <a:pt x="133" y="61"/>
                  </a:lnTo>
                  <a:lnTo>
                    <a:pt x="133" y="69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5" y="92"/>
                  </a:lnTo>
                  <a:lnTo>
                    <a:pt x="121" y="102"/>
                  </a:lnTo>
                  <a:lnTo>
                    <a:pt x="114" y="110"/>
                  </a:lnTo>
                  <a:lnTo>
                    <a:pt x="106" y="119"/>
                  </a:lnTo>
                  <a:lnTo>
                    <a:pt x="97" y="128"/>
                  </a:lnTo>
                  <a:lnTo>
                    <a:pt x="48" y="175"/>
                  </a:lnTo>
                  <a:lnTo>
                    <a:pt x="48" y="178"/>
                  </a:lnTo>
                  <a:lnTo>
                    <a:pt x="93" y="178"/>
                  </a:lnTo>
                  <a:lnTo>
                    <a:pt x="105" y="178"/>
                  </a:lnTo>
                  <a:lnTo>
                    <a:pt x="113" y="177"/>
                  </a:lnTo>
                  <a:lnTo>
                    <a:pt x="120" y="175"/>
                  </a:lnTo>
                  <a:lnTo>
                    <a:pt x="124" y="174"/>
                  </a:lnTo>
                  <a:lnTo>
                    <a:pt x="128" y="171"/>
                  </a:lnTo>
                  <a:lnTo>
                    <a:pt x="131" y="166"/>
                  </a:lnTo>
                  <a:lnTo>
                    <a:pt x="135" y="160"/>
                  </a:lnTo>
                  <a:lnTo>
                    <a:pt x="139" y="152"/>
                  </a:lnTo>
                  <a:lnTo>
                    <a:pt x="146" y="152"/>
                  </a:lnTo>
                  <a:lnTo>
                    <a:pt x="132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Freeform 120"/>
            <p:cNvSpPr>
              <a:spLocks/>
            </p:cNvSpPr>
            <p:nvPr/>
          </p:nvSpPr>
          <p:spPr bwMode="auto">
            <a:xfrm>
              <a:off x="2238" y="3096"/>
              <a:ext cx="48" cy="112"/>
            </a:xfrm>
            <a:custGeom>
              <a:avLst/>
              <a:gdLst>
                <a:gd name="T0" fmla="*/ 0 w 144"/>
                <a:gd name="T1" fmla="*/ 0 h 225"/>
                <a:gd name="T2" fmla="*/ 0 w 144"/>
                <a:gd name="T3" fmla="*/ 0 h 225"/>
                <a:gd name="T4" fmla="*/ 0 w 144"/>
                <a:gd name="T5" fmla="*/ 0 h 225"/>
                <a:gd name="T6" fmla="*/ 0 w 144"/>
                <a:gd name="T7" fmla="*/ 0 h 225"/>
                <a:gd name="T8" fmla="*/ 0 w 144"/>
                <a:gd name="T9" fmla="*/ 0 h 225"/>
                <a:gd name="T10" fmla="*/ 0 w 144"/>
                <a:gd name="T11" fmla="*/ 0 h 225"/>
                <a:gd name="T12" fmla="*/ 0 w 144"/>
                <a:gd name="T13" fmla="*/ 0 h 225"/>
                <a:gd name="T14" fmla="*/ 0 w 144"/>
                <a:gd name="T15" fmla="*/ 0 h 225"/>
                <a:gd name="T16" fmla="*/ 0 w 144"/>
                <a:gd name="T17" fmla="*/ 0 h 225"/>
                <a:gd name="T18" fmla="*/ 0 w 144"/>
                <a:gd name="T19" fmla="*/ 0 h 225"/>
                <a:gd name="T20" fmla="*/ 0 w 144"/>
                <a:gd name="T21" fmla="*/ 0 h 225"/>
                <a:gd name="T22" fmla="*/ 0 w 144"/>
                <a:gd name="T23" fmla="*/ 0 h 225"/>
                <a:gd name="T24" fmla="*/ 0 w 144"/>
                <a:gd name="T25" fmla="*/ 0 h 225"/>
                <a:gd name="T26" fmla="*/ 0 w 144"/>
                <a:gd name="T27" fmla="*/ 0 h 225"/>
                <a:gd name="T28" fmla="*/ 0 w 144"/>
                <a:gd name="T29" fmla="*/ 0 h 225"/>
                <a:gd name="T30" fmla="*/ 0 w 144"/>
                <a:gd name="T31" fmla="*/ 0 h 225"/>
                <a:gd name="T32" fmla="*/ 0 w 144"/>
                <a:gd name="T33" fmla="*/ 0 h 225"/>
                <a:gd name="T34" fmla="*/ 0 w 144"/>
                <a:gd name="T35" fmla="*/ 0 h 225"/>
                <a:gd name="T36" fmla="*/ 0 w 144"/>
                <a:gd name="T37" fmla="*/ 0 h 225"/>
                <a:gd name="T38" fmla="*/ 0 w 144"/>
                <a:gd name="T39" fmla="*/ 0 h 225"/>
                <a:gd name="T40" fmla="*/ 0 w 144"/>
                <a:gd name="T41" fmla="*/ 0 h 225"/>
                <a:gd name="T42" fmla="*/ 0 w 144"/>
                <a:gd name="T43" fmla="*/ 0 h 225"/>
                <a:gd name="T44" fmla="*/ 0 w 144"/>
                <a:gd name="T45" fmla="*/ 0 h 225"/>
                <a:gd name="T46" fmla="*/ 0 w 144"/>
                <a:gd name="T47" fmla="*/ 0 h 225"/>
                <a:gd name="T48" fmla="*/ 0 w 144"/>
                <a:gd name="T49" fmla="*/ 0 h 225"/>
                <a:gd name="T50" fmla="*/ 0 w 144"/>
                <a:gd name="T51" fmla="*/ 0 h 225"/>
                <a:gd name="T52" fmla="*/ 0 w 144"/>
                <a:gd name="T53" fmla="*/ 0 h 225"/>
                <a:gd name="T54" fmla="*/ 0 w 144"/>
                <a:gd name="T55" fmla="*/ 0 h 225"/>
                <a:gd name="T56" fmla="*/ 0 w 144"/>
                <a:gd name="T57" fmla="*/ 0 h 225"/>
                <a:gd name="T58" fmla="*/ 0 w 144"/>
                <a:gd name="T59" fmla="*/ 0 h 225"/>
                <a:gd name="T60" fmla="*/ 0 w 144"/>
                <a:gd name="T61" fmla="*/ 0 h 225"/>
                <a:gd name="T62" fmla="*/ 0 w 144"/>
                <a:gd name="T63" fmla="*/ 0 h 225"/>
                <a:gd name="T64" fmla="*/ 0 w 144"/>
                <a:gd name="T65" fmla="*/ 0 h 225"/>
                <a:gd name="T66" fmla="*/ 0 w 144"/>
                <a:gd name="T67" fmla="*/ 0 h 225"/>
                <a:gd name="T68" fmla="*/ 0 w 144"/>
                <a:gd name="T69" fmla="*/ 0 h 225"/>
                <a:gd name="T70" fmla="*/ 0 w 144"/>
                <a:gd name="T71" fmla="*/ 0 h 225"/>
                <a:gd name="T72" fmla="*/ 0 w 144"/>
                <a:gd name="T73" fmla="*/ 0 h 225"/>
                <a:gd name="T74" fmla="*/ 0 w 144"/>
                <a:gd name="T75" fmla="*/ 0 h 225"/>
                <a:gd name="T76" fmla="*/ 0 w 144"/>
                <a:gd name="T77" fmla="*/ 0 h 225"/>
                <a:gd name="T78" fmla="*/ 0 w 144"/>
                <a:gd name="T79" fmla="*/ 0 h 225"/>
                <a:gd name="T80" fmla="*/ 0 w 144"/>
                <a:gd name="T81" fmla="*/ 0 h 225"/>
                <a:gd name="T82" fmla="*/ 0 w 144"/>
                <a:gd name="T83" fmla="*/ 0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4"/>
                <a:gd name="T127" fmla="*/ 0 h 225"/>
                <a:gd name="T128" fmla="*/ 144 w 144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4" h="225">
                  <a:moveTo>
                    <a:pt x="21" y="178"/>
                  </a:moveTo>
                  <a:lnTo>
                    <a:pt x="28" y="179"/>
                  </a:lnTo>
                  <a:lnTo>
                    <a:pt x="36" y="181"/>
                  </a:lnTo>
                  <a:lnTo>
                    <a:pt x="43" y="186"/>
                  </a:lnTo>
                  <a:lnTo>
                    <a:pt x="51" y="193"/>
                  </a:lnTo>
                  <a:lnTo>
                    <a:pt x="58" y="200"/>
                  </a:lnTo>
                  <a:lnTo>
                    <a:pt x="65" y="204"/>
                  </a:lnTo>
                  <a:lnTo>
                    <a:pt x="70" y="208"/>
                  </a:lnTo>
                  <a:lnTo>
                    <a:pt x="76" y="209"/>
                  </a:lnTo>
                  <a:lnTo>
                    <a:pt x="84" y="208"/>
                  </a:lnTo>
                  <a:lnTo>
                    <a:pt x="91" y="207"/>
                  </a:lnTo>
                  <a:lnTo>
                    <a:pt x="96" y="203"/>
                  </a:lnTo>
                  <a:lnTo>
                    <a:pt x="100" y="197"/>
                  </a:lnTo>
                  <a:lnTo>
                    <a:pt x="104" y="192"/>
                  </a:lnTo>
                  <a:lnTo>
                    <a:pt x="106" y="185"/>
                  </a:lnTo>
                  <a:lnTo>
                    <a:pt x="108" y="178"/>
                  </a:lnTo>
                  <a:lnTo>
                    <a:pt x="108" y="171"/>
                  </a:lnTo>
                  <a:lnTo>
                    <a:pt x="107" y="158"/>
                  </a:lnTo>
                  <a:lnTo>
                    <a:pt x="103" y="145"/>
                  </a:lnTo>
                  <a:lnTo>
                    <a:pt x="96" y="135"/>
                  </a:lnTo>
                  <a:lnTo>
                    <a:pt x="85" y="126"/>
                  </a:lnTo>
                  <a:lnTo>
                    <a:pt x="82" y="124"/>
                  </a:lnTo>
                  <a:lnTo>
                    <a:pt x="77" y="121"/>
                  </a:lnTo>
                  <a:lnTo>
                    <a:pt x="73" y="119"/>
                  </a:lnTo>
                  <a:lnTo>
                    <a:pt x="68" y="117"/>
                  </a:lnTo>
                  <a:lnTo>
                    <a:pt x="62" y="114"/>
                  </a:lnTo>
                  <a:lnTo>
                    <a:pt x="57" y="111"/>
                  </a:lnTo>
                  <a:lnTo>
                    <a:pt x="51" y="109"/>
                  </a:lnTo>
                  <a:lnTo>
                    <a:pt x="44" y="106"/>
                  </a:lnTo>
                  <a:lnTo>
                    <a:pt x="44" y="101"/>
                  </a:lnTo>
                  <a:lnTo>
                    <a:pt x="53" y="98"/>
                  </a:lnTo>
                  <a:lnTo>
                    <a:pt x="60" y="95"/>
                  </a:lnTo>
                  <a:lnTo>
                    <a:pt x="67" y="91"/>
                  </a:lnTo>
                  <a:lnTo>
                    <a:pt x="72" y="88"/>
                  </a:lnTo>
                  <a:lnTo>
                    <a:pt x="77" y="82"/>
                  </a:lnTo>
                  <a:lnTo>
                    <a:pt x="82" y="75"/>
                  </a:lnTo>
                  <a:lnTo>
                    <a:pt x="84" y="68"/>
                  </a:lnTo>
                  <a:lnTo>
                    <a:pt x="85" y="59"/>
                  </a:lnTo>
                  <a:lnTo>
                    <a:pt x="84" y="52"/>
                  </a:lnTo>
                  <a:lnTo>
                    <a:pt x="83" y="45"/>
                  </a:lnTo>
                  <a:lnTo>
                    <a:pt x="80" y="39"/>
                  </a:lnTo>
                  <a:lnTo>
                    <a:pt x="76" y="35"/>
                  </a:lnTo>
                  <a:lnTo>
                    <a:pt x="70" y="31"/>
                  </a:lnTo>
                  <a:lnTo>
                    <a:pt x="65" y="29"/>
                  </a:lnTo>
                  <a:lnTo>
                    <a:pt x="59" y="27"/>
                  </a:lnTo>
                  <a:lnTo>
                    <a:pt x="52" y="27"/>
                  </a:lnTo>
                  <a:lnTo>
                    <a:pt x="45" y="27"/>
                  </a:lnTo>
                  <a:lnTo>
                    <a:pt x="39" y="29"/>
                  </a:lnTo>
                  <a:lnTo>
                    <a:pt x="32" y="31"/>
                  </a:lnTo>
                  <a:lnTo>
                    <a:pt x="27" y="36"/>
                  </a:lnTo>
                  <a:lnTo>
                    <a:pt x="23" y="39"/>
                  </a:lnTo>
                  <a:lnTo>
                    <a:pt x="21" y="43"/>
                  </a:lnTo>
                  <a:lnTo>
                    <a:pt x="17" y="48"/>
                  </a:lnTo>
                  <a:lnTo>
                    <a:pt x="14" y="53"/>
                  </a:lnTo>
                  <a:lnTo>
                    <a:pt x="7" y="49"/>
                  </a:lnTo>
                  <a:lnTo>
                    <a:pt x="10" y="41"/>
                  </a:lnTo>
                  <a:lnTo>
                    <a:pt x="16" y="34"/>
                  </a:lnTo>
                  <a:lnTo>
                    <a:pt x="21" y="27"/>
                  </a:lnTo>
                  <a:lnTo>
                    <a:pt x="28" y="21"/>
                  </a:lnTo>
                  <a:lnTo>
                    <a:pt x="34" y="16"/>
                  </a:lnTo>
                  <a:lnTo>
                    <a:pt x="39" y="12"/>
                  </a:lnTo>
                  <a:lnTo>
                    <a:pt x="45" y="8"/>
                  </a:lnTo>
                  <a:lnTo>
                    <a:pt x="52" y="5"/>
                  </a:lnTo>
                  <a:lnTo>
                    <a:pt x="59" y="4"/>
                  </a:lnTo>
                  <a:lnTo>
                    <a:pt x="66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1"/>
                  </a:lnTo>
                  <a:lnTo>
                    <a:pt x="95" y="3"/>
                  </a:lnTo>
                  <a:lnTo>
                    <a:pt x="99" y="4"/>
                  </a:lnTo>
                  <a:lnTo>
                    <a:pt x="103" y="5"/>
                  </a:lnTo>
                  <a:lnTo>
                    <a:pt x="107" y="7"/>
                  </a:lnTo>
                  <a:lnTo>
                    <a:pt x="112" y="9"/>
                  </a:lnTo>
                  <a:lnTo>
                    <a:pt x="115" y="12"/>
                  </a:lnTo>
                  <a:lnTo>
                    <a:pt x="122" y="19"/>
                  </a:lnTo>
                  <a:lnTo>
                    <a:pt x="128" y="26"/>
                  </a:lnTo>
                  <a:lnTo>
                    <a:pt x="131" y="34"/>
                  </a:lnTo>
                  <a:lnTo>
                    <a:pt x="133" y="43"/>
                  </a:lnTo>
                  <a:lnTo>
                    <a:pt x="133" y="49"/>
                  </a:lnTo>
                  <a:lnTo>
                    <a:pt x="131" y="54"/>
                  </a:lnTo>
                  <a:lnTo>
                    <a:pt x="129" y="60"/>
                  </a:lnTo>
                  <a:lnTo>
                    <a:pt x="127" y="66"/>
                  </a:lnTo>
                  <a:lnTo>
                    <a:pt x="123" y="71"/>
                  </a:lnTo>
                  <a:lnTo>
                    <a:pt x="119" y="75"/>
                  </a:lnTo>
                  <a:lnTo>
                    <a:pt x="113" y="80"/>
                  </a:lnTo>
                  <a:lnTo>
                    <a:pt x="107" y="83"/>
                  </a:lnTo>
                  <a:lnTo>
                    <a:pt x="107" y="86"/>
                  </a:lnTo>
                  <a:lnTo>
                    <a:pt x="116" y="90"/>
                  </a:lnTo>
                  <a:lnTo>
                    <a:pt x="123" y="95"/>
                  </a:lnTo>
                  <a:lnTo>
                    <a:pt x="130" y="102"/>
                  </a:lnTo>
                  <a:lnTo>
                    <a:pt x="136" y="109"/>
                  </a:lnTo>
                  <a:lnTo>
                    <a:pt x="139" y="117"/>
                  </a:lnTo>
                  <a:lnTo>
                    <a:pt x="142" y="125"/>
                  </a:lnTo>
                  <a:lnTo>
                    <a:pt x="144" y="133"/>
                  </a:lnTo>
                  <a:lnTo>
                    <a:pt x="144" y="141"/>
                  </a:lnTo>
                  <a:lnTo>
                    <a:pt x="143" y="157"/>
                  </a:lnTo>
                  <a:lnTo>
                    <a:pt x="138" y="173"/>
                  </a:lnTo>
                  <a:lnTo>
                    <a:pt x="129" y="187"/>
                  </a:lnTo>
                  <a:lnTo>
                    <a:pt x="118" y="200"/>
                  </a:lnTo>
                  <a:lnTo>
                    <a:pt x="111" y="205"/>
                  </a:lnTo>
                  <a:lnTo>
                    <a:pt x="103" y="211"/>
                  </a:lnTo>
                  <a:lnTo>
                    <a:pt x="95" y="216"/>
                  </a:lnTo>
                  <a:lnTo>
                    <a:pt x="86" y="219"/>
                  </a:lnTo>
                  <a:lnTo>
                    <a:pt x="77" y="222"/>
                  </a:lnTo>
                  <a:lnTo>
                    <a:pt x="68" y="224"/>
                  </a:lnTo>
                  <a:lnTo>
                    <a:pt x="59" y="225"/>
                  </a:lnTo>
                  <a:lnTo>
                    <a:pt x="48" y="225"/>
                  </a:lnTo>
                  <a:lnTo>
                    <a:pt x="44" y="225"/>
                  </a:lnTo>
                  <a:lnTo>
                    <a:pt x="38" y="225"/>
                  </a:lnTo>
                  <a:lnTo>
                    <a:pt x="34" y="224"/>
                  </a:lnTo>
                  <a:lnTo>
                    <a:pt x="30" y="223"/>
                  </a:lnTo>
                  <a:lnTo>
                    <a:pt x="25" y="222"/>
                  </a:lnTo>
                  <a:lnTo>
                    <a:pt x="21" y="220"/>
                  </a:lnTo>
                  <a:lnTo>
                    <a:pt x="17" y="219"/>
                  </a:lnTo>
                  <a:lnTo>
                    <a:pt x="14" y="217"/>
                  </a:lnTo>
                  <a:lnTo>
                    <a:pt x="8" y="213"/>
                  </a:lnTo>
                  <a:lnTo>
                    <a:pt x="4" y="208"/>
                  </a:lnTo>
                  <a:lnTo>
                    <a:pt x="1" y="203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1" y="189"/>
                  </a:lnTo>
                  <a:lnTo>
                    <a:pt x="2" y="187"/>
                  </a:lnTo>
                  <a:lnTo>
                    <a:pt x="5" y="184"/>
                  </a:lnTo>
                  <a:lnTo>
                    <a:pt x="8" y="181"/>
                  </a:lnTo>
                  <a:lnTo>
                    <a:pt x="12" y="179"/>
                  </a:lnTo>
                  <a:lnTo>
                    <a:pt x="16" y="178"/>
                  </a:lnTo>
                  <a:lnTo>
                    <a:pt x="21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Freeform 121"/>
            <p:cNvSpPr>
              <a:spLocks/>
            </p:cNvSpPr>
            <p:nvPr/>
          </p:nvSpPr>
          <p:spPr bwMode="auto">
            <a:xfrm>
              <a:off x="2552" y="3096"/>
              <a:ext cx="49" cy="110"/>
            </a:xfrm>
            <a:custGeom>
              <a:avLst/>
              <a:gdLst>
                <a:gd name="T0" fmla="*/ 0 w 146"/>
                <a:gd name="T1" fmla="*/ 1 h 220"/>
                <a:gd name="T2" fmla="*/ 0 w 146"/>
                <a:gd name="T3" fmla="*/ 1 h 220"/>
                <a:gd name="T4" fmla="*/ 0 w 146"/>
                <a:gd name="T5" fmla="*/ 1 h 220"/>
                <a:gd name="T6" fmla="*/ 0 w 146"/>
                <a:gd name="T7" fmla="*/ 1 h 220"/>
                <a:gd name="T8" fmla="*/ 0 w 146"/>
                <a:gd name="T9" fmla="*/ 1 h 220"/>
                <a:gd name="T10" fmla="*/ 0 w 146"/>
                <a:gd name="T11" fmla="*/ 1 h 220"/>
                <a:gd name="T12" fmla="*/ 0 w 146"/>
                <a:gd name="T13" fmla="*/ 1 h 220"/>
                <a:gd name="T14" fmla="*/ 0 w 146"/>
                <a:gd name="T15" fmla="*/ 1 h 220"/>
                <a:gd name="T16" fmla="*/ 0 w 146"/>
                <a:gd name="T17" fmla="*/ 1 h 220"/>
                <a:gd name="T18" fmla="*/ 0 w 146"/>
                <a:gd name="T19" fmla="*/ 1 h 220"/>
                <a:gd name="T20" fmla="*/ 0 w 146"/>
                <a:gd name="T21" fmla="*/ 1 h 220"/>
                <a:gd name="T22" fmla="*/ 0 w 146"/>
                <a:gd name="T23" fmla="*/ 1 h 220"/>
                <a:gd name="T24" fmla="*/ 0 w 146"/>
                <a:gd name="T25" fmla="*/ 1 h 220"/>
                <a:gd name="T26" fmla="*/ 0 w 146"/>
                <a:gd name="T27" fmla="*/ 0 h 220"/>
                <a:gd name="T28" fmla="*/ 0 w 146"/>
                <a:gd name="T29" fmla="*/ 0 h 220"/>
                <a:gd name="T30" fmla="*/ 0 w 146"/>
                <a:gd name="T31" fmla="*/ 1 h 220"/>
                <a:gd name="T32" fmla="*/ 0 w 146"/>
                <a:gd name="T33" fmla="*/ 1 h 220"/>
                <a:gd name="T34" fmla="*/ 0 w 146"/>
                <a:gd name="T35" fmla="*/ 1 h 220"/>
                <a:gd name="T36" fmla="*/ 0 w 146"/>
                <a:gd name="T37" fmla="*/ 1 h 220"/>
                <a:gd name="T38" fmla="*/ 0 w 146"/>
                <a:gd name="T39" fmla="*/ 1 h 220"/>
                <a:gd name="T40" fmla="*/ 0 w 146"/>
                <a:gd name="T41" fmla="*/ 1 h 220"/>
                <a:gd name="T42" fmla="*/ 0 w 146"/>
                <a:gd name="T43" fmla="*/ 1 h 220"/>
                <a:gd name="T44" fmla="*/ 0 w 146"/>
                <a:gd name="T45" fmla="*/ 1 h 220"/>
                <a:gd name="T46" fmla="*/ 0 w 146"/>
                <a:gd name="T47" fmla="*/ 1 h 220"/>
                <a:gd name="T48" fmla="*/ 0 w 146"/>
                <a:gd name="T49" fmla="*/ 1 h 220"/>
                <a:gd name="T50" fmla="*/ 0 w 146"/>
                <a:gd name="T51" fmla="*/ 1 h 220"/>
                <a:gd name="T52" fmla="*/ 0 w 146"/>
                <a:gd name="T53" fmla="*/ 1 h 220"/>
                <a:gd name="T54" fmla="*/ 0 w 146"/>
                <a:gd name="T55" fmla="*/ 1 h 220"/>
                <a:gd name="T56" fmla="*/ 0 w 146"/>
                <a:gd name="T57" fmla="*/ 1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20"/>
                <a:gd name="T89" fmla="*/ 146 w 146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20">
                  <a:moveTo>
                    <a:pt x="81" y="174"/>
                  </a:moveTo>
                  <a:lnTo>
                    <a:pt x="0" y="174"/>
                  </a:lnTo>
                  <a:lnTo>
                    <a:pt x="0" y="139"/>
                  </a:lnTo>
                  <a:lnTo>
                    <a:pt x="1" y="137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4" y="133"/>
                  </a:lnTo>
                  <a:lnTo>
                    <a:pt x="5" y="132"/>
                  </a:lnTo>
                  <a:lnTo>
                    <a:pt x="6" y="129"/>
                  </a:lnTo>
                  <a:lnTo>
                    <a:pt x="8" y="126"/>
                  </a:lnTo>
                  <a:lnTo>
                    <a:pt x="12" y="121"/>
                  </a:lnTo>
                  <a:lnTo>
                    <a:pt x="45" y="74"/>
                  </a:lnTo>
                  <a:lnTo>
                    <a:pt x="88" y="18"/>
                  </a:lnTo>
                  <a:lnTo>
                    <a:pt x="101" y="0"/>
                  </a:lnTo>
                  <a:lnTo>
                    <a:pt x="127" y="0"/>
                  </a:lnTo>
                  <a:lnTo>
                    <a:pt x="127" y="139"/>
                  </a:lnTo>
                  <a:lnTo>
                    <a:pt x="146" y="139"/>
                  </a:lnTo>
                  <a:lnTo>
                    <a:pt x="146" y="174"/>
                  </a:lnTo>
                  <a:lnTo>
                    <a:pt x="127" y="174"/>
                  </a:lnTo>
                  <a:lnTo>
                    <a:pt x="127" y="220"/>
                  </a:lnTo>
                  <a:lnTo>
                    <a:pt x="81" y="220"/>
                  </a:lnTo>
                  <a:lnTo>
                    <a:pt x="81" y="174"/>
                  </a:lnTo>
                  <a:lnTo>
                    <a:pt x="81" y="139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16" y="136"/>
                  </a:lnTo>
                  <a:lnTo>
                    <a:pt x="16" y="139"/>
                  </a:lnTo>
                  <a:lnTo>
                    <a:pt x="81" y="139"/>
                  </a:lnTo>
                  <a:lnTo>
                    <a:pt x="81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Freeform 122"/>
            <p:cNvSpPr>
              <a:spLocks/>
            </p:cNvSpPr>
            <p:nvPr/>
          </p:nvSpPr>
          <p:spPr bwMode="auto">
            <a:xfrm>
              <a:off x="2872" y="3097"/>
              <a:ext cx="48" cy="110"/>
            </a:xfrm>
            <a:custGeom>
              <a:avLst/>
              <a:gdLst>
                <a:gd name="T0" fmla="*/ 0 w 143"/>
                <a:gd name="T1" fmla="*/ 1 h 219"/>
                <a:gd name="T2" fmla="*/ 0 w 143"/>
                <a:gd name="T3" fmla="*/ 1 h 219"/>
                <a:gd name="T4" fmla="*/ 0 w 143"/>
                <a:gd name="T5" fmla="*/ 1 h 219"/>
                <a:gd name="T6" fmla="*/ 0 w 143"/>
                <a:gd name="T7" fmla="*/ 1 h 219"/>
                <a:gd name="T8" fmla="*/ 0 w 143"/>
                <a:gd name="T9" fmla="*/ 1 h 219"/>
                <a:gd name="T10" fmla="*/ 0 w 143"/>
                <a:gd name="T11" fmla="*/ 1 h 219"/>
                <a:gd name="T12" fmla="*/ 0 w 143"/>
                <a:gd name="T13" fmla="*/ 1 h 219"/>
                <a:gd name="T14" fmla="*/ 0 w 143"/>
                <a:gd name="T15" fmla="*/ 1 h 219"/>
                <a:gd name="T16" fmla="*/ 0 w 143"/>
                <a:gd name="T17" fmla="*/ 1 h 219"/>
                <a:gd name="T18" fmla="*/ 0 w 143"/>
                <a:gd name="T19" fmla="*/ 1 h 219"/>
                <a:gd name="T20" fmla="*/ 0 w 143"/>
                <a:gd name="T21" fmla="*/ 1 h 219"/>
                <a:gd name="T22" fmla="*/ 0 w 143"/>
                <a:gd name="T23" fmla="*/ 1 h 219"/>
                <a:gd name="T24" fmla="*/ 0 w 143"/>
                <a:gd name="T25" fmla="*/ 1 h 219"/>
                <a:gd name="T26" fmla="*/ 0 w 143"/>
                <a:gd name="T27" fmla="*/ 1 h 219"/>
                <a:gd name="T28" fmla="*/ 0 w 143"/>
                <a:gd name="T29" fmla="*/ 1 h 219"/>
                <a:gd name="T30" fmla="*/ 0 w 143"/>
                <a:gd name="T31" fmla="*/ 1 h 219"/>
                <a:gd name="T32" fmla="*/ 0 w 143"/>
                <a:gd name="T33" fmla="*/ 1 h 219"/>
                <a:gd name="T34" fmla="*/ 0 w 143"/>
                <a:gd name="T35" fmla="*/ 1 h 219"/>
                <a:gd name="T36" fmla="*/ 0 w 143"/>
                <a:gd name="T37" fmla="*/ 1 h 219"/>
                <a:gd name="T38" fmla="*/ 0 w 143"/>
                <a:gd name="T39" fmla="*/ 1 h 219"/>
                <a:gd name="T40" fmla="*/ 0 w 143"/>
                <a:gd name="T41" fmla="*/ 1 h 219"/>
                <a:gd name="T42" fmla="*/ 0 w 143"/>
                <a:gd name="T43" fmla="*/ 1 h 219"/>
                <a:gd name="T44" fmla="*/ 0 w 143"/>
                <a:gd name="T45" fmla="*/ 0 h 219"/>
                <a:gd name="T46" fmla="*/ 0 w 143"/>
                <a:gd name="T47" fmla="*/ 1 h 219"/>
                <a:gd name="T48" fmla="*/ 0 w 143"/>
                <a:gd name="T49" fmla="*/ 1 h 219"/>
                <a:gd name="T50" fmla="*/ 0 w 143"/>
                <a:gd name="T51" fmla="*/ 1 h 219"/>
                <a:gd name="T52" fmla="*/ 0 w 143"/>
                <a:gd name="T53" fmla="*/ 1 h 219"/>
                <a:gd name="T54" fmla="*/ 0 w 143"/>
                <a:gd name="T55" fmla="*/ 1 h 219"/>
                <a:gd name="T56" fmla="*/ 0 w 143"/>
                <a:gd name="T57" fmla="*/ 1 h 219"/>
                <a:gd name="T58" fmla="*/ 0 w 143"/>
                <a:gd name="T59" fmla="*/ 1 h 219"/>
                <a:gd name="T60" fmla="*/ 0 w 143"/>
                <a:gd name="T61" fmla="*/ 1 h 219"/>
                <a:gd name="T62" fmla="*/ 0 w 143"/>
                <a:gd name="T63" fmla="*/ 1 h 219"/>
                <a:gd name="T64" fmla="*/ 0 w 143"/>
                <a:gd name="T65" fmla="*/ 1 h 219"/>
                <a:gd name="T66" fmla="*/ 0 w 143"/>
                <a:gd name="T67" fmla="*/ 1 h 219"/>
                <a:gd name="T68" fmla="*/ 0 w 143"/>
                <a:gd name="T69" fmla="*/ 1 h 219"/>
                <a:gd name="T70" fmla="*/ 0 w 143"/>
                <a:gd name="T71" fmla="*/ 1 h 219"/>
                <a:gd name="T72" fmla="*/ 0 w 143"/>
                <a:gd name="T73" fmla="*/ 1 h 219"/>
                <a:gd name="T74" fmla="*/ 0 w 143"/>
                <a:gd name="T75" fmla="*/ 1 h 219"/>
                <a:gd name="T76" fmla="*/ 0 w 143"/>
                <a:gd name="T77" fmla="*/ 1 h 219"/>
                <a:gd name="T78" fmla="*/ 0 w 143"/>
                <a:gd name="T79" fmla="*/ 1 h 219"/>
                <a:gd name="T80" fmla="*/ 0 w 143"/>
                <a:gd name="T81" fmla="*/ 1 h 219"/>
                <a:gd name="T82" fmla="*/ 0 w 143"/>
                <a:gd name="T83" fmla="*/ 1 h 219"/>
                <a:gd name="T84" fmla="*/ 0 w 143"/>
                <a:gd name="T85" fmla="*/ 1 h 2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219"/>
                <a:gd name="T131" fmla="*/ 143 w 143"/>
                <a:gd name="T132" fmla="*/ 219 h 2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219">
                  <a:moveTo>
                    <a:pt x="0" y="191"/>
                  </a:moveTo>
                  <a:lnTo>
                    <a:pt x="0" y="186"/>
                  </a:lnTo>
                  <a:lnTo>
                    <a:pt x="1" y="183"/>
                  </a:lnTo>
                  <a:lnTo>
                    <a:pt x="4" y="180"/>
                  </a:lnTo>
                  <a:lnTo>
                    <a:pt x="6" y="177"/>
                  </a:lnTo>
                  <a:lnTo>
                    <a:pt x="8" y="175"/>
                  </a:lnTo>
                  <a:lnTo>
                    <a:pt x="12" y="173"/>
                  </a:lnTo>
                  <a:lnTo>
                    <a:pt x="15" y="171"/>
                  </a:lnTo>
                  <a:lnTo>
                    <a:pt x="20" y="171"/>
                  </a:lnTo>
                  <a:lnTo>
                    <a:pt x="27" y="173"/>
                  </a:lnTo>
                  <a:lnTo>
                    <a:pt x="34" y="175"/>
                  </a:lnTo>
                  <a:lnTo>
                    <a:pt x="42" y="180"/>
                  </a:lnTo>
                  <a:lnTo>
                    <a:pt x="51" y="185"/>
                  </a:lnTo>
                  <a:lnTo>
                    <a:pt x="60" y="191"/>
                  </a:lnTo>
                  <a:lnTo>
                    <a:pt x="68" y="196"/>
                  </a:lnTo>
                  <a:lnTo>
                    <a:pt x="75" y="198"/>
                  </a:lnTo>
                  <a:lnTo>
                    <a:pt x="81" y="199"/>
                  </a:lnTo>
                  <a:lnTo>
                    <a:pt x="88" y="199"/>
                  </a:lnTo>
                  <a:lnTo>
                    <a:pt x="93" y="197"/>
                  </a:lnTo>
                  <a:lnTo>
                    <a:pt x="98" y="195"/>
                  </a:lnTo>
                  <a:lnTo>
                    <a:pt x="103" y="191"/>
                  </a:lnTo>
                  <a:lnTo>
                    <a:pt x="107" y="185"/>
                  </a:lnTo>
                  <a:lnTo>
                    <a:pt x="110" y="180"/>
                  </a:lnTo>
                  <a:lnTo>
                    <a:pt x="112" y="174"/>
                  </a:lnTo>
                  <a:lnTo>
                    <a:pt x="112" y="167"/>
                  </a:lnTo>
                  <a:lnTo>
                    <a:pt x="111" y="159"/>
                  </a:lnTo>
                  <a:lnTo>
                    <a:pt x="110" y="152"/>
                  </a:lnTo>
                  <a:lnTo>
                    <a:pt x="106" y="146"/>
                  </a:lnTo>
                  <a:lnTo>
                    <a:pt x="102" y="140"/>
                  </a:lnTo>
                  <a:lnTo>
                    <a:pt x="96" y="136"/>
                  </a:lnTo>
                  <a:lnTo>
                    <a:pt x="90" y="131"/>
                  </a:lnTo>
                  <a:lnTo>
                    <a:pt x="84" y="127"/>
                  </a:lnTo>
                  <a:lnTo>
                    <a:pt x="78" y="123"/>
                  </a:lnTo>
                  <a:lnTo>
                    <a:pt x="72" y="121"/>
                  </a:lnTo>
                  <a:lnTo>
                    <a:pt x="64" y="118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9" y="113"/>
                  </a:lnTo>
                  <a:lnTo>
                    <a:pt x="36" y="113"/>
                  </a:lnTo>
                  <a:lnTo>
                    <a:pt x="31" y="112"/>
                  </a:lnTo>
                  <a:lnTo>
                    <a:pt x="27" y="112"/>
                  </a:lnTo>
                  <a:lnTo>
                    <a:pt x="21" y="112"/>
                  </a:lnTo>
                  <a:lnTo>
                    <a:pt x="15" y="110"/>
                  </a:lnTo>
                  <a:lnTo>
                    <a:pt x="9" y="110"/>
                  </a:lnTo>
                  <a:lnTo>
                    <a:pt x="40" y="0"/>
                  </a:lnTo>
                  <a:lnTo>
                    <a:pt x="143" y="0"/>
                  </a:lnTo>
                  <a:lnTo>
                    <a:pt x="129" y="41"/>
                  </a:lnTo>
                  <a:lnTo>
                    <a:pt x="40" y="41"/>
                  </a:lnTo>
                  <a:lnTo>
                    <a:pt x="34" y="67"/>
                  </a:lnTo>
                  <a:lnTo>
                    <a:pt x="43" y="67"/>
                  </a:lnTo>
                  <a:lnTo>
                    <a:pt x="52" y="68"/>
                  </a:lnTo>
                  <a:lnTo>
                    <a:pt x="60" y="69"/>
                  </a:lnTo>
                  <a:lnTo>
                    <a:pt x="67" y="70"/>
                  </a:lnTo>
                  <a:lnTo>
                    <a:pt x="75" y="71"/>
                  </a:lnTo>
                  <a:lnTo>
                    <a:pt x="81" y="73"/>
                  </a:lnTo>
                  <a:lnTo>
                    <a:pt x="88" y="76"/>
                  </a:lnTo>
                  <a:lnTo>
                    <a:pt x="93" y="78"/>
                  </a:lnTo>
                  <a:lnTo>
                    <a:pt x="104" y="83"/>
                  </a:lnTo>
                  <a:lnTo>
                    <a:pt x="113" y="88"/>
                  </a:lnTo>
                  <a:lnTo>
                    <a:pt x="120" y="95"/>
                  </a:lnTo>
                  <a:lnTo>
                    <a:pt x="127" y="102"/>
                  </a:lnTo>
                  <a:lnTo>
                    <a:pt x="131" y="112"/>
                  </a:lnTo>
                  <a:lnTo>
                    <a:pt x="135" y="121"/>
                  </a:lnTo>
                  <a:lnTo>
                    <a:pt x="136" y="131"/>
                  </a:lnTo>
                  <a:lnTo>
                    <a:pt x="137" y="141"/>
                  </a:lnTo>
                  <a:lnTo>
                    <a:pt x="136" y="158"/>
                  </a:lnTo>
                  <a:lnTo>
                    <a:pt x="131" y="173"/>
                  </a:lnTo>
                  <a:lnTo>
                    <a:pt x="123" y="186"/>
                  </a:lnTo>
                  <a:lnTo>
                    <a:pt x="112" y="198"/>
                  </a:lnTo>
                  <a:lnTo>
                    <a:pt x="105" y="203"/>
                  </a:lnTo>
                  <a:lnTo>
                    <a:pt x="98" y="207"/>
                  </a:lnTo>
                  <a:lnTo>
                    <a:pt x="90" y="211"/>
                  </a:lnTo>
                  <a:lnTo>
                    <a:pt x="83" y="213"/>
                  </a:lnTo>
                  <a:lnTo>
                    <a:pt x="74" y="215"/>
                  </a:lnTo>
                  <a:lnTo>
                    <a:pt x="66" y="218"/>
                  </a:lnTo>
                  <a:lnTo>
                    <a:pt x="55" y="219"/>
                  </a:lnTo>
                  <a:lnTo>
                    <a:pt x="46" y="219"/>
                  </a:lnTo>
                  <a:lnTo>
                    <a:pt x="37" y="219"/>
                  </a:lnTo>
                  <a:lnTo>
                    <a:pt x="28" y="216"/>
                  </a:lnTo>
                  <a:lnTo>
                    <a:pt x="20" y="215"/>
                  </a:lnTo>
                  <a:lnTo>
                    <a:pt x="13" y="212"/>
                  </a:lnTo>
                  <a:lnTo>
                    <a:pt x="7" y="207"/>
                  </a:lnTo>
                  <a:lnTo>
                    <a:pt x="4" y="203"/>
                  </a:lnTo>
                  <a:lnTo>
                    <a:pt x="1" y="197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Freeform 123"/>
            <p:cNvSpPr>
              <a:spLocks/>
            </p:cNvSpPr>
            <p:nvPr/>
          </p:nvSpPr>
          <p:spPr bwMode="auto">
            <a:xfrm>
              <a:off x="3188" y="3096"/>
              <a:ext cx="48" cy="112"/>
            </a:xfrm>
            <a:custGeom>
              <a:avLst/>
              <a:gdLst>
                <a:gd name="T0" fmla="*/ 0 w 142"/>
                <a:gd name="T1" fmla="*/ 0 h 225"/>
                <a:gd name="T2" fmla="*/ 0 w 142"/>
                <a:gd name="T3" fmla="*/ 0 h 225"/>
                <a:gd name="T4" fmla="*/ 0 w 142"/>
                <a:gd name="T5" fmla="*/ 0 h 225"/>
                <a:gd name="T6" fmla="*/ 0 w 142"/>
                <a:gd name="T7" fmla="*/ 0 h 225"/>
                <a:gd name="T8" fmla="*/ 0 w 142"/>
                <a:gd name="T9" fmla="*/ 0 h 225"/>
                <a:gd name="T10" fmla="*/ 0 w 142"/>
                <a:gd name="T11" fmla="*/ 0 h 225"/>
                <a:gd name="T12" fmla="*/ 0 w 142"/>
                <a:gd name="T13" fmla="*/ 0 h 225"/>
                <a:gd name="T14" fmla="*/ 0 w 142"/>
                <a:gd name="T15" fmla="*/ 0 h 225"/>
                <a:gd name="T16" fmla="*/ 0 w 142"/>
                <a:gd name="T17" fmla="*/ 0 h 225"/>
                <a:gd name="T18" fmla="*/ 0 w 142"/>
                <a:gd name="T19" fmla="*/ 0 h 225"/>
                <a:gd name="T20" fmla="*/ 0 w 142"/>
                <a:gd name="T21" fmla="*/ 0 h 225"/>
                <a:gd name="T22" fmla="*/ 0 w 142"/>
                <a:gd name="T23" fmla="*/ 0 h 225"/>
                <a:gd name="T24" fmla="*/ 0 w 142"/>
                <a:gd name="T25" fmla="*/ 0 h 225"/>
                <a:gd name="T26" fmla="*/ 0 w 142"/>
                <a:gd name="T27" fmla="*/ 0 h 225"/>
                <a:gd name="T28" fmla="*/ 0 w 142"/>
                <a:gd name="T29" fmla="*/ 0 h 225"/>
                <a:gd name="T30" fmla="*/ 0 w 142"/>
                <a:gd name="T31" fmla="*/ 0 h 225"/>
                <a:gd name="T32" fmla="*/ 0 w 142"/>
                <a:gd name="T33" fmla="*/ 0 h 225"/>
                <a:gd name="T34" fmla="*/ 0 w 142"/>
                <a:gd name="T35" fmla="*/ 0 h 225"/>
                <a:gd name="T36" fmla="*/ 0 w 142"/>
                <a:gd name="T37" fmla="*/ 0 h 225"/>
                <a:gd name="T38" fmla="*/ 0 w 142"/>
                <a:gd name="T39" fmla="*/ 0 h 225"/>
                <a:gd name="T40" fmla="*/ 0 w 142"/>
                <a:gd name="T41" fmla="*/ 0 h 225"/>
                <a:gd name="T42" fmla="*/ 0 w 142"/>
                <a:gd name="T43" fmla="*/ 0 h 225"/>
                <a:gd name="T44" fmla="*/ 0 w 142"/>
                <a:gd name="T45" fmla="*/ 0 h 225"/>
                <a:gd name="T46" fmla="*/ 0 w 142"/>
                <a:gd name="T47" fmla="*/ 0 h 225"/>
                <a:gd name="T48" fmla="*/ 0 w 142"/>
                <a:gd name="T49" fmla="*/ 0 h 225"/>
                <a:gd name="T50" fmla="*/ 0 w 142"/>
                <a:gd name="T51" fmla="*/ 0 h 225"/>
                <a:gd name="T52" fmla="*/ 0 w 142"/>
                <a:gd name="T53" fmla="*/ 0 h 225"/>
                <a:gd name="T54" fmla="*/ 0 w 142"/>
                <a:gd name="T55" fmla="*/ 0 h 225"/>
                <a:gd name="T56" fmla="*/ 0 w 142"/>
                <a:gd name="T57" fmla="*/ 0 h 225"/>
                <a:gd name="T58" fmla="*/ 0 w 142"/>
                <a:gd name="T59" fmla="*/ 0 h 225"/>
                <a:gd name="T60" fmla="*/ 0 w 142"/>
                <a:gd name="T61" fmla="*/ 0 h 225"/>
                <a:gd name="T62" fmla="*/ 0 w 142"/>
                <a:gd name="T63" fmla="*/ 0 h 225"/>
                <a:gd name="T64" fmla="*/ 0 w 142"/>
                <a:gd name="T65" fmla="*/ 0 h 225"/>
                <a:gd name="T66" fmla="*/ 0 w 142"/>
                <a:gd name="T67" fmla="*/ 0 h 225"/>
                <a:gd name="T68" fmla="*/ 0 w 142"/>
                <a:gd name="T69" fmla="*/ 0 h 225"/>
                <a:gd name="T70" fmla="*/ 0 w 142"/>
                <a:gd name="T71" fmla="*/ 0 h 225"/>
                <a:gd name="T72" fmla="*/ 0 w 142"/>
                <a:gd name="T73" fmla="*/ 0 h 225"/>
                <a:gd name="T74" fmla="*/ 0 w 142"/>
                <a:gd name="T75" fmla="*/ 0 h 225"/>
                <a:gd name="T76" fmla="*/ 0 w 142"/>
                <a:gd name="T77" fmla="*/ 0 h 225"/>
                <a:gd name="T78" fmla="*/ 0 w 142"/>
                <a:gd name="T79" fmla="*/ 0 h 225"/>
                <a:gd name="T80" fmla="*/ 0 w 142"/>
                <a:gd name="T81" fmla="*/ 0 h 225"/>
                <a:gd name="T82" fmla="*/ 0 w 142"/>
                <a:gd name="T83" fmla="*/ 0 h 225"/>
                <a:gd name="T84" fmla="*/ 0 w 142"/>
                <a:gd name="T85" fmla="*/ 0 h 225"/>
                <a:gd name="T86" fmla="*/ 0 w 142"/>
                <a:gd name="T87" fmla="*/ 0 h 225"/>
                <a:gd name="T88" fmla="*/ 0 w 142"/>
                <a:gd name="T89" fmla="*/ 0 h 225"/>
                <a:gd name="T90" fmla="*/ 0 w 142"/>
                <a:gd name="T91" fmla="*/ 0 h 225"/>
                <a:gd name="T92" fmla="*/ 0 w 142"/>
                <a:gd name="T93" fmla="*/ 0 h 225"/>
                <a:gd name="T94" fmla="*/ 0 w 142"/>
                <a:gd name="T95" fmla="*/ 0 h 225"/>
                <a:gd name="T96" fmla="*/ 0 w 142"/>
                <a:gd name="T97" fmla="*/ 0 h 225"/>
                <a:gd name="T98" fmla="*/ 0 w 142"/>
                <a:gd name="T99" fmla="*/ 0 h 225"/>
                <a:gd name="T100" fmla="*/ 0 w 142"/>
                <a:gd name="T101" fmla="*/ 0 h 225"/>
                <a:gd name="T102" fmla="*/ 0 w 142"/>
                <a:gd name="T103" fmla="*/ 0 h 225"/>
                <a:gd name="T104" fmla="*/ 0 w 142"/>
                <a:gd name="T105" fmla="*/ 0 h 225"/>
                <a:gd name="T106" fmla="*/ 0 w 142"/>
                <a:gd name="T107" fmla="*/ 0 h 225"/>
                <a:gd name="T108" fmla="*/ 0 w 142"/>
                <a:gd name="T109" fmla="*/ 0 h 225"/>
                <a:gd name="T110" fmla="*/ 0 w 142"/>
                <a:gd name="T111" fmla="*/ 0 h 225"/>
                <a:gd name="T112" fmla="*/ 0 w 142"/>
                <a:gd name="T113" fmla="*/ 0 h 225"/>
                <a:gd name="T114" fmla="*/ 0 w 142"/>
                <a:gd name="T115" fmla="*/ 0 h 225"/>
                <a:gd name="T116" fmla="*/ 0 w 142"/>
                <a:gd name="T117" fmla="*/ 0 h 225"/>
                <a:gd name="T118" fmla="*/ 0 w 142"/>
                <a:gd name="T119" fmla="*/ 0 h 225"/>
                <a:gd name="T120" fmla="*/ 0 w 142"/>
                <a:gd name="T121" fmla="*/ 0 h 225"/>
                <a:gd name="T122" fmla="*/ 0 w 142"/>
                <a:gd name="T123" fmla="*/ 0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"/>
                <a:gd name="T187" fmla="*/ 0 h 225"/>
                <a:gd name="T188" fmla="*/ 142 w 142"/>
                <a:gd name="T189" fmla="*/ 225 h 2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" h="225">
                  <a:moveTo>
                    <a:pt x="72" y="225"/>
                  </a:moveTo>
                  <a:lnTo>
                    <a:pt x="79" y="225"/>
                  </a:lnTo>
                  <a:lnTo>
                    <a:pt x="86" y="224"/>
                  </a:lnTo>
                  <a:lnTo>
                    <a:pt x="92" y="223"/>
                  </a:lnTo>
                  <a:lnTo>
                    <a:pt x="99" y="220"/>
                  </a:lnTo>
                  <a:lnTo>
                    <a:pt x="104" y="217"/>
                  </a:lnTo>
                  <a:lnTo>
                    <a:pt x="110" y="213"/>
                  </a:lnTo>
                  <a:lnTo>
                    <a:pt x="115" y="210"/>
                  </a:lnTo>
                  <a:lnTo>
                    <a:pt x="121" y="205"/>
                  </a:lnTo>
                  <a:lnTo>
                    <a:pt x="130" y="195"/>
                  </a:lnTo>
                  <a:lnTo>
                    <a:pt x="137" y="182"/>
                  </a:lnTo>
                  <a:lnTo>
                    <a:pt x="141" y="167"/>
                  </a:lnTo>
                  <a:lnTo>
                    <a:pt x="142" y="150"/>
                  </a:lnTo>
                  <a:lnTo>
                    <a:pt x="141" y="135"/>
                  </a:lnTo>
                  <a:lnTo>
                    <a:pt x="138" y="121"/>
                  </a:lnTo>
                  <a:lnTo>
                    <a:pt x="133" y="111"/>
                  </a:lnTo>
                  <a:lnTo>
                    <a:pt x="125" y="102"/>
                  </a:lnTo>
                  <a:lnTo>
                    <a:pt x="121" y="98"/>
                  </a:lnTo>
                  <a:lnTo>
                    <a:pt x="116" y="95"/>
                  </a:lnTo>
                  <a:lnTo>
                    <a:pt x="110" y="92"/>
                  </a:lnTo>
                  <a:lnTo>
                    <a:pt x="106" y="90"/>
                  </a:lnTo>
                  <a:lnTo>
                    <a:pt x="101" y="88"/>
                  </a:lnTo>
                  <a:lnTo>
                    <a:pt x="95" y="87"/>
                  </a:lnTo>
                  <a:lnTo>
                    <a:pt x="89" y="86"/>
                  </a:lnTo>
                  <a:lnTo>
                    <a:pt x="84" y="86"/>
                  </a:lnTo>
                  <a:lnTo>
                    <a:pt x="79" y="86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8"/>
                  </a:lnTo>
                  <a:lnTo>
                    <a:pt x="65" y="88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57" y="90"/>
                  </a:lnTo>
                  <a:lnTo>
                    <a:pt x="56" y="89"/>
                  </a:lnTo>
                  <a:lnTo>
                    <a:pt x="61" y="73"/>
                  </a:lnTo>
                  <a:lnTo>
                    <a:pt x="68" y="59"/>
                  </a:lnTo>
                  <a:lnTo>
                    <a:pt x="76" y="48"/>
                  </a:lnTo>
                  <a:lnTo>
                    <a:pt x="86" y="36"/>
                  </a:lnTo>
                  <a:lnTo>
                    <a:pt x="92" y="30"/>
                  </a:lnTo>
                  <a:lnTo>
                    <a:pt x="97" y="26"/>
                  </a:lnTo>
                  <a:lnTo>
                    <a:pt x="103" y="22"/>
                  </a:lnTo>
                  <a:lnTo>
                    <a:pt x="110" y="19"/>
                  </a:lnTo>
                  <a:lnTo>
                    <a:pt x="117" y="15"/>
                  </a:lnTo>
                  <a:lnTo>
                    <a:pt x="125" y="13"/>
                  </a:lnTo>
                  <a:lnTo>
                    <a:pt x="133" y="11"/>
                  </a:lnTo>
                  <a:lnTo>
                    <a:pt x="141" y="8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2" y="5"/>
                  </a:lnTo>
                  <a:lnTo>
                    <a:pt x="99" y="8"/>
                  </a:lnTo>
                  <a:lnTo>
                    <a:pt x="87" y="12"/>
                  </a:lnTo>
                  <a:lnTo>
                    <a:pt x="74" y="18"/>
                  </a:lnTo>
                  <a:lnTo>
                    <a:pt x="63" y="23"/>
                  </a:lnTo>
                  <a:lnTo>
                    <a:pt x="53" y="30"/>
                  </a:lnTo>
                  <a:lnTo>
                    <a:pt x="42" y="38"/>
                  </a:lnTo>
                  <a:lnTo>
                    <a:pt x="32" y="48"/>
                  </a:lnTo>
                  <a:lnTo>
                    <a:pt x="24" y="58"/>
                  </a:lnTo>
                  <a:lnTo>
                    <a:pt x="16" y="69"/>
                  </a:lnTo>
                  <a:lnTo>
                    <a:pt x="10" y="81"/>
                  </a:lnTo>
                  <a:lnTo>
                    <a:pt x="5" y="94"/>
                  </a:lnTo>
                  <a:lnTo>
                    <a:pt x="2" y="106"/>
                  </a:lnTo>
                  <a:lnTo>
                    <a:pt x="1" y="120"/>
                  </a:lnTo>
                  <a:lnTo>
                    <a:pt x="0" y="134"/>
                  </a:lnTo>
                  <a:lnTo>
                    <a:pt x="1" y="155"/>
                  </a:lnTo>
                  <a:lnTo>
                    <a:pt x="5" y="172"/>
                  </a:lnTo>
                  <a:lnTo>
                    <a:pt x="11" y="188"/>
                  </a:lnTo>
                  <a:lnTo>
                    <a:pt x="20" y="201"/>
                  </a:lnTo>
                  <a:lnTo>
                    <a:pt x="26" y="207"/>
                  </a:lnTo>
                  <a:lnTo>
                    <a:pt x="32" y="211"/>
                  </a:lnTo>
                  <a:lnTo>
                    <a:pt x="38" y="216"/>
                  </a:lnTo>
                  <a:lnTo>
                    <a:pt x="45" y="219"/>
                  </a:lnTo>
                  <a:lnTo>
                    <a:pt x="51" y="222"/>
                  </a:lnTo>
                  <a:lnTo>
                    <a:pt x="58" y="224"/>
                  </a:lnTo>
                  <a:lnTo>
                    <a:pt x="65" y="225"/>
                  </a:lnTo>
                  <a:lnTo>
                    <a:pt x="72" y="225"/>
                  </a:lnTo>
                  <a:lnTo>
                    <a:pt x="73" y="216"/>
                  </a:lnTo>
                  <a:lnTo>
                    <a:pt x="69" y="216"/>
                  </a:lnTo>
                  <a:lnTo>
                    <a:pt x="65" y="213"/>
                  </a:lnTo>
                  <a:lnTo>
                    <a:pt x="62" y="211"/>
                  </a:lnTo>
                  <a:lnTo>
                    <a:pt x="60" y="208"/>
                  </a:lnTo>
                  <a:lnTo>
                    <a:pt x="57" y="204"/>
                  </a:lnTo>
                  <a:lnTo>
                    <a:pt x="55" y="200"/>
                  </a:lnTo>
                  <a:lnTo>
                    <a:pt x="54" y="194"/>
                  </a:lnTo>
                  <a:lnTo>
                    <a:pt x="53" y="189"/>
                  </a:lnTo>
                  <a:lnTo>
                    <a:pt x="51" y="185"/>
                  </a:lnTo>
                  <a:lnTo>
                    <a:pt x="51" y="180"/>
                  </a:lnTo>
                  <a:lnTo>
                    <a:pt x="50" y="174"/>
                  </a:lnTo>
                  <a:lnTo>
                    <a:pt x="50" y="167"/>
                  </a:lnTo>
                  <a:lnTo>
                    <a:pt x="50" y="162"/>
                  </a:lnTo>
                  <a:lnTo>
                    <a:pt x="50" y="155"/>
                  </a:lnTo>
                  <a:lnTo>
                    <a:pt x="50" y="147"/>
                  </a:lnTo>
                  <a:lnTo>
                    <a:pt x="50" y="139"/>
                  </a:lnTo>
                  <a:lnTo>
                    <a:pt x="50" y="135"/>
                  </a:lnTo>
                  <a:lnTo>
                    <a:pt x="50" y="131"/>
                  </a:lnTo>
                  <a:lnTo>
                    <a:pt x="50" y="127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0" y="117"/>
                  </a:lnTo>
                  <a:lnTo>
                    <a:pt x="50" y="114"/>
                  </a:lnTo>
                  <a:lnTo>
                    <a:pt x="51" y="112"/>
                  </a:lnTo>
                  <a:lnTo>
                    <a:pt x="51" y="109"/>
                  </a:lnTo>
                  <a:lnTo>
                    <a:pt x="53" y="106"/>
                  </a:lnTo>
                  <a:lnTo>
                    <a:pt x="54" y="105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6" y="101"/>
                  </a:lnTo>
                  <a:lnTo>
                    <a:pt x="73" y="102"/>
                  </a:lnTo>
                  <a:lnTo>
                    <a:pt x="79" y="104"/>
                  </a:lnTo>
                  <a:lnTo>
                    <a:pt x="84" y="109"/>
                  </a:lnTo>
                  <a:lnTo>
                    <a:pt x="87" y="114"/>
                  </a:lnTo>
                  <a:lnTo>
                    <a:pt x="91" y="124"/>
                  </a:lnTo>
                  <a:lnTo>
                    <a:pt x="93" y="135"/>
                  </a:lnTo>
                  <a:lnTo>
                    <a:pt x="94" y="150"/>
                  </a:lnTo>
                  <a:lnTo>
                    <a:pt x="94" y="169"/>
                  </a:lnTo>
                  <a:lnTo>
                    <a:pt x="94" y="180"/>
                  </a:lnTo>
                  <a:lnTo>
                    <a:pt x="93" y="189"/>
                  </a:lnTo>
                  <a:lnTo>
                    <a:pt x="93" y="196"/>
                  </a:lnTo>
                  <a:lnTo>
                    <a:pt x="92" y="202"/>
                  </a:lnTo>
                  <a:lnTo>
                    <a:pt x="88" y="208"/>
                  </a:lnTo>
                  <a:lnTo>
                    <a:pt x="85" y="212"/>
                  </a:lnTo>
                  <a:lnTo>
                    <a:pt x="79" y="215"/>
                  </a:lnTo>
                  <a:lnTo>
                    <a:pt x="73" y="216"/>
                  </a:lnTo>
                  <a:lnTo>
                    <a:pt x="72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Freeform 124"/>
            <p:cNvSpPr>
              <a:spLocks/>
            </p:cNvSpPr>
            <p:nvPr/>
          </p:nvSpPr>
          <p:spPr bwMode="auto">
            <a:xfrm>
              <a:off x="3506" y="3097"/>
              <a:ext cx="49" cy="109"/>
            </a:xfrm>
            <a:custGeom>
              <a:avLst/>
              <a:gdLst>
                <a:gd name="T0" fmla="*/ 0 w 147"/>
                <a:gd name="T1" fmla="*/ 1 h 216"/>
                <a:gd name="T2" fmla="*/ 0 w 147"/>
                <a:gd name="T3" fmla="*/ 0 h 216"/>
                <a:gd name="T4" fmla="*/ 0 w 147"/>
                <a:gd name="T5" fmla="*/ 0 h 216"/>
                <a:gd name="T6" fmla="*/ 0 w 147"/>
                <a:gd name="T7" fmla="*/ 1 h 216"/>
                <a:gd name="T8" fmla="*/ 0 w 147"/>
                <a:gd name="T9" fmla="*/ 1 h 216"/>
                <a:gd name="T10" fmla="*/ 0 w 147"/>
                <a:gd name="T11" fmla="*/ 1 h 216"/>
                <a:gd name="T12" fmla="*/ 0 w 147"/>
                <a:gd name="T13" fmla="*/ 1 h 216"/>
                <a:gd name="T14" fmla="*/ 0 w 147"/>
                <a:gd name="T15" fmla="*/ 1 h 216"/>
                <a:gd name="T16" fmla="*/ 0 w 147"/>
                <a:gd name="T17" fmla="*/ 1 h 216"/>
                <a:gd name="T18" fmla="*/ 0 w 147"/>
                <a:gd name="T19" fmla="*/ 1 h 216"/>
                <a:gd name="T20" fmla="*/ 0 w 147"/>
                <a:gd name="T21" fmla="*/ 1 h 216"/>
                <a:gd name="T22" fmla="*/ 0 w 147"/>
                <a:gd name="T23" fmla="*/ 1 h 216"/>
                <a:gd name="T24" fmla="*/ 0 w 147"/>
                <a:gd name="T25" fmla="*/ 1 h 216"/>
                <a:gd name="T26" fmla="*/ 0 w 147"/>
                <a:gd name="T27" fmla="*/ 1 h 216"/>
                <a:gd name="T28" fmla="*/ 0 w 147"/>
                <a:gd name="T29" fmla="*/ 1 h 216"/>
                <a:gd name="T30" fmla="*/ 0 w 147"/>
                <a:gd name="T31" fmla="*/ 1 h 216"/>
                <a:gd name="T32" fmla="*/ 0 w 147"/>
                <a:gd name="T33" fmla="*/ 1 h 216"/>
                <a:gd name="T34" fmla="*/ 0 w 147"/>
                <a:gd name="T35" fmla="*/ 1 h 216"/>
                <a:gd name="T36" fmla="*/ 0 w 147"/>
                <a:gd name="T37" fmla="*/ 1 h 216"/>
                <a:gd name="T38" fmla="*/ 0 w 147"/>
                <a:gd name="T39" fmla="*/ 1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7"/>
                <a:gd name="T61" fmla="*/ 0 h 216"/>
                <a:gd name="T62" fmla="*/ 147 w 147"/>
                <a:gd name="T63" fmla="*/ 216 h 2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7" h="216">
                  <a:moveTo>
                    <a:pt x="0" y="71"/>
                  </a:moveTo>
                  <a:lnTo>
                    <a:pt x="14" y="0"/>
                  </a:lnTo>
                  <a:lnTo>
                    <a:pt x="147" y="0"/>
                  </a:lnTo>
                  <a:lnTo>
                    <a:pt x="71" y="216"/>
                  </a:lnTo>
                  <a:lnTo>
                    <a:pt x="41" y="216"/>
                  </a:lnTo>
                  <a:lnTo>
                    <a:pt x="103" y="46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42" y="44"/>
                  </a:lnTo>
                  <a:lnTo>
                    <a:pt x="36" y="44"/>
                  </a:lnTo>
                  <a:lnTo>
                    <a:pt x="30" y="45"/>
                  </a:lnTo>
                  <a:lnTo>
                    <a:pt x="24" y="47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14" y="56"/>
                  </a:lnTo>
                  <a:lnTo>
                    <a:pt x="10" y="63"/>
                  </a:lnTo>
                  <a:lnTo>
                    <a:pt x="8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Freeform 125"/>
            <p:cNvSpPr>
              <a:spLocks/>
            </p:cNvSpPr>
            <p:nvPr/>
          </p:nvSpPr>
          <p:spPr bwMode="auto">
            <a:xfrm>
              <a:off x="3828" y="3096"/>
              <a:ext cx="47" cy="11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w 141"/>
                <a:gd name="T19" fmla="*/ 0 h 225"/>
                <a:gd name="T20" fmla="*/ 0 w 141"/>
                <a:gd name="T21" fmla="*/ 0 h 225"/>
                <a:gd name="T22" fmla="*/ 0 w 141"/>
                <a:gd name="T23" fmla="*/ 0 h 225"/>
                <a:gd name="T24" fmla="*/ 0 w 141"/>
                <a:gd name="T25" fmla="*/ 0 h 225"/>
                <a:gd name="T26" fmla="*/ 0 w 141"/>
                <a:gd name="T27" fmla="*/ 0 h 225"/>
                <a:gd name="T28" fmla="*/ 0 w 141"/>
                <a:gd name="T29" fmla="*/ 0 h 225"/>
                <a:gd name="T30" fmla="*/ 0 w 141"/>
                <a:gd name="T31" fmla="*/ 0 h 225"/>
                <a:gd name="T32" fmla="*/ 0 w 141"/>
                <a:gd name="T33" fmla="*/ 0 h 225"/>
                <a:gd name="T34" fmla="*/ 0 w 141"/>
                <a:gd name="T35" fmla="*/ 0 h 225"/>
                <a:gd name="T36" fmla="*/ 0 w 141"/>
                <a:gd name="T37" fmla="*/ 0 h 225"/>
                <a:gd name="T38" fmla="*/ 0 w 141"/>
                <a:gd name="T39" fmla="*/ 0 h 225"/>
                <a:gd name="T40" fmla="*/ 0 w 141"/>
                <a:gd name="T41" fmla="*/ 0 h 225"/>
                <a:gd name="T42" fmla="*/ 0 w 141"/>
                <a:gd name="T43" fmla="*/ 0 h 225"/>
                <a:gd name="T44" fmla="*/ 0 w 141"/>
                <a:gd name="T45" fmla="*/ 0 h 225"/>
                <a:gd name="T46" fmla="*/ 0 w 141"/>
                <a:gd name="T47" fmla="*/ 0 h 225"/>
                <a:gd name="T48" fmla="*/ 0 w 141"/>
                <a:gd name="T49" fmla="*/ 0 h 225"/>
                <a:gd name="T50" fmla="*/ 0 w 141"/>
                <a:gd name="T51" fmla="*/ 0 h 225"/>
                <a:gd name="T52" fmla="*/ 0 w 141"/>
                <a:gd name="T53" fmla="*/ 0 h 225"/>
                <a:gd name="T54" fmla="*/ 0 w 141"/>
                <a:gd name="T55" fmla="*/ 0 h 225"/>
                <a:gd name="T56" fmla="*/ 0 w 141"/>
                <a:gd name="T57" fmla="*/ 0 h 225"/>
                <a:gd name="T58" fmla="*/ 0 w 141"/>
                <a:gd name="T59" fmla="*/ 0 h 225"/>
                <a:gd name="T60" fmla="*/ 0 w 141"/>
                <a:gd name="T61" fmla="*/ 0 h 225"/>
                <a:gd name="T62" fmla="*/ 0 w 141"/>
                <a:gd name="T63" fmla="*/ 0 h 225"/>
                <a:gd name="T64" fmla="*/ 0 w 141"/>
                <a:gd name="T65" fmla="*/ 0 h 225"/>
                <a:gd name="T66" fmla="*/ 0 w 141"/>
                <a:gd name="T67" fmla="*/ 0 h 225"/>
                <a:gd name="T68" fmla="*/ 0 w 141"/>
                <a:gd name="T69" fmla="*/ 0 h 225"/>
                <a:gd name="T70" fmla="*/ 0 w 141"/>
                <a:gd name="T71" fmla="*/ 0 h 225"/>
                <a:gd name="T72" fmla="*/ 0 w 141"/>
                <a:gd name="T73" fmla="*/ 0 h 225"/>
                <a:gd name="T74" fmla="*/ 0 w 141"/>
                <a:gd name="T75" fmla="*/ 0 h 225"/>
                <a:gd name="T76" fmla="*/ 0 w 141"/>
                <a:gd name="T77" fmla="*/ 0 h 225"/>
                <a:gd name="T78" fmla="*/ 0 w 141"/>
                <a:gd name="T79" fmla="*/ 0 h 225"/>
                <a:gd name="T80" fmla="*/ 0 w 141"/>
                <a:gd name="T81" fmla="*/ 0 h 225"/>
                <a:gd name="T82" fmla="*/ 0 w 141"/>
                <a:gd name="T83" fmla="*/ 0 h 225"/>
                <a:gd name="T84" fmla="*/ 0 w 141"/>
                <a:gd name="T85" fmla="*/ 0 h 225"/>
                <a:gd name="T86" fmla="*/ 0 w 141"/>
                <a:gd name="T87" fmla="*/ 0 h 225"/>
                <a:gd name="T88" fmla="*/ 0 w 141"/>
                <a:gd name="T89" fmla="*/ 0 h 225"/>
                <a:gd name="T90" fmla="*/ 0 w 141"/>
                <a:gd name="T91" fmla="*/ 0 h 225"/>
                <a:gd name="T92" fmla="*/ 0 w 141"/>
                <a:gd name="T93" fmla="*/ 0 h 225"/>
                <a:gd name="T94" fmla="*/ 0 w 141"/>
                <a:gd name="T95" fmla="*/ 0 h 225"/>
                <a:gd name="T96" fmla="*/ 0 w 141"/>
                <a:gd name="T97" fmla="*/ 0 h 225"/>
                <a:gd name="T98" fmla="*/ 0 w 141"/>
                <a:gd name="T99" fmla="*/ 0 h 225"/>
                <a:gd name="T100" fmla="*/ 0 w 141"/>
                <a:gd name="T101" fmla="*/ 0 h 225"/>
                <a:gd name="T102" fmla="*/ 0 w 141"/>
                <a:gd name="T103" fmla="*/ 0 h 225"/>
                <a:gd name="T104" fmla="*/ 0 w 141"/>
                <a:gd name="T105" fmla="*/ 0 h 2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1"/>
                <a:gd name="T160" fmla="*/ 0 h 225"/>
                <a:gd name="T161" fmla="*/ 141 w 141"/>
                <a:gd name="T162" fmla="*/ 225 h 2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1" h="225">
                  <a:moveTo>
                    <a:pt x="76" y="0"/>
                  </a:moveTo>
                  <a:lnTo>
                    <a:pt x="67" y="0"/>
                  </a:lnTo>
                  <a:lnTo>
                    <a:pt x="61" y="1"/>
                  </a:lnTo>
                  <a:lnTo>
                    <a:pt x="52" y="3"/>
                  </a:lnTo>
                  <a:lnTo>
                    <a:pt x="47" y="5"/>
                  </a:lnTo>
                  <a:lnTo>
                    <a:pt x="40" y="7"/>
                  </a:lnTo>
                  <a:lnTo>
                    <a:pt x="34" y="9"/>
                  </a:lnTo>
                  <a:lnTo>
                    <a:pt x="28" y="13"/>
                  </a:lnTo>
                  <a:lnTo>
                    <a:pt x="24" y="16"/>
                  </a:lnTo>
                  <a:lnTo>
                    <a:pt x="14" y="26"/>
                  </a:lnTo>
                  <a:lnTo>
                    <a:pt x="9" y="35"/>
                  </a:lnTo>
                  <a:lnTo>
                    <a:pt x="4" y="45"/>
                  </a:lnTo>
                  <a:lnTo>
                    <a:pt x="3" y="56"/>
                  </a:lnTo>
                  <a:lnTo>
                    <a:pt x="3" y="60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5" y="72"/>
                  </a:lnTo>
                  <a:lnTo>
                    <a:pt x="6" y="76"/>
                  </a:lnTo>
                  <a:lnTo>
                    <a:pt x="9" y="80"/>
                  </a:lnTo>
                  <a:lnTo>
                    <a:pt x="11" y="84"/>
                  </a:lnTo>
                  <a:lnTo>
                    <a:pt x="13" y="89"/>
                  </a:lnTo>
                  <a:lnTo>
                    <a:pt x="17" y="92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1" y="105"/>
                  </a:lnTo>
                  <a:lnTo>
                    <a:pt x="35" y="109"/>
                  </a:lnTo>
                  <a:lnTo>
                    <a:pt x="40" y="112"/>
                  </a:lnTo>
                  <a:lnTo>
                    <a:pt x="43" y="114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36" y="121"/>
                  </a:lnTo>
                  <a:lnTo>
                    <a:pt x="29" y="125"/>
                  </a:lnTo>
                  <a:lnTo>
                    <a:pt x="23" y="128"/>
                  </a:lnTo>
                  <a:lnTo>
                    <a:pt x="18" y="132"/>
                  </a:lnTo>
                  <a:lnTo>
                    <a:pt x="10" y="140"/>
                  </a:lnTo>
                  <a:lnTo>
                    <a:pt x="4" y="149"/>
                  </a:lnTo>
                  <a:lnTo>
                    <a:pt x="1" y="159"/>
                  </a:lnTo>
                  <a:lnTo>
                    <a:pt x="0" y="171"/>
                  </a:lnTo>
                  <a:lnTo>
                    <a:pt x="1" y="184"/>
                  </a:lnTo>
                  <a:lnTo>
                    <a:pt x="5" y="194"/>
                  </a:lnTo>
                  <a:lnTo>
                    <a:pt x="12" y="203"/>
                  </a:lnTo>
                  <a:lnTo>
                    <a:pt x="21" y="211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8" y="219"/>
                  </a:lnTo>
                  <a:lnTo>
                    <a:pt x="43" y="222"/>
                  </a:lnTo>
                  <a:lnTo>
                    <a:pt x="49" y="223"/>
                  </a:lnTo>
                  <a:lnTo>
                    <a:pt x="55" y="224"/>
                  </a:lnTo>
                  <a:lnTo>
                    <a:pt x="61" y="225"/>
                  </a:lnTo>
                  <a:lnTo>
                    <a:pt x="66" y="225"/>
                  </a:lnTo>
                  <a:lnTo>
                    <a:pt x="70" y="215"/>
                  </a:lnTo>
                  <a:lnTo>
                    <a:pt x="61" y="213"/>
                  </a:lnTo>
                  <a:lnTo>
                    <a:pt x="54" y="209"/>
                  </a:lnTo>
                  <a:lnTo>
                    <a:pt x="47" y="203"/>
                  </a:lnTo>
                  <a:lnTo>
                    <a:pt x="42" y="194"/>
                  </a:lnTo>
                  <a:lnTo>
                    <a:pt x="41" y="188"/>
                  </a:lnTo>
                  <a:lnTo>
                    <a:pt x="40" y="182"/>
                  </a:lnTo>
                  <a:lnTo>
                    <a:pt x="39" y="177"/>
                  </a:lnTo>
                  <a:lnTo>
                    <a:pt x="39" y="170"/>
                  </a:lnTo>
                  <a:lnTo>
                    <a:pt x="39" y="163"/>
                  </a:lnTo>
                  <a:lnTo>
                    <a:pt x="40" y="156"/>
                  </a:lnTo>
                  <a:lnTo>
                    <a:pt x="41" y="150"/>
                  </a:lnTo>
                  <a:lnTo>
                    <a:pt x="43" y="144"/>
                  </a:lnTo>
                  <a:lnTo>
                    <a:pt x="44" y="140"/>
                  </a:lnTo>
                  <a:lnTo>
                    <a:pt x="48" y="135"/>
                  </a:lnTo>
                  <a:lnTo>
                    <a:pt x="50" y="129"/>
                  </a:lnTo>
                  <a:lnTo>
                    <a:pt x="55" y="122"/>
                  </a:lnTo>
                  <a:lnTo>
                    <a:pt x="65" y="129"/>
                  </a:lnTo>
                  <a:lnTo>
                    <a:pt x="73" y="135"/>
                  </a:lnTo>
                  <a:lnTo>
                    <a:pt x="80" y="141"/>
                  </a:lnTo>
                  <a:lnTo>
                    <a:pt x="85" y="145"/>
                  </a:lnTo>
                  <a:lnTo>
                    <a:pt x="90" y="152"/>
                  </a:lnTo>
                  <a:lnTo>
                    <a:pt x="94" y="160"/>
                  </a:lnTo>
                  <a:lnTo>
                    <a:pt x="96" y="170"/>
                  </a:lnTo>
                  <a:lnTo>
                    <a:pt x="97" y="178"/>
                  </a:lnTo>
                  <a:lnTo>
                    <a:pt x="96" y="187"/>
                  </a:lnTo>
                  <a:lnTo>
                    <a:pt x="95" y="195"/>
                  </a:lnTo>
                  <a:lnTo>
                    <a:pt x="93" y="202"/>
                  </a:lnTo>
                  <a:lnTo>
                    <a:pt x="89" y="207"/>
                  </a:lnTo>
                  <a:lnTo>
                    <a:pt x="85" y="210"/>
                  </a:lnTo>
                  <a:lnTo>
                    <a:pt x="80" y="212"/>
                  </a:lnTo>
                  <a:lnTo>
                    <a:pt x="74" y="213"/>
                  </a:lnTo>
                  <a:lnTo>
                    <a:pt x="70" y="215"/>
                  </a:lnTo>
                  <a:lnTo>
                    <a:pt x="66" y="225"/>
                  </a:lnTo>
                  <a:lnTo>
                    <a:pt x="74" y="225"/>
                  </a:lnTo>
                  <a:lnTo>
                    <a:pt x="82" y="224"/>
                  </a:lnTo>
                  <a:lnTo>
                    <a:pt x="89" y="223"/>
                  </a:lnTo>
                  <a:lnTo>
                    <a:pt x="96" y="220"/>
                  </a:lnTo>
                  <a:lnTo>
                    <a:pt x="103" y="218"/>
                  </a:lnTo>
                  <a:lnTo>
                    <a:pt x="109" y="216"/>
                  </a:lnTo>
                  <a:lnTo>
                    <a:pt x="115" y="212"/>
                  </a:lnTo>
                  <a:lnTo>
                    <a:pt x="120" y="208"/>
                  </a:lnTo>
                  <a:lnTo>
                    <a:pt x="130" y="199"/>
                  </a:lnTo>
                  <a:lnTo>
                    <a:pt x="137" y="187"/>
                  </a:lnTo>
                  <a:lnTo>
                    <a:pt x="140" y="174"/>
                  </a:lnTo>
                  <a:lnTo>
                    <a:pt x="141" y="159"/>
                  </a:lnTo>
                  <a:lnTo>
                    <a:pt x="140" y="148"/>
                  </a:lnTo>
                  <a:lnTo>
                    <a:pt x="138" y="137"/>
                  </a:lnTo>
                  <a:lnTo>
                    <a:pt x="133" y="128"/>
                  </a:lnTo>
                  <a:lnTo>
                    <a:pt x="127" y="119"/>
                  </a:lnTo>
                  <a:lnTo>
                    <a:pt x="123" y="113"/>
                  </a:lnTo>
                  <a:lnTo>
                    <a:pt x="116" y="107"/>
                  </a:lnTo>
                  <a:lnTo>
                    <a:pt x="107" y="101"/>
                  </a:lnTo>
                  <a:lnTo>
                    <a:pt x="96" y="92"/>
                  </a:lnTo>
                  <a:lnTo>
                    <a:pt x="96" y="90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6" y="81"/>
                  </a:lnTo>
                  <a:lnTo>
                    <a:pt x="122" y="77"/>
                  </a:lnTo>
                  <a:lnTo>
                    <a:pt x="128" y="71"/>
                  </a:lnTo>
                  <a:lnTo>
                    <a:pt x="133" y="64"/>
                  </a:lnTo>
                  <a:lnTo>
                    <a:pt x="137" y="54"/>
                  </a:lnTo>
                  <a:lnTo>
                    <a:pt x="138" y="46"/>
                  </a:lnTo>
                  <a:lnTo>
                    <a:pt x="137" y="37"/>
                  </a:lnTo>
                  <a:lnTo>
                    <a:pt x="133" y="29"/>
                  </a:lnTo>
                  <a:lnTo>
                    <a:pt x="128" y="21"/>
                  </a:lnTo>
                  <a:lnTo>
                    <a:pt x="122" y="14"/>
                  </a:lnTo>
                  <a:lnTo>
                    <a:pt x="117" y="11"/>
                  </a:lnTo>
                  <a:lnTo>
                    <a:pt x="112" y="8"/>
                  </a:lnTo>
                  <a:lnTo>
                    <a:pt x="108" y="6"/>
                  </a:lnTo>
                  <a:lnTo>
                    <a:pt x="102" y="4"/>
                  </a:lnTo>
                  <a:lnTo>
                    <a:pt x="96" y="3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1" y="9"/>
                  </a:lnTo>
                  <a:lnTo>
                    <a:pt x="78" y="11"/>
                  </a:lnTo>
                  <a:lnTo>
                    <a:pt x="84" y="12"/>
                  </a:lnTo>
                  <a:lnTo>
                    <a:pt x="89" y="15"/>
                  </a:lnTo>
                  <a:lnTo>
                    <a:pt x="93" y="21"/>
                  </a:lnTo>
                  <a:lnTo>
                    <a:pt x="95" y="27"/>
                  </a:lnTo>
                  <a:lnTo>
                    <a:pt x="97" y="34"/>
                  </a:lnTo>
                  <a:lnTo>
                    <a:pt x="99" y="42"/>
                  </a:lnTo>
                  <a:lnTo>
                    <a:pt x="99" y="50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6" y="66"/>
                  </a:lnTo>
                  <a:lnTo>
                    <a:pt x="95" y="71"/>
                  </a:lnTo>
                  <a:lnTo>
                    <a:pt x="94" y="73"/>
                  </a:lnTo>
                  <a:lnTo>
                    <a:pt x="92" y="76"/>
                  </a:lnTo>
                  <a:lnTo>
                    <a:pt x="89" y="81"/>
                  </a:lnTo>
                  <a:lnTo>
                    <a:pt x="86" y="86"/>
                  </a:lnTo>
                  <a:lnTo>
                    <a:pt x="80" y="82"/>
                  </a:lnTo>
                  <a:lnTo>
                    <a:pt x="74" y="79"/>
                  </a:lnTo>
                  <a:lnTo>
                    <a:pt x="69" y="74"/>
                  </a:lnTo>
                  <a:lnTo>
                    <a:pt x="63" y="69"/>
                  </a:lnTo>
                  <a:lnTo>
                    <a:pt x="55" y="61"/>
                  </a:lnTo>
                  <a:lnTo>
                    <a:pt x="49" y="53"/>
                  </a:lnTo>
                  <a:lnTo>
                    <a:pt x="46" y="44"/>
                  </a:lnTo>
                  <a:lnTo>
                    <a:pt x="44" y="36"/>
                  </a:lnTo>
                  <a:lnTo>
                    <a:pt x="44" y="30"/>
                  </a:lnTo>
                  <a:lnTo>
                    <a:pt x="47" y="26"/>
                  </a:lnTo>
                  <a:lnTo>
                    <a:pt x="49" y="21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61" y="12"/>
                  </a:lnTo>
                  <a:lnTo>
                    <a:pt x="65" y="9"/>
                  </a:lnTo>
                  <a:lnTo>
                    <a:pt x="71" y="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Freeform 126"/>
            <p:cNvSpPr>
              <a:spLocks/>
            </p:cNvSpPr>
            <p:nvPr/>
          </p:nvSpPr>
          <p:spPr bwMode="auto">
            <a:xfrm>
              <a:off x="4141" y="3096"/>
              <a:ext cx="48" cy="112"/>
            </a:xfrm>
            <a:custGeom>
              <a:avLst/>
              <a:gdLst>
                <a:gd name="T0" fmla="*/ 0 w 143"/>
                <a:gd name="T1" fmla="*/ 0 h 225"/>
                <a:gd name="T2" fmla="*/ 0 w 143"/>
                <a:gd name="T3" fmla="*/ 0 h 225"/>
                <a:gd name="T4" fmla="*/ 0 w 143"/>
                <a:gd name="T5" fmla="*/ 0 h 225"/>
                <a:gd name="T6" fmla="*/ 0 w 143"/>
                <a:gd name="T7" fmla="*/ 0 h 225"/>
                <a:gd name="T8" fmla="*/ 0 w 143"/>
                <a:gd name="T9" fmla="*/ 0 h 225"/>
                <a:gd name="T10" fmla="*/ 0 w 143"/>
                <a:gd name="T11" fmla="*/ 0 h 225"/>
                <a:gd name="T12" fmla="*/ 0 w 143"/>
                <a:gd name="T13" fmla="*/ 0 h 225"/>
                <a:gd name="T14" fmla="*/ 0 w 143"/>
                <a:gd name="T15" fmla="*/ 0 h 225"/>
                <a:gd name="T16" fmla="*/ 0 w 143"/>
                <a:gd name="T17" fmla="*/ 0 h 225"/>
                <a:gd name="T18" fmla="*/ 0 w 143"/>
                <a:gd name="T19" fmla="*/ 0 h 225"/>
                <a:gd name="T20" fmla="*/ 0 w 143"/>
                <a:gd name="T21" fmla="*/ 0 h 225"/>
                <a:gd name="T22" fmla="*/ 0 w 143"/>
                <a:gd name="T23" fmla="*/ 0 h 225"/>
                <a:gd name="T24" fmla="*/ 0 w 143"/>
                <a:gd name="T25" fmla="*/ 0 h 225"/>
                <a:gd name="T26" fmla="*/ 0 w 143"/>
                <a:gd name="T27" fmla="*/ 0 h 225"/>
                <a:gd name="T28" fmla="*/ 0 w 143"/>
                <a:gd name="T29" fmla="*/ 0 h 225"/>
                <a:gd name="T30" fmla="*/ 0 w 143"/>
                <a:gd name="T31" fmla="*/ 0 h 225"/>
                <a:gd name="T32" fmla="*/ 0 w 143"/>
                <a:gd name="T33" fmla="*/ 0 h 225"/>
                <a:gd name="T34" fmla="*/ 0 w 143"/>
                <a:gd name="T35" fmla="*/ 0 h 225"/>
                <a:gd name="T36" fmla="*/ 0 w 143"/>
                <a:gd name="T37" fmla="*/ 0 h 225"/>
                <a:gd name="T38" fmla="*/ 0 w 143"/>
                <a:gd name="T39" fmla="*/ 0 h 225"/>
                <a:gd name="T40" fmla="*/ 0 w 143"/>
                <a:gd name="T41" fmla="*/ 0 h 225"/>
                <a:gd name="T42" fmla="*/ 0 w 143"/>
                <a:gd name="T43" fmla="*/ 0 h 225"/>
                <a:gd name="T44" fmla="*/ 0 w 143"/>
                <a:gd name="T45" fmla="*/ 0 h 225"/>
                <a:gd name="T46" fmla="*/ 0 w 143"/>
                <a:gd name="T47" fmla="*/ 0 h 225"/>
                <a:gd name="T48" fmla="*/ 0 w 143"/>
                <a:gd name="T49" fmla="*/ 0 h 225"/>
                <a:gd name="T50" fmla="*/ 0 w 143"/>
                <a:gd name="T51" fmla="*/ 0 h 225"/>
                <a:gd name="T52" fmla="*/ 0 w 143"/>
                <a:gd name="T53" fmla="*/ 0 h 225"/>
                <a:gd name="T54" fmla="*/ 0 w 143"/>
                <a:gd name="T55" fmla="*/ 0 h 225"/>
                <a:gd name="T56" fmla="*/ 0 w 143"/>
                <a:gd name="T57" fmla="*/ 0 h 225"/>
                <a:gd name="T58" fmla="*/ 0 w 143"/>
                <a:gd name="T59" fmla="*/ 0 h 225"/>
                <a:gd name="T60" fmla="*/ 0 w 143"/>
                <a:gd name="T61" fmla="*/ 0 h 225"/>
                <a:gd name="T62" fmla="*/ 0 w 143"/>
                <a:gd name="T63" fmla="*/ 0 h 225"/>
                <a:gd name="T64" fmla="*/ 0 w 143"/>
                <a:gd name="T65" fmla="*/ 0 h 225"/>
                <a:gd name="T66" fmla="*/ 0 w 143"/>
                <a:gd name="T67" fmla="*/ 0 h 225"/>
                <a:gd name="T68" fmla="*/ 0 w 143"/>
                <a:gd name="T69" fmla="*/ 0 h 225"/>
                <a:gd name="T70" fmla="*/ 0 w 143"/>
                <a:gd name="T71" fmla="*/ 0 h 225"/>
                <a:gd name="T72" fmla="*/ 0 w 143"/>
                <a:gd name="T73" fmla="*/ 0 h 225"/>
                <a:gd name="T74" fmla="*/ 0 w 143"/>
                <a:gd name="T75" fmla="*/ 0 h 225"/>
                <a:gd name="T76" fmla="*/ 0 w 143"/>
                <a:gd name="T77" fmla="*/ 0 h 225"/>
                <a:gd name="T78" fmla="*/ 0 w 143"/>
                <a:gd name="T79" fmla="*/ 0 h 225"/>
                <a:gd name="T80" fmla="*/ 0 w 143"/>
                <a:gd name="T81" fmla="*/ 0 h 225"/>
                <a:gd name="T82" fmla="*/ 0 w 143"/>
                <a:gd name="T83" fmla="*/ 0 h 225"/>
                <a:gd name="T84" fmla="*/ 0 w 143"/>
                <a:gd name="T85" fmla="*/ 0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225"/>
                <a:gd name="T131" fmla="*/ 143 w 143"/>
                <a:gd name="T132" fmla="*/ 225 h 2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225">
                  <a:moveTo>
                    <a:pt x="69" y="0"/>
                  </a:moveTo>
                  <a:lnTo>
                    <a:pt x="62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4" y="5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27" y="16"/>
                  </a:lnTo>
                  <a:lnTo>
                    <a:pt x="21" y="21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1" y="59"/>
                  </a:lnTo>
                  <a:lnTo>
                    <a:pt x="0" y="75"/>
                  </a:lnTo>
                  <a:lnTo>
                    <a:pt x="1" y="89"/>
                  </a:lnTo>
                  <a:lnTo>
                    <a:pt x="5" y="102"/>
                  </a:lnTo>
                  <a:lnTo>
                    <a:pt x="9" y="113"/>
                  </a:lnTo>
                  <a:lnTo>
                    <a:pt x="16" y="122"/>
                  </a:lnTo>
                  <a:lnTo>
                    <a:pt x="21" y="127"/>
                  </a:lnTo>
                  <a:lnTo>
                    <a:pt x="25" y="131"/>
                  </a:lnTo>
                  <a:lnTo>
                    <a:pt x="30" y="133"/>
                  </a:lnTo>
                  <a:lnTo>
                    <a:pt x="36" y="135"/>
                  </a:lnTo>
                  <a:lnTo>
                    <a:pt x="40" y="137"/>
                  </a:lnTo>
                  <a:lnTo>
                    <a:pt x="46" y="139"/>
                  </a:lnTo>
                  <a:lnTo>
                    <a:pt x="53" y="140"/>
                  </a:lnTo>
                  <a:lnTo>
                    <a:pt x="59" y="140"/>
                  </a:lnTo>
                  <a:lnTo>
                    <a:pt x="63" y="140"/>
                  </a:lnTo>
                  <a:lnTo>
                    <a:pt x="67" y="139"/>
                  </a:lnTo>
                  <a:lnTo>
                    <a:pt x="70" y="139"/>
                  </a:lnTo>
                  <a:lnTo>
                    <a:pt x="75" y="137"/>
                  </a:lnTo>
                  <a:lnTo>
                    <a:pt x="77" y="137"/>
                  </a:lnTo>
                  <a:lnTo>
                    <a:pt x="79" y="136"/>
                  </a:lnTo>
                  <a:lnTo>
                    <a:pt x="82" y="136"/>
                  </a:lnTo>
                  <a:lnTo>
                    <a:pt x="85" y="135"/>
                  </a:lnTo>
                  <a:lnTo>
                    <a:pt x="86" y="136"/>
                  </a:lnTo>
                  <a:lnTo>
                    <a:pt x="83" y="147"/>
                  </a:lnTo>
                  <a:lnTo>
                    <a:pt x="79" y="156"/>
                  </a:lnTo>
                  <a:lnTo>
                    <a:pt x="76" y="165"/>
                  </a:lnTo>
                  <a:lnTo>
                    <a:pt x="71" y="173"/>
                  </a:lnTo>
                  <a:lnTo>
                    <a:pt x="66" y="181"/>
                  </a:lnTo>
                  <a:lnTo>
                    <a:pt x="59" y="188"/>
                  </a:lnTo>
                  <a:lnTo>
                    <a:pt x="52" y="194"/>
                  </a:lnTo>
                  <a:lnTo>
                    <a:pt x="45" y="200"/>
                  </a:lnTo>
                  <a:lnTo>
                    <a:pt x="40" y="203"/>
                  </a:lnTo>
                  <a:lnTo>
                    <a:pt x="36" y="205"/>
                  </a:lnTo>
                  <a:lnTo>
                    <a:pt x="31" y="208"/>
                  </a:lnTo>
                  <a:lnTo>
                    <a:pt x="25" y="210"/>
                  </a:lnTo>
                  <a:lnTo>
                    <a:pt x="21" y="212"/>
                  </a:lnTo>
                  <a:lnTo>
                    <a:pt x="15" y="213"/>
                  </a:lnTo>
                  <a:lnTo>
                    <a:pt x="8" y="216"/>
                  </a:lnTo>
                  <a:lnTo>
                    <a:pt x="2" y="217"/>
                  </a:lnTo>
                  <a:lnTo>
                    <a:pt x="2" y="225"/>
                  </a:lnTo>
                  <a:lnTo>
                    <a:pt x="15" y="224"/>
                  </a:lnTo>
                  <a:lnTo>
                    <a:pt x="29" y="222"/>
                  </a:lnTo>
                  <a:lnTo>
                    <a:pt x="40" y="218"/>
                  </a:lnTo>
                  <a:lnTo>
                    <a:pt x="53" y="215"/>
                  </a:lnTo>
                  <a:lnTo>
                    <a:pt x="63" y="210"/>
                  </a:lnTo>
                  <a:lnTo>
                    <a:pt x="75" y="204"/>
                  </a:lnTo>
                  <a:lnTo>
                    <a:pt x="85" y="197"/>
                  </a:lnTo>
                  <a:lnTo>
                    <a:pt x="96" y="190"/>
                  </a:lnTo>
                  <a:lnTo>
                    <a:pt x="107" y="180"/>
                  </a:lnTo>
                  <a:lnTo>
                    <a:pt x="116" y="170"/>
                  </a:lnTo>
                  <a:lnTo>
                    <a:pt x="124" y="158"/>
                  </a:lnTo>
                  <a:lnTo>
                    <a:pt x="131" y="147"/>
                  </a:lnTo>
                  <a:lnTo>
                    <a:pt x="136" y="134"/>
                  </a:lnTo>
                  <a:lnTo>
                    <a:pt x="140" y="120"/>
                  </a:lnTo>
                  <a:lnTo>
                    <a:pt x="142" y="106"/>
                  </a:lnTo>
                  <a:lnTo>
                    <a:pt x="143" y="91"/>
                  </a:lnTo>
                  <a:lnTo>
                    <a:pt x="142" y="72"/>
                  </a:lnTo>
                  <a:lnTo>
                    <a:pt x="138" y="54"/>
                  </a:lnTo>
                  <a:lnTo>
                    <a:pt x="131" y="38"/>
                  </a:lnTo>
                  <a:lnTo>
                    <a:pt x="122" y="26"/>
                  </a:lnTo>
                  <a:lnTo>
                    <a:pt x="116" y="20"/>
                  </a:lnTo>
                  <a:lnTo>
                    <a:pt x="111" y="14"/>
                  </a:lnTo>
                  <a:lnTo>
                    <a:pt x="105" y="9"/>
                  </a:lnTo>
                  <a:lnTo>
                    <a:pt x="99" y="6"/>
                  </a:lnTo>
                  <a:lnTo>
                    <a:pt x="92" y="4"/>
                  </a:lnTo>
                  <a:lnTo>
                    <a:pt x="85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74" y="11"/>
                  </a:lnTo>
                  <a:lnTo>
                    <a:pt x="78" y="12"/>
                  </a:lnTo>
                  <a:lnTo>
                    <a:pt x="82" y="15"/>
                  </a:lnTo>
                  <a:lnTo>
                    <a:pt x="84" y="19"/>
                  </a:lnTo>
                  <a:lnTo>
                    <a:pt x="85" y="22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6"/>
                  </a:lnTo>
                  <a:lnTo>
                    <a:pt x="91" y="41"/>
                  </a:lnTo>
                  <a:lnTo>
                    <a:pt x="91" y="45"/>
                  </a:lnTo>
                  <a:lnTo>
                    <a:pt x="92" y="51"/>
                  </a:lnTo>
                  <a:lnTo>
                    <a:pt x="92" y="58"/>
                  </a:lnTo>
                  <a:lnTo>
                    <a:pt x="92" y="64"/>
                  </a:lnTo>
                  <a:lnTo>
                    <a:pt x="93" y="71"/>
                  </a:lnTo>
                  <a:lnTo>
                    <a:pt x="93" y="77"/>
                  </a:lnTo>
                  <a:lnTo>
                    <a:pt x="93" y="86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92" y="104"/>
                  </a:lnTo>
                  <a:lnTo>
                    <a:pt x="92" y="110"/>
                  </a:lnTo>
                  <a:lnTo>
                    <a:pt x="91" y="114"/>
                  </a:lnTo>
                  <a:lnTo>
                    <a:pt x="91" y="118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78" y="125"/>
                  </a:lnTo>
                  <a:lnTo>
                    <a:pt x="76" y="125"/>
                  </a:lnTo>
                  <a:lnTo>
                    <a:pt x="69" y="124"/>
                  </a:lnTo>
                  <a:lnTo>
                    <a:pt x="63" y="120"/>
                  </a:lnTo>
                  <a:lnTo>
                    <a:pt x="58" y="116"/>
                  </a:lnTo>
                  <a:lnTo>
                    <a:pt x="54" y="107"/>
                  </a:lnTo>
                  <a:lnTo>
                    <a:pt x="51" y="97"/>
                  </a:lnTo>
                  <a:lnTo>
                    <a:pt x="50" y="84"/>
                  </a:lnTo>
                  <a:lnTo>
                    <a:pt x="47" y="69"/>
                  </a:lnTo>
                  <a:lnTo>
                    <a:pt x="47" y="52"/>
                  </a:lnTo>
                  <a:lnTo>
                    <a:pt x="47" y="43"/>
                  </a:lnTo>
                  <a:lnTo>
                    <a:pt x="48" y="34"/>
                  </a:lnTo>
                  <a:lnTo>
                    <a:pt x="51" y="27"/>
                  </a:lnTo>
                  <a:lnTo>
                    <a:pt x="53" y="20"/>
                  </a:lnTo>
                  <a:lnTo>
                    <a:pt x="55" y="15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Freeform 127"/>
            <p:cNvSpPr>
              <a:spLocks/>
            </p:cNvSpPr>
            <p:nvPr/>
          </p:nvSpPr>
          <p:spPr bwMode="auto">
            <a:xfrm>
              <a:off x="4406" y="3096"/>
              <a:ext cx="40" cy="110"/>
            </a:xfrm>
            <a:custGeom>
              <a:avLst/>
              <a:gdLst>
                <a:gd name="T0" fmla="*/ 0 w 120"/>
                <a:gd name="T1" fmla="*/ 1 h 220"/>
                <a:gd name="T2" fmla="*/ 0 w 120"/>
                <a:gd name="T3" fmla="*/ 1 h 220"/>
                <a:gd name="T4" fmla="*/ 0 w 120"/>
                <a:gd name="T5" fmla="*/ 1 h 220"/>
                <a:gd name="T6" fmla="*/ 0 w 120"/>
                <a:gd name="T7" fmla="*/ 1 h 220"/>
                <a:gd name="T8" fmla="*/ 0 w 120"/>
                <a:gd name="T9" fmla="*/ 1 h 220"/>
                <a:gd name="T10" fmla="*/ 0 w 120"/>
                <a:gd name="T11" fmla="*/ 1 h 220"/>
                <a:gd name="T12" fmla="*/ 0 w 120"/>
                <a:gd name="T13" fmla="*/ 1 h 220"/>
                <a:gd name="T14" fmla="*/ 0 w 120"/>
                <a:gd name="T15" fmla="*/ 1 h 220"/>
                <a:gd name="T16" fmla="*/ 0 w 120"/>
                <a:gd name="T17" fmla="*/ 1 h 220"/>
                <a:gd name="T18" fmla="*/ 0 w 120"/>
                <a:gd name="T19" fmla="*/ 1 h 220"/>
                <a:gd name="T20" fmla="*/ 0 w 120"/>
                <a:gd name="T21" fmla="*/ 1 h 220"/>
                <a:gd name="T22" fmla="*/ 0 w 120"/>
                <a:gd name="T23" fmla="*/ 1 h 220"/>
                <a:gd name="T24" fmla="*/ 0 w 120"/>
                <a:gd name="T25" fmla="*/ 1 h 220"/>
                <a:gd name="T26" fmla="*/ 0 w 120"/>
                <a:gd name="T27" fmla="*/ 1 h 220"/>
                <a:gd name="T28" fmla="*/ 0 w 120"/>
                <a:gd name="T29" fmla="*/ 1 h 220"/>
                <a:gd name="T30" fmla="*/ 0 w 120"/>
                <a:gd name="T31" fmla="*/ 1 h 220"/>
                <a:gd name="T32" fmla="*/ 0 w 120"/>
                <a:gd name="T33" fmla="*/ 1 h 220"/>
                <a:gd name="T34" fmla="*/ 0 w 120"/>
                <a:gd name="T35" fmla="*/ 1 h 220"/>
                <a:gd name="T36" fmla="*/ 0 w 120"/>
                <a:gd name="T37" fmla="*/ 1 h 220"/>
                <a:gd name="T38" fmla="*/ 0 w 120"/>
                <a:gd name="T39" fmla="*/ 1 h 220"/>
                <a:gd name="T40" fmla="*/ 0 w 120"/>
                <a:gd name="T41" fmla="*/ 1 h 220"/>
                <a:gd name="T42" fmla="*/ 0 w 120"/>
                <a:gd name="T43" fmla="*/ 1 h 220"/>
                <a:gd name="T44" fmla="*/ 0 w 120"/>
                <a:gd name="T45" fmla="*/ 1 h 220"/>
                <a:gd name="T46" fmla="*/ 0 w 120"/>
                <a:gd name="T47" fmla="*/ 1 h 220"/>
                <a:gd name="T48" fmla="*/ 0 w 120"/>
                <a:gd name="T49" fmla="*/ 1 h 220"/>
                <a:gd name="T50" fmla="*/ 0 w 120"/>
                <a:gd name="T51" fmla="*/ 1 h 220"/>
                <a:gd name="T52" fmla="*/ 0 w 120"/>
                <a:gd name="T53" fmla="*/ 1 h 220"/>
                <a:gd name="T54" fmla="*/ 0 w 120"/>
                <a:gd name="T55" fmla="*/ 1 h 220"/>
                <a:gd name="T56" fmla="*/ 0 w 120"/>
                <a:gd name="T57" fmla="*/ 0 h 220"/>
                <a:gd name="T58" fmla="*/ 0 w 120"/>
                <a:gd name="T59" fmla="*/ 0 h 220"/>
                <a:gd name="T60" fmla="*/ 0 w 120"/>
                <a:gd name="T61" fmla="*/ 1 h 220"/>
                <a:gd name="T62" fmla="*/ 0 w 120"/>
                <a:gd name="T63" fmla="*/ 1 h 220"/>
                <a:gd name="T64" fmla="*/ 0 w 120"/>
                <a:gd name="T65" fmla="*/ 1 h 220"/>
                <a:gd name="T66" fmla="*/ 0 w 120"/>
                <a:gd name="T67" fmla="*/ 1 h 220"/>
                <a:gd name="T68" fmla="*/ 0 w 120"/>
                <a:gd name="T69" fmla="*/ 1 h 220"/>
                <a:gd name="T70" fmla="*/ 0 w 120"/>
                <a:gd name="T71" fmla="*/ 1 h 220"/>
                <a:gd name="T72" fmla="*/ 0 w 120"/>
                <a:gd name="T73" fmla="*/ 1 h 220"/>
                <a:gd name="T74" fmla="*/ 0 w 120"/>
                <a:gd name="T75" fmla="*/ 1 h 220"/>
                <a:gd name="T76" fmla="*/ 0 w 120"/>
                <a:gd name="T77" fmla="*/ 1 h 220"/>
                <a:gd name="T78" fmla="*/ 0 w 120"/>
                <a:gd name="T79" fmla="*/ 1 h 220"/>
                <a:gd name="T80" fmla="*/ 0 w 120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220"/>
                <a:gd name="T125" fmla="*/ 120 w 120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220">
                  <a:moveTo>
                    <a:pt x="1" y="220"/>
                  </a:moveTo>
                  <a:lnTo>
                    <a:pt x="1" y="212"/>
                  </a:lnTo>
                  <a:lnTo>
                    <a:pt x="12" y="212"/>
                  </a:lnTo>
                  <a:lnTo>
                    <a:pt x="20" y="211"/>
                  </a:lnTo>
                  <a:lnTo>
                    <a:pt x="27" y="209"/>
                  </a:lnTo>
                  <a:lnTo>
                    <a:pt x="32" y="207"/>
                  </a:lnTo>
                  <a:lnTo>
                    <a:pt x="35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8" y="44"/>
                  </a:lnTo>
                  <a:lnTo>
                    <a:pt x="36" y="41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3" y="38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4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2" y="207"/>
                  </a:lnTo>
                  <a:lnTo>
                    <a:pt x="95" y="209"/>
                  </a:lnTo>
                  <a:lnTo>
                    <a:pt x="102" y="211"/>
                  </a:lnTo>
                  <a:lnTo>
                    <a:pt x="110" y="212"/>
                  </a:lnTo>
                  <a:lnTo>
                    <a:pt x="120" y="212"/>
                  </a:lnTo>
                  <a:lnTo>
                    <a:pt x="120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Freeform 128"/>
            <p:cNvSpPr>
              <a:spLocks/>
            </p:cNvSpPr>
            <p:nvPr/>
          </p:nvSpPr>
          <p:spPr bwMode="auto">
            <a:xfrm>
              <a:off x="4448" y="3096"/>
              <a:ext cx="48" cy="112"/>
            </a:xfrm>
            <a:custGeom>
              <a:avLst/>
              <a:gdLst>
                <a:gd name="T0" fmla="*/ 0 w 145"/>
                <a:gd name="T1" fmla="*/ 0 h 225"/>
                <a:gd name="T2" fmla="*/ 0 w 145"/>
                <a:gd name="T3" fmla="*/ 0 h 225"/>
                <a:gd name="T4" fmla="*/ 0 w 145"/>
                <a:gd name="T5" fmla="*/ 0 h 225"/>
                <a:gd name="T6" fmla="*/ 0 w 145"/>
                <a:gd name="T7" fmla="*/ 0 h 225"/>
                <a:gd name="T8" fmla="*/ 0 w 145"/>
                <a:gd name="T9" fmla="*/ 0 h 225"/>
                <a:gd name="T10" fmla="*/ 0 w 145"/>
                <a:gd name="T11" fmla="*/ 0 h 225"/>
                <a:gd name="T12" fmla="*/ 0 w 145"/>
                <a:gd name="T13" fmla="*/ 0 h 225"/>
                <a:gd name="T14" fmla="*/ 0 w 145"/>
                <a:gd name="T15" fmla="*/ 0 h 225"/>
                <a:gd name="T16" fmla="*/ 0 w 145"/>
                <a:gd name="T17" fmla="*/ 0 h 225"/>
                <a:gd name="T18" fmla="*/ 0 w 145"/>
                <a:gd name="T19" fmla="*/ 0 h 225"/>
                <a:gd name="T20" fmla="*/ 0 w 145"/>
                <a:gd name="T21" fmla="*/ 0 h 225"/>
                <a:gd name="T22" fmla="*/ 0 w 145"/>
                <a:gd name="T23" fmla="*/ 0 h 225"/>
                <a:gd name="T24" fmla="*/ 0 w 145"/>
                <a:gd name="T25" fmla="*/ 0 h 225"/>
                <a:gd name="T26" fmla="*/ 0 w 145"/>
                <a:gd name="T27" fmla="*/ 0 h 225"/>
                <a:gd name="T28" fmla="*/ 0 w 145"/>
                <a:gd name="T29" fmla="*/ 0 h 225"/>
                <a:gd name="T30" fmla="*/ 0 w 145"/>
                <a:gd name="T31" fmla="*/ 0 h 225"/>
                <a:gd name="T32" fmla="*/ 0 w 145"/>
                <a:gd name="T33" fmla="*/ 0 h 225"/>
                <a:gd name="T34" fmla="*/ 0 w 145"/>
                <a:gd name="T35" fmla="*/ 0 h 225"/>
                <a:gd name="T36" fmla="*/ 0 w 145"/>
                <a:gd name="T37" fmla="*/ 0 h 225"/>
                <a:gd name="T38" fmla="*/ 0 w 145"/>
                <a:gd name="T39" fmla="*/ 0 h 225"/>
                <a:gd name="T40" fmla="*/ 0 w 145"/>
                <a:gd name="T41" fmla="*/ 0 h 225"/>
                <a:gd name="T42" fmla="*/ 0 w 145"/>
                <a:gd name="T43" fmla="*/ 0 h 225"/>
                <a:gd name="T44" fmla="*/ 0 w 145"/>
                <a:gd name="T45" fmla="*/ 0 h 225"/>
                <a:gd name="T46" fmla="*/ 0 w 145"/>
                <a:gd name="T47" fmla="*/ 0 h 225"/>
                <a:gd name="T48" fmla="*/ 0 w 145"/>
                <a:gd name="T49" fmla="*/ 0 h 225"/>
                <a:gd name="T50" fmla="*/ 0 w 145"/>
                <a:gd name="T51" fmla="*/ 0 h 225"/>
                <a:gd name="T52" fmla="*/ 0 w 145"/>
                <a:gd name="T53" fmla="*/ 0 h 225"/>
                <a:gd name="T54" fmla="*/ 0 w 145"/>
                <a:gd name="T55" fmla="*/ 0 h 225"/>
                <a:gd name="T56" fmla="*/ 0 w 145"/>
                <a:gd name="T57" fmla="*/ 0 h 225"/>
                <a:gd name="T58" fmla="*/ 0 w 145"/>
                <a:gd name="T59" fmla="*/ 0 h 225"/>
                <a:gd name="T60" fmla="*/ 0 w 145"/>
                <a:gd name="T61" fmla="*/ 0 h 225"/>
                <a:gd name="T62" fmla="*/ 0 w 145"/>
                <a:gd name="T63" fmla="*/ 0 h 225"/>
                <a:gd name="T64" fmla="*/ 0 w 145"/>
                <a:gd name="T65" fmla="*/ 0 h 225"/>
                <a:gd name="T66" fmla="*/ 0 w 145"/>
                <a:gd name="T67" fmla="*/ 0 h 225"/>
                <a:gd name="T68" fmla="*/ 0 w 145"/>
                <a:gd name="T69" fmla="*/ 0 h 225"/>
                <a:gd name="T70" fmla="*/ 0 w 145"/>
                <a:gd name="T71" fmla="*/ 0 h 225"/>
                <a:gd name="T72" fmla="*/ 0 w 145"/>
                <a:gd name="T73" fmla="*/ 0 h 225"/>
                <a:gd name="T74" fmla="*/ 0 w 145"/>
                <a:gd name="T75" fmla="*/ 0 h 225"/>
                <a:gd name="T76" fmla="*/ 0 w 145"/>
                <a:gd name="T77" fmla="*/ 0 h 225"/>
                <a:gd name="T78" fmla="*/ 0 w 145"/>
                <a:gd name="T79" fmla="*/ 0 h 225"/>
                <a:gd name="T80" fmla="*/ 0 w 145"/>
                <a:gd name="T81" fmla="*/ 0 h 225"/>
                <a:gd name="T82" fmla="*/ 0 w 145"/>
                <a:gd name="T83" fmla="*/ 0 h 225"/>
                <a:gd name="T84" fmla="*/ 0 w 145"/>
                <a:gd name="T85" fmla="*/ 0 h 225"/>
                <a:gd name="T86" fmla="*/ 0 w 145"/>
                <a:gd name="T87" fmla="*/ 0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5"/>
                <a:gd name="T133" fmla="*/ 0 h 225"/>
                <a:gd name="T134" fmla="*/ 145 w 145"/>
                <a:gd name="T135" fmla="*/ 225 h 2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5" h="225">
                  <a:moveTo>
                    <a:pt x="73" y="0"/>
                  </a:moveTo>
                  <a:lnTo>
                    <a:pt x="66" y="0"/>
                  </a:lnTo>
                  <a:lnTo>
                    <a:pt x="60" y="1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3" y="9"/>
                  </a:lnTo>
                  <a:lnTo>
                    <a:pt x="37" y="14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5" y="43"/>
                  </a:lnTo>
                  <a:lnTo>
                    <a:pt x="7" y="64"/>
                  </a:lnTo>
                  <a:lnTo>
                    <a:pt x="1" y="88"/>
                  </a:lnTo>
                  <a:lnTo>
                    <a:pt x="0" y="114"/>
                  </a:lnTo>
                  <a:lnTo>
                    <a:pt x="1" y="125"/>
                  </a:lnTo>
                  <a:lnTo>
                    <a:pt x="2" y="133"/>
                  </a:lnTo>
                  <a:lnTo>
                    <a:pt x="2" y="141"/>
                  </a:lnTo>
                  <a:lnTo>
                    <a:pt x="3" y="148"/>
                  </a:lnTo>
                  <a:lnTo>
                    <a:pt x="6" y="158"/>
                  </a:lnTo>
                  <a:lnTo>
                    <a:pt x="8" y="167"/>
                  </a:lnTo>
                  <a:lnTo>
                    <a:pt x="12" y="175"/>
                  </a:lnTo>
                  <a:lnTo>
                    <a:pt x="15" y="184"/>
                  </a:lnTo>
                  <a:lnTo>
                    <a:pt x="21" y="192"/>
                  </a:lnTo>
                  <a:lnTo>
                    <a:pt x="26" y="200"/>
                  </a:lnTo>
                  <a:lnTo>
                    <a:pt x="32" y="207"/>
                  </a:lnTo>
                  <a:lnTo>
                    <a:pt x="39" y="213"/>
                  </a:lnTo>
                  <a:lnTo>
                    <a:pt x="46" y="218"/>
                  </a:lnTo>
                  <a:lnTo>
                    <a:pt x="54" y="222"/>
                  </a:lnTo>
                  <a:lnTo>
                    <a:pt x="63" y="224"/>
                  </a:lnTo>
                  <a:lnTo>
                    <a:pt x="73" y="225"/>
                  </a:lnTo>
                  <a:lnTo>
                    <a:pt x="79" y="225"/>
                  </a:lnTo>
                  <a:lnTo>
                    <a:pt x="86" y="224"/>
                  </a:lnTo>
                  <a:lnTo>
                    <a:pt x="92" y="222"/>
                  </a:lnTo>
                  <a:lnTo>
                    <a:pt x="99" y="218"/>
                  </a:lnTo>
                  <a:lnTo>
                    <a:pt x="105" y="215"/>
                  </a:lnTo>
                  <a:lnTo>
                    <a:pt x="111" y="210"/>
                  </a:lnTo>
                  <a:lnTo>
                    <a:pt x="115" y="204"/>
                  </a:lnTo>
                  <a:lnTo>
                    <a:pt x="121" y="199"/>
                  </a:lnTo>
                  <a:lnTo>
                    <a:pt x="131" y="181"/>
                  </a:lnTo>
                  <a:lnTo>
                    <a:pt x="139" y="160"/>
                  </a:lnTo>
                  <a:lnTo>
                    <a:pt x="144" y="137"/>
                  </a:lnTo>
                  <a:lnTo>
                    <a:pt x="145" y="111"/>
                  </a:lnTo>
                  <a:lnTo>
                    <a:pt x="144" y="88"/>
                  </a:lnTo>
                  <a:lnTo>
                    <a:pt x="139" y="67"/>
                  </a:lnTo>
                  <a:lnTo>
                    <a:pt x="132" y="48"/>
                  </a:lnTo>
                  <a:lnTo>
                    <a:pt x="123" y="31"/>
                  </a:lnTo>
                  <a:lnTo>
                    <a:pt x="117" y="24"/>
                  </a:lnTo>
                  <a:lnTo>
                    <a:pt x="113" y="18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4" y="5"/>
                  </a:lnTo>
                  <a:lnTo>
                    <a:pt x="88" y="3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73" y="9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5" y="18"/>
                  </a:lnTo>
                  <a:lnTo>
                    <a:pt x="89" y="23"/>
                  </a:lnTo>
                  <a:lnTo>
                    <a:pt x="91" y="31"/>
                  </a:lnTo>
                  <a:lnTo>
                    <a:pt x="93" y="43"/>
                  </a:lnTo>
                  <a:lnTo>
                    <a:pt x="94" y="58"/>
                  </a:lnTo>
                  <a:lnTo>
                    <a:pt x="94" y="76"/>
                  </a:lnTo>
                  <a:lnTo>
                    <a:pt x="94" y="149"/>
                  </a:lnTo>
                  <a:lnTo>
                    <a:pt x="94" y="162"/>
                  </a:lnTo>
                  <a:lnTo>
                    <a:pt x="93" y="173"/>
                  </a:lnTo>
                  <a:lnTo>
                    <a:pt x="93" y="182"/>
                  </a:lnTo>
                  <a:lnTo>
                    <a:pt x="92" y="190"/>
                  </a:lnTo>
                  <a:lnTo>
                    <a:pt x="89" y="202"/>
                  </a:lnTo>
                  <a:lnTo>
                    <a:pt x="84" y="210"/>
                  </a:lnTo>
                  <a:lnTo>
                    <a:pt x="79" y="215"/>
                  </a:lnTo>
                  <a:lnTo>
                    <a:pt x="73" y="216"/>
                  </a:lnTo>
                  <a:lnTo>
                    <a:pt x="68" y="215"/>
                  </a:lnTo>
                  <a:lnTo>
                    <a:pt x="63" y="212"/>
                  </a:lnTo>
                  <a:lnTo>
                    <a:pt x="60" y="208"/>
                  </a:lnTo>
                  <a:lnTo>
                    <a:pt x="56" y="202"/>
                  </a:lnTo>
                  <a:lnTo>
                    <a:pt x="54" y="194"/>
                  </a:lnTo>
                  <a:lnTo>
                    <a:pt x="52" y="182"/>
                  </a:lnTo>
                  <a:lnTo>
                    <a:pt x="51" y="167"/>
                  </a:lnTo>
                  <a:lnTo>
                    <a:pt x="51" y="149"/>
                  </a:lnTo>
                  <a:lnTo>
                    <a:pt x="51" y="76"/>
                  </a:lnTo>
                  <a:lnTo>
                    <a:pt x="51" y="58"/>
                  </a:lnTo>
                  <a:lnTo>
                    <a:pt x="52" y="43"/>
                  </a:lnTo>
                  <a:lnTo>
                    <a:pt x="54" y="31"/>
                  </a:lnTo>
                  <a:lnTo>
                    <a:pt x="56" y="23"/>
                  </a:lnTo>
                  <a:lnTo>
                    <a:pt x="60" y="18"/>
                  </a:lnTo>
                  <a:lnTo>
                    <a:pt x="63" y="13"/>
                  </a:lnTo>
                  <a:lnTo>
                    <a:pt x="68" y="11"/>
                  </a:lnTo>
                  <a:lnTo>
                    <a:pt x="73" y="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Freeform 129"/>
            <p:cNvSpPr>
              <a:spLocks/>
            </p:cNvSpPr>
            <p:nvPr/>
          </p:nvSpPr>
          <p:spPr bwMode="auto">
            <a:xfrm>
              <a:off x="4748" y="3096"/>
              <a:ext cx="40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2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5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4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87" y="182"/>
                  </a:lnTo>
                  <a:lnTo>
                    <a:pt x="87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2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Freeform 130"/>
            <p:cNvSpPr>
              <a:spLocks/>
            </p:cNvSpPr>
            <p:nvPr/>
          </p:nvSpPr>
          <p:spPr bwMode="auto">
            <a:xfrm>
              <a:off x="4793" y="3096"/>
              <a:ext cx="41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2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5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1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Freeform 131"/>
            <p:cNvSpPr>
              <a:spLocks/>
            </p:cNvSpPr>
            <p:nvPr/>
          </p:nvSpPr>
          <p:spPr bwMode="auto">
            <a:xfrm>
              <a:off x="5045" y="3096"/>
              <a:ext cx="40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3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8" y="44"/>
                  </a:lnTo>
                  <a:lnTo>
                    <a:pt x="37" y="41"/>
                  </a:lnTo>
                  <a:lnTo>
                    <a:pt x="35" y="38"/>
                  </a:lnTo>
                  <a:lnTo>
                    <a:pt x="33" y="37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87" y="182"/>
                  </a:lnTo>
                  <a:lnTo>
                    <a:pt x="87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3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0" name="Freeform 132"/>
            <p:cNvSpPr>
              <a:spLocks/>
            </p:cNvSpPr>
            <p:nvPr/>
          </p:nvSpPr>
          <p:spPr bwMode="auto">
            <a:xfrm>
              <a:off x="5088" y="3096"/>
              <a:ext cx="49" cy="110"/>
            </a:xfrm>
            <a:custGeom>
              <a:avLst/>
              <a:gdLst>
                <a:gd name="T0" fmla="*/ 0 w 148"/>
                <a:gd name="T1" fmla="*/ 1 h 220"/>
                <a:gd name="T2" fmla="*/ 0 w 148"/>
                <a:gd name="T3" fmla="*/ 1 h 220"/>
                <a:gd name="T4" fmla="*/ 0 w 148"/>
                <a:gd name="T5" fmla="*/ 1 h 220"/>
                <a:gd name="T6" fmla="*/ 0 w 148"/>
                <a:gd name="T7" fmla="*/ 1 h 220"/>
                <a:gd name="T8" fmla="*/ 0 w 148"/>
                <a:gd name="T9" fmla="*/ 1 h 220"/>
                <a:gd name="T10" fmla="*/ 0 w 148"/>
                <a:gd name="T11" fmla="*/ 1 h 220"/>
                <a:gd name="T12" fmla="*/ 0 w 148"/>
                <a:gd name="T13" fmla="*/ 1 h 220"/>
                <a:gd name="T14" fmla="*/ 0 w 148"/>
                <a:gd name="T15" fmla="*/ 1 h 220"/>
                <a:gd name="T16" fmla="*/ 0 w 148"/>
                <a:gd name="T17" fmla="*/ 1 h 220"/>
                <a:gd name="T18" fmla="*/ 0 w 148"/>
                <a:gd name="T19" fmla="*/ 1 h 220"/>
                <a:gd name="T20" fmla="*/ 0 w 148"/>
                <a:gd name="T21" fmla="*/ 1 h 220"/>
                <a:gd name="T22" fmla="*/ 0 w 148"/>
                <a:gd name="T23" fmla="*/ 1 h 220"/>
                <a:gd name="T24" fmla="*/ 0 w 148"/>
                <a:gd name="T25" fmla="*/ 1 h 220"/>
                <a:gd name="T26" fmla="*/ 0 w 148"/>
                <a:gd name="T27" fmla="*/ 1 h 220"/>
                <a:gd name="T28" fmla="*/ 0 w 148"/>
                <a:gd name="T29" fmla="*/ 1 h 220"/>
                <a:gd name="T30" fmla="*/ 0 w 148"/>
                <a:gd name="T31" fmla="*/ 1 h 220"/>
                <a:gd name="T32" fmla="*/ 0 w 148"/>
                <a:gd name="T33" fmla="*/ 1 h 220"/>
                <a:gd name="T34" fmla="*/ 0 w 148"/>
                <a:gd name="T35" fmla="*/ 1 h 220"/>
                <a:gd name="T36" fmla="*/ 0 w 148"/>
                <a:gd name="T37" fmla="*/ 1 h 220"/>
                <a:gd name="T38" fmla="*/ 0 w 148"/>
                <a:gd name="T39" fmla="*/ 1 h 220"/>
                <a:gd name="T40" fmla="*/ 0 w 148"/>
                <a:gd name="T41" fmla="*/ 0 h 220"/>
                <a:gd name="T42" fmla="*/ 0 w 148"/>
                <a:gd name="T43" fmla="*/ 0 h 220"/>
                <a:gd name="T44" fmla="*/ 0 w 148"/>
                <a:gd name="T45" fmla="*/ 1 h 220"/>
                <a:gd name="T46" fmla="*/ 0 w 148"/>
                <a:gd name="T47" fmla="*/ 1 h 220"/>
                <a:gd name="T48" fmla="*/ 0 w 148"/>
                <a:gd name="T49" fmla="*/ 1 h 220"/>
                <a:gd name="T50" fmla="*/ 0 w 148"/>
                <a:gd name="T51" fmla="*/ 1 h 220"/>
                <a:gd name="T52" fmla="*/ 0 w 148"/>
                <a:gd name="T53" fmla="*/ 1 h 220"/>
                <a:gd name="T54" fmla="*/ 0 w 148"/>
                <a:gd name="T55" fmla="*/ 1 h 220"/>
                <a:gd name="T56" fmla="*/ 0 w 148"/>
                <a:gd name="T57" fmla="*/ 1 h 220"/>
                <a:gd name="T58" fmla="*/ 0 w 148"/>
                <a:gd name="T59" fmla="*/ 1 h 220"/>
                <a:gd name="T60" fmla="*/ 0 w 148"/>
                <a:gd name="T61" fmla="*/ 1 h 220"/>
                <a:gd name="T62" fmla="*/ 0 w 148"/>
                <a:gd name="T63" fmla="*/ 1 h 220"/>
                <a:gd name="T64" fmla="*/ 0 w 148"/>
                <a:gd name="T65" fmla="*/ 1 h 220"/>
                <a:gd name="T66" fmla="*/ 0 w 148"/>
                <a:gd name="T67" fmla="*/ 1 h 220"/>
                <a:gd name="T68" fmla="*/ 0 w 148"/>
                <a:gd name="T69" fmla="*/ 1 h 220"/>
                <a:gd name="T70" fmla="*/ 0 w 148"/>
                <a:gd name="T71" fmla="*/ 1 h 220"/>
                <a:gd name="T72" fmla="*/ 0 w 148"/>
                <a:gd name="T73" fmla="*/ 1 h 220"/>
                <a:gd name="T74" fmla="*/ 0 w 148"/>
                <a:gd name="T75" fmla="*/ 1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8"/>
                <a:gd name="T115" fmla="*/ 0 h 220"/>
                <a:gd name="T116" fmla="*/ 148 w 148"/>
                <a:gd name="T117" fmla="*/ 220 h 2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8" h="220">
                  <a:moveTo>
                    <a:pt x="0" y="220"/>
                  </a:moveTo>
                  <a:lnTo>
                    <a:pt x="0" y="213"/>
                  </a:lnTo>
                  <a:lnTo>
                    <a:pt x="13" y="200"/>
                  </a:lnTo>
                  <a:lnTo>
                    <a:pt x="23" y="188"/>
                  </a:lnTo>
                  <a:lnTo>
                    <a:pt x="34" y="177"/>
                  </a:lnTo>
                  <a:lnTo>
                    <a:pt x="43" y="166"/>
                  </a:lnTo>
                  <a:lnTo>
                    <a:pt x="51" y="157"/>
                  </a:lnTo>
                  <a:lnTo>
                    <a:pt x="57" y="149"/>
                  </a:lnTo>
                  <a:lnTo>
                    <a:pt x="62" y="142"/>
                  </a:lnTo>
                  <a:lnTo>
                    <a:pt x="67" y="136"/>
                  </a:lnTo>
                  <a:lnTo>
                    <a:pt x="77" y="120"/>
                  </a:lnTo>
                  <a:lnTo>
                    <a:pt x="84" y="105"/>
                  </a:lnTo>
                  <a:lnTo>
                    <a:pt x="89" y="91"/>
                  </a:lnTo>
                  <a:lnTo>
                    <a:pt x="90" y="77"/>
                  </a:lnTo>
                  <a:lnTo>
                    <a:pt x="90" y="71"/>
                  </a:lnTo>
                  <a:lnTo>
                    <a:pt x="88" y="64"/>
                  </a:lnTo>
                  <a:lnTo>
                    <a:pt x="85" y="57"/>
                  </a:lnTo>
                  <a:lnTo>
                    <a:pt x="82" y="50"/>
                  </a:lnTo>
                  <a:lnTo>
                    <a:pt x="76" y="44"/>
                  </a:lnTo>
                  <a:lnTo>
                    <a:pt x="69" y="39"/>
                  </a:lnTo>
                  <a:lnTo>
                    <a:pt x="62" y="38"/>
                  </a:lnTo>
                  <a:lnTo>
                    <a:pt x="53" y="37"/>
                  </a:lnTo>
                  <a:lnTo>
                    <a:pt x="45" y="38"/>
                  </a:lnTo>
                  <a:lnTo>
                    <a:pt x="37" y="39"/>
                  </a:lnTo>
                  <a:lnTo>
                    <a:pt x="30" y="43"/>
                  </a:lnTo>
                  <a:lnTo>
                    <a:pt x="24" y="49"/>
                  </a:lnTo>
                  <a:lnTo>
                    <a:pt x="22" y="52"/>
                  </a:lnTo>
                  <a:lnTo>
                    <a:pt x="19" y="56"/>
                  </a:lnTo>
                  <a:lnTo>
                    <a:pt x="16" y="60"/>
                  </a:lnTo>
                  <a:lnTo>
                    <a:pt x="14" y="66"/>
                  </a:lnTo>
                  <a:lnTo>
                    <a:pt x="5" y="66"/>
                  </a:lnTo>
                  <a:lnTo>
                    <a:pt x="11" y="50"/>
                  </a:lnTo>
                  <a:lnTo>
                    <a:pt x="17" y="36"/>
                  </a:lnTo>
                  <a:lnTo>
                    <a:pt x="26" y="26"/>
                  </a:lnTo>
                  <a:lnTo>
                    <a:pt x="35" y="16"/>
                  </a:lnTo>
                  <a:lnTo>
                    <a:pt x="39" y="13"/>
                  </a:lnTo>
                  <a:lnTo>
                    <a:pt x="44" y="9"/>
                  </a:lnTo>
                  <a:lnTo>
                    <a:pt x="49" y="7"/>
                  </a:lnTo>
                  <a:lnTo>
                    <a:pt x="54" y="5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3" y="6"/>
                  </a:lnTo>
                  <a:lnTo>
                    <a:pt x="107" y="9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5" y="24"/>
                  </a:lnTo>
                  <a:lnTo>
                    <a:pt x="130" y="35"/>
                  </a:lnTo>
                  <a:lnTo>
                    <a:pt x="134" y="46"/>
                  </a:lnTo>
                  <a:lnTo>
                    <a:pt x="135" y="61"/>
                  </a:lnTo>
                  <a:lnTo>
                    <a:pt x="134" y="69"/>
                  </a:lnTo>
                  <a:lnTo>
                    <a:pt x="133" y="76"/>
                  </a:lnTo>
                  <a:lnTo>
                    <a:pt x="129" y="84"/>
                  </a:lnTo>
                  <a:lnTo>
                    <a:pt x="126" y="92"/>
                  </a:lnTo>
                  <a:lnTo>
                    <a:pt x="121" y="102"/>
                  </a:lnTo>
                  <a:lnTo>
                    <a:pt x="114" y="110"/>
                  </a:lnTo>
                  <a:lnTo>
                    <a:pt x="107" y="119"/>
                  </a:lnTo>
                  <a:lnTo>
                    <a:pt x="98" y="128"/>
                  </a:lnTo>
                  <a:lnTo>
                    <a:pt x="49" y="175"/>
                  </a:lnTo>
                  <a:lnTo>
                    <a:pt x="49" y="178"/>
                  </a:lnTo>
                  <a:lnTo>
                    <a:pt x="95" y="178"/>
                  </a:lnTo>
                  <a:lnTo>
                    <a:pt x="105" y="178"/>
                  </a:lnTo>
                  <a:lnTo>
                    <a:pt x="114" y="177"/>
                  </a:lnTo>
                  <a:lnTo>
                    <a:pt x="121" y="175"/>
                  </a:lnTo>
                  <a:lnTo>
                    <a:pt x="126" y="174"/>
                  </a:lnTo>
                  <a:lnTo>
                    <a:pt x="129" y="171"/>
                  </a:lnTo>
                  <a:lnTo>
                    <a:pt x="133" y="166"/>
                  </a:lnTo>
                  <a:lnTo>
                    <a:pt x="136" y="160"/>
                  </a:lnTo>
                  <a:lnTo>
                    <a:pt x="139" y="152"/>
                  </a:lnTo>
                  <a:lnTo>
                    <a:pt x="148" y="152"/>
                  </a:lnTo>
                  <a:lnTo>
                    <a:pt x="133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7" name="Text Box 133"/>
          <p:cNvSpPr txBox="1">
            <a:spLocks noChangeArrowheads="1"/>
          </p:cNvSpPr>
          <p:nvPr/>
        </p:nvSpPr>
        <p:spPr bwMode="auto">
          <a:xfrm>
            <a:off x="2667000" y="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u="sng">
                <a:solidFill>
                  <a:schemeClr val="accent2"/>
                </a:solidFill>
              </a:rPr>
              <a:t>Mathemagic!</a:t>
            </a:r>
          </a:p>
        </p:txBody>
      </p:sp>
      <p:pic>
        <p:nvPicPr>
          <p:cNvPr id="24710" name="Picture 134" descr="ag00352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196975"/>
            <a:ext cx="17922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2" grpId="0" animBg="1"/>
      <p:bldP spid="24583" grpId="0" autoUpdateAnimBg="0"/>
      <p:bldP spid="24584" grpId="0" autoUpdateAnimBg="0"/>
      <p:bldP spid="24585" grpId="0" autoUpdateAnimBg="0"/>
      <p:bldP spid="24586" grpId="0" autoUpdateAnimBg="0"/>
      <p:bldP spid="24587" grpId="0" animBg="1"/>
      <p:bldP spid="24588" grpId="0" animBg="1"/>
      <p:bldP spid="24589" grpId="0" autoUpdateAnimBg="0"/>
      <p:bldP spid="24590" grpId="0" autoUpdateAnimBg="0"/>
      <p:bldP spid="24591" grpId="0" animBg="1"/>
      <p:bldP spid="24592" grpId="0" autoUpdateAnimBg="0"/>
      <p:bldP spid="2459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038"/>
          <p:cNvSpPr txBox="1">
            <a:spLocks noChangeArrowheads="1"/>
          </p:cNvSpPr>
          <p:nvPr/>
        </p:nvSpPr>
        <p:spPr bwMode="auto">
          <a:xfrm>
            <a:off x="4875213" y="2973388"/>
            <a:ext cx="3790950" cy="706437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66563" name="Picture 17" descr="sh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/>
          <a:stretch>
            <a:fillRect/>
          </a:stretch>
        </p:blipFill>
        <p:spPr bwMode="auto">
          <a:xfrm>
            <a:off x="7015163" y="3848100"/>
            <a:ext cx="2128837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2133600" y="-1604963"/>
            <a:ext cx="8128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990600" y="2109788"/>
            <a:ext cx="7891463" cy="461962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>
              <a:defRPr/>
            </a:pPr>
            <a:r>
              <a:rPr lang="en-GB" sz="2400" dirty="0">
                <a:solidFill>
                  <a:schemeClr val="tx2"/>
                </a:solidFill>
              </a:rPr>
              <a:t>Use the sine ratio to find the angle of the ramp.</a:t>
            </a:r>
          </a:p>
        </p:txBody>
      </p:sp>
      <p:grpSp>
        <p:nvGrpSpPr>
          <p:cNvPr id="66566" name="Group 24"/>
          <p:cNvGrpSpPr>
            <a:grpSpLocks/>
          </p:cNvGrpSpPr>
          <p:nvPr/>
        </p:nvGrpSpPr>
        <p:grpSpPr bwMode="auto">
          <a:xfrm>
            <a:off x="4953000" y="5022850"/>
            <a:ext cx="3109913" cy="728663"/>
            <a:chOff x="3113" y="3164"/>
            <a:chExt cx="1857" cy="459"/>
          </a:xfrm>
        </p:grpSpPr>
        <p:sp>
          <p:nvSpPr>
            <p:cNvPr id="66576" name="Text Box 5"/>
            <p:cNvSpPr txBox="1">
              <a:spLocks noChangeArrowheads="1"/>
            </p:cNvSpPr>
            <p:nvPr/>
          </p:nvSpPr>
          <p:spPr bwMode="auto">
            <a:xfrm>
              <a:off x="3542" y="3377"/>
              <a:ext cx="537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2400">
                  <a:solidFill>
                    <a:srgbClr val="FFFF00"/>
                  </a:solidFill>
                </a:rPr>
                <a:t>x</a:t>
              </a:r>
              <a:r>
                <a:rPr lang="en-GB" sz="2400" baseline="30000">
                  <a:solidFill>
                    <a:srgbClr val="FFFF00"/>
                  </a:solidFill>
                </a:rPr>
                <a:t>o</a:t>
              </a:r>
              <a:endParaRPr lang="en-GB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1278" name="Text Box 6"/>
            <p:cNvSpPr txBox="1">
              <a:spLocks noChangeArrowheads="1"/>
            </p:cNvSpPr>
            <p:nvPr/>
          </p:nvSpPr>
          <p:spPr bwMode="auto">
            <a:xfrm>
              <a:off x="4430" y="3246"/>
              <a:ext cx="5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10m</a:t>
              </a:r>
            </a:p>
          </p:txBody>
        </p:sp>
        <p:sp>
          <p:nvSpPr>
            <p:cNvPr id="66578" name="Line 20"/>
            <p:cNvSpPr>
              <a:spLocks noChangeShapeType="1"/>
            </p:cNvSpPr>
            <p:nvPr/>
          </p:nvSpPr>
          <p:spPr bwMode="auto">
            <a:xfrm flipV="1">
              <a:off x="3113" y="3164"/>
              <a:ext cx="1328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385888" y="2959100"/>
          <a:ext cx="24225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Equation" r:id="rId4" imgW="1231366" imgH="418918" progId="Equation.DSMT4">
                  <p:embed/>
                </p:oleObj>
              </mc:Choice>
              <mc:Fallback>
                <p:oleObj name="Equation" r:id="rId4" imgW="123136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959100"/>
                        <a:ext cx="2422525" cy="8239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3"/>
          <p:cNvGraphicFramePr>
            <a:graphicFrameLocks noChangeAspect="1"/>
          </p:cNvGraphicFramePr>
          <p:nvPr/>
        </p:nvGraphicFramePr>
        <p:xfrm>
          <a:off x="1385888" y="4041775"/>
          <a:ext cx="14763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Equation" r:id="rId6" imgW="787058" imgH="393529" progId="Equation.DSMT4">
                  <p:embed/>
                </p:oleObj>
              </mc:Choice>
              <mc:Fallback>
                <p:oleObj name="Equation" r:id="rId6" imgW="787058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041775"/>
                        <a:ext cx="1476375" cy="7381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4"/>
          <p:cNvGraphicFramePr>
            <a:graphicFrameLocks noChangeAspect="1"/>
          </p:cNvGraphicFramePr>
          <p:nvPr/>
        </p:nvGraphicFramePr>
        <p:xfrm>
          <a:off x="1385888" y="5038725"/>
          <a:ext cx="29162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Equation" r:id="rId8" imgW="1397000" imgH="431800" progId="Equation.DSMT4">
                  <p:embed/>
                </p:oleObj>
              </mc:Choice>
              <mc:Fallback>
                <p:oleObj name="Equation" r:id="rId8" imgW="1397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038725"/>
                        <a:ext cx="2916237" cy="9017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71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Text Box 6"/>
          <p:cNvSpPr txBox="1">
            <a:spLocks noChangeArrowheads="1"/>
          </p:cNvSpPr>
          <p:nvPr/>
        </p:nvSpPr>
        <p:spPr bwMode="auto">
          <a:xfrm>
            <a:off x="5289550" y="5000625"/>
            <a:ext cx="1428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20 m</a:t>
            </a:r>
          </a:p>
        </p:txBody>
      </p:sp>
      <p:cxnSp>
        <p:nvCxnSpPr>
          <p:cNvPr id="22" name="Straight Arrow Connector 21"/>
          <p:cNvCxnSpPr>
            <a:endCxn id="66578" idx="1"/>
          </p:cNvCxnSpPr>
          <p:nvPr/>
        </p:nvCxnSpPr>
        <p:spPr>
          <a:xfrm rot="16200000" flipV="1">
            <a:off x="6817519" y="5384006"/>
            <a:ext cx="736600" cy="142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913313" y="5732463"/>
            <a:ext cx="2279650" cy="1587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3856" y="345460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TI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325" y="345460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question mar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9064" y="2560438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929188" y="4205288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Use sine ratio to find the hypotenuse.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7589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To show how to calculate the hypotenuse using the sine ratio.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857750" y="30051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Write down sine ratio.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038"/>
          <p:cNvSpPr txBox="1">
            <a:spLocks noChangeArrowheads="1"/>
          </p:cNvSpPr>
          <p:nvPr/>
        </p:nvSpPr>
        <p:spPr bwMode="auto">
          <a:xfrm>
            <a:off x="958850" y="1787525"/>
            <a:ext cx="3886200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287338"/>
            <a:ext cx="2579688" cy="549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u="sng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68612" name="AutoShape 3"/>
          <p:cNvSpPr>
            <a:spLocks noChangeArrowheads="1"/>
          </p:cNvSpPr>
          <p:nvPr/>
        </p:nvSpPr>
        <p:spPr bwMode="auto">
          <a:xfrm flipV="1">
            <a:off x="4995863" y="4059238"/>
            <a:ext cx="4038600" cy="1905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45388" y="4059238"/>
            <a:ext cx="712787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72</a:t>
            </a:r>
            <a:r>
              <a:rPr kumimoji="1" lang="en-US" altLang="zh-TW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 dirty="0"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4995863" y="4059238"/>
            <a:ext cx="381000" cy="381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00113" y="2895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Sin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881313" y="3200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728913" y="25908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Opp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05113" y="32004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Hyp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827088" y="4129088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Sin 72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2884488" y="4433888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884488" y="39004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884488" y="443388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636713" y="5210175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>
                <a:solidFill>
                  <a:srgbClr val="FFFF00"/>
                </a:solidFill>
              </a:rPr>
              <a:t>r =</a:t>
            </a:r>
            <a:endParaRPr lang="en-GB" sz="360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054225" y="5970588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>
                <a:solidFill>
                  <a:srgbClr val="FFFF00"/>
                </a:solidFill>
              </a:rPr>
              <a:t>r</a:t>
            </a:r>
            <a:r>
              <a:rPr lang="en-GB" sz="3200">
                <a:solidFill>
                  <a:srgbClr val="FFFF00"/>
                </a:solidFill>
              </a:rPr>
              <a:t> =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2816225" y="60325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5.3 km</a:t>
            </a:r>
            <a:endParaRPr lang="en-GB" sz="320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984625" y="4879975"/>
            <a:ext cx="12192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5km</a:t>
            </a:r>
          </a:p>
        </p:txBody>
      </p:sp>
      <p:sp>
        <p:nvSpPr>
          <p:cNvPr id="68627" name="TextBox 28"/>
          <p:cNvSpPr txBox="1">
            <a:spLocks noChangeArrowheads="1"/>
          </p:cNvSpPr>
          <p:nvPr/>
        </p:nvSpPr>
        <p:spPr bwMode="auto">
          <a:xfrm>
            <a:off x="8724900" y="3602038"/>
            <a:ext cx="44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800"/>
              <a:t>A</a:t>
            </a:r>
          </a:p>
        </p:txBody>
      </p:sp>
      <p:sp>
        <p:nvSpPr>
          <p:cNvPr id="68628" name="TextBox 29"/>
          <p:cNvSpPr txBox="1">
            <a:spLocks noChangeArrowheads="1"/>
          </p:cNvSpPr>
          <p:nvPr/>
        </p:nvSpPr>
        <p:spPr bwMode="auto">
          <a:xfrm>
            <a:off x="4727575" y="3602038"/>
            <a:ext cx="41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800"/>
              <a:t>B</a:t>
            </a:r>
          </a:p>
        </p:txBody>
      </p:sp>
      <p:sp>
        <p:nvSpPr>
          <p:cNvPr id="68629" name="TextBox 30"/>
          <p:cNvSpPr txBox="1">
            <a:spLocks noChangeArrowheads="1"/>
          </p:cNvSpPr>
          <p:nvPr/>
        </p:nvSpPr>
        <p:spPr bwMode="auto">
          <a:xfrm>
            <a:off x="4784725" y="5911850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800"/>
              <a:t>C</a:t>
            </a:r>
          </a:p>
        </p:txBody>
      </p:sp>
      <p:sp>
        <p:nvSpPr>
          <p:cNvPr id="68630" name="TextBox 31"/>
          <p:cNvSpPr txBox="1">
            <a:spLocks noChangeArrowheads="1"/>
          </p:cNvSpPr>
          <p:nvPr/>
        </p:nvSpPr>
        <p:spPr bwMode="auto">
          <a:xfrm>
            <a:off x="6765925" y="5081588"/>
            <a:ext cx="40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FFFF00"/>
                </a:solidFill>
              </a:rPr>
              <a:t>r</a:t>
            </a: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2741613" y="5048250"/>
          <a:ext cx="11620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Equation" r:id="rId3" imgW="533169" imgH="393529" progId="Equation.DSMT4">
                  <p:embed/>
                </p:oleObj>
              </mc:Choice>
              <mc:Fallback>
                <p:oleObj name="Equation" r:id="rId3" imgW="533169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5048250"/>
                        <a:ext cx="1162050" cy="857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113338" y="1954213"/>
            <a:ext cx="3819525" cy="16303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</a:rPr>
              <a:t>A road AB is right angled at B. 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</a:rPr>
              <a:t>The road BC is 5 km. </a:t>
            </a:r>
          </a:p>
          <a:p>
            <a:pPr>
              <a:defRPr/>
            </a:pPr>
            <a:endParaRPr lang="en-GB" sz="20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</a:rPr>
              <a:t>Calculate the length of 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</a:rPr>
              <a:t>the new road AC.</a:t>
            </a:r>
          </a:p>
        </p:txBody>
      </p:sp>
      <p:pic>
        <p:nvPicPr>
          <p:cNvPr id="35" name="Picture 34" descr="TI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948" y="2268370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TI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65" y="2268370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question mar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897" y="1373083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15367" grpId="0" autoUpdateAnimBg="0"/>
      <p:bldP spid="15368" grpId="0" animBg="1"/>
      <p:bldP spid="15370" grpId="0" autoUpdateAnimBg="0"/>
      <p:bldP spid="15371" grpId="0" autoUpdateAnimBg="0"/>
      <p:bldP spid="15378" grpId="0" autoUpdateAnimBg="0"/>
      <p:bldP spid="15379" grpId="0" animBg="1"/>
      <p:bldP spid="15380" grpId="0" autoUpdateAnimBg="0"/>
      <p:bldP spid="15381" grpId="0" autoUpdateAnimBg="0"/>
      <p:bldP spid="15383" grpId="0" autoUpdateAnimBg="0"/>
      <p:bldP spid="15384" grpId="0" autoUpdateAnimBg="0"/>
      <p:bldP spid="1538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929188" y="4205288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Use cosine ratio to find a length or angle.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963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</a:rPr>
              <a:t>Definite the cosine ratio and show how to find an length or angle using this ratio.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Angles &amp; Triangles 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4857750" y="3005138"/>
            <a:ext cx="428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	Write down cosine ratio.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9263" y="404813"/>
            <a:ext cx="3095625" cy="549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smtClean="0">
                <a:solidFill>
                  <a:schemeClr val="tx1"/>
                </a:solidFill>
              </a:rPr>
              <a:t>The Cosine Ratio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981575" y="2486025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/>
              <a:t>Cos x</a:t>
            </a:r>
            <a:r>
              <a:rPr lang="en-GB" sz="4000">
                <a:cs typeface="Times New Roman" pitchFamily="18" charset="0"/>
              </a:rPr>
              <a:t>° =</a:t>
            </a:r>
            <a:endParaRPr lang="en-GB" sz="4000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419975" y="2790825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802063" y="6019800"/>
            <a:ext cx="1728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Adjacent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496175" y="2105025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>
                <a:solidFill>
                  <a:srgbClr val="FFFF00"/>
                </a:solidFill>
              </a:rPr>
              <a:t>Adj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2819400" y="3276600"/>
            <a:ext cx="4038600" cy="2667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867400" y="5486400"/>
            <a:ext cx="5365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x</a:t>
            </a:r>
            <a:r>
              <a:rPr kumimoji="1" lang="en-US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 b="1"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819400" y="5562600"/>
            <a:ext cx="381000" cy="381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3200400" y="5286375"/>
            <a:ext cx="381000" cy="3048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496175" y="2790825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/>
              <a:t>Hyp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 rot="2163625">
            <a:off x="3581400" y="3962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ea typeface="PMingLiU" pitchFamily="18" charset="-120"/>
              </a:rPr>
              <a:t>hypotenuse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nimBg="1"/>
      <p:bldP spid="7181" grpId="0"/>
      <p:bldP spid="7182" grpId="0"/>
      <p:bldP spid="7183" grpId="0" animBg="1" autoUpdateAnimBg="0"/>
      <p:bldP spid="7184" grpId="0" autoUpdateAnimBg="0"/>
      <p:bldP spid="7185" grpId="0" animBg="1"/>
      <p:bldP spid="7179" grpId="0"/>
      <p:bldP spid="718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038"/>
          <p:cNvSpPr txBox="1">
            <a:spLocks noChangeArrowheads="1"/>
          </p:cNvSpPr>
          <p:nvPr/>
        </p:nvSpPr>
        <p:spPr bwMode="auto">
          <a:xfrm>
            <a:off x="5076825" y="4352925"/>
            <a:ext cx="4013200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/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59113" y="333375"/>
            <a:ext cx="2808287" cy="549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u="sng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71684" name="AutoShape 3"/>
          <p:cNvSpPr>
            <a:spLocks noChangeArrowheads="1"/>
          </p:cNvSpPr>
          <p:nvPr/>
        </p:nvSpPr>
        <p:spPr bwMode="auto">
          <a:xfrm flipV="1">
            <a:off x="4941888" y="2060575"/>
            <a:ext cx="4038600" cy="1905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380288" y="2060575"/>
            <a:ext cx="762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40</a:t>
            </a: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4941888" y="2060575"/>
            <a:ext cx="381000" cy="381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 rot="-1040446">
            <a:off x="5094288" y="2517775"/>
            <a:ext cx="2286000" cy="457200"/>
          </a:xfrm>
          <a:prstGeom prst="leftArrow">
            <a:avLst>
              <a:gd name="adj1" fmla="val 26963"/>
              <a:gd name="adj2" fmla="val 1038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042988" y="2509838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Cos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3024188" y="2814638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386263" y="2670175"/>
            <a:ext cx="6175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981325" y="2205038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Adj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947988" y="281463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Hyp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 rot="5314">
            <a:off x="7075488" y="28225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Hyp</a:t>
            </a: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rot="4397038" flipV="1">
            <a:off x="5284788" y="2403475"/>
            <a:ext cx="381000" cy="304800"/>
          </a:xfrm>
          <a:prstGeom prst="line">
            <a:avLst/>
          </a:prstGeom>
          <a:noFill/>
          <a:ln w="76200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389688" y="1527175"/>
            <a:ext cx="39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>
                <a:solidFill>
                  <a:srgbClr val="FFFF00"/>
                </a:solidFill>
                <a:ea typeface="PMingLiU" pitchFamily="18" charset="-120"/>
              </a:rPr>
              <a:t>b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313488" y="320357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>
                <a:solidFill>
                  <a:srgbClr val="FFFF00"/>
                </a:solidFill>
                <a:ea typeface="PMingLiU" pitchFamily="18" charset="-120"/>
              </a:rPr>
              <a:t>35mm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371600" y="40386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Cos 40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3429000" y="4343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581400" y="38100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3429000" y="4343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35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3810000" y="51054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</a:t>
            </a:r>
            <a:r>
              <a:rPr lang="en-GB" sz="32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295400" y="51054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35 x Cos 40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1963738" y="6065838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b</a:t>
            </a:r>
            <a:r>
              <a:rPr lang="en-GB" sz="3200"/>
              <a:t> =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2725738" y="6065838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35  x Cos 40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5240338" y="6065838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26.8mm (1 d.p.)</a:t>
            </a:r>
            <a:endParaRPr lang="en-GB" sz="3200">
              <a:cs typeface="Times New Roman" pitchFamily="18" charset="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 rot="5314">
            <a:off x="6770688" y="15271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Adj</a:t>
            </a:r>
          </a:p>
        </p:txBody>
      </p:sp>
      <p:sp>
        <p:nvSpPr>
          <p:cNvPr id="27" name="Cloud 26"/>
          <p:cNvSpPr/>
          <p:nvPr/>
        </p:nvSpPr>
        <p:spPr>
          <a:xfrm>
            <a:off x="153988" y="107950"/>
            <a:ext cx="3289300" cy="1677988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Find the adjacent length b</a:t>
            </a:r>
          </a:p>
        </p:txBody>
      </p:sp>
      <p:pic>
        <p:nvPicPr>
          <p:cNvPr id="28" name="Picture 27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17" y="4834155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22" y="4834155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39" y="4007101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40966" grpId="0" animBg="1"/>
      <p:bldP spid="40967" grpId="0" autoUpdateAnimBg="0"/>
      <p:bldP spid="40968" grpId="0" animBg="1"/>
      <p:bldP spid="40969" grpId="0" autoUpdateAnimBg="0"/>
      <p:bldP spid="40970" grpId="0" autoUpdateAnimBg="0"/>
      <p:bldP spid="40971" grpId="0" autoUpdateAnimBg="0"/>
      <p:bldP spid="40972" grpId="0" autoUpdateAnimBg="0"/>
      <p:bldP spid="40978" grpId="0" autoUpdateAnimBg="0"/>
      <p:bldP spid="40979" grpId="0" animBg="1"/>
      <p:bldP spid="40980" grpId="0" autoUpdateAnimBg="0"/>
      <p:bldP spid="40981" grpId="0" autoUpdateAnimBg="0"/>
      <p:bldP spid="40982" grpId="0" autoUpdateAnimBg="0"/>
      <p:bldP spid="40983" grpId="0" autoUpdateAnimBg="0"/>
      <p:bldP spid="40984" grpId="0" autoUpdateAnimBg="0"/>
      <p:bldP spid="40985" grpId="0" autoUpdateAnimBg="0"/>
      <p:bldP spid="40986" grpId="0" autoUpdateAnimBg="0"/>
      <p:bldP spid="4098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8663" y="2590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0" dirty="0" smtClean="0"/>
              <a:t>Using Cos to calculate angles</a:t>
            </a:r>
          </a:p>
        </p:txBody>
      </p:sp>
      <p:pic>
        <p:nvPicPr>
          <p:cNvPr id="72707" name="Picture 3" descr="j0079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10112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HH0192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714750"/>
            <a:ext cx="10493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IN00664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168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PE0268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17208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PE02690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1620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PE02683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9969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PE02693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474788"/>
            <a:ext cx="16859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PE02679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17891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5335588" y="4462463"/>
            <a:ext cx="3767137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287338"/>
            <a:ext cx="2579688" cy="549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u="sng" smtClean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73732" name="AutoShape 3"/>
          <p:cNvSpPr>
            <a:spLocks noChangeArrowheads="1"/>
          </p:cNvSpPr>
          <p:nvPr/>
        </p:nvSpPr>
        <p:spPr bwMode="auto">
          <a:xfrm flipV="1">
            <a:off x="4995863" y="2492375"/>
            <a:ext cx="4038600" cy="1905000"/>
          </a:xfrm>
          <a:prstGeom prst="rtTriangle">
            <a:avLst/>
          </a:prstGeom>
          <a:solidFill>
            <a:srgbClr val="00FF99">
              <a:alpha val="50195"/>
            </a:srgbClr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45388" y="2492375"/>
            <a:ext cx="5365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x</a:t>
            </a:r>
            <a:r>
              <a:rPr kumimoji="1" lang="en-US" altLang="zh-TW" sz="28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  <a:cs typeface="Times New Roman" pitchFamily="18" charset="0"/>
              </a:rPr>
              <a:t>°</a:t>
            </a:r>
            <a:endParaRPr kumimoji="1" lang="en-US" altLang="zh-TW" sz="2800">
              <a:effectLst>
                <a:outerShdw blurRad="38100" dist="38100" dir="2700000" algn="tl">
                  <a:srgbClr val="000000"/>
                </a:outerShdw>
              </a:effectLst>
              <a:ea typeface="PMingLiU" pitchFamily="18" charset="-120"/>
            </a:endParaRP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4995863" y="2492375"/>
            <a:ext cx="381000" cy="381000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-1040446">
            <a:off x="5148263" y="2949575"/>
            <a:ext cx="2286000" cy="457200"/>
          </a:xfrm>
          <a:prstGeom prst="leftArrow">
            <a:avLst>
              <a:gd name="adj1" fmla="val 26963"/>
              <a:gd name="adj2" fmla="val 1038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00113" y="2895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Cos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881313" y="3200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413250" y="3101975"/>
            <a:ext cx="6175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Opp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770188" y="25908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Adj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05113" y="32004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Hyp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 rot="5314">
            <a:off x="7129463" y="32543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Hyp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rot="4397038" flipV="1">
            <a:off x="5338763" y="2835275"/>
            <a:ext cx="381000" cy="30480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3743" name="Text Box 16"/>
          <p:cNvSpPr txBox="1">
            <a:spLocks noChangeArrowheads="1"/>
          </p:cNvSpPr>
          <p:nvPr/>
        </p:nvSpPr>
        <p:spPr bwMode="auto">
          <a:xfrm>
            <a:off x="6367463" y="363537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>
                <a:solidFill>
                  <a:srgbClr val="FFFF00"/>
                </a:solidFill>
                <a:ea typeface="PMingLiU" pitchFamily="18" charset="-120"/>
              </a:rPr>
              <a:t>45cm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827088" y="4129088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Cos x</a:t>
            </a:r>
            <a:r>
              <a:rPr lang="en-GB" sz="3200">
                <a:cs typeface="Times New Roman" pitchFamily="18" charset="0"/>
              </a:rPr>
              <a:t>° =</a:t>
            </a:r>
            <a:endParaRPr lang="en-GB" sz="3200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2884488" y="4433888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911475" y="3900488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FFFF00"/>
                </a:solidFill>
              </a:rPr>
              <a:t>34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911475" y="4433888"/>
            <a:ext cx="68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45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2667000" y="5154613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 0.756 (3 d.p.)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295400" y="5154613"/>
            <a:ext cx="137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Cos x</a:t>
            </a:r>
            <a:r>
              <a:rPr lang="en-GB" sz="3200">
                <a:cs typeface="Times New Roman" pitchFamily="18" charset="0"/>
              </a:rPr>
              <a:t>°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286000" y="59436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x =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3048000" y="59436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Cos </a:t>
            </a:r>
            <a:r>
              <a:rPr lang="en-GB" sz="3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⁻</a:t>
            </a:r>
            <a:r>
              <a:rPr lang="en-GB" sz="3600">
                <a:cs typeface="Times New Roman" pitchFamily="18" charset="0"/>
              </a:rPr>
              <a:t>¹0.756</a:t>
            </a:r>
            <a:r>
              <a:rPr lang="en-GB" sz="3200"/>
              <a:t> </a:t>
            </a:r>
            <a:endParaRPr lang="en-GB" sz="3200">
              <a:cs typeface="Times New Roman" pitchFamily="18" charset="0"/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867400" y="59436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/>
              <a:t>=41</a:t>
            </a:r>
            <a:r>
              <a:rPr lang="en-GB" sz="3200">
                <a:cs typeface="Times New Roman" pitchFamily="18" charset="0"/>
              </a:rPr>
              <a:t>°</a:t>
            </a:r>
            <a:endParaRPr lang="en-GB" sz="3200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 rot="5314">
            <a:off x="6824663" y="1958975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FF00"/>
                </a:solidFill>
                <a:ea typeface="PMingLiU" pitchFamily="18" charset="-120"/>
              </a:rPr>
              <a:t>Adj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757863" y="2035175"/>
            <a:ext cx="1219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TW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rPr>
              <a:t>34cm</a:t>
            </a:r>
          </a:p>
        </p:txBody>
      </p:sp>
      <p:sp>
        <p:nvSpPr>
          <p:cNvPr id="29" name="Cloud 28"/>
          <p:cNvSpPr/>
          <p:nvPr/>
        </p:nvSpPr>
        <p:spPr>
          <a:xfrm>
            <a:off x="5540375" y="0"/>
            <a:ext cx="3289300" cy="1677988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Find the angle x</a:t>
            </a:r>
            <a:r>
              <a:rPr lang="en-GB" sz="2400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" name="Picture 29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920" y="4970631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37" y="4970631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42" y="4143578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15366" grpId="0" animBg="1"/>
      <p:bldP spid="15367" grpId="0" autoUpdateAnimBg="0"/>
      <p:bldP spid="15368" grpId="0" animBg="1"/>
      <p:bldP spid="15369" grpId="0" autoUpdateAnimBg="0"/>
      <p:bldP spid="15370" grpId="0" autoUpdateAnimBg="0"/>
      <p:bldP spid="15371" grpId="0" autoUpdateAnimBg="0"/>
      <p:bldP spid="15372" grpId="0" autoUpdateAnimBg="0"/>
      <p:bldP spid="15378" grpId="0" autoUpdateAnimBg="0"/>
      <p:bldP spid="15379" grpId="0" animBg="1"/>
      <p:bldP spid="15380" grpId="0" autoUpdateAnimBg="0"/>
      <p:bldP spid="15381" grpId="0" autoUpdateAnimBg="0"/>
      <p:bldP spid="15382" grpId="0" autoUpdateAnimBg="0"/>
      <p:bldP spid="15383" grpId="0" autoUpdateAnimBg="0"/>
      <p:bldP spid="15384" grpId="0" autoUpdateAnimBg="0"/>
      <p:bldP spid="15385" grpId="0" autoUpdateAnimBg="0"/>
      <p:bldP spid="15386" grpId="0" autoUpdateAnimBg="0"/>
      <p:bldP spid="1538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774700"/>
            <a:ext cx="70866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GB" b="0" smtClean="0"/>
              <a:t>The Three Ratios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1435100" y="4481513"/>
            <a:ext cx="204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latin typeface="+mj-lt"/>
              </a:rPr>
              <a:t>Cosine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7212013" y="5667375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FF00"/>
                </a:solidFill>
                <a:latin typeface="+mj-lt"/>
              </a:rPr>
              <a:t>Sine</a:t>
            </a: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6789738" y="2193925"/>
            <a:ext cx="204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FFFF"/>
                </a:solidFill>
                <a:latin typeface="+mj-lt"/>
              </a:rPr>
              <a:t>Tangent</a:t>
            </a:r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4438650" y="3197225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00"/>
                </a:solidFill>
                <a:latin typeface="+mj-lt"/>
              </a:rPr>
              <a:t>Sine</a:t>
            </a: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3124200" y="57150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FFFF00"/>
                </a:solidFill>
                <a:latin typeface="+mj-lt"/>
              </a:rPr>
              <a:t>Sine</a:t>
            </a:r>
          </a:p>
        </p:txBody>
      </p:sp>
      <p:sp>
        <p:nvSpPr>
          <p:cNvPr id="68617" name="Text Box 8"/>
          <p:cNvSpPr txBox="1">
            <a:spLocks noChangeArrowheads="1"/>
          </p:cNvSpPr>
          <p:nvPr/>
        </p:nvSpPr>
        <p:spPr bwMode="auto">
          <a:xfrm>
            <a:off x="4029075" y="4622800"/>
            <a:ext cx="1511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FFFF"/>
                </a:solidFill>
                <a:latin typeface="+mj-lt"/>
              </a:rPr>
              <a:t>Tangent</a:t>
            </a: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3870325" y="2303463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latin typeface="+mj-lt"/>
              </a:rPr>
              <a:t>Cosine</a:t>
            </a:r>
          </a:p>
        </p:txBody>
      </p:sp>
      <p:sp>
        <p:nvSpPr>
          <p:cNvPr id="68619" name="Text Box 10"/>
          <p:cNvSpPr txBox="1">
            <a:spLocks noChangeArrowheads="1"/>
          </p:cNvSpPr>
          <p:nvPr/>
        </p:nvSpPr>
        <p:spPr bwMode="auto">
          <a:xfrm>
            <a:off x="6654800" y="3811588"/>
            <a:ext cx="248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latin typeface="+mj-lt"/>
              </a:rPr>
              <a:t>Cosine</a:t>
            </a: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1389063" y="26924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00"/>
                </a:solidFill>
                <a:latin typeface="+mj-lt"/>
              </a:rPr>
              <a:t>Sine</a:t>
            </a:r>
          </a:p>
        </p:txBody>
      </p:sp>
      <p:pic>
        <p:nvPicPr>
          <p:cNvPr id="15" name="Picture 14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60" y="3196418"/>
            <a:ext cx="763864" cy="763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134" y="4206352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30" y="2598191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767" name="TextBox 18"/>
          <p:cNvSpPr txBox="1">
            <a:spLocks noChangeArrowheads="1"/>
          </p:cNvSpPr>
          <p:nvPr/>
        </p:nvSpPr>
        <p:spPr bwMode="auto">
          <a:xfrm>
            <a:off x="2087563" y="1828800"/>
            <a:ext cx="138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opposite</a:t>
            </a:r>
          </a:p>
        </p:txBody>
      </p:sp>
      <p:sp>
        <p:nvSpPr>
          <p:cNvPr id="74768" name="TextBox 19"/>
          <p:cNvSpPr txBox="1">
            <a:spLocks noChangeArrowheads="1"/>
          </p:cNvSpPr>
          <p:nvPr/>
        </p:nvSpPr>
        <p:spPr bwMode="auto">
          <a:xfrm>
            <a:off x="1120775" y="5461000"/>
            <a:ext cx="138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opposite</a:t>
            </a:r>
          </a:p>
        </p:txBody>
      </p:sp>
      <p:sp>
        <p:nvSpPr>
          <p:cNvPr id="74769" name="TextBox 20"/>
          <p:cNvSpPr txBox="1">
            <a:spLocks noChangeArrowheads="1"/>
          </p:cNvSpPr>
          <p:nvPr/>
        </p:nvSpPr>
        <p:spPr bwMode="auto">
          <a:xfrm>
            <a:off x="4875213" y="5597525"/>
            <a:ext cx="1385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opposite</a:t>
            </a:r>
          </a:p>
        </p:txBody>
      </p:sp>
      <p:sp>
        <p:nvSpPr>
          <p:cNvPr id="74770" name="TextBox 21"/>
          <p:cNvSpPr txBox="1">
            <a:spLocks noChangeArrowheads="1"/>
          </p:cNvSpPr>
          <p:nvPr/>
        </p:nvSpPr>
        <p:spPr bwMode="auto">
          <a:xfrm>
            <a:off x="5229225" y="1735138"/>
            <a:ext cx="143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adjacent</a:t>
            </a:r>
          </a:p>
        </p:txBody>
      </p:sp>
      <p:sp>
        <p:nvSpPr>
          <p:cNvPr id="74771" name="TextBox 22"/>
          <p:cNvSpPr txBox="1">
            <a:spLocks noChangeArrowheads="1"/>
          </p:cNvSpPr>
          <p:nvPr/>
        </p:nvSpPr>
        <p:spPr bwMode="auto">
          <a:xfrm>
            <a:off x="7373938" y="3143250"/>
            <a:ext cx="143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adjacent</a:t>
            </a:r>
          </a:p>
        </p:txBody>
      </p:sp>
      <p:sp>
        <p:nvSpPr>
          <p:cNvPr id="74772" name="TextBox 23"/>
          <p:cNvSpPr txBox="1">
            <a:spLocks noChangeArrowheads="1"/>
          </p:cNvSpPr>
          <p:nvPr/>
        </p:nvSpPr>
        <p:spPr bwMode="auto">
          <a:xfrm>
            <a:off x="2668588" y="3719513"/>
            <a:ext cx="1436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adjacent</a:t>
            </a:r>
          </a:p>
        </p:txBody>
      </p:sp>
      <p:sp>
        <p:nvSpPr>
          <p:cNvPr id="74773" name="TextBox 24"/>
          <p:cNvSpPr txBox="1">
            <a:spLocks noChangeArrowheads="1"/>
          </p:cNvSpPr>
          <p:nvPr/>
        </p:nvSpPr>
        <p:spPr bwMode="auto">
          <a:xfrm>
            <a:off x="2301875" y="2916238"/>
            <a:ext cx="1801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hypotenuse</a:t>
            </a:r>
          </a:p>
        </p:txBody>
      </p:sp>
      <p:sp>
        <p:nvSpPr>
          <p:cNvPr id="74774" name="TextBox 25"/>
          <p:cNvSpPr txBox="1">
            <a:spLocks noChangeArrowheads="1"/>
          </p:cNvSpPr>
          <p:nvPr/>
        </p:nvSpPr>
        <p:spPr bwMode="auto">
          <a:xfrm>
            <a:off x="6931025" y="4924425"/>
            <a:ext cx="1801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hypotenuse</a:t>
            </a:r>
          </a:p>
        </p:txBody>
      </p:sp>
      <p:sp>
        <p:nvSpPr>
          <p:cNvPr id="74775" name="TextBox 26"/>
          <p:cNvSpPr txBox="1">
            <a:spLocks noChangeArrowheads="1"/>
          </p:cNvSpPr>
          <p:nvPr/>
        </p:nvSpPr>
        <p:spPr bwMode="auto">
          <a:xfrm>
            <a:off x="5691188" y="6142038"/>
            <a:ext cx="1801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hypotenuse</a:t>
            </a:r>
          </a:p>
        </p:txBody>
      </p:sp>
      <p:pic>
        <p:nvPicPr>
          <p:cNvPr id="28" name="Picture 27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65" y="4699946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T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623" y="3132728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043" y="2232891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727" y="4405160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861" y="5062527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93" y="5992850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84" y="1928092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844" y="5806331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question 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19" y="1796163"/>
            <a:ext cx="740128" cy="687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65363" y="4735513"/>
            <a:ext cx="5322887" cy="99695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0575" y="2616200"/>
            <a:ext cx="2819400" cy="1265238"/>
            <a:chOff x="192" y="816"/>
            <a:chExt cx="1776" cy="797"/>
          </a:xfrm>
        </p:grpSpPr>
        <p:sp>
          <p:nvSpPr>
            <p:cNvPr id="75793" name="Text Box 5"/>
            <p:cNvSpPr txBox="1">
              <a:spLocks noChangeArrowheads="1"/>
            </p:cNvSpPr>
            <p:nvPr/>
          </p:nvSpPr>
          <p:spPr bwMode="auto">
            <a:xfrm>
              <a:off x="192" y="1008"/>
              <a:ext cx="1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FF0000"/>
                  </a:solidFill>
                </a:rPr>
                <a:t>Sin</a:t>
              </a:r>
              <a:r>
                <a:rPr lang="en-GB" sz="3200"/>
                <a:t> x</a:t>
              </a:r>
              <a:r>
                <a:rPr lang="en-GB" sz="3200">
                  <a:cs typeface="Times New Roman" pitchFamily="18" charset="0"/>
                </a:rPr>
                <a:t>° =</a:t>
              </a:r>
              <a:endParaRPr lang="en-GB" sz="3200"/>
            </a:p>
          </p:txBody>
        </p:sp>
        <p:sp>
          <p:nvSpPr>
            <p:cNvPr id="75794" name="Line 6"/>
            <p:cNvSpPr>
              <a:spLocks noChangeShapeType="1"/>
            </p:cNvSpPr>
            <p:nvPr/>
          </p:nvSpPr>
          <p:spPr bwMode="auto">
            <a:xfrm>
              <a:off x="1248" y="1248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Text Box 7"/>
            <p:cNvSpPr txBox="1">
              <a:spLocks noChangeArrowheads="1"/>
            </p:cNvSpPr>
            <p:nvPr/>
          </p:nvSpPr>
          <p:spPr bwMode="auto">
            <a:xfrm>
              <a:off x="1248" y="816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FF0000"/>
                  </a:solidFill>
                </a:rPr>
                <a:t>O</a:t>
              </a:r>
              <a:r>
                <a:rPr lang="en-GB" sz="3200"/>
                <a:t>pp</a:t>
              </a:r>
            </a:p>
          </p:txBody>
        </p:sp>
        <p:sp>
          <p:nvSpPr>
            <p:cNvPr id="75796" name="Text Box 8"/>
            <p:cNvSpPr txBox="1">
              <a:spLocks noChangeArrowheads="1"/>
            </p:cNvSpPr>
            <p:nvPr/>
          </p:nvSpPr>
          <p:spPr bwMode="auto">
            <a:xfrm>
              <a:off x="1248" y="124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FF0000"/>
                  </a:solidFill>
                </a:rPr>
                <a:t>H</a:t>
              </a:r>
              <a:r>
                <a:rPr lang="en-GB" sz="3200"/>
                <a:t>yp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609975" y="2616200"/>
            <a:ext cx="2819400" cy="1265238"/>
            <a:chOff x="192" y="816"/>
            <a:chExt cx="1776" cy="797"/>
          </a:xfrm>
        </p:grpSpPr>
        <p:sp>
          <p:nvSpPr>
            <p:cNvPr id="75789" name="Text Box 10"/>
            <p:cNvSpPr txBox="1">
              <a:spLocks noChangeArrowheads="1"/>
            </p:cNvSpPr>
            <p:nvPr/>
          </p:nvSpPr>
          <p:spPr bwMode="auto">
            <a:xfrm>
              <a:off x="192" y="1008"/>
              <a:ext cx="1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00CC00"/>
                  </a:solidFill>
                </a:rPr>
                <a:t>Cos</a:t>
              </a:r>
              <a:r>
                <a:rPr lang="en-GB" sz="3200"/>
                <a:t> x</a:t>
              </a:r>
              <a:r>
                <a:rPr lang="en-GB" sz="3200">
                  <a:cs typeface="Times New Roman" pitchFamily="18" charset="0"/>
                </a:rPr>
                <a:t>° =</a:t>
              </a:r>
              <a:endParaRPr lang="en-GB" sz="3200"/>
            </a:p>
          </p:txBody>
        </p:sp>
        <p:sp>
          <p:nvSpPr>
            <p:cNvPr id="75790" name="Line 11"/>
            <p:cNvSpPr>
              <a:spLocks noChangeShapeType="1"/>
            </p:cNvSpPr>
            <p:nvPr/>
          </p:nvSpPr>
          <p:spPr bwMode="auto">
            <a:xfrm>
              <a:off x="1248" y="1248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Text Box 12"/>
            <p:cNvSpPr txBox="1">
              <a:spLocks noChangeArrowheads="1"/>
            </p:cNvSpPr>
            <p:nvPr/>
          </p:nvSpPr>
          <p:spPr bwMode="auto">
            <a:xfrm>
              <a:off x="1248" y="816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00CC00"/>
                  </a:solidFill>
                </a:rPr>
                <a:t>A</a:t>
              </a:r>
              <a:r>
                <a:rPr lang="en-GB" sz="3200"/>
                <a:t>dj</a:t>
              </a:r>
            </a:p>
          </p:txBody>
        </p:sp>
        <p:sp>
          <p:nvSpPr>
            <p:cNvPr id="75792" name="Text Box 13"/>
            <p:cNvSpPr txBox="1">
              <a:spLocks noChangeArrowheads="1"/>
            </p:cNvSpPr>
            <p:nvPr/>
          </p:nvSpPr>
          <p:spPr bwMode="auto">
            <a:xfrm>
              <a:off x="1248" y="124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00CC00"/>
                  </a:solidFill>
                </a:rPr>
                <a:t>H</a:t>
              </a:r>
              <a:r>
                <a:rPr lang="en-GB" sz="3200"/>
                <a:t>yp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505575" y="2616200"/>
            <a:ext cx="2819400" cy="1265238"/>
            <a:chOff x="192" y="816"/>
            <a:chExt cx="1776" cy="797"/>
          </a:xfrm>
        </p:grpSpPr>
        <p:sp>
          <p:nvSpPr>
            <p:cNvPr id="75785" name="Text Box 15"/>
            <p:cNvSpPr txBox="1">
              <a:spLocks noChangeArrowheads="1"/>
            </p:cNvSpPr>
            <p:nvPr/>
          </p:nvSpPr>
          <p:spPr bwMode="auto">
            <a:xfrm>
              <a:off x="192" y="1008"/>
              <a:ext cx="13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CC00CC"/>
                  </a:solidFill>
                </a:rPr>
                <a:t>Tan</a:t>
              </a:r>
              <a:r>
                <a:rPr lang="en-GB" sz="3200"/>
                <a:t> x</a:t>
              </a:r>
              <a:r>
                <a:rPr lang="en-GB" sz="3200">
                  <a:cs typeface="Times New Roman" pitchFamily="18" charset="0"/>
                </a:rPr>
                <a:t>° =</a:t>
              </a:r>
              <a:endParaRPr lang="en-GB" sz="3200"/>
            </a:p>
          </p:txBody>
        </p:sp>
        <p:sp>
          <p:nvSpPr>
            <p:cNvPr id="75786" name="Line 16"/>
            <p:cNvSpPr>
              <a:spLocks noChangeShapeType="1"/>
            </p:cNvSpPr>
            <p:nvPr/>
          </p:nvSpPr>
          <p:spPr bwMode="auto">
            <a:xfrm>
              <a:off x="1248" y="1248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Text Box 17"/>
            <p:cNvSpPr txBox="1">
              <a:spLocks noChangeArrowheads="1"/>
            </p:cNvSpPr>
            <p:nvPr/>
          </p:nvSpPr>
          <p:spPr bwMode="auto">
            <a:xfrm>
              <a:off x="1248" y="816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CC00CC"/>
                  </a:solidFill>
                </a:rPr>
                <a:t>O</a:t>
              </a:r>
              <a:r>
                <a:rPr lang="en-GB" sz="3200"/>
                <a:t>pp</a:t>
              </a:r>
            </a:p>
          </p:txBody>
        </p:sp>
        <p:sp>
          <p:nvSpPr>
            <p:cNvPr id="75788" name="Text Box 18"/>
            <p:cNvSpPr txBox="1">
              <a:spLocks noChangeArrowheads="1"/>
            </p:cNvSpPr>
            <p:nvPr/>
          </p:nvSpPr>
          <p:spPr bwMode="auto">
            <a:xfrm>
              <a:off x="1248" y="1248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CC00CC"/>
                  </a:solidFill>
                </a:rPr>
                <a:t>A</a:t>
              </a:r>
              <a:r>
                <a:rPr lang="en-GB" sz="3200"/>
                <a:t>dj</a:t>
              </a:r>
            </a:p>
          </p:txBody>
        </p:sp>
      </p:grpSp>
      <p:sp>
        <p:nvSpPr>
          <p:cNvPr id="70673" name="Text Box 20"/>
          <p:cNvSpPr txBox="1">
            <a:spLocks noChangeArrowheads="1"/>
          </p:cNvSpPr>
          <p:nvPr/>
        </p:nvSpPr>
        <p:spPr bwMode="auto">
          <a:xfrm>
            <a:off x="3932238" y="4729163"/>
            <a:ext cx="160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6000">
                <a:solidFill>
                  <a:srgbClr val="00CC00"/>
                </a:solidFill>
              </a:rPr>
              <a:t>C</a:t>
            </a:r>
            <a:r>
              <a:rPr lang="en-GB" sz="6000" baseline="30000">
                <a:solidFill>
                  <a:srgbClr val="00CC00"/>
                </a:solidFill>
              </a:rPr>
              <a:t>A</a:t>
            </a:r>
            <a:r>
              <a:rPr lang="en-GB" sz="6000">
                <a:solidFill>
                  <a:srgbClr val="00CC00"/>
                </a:solidFill>
              </a:rPr>
              <a:t>H</a:t>
            </a:r>
          </a:p>
        </p:txBody>
      </p:sp>
      <p:sp>
        <p:nvSpPr>
          <p:cNvPr id="70674" name="Text Box 21"/>
          <p:cNvSpPr txBox="1">
            <a:spLocks noChangeArrowheads="1"/>
          </p:cNvSpPr>
          <p:nvPr/>
        </p:nvSpPr>
        <p:spPr bwMode="auto">
          <a:xfrm>
            <a:off x="5538788" y="4729163"/>
            <a:ext cx="1663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6000">
                <a:solidFill>
                  <a:srgbClr val="CC00CC"/>
                </a:solidFill>
              </a:rPr>
              <a:t>T</a:t>
            </a:r>
            <a:r>
              <a:rPr lang="en-GB" sz="6000" baseline="30000">
                <a:solidFill>
                  <a:srgbClr val="CC00CC"/>
                </a:solidFill>
              </a:rPr>
              <a:t>O</a:t>
            </a:r>
            <a:r>
              <a:rPr lang="en-GB" sz="6000">
                <a:solidFill>
                  <a:srgbClr val="CC00CC"/>
                </a:solidFill>
              </a:rPr>
              <a:t>A</a:t>
            </a:r>
          </a:p>
        </p:txBody>
      </p:sp>
      <p:sp>
        <p:nvSpPr>
          <p:cNvPr id="70675" name="Text Box 24"/>
          <p:cNvSpPr txBox="1">
            <a:spLocks noChangeArrowheads="1"/>
          </p:cNvSpPr>
          <p:nvPr/>
        </p:nvSpPr>
        <p:spPr bwMode="auto">
          <a:xfrm>
            <a:off x="2274888" y="4729163"/>
            <a:ext cx="17033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6000">
                <a:solidFill>
                  <a:srgbClr val="FF0000"/>
                </a:solidFill>
              </a:rPr>
              <a:t>S</a:t>
            </a:r>
            <a:r>
              <a:rPr lang="en-GB" sz="6000" baseline="30000">
                <a:solidFill>
                  <a:srgbClr val="FF0000"/>
                </a:solidFill>
              </a:rPr>
              <a:t>O</a:t>
            </a:r>
            <a:r>
              <a:rPr lang="en-GB" sz="6000">
                <a:solidFill>
                  <a:srgbClr val="FF0000"/>
                </a:solidFill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/>
      <p:bldP spid="70674" grpId="0"/>
      <p:bldP spid="706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1026"/>
          <p:cNvSpPr>
            <a:spLocks noChangeShapeType="1"/>
          </p:cNvSpPr>
          <p:nvPr/>
        </p:nvSpPr>
        <p:spPr bwMode="auto">
          <a:xfrm flipH="1">
            <a:off x="2133600" y="3798888"/>
            <a:ext cx="518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Line 1027"/>
          <p:cNvSpPr>
            <a:spLocks noChangeShapeType="1"/>
          </p:cNvSpPr>
          <p:nvPr/>
        </p:nvSpPr>
        <p:spPr bwMode="auto">
          <a:xfrm flipH="1" flipV="1">
            <a:off x="2133600" y="1436688"/>
            <a:ext cx="51816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1028"/>
          <p:cNvSpPr>
            <a:spLocks noChangeShapeType="1"/>
          </p:cNvSpPr>
          <p:nvPr/>
        </p:nvSpPr>
        <p:spPr bwMode="auto">
          <a:xfrm flipV="1">
            <a:off x="2133600" y="1436688"/>
            <a:ext cx="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Rectangle 1029"/>
          <p:cNvSpPr>
            <a:spLocks noChangeArrowheads="1"/>
          </p:cNvSpPr>
          <p:nvPr/>
        </p:nvSpPr>
        <p:spPr bwMode="auto">
          <a:xfrm>
            <a:off x="2133600" y="341788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Freeform 1030"/>
          <p:cNvSpPr>
            <a:spLocks/>
          </p:cNvSpPr>
          <p:nvPr/>
        </p:nvSpPr>
        <p:spPr bwMode="auto">
          <a:xfrm>
            <a:off x="4775200" y="2808288"/>
            <a:ext cx="330200" cy="990600"/>
          </a:xfrm>
          <a:custGeom>
            <a:avLst/>
            <a:gdLst>
              <a:gd name="T0" fmla="*/ 2147483647 w 208"/>
              <a:gd name="T1" fmla="*/ 0 h 624"/>
              <a:gd name="T2" fmla="*/ 2147483647 w 208"/>
              <a:gd name="T3" fmla="*/ 2147483647 h 624"/>
              <a:gd name="T4" fmla="*/ 2147483647 w 208"/>
              <a:gd name="T5" fmla="*/ 2147483647 h 624"/>
              <a:gd name="T6" fmla="*/ 0 60000 65536"/>
              <a:gd name="T7" fmla="*/ 0 60000 65536"/>
              <a:gd name="T8" fmla="*/ 0 60000 65536"/>
              <a:gd name="T9" fmla="*/ 0 w 208"/>
              <a:gd name="T10" fmla="*/ 0 h 624"/>
              <a:gd name="T11" fmla="*/ 208 w 20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624">
                <a:moveTo>
                  <a:pt x="208" y="0"/>
                </a:moveTo>
                <a:cubicBezTo>
                  <a:pt x="120" y="92"/>
                  <a:pt x="32" y="184"/>
                  <a:pt x="16" y="288"/>
                </a:cubicBezTo>
                <a:cubicBezTo>
                  <a:pt x="0" y="392"/>
                  <a:pt x="56" y="508"/>
                  <a:pt x="112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1031"/>
          <p:cNvSpPr txBox="1">
            <a:spLocks noChangeArrowheads="1"/>
          </p:cNvSpPr>
          <p:nvPr/>
        </p:nvSpPr>
        <p:spPr bwMode="auto">
          <a:xfrm>
            <a:off x="5013325" y="3159125"/>
            <a:ext cx="677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2400"/>
              <a:t>45</a:t>
            </a:r>
            <a:r>
              <a:rPr lang="en-GB" sz="2400">
                <a:cs typeface="Times New Roman" pitchFamily="18" charset="0"/>
              </a:rPr>
              <a:t>°</a:t>
            </a:r>
            <a:endParaRPr lang="en-GB" sz="2400"/>
          </a:p>
        </p:txBody>
      </p:sp>
      <p:sp>
        <p:nvSpPr>
          <p:cNvPr id="30728" name="Text Box 1032"/>
          <p:cNvSpPr txBox="1">
            <a:spLocks noChangeArrowheads="1"/>
          </p:cNvSpPr>
          <p:nvPr/>
        </p:nvSpPr>
        <p:spPr bwMode="auto">
          <a:xfrm>
            <a:off x="3581400" y="3951288"/>
            <a:ext cx="1728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0000"/>
                </a:solidFill>
                <a:ea typeface="PMingLiU" pitchFamily="18" charset="-120"/>
              </a:rPr>
              <a:t>Adjacent</a:t>
            </a:r>
          </a:p>
        </p:txBody>
      </p:sp>
      <p:sp>
        <p:nvSpPr>
          <p:cNvPr id="30729" name="Text Box 1033"/>
          <p:cNvSpPr txBox="1">
            <a:spLocks noChangeArrowheads="1"/>
          </p:cNvSpPr>
          <p:nvPr/>
        </p:nvSpPr>
        <p:spPr bwMode="auto">
          <a:xfrm>
            <a:off x="1295400" y="1741488"/>
            <a:ext cx="6111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0000"/>
                </a:solidFill>
                <a:ea typeface="PMingLiU" pitchFamily="18" charset="-120"/>
              </a:rPr>
              <a:t>Opposite</a:t>
            </a:r>
          </a:p>
        </p:txBody>
      </p:sp>
      <p:sp>
        <p:nvSpPr>
          <p:cNvPr id="30730" name="Text Box 1034"/>
          <p:cNvSpPr txBox="1">
            <a:spLocks noChangeArrowheads="1"/>
          </p:cNvSpPr>
          <p:nvPr/>
        </p:nvSpPr>
        <p:spPr bwMode="auto">
          <a:xfrm rot="1589184">
            <a:off x="3505200" y="19700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FF0000"/>
                </a:solidFill>
                <a:ea typeface="PMingLiU" pitchFamily="18" charset="-120"/>
              </a:rPr>
              <a:t>hypotenuse</a:t>
            </a:r>
          </a:p>
        </p:txBody>
      </p:sp>
      <p:sp>
        <p:nvSpPr>
          <p:cNvPr id="30731" name="AutoShape 1035"/>
          <p:cNvSpPr>
            <a:spLocks noChangeArrowheads="1"/>
          </p:cNvSpPr>
          <p:nvPr/>
        </p:nvSpPr>
        <p:spPr bwMode="auto">
          <a:xfrm rot="1001622">
            <a:off x="2133600" y="2655888"/>
            <a:ext cx="2667000" cy="457200"/>
          </a:xfrm>
          <a:prstGeom prst="leftArrow">
            <a:avLst>
              <a:gd name="adj1" fmla="val 26963"/>
              <a:gd name="adj2" fmla="val 1211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036"/>
          <p:cNvSpPr>
            <a:spLocks noChangeShapeType="1"/>
          </p:cNvSpPr>
          <p:nvPr/>
        </p:nvSpPr>
        <p:spPr bwMode="auto">
          <a:xfrm flipV="1">
            <a:off x="2590800" y="3113088"/>
            <a:ext cx="3810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Text Box 1037"/>
          <p:cNvSpPr txBox="1">
            <a:spLocks noChangeArrowheads="1"/>
          </p:cNvSpPr>
          <p:nvPr/>
        </p:nvSpPr>
        <p:spPr bwMode="auto">
          <a:xfrm>
            <a:off x="2590800" y="5246688"/>
            <a:ext cx="1884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Opposite</a:t>
            </a:r>
          </a:p>
        </p:txBody>
      </p:sp>
      <p:sp>
        <p:nvSpPr>
          <p:cNvPr id="30734" name="Text Box 1038"/>
          <p:cNvSpPr txBox="1">
            <a:spLocks noChangeArrowheads="1"/>
          </p:cNvSpPr>
          <p:nvPr/>
        </p:nvSpPr>
        <p:spPr bwMode="auto">
          <a:xfrm>
            <a:off x="2514600" y="5780088"/>
            <a:ext cx="1927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Adjacent</a:t>
            </a:r>
          </a:p>
        </p:txBody>
      </p:sp>
      <p:sp>
        <p:nvSpPr>
          <p:cNvPr id="30735" name="Line 1039"/>
          <p:cNvSpPr>
            <a:spLocks noChangeShapeType="1"/>
          </p:cNvSpPr>
          <p:nvPr/>
        </p:nvSpPr>
        <p:spPr bwMode="auto">
          <a:xfrm>
            <a:off x="2667000" y="5856288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Text Box 1040"/>
          <p:cNvSpPr txBox="1">
            <a:spLocks noChangeArrowheads="1"/>
          </p:cNvSpPr>
          <p:nvPr/>
        </p:nvSpPr>
        <p:spPr bwMode="auto">
          <a:xfrm>
            <a:off x="4419600" y="5459413"/>
            <a:ext cx="392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=</a:t>
            </a:r>
          </a:p>
        </p:txBody>
      </p:sp>
      <p:pic>
        <p:nvPicPr>
          <p:cNvPr id="30737" name="Picture 1041" descr="j00762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5688"/>
            <a:ext cx="20113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Text Box 1042"/>
          <p:cNvSpPr txBox="1">
            <a:spLocks noChangeArrowheads="1"/>
          </p:cNvSpPr>
          <p:nvPr/>
        </p:nvSpPr>
        <p:spPr bwMode="auto">
          <a:xfrm>
            <a:off x="4953000" y="5475288"/>
            <a:ext cx="3667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1</a:t>
            </a:r>
          </a:p>
        </p:txBody>
      </p:sp>
      <p:pic>
        <p:nvPicPr>
          <p:cNvPr id="30739" name="Picture 1043" descr="ED000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51288"/>
            <a:ext cx="60960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Text Box 1157"/>
          <p:cNvSpPr txBox="1">
            <a:spLocks noChangeArrowheads="1"/>
          </p:cNvSpPr>
          <p:nvPr/>
        </p:nvSpPr>
        <p:spPr bwMode="auto">
          <a:xfrm>
            <a:off x="2667000" y="0"/>
            <a:ext cx="381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u="sng"/>
              <a:t>Try another!</a:t>
            </a:r>
          </a:p>
        </p:txBody>
      </p:sp>
      <p:grpSp>
        <p:nvGrpSpPr>
          <p:cNvPr id="2" name="Group 1158"/>
          <p:cNvGrpSpPr>
            <a:grpSpLocks/>
          </p:cNvGrpSpPr>
          <p:nvPr/>
        </p:nvGrpSpPr>
        <p:grpSpPr bwMode="auto">
          <a:xfrm rot="5400000">
            <a:off x="-1415256" y="4071144"/>
            <a:ext cx="6096000" cy="827088"/>
            <a:chOff x="1344" y="2736"/>
            <a:chExt cx="3840" cy="521"/>
          </a:xfrm>
        </p:grpSpPr>
        <p:sp>
          <p:nvSpPr>
            <p:cNvPr id="30742" name="Rectangle 1159"/>
            <p:cNvSpPr>
              <a:spLocks noChangeArrowheads="1"/>
            </p:cNvSpPr>
            <p:nvPr/>
          </p:nvSpPr>
          <p:spPr bwMode="auto">
            <a:xfrm>
              <a:off x="1344" y="2736"/>
              <a:ext cx="3840" cy="5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Rectangle 1160"/>
            <p:cNvSpPr>
              <a:spLocks noChangeArrowheads="1"/>
            </p:cNvSpPr>
            <p:nvPr/>
          </p:nvSpPr>
          <p:spPr bwMode="auto">
            <a:xfrm>
              <a:off x="1358" y="2757"/>
              <a:ext cx="3812" cy="479"/>
            </a:xfrm>
            <a:prstGeom prst="rect">
              <a:avLst/>
            </a:prstGeom>
            <a:solidFill>
              <a:srgbClr val="FFA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Rectangle 1161"/>
            <p:cNvSpPr>
              <a:spLocks noChangeArrowheads="1"/>
            </p:cNvSpPr>
            <p:nvPr/>
          </p:nvSpPr>
          <p:spPr bwMode="auto">
            <a:xfrm>
              <a:off x="1672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Rectangle 1162"/>
            <p:cNvSpPr>
              <a:spLocks noChangeArrowheads="1"/>
            </p:cNvSpPr>
            <p:nvPr/>
          </p:nvSpPr>
          <p:spPr bwMode="auto">
            <a:xfrm>
              <a:off x="1512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Rectangle 1163"/>
            <p:cNvSpPr>
              <a:spLocks noChangeArrowheads="1"/>
            </p:cNvSpPr>
            <p:nvPr/>
          </p:nvSpPr>
          <p:spPr bwMode="auto">
            <a:xfrm>
              <a:off x="1592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Rectangle 1164"/>
            <p:cNvSpPr>
              <a:spLocks noChangeArrowheads="1"/>
            </p:cNvSpPr>
            <p:nvPr/>
          </p:nvSpPr>
          <p:spPr bwMode="auto">
            <a:xfrm>
              <a:off x="1431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1165"/>
            <p:cNvSpPr>
              <a:spLocks noChangeArrowheads="1"/>
            </p:cNvSpPr>
            <p:nvPr/>
          </p:nvSpPr>
          <p:spPr bwMode="auto">
            <a:xfrm>
              <a:off x="139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Rectangle 1166"/>
            <p:cNvSpPr>
              <a:spLocks noChangeArrowheads="1"/>
            </p:cNvSpPr>
            <p:nvPr/>
          </p:nvSpPr>
          <p:spPr bwMode="auto">
            <a:xfrm>
              <a:off x="1473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Rectangle 1167"/>
            <p:cNvSpPr>
              <a:spLocks noChangeArrowheads="1"/>
            </p:cNvSpPr>
            <p:nvPr/>
          </p:nvSpPr>
          <p:spPr bwMode="auto">
            <a:xfrm>
              <a:off x="155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Rectangle 1168"/>
            <p:cNvSpPr>
              <a:spLocks noChangeArrowheads="1"/>
            </p:cNvSpPr>
            <p:nvPr/>
          </p:nvSpPr>
          <p:spPr bwMode="auto">
            <a:xfrm>
              <a:off x="163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Rectangle 1169"/>
            <p:cNvSpPr>
              <a:spLocks noChangeArrowheads="1"/>
            </p:cNvSpPr>
            <p:nvPr/>
          </p:nvSpPr>
          <p:spPr bwMode="auto">
            <a:xfrm>
              <a:off x="1990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Rectangle 1170"/>
            <p:cNvSpPr>
              <a:spLocks noChangeArrowheads="1"/>
            </p:cNvSpPr>
            <p:nvPr/>
          </p:nvSpPr>
          <p:spPr bwMode="auto">
            <a:xfrm>
              <a:off x="1831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Rectangle 1171"/>
            <p:cNvSpPr>
              <a:spLocks noChangeArrowheads="1"/>
            </p:cNvSpPr>
            <p:nvPr/>
          </p:nvSpPr>
          <p:spPr bwMode="auto">
            <a:xfrm>
              <a:off x="1910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Rectangle 1172"/>
            <p:cNvSpPr>
              <a:spLocks noChangeArrowheads="1"/>
            </p:cNvSpPr>
            <p:nvPr/>
          </p:nvSpPr>
          <p:spPr bwMode="auto">
            <a:xfrm>
              <a:off x="1749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Rectangle 1173"/>
            <p:cNvSpPr>
              <a:spLocks noChangeArrowheads="1"/>
            </p:cNvSpPr>
            <p:nvPr/>
          </p:nvSpPr>
          <p:spPr bwMode="auto">
            <a:xfrm>
              <a:off x="171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Rectangle 1174"/>
            <p:cNvSpPr>
              <a:spLocks noChangeArrowheads="1"/>
            </p:cNvSpPr>
            <p:nvPr/>
          </p:nvSpPr>
          <p:spPr bwMode="auto">
            <a:xfrm>
              <a:off x="1791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Rectangle 1175"/>
            <p:cNvSpPr>
              <a:spLocks noChangeArrowheads="1"/>
            </p:cNvSpPr>
            <p:nvPr/>
          </p:nvSpPr>
          <p:spPr bwMode="auto">
            <a:xfrm>
              <a:off x="187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1176"/>
            <p:cNvSpPr>
              <a:spLocks noChangeArrowheads="1"/>
            </p:cNvSpPr>
            <p:nvPr/>
          </p:nvSpPr>
          <p:spPr bwMode="auto">
            <a:xfrm>
              <a:off x="195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Rectangle 1177"/>
            <p:cNvSpPr>
              <a:spLocks noChangeArrowheads="1"/>
            </p:cNvSpPr>
            <p:nvPr/>
          </p:nvSpPr>
          <p:spPr bwMode="auto">
            <a:xfrm>
              <a:off x="2308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Rectangle 1178"/>
            <p:cNvSpPr>
              <a:spLocks noChangeArrowheads="1"/>
            </p:cNvSpPr>
            <p:nvPr/>
          </p:nvSpPr>
          <p:spPr bwMode="auto">
            <a:xfrm>
              <a:off x="2149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Rectangle 1179"/>
            <p:cNvSpPr>
              <a:spLocks noChangeArrowheads="1"/>
            </p:cNvSpPr>
            <p:nvPr/>
          </p:nvSpPr>
          <p:spPr bwMode="auto">
            <a:xfrm>
              <a:off x="2229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Rectangle 1180"/>
            <p:cNvSpPr>
              <a:spLocks noChangeArrowheads="1"/>
            </p:cNvSpPr>
            <p:nvPr/>
          </p:nvSpPr>
          <p:spPr bwMode="auto">
            <a:xfrm>
              <a:off x="2067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Rectangle 1181"/>
            <p:cNvSpPr>
              <a:spLocks noChangeArrowheads="1"/>
            </p:cNvSpPr>
            <p:nvPr/>
          </p:nvSpPr>
          <p:spPr bwMode="auto">
            <a:xfrm>
              <a:off x="203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Rectangle 1182"/>
            <p:cNvSpPr>
              <a:spLocks noChangeArrowheads="1"/>
            </p:cNvSpPr>
            <p:nvPr/>
          </p:nvSpPr>
          <p:spPr bwMode="auto">
            <a:xfrm>
              <a:off x="210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Rectangle 1183"/>
            <p:cNvSpPr>
              <a:spLocks noChangeArrowheads="1"/>
            </p:cNvSpPr>
            <p:nvPr/>
          </p:nvSpPr>
          <p:spPr bwMode="auto">
            <a:xfrm>
              <a:off x="2189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Rectangle 1184"/>
            <p:cNvSpPr>
              <a:spLocks noChangeArrowheads="1"/>
            </p:cNvSpPr>
            <p:nvPr/>
          </p:nvSpPr>
          <p:spPr bwMode="auto">
            <a:xfrm>
              <a:off x="226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Rectangle 1185"/>
            <p:cNvSpPr>
              <a:spLocks noChangeArrowheads="1"/>
            </p:cNvSpPr>
            <p:nvPr/>
          </p:nvSpPr>
          <p:spPr bwMode="auto">
            <a:xfrm>
              <a:off x="2626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Rectangle 1186"/>
            <p:cNvSpPr>
              <a:spLocks noChangeArrowheads="1"/>
            </p:cNvSpPr>
            <p:nvPr/>
          </p:nvSpPr>
          <p:spPr bwMode="auto">
            <a:xfrm>
              <a:off x="2466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Rectangle 1187"/>
            <p:cNvSpPr>
              <a:spLocks noChangeArrowheads="1"/>
            </p:cNvSpPr>
            <p:nvPr/>
          </p:nvSpPr>
          <p:spPr bwMode="auto">
            <a:xfrm>
              <a:off x="2547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Rectangle 1188"/>
            <p:cNvSpPr>
              <a:spLocks noChangeArrowheads="1"/>
            </p:cNvSpPr>
            <p:nvPr/>
          </p:nvSpPr>
          <p:spPr bwMode="auto">
            <a:xfrm>
              <a:off x="2385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Rectangle 1189"/>
            <p:cNvSpPr>
              <a:spLocks noChangeArrowheads="1"/>
            </p:cNvSpPr>
            <p:nvPr/>
          </p:nvSpPr>
          <p:spPr bwMode="auto">
            <a:xfrm>
              <a:off x="234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Rectangle 1190"/>
            <p:cNvSpPr>
              <a:spLocks noChangeArrowheads="1"/>
            </p:cNvSpPr>
            <p:nvPr/>
          </p:nvSpPr>
          <p:spPr bwMode="auto">
            <a:xfrm>
              <a:off x="2427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Rectangle 1191"/>
            <p:cNvSpPr>
              <a:spLocks noChangeArrowheads="1"/>
            </p:cNvSpPr>
            <p:nvPr/>
          </p:nvSpPr>
          <p:spPr bwMode="auto">
            <a:xfrm>
              <a:off x="2507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Rectangle 1192"/>
            <p:cNvSpPr>
              <a:spLocks noChangeArrowheads="1"/>
            </p:cNvSpPr>
            <p:nvPr/>
          </p:nvSpPr>
          <p:spPr bwMode="auto">
            <a:xfrm>
              <a:off x="258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Rectangle 1193"/>
            <p:cNvSpPr>
              <a:spLocks noChangeArrowheads="1"/>
            </p:cNvSpPr>
            <p:nvPr/>
          </p:nvSpPr>
          <p:spPr bwMode="auto">
            <a:xfrm>
              <a:off x="2944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Rectangle 1194"/>
            <p:cNvSpPr>
              <a:spLocks noChangeArrowheads="1"/>
            </p:cNvSpPr>
            <p:nvPr/>
          </p:nvSpPr>
          <p:spPr bwMode="auto">
            <a:xfrm>
              <a:off x="2785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Rectangle 1195"/>
            <p:cNvSpPr>
              <a:spLocks noChangeArrowheads="1"/>
            </p:cNvSpPr>
            <p:nvPr/>
          </p:nvSpPr>
          <p:spPr bwMode="auto">
            <a:xfrm>
              <a:off x="2864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Rectangle 1196"/>
            <p:cNvSpPr>
              <a:spLocks noChangeArrowheads="1"/>
            </p:cNvSpPr>
            <p:nvPr/>
          </p:nvSpPr>
          <p:spPr bwMode="auto">
            <a:xfrm>
              <a:off x="2703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Rectangle 1197"/>
            <p:cNvSpPr>
              <a:spLocks noChangeArrowheads="1"/>
            </p:cNvSpPr>
            <p:nvPr/>
          </p:nvSpPr>
          <p:spPr bwMode="auto">
            <a:xfrm>
              <a:off x="266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Rectangle 1198"/>
            <p:cNvSpPr>
              <a:spLocks noChangeArrowheads="1"/>
            </p:cNvSpPr>
            <p:nvPr/>
          </p:nvSpPr>
          <p:spPr bwMode="auto">
            <a:xfrm>
              <a:off x="2745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Rectangle 1199"/>
            <p:cNvSpPr>
              <a:spLocks noChangeArrowheads="1"/>
            </p:cNvSpPr>
            <p:nvPr/>
          </p:nvSpPr>
          <p:spPr bwMode="auto">
            <a:xfrm>
              <a:off x="2825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Rectangle 1200"/>
            <p:cNvSpPr>
              <a:spLocks noChangeArrowheads="1"/>
            </p:cNvSpPr>
            <p:nvPr/>
          </p:nvSpPr>
          <p:spPr bwMode="auto">
            <a:xfrm>
              <a:off x="290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Rectangle 1201"/>
            <p:cNvSpPr>
              <a:spLocks noChangeArrowheads="1"/>
            </p:cNvSpPr>
            <p:nvPr/>
          </p:nvSpPr>
          <p:spPr bwMode="auto">
            <a:xfrm>
              <a:off x="3262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Rectangle 1202"/>
            <p:cNvSpPr>
              <a:spLocks noChangeArrowheads="1"/>
            </p:cNvSpPr>
            <p:nvPr/>
          </p:nvSpPr>
          <p:spPr bwMode="auto">
            <a:xfrm>
              <a:off x="3103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Rectangle 1203"/>
            <p:cNvSpPr>
              <a:spLocks noChangeArrowheads="1"/>
            </p:cNvSpPr>
            <p:nvPr/>
          </p:nvSpPr>
          <p:spPr bwMode="auto">
            <a:xfrm>
              <a:off x="3182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Rectangle 1204"/>
            <p:cNvSpPr>
              <a:spLocks noChangeArrowheads="1"/>
            </p:cNvSpPr>
            <p:nvPr/>
          </p:nvSpPr>
          <p:spPr bwMode="auto">
            <a:xfrm>
              <a:off x="3021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Rectangle 1205"/>
            <p:cNvSpPr>
              <a:spLocks noChangeArrowheads="1"/>
            </p:cNvSpPr>
            <p:nvPr/>
          </p:nvSpPr>
          <p:spPr bwMode="auto">
            <a:xfrm>
              <a:off x="298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Rectangle 1206"/>
            <p:cNvSpPr>
              <a:spLocks noChangeArrowheads="1"/>
            </p:cNvSpPr>
            <p:nvPr/>
          </p:nvSpPr>
          <p:spPr bwMode="auto">
            <a:xfrm>
              <a:off x="3063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Rectangle 1207"/>
            <p:cNvSpPr>
              <a:spLocks noChangeArrowheads="1"/>
            </p:cNvSpPr>
            <p:nvPr/>
          </p:nvSpPr>
          <p:spPr bwMode="auto">
            <a:xfrm>
              <a:off x="3143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Rectangle 1208"/>
            <p:cNvSpPr>
              <a:spLocks noChangeArrowheads="1"/>
            </p:cNvSpPr>
            <p:nvPr/>
          </p:nvSpPr>
          <p:spPr bwMode="auto">
            <a:xfrm>
              <a:off x="322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Rectangle 1209"/>
            <p:cNvSpPr>
              <a:spLocks noChangeArrowheads="1"/>
            </p:cNvSpPr>
            <p:nvPr/>
          </p:nvSpPr>
          <p:spPr bwMode="auto">
            <a:xfrm>
              <a:off x="3580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Rectangle 1210"/>
            <p:cNvSpPr>
              <a:spLocks noChangeArrowheads="1"/>
            </p:cNvSpPr>
            <p:nvPr/>
          </p:nvSpPr>
          <p:spPr bwMode="auto">
            <a:xfrm>
              <a:off x="3420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Rectangle 1211"/>
            <p:cNvSpPr>
              <a:spLocks noChangeArrowheads="1"/>
            </p:cNvSpPr>
            <p:nvPr/>
          </p:nvSpPr>
          <p:spPr bwMode="auto">
            <a:xfrm>
              <a:off x="3500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Rectangle 1212"/>
            <p:cNvSpPr>
              <a:spLocks noChangeArrowheads="1"/>
            </p:cNvSpPr>
            <p:nvPr/>
          </p:nvSpPr>
          <p:spPr bwMode="auto">
            <a:xfrm>
              <a:off x="3339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Rectangle 1213"/>
            <p:cNvSpPr>
              <a:spLocks noChangeArrowheads="1"/>
            </p:cNvSpPr>
            <p:nvPr/>
          </p:nvSpPr>
          <p:spPr bwMode="auto">
            <a:xfrm>
              <a:off x="3302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Rectangle 1214"/>
            <p:cNvSpPr>
              <a:spLocks noChangeArrowheads="1"/>
            </p:cNvSpPr>
            <p:nvPr/>
          </p:nvSpPr>
          <p:spPr bwMode="auto">
            <a:xfrm>
              <a:off x="338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Rectangle 1215"/>
            <p:cNvSpPr>
              <a:spLocks noChangeArrowheads="1"/>
            </p:cNvSpPr>
            <p:nvPr/>
          </p:nvSpPr>
          <p:spPr bwMode="auto">
            <a:xfrm>
              <a:off x="346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Rectangle 1216"/>
            <p:cNvSpPr>
              <a:spLocks noChangeArrowheads="1"/>
            </p:cNvSpPr>
            <p:nvPr/>
          </p:nvSpPr>
          <p:spPr bwMode="auto">
            <a:xfrm>
              <a:off x="354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Rectangle 1217"/>
            <p:cNvSpPr>
              <a:spLocks noChangeArrowheads="1"/>
            </p:cNvSpPr>
            <p:nvPr/>
          </p:nvSpPr>
          <p:spPr bwMode="auto">
            <a:xfrm>
              <a:off x="3898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Rectangle 1218"/>
            <p:cNvSpPr>
              <a:spLocks noChangeArrowheads="1"/>
            </p:cNvSpPr>
            <p:nvPr/>
          </p:nvSpPr>
          <p:spPr bwMode="auto">
            <a:xfrm>
              <a:off x="3738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Rectangle 1219"/>
            <p:cNvSpPr>
              <a:spLocks noChangeArrowheads="1"/>
            </p:cNvSpPr>
            <p:nvPr/>
          </p:nvSpPr>
          <p:spPr bwMode="auto">
            <a:xfrm>
              <a:off x="3818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Rectangle 1220"/>
            <p:cNvSpPr>
              <a:spLocks noChangeArrowheads="1"/>
            </p:cNvSpPr>
            <p:nvPr/>
          </p:nvSpPr>
          <p:spPr bwMode="auto">
            <a:xfrm>
              <a:off x="3657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Rectangle 1221"/>
            <p:cNvSpPr>
              <a:spLocks noChangeArrowheads="1"/>
            </p:cNvSpPr>
            <p:nvPr/>
          </p:nvSpPr>
          <p:spPr bwMode="auto">
            <a:xfrm>
              <a:off x="3620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Rectangle 1222"/>
            <p:cNvSpPr>
              <a:spLocks noChangeArrowheads="1"/>
            </p:cNvSpPr>
            <p:nvPr/>
          </p:nvSpPr>
          <p:spPr bwMode="auto">
            <a:xfrm>
              <a:off x="369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Rectangle 1223"/>
            <p:cNvSpPr>
              <a:spLocks noChangeArrowheads="1"/>
            </p:cNvSpPr>
            <p:nvPr/>
          </p:nvSpPr>
          <p:spPr bwMode="auto">
            <a:xfrm>
              <a:off x="377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Rectangle 1224"/>
            <p:cNvSpPr>
              <a:spLocks noChangeArrowheads="1"/>
            </p:cNvSpPr>
            <p:nvPr/>
          </p:nvSpPr>
          <p:spPr bwMode="auto">
            <a:xfrm>
              <a:off x="385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Rectangle 1225"/>
            <p:cNvSpPr>
              <a:spLocks noChangeArrowheads="1"/>
            </p:cNvSpPr>
            <p:nvPr/>
          </p:nvSpPr>
          <p:spPr bwMode="auto">
            <a:xfrm>
              <a:off x="4216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Rectangle 1226"/>
            <p:cNvSpPr>
              <a:spLocks noChangeArrowheads="1"/>
            </p:cNvSpPr>
            <p:nvPr/>
          </p:nvSpPr>
          <p:spPr bwMode="auto">
            <a:xfrm>
              <a:off x="4056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Rectangle 1227"/>
            <p:cNvSpPr>
              <a:spLocks noChangeArrowheads="1"/>
            </p:cNvSpPr>
            <p:nvPr/>
          </p:nvSpPr>
          <p:spPr bwMode="auto">
            <a:xfrm>
              <a:off x="4136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Rectangle 1228"/>
            <p:cNvSpPr>
              <a:spLocks noChangeArrowheads="1"/>
            </p:cNvSpPr>
            <p:nvPr/>
          </p:nvSpPr>
          <p:spPr bwMode="auto">
            <a:xfrm>
              <a:off x="3975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Rectangle 1229"/>
            <p:cNvSpPr>
              <a:spLocks noChangeArrowheads="1"/>
            </p:cNvSpPr>
            <p:nvPr/>
          </p:nvSpPr>
          <p:spPr bwMode="auto">
            <a:xfrm>
              <a:off x="3938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Rectangle 1230"/>
            <p:cNvSpPr>
              <a:spLocks noChangeArrowheads="1"/>
            </p:cNvSpPr>
            <p:nvPr/>
          </p:nvSpPr>
          <p:spPr bwMode="auto">
            <a:xfrm>
              <a:off x="401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Rectangle 1231"/>
            <p:cNvSpPr>
              <a:spLocks noChangeArrowheads="1"/>
            </p:cNvSpPr>
            <p:nvPr/>
          </p:nvSpPr>
          <p:spPr bwMode="auto">
            <a:xfrm>
              <a:off x="4097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Rectangle 1232"/>
            <p:cNvSpPr>
              <a:spLocks noChangeArrowheads="1"/>
            </p:cNvSpPr>
            <p:nvPr/>
          </p:nvSpPr>
          <p:spPr bwMode="auto">
            <a:xfrm>
              <a:off x="417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Rectangle 1233"/>
            <p:cNvSpPr>
              <a:spLocks noChangeArrowheads="1"/>
            </p:cNvSpPr>
            <p:nvPr/>
          </p:nvSpPr>
          <p:spPr bwMode="auto">
            <a:xfrm>
              <a:off x="4534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Rectangle 1234"/>
            <p:cNvSpPr>
              <a:spLocks noChangeArrowheads="1"/>
            </p:cNvSpPr>
            <p:nvPr/>
          </p:nvSpPr>
          <p:spPr bwMode="auto">
            <a:xfrm>
              <a:off x="4374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Rectangle 1235"/>
            <p:cNvSpPr>
              <a:spLocks noChangeArrowheads="1"/>
            </p:cNvSpPr>
            <p:nvPr/>
          </p:nvSpPr>
          <p:spPr bwMode="auto">
            <a:xfrm>
              <a:off x="4454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Rectangle 1236"/>
            <p:cNvSpPr>
              <a:spLocks noChangeArrowheads="1"/>
            </p:cNvSpPr>
            <p:nvPr/>
          </p:nvSpPr>
          <p:spPr bwMode="auto">
            <a:xfrm>
              <a:off x="4293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Rectangle 1237"/>
            <p:cNvSpPr>
              <a:spLocks noChangeArrowheads="1"/>
            </p:cNvSpPr>
            <p:nvPr/>
          </p:nvSpPr>
          <p:spPr bwMode="auto">
            <a:xfrm>
              <a:off x="4256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Rectangle 1238"/>
            <p:cNvSpPr>
              <a:spLocks noChangeArrowheads="1"/>
            </p:cNvSpPr>
            <p:nvPr/>
          </p:nvSpPr>
          <p:spPr bwMode="auto">
            <a:xfrm>
              <a:off x="433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Rectangle 1239"/>
            <p:cNvSpPr>
              <a:spLocks noChangeArrowheads="1"/>
            </p:cNvSpPr>
            <p:nvPr/>
          </p:nvSpPr>
          <p:spPr bwMode="auto">
            <a:xfrm>
              <a:off x="441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Rectangle 1240"/>
            <p:cNvSpPr>
              <a:spLocks noChangeArrowheads="1"/>
            </p:cNvSpPr>
            <p:nvPr/>
          </p:nvSpPr>
          <p:spPr bwMode="auto">
            <a:xfrm>
              <a:off x="449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Rectangle 1241"/>
            <p:cNvSpPr>
              <a:spLocks noChangeArrowheads="1"/>
            </p:cNvSpPr>
            <p:nvPr/>
          </p:nvSpPr>
          <p:spPr bwMode="auto">
            <a:xfrm>
              <a:off x="4852" y="2757"/>
              <a:ext cx="7" cy="2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Rectangle 1242"/>
            <p:cNvSpPr>
              <a:spLocks noChangeArrowheads="1"/>
            </p:cNvSpPr>
            <p:nvPr/>
          </p:nvSpPr>
          <p:spPr bwMode="auto">
            <a:xfrm>
              <a:off x="4692" y="2757"/>
              <a:ext cx="7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Rectangle 1243"/>
            <p:cNvSpPr>
              <a:spLocks noChangeArrowheads="1"/>
            </p:cNvSpPr>
            <p:nvPr/>
          </p:nvSpPr>
          <p:spPr bwMode="auto">
            <a:xfrm>
              <a:off x="4772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Rectangle 1244"/>
            <p:cNvSpPr>
              <a:spLocks noChangeArrowheads="1"/>
            </p:cNvSpPr>
            <p:nvPr/>
          </p:nvSpPr>
          <p:spPr bwMode="auto">
            <a:xfrm>
              <a:off x="4611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Rectangle 1245"/>
            <p:cNvSpPr>
              <a:spLocks noChangeArrowheads="1"/>
            </p:cNvSpPr>
            <p:nvPr/>
          </p:nvSpPr>
          <p:spPr bwMode="auto">
            <a:xfrm>
              <a:off x="4574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Rectangle 1246"/>
            <p:cNvSpPr>
              <a:spLocks noChangeArrowheads="1"/>
            </p:cNvSpPr>
            <p:nvPr/>
          </p:nvSpPr>
          <p:spPr bwMode="auto">
            <a:xfrm>
              <a:off x="4653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Rectangle 1247"/>
            <p:cNvSpPr>
              <a:spLocks noChangeArrowheads="1"/>
            </p:cNvSpPr>
            <p:nvPr/>
          </p:nvSpPr>
          <p:spPr bwMode="auto">
            <a:xfrm>
              <a:off x="473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Rectangle 1248"/>
            <p:cNvSpPr>
              <a:spLocks noChangeArrowheads="1"/>
            </p:cNvSpPr>
            <p:nvPr/>
          </p:nvSpPr>
          <p:spPr bwMode="auto">
            <a:xfrm>
              <a:off x="481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Rectangle 1249"/>
            <p:cNvSpPr>
              <a:spLocks noChangeArrowheads="1"/>
            </p:cNvSpPr>
            <p:nvPr/>
          </p:nvSpPr>
          <p:spPr bwMode="auto">
            <a:xfrm>
              <a:off x="5011" y="2757"/>
              <a:ext cx="6" cy="1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Rectangle 1250"/>
            <p:cNvSpPr>
              <a:spLocks noChangeArrowheads="1"/>
            </p:cNvSpPr>
            <p:nvPr/>
          </p:nvSpPr>
          <p:spPr bwMode="auto">
            <a:xfrm>
              <a:off x="5090" y="2757"/>
              <a:ext cx="7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4" name="Rectangle 1251"/>
            <p:cNvSpPr>
              <a:spLocks noChangeArrowheads="1"/>
            </p:cNvSpPr>
            <p:nvPr/>
          </p:nvSpPr>
          <p:spPr bwMode="auto">
            <a:xfrm>
              <a:off x="4929" y="2757"/>
              <a:ext cx="6" cy="1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Rectangle 1252"/>
            <p:cNvSpPr>
              <a:spLocks noChangeArrowheads="1"/>
            </p:cNvSpPr>
            <p:nvPr/>
          </p:nvSpPr>
          <p:spPr bwMode="auto">
            <a:xfrm>
              <a:off x="4892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Rectangle 1253"/>
            <p:cNvSpPr>
              <a:spLocks noChangeArrowheads="1"/>
            </p:cNvSpPr>
            <p:nvPr/>
          </p:nvSpPr>
          <p:spPr bwMode="auto">
            <a:xfrm>
              <a:off x="4971" y="2757"/>
              <a:ext cx="6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Rectangle 1254"/>
            <p:cNvSpPr>
              <a:spLocks noChangeArrowheads="1"/>
            </p:cNvSpPr>
            <p:nvPr/>
          </p:nvSpPr>
          <p:spPr bwMode="auto">
            <a:xfrm>
              <a:off x="505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Rectangle 1255"/>
            <p:cNvSpPr>
              <a:spLocks noChangeArrowheads="1"/>
            </p:cNvSpPr>
            <p:nvPr/>
          </p:nvSpPr>
          <p:spPr bwMode="auto">
            <a:xfrm>
              <a:off x="5130" y="2757"/>
              <a:ext cx="7" cy="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Freeform 1256"/>
            <p:cNvSpPr>
              <a:spLocks/>
            </p:cNvSpPr>
            <p:nvPr/>
          </p:nvSpPr>
          <p:spPr bwMode="auto">
            <a:xfrm>
              <a:off x="1620" y="3096"/>
              <a:ext cx="40" cy="110"/>
            </a:xfrm>
            <a:custGeom>
              <a:avLst/>
              <a:gdLst>
                <a:gd name="T0" fmla="*/ 0 w 120"/>
                <a:gd name="T1" fmla="*/ 1 h 220"/>
                <a:gd name="T2" fmla="*/ 0 w 120"/>
                <a:gd name="T3" fmla="*/ 1 h 220"/>
                <a:gd name="T4" fmla="*/ 0 w 120"/>
                <a:gd name="T5" fmla="*/ 1 h 220"/>
                <a:gd name="T6" fmla="*/ 0 w 120"/>
                <a:gd name="T7" fmla="*/ 1 h 220"/>
                <a:gd name="T8" fmla="*/ 0 w 120"/>
                <a:gd name="T9" fmla="*/ 1 h 220"/>
                <a:gd name="T10" fmla="*/ 0 w 120"/>
                <a:gd name="T11" fmla="*/ 1 h 220"/>
                <a:gd name="T12" fmla="*/ 0 w 120"/>
                <a:gd name="T13" fmla="*/ 1 h 220"/>
                <a:gd name="T14" fmla="*/ 0 w 120"/>
                <a:gd name="T15" fmla="*/ 1 h 220"/>
                <a:gd name="T16" fmla="*/ 0 w 120"/>
                <a:gd name="T17" fmla="*/ 1 h 220"/>
                <a:gd name="T18" fmla="*/ 0 w 120"/>
                <a:gd name="T19" fmla="*/ 1 h 220"/>
                <a:gd name="T20" fmla="*/ 0 w 120"/>
                <a:gd name="T21" fmla="*/ 1 h 220"/>
                <a:gd name="T22" fmla="*/ 0 w 120"/>
                <a:gd name="T23" fmla="*/ 1 h 220"/>
                <a:gd name="T24" fmla="*/ 0 w 120"/>
                <a:gd name="T25" fmla="*/ 1 h 220"/>
                <a:gd name="T26" fmla="*/ 0 w 120"/>
                <a:gd name="T27" fmla="*/ 1 h 220"/>
                <a:gd name="T28" fmla="*/ 0 w 120"/>
                <a:gd name="T29" fmla="*/ 1 h 220"/>
                <a:gd name="T30" fmla="*/ 0 w 120"/>
                <a:gd name="T31" fmla="*/ 1 h 220"/>
                <a:gd name="T32" fmla="*/ 0 w 120"/>
                <a:gd name="T33" fmla="*/ 1 h 220"/>
                <a:gd name="T34" fmla="*/ 0 w 120"/>
                <a:gd name="T35" fmla="*/ 1 h 220"/>
                <a:gd name="T36" fmla="*/ 0 w 120"/>
                <a:gd name="T37" fmla="*/ 1 h 220"/>
                <a:gd name="T38" fmla="*/ 0 w 120"/>
                <a:gd name="T39" fmla="*/ 1 h 220"/>
                <a:gd name="T40" fmla="*/ 0 w 120"/>
                <a:gd name="T41" fmla="*/ 1 h 220"/>
                <a:gd name="T42" fmla="*/ 0 w 120"/>
                <a:gd name="T43" fmla="*/ 1 h 220"/>
                <a:gd name="T44" fmla="*/ 0 w 120"/>
                <a:gd name="T45" fmla="*/ 1 h 220"/>
                <a:gd name="T46" fmla="*/ 0 w 120"/>
                <a:gd name="T47" fmla="*/ 1 h 220"/>
                <a:gd name="T48" fmla="*/ 0 w 120"/>
                <a:gd name="T49" fmla="*/ 1 h 220"/>
                <a:gd name="T50" fmla="*/ 0 w 120"/>
                <a:gd name="T51" fmla="*/ 1 h 220"/>
                <a:gd name="T52" fmla="*/ 0 w 120"/>
                <a:gd name="T53" fmla="*/ 1 h 220"/>
                <a:gd name="T54" fmla="*/ 0 w 120"/>
                <a:gd name="T55" fmla="*/ 1 h 220"/>
                <a:gd name="T56" fmla="*/ 0 w 120"/>
                <a:gd name="T57" fmla="*/ 0 h 220"/>
                <a:gd name="T58" fmla="*/ 0 w 120"/>
                <a:gd name="T59" fmla="*/ 0 h 220"/>
                <a:gd name="T60" fmla="*/ 0 w 120"/>
                <a:gd name="T61" fmla="*/ 1 h 220"/>
                <a:gd name="T62" fmla="*/ 0 w 120"/>
                <a:gd name="T63" fmla="*/ 1 h 220"/>
                <a:gd name="T64" fmla="*/ 0 w 120"/>
                <a:gd name="T65" fmla="*/ 1 h 220"/>
                <a:gd name="T66" fmla="*/ 0 w 120"/>
                <a:gd name="T67" fmla="*/ 1 h 220"/>
                <a:gd name="T68" fmla="*/ 0 w 120"/>
                <a:gd name="T69" fmla="*/ 1 h 220"/>
                <a:gd name="T70" fmla="*/ 0 w 120"/>
                <a:gd name="T71" fmla="*/ 1 h 220"/>
                <a:gd name="T72" fmla="*/ 0 w 120"/>
                <a:gd name="T73" fmla="*/ 1 h 220"/>
                <a:gd name="T74" fmla="*/ 0 w 120"/>
                <a:gd name="T75" fmla="*/ 1 h 220"/>
                <a:gd name="T76" fmla="*/ 0 w 120"/>
                <a:gd name="T77" fmla="*/ 1 h 220"/>
                <a:gd name="T78" fmla="*/ 0 w 120"/>
                <a:gd name="T79" fmla="*/ 1 h 220"/>
                <a:gd name="T80" fmla="*/ 0 w 120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220"/>
                <a:gd name="T125" fmla="*/ 120 w 120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220">
                  <a:moveTo>
                    <a:pt x="0" y="220"/>
                  </a:moveTo>
                  <a:lnTo>
                    <a:pt x="0" y="212"/>
                  </a:lnTo>
                  <a:lnTo>
                    <a:pt x="11" y="212"/>
                  </a:lnTo>
                  <a:lnTo>
                    <a:pt x="19" y="211"/>
                  </a:lnTo>
                  <a:lnTo>
                    <a:pt x="26" y="209"/>
                  </a:lnTo>
                  <a:lnTo>
                    <a:pt x="31" y="207"/>
                  </a:lnTo>
                  <a:lnTo>
                    <a:pt x="34" y="202"/>
                  </a:lnTo>
                  <a:lnTo>
                    <a:pt x="37" y="196"/>
                  </a:lnTo>
                  <a:lnTo>
                    <a:pt x="38" y="189"/>
                  </a:lnTo>
                  <a:lnTo>
                    <a:pt x="38" y="181"/>
                  </a:lnTo>
                  <a:lnTo>
                    <a:pt x="38" y="58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4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09" y="212"/>
                  </a:lnTo>
                  <a:lnTo>
                    <a:pt x="120" y="212"/>
                  </a:lnTo>
                  <a:lnTo>
                    <a:pt x="120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Freeform 1257"/>
            <p:cNvSpPr>
              <a:spLocks/>
            </p:cNvSpPr>
            <p:nvPr/>
          </p:nvSpPr>
          <p:spPr bwMode="auto">
            <a:xfrm>
              <a:off x="1922" y="3096"/>
              <a:ext cx="49" cy="110"/>
            </a:xfrm>
            <a:custGeom>
              <a:avLst/>
              <a:gdLst>
                <a:gd name="T0" fmla="*/ 0 w 146"/>
                <a:gd name="T1" fmla="*/ 1 h 220"/>
                <a:gd name="T2" fmla="*/ 0 w 146"/>
                <a:gd name="T3" fmla="*/ 1 h 220"/>
                <a:gd name="T4" fmla="*/ 0 w 146"/>
                <a:gd name="T5" fmla="*/ 1 h 220"/>
                <a:gd name="T6" fmla="*/ 0 w 146"/>
                <a:gd name="T7" fmla="*/ 1 h 220"/>
                <a:gd name="T8" fmla="*/ 0 w 146"/>
                <a:gd name="T9" fmla="*/ 1 h 220"/>
                <a:gd name="T10" fmla="*/ 0 w 146"/>
                <a:gd name="T11" fmla="*/ 1 h 220"/>
                <a:gd name="T12" fmla="*/ 0 w 146"/>
                <a:gd name="T13" fmla="*/ 1 h 220"/>
                <a:gd name="T14" fmla="*/ 0 w 146"/>
                <a:gd name="T15" fmla="*/ 1 h 220"/>
                <a:gd name="T16" fmla="*/ 0 w 146"/>
                <a:gd name="T17" fmla="*/ 1 h 220"/>
                <a:gd name="T18" fmla="*/ 0 w 146"/>
                <a:gd name="T19" fmla="*/ 1 h 220"/>
                <a:gd name="T20" fmla="*/ 0 w 146"/>
                <a:gd name="T21" fmla="*/ 1 h 220"/>
                <a:gd name="T22" fmla="*/ 0 w 146"/>
                <a:gd name="T23" fmla="*/ 1 h 220"/>
                <a:gd name="T24" fmla="*/ 0 w 146"/>
                <a:gd name="T25" fmla="*/ 1 h 220"/>
                <a:gd name="T26" fmla="*/ 0 w 146"/>
                <a:gd name="T27" fmla="*/ 1 h 220"/>
                <a:gd name="T28" fmla="*/ 0 w 146"/>
                <a:gd name="T29" fmla="*/ 1 h 220"/>
                <a:gd name="T30" fmla="*/ 0 w 146"/>
                <a:gd name="T31" fmla="*/ 1 h 220"/>
                <a:gd name="T32" fmla="*/ 0 w 146"/>
                <a:gd name="T33" fmla="*/ 1 h 220"/>
                <a:gd name="T34" fmla="*/ 0 w 146"/>
                <a:gd name="T35" fmla="*/ 1 h 220"/>
                <a:gd name="T36" fmla="*/ 0 w 146"/>
                <a:gd name="T37" fmla="*/ 1 h 220"/>
                <a:gd name="T38" fmla="*/ 0 w 146"/>
                <a:gd name="T39" fmla="*/ 1 h 220"/>
                <a:gd name="T40" fmla="*/ 0 w 146"/>
                <a:gd name="T41" fmla="*/ 0 h 220"/>
                <a:gd name="T42" fmla="*/ 0 w 146"/>
                <a:gd name="T43" fmla="*/ 0 h 220"/>
                <a:gd name="T44" fmla="*/ 0 w 146"/>
                <a:gd name="T45" fmla="*/ 1 h 220"/>
                <a:gd name="T46" fmla="*/ 0 w 146"/>
                <a:gd name="T47" fmla="*/ 1 h 220"/>
                <a:gd name="T48" fmla="*/ 0 w 146"/>
                <a:gd name="T49" fmla="*/ 1 h 220"/>
                <a:gd name="T50" fmla="*/ 0 w 146"/>
                <a:gd name="T51" fmla="*/ 1 h 220"/>
                <a:gd name="T52" fmla="*/ 0 w 146"/>
                <a:gd name="T53" fmla="*/ 1 h 220"/>
                <a:gd name="T54" fmla="*/ 0 w 146"/>
                <a:gd name="T55" fmla="*/ 1 h 220"/>
                <a:gd name="T56" fmla="*/ 0 w 146"/>
                <a:gd name="T57" fmla="*/ 1 h 220"/>
                <a:gd name="T58" fmla="*/ 0 w 146"/>
                <a:gd name="T59" fmla="*/ 1 h 220"/>
                <a:gd name="T60" fmla="*/ 0 w 146"/>
                <a:gd name="T61" fmla="*/ 1 h 220"/>
                <a:gd name="T62" fmla="*/ 0 w 146"/>
                <a:gd name="T63" fmla="*/ 1 h 220"/>
                <a:gd name="T64" fmla="*/ 0 w 146"/>
                <a:gd name="T65" fmla="*/ 1 h 220"/>
                <a:gd name="T66" fmla="*/ 0 w 146"/>
                <a:gd name="T67" fmla="*/ 1 h 220"/>
                <a:gd name="T68" fmla="*/ 0 w 146"/>
                <a:gd name="T69" fmla="*/ 1 h 220"/>
                <a:gd name="T70" fmla="*/ 0 w 146"/>
                <a:gd name="T71" fmla="*/ 1 h 220"/>
                <a:gd name="T72" fmla="*/ 0 w 146"/>
                <a:gd name="T73" fmla="*/ 1 h 220"/>
                <a:gd name="T74" fmla="*/ 0 w 146"/>
                <a:gd name="T75" fmla="*/ 1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220"/>
                <a:gd name="T116" fmla="*/ 146 w 146"/>
                <a:gd name="T117" fmla="*/ 220 h 2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220">
                  <a:moveTo>
                    <a:pt x="0" y="220"/>
                  </a:moveTo>
                  <a:lnTo>
                    <a:pt x="0" y="213"/>
                  </a:lnTo>
                  <a:lnTo>
                    <a:pt x="11" y="200"/>
                  </a:lnTo>
                  <a:lnTo>
                    <a:pt x="23" y="188"/>
                  </a:lnTo>
                  <a:lnTo>
                    <a:pt x="32" y="177"/>
                  </a:lnTo>
                  <a:lnTo>
                    <a:pt x="41" y="166"/>
                  </a:lnTo>
                  <a:lnTo>
                    <a:pt x="49" y="157"/>
                  </a:lnTo>
                  <a:lnTo>
                    <a:pt x="55" y="149"/>
                  </a:lnTo>
                  <a:lnTo>
                    <a:pt x="61" y="142"/>
                  </a:lnTo>
                  <a:lnTo>
                    <a:pt x="65" y="136"/>
                  </a:lnTo>
                  <a:lnTo>
                    <a:pt x="76" y="120"/>
                  </a:lnTo>
                  <a:lnTo>
                    <a:pt x="84" y="105"/>
                  </a:lnTo>
                  <a:lnTo>
                    <a:pt x="88" y="91"/>
                  </a:lnTo>
                  <a:lnTo>
                    <a:pt x="90" y="77"/>
                  </a:lnTo>
                  <a:lnTo>
                    <a:pt x="88" y="71"/>
                  </a:lnTo>
                  <a:lnTo>
                    <a:pt x="87" y="64"/>
                  </a:lnTo>
                  <a:lnTo>
                    <a:pt x="84" y="57"/>
                  </a:lnTo>
                  <a:lnTo>
                    <a:pt x="80" y="50"/>
                  </a:lnTo>
                  <a:lnTo>
                    <a:pt x="76" y="44"/>
                  </a:lnTo>
                  <a:lnTo>
                    <a:pt x="69" y="39"/>
                  </a:lnTo>
                  <a:lnTo>
                    <a:pt x="61" y="38"/>
                  </a:lnTo>
                  <a:lnTo>
                    <a:pt x="52" y="37"/>
                  </a:lnTo>
                  <a:lnTo>
                    <a:pt x="44" y="38"/>
                  </a:lnTo>
                  <a:lnTo>
                    <a:pt x="37" y="39"/>
                  </a:lnTo>
                  <a:lnTo>
                    <a:pt x="30" y="43"/>
                  </a:lnTo>
                  <a:lnTo>
                    <a:pt x="24" y="49"/>
                  </a:lnTo>
                  <a:lnTo>
                    <a:pt x="21" y="52"/>
                  </a:lnTo>
                  <a:lnTo>
                    <a:pt x="18" y="56"/>
                  </a:lnTo>
                  <a:lnTo>
                    <a:pt x="15" y="60"/>
                  </a:lnTo>
                  <a:lnTo>
                    <a:pt x="13" y="66"/>
                  </a:lnTo>
                  <a:lnTo>
                    <a:pt x="3" y="66"/>
                  </a:lnTo>
                  <a:lnTo>
                    <a:pt x="9" y="50"/>
                  </a:lnTo>
                  <a:lnTo>
                    <a:pt x="17" y="36"/>
                  </a:lnTo>
                  <a:lnTo>
                    <a:pt x="24" y="26"/>
                  </a:lnTo>
                  <a:lnTo>
                    <a:pt x="33" y="16"/>
                  </a:lnTo>
                  <a:lnTo>
                    <a:pt x="38" y="13"/>
                  </a:lnTo>
                  <a:lnTo>
                    <a:pt x="42" y="9"/>
                  </a:lnTo>
                  <a:lnTo>
                    <a:pt x="48" y="7"/>
                  </a:lnTo>
                  <a:lnTo>
                    <a:pt x="53" y="5"/>
                  </a:lnTo>
                  <a:lnTo>
                    <a:pt x="59" y="3"/>
                  </a:lnTo>
                  <a:lnTo>
                    <a:pt x="64" y="1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1" y="3"/>
                  </a:lnTo>
                  <a:lnTo>
                    <a:pt x="97" y="4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4" y="24"/>
                  </a:lnTo>
                  <a:lnTo>
                    <a:pt x="129" y="35"/>
                  </a:lnTo>
                  <a:lnTo>
                    <a:pt x="132" y="46"/>
                  </a:lnTo>
                  <a:lnTo>
                    <a:pt x="133" y="61"/>
                  </a:lnTo>
                  <a:lnTo>
                    <a:pt x="133" y="69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5" y="92"/>
                  </a:lnTo>
                  <a:lnTo>
                    <a:pt x="121" y="102"/>
                  </a:lnTo>
                  <a:lnTo>
                    <a:pt x="114" y="110"/>
                  </a:lnTo>
                  <a:lnTo>
                    <a:pt x="106" y="119"/>
                  </a:lnTo>
                  <a:lnTo>
                    <a:pt x="97" y="128"/>
                  </a:lnTo>
                  <a:lnTo>
                    <a:pt x="48" y="175"/>
                  </a:lnTo>
                  <a:lnTo>
                    <a:pt x="48" y="178"/>
                  </a:lnTo>
                  <a:lnTo>
                    <a:pt x="93" y="178"/>
                  </a:lnTo>
                  <a:lnTo>
                    <a:pt x="105" y="178"/>
                  </a:lnTo>
                  <a:lnTo>
                    <a:pt x="113" y="177"/>
                  </a:lnTo>
                  <a:lnTo>
                    <a:pt x="120" y="175"/>
                  </a:lnTo>
                  <a:lnTo>
                    <a:pt x="124" y="174"/>
                  </a:lnTo>
                  <a:lnTo>
                    <a:pt x="128" y="171"/>
                  </a:lnTo>
                  <a:lnTo>
                    <a:pt x="131" y="166"/>
                  </a:lnTo>
                  <a:lnTo>
                    <a:pt x="135" y="160"/>
                  </a:lnTo>
                  <a:lnTo>
                    <a:pt x="139" y="152"/>
                  </a:lnTo>
                  <a:lnTo>
                    <a:pt x="146" y="152"/>
                  </a:lnTo>
                  <a:lnTo>
                    <a:pt x="132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Freeform 1258"/>
            <p:cNvSpPr>
              <a:spLocks/>
            </p:cNvSpPr>
            <p:nvPr/>
          </p:nvSpPr>
          <p:spPr bwMode="auto">
            <a:xfrm>
              <a:off x="2238" y="3096"/>
              <a:ext cx="48" cy="112"/>
            </a:xfrm>
            <a:custGeom>
              <a:avLst/>
              <a:gdLst>
                <a:gd name="T0" fmla="*/ 0 w 144"/>
                <a:gd name="T1" fmla="*/ 0 h 225"/>
                <a:gd name="T2" fmla="*/ 0 w 144"/>
                <a:gd name="T3" fmla="*/ 0 h 225"/>
                <a:gd name="T4" fmla="*/ 0 w 144"/>
                <a:gd name="T5" fmla="*/ 0 h 225"/>
                <a:gd name="T6" fmla="*/ 0 w 144"/>
                <a:gd name="T7" fmla="*/ 0 h 225"/>
                <a:gd name="T8" fmla="*/ 0 w 144"/>
                <a:gd name="T9" fmla="*/ 0 h 225"/>
                <a:gd name="T10" fmla="*/ 0 w 144"/>
                <a:gd name="T11" fmla="*/ 0 h 225"/>
                <a:gd name="T12" fmla="*/ 0 w 144"/>
                <a:gd name="T13" fmla="*/ 0 h 225"/>
                <a:gd name="T14" fmla="*/ 0 w 144"/>
                <a:gd name="T15" fmla="*/ 0 h 225"/>
                <a:gd name="T16" fmla="*/ 0 w 144"/>
                <a:gd name="T17" fmla="*/ 0 h 225"/>
                <a:gd name="T18" fmla="*/ 0 w 144"/>
                <a:gd name="T19" fmla="*/ 0 h 225"/>
                <a:gd name="T20" fmla="*/ 0 w 144"/>
                <a:gd name="T21" fmla="*/ 0 h 225"/>
                <a:gd name="T22" fmla="*/ 0 w 144"/>
                <a:gd name="T23" fmla="*/ 0 h 225"/>
                <a:gd name="T24" fmla="*/ 0 w 144"/>
                <a:gd name="T25" fmla="*/ 0 h 225"/>
                <a:gd name="T26" fmla="*/ 0 w 144"/>
                <a:gd name="T27" fmla="*/ 0 h 225"/>
                <a:gd name="T28" fmla="*/ 0 w 144"/>
                <a:gd name="T29" fmla="*/ 0 h 225"/>
                <a:gd name="T30" fmla="*/ 0 w 144"/>
                <a:gd name="T31" fmla="*/ 0 h 225"/>
                <a:gd name="T32" fmla="*/ 0 w 144"/>
                <a:gd name="T33" fmla="*/ 0 h 225"/>
                <a:gd name="T34" fmla="*/ 0 w 144"/>
                <a:gd name="T35" fmla="*/ 0 h 225"/>
                <a:gd name="T36" fmla="*/ 0 w 144"/>
                <a:gd name="T37" fmla="*/ 0 h 225"/>
                <a:gd name="T38" fmla="*/ 0 w 144"/>
                <a:gd name="T39" fmla="*/ 0 h 225"/>
                <a:gd name="T40" fmla="*/ 0 w 144"/>
                <a:gd name="T41" fmla="*/ 0 h 225"/>
                <a:gd name="T42" fmla="*/ 0 w 144"/>
                <a:gd name="T43" fmla="*/ 0 h 225"/>
                <a:gd name="T44" fmla="*/ 0 w 144"/>
                <a:gd name="T45" fmla="*/ 0 h 225"/>
                <a:gd name="T46" fmla="*/ 0 w 144"/>
                <a:gd name="T47" fmla="*/ 0 h 225"/>
                <a:gd name="T48" fmla="*/ 0 w 144"/>
                <a:gd name="T49" fmla="*/ 0 h 225"/>
                <a:gd name="T50" fmla="*/ 0 w 144"/>
                <a:gd name="T51" fmla="*/ 0 h 225"/>
                <a:gd name="T52" fmla="*/ 0 w 144"/>
                <a:gd name="T53" fmla="*/ 0 h 225"/>
                <a:gd name="T54" fmla="*/ 0 w 144"/>
                <a:gd name="T55" fmla="*/ 0 h 225"/>
                <a:gd name="T56" fmla="*/ 0 w 144"/>
                <a:gd name="T57" fmla="*/ 0 h 225"/>
                <a:gd name="T58" fmla="*/ 0 w 144"/>
                <a:gd name="T59" fmla="*/ 0 h 225"/>
                <a:gd name="T60" fmla="*/ 0 w 144"/>
                <a:gd name="T61" fmla="*/ 0 h 225"/>
                <a:gd name="T62" fmla="*/ 0 w 144"/>
                <a:gd name="T63" fmla="*/ 0 h 225"/>
                <a:gd name="T64" fmla="*/ 0 w 144"/>
                <a:gd name="T65" fmla="*/ 0 h 225"/>
                <a:gd name="T66" fmla="*/ 0 w 144"/>
                <a:gd name="T67" fmla="*/ 0 h 225"/>
                <a:gd name="T68" fmla="*/ 0 w 144"/>
                <a:gd name="T69" fmla="*/ 0 h 225"/>
                <a:gd name="T70" fmla="*/ 0 w 144"/>
                <a:gd name="T71" fmla="*/ 0 h 225"/>
                <a:gd name="T72" fmla="*/ 0 w 144"/>
                <a:gd name="T73" fmla="*/ 0 h 225"/>
                <a:gd name="T74" fmla="*/ 0 w 144"/>
                <a:gd name="T75" fmla="*/ 0 h 225"/>
                <a:gd name="T76" fmla="*/ 0 w 144"/>
                <a:gd name="T77" fmla="*/ 0 h 225"/>
                <a:gd name="T78" fmla="*/ 0 w 144"/>
                <a:gd name="T79" fmla="*/ 0 h 225"/>
                <a:gd name="T80" fmla="*/ 0 w 144"/>
                <a:gd name="T81" fmla="*/ 0 h 225"/>
                <a:gd name="T82" fmla="*/ 0 w 144"/>
                <a:gd name="T83" fmla="*/ 0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4"/>
                <a:gd name="T127" fmla="*/ 0 h 225"/>
                <a:gd name="T128" fmla="*/ 144 w 144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4" h="225">
                  <a:moveTo>
                    <a:pt x="21" y="178"/>
                  </a:moveTo>
                  <a:lnTo>
                    <a:pt x="28" y="179"/>
                  </a:lnTo>
                  <a:lnTo>
                    <a:pt x="36" y="181"/>
                  </a:lnTo>
                  <a:lnTo>
                    <a:pt x="43" y="186"/>
                  </a:lnTo>
                  <a:lnTo>
                    <a:pt x="51" y="193"/>
                  </a:lnTo>
                  <a:lnTo>
                    <a:pt x="58" y="200"/>
                  </a:lnTo>
                  <a:lnTo>
                    <a:pt x="65" y="204"/>
                  </a:lnTo>
                  <a:lnTo>
                    <a:pt x="70" y="208"/>
                  </a:lnTo>
                  <a:lnTo>
                    <a:pt x="76" y="209"/>
                  </a:lnTo>
                  <a:lnTo>
                    <a:pt x="84" y="208"/>
                  </a:lnTo>
                  <a:lnTo>
                    <a:pt x="91" y="207"/>
                  </a:lnTo>
                  <a:lnTo>
                    <a:pt x="96" y="203"/>
                  </a:lnTo>
                  <a:lnTo>
                    <a:pt x="100" y="197"/>
                  </a:lnTo>
                  <a:lnTo>
                    <a:pt x="104" y="192"/>
                  </a:lnTo>
                  <a:lnTo>
                    <a:pt x="106" y="185"/>
                  </a:lnTo>
                  <a:lnTo>
                    <a:pt x="108" y="178"/>
                  </a:lnTo>
                  <a:lnTo>
                    <a:pt x="108" y="171"/>
                  </a:lnTo>
                  <a:lnTo>
                    <a:pt x="107" y="158"/>
                  </a:lnTo>
                  <a:lnTo>
                    <a:pt x="103" y="145"/>
                  </a:lnTo>
                  <a:lnTo>
                    <a:pt x="96" y="135"/>
                  </a:lnTo>
                  <a:lnTo>
                    <a:pt x="85" y="126"/>
                  </a:lnTo>
                  <a:lnTo>
                    <a:pt x="82" y="124"/>
                  </a:lnTo>
                  <a:lnTo>
                    <a:pt x="77" y="121"/>
                  </a:lnTo>
                  <a:lnTo>
                    <a:pt x="73" y="119"/>
                  </a:lnTo>
                  <a:lnTo>
                    <a:pt x="68" y="117"/>
                  </a:lnTo>
                  <a:lnTo>
                    <a:pt x="62" y="114"/>
                  </a:lnTo>
                  <a:lnTo>
                    <a:pt x="57" y="111"/>
                  </a:lnTo>
                  <a:lnTo>
                    <a:pt x="51" y="109"/>
                  </a:lnTo>
                  <a:lnTo>
                    <a:pt x="44" y="106"/>
                  </a:lnTo>
                  <a:lnTo>
                    <a:pt x="44" y="101"/>
                  </a:lnTo>
                  <a:lnTo>
                    <a:pt x="53" y="98"/>
                  </a:lnTo>
                  <a:lnTo>
                    <a:pt x="60" y="95"/>
                  </a:lnTo>
                  <a:lnTo>
                    <a:pt x="67" y="91"/>
                  </a:lnTo>
                  <a:lnTo>
                    <a:pt x="72" y="88"/>
                  </a:lnTo>
                  <a:lnTo>
                    <a:pt x="77" y="82"/>
                  </a:lnTo>
                  <a:lnTo>
                    <a:pt x="82" y="75"/>
                  </a:lnTo>
                  <a:lnTo>
                    <a:pt x="84" y="68"/>
                  </a:lnTo>
                  <a:lnTo>
                    <a:pt x="85" y="59"/>
                  </a:lnTo>
                  <a:lnTo>
                    <a:pt x="84" y="52"/>
                  </a:lnTo>
                  <a:lnTo>
                    <a:pt x="83" y="45"/>
                  </a:lnTo>
                  <a:lnTo>
                    <a:pt x="80" y="39"/>
                  </a:lnTo>
                  <a:lnTo>
                    <a:pt x="76" y="35"/>
                  </a:lnTo>
                  <a:lnTo>
                    <a:pt x="70" y="31"/>
                  </a:lnTo>
                  <a:lnTo>
                    <a:pt x="65" y="29"/>
                  </a:lnTo>
                  <a:lnTo>
                    <a:pt x="59" y="27"/>
                  </a:lnTo>
                  <a:lnTo>
                    <a:pt x="52" y="27"/>
                  </a:lnTo>
                  <a:lnTo>
                    <a:pt x="45" y="27"/>
                  </a:lnTo>
                  <a:lnTo>
                    <a:pt x="39" y="29"/>
                  </a:lnTo>
                  <a:lnTo>
                    <a:pt x="32" y="31"/>
                  </a:lnTo>
                  <a:lnTo>
                    <a:pt x="27" y="36"/>
                  </a:lnTo>
                  <a:lnTo>
                    <a:pt x="23" y="39"/>
                  </a:lnTo>
                  <a:lnTo>
                    <a:pt x="21" y="43"/>
                  </a:lnTo>
                  <a:lnTo>
                    <a:pt x="17" y="48"/>
                  </a:lnTo>
                  <a:lnTo>
                    <a:pt x="14" y="53"/>
                  </a:lnTo>
                  <a:lnTo>
                    <a:pt x="7" y="49"/>
                  </a:lnTo>
                  <a:lnTo>
                    <a:pt x="10" y="41"/>
                  </a:lnTo>
                  <a:lnTo>
                    <a:pt x="16" y="34"/>
                  </a:lnTo>
                  <a:lnTo>
                    <a:pt x="21" y="27"/>
                  </a:lnTo>
                  <a:lnTo>
                    <a:pt x="28" y="21"/>
                  </a:lnTo>
                  <a:lnTo>
                    <a:pt x="34" y="16"/>
                  </a:lnTo>
                  <a:lnTo>
                    <a:pt x="39" y="12"/>
                  </a:lnTo>
                  <a:lnTo>
                    <a:pt x="45" y="8"/>
                  </a:lnTo>
                  <a:lnTo>
                    <a:pt x="52" y="5"/>
                  </a:lnTo>
                  <a:lnTo>
                    <a:pt x="59" y="4"/>
                  </a:lnTo>
                  <a:lnTo>
                    <a:pt x="66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1"/>
                  </a:lnTo>
                  <a:lnTo>
                    <a:pt x="95" y="3"/>
                  </a:lnTo>
                  <a:lnTo>
                    <a:pt x="99" y="4"/>
                  </a:lnTo>
                  <a:lnTo>
                    <a:pt x="103" y="5"/>
                  </a:lnTo>
                  <a:lnTo>
                    <a:pt x="107" y="7"/>
                  </a:lnTo>
                  <a:lnTo>
                    <a:pt x="112" y="9"/>
                  </a:lnTo>
                  <a:lnTo>
                    <a:pt x="115" y="12"/>
                  </a:lnTo>
                  <a:lnTo>
                    <a:pt x="122" y="19"/>
                  </a:lnTo>
                  <a:lnTo>
                    <a:pt x="128" y="26"/>
                  </a:lnTo>
                  <a:lnTo>
                    <a:pt x="131" y="34"/>
                  </a:lnTo>
                  <a:lnTo>
                    <a:pt x="133" y="43"/>
                  </a:lnTo>
                  <a:lnTo>
                    <a:pt x="133" y="49"/>
                  </a:lnTo>
                  <a:lnTo>
                    <a:pt x="131" y="54"/>
                  </a:lnTo>
                  <a:lnTo>
                    <a:pt x="129" y="60"/>
                  </a:lnTo>
                  <a:lnTo>
                    <a:pt x="127" y="66"/>
                  </a:lnTo>
                  <a:lnTo>
                    <a:pt x="123" y="71"/>
                  </a:lnTo>
                  <a:lnTo>
                    <a:pt x="119" y="75"/>
                  </a:lnTo>
                  <a:lnTo>
                    <a:pt x="113" y="80"/>
                  </a:lnTo>
                  <a:lnTo>
                    <a:pt x="107" y="83"/>
                  </a:lnTo>
                  <a:lnTo>
                    <a:pt x="107" y="86"/>
                  </a:lnTo>
                  <a:lnTo>
                    <a:pt x="116" y="90"/>
                  </a:lnTo>
                  <a:lnTo>
                    <a:pt x="123" y="95"/>
                  </a:lnTo>
                  <a:lnTo>
                    <a:pt x="130" y="102"/>
                  </a:lnTo>
                  <a:lnTo>
                    <a:pt x="136" y="109"/>
                  </a:lnTo>
                  <a:lnTo>
                    <a:pt x="139" y="117"/>
                  </a:lnTo>
                  <a:lnTo>
                    <a:pt x="142" y="125"/>
                  </a:lnTo>
                  <a:lnTo>
                    <a:pt x="144" y="133"/>
                  </a:lnTo>
                  <a:lnTo>
                    <a:pt x="144" y="141"/>
                  </a:lnTo>
                  <a:lnTo>
                    <a:pt x="143" y="157"/>
                  </a:lnTo>
                  <a:lnTo>
                    <a:pt x="138" y="173"/>
                  </a:lnTo>
                  <a:lnTo>
                    <a:pt x="129" y="187"/>
                  </a:lnTo>
                  <a:lnTo>
                    <a:pt x="118" y="200"/>
                  </a:lnTo>
                  <a:lnTo>
                    <a:pt x="111" y="205"/>
                  </a:lnTo>
                  <a:lnTo>
                    <a:pt x="103" y="211"/>
                  </a:lnTo>
                  <a:lnTo>
                    <a:pt x="95" y="216"/>
                  </a:lnTo>
                  <a:lnTo>
                    <a:pt x="86" y="219"/>
                  </a:lnTo>
                  <a:lnTo>
                    <a:pt x="77" y="222"/>
                  </a:lnTo>
                  <a:lnTo>
                    <a:pt x="68" y="224"/>
                  </a:lnTo>
                  <a:lnTo>
                    <a:pt x="59" y="225"/>
                  </a:lnTo>
                  <a:lnTo>
                    <a:pt x="48" y="225"/>
                  </a:lnTo>
                  <a:lnTo>
                    <a:pt x="44" y="225"/>
                  </a:lnTo>
                  <a:lnTo>
                    <a:pt x="38" y="225"/>
                  </a:lnTo>
                  <a:lnTo>
                    <a:pt x="34" y="224"/>
                  </a:lnTo>
                  <a:lnTo>
                    <a:pt x="30" y="223"/>
                  </a:lnTo>
                  <a:lnTo>
                    <a:pt x="25" y="222"/>
                  </a:lnTo>
                  <a:lnTo>
                    <a:pt x="21" y="220"/>
                  </a:lnTo>
                  <a:lnTo>
                    <a:pt x="17" y="219"/>
                  </a:lnTo>
                  <a:lnTo>
                    <a:pt x="14" y="217"/>
                  </a:lnTo>
                  <a:lnTo>
                    <a:pt x="8" y="213"/>
                  </a:lnTo>
                  <a:lnTo>
                    <a:pt x="4" y="208"/>
                  </a:lnTo>
                  <a:lnTo>
                    <a:pt x="1" y="203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1" y="189"/>
                  </a:lnTo>
                  <a:lnTo>
                    <a:pt x="2" y="187"/>
                  </a:lnTo>
                  <a:lnTo>
                    <a:pt x="5" y="184"/>
                  </a:lnTo>
                  <a:lnTo>
                    <a:pt x="8" y="181"/>
                  </a:lnTo>
                  <a:lnTo>
                    <a:pt x="12" y="179"/>
                  </a:lnTo>
                  <a:lnTo>
                    <a:pt x="16" y="178"/>
                  </a:lnTo>
                  <a:lnTo>
                    <a:pt x="21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Freeform 1259"/>
            <p:cNvSpPr>
              <a:spLocks/>
            </p:cNvSpPr>
            <p:nvPr/>
          </p:nvSpPr>
          <p:spPr bwMode="auto">
            <a:xfrm>
              <a:off x="2552" y="3096"/>
              <a:ext cx="49" cy="110"/>
            </a:xfrm>
            <a:custGeom>
              <a:avLst/>
              <a:gdLst>
                <a:gd name="T0" fmla="*/ 0 w 146"/>
                <a:gd name="T1" fmla="*/ 1 h 220"/>
                <a:gd name="T2" fmla="*/ 0 w 146"/>
                <a:gd name="T3" fmla="*/ 1 h 220"/>
                <a:gd name="T4" fmla="*/ 0 w 146"/>
                <a:gd name="T5" fmla="*/ 1 h 220"/>
                <a:gd name="T6" fmla="*/ 0 w 146"/>
                <a:gd name="T7" fmla="*/ 1 h 220"/>
                <a:gd name="T8" fmla="*/ 0 w 146"/>
                <a:gd name="T9" fmla="*/ 1 h 220"/>
                <a:gd name="T10" fmla="*/ 0 w 146"/>
                <a:gd name="T11" fmla="*/ 1 h 220"/>
                <a:gd name="T12" fmla="*/ 0 w 146"/>
                <a:gd name="T13" fmla="*/ 1 h 220"/>
                <a:gd name="T14" fmla="*/ 0 w 146"/>
                <a:gd name="T15" fmla="*/ 1 h 220"/>
                <a:gd name="T16" fmla="*/ 0 w 146"/>
                <a:gd name="T17" fmla="*/ 1 h 220"/>
                <a:gd name="T18" fmla="*/ 0 w 146"/>
                <a:gd name="T19" fmla="*/ 1 h 220"/>
                <a:gd name="T20" fmla="*/ 0 w 146"/>
                <a:gd name="T21" fmla="*/ 1 h 220"/>
                <a:gd name="T22" fmla="*/ 0 w 146"/>
                <a:gd name="T23" fmla="*/ 1 h 220"/>
                <a:gd name="T24" fmla="*/ 0 w 146"/>
                <a:gd name="T25" fmla="*/ 1 h 220"/>
                <a:gd name="T26" fmla="*/ 0 w 146"/>
                <a:gd name="T27" fmla="*/ 0 h 220"/>
                <a:gd name="T28" fmla="*/ 0 w 146"/>
                <a:gd name="T29" fmla="*/ 0 h 220"/>
                <a:gd name="T30" fmla="*/ 0 w 146"/>
                <a:gd name="T31" fmla="*/ 1 h 220"/>
                <a:gd name="T32" fmla="*/ 0 w 146"/>
                <a:gd name="T33" fmla="*/ 1 h 220"/>
                <a:gd name="T34" fmla="*/ 0 w 146"/>
                <a:gd name="T35" fmla="*/ 1 h 220"/>
                <a:gd name="T36" fmla="*/ 0 w 146"/>
                <a:gd name="T37" fmla="*/ 1 h 220"/>
                <a:gd name="T38" fmla="*/ 0 w 146"/>
                <a:gd name="T39" fmla="*/ 1 h 220"/>
                <a:gd name="T40" fmla="*/ 0 w 146"/>
                <a:gd name="T41" fmla="*/ 1 h 220"/>
                <a:gd name="T42" fmla="*/ 0 w 146"/>
                <a:gd name="T43" fmla="*/ 1 h 220"/>
                <a:gd name="T44" fmla="*/ 0 w 146"/>
                <a:gd name="T45" fmla="*/ 1 h 220"/>
                <a:gd name="T46" fmla="*/ 0 w 146"/>
                <a:gd name="T47" fmla="*/ 1 h 220"/>
                <a:gd name="T48" fmla="*/ 0 w 146"/>
                <a:gd name="T49" fmla="*/ 1 h 220"/>
                <a:gd name="T50" fmla="*/ 0 w 146"/>
                <a:gd name="T51" fmla="*/ 1 h 220"/>
                <a:gd name="T52" fmla="*/ 0 w 146"/>
                <a:gd name="T53" fmla="*/ 1 h 220"/>
                <a:gd name="T54" fmla="*/ 0 w 146"/>
                <a:gd name="T55" fmla="*/ 1 h 220"/>
                <a:gd name="T56" fmla="*/ 0 w 146"/>
                <a:gd name="T57" fmla="*/ 1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20"/>
                <a:gd name="T89" fmla="*/ 146 w 146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20">
                  <a:moveTo>
                    <a:pt x="81" y="174"/>
                  </a:moveTo>
                  <a:lnTo>
                    <a:pt x="0" y="174"/>
                  </a:lnTo>
                  <a:lnTo>
                    <a:pt x="0" y="139"/>
                  </a:lnTo>
                  <a:lnTo>
                    <a:pt x="1" y="137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4" y="133"/>
                  </a:lnTo>
                  <a:lnTo>
                    <a:pt x="5" y="132"/>
                  </a:lnTo>
                  <a:lnTo>
                    <a:pt x="6" y="129"/>
                  </a:lnTo>
                  <a:lnTo>
                    <a:pt x="8" y="126"/>
                  </a:lnTo>
                  <a:lnTo>
                    <a:pt x="12" y="121"/>
                  </a:lnTo>
                  <a:lnTo>
                    <a:pt x="45" y="74"/>
                  </a:lnTo>
                  <a:lnTo>
                    <a:pt x="88" y="18"/>
                  </a:lnTo>
                  <a:lnTo>
                    <a:pt x="101" y="0"/>
                  </a:lnTo>
                  <a:lnTo>
                    <a:pt x="127" y="0"/>
                  </a:lnTo>
                  <a:lnTo>
                    <a:pt x="127" y="139"/>
                  </a:lnTo>
                  <a:lnTo>
                    <a:pt x="146" y="139"/>
                  </a:lnTo>
                  <a:lnTo>
                    <a:pt x="146" y="174"/>
                  </a:lnTo>
                  <a:lnTo>
                    <a:pt x="127" y="174"/>
                  </a:lnTo>
                  <a:lnTo>
                    <a:pt x="127" y="220"/>
                  </a:lnTo>
                  <a:lnTo>
                    <a:pt x="81" y="220"/>
                  </a:lnTo>
                  <a:lnTo>
                    <a:pt x="81" y="174"/>
                  </a:lnTo>
                  <a:lnTo>
                    <a:pt x="81" y="139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16" y="136"/>
                  </a:lnTo>
                  <a:lnTo>
                    <a:pt x="16" y="139"/>
                  </a:lnTo>
                  <a:lnTo>
                    <a:pt x="81" y="139"/>
                  </a:lnTo>
                  <a:lnTo>
                    <a:pt x="81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Freeform 1260"/>
            <p:cNvSpPr>
              <a:spLocks/>
            </p:cNvSpPr>
            <p:nvPr/>
          </p:nvSpPr>
          <p:spPr bwMode="auto">
            <a:xfrm>
              <a:off x="2872" y="3097"/>
              <a:ext cx="48" cy="110"/>
            </a:xfrm>
            <a:custGeom>
              <a:avLst/>
              <a:gdLst>
                <a:gd name="T0" fmla="*/ 0 w 143"/>
                <a:gd name="T1" fmla="*/ 1 h 219"/>
                <a:gd name="T2" fmla="*/ 0 w 143"/>
                <a:gd name="T3" fmla="*/ 1 h 219"/>
                <a:gd name="T4" fmla="*/ 0 w 143"/>
                <a:gd name="T5" fmla="*/ 1 h 219"/>
                <a:gd name="T6" fmla="*/ 0 w 143"/>
                <a:gd name="T7" fmla="*/ 1 h 219"/>
                <a:gd name="T8" fmla="*/ 0 w 143"/>
                <a:gd name="T9" fmla="*/ 1 h 219"/>
                <a:gd name="T10" fmla="*/ 0 w 143"/>
                <a:gd name="T11" fmla="*/ 1 h 219"/>
                <a:gd name="T12" fmla="*/ 0 w 143"/>
                <a:gd name="T13" fmla="*/ 1 h 219"/>
                <a:gd name="T14" fmla="*/ 0 w 143"/>
                <a:gd name="T15" fmla="*/ 1 h 219"/>
                <a:gd name="T16" fmla="*/ 0 w 143"/>
                <a:gd name="T17" fmla="*/ 1 h 219"/>
                <a:gd name="T18" fmla="*/ 0 w 143"/>
                <a:gd name="T19" fmla="*/ 1 h 219"/>
                <a:gd name="T20" fmla="*/ 0 w 143"/>
                <a:gd name="T21" fmla="*/ 1 h 219"/>
                <a:gd name="T22" fmla="*/ 0 w 143"/>
                <a:gd name="T23" fmla="*/ 1 h 219"/>
                <a:gd name="T24" fmla="*/ 0 w 143"/>
                <a:gd name="T25" fmla="*/ 1 h 219"/>
                <a:gd name="T26" fmla="*/ 0 w 143"/>
                <a:gd name="T27" fmla="*/ 1 h 219"/>
                <a:gd name="T28" fmla="*/ 0 w 143"/>
                <a:gd name="T29" fmla="*/ 1 h 219"/>
                <a:gd name="T30" fmla="*/ 0 w 143"/>
                <a:gd name="T31" fmla="*/ 1 h 219"/>
                <a:gd name="T32" fmla="*/ 0 w 143"/>
                <a:gd name="T33" fmla="*/ 1 h 219"/>
                <a:gd name="T34" fmla="*/ 0 w 143"/>
                <a:gd name="T35" fmla="*/ 1 h 219"/>
                <a:gd name="T36" fmla="*/ 0 w 143"/>
                <a:gd name="T37" fmla="*/ 1 h 219"/>
                <a:gd name="T38" fmla="*/ 0 w 143"/>
                <a:gd name="T39" fmla="*/ 1 h 219"/>
                <a:gd name="T40" fmla="*/ 0 w 143"/>
                <a:gd name="T41" fmla="*/ 1 h 219"/>
                <a:gd name="T42" fmla="*/ 0 w 143"/>
                <a:gd name="T43" fmla="*/ 1 h 219"/>
                <a:gd name="T44" fmla="*/ 0 w 143"/>
                <a:gd name="T45" fmla="*/ 0 h 219"/>
                <a:gd name="T46" fmla="*/ 0 w 143"/>
                <a:gd name="T47" fmla="*/ 1 h 219"/>
                <a:gd name="T48" fmla="*/ 0 w 143"/>
                <a:gd name="T49" fmla="*/ 1 h 219"/>
                <a:gd name="T50" fmla="*/ 0 w 143"/>
                <a:gd name="T51" fmla="*/ 1 h 219"/>
                <a:gd name="T52" fmla="*/ 0 w 143"/>
                <a:gd name="T53" fmla="*/ 1 h 219"/>
                <a:gd name="T54" fmla="*/ 0 w 143"/>
                <a:gd name="T55" fmla="*/ 1 h 219"/>
                <a:gd name="T56" fmla="*/ 0 w 143"/>
                <a:gd name="T57" fmla="*/ 1 h 219"/>
                <a:gd name="T58" fmla="*/ 0 w 143"/>
                <a:gd name="T59" fmla="*/ 1 h 219"/>
                <a:gd name="T60" fmla="*/ 0 w 143"/>
                <a:gd name="T61" fmla="*/ 1 h 219"/>
                <a:gd name="T62" fmla="*/ 0 w 143"/>
                <a:gd name="T63" fmla="*/ 1 h 219"/>
                <a:gd name="T64" fmla="*/ 0 w 143"/>
                <a:gd name="T65" fmla="*/ 1 h 219"/>
                <a:gd name="T66" fmla="*/ 0 w 143"/>
                <a:gd name="T67" fmla="*/ 1 h 219"/>
                <a:gd name="T68" fmla="*/ 0 w 143"/>
                <a:gd name="T69" fmla="*/ 1 h 219"/>
                <a:gd name="T70" fmla="*/ 0 w 143"/>
                <a:gd name="T71" fmla="*/ 1 h 219"/>
                <a:gd name="T72" fmla="*/ 0 w 143"/>
                <a:gd name="T73" fmla="*/ 1 h 219"/>
                <a:gd name="T74" fmla="*/ 0 w 143"/>
                <a:gd name="T75" fmla="*/ 1 h 219"/>
                <a:gd name="T76" fmla="*/ 0 w 143"/>
                <a:gd name="T77" fmla="*/ 1 h 219"/>
                <a:gd name="T78" fmla="*/ 0 w 143"/>
                <a:gd name="T79" fmla="*/ 1 h 219"/>
                <a:gd name="T80" fmla="*/ 0 w 143"/>
                <a:gd name="T81" fmla="*/ 1 h 219"/>
                <a:gd name="T82" fmla="*/ 0 w 143"/>
                <a:gd name="T83" fmla="*/ 1 h 219"/>
                <a:gd name="T84" fmla="*/ 0 w 143"/>
                <a:gd name="T85" fmla="*/ 1 h 2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219"/>
                <a:gd name="T131" fmla="*/ 143 w 143"/>
                <a:gd name="T132" fmla="*/ 219 h 2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219">
                  <a:moveTo>
                    <a:pt x="0" y="191"/>
                  </a:moveTo>
                  <a:lnTo>
                    <a:pt x="0" y="186"/>
                  </a:lnTo>
                  <a:lnTo>
                    <a:pt x="1" y="183"/>
                  </a:lnTo>
                  <a:lnTo>
                    <a:pt x="4" y="180"/>
                  </a:lnTo>
                  <a:lnTo>
                    <a:pt x="6" y="177"/>
                  </a:lnTo>
                  <a:lnTo>
                    <a:pt x="8" y="175"/>
                  </a:lnTo>
                  <a:lnTo>
                    <a:pt x="12" y="173"/>
                  </a:lnTo>
                  <a:lnTo>
                    <a:pt x="15" y="171"/>
                  </a:lnTo>
                  <a:lnTo>
                    <a:pt x="20" y="171"/>
                  </a:lnTo>
                  <a:lnTo>
                    <a:pt x="27" y="173"/>
                  </a:lnTo>
                  <a:lnTo>
                    <a:pt x="34" y="175"/>
                  </a:lnTo>
                  <a:lnTo>
                    <a:pt x="42" y="180"/>
                  </a:lnTo>
                  <a:lnTo>
                    <a:pt x="51" y="185"/>
                  </a:lnTo>
                  <a:lnTo>
                    <a:pt x="60" y="191"/>
                  </a:lnTo>
                  <a:lnTo>
                    <a:pt x="68" y="196"/>
                  </a:lnTo>
                  <a:lnTo>
                    <a:pt x="75" y="198"/>
                  </a:lnTo>
                  <a:lnTo>
                    <a:pt x="81" y="199"/>
                  </a:lnTo>
                  <a:lnTo>
                    <a:pt x="88" y="199"/>
                  </a:lnTo>
                  <a:lnTo>
                    <a:pt x="93" y="197"/>
                  </a:lnTo>
                  <a:lnTo>
                    <a:pt x="98" y="195"/>
                  </a:lnTo>
                  <a:lnTo>
                    <a:pt x="103" y="191"/>
                  </a:lnTo>
                  <a:lnTo>
                    <a:pt x="107" y="185"/>
                  </a:lnTo>
                  <a:lnTo>
                    <a:pt x="110" y="180"/>
                  </a:lnTo>
                  <a:lnTo>
                    <a:pt x="112" y="174"/>
                  </a:lnTo>
                  <a:lnTo>
                    <a:pt x="112" y="167"/>
                  </a:lnTo>
                  <a:lnTo>
                    <a:pt x="111" y="159"/>
                  </a:lnTo>
                  <a:lnTo>
                    <a:pt x="110" y="152"/>
                  </a:lnTo>
                  <a:lnTo>
                    <a:pt x="106" y="146"/>
                  </a:lnTo>
                  <a:lnTo>
                    <a:pt x="102" y="140"/>
                  </a:lnTo>
                  <a:lnTo>
                    <a:pt x="96" y="136"/>
                  </a:lnTo>
                  <a:lnTo>
                    <a:pt x="90" y="131"/>
                  </a:lnTo>
                  <a:lnTo>
                    <a:pt x="84" y="127"/>
                  </a:lnTo>
                  <a:lnTo>
                    <a:pt x="78" y="123"/>
                  </a:lnTo>
                  <a:lnTo>
                    <a:pt x="72" y="121"/>
                  </a:lnTo>
                  <a:lnTo>
                    <a:pt x="64" y="118"/>
                  </a:lnTo>
                  <a:lnTo>
                    <a:pt x="54" y="116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9" y="113"/>
                  </a:lnTo>
                  <a:lnTo>
                    <a:pt x="36" y="113"/>
                  </a:lnTo>
                  <a:lnTo>
                    <a:pt x="31" y="112"/>
                  </a:lnTo>
                  <a:lnTo>
                    <a:pt x="27" y="112"/>
                  </a:lnTo>
                  <a:lnTo>
                    <a:pt x="21" y="112"/>
                  </a:lnTo>
                  <a:lnTo>
                    <a:pt x="15" y="110"/>
                  </a:lnTo>
                  <a:lnTo>
                    <a:pt x="9" y="110"/>
                  </a:lnTo>
                  <a:lnTo>
                    <a:pt x="40" y="0"/>
                  </a:lnTo>
                  <a:lnTo>
                    <a:pt x="143" y="0"/>
                  </a:lnTo>
                  <a:lnTo>
                    <a:pt x="129" y="41"/>
                  </a:lnTo>
                  <a:lnTo>
                    <a:pt x="40" y="41"/>
                  </a:lnTo>
                  <a:lnTo>
                    <a:pt x="34" y="67"/>
                  </a:lnTo>
                  <a:lnTo>
                    <a:pt x="43" y="67"/>
                  </a:lnTo>
                  <a:lnTo>
                    <a:pt x="52" y="68"/>
                  </a:lnTo>
                  <a:lnTo>
                    <a:pt x="60" y="69"/>
                  </a:lnTo>
                  <a:lnTo>
                    <a:pt x="67" y="70"/>
                  </a:lnTo>
                  <a:lnTo>
                    <a:pt x="75" y="71"/>
                  </a:lnTo>
                  <a:lnTo>
                    <a:pt x="81" y="73"/>
                  </a:lnTo>
                  <a:lnTo>
                    <a:pt x="88" y="76"/>
                  </a:lnTo>
                  <a:lnTo>
                    <a:pt x="93" y="78"/>
                  </a:lnTo>
                  <a:lnTo>
                    <a:pt x="104" y="83"/>
                  </a:lnTo>
                  <a:lnTo>
                    <a:pt x="113" y="88"/>
                  </a:lnTo>
                  <a:lnTo>
                    <a:pt x="120" y="95"/>
                  </a:lnTo>
                  <a:lnTo>
                    <a:pt x="127" y="102"/>
                  </a:lnTo>
                  <a:lnTo>
                    <a:pt x="131" y="112"/>
                  </a:lnTo>
                  <a:lnTo>
                    <a:pt x="135" y="121"/>
                  </a:lnTo>
                  <a:lnTo>
                    <a:pt x="136" y="131"/>
                  </a:lnTo>
                  <a:lnTo>
                    <a:pt x="137" y="141"/>
                  </a:lnTo>
                  <a:lnTo>
                    <a:pt x="136" y="158"/>
                  </a:lnTo>
                  <a:lnTo>
                    <a:pt x="131" y="173"/>
                  </a:lnTo>
                  <a:lnTo>
                    <a:pt x="123" y="186"/>
                  </a:lnTo>
                  <a:lnTo>
                    <a:pt x="112" y="198"/>
                  </a:lnTo>
                  <a:lnTo>
                    <a:pt x="105" y="203"/>
                  </a:lnTo>
                  <a:lnTo>
                    <a:pt x="98" y="207"/>
                  </a:lnTo>
                  <a:lnTo>
                    <a:pt x="90" y="211"/>
                  </a:lnTo>
                  <a:lnTo>
                    <a:pt x="83" y="213"/>
                  </a:lnTo>
                  <a:lnTo>
                    <a:pt x="74" y="215"/>
                  </a:lnTo>
                  <a:lnTo>
                    <a:pt x="66" y="218"/>
                  </a:lnTo>
                  <a:lnTo>
                    <a:pt x="55" y="219"/>
                  </a:lnTo>
                  <a:lnTo>
                    <a:pt x="46" y="219"/>
                  </a:lnTo>
                  <a:lnTo>
                    <a:pt x="37" y="219"/>
                  </a:lnTo>
                  <a:lnTo>
                    <a:pt x="28" y="216"/>
                  </a:lnTo>
                  <a:lnTo>
                    <a:pt x="20" y="215"/>
                  </a:lnTo>
                  <a:lnTo>
                    <a:pt x="13" y="212"/>
                  </a:lnTo>
                  <a:lnTo>
                    <a:pt x="7" y="207"/>
                  </a:lnTo>
                  <a:lnTo>
                    <a:pt x="4" y="203"/>
                  </a:lnTo>
                  <a:lnTo>
                    <a:pt x="1" y="197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Freeform 1261"/>
            <p:cNvSpPr>
              <a:spLocks/>
            </p:cNvSpPr>
            <p:nvPr/>
          </p:nvSpPr>
          <p:spPr bwMode="auto">
            <a:xfrm>
              <a:off x="3188" y="3096"/>
              <a:ext cx="48" cy="112"/>
            </a:xfrm>
            <a:custGeom>
              <a:avLst/>
              <a:gdLst>
                <a:gd name="T0" fmla="*/ 0 w 142"/>
                <a:gd name="T1" fmla="*/ 0 h 225"/>
                <a:gd name="T2" fmla="*/ 0 w 142"/>
                <a:gd name="T3" fmla="*/ 0 h 225"/>
                <a:gd name="T4" fmla="*/ 0 w 142"/>
                <a:gd name="T5" fmla="*/ 0 h 225"/>
                <a:gd name="T6" fmla="*/ 0 w 142"/>
                <a:gd name="T7" fmla="*/ 0 h 225"/>
                <a:gd name="T8" fmla="*/ 0 w 142"/>
                <a:gd name="T9" fmla="*/ 0 h 225"/>
                <a:gd name="T10" fmla="*/ 0 w 142"/>
                <a:gd name="T11" fmla="*/ 0 h 225"/>
                <a:gd name="T12" fmla="*/ 0 w 142"/>
                <a:gd name="T13" fmla="*/ 0 h 225"/>
                <a:gd name="T14" fmla="*/ 0 w 142"/>
                <a:gd name="T15" fmla="*/ 0 h 225"/>
                <a:gd name="T16" fmla="*/ 0 w 142"/>
                <a:gd name="T17" fmla="*/ 0 h 225"/>
                <a:gd name="T18" fmla="*/ 0 w 142"/>
                <a:gd name="T19" fmla="*/ 0 h 225"/>
                <a:gd name="T20" fmla="*/ 0 w 142"/>
                <a:gd name="T21" fmla="*/ 0 h 225"/>
                <a:gd name="T22" fmla="*/ 0 w 142"/>
                <a:gd name="T23" fmla="*/ 0 h 225"/>
                <a:gd name="T24" fmla="*/ 0 w 142"/>
                <a:gd name="T25" fmla="*/ 0 h 225"/>
                <a:gd name="T26" fmla="*/ 0 w 142"/>
                <a:gd name="T27" fmla="*/ 0 h 225"/>
                <a:gd name="T28" fmla="*/ 0 w 142"/>
                <a:gd name="T29" fmla="*/ 0 h 225"/>
                <a:gd name="T30" fmla="*/ 0 w 142"/>
                <a:gd name="T31" fmla="*/ 0 h 225"/>
                <a:gd name="T32" fmla="*/ 0 w 142"/>
                <a:gd name="T33" fmla="*/ 0 h 225"/>
                <a:gd name="T34" fmla="*/ 0 w 142"/>
                <a:gd name="T35" fmla="*/ 0 h 225"/>
                <a:gd name="T36" fmla="*/ 0 w 142"/>
                <a:gd name="T37" fmla="*/ 0 h 225"/>
                <a:gd name="T38" fmla="*/ 0 w 142"/>
                <a:gd name="T39" fmla="*/ 0 h 225"/>
                <a:gd name="T40" fmla="*/ 0 w 142"/>
                <a:gd name="T41" fmla="*/ 0 h 225"/>
                <a:gd name="T42" fmla="*/ 0 w 142"/>
                <a:gd name="T43" fmla="*/ 0 h 225"/>
                <a:gd name="T44" fmla="*/ 0 w 142"/>
                <a:gd name="T45" fmla="*/ 0 h 225"/>
                <a:gd name="T46" fmla="*/ 0 w 142"/>
                <a:gd name="T47" fmla="*/ 0 h 225"/>
                <a:gd name="T48" fmla="*/ 0 w 142"/>
                <a:gd name="T49" fmla="*/ 0 h 225"/>
                <a:gd name="T50" fmla="*/ 0 w 142"/>
                <a:gd name="T51" fmla="*/ 0 h 225"/>
                <a:gd name="T52" fmla="*/ 0 w 142"/>
                <a:gd name="T53" fmla="*/ 0 h 225"/>
                <a:gd name="T54" fmla="*/ 0 w 142"/>
                <a:gd name="T55" fmla="*/ 0 h 225"/>
                <a:gd name="T56" fmla="*/ 0 w 142"/>
                <a:gd name="T57" fmla="*/ 0 h 225"/>
                <a:gd name="T58" fmla="*/ 0 w 142"/>
                <a:gd name="T59" fmla="*/ 0 h 225"/>
                <a:gd name="T60" fmla="*/ 0 w 142"/>
                <a:gd name="T61" fmla="*/ 0 h 225"/>
                <a:gd name="T62" fmla="*/ 0 w 142"/>
                <a:gd name="T63" fmla="*/ 0 h 225"/>
                <a:gd name="T64" fmla="*/ 0 w 142"/>
                <a:gd name="T65" fmla="*/ 0 h 225"/>
                <a:gd name="T66" fmla="*/ 0 w 142"/>
                <a:gd name="T67" fmla="*/ 0 h 225"/>
                <a:gd name="T68" fmla="*/ 0 w 142"/>
                <a:gd name="T69" fmla="*/ 0 h 225"/>
                <a:gd name="T70" fmla="*/ 0 w 142"/>
                <a:gd name="T71" fmla="*/ 0 h 225"/>
                <a:gd name="T72" fmla="*/ 0 w 142"/>
                <a:gd name="T73" fmla="*/ 0 h 225"/>
                <a:gd name="T74" fmla="*/ 0 w 142"/>
                <a:gd name="T75" fmla="*/ 0 h 225"/>
                <a:gd name="T76" fmla="*/ 0 w 142"/>
                <a:gd name="T77" fmla="*/ 0 h 225"/>
                <a:gd name="T78" fmla="*/ 0 w 142"/>
                <a:gd name="T79" fmla="*/ 0 h 225"/>
                <a:gd name="T80" fmla="*/ 0 w 142"/>
                <a:gd name="T81" fmla="*/ 0 h 225"/>
                <a:gd name="T82" fmla="*/ 0 w 142"/>
                <a:gd name="T83" fmla="*/ 0 h 225"/>
                <a:gd name="T84" fmla="*/ 0 w 142"/>
                <a:gd name="T85" fmla="*/ 0 h 225"/>
                <a:gd name="T86" fmla="*/ 0 w 142"/>
                <a:gd name="T87" fmla="*/ 0 h 225"/>
                <a:gd name="T88" fmla="*/ 0 w 142"/>
                <a:gd name="T89" fmla="*/ 0 h 225"/>
                <a:gd name="T90" fmla="*/ 0 w 142"/>
                <a:gd name="T91" fmla="*/ 0 h 225"/>
                <a:gd name="T92" fmla="*/ 0 w 142"/>
                <a:gd name="T93" fmla="*/ 0 h 225"/>
                <a:gd name="T94" fmla="*/ 0 w 142"/>
                <a:gd name="T95" fmla="*/ 0 h 225"/>
                <a:gd name="T96" fmla="*/ 0 w 142"/>
                <a:gd name="T97" fmla="*/ 0 h 225"/>
                <a:gd name="T98" fmla="*/ 0 w 142"/>
                <a:gd name="T99" fmla="*/ 0 h 225"/>
                <a:gd name="T100" fmla="*/ 0 w 142"/>
                <a:gd name="T101" fmla="*/ 0 h 225"/>
                <a:gd name="T102" fmla="*/ 0 w 142"/>
                <a:gd name="T103" fmla="*/ 0 h 225"/>
                <a:gd name="T104" fmla="*/ 0 w 142"/>
                <a:gd name="T105" fmla="*/ 0 h 225"/>
                <a:gd name="T106" fmla="*/ 0 w 142"/>
                <a:gd name="T107" fmla="*/ 0 h 225"/>
                <a:gd name="T108" fmla="*/ 0 w 142"/>
                <a:gd name="T109" fmla="*/ 0 h 225"/>
                <a:gd name="T110" fmla="*/ 0 w 142"/>
                <a:gd name="T111" fmla="*/ 0 h 225"/>
                <a:gd name="T112" fmla="*/ 0 w 142"/>
                <a:gd name="T113" fmla="*/ 0 h 225"/>
                <a:gd name="T114" fmla="*/ 0 w 142"/>
                <a:gd name="T115" fmla="*/ 0 h 225"/>
                <a:gd name="T116" fmla="*/ 0 w 142"/>
                <a:gd name="T117" fmla="*/ 0 h 225"/>
                <a:gd name="T118" fmla="*/ 0 w 142"/>
                <a:gd name="T119" fmla="*/ 0 h 225"/>
                <a:gd name="T120" fmla="*/ 0 w 142"/>
                <a:gd name="T121" fmla="*/ 0 h 225"/>
                <a:gd name="T122" fmla="*/ 0 w 142"/>
                <a:gd name="T123" fmla="*/ 0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"/>
                <a:gd name="T187" fmla="*/ 0 h 225"/>
                <a:gd name="T188" fmla="*/ 142 w 142"/>
                <a:gd name="T189" fmla="*/ 225 h 2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" h="225">
                  <a:moveTo>
                    <a:pt x="72" y="225"/>
                  </a:moveTo>
                  <a:lnTo>
                    <a:pt x="79" y="225"/>
                  </a:lnTo>
                  <a:lnTo>
                    <a:pt x="86" y="224"/>
                  </a:lnTo>
                  <a:lnTo>
                    <a:pt x="92" y="223"/>
                  </a:lnTo>
                  <a:lnTo>
                    <a:pt x="99" y="220"/>
                  </a:lnTo>
                  <a:lnTo>
                    <a:pt x="104" y="217"/>
                  </a:lnTo>
                  <a:lnTo>
                    <a:pt x="110" y="213"/>
                  </a:lnTo>
                  <a:lnTo>
                    <a:pt x="115" y="210"/>
                  </a:lnTo>
                  <a:lnTo>
                    <a:pt x="121" y="205"/>
                  </a:lnTo>
                  <a:lnTo>
                    <a:pt x="130" y="195"/>
                  </a:lnTo>
                  <a:lnTo>
                    <a:pt x="137" y="182"/>
                  </a:lnTo>
                  <a:lnTo>
                    <a:pt x="141" y="167"/>
                  </a:lnTo>
                  <a:lnTo>
                    <a:pt x="142" y="150"/>
                  </a:lnTo>
                  <a:lnTo>
                    <a:pt x="141" y="135"/>
                  </a:lnTo>
                  <a:lnTo>
                    <a:pt x="138" y="121"/>
                  </a:lnTo>
                  <a:lnTo>
                    <a:pt x="133" y="111"/>
                  </a:lnTo>
                  <a:lnTo>
                    <a:pt x="125" y="102"/>
                  </a:lnTo>
                  <a:lnTo>
                    <a:pt x="121" y="98"/>
                  </a:lnTo>
                  <a:lnTo>
                    <a:pt x="116" y="95"/>
                  </a:lnTo>
                  <a:lnTo>
                    <a:pt x="110" y="92"/>
                  </a:lnTo>
                  <a:lnTo>
                    <a:pt x="106" y="90"/>
                  </a:lnTo>
                  <a:lnTo>
                    <a:pt x="101" y="88"/>
                  </a:lnTo>
                  <a:lnTo>
                    <a:pt x="95" y="87"/>
                  </a:lnTo>
                  <a:lnTo>
                    <a:pt x="89" y="86"/>
                  </a:lnTo>
                  <a:lnTo>
                    <a:pt x="84" y="86"/>
                  </a:lnTo>
                  <a:lnTo>
                    <a:pt x="79" y="86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8"/>
                  </a:lnTo>
                  <a:lnTo>
                    <a:pt x="65" y="88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57" y="90"/>
                  </a:lnTo>
                  <a:lnTo>
                    <a:pt x="56" y="89"/>
                  </a:lnTo>
                  <a:lnTo>
                    <a:pt x="61" y="73"/>
                  </a:lnTo>
                  <a:lnTo>
                    <a:pt x="68" y="59"/>
                  </a:lnTo>
                  <a:lnTo>
                    <a:pt x="76" y="48"/>
                  </a:lnTo>
                  <a:lnTo>
                    <a:pt x="86" y="36"/>
                  </a:lnTo>
                  <a:lnTo>
                    <a:pt x="92" y="30"/>
                  </a:lnTo>
                  <a:lnTo>
                    <a:pt x="97" y="26"/>
                  </a:lnTo>
                  <a:lnTo>
                    <a:pt x="103" y="22"/>
                  </a:lnTo>
                  <a:lnTo>
                    <a:pt x="110" y="19"/>
                  </a:lnTo>
                  <a:lnTo>
                    <a:pt x="117" y="15"/>
                  </a:lnTo>
                  <a:lnTo>
                    <a:pt x="125" y="13"/>
                  </a:lnTo>
                  <a:lnTo>
                    <a:pt x="133" y="11"/>
                  </a:lnTo>
                  <a:lnTo>
                    <a:pt x="141" y="8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2" y="5"/>
                  </a:lnTo>
                  <a:lnTo>
                    <a:pt x="99" y="8"/>
                  </a:lnTo>
                  <a:lnTo>
                    <a:pt x="87" y="12"/>
                  </a:lnTo>
                  <a:lnTo>
                    <a:pt x="74" y="18"/>
                  </a:lnTo>
                  <a:lnTo>
                    <a:pt x="63" y="23"/>
                  </a:lnTo>
                  <a:lnTo>
                    <a:pt x="53" y="30"/>
                  </a:lnTo>
                  <a:lnTo>
                    <a:pt x="42" y="38"/>
                  </a:lnTo>
                  <a:lnTo>
                    <a:pt x="32" y="48"/>
                  </a:lnTo>
                  <a:lnTo>
                    <a:pt x="24" y="58"/>
                  </a:lnTo>
                  <a:lnTo>
                    <a:pt x="16" y="69"/>
                  </a:lnTo>
                  <a:lnTo>
                    <a:pt x="10" y="81"/>
                  </a:lnTo>
                  <a:lnTo>
                    <a:pt x="5" y="94"/>
                  </a:lnTo>
                  <a:lnTo>
                    <a:pt x="2" y="106"/>
                  </a:lnTo>
                  <a:lnTo>
                    <a:pt x="1" y="120"/>
                  </a:lnTo>
                  <a:lnTo>
                    <a:pt x="0" y="134"/>
                  </a:lnTo>
                  <a:lnTo>
                    <a:pt x="1" y="155"/>
                  </a:lnTo>
                  <a:lnTo>
                    <a:pt x="5" y="172"/>
                  </a:lnTo>
                  <a:lnTo>
                    <a:pt x="11" y="188"/>
                  </a:lnTo>
                  <a:lnTo>
                    <a:pt x="20" y="201"/>
                  </a:lnTo>
                  <a:lnTo>
                    <a:pt x="26" y="207"/>
                  </a:lnTo>
                  <a:lnTo>
                    <a:pt x="32" y="211"/>
                  </a:lnTo>
                  <a:lnTo>
                    <a:pt x="38" y="216"/>
                  </a:lnTo>
                  <a:lnTo>
                    <a:pt x="45" y="219"/>
                  </a:lnTo>
                  <a:lnTo>
                    <a:pt x="51" y="222"/>
                  </a:lnTo>
                  <a:lnTo>
                    <a:pt x="58" y="224"/>
                  </a:lnTo>
                  <a:lnTo>
                    <a:pt x="65" y="225"/>
                  </a:lnTo>
                  <a:lnTo>
                    <a:pt x="72" y="225"/>
                  </a:lnTo>
                  <a:lnTo>
                    <a:pt x="73" y="216"/>
                  </a:lnTo>
                  <a:lnTo>
                    <a:pt x="69" y="216"/>
                  </a:lnTo>
                  <a:lnTo>
                    <a:pt x="65" y="213"/>
                  </a:lnTo>
                  <a:lnTo>
                    <a:pt x="62" y="211"/>
                  </a:lnTo>
                  <a:lnTo>
                    <a:pt x="60" y="208"/>
                  </a:lnTo>
                  <a:lnTo>
                    <a:pt x="57" y="204"/>
                  </a:lnTo>
                  <a:lnTo>
                    <a:pt x="55" y="200"/>
                  </a:lnTo>
                  <a:lnTo>
                    <a:pt x="54" y="194"/>
                  </a:lnTo>
                  <a:lnTo>
                    <a:pt x="53" y="189"/>
                  </a:lnTo>
                  <a:lnTo>
                    <a:pt x="51" y="185"/>
                  </a:lnTo>
                  <a:lnTo>
                    <a:pt x="51" y="180"/>
                  </a:lnTo>
                  <a:lnTo>
                    <a:pt x="50" y="174"/>
                  </a:lnTo>
                  <a:lnTo>
                    <a:pt x="50" y="167"/>
                  </a:lnTo>
                  <a:lnTo>
                    <a:pt x="50" y="162"/>
                  </a:lnTo>
                  <a:lnTo>
                    <a:pt x="50" y="155"/>
                  </a:lnTo>
                  <a:lnTo>
                    <a:pt x="50" y="147"/>
                  </a:lnTo>
                  <a:lnTo>
                    <a:pt x="50" y="139"/>
                  </a:lnTo>
                  <a:lnTo>
                    <a:pt x="50" y="135"/>
                  </a:lnTo>
                  <a:lnTo>
                    <a:pt x="50" y="131"/>
                  </a:lnTo>
                  <a:lnTo>
                    <a:pt x="50" y="127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0" y="117"/>
                  </a:lnTo>
                  <a:lnTo>
                    <a:pt x="50" y="114"/>
                  </a:lnTo>
                  <a:lnTo>
                    <a:pt x="51" y="112"/>
                  </a:lnTo>
                  <a:lnTo>
                    <a:pt x="51" y="109"/>
                  </a:lnTo>
                  <a:lnTo>
                    <a:pt x="53" y="106"/>
                  </a:lnTo>
                  <a:lnTo>
                    <a:pt x="54" y="105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60" y="101"/>
                  </a:lnTo>
                  <a:lnTo>
                    <a:pt x="62" y="101"/>
                  </a:lnTo>
                  <a:lnTo>
                    <a:pt x="66" y="101"/>
                  </a:lnTo>
                  <a:lnTo>
                    <a:pt x="73" y="102"/>
                  </a:lnTo>
                  <a:lnTo>
                    <a:pt x="79" y="104"/>
                  </a:lnTo>
                  <a:lnTo>
                    <a:pt x="84" y="109"/>
                  </a:lnTo>
                  <a:lnTo>
                    <a:pt x="87" y="114"/>
                  </a:lnTo>
                  <a:lnTo>
                    <a:pt x="91" y="124"/>
                  </a:lnTo>
                  <a:lnTo>
                    <a:pt x="93" y="135"/>
                  </a:lnTo>
                  <a:lnTo>
                    <a:pt x="94" y="150"/>
                  </a:lnTo>
                  <a:lnTo>
                    <a:pt x="94" y="169"/>
                  </a:lnTo>
                  <a:lnTo>
                    <a:pt x="94" y="180"/>
                  </a:lnTo>
                  <a:lnTo>
                    <a:pt x="93" y="189"/>
                  </a:lnTo>
                  <a:lnTo>
                    <a:pt x="93" y="196"/>
                  </a:lnTo>
                  <a:lnTo>
                    <a:pt x="92" y="202"/>
                  </a:lnTo>
                  <a:lnTo>
                    <a:pt x="88" y="208"/>
                  </a:lnTo>
                  <a:lnTo>
                    <a:pt x="85" y="212"/>
                  </a:lnTo>
                  <a:lnTo>
                    <a:pt x="79" y="215"/>
                  </a:lnTo>
                  <a:lnTo>
                    <a:pt x="73" y="216"/>
                  </a:lnTo>
                  <a:lnTo>
                    <a:pt x="72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Freeform 1262"/>
            <p:cNvSpPr>
              <a:spLocks/>
            </p:cNvSpPr>
            <p:nvPr/>
          </p:nvSpPr>
          <p:spPr bwMode="auto">
            <a:xfrm>
              <a:off x="3506" y="3097"/>
              <a:ext cx="49" cy="109"/>
            </a:xfrm>
            <a:custGeom>
              <a:avLst/>
              <a:gdLst>
                <a:gd name="T0" fmla="*/ 0 w 147"/>
                <a:gd name="T1" fmla="*/ 1 h 216"/>
                <a:gd name="T2" fmla="*/ 0 w 147"/>
                <a:gd name="T3" fmla="*/ 0 h 216"/>
                <a:gd name="T4" fmla="*/ 0 w 147"/>
                <a:gd name="T5" fmla="*/ 0 h 216"/>
                <a:gd name="T6" fmla="*/ 0 w 147"/>
                <a:gd name="T7" fmla="*/ 1 h 216"/>
                <a:gd name="T8" fmla="*/ 0 w 147"/>
                <a:gd name="T9" fmla="*/ 1 h 216"/>
                <a:gd name="T10" fmla="*/ 0 w 147"/>
                <a:gd name="T11" fmla="*/ 1 h 216"/>
                <a:gd name="T12" fmla="*/ 0 w 147"/>
                <a:gd name="T13" fmla="*/ 1 h 216"/>
                <a:gd name="T14" fmla="*/ 0 w 147"/>
                <a:gd name="T15" fmla="*/ 1 h 216"/>
                <a:gd name="T16" fmla="*/ 0 w 147"/>
                <a:gd name="T17" fmla="*/ 1 h 216"/>
                <a:gd name="T18" fmla="*/ 0 w 147"/>
                <a:gd name="T19" fmla="*/ 1 h 216"/>
                <a:gd name="T20" fmla="*/ 0 w 147"/>
                <a:gd name="T21" fmla="*/ 1 h 216"/>
                <a:gd name="T22" fmla="*/ 0 w 147"/>
                <a:gd name="T23" fmla="*/ 1 h 216"/>
                <a:gd name="T24" fmla="*/ 0 w 147"/>
                <a:gd name="T25" fmla="*/ 1 h 216"/>
                <a:gd name="T26" fmla="*/ 0 w 147"/>
                <a:gd name="T27" fmla="*/ 1 h 216"/>
                <a:gd name="T28" fmla="*/ 0 w 147"/>
                <a:gd name="T29" fmla="*/ 1 h 216"/>
                <a:gd name="T30" fmla="*/ 0 w 147"/>
                <a:gd name="T31" fmla="*/ 1 h 216"/>
                <a:gd name="T32" fmla="*/ 0 w 147"/>
                <a:gd name="T33" fmla="*/ 1 h 216"/>
                <a:gd name="T34" fmla="*/ 0 w 147"/>
                <a:gd name="T35" fmla="*/ 1 h 216"/>
                <a:gd name="T36" fmla="*/ 0 w 147"/>
                <a:gd name="T37" fmla="*/ 1 h 216"/>
                <a:gd name="T38" fmla="*/ 0 w 147"/>
                <a:gd name="T39" fmla="*/ 1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7"/>
                <a:gd name="T61" fmla="*/ 0 h 216"/>
                <a:gd name="T62" fmla="*/ 147 w 147"/>
                <a:gd name="T63" fmla="*/ 216 h 2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7" h="216">
                  <a:moveTo>
                    <a:pt x="0" y="71"/>
                  </a:moveTo>
                  <a:lnTo>
                    <a:pt x="14" y="0"/>
                  </a:lnTo>
                  <a:lnTo>
                    <a:pt x="147" y="0"/>
                  </a:lnTo>
                  <a:lnTo>
                    <a:pt x="71" y="216"/>
                  </a:lnTo>
                  <a:lnTo>
                    <a:pt x="41" y="216"/>
                  </a:lnTo>
                  <a:lnTo>
                    <a:pt x="103" y="46"/>
                  </a:lnTo>
                  <a:lnTo>
                    <a:pt x="103" y="45"/>
                  </a:lnTo>
                  <a:lnTo>
                    <a:pt x="103" y="44"/>
                  </a:lnTo>
                  <a:lnTo>
                    <a:pt x="42" y="44"/>
                  </a:lnTo>
                  <a:lnTo>
                    <a:pt x="36" y="44"/>
                  </a:lnTo>
                  <a:lnTo>
                    <a:pt x="30" y="45"/>
                  </a:lnTo>
                  <a:lnTo>
                    <a:pt x="24" y="47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14" y="56"/>
                  </a:lnTo>
                  <a:lnTo>
                    <a:pt x="10" y="63"/>
                  </a:lnTo>
                  <a:lnTo>
                    <a:pt x="8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Freeform 1263"/>
            <p:cNvSpPr>
              <a:spLocks/>
            </p:cNvSpPr>
            <p:nvPr/>
          </p:nvSpPr>
          <p:spPr bwMode="auto">
            <a:xfrm>
              <a:off x="3828" y="3096"/>
              <a:ext cx="47" cy="11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w 141"/>
                <a:gd name="T19" fmla="*/ 0 h 225"/>
                <a:gd name="T20" fmla="*/ 0 w 141"/>
                <a:gd name="T21" fmla="*/ 0 h 225"/>
                <a:gd name="T22" fmla="*/ 0 w 141"/>
                <a:gd name="T23" fmla="*/ 0 h 225"/>
                <a:gd name="T24" fmla="*/ 0 w 141"/>
                <a:gd name="T25" fmla="*/ 0 h 225"/>
                <a:gd name="T26" fmla="*/ 0 w 141"/>
                <a:gd name="T27" fmla="*/ 0 h 225"/>
                <a:gd name="T28" fmla="*/ 0 w 141"/>
                <a:gd name="T29" fmla="*/ 0 h 225"/>
                <a:gd name="T30" fmla="*/ 0 w 141"/>
                <a:gd name="T31" fmla="*/ 0 h 225"/>
                <a:gd name="T32" fmla="*/ 0 w 141"/>
                <a:gd name="T33" fmla="*/ 0 h 225"/>
                <a:gd name="T34" fmla="*/ 0 w 141"/>
                <a:gd name="T35" fmla="*/ 0 h 225"/>
                <a:gd name="T36" fmla="*/ 0 w 141"/>
                <a:gd name="T37" fmla="*/ 0 h 225"/>
                <a:gd name="T38" fmla="*/ 0 w 141"/>
                <a:gd name="T39" fmla="*/ 0 h 225"/>
                <a:gd name="T40" fmla="*/ 0 w 141"/>
                <a:gd name="T41" fmla="*/ 0 h 225"/>
                <a:gd name="T42" fmla="*/ 0 w 141"/>
                <a:gd name="T43" fmla="*/ 0 h 225"/>
                <a:gd name="T44" fmla="*/ 0 w 141"/>
                <a:gd name="T45" fmla="*/ 0 h 225"/>
                <a:gd name="T46" fmla="*/ 0 w 141"/>
                <a:gd name="T47" fmla="*/ 0 h 225"/>
                <a:gd name="T48" fmla="*/ 0 w 141"/>
                <a:gd name="T49" fmla="*/ 0 h 225"/>
                <a:gd name="T50" fmla="*/ 0 w 141"/>
                <a:gd name="T51" fmla="*/ 0 h 225"/>
                <a:gd name="T52" fmla="*/ 0 w 141"/>
                <a:gd name="T53" fmla="*/ 0 h 225"/>
                <a:gd name="T54" fmla="*/ 0 w 141"/>
                <a:gd name="T55" fmla="*/ 0 h 225"/>
                <a:gd name="T56" fmla="*/ 0 w 141"/>
                <a:gd name="T57" fmla="*/ 0 h 225"/>
                <a:gd name="T58" fmla="*/ 0 w 141"/>
                <a:gd name="T59" fmla="*/ 0 h 225"/>
                <a:gd name="T60" fmla="*/ 0 w 141"/>
                <a:gd name="T61" fmla="*/ 0 h 225"/>
                <a:gd name="T62" fmla="*/ 0 w 141"/>
                <a:gd name="T63" fmla="*/ 0 h 225"/>
                <a:gd name="T64" fmla="*/ 0 w 141"/>
                <a:gd name="T65" fmla="*/ 0 h 225"/>
                <a:gd name="T66" fmla="*/ 0 w 141"/>
                <a:gd name="T67" fmla="*/ 0 h 225"/>
                <a:gd name="T68" fmla="*/ 0 w 141"/>
                <a:gd name="T69" fmla="*/ 0 h 225"/>
                <a:gd name="T70" fmla="*/ 0 w 141"/>
                <a:gd name="T71" fmla="*/ 0 h 225"/>
                <a:gd name="T72" fmla="*/ 0 w 141"/>
                <a:gd name="T73" fmla="*/ 0 h 225"/>
                <a:gd name="T74" fmla="*/ 0 w 141"/>
                <a:gd name="T75" fmla="*/ 0 h 225"/>
                <a:gd name="T76" fmla="*/ 0 w 141"/>
                <a:gd name="T77" fmla="*/ 0 h 225"/>
                <a:gd name="T78" fmla="*/ 0 w 141"/>
                <a:gd name="T79" fmla="*/ 0 h 225"/>
                <a:gd name="T80" fmla="*/ 0 w 141"/>
                <a:gd name="T81" fmla="*/ 0 h 225"/>
                <a:gd name="T82" fmla="*/ 0 w 141"/>
                <a:gd name="T83" fmla="*/ 0 h 225"/>
                <a:gd name="T84" fmla="*/ 0 w 141"/>
                <a:gd name="T85" fmla="*/ 0 h 225"/>
                <a:gd name="T86" fmla="*/ 0 w 141"/>
                <a:gd name="T87" fmla="*/ 0 h 225"/>
                <a:gd name="T88" fmla="*/ 0 w 141"/>
                <a:gd name="T89" fmla="*/ 0 h 225"/>
                <a:gd name="T90" fmla="*/ 0 w 141"/>
                <a:gd name="T91" fmla="*/ 0 h 225"/>
                <a:gd name="T92" fmla="*/ 0 w 141"/>
                <a:gd name="T93" fmla="*/ 0 h 225"/>
                <a:gd name="T94" fmla="*/ 0 w 141"/>
                <a:gd name="T95" fmla="*/ 0 h 225"/>
                <a:gd name="T96" fmla="*/ 0 w 141"/>
                <a:gd name="T97" fmla="*/ 0 h 225"/>
                <a:gd name="T98" fmla="*/ 0 w 141"/>
                <a:gd name="T99" fmla="*/ 0 h 225"/>
                <a:gd name="T100" fmla="*/ 0 w 141"/>
                <a:gd name="T101" fmla="*/ 0 h 225"/>
                <a:gd name="T102" fmla="*/ 0 w 141"/>
                <a:gd name="T103" fmla="*/ 0 h 225"/>
                <a:gd name="T104" fmla="*/ 0 w 141"/>
                <a:gd name="T105" fmla="*/ 0 h 2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1"/>
                <a:gd name="T160" fmla="*/ 0 h 225"/>
                <a:gd name="T161" fmla="*/ 141 w 141"/>
                <a:gd name="T162" fmla="*/ 225 h 2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1" h="225">
                  <a:moveTo>
                    <a:pt x="76" y="0"/>
                  </a:moveTo>
                  <a:lnTo>
                    <a:pt x="67" y="0"/>
                  </a:lnTo>
                  <a:lnTo>
                    <a:pt x="61" y="1"/>
                  </a:lnTo>
                  <a:lnTo>
                    <a:pt x="52" y="3"/>
                  </a:lnTo>
                  <a:lnTo>
                    <a:pt x="47" y="5"/>
                  </a:lnTo>
                  <a:lnTo>
                    <a:pt x="40" y="7"/>
                  </a:lnTo>
                  <a:lnTo>
                    <a:pt x="34" y="9"/>
                  </a:lnTo>
                  <a:lnTo>
                    <a:pt x="28" y="13"/>
                  </a:lnTo>
                  <a:lnTo>
                    <a:pt x="24" y="16"/>
                  </a:lnTo>
                  <a:lnTo>
                    <a:pt x="14" y="26"/>
                  </a:lnTo>
                  <a:lnTo>
                    <a:pt x="9" y="35"/>
                  </a:lnTo>
                  <a:lnTo>
                    <a:pt x="4" y="45"/>
                  </a:lnTo>
                  <a:lnTo>
                    <a:pt x="3" y="56"/>
                  </a:lnTo>
                  <a:lnTo>
                    <a:pt x="3" y="60"/>
                  </a:lnTo>
                  <a:lnTo>
                    <a:pt x="4" y="64"/>
                  </a:lnTo>
                  <a:lnTo>
                    <a:pt x="4" y="68"/>
                  </a:lnTo>
                  <a:lnTo>
                    <a:pt x="5" y="72"/>
                  </a:lnTo>
                  <a:lnTo>
                    <a:pt x="6" y="76"/>
                  </a:lnTo>
                  <a:lnTo>
                    <a:pt x="9" y="80"/>
                  </a:lnTo>
                  <a:lnTo>
                    <a:pt x="11" y="84"/>
                  </a:lnTo>
                  <a:lnTo>
                    <a:pt x="13" y="89"/>
                  </a:lnTo>
                  <a:lnTo>
                    <a:pt x="17" y="92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1" y="105"/>
                  </a:lnTo>
                  <a:lnTo>
                    <a:pt x="35" y="109"/>
                  </a:lnTo>
                  <a:lnTo>
                    <a:pt x="40" y="112"/>
                  </a:lnTo>
                  <a:lnTo>
                    <a:pt x="43" y="114"/>
                  </a:lnTo>
                  <a:lnTo>
                    <a:pt x="46" y="116"/>
                  </a:lnTo>
                  <a:lnTo>
                    <a:pt x="46" y="118"/>
                  </a:lnTo>
                  <a:lnTo>
                    <a:pt x="36" y="121"/>
                  </a:lnTo>
                  <a:lnTo>
                    <a:pt x="29" y="125"/>
                  </a:lnTo>
                  <a:lnTo>
                    <a:pt x="23" y="128"/>
                  </a:lnTo>
                  <a:lnTo>
                    <a:pt x="18" y="132"/>
                  </a:lnTo>
                  <a:lnTo>
                    <a:pt x="10" y="140"/>
                  </a:lnTo>
                  <a:lnTo>
                    <a:pt x="4" y="149"/>
                  </a:lnTo>
                  <a:lnTo>
                    <a:pt x="1" y="159"/>
                  </a:lnTo>
                  <a:lnTo>
                    <a:pt x="0" y="171"/>
                  </a:lnTo>
                  <a:lnTo>
                    <a:pt x="1" y="184"/>
                  </a:lnTo>
                  <a:lnTo>
                    <a:pt x="5" y="194"/>
                  </a:lnTo>
                  <a:lnTo>
                    <a:pt x="12" y="203"/>
                  </a:lnTo>
                  <a:lnTo>
                    <a:pt x="21" y="211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8" y="219"/>
                  </a:lnTo>
                  <a:lnTo>
                    <a:pt x="43" y="222"/>
                  </a:lnTo>
                  <a:lnTo>
                    <a:pt x="49" y="223"/>
                  </a:lnTo>
                  <a:lnTo>
                    <a:pt x="55" y="224"/>
                  </a:lnTo>
                  <a:lnTo>
                    <a:pt x="61" y="225"/>
                  </a:lnTo>
                  <a:lnTo>
                    <a:pt x="66" y="225"/>
                  </a:lnTo>
                  <a:lnTo>
                    <a:pt x="70" y="215"/>
                  </a:lnTo>
                  <a:lnTo>
                    <a:pt x="61" y="213"/>
                  </a:lnTo>
                  <a:lnTo>
                    <a:pt x="54" y="209"/>
                  </a:lnTo>
                  <a:lnTo>
                    <a:pt x="47" y="203"/>
                  </a:lnTo>
                  <a:lnTo>
                    <a:pt x="42" y="194"/>
                  </a:lnTo>
                  <a:lnTo>
                    <a:pt x="41" y="188"/>
                  </a:lnTo>
                  <a:lnTo>
                    <a:pt x="40" y="182"/>
                  </a:lnTo>
                  <a:lnTo>
                    <a:pt x="39" y="177"/>
                  </a:lnTo>
                  <a:lnTo>
                    <a:pt x="39" y="170"/>
                  </a:lnTo>
                  <a:lnTo>
                    <a:pt x="39" y="163"/>
                  </a:lnTo>
                  <a:lnTo>
                    <a:pt x="40" y="156"/>
                  </a:lnTo>
                  <a:lnTo>
                    <a:pt x="41" y="150"/>
                  </a:lnTo>
                  <a:lnTo>
                    <a:pt x="43" y="144"/>
                  </a:lnTo>
                  <a:lnTo>
                    <a:pt x="44" y="140"/>
                  </a:lnTo>
                  <a:lnTo>
                    <a:pt x="48" y="135"/>
                  </a:lnTo>
                  <a:lnTo>
                    <a:pt x="50" y="129"/>
                  </a:lnTo>
                  <a:lnTo>
                    <a:pt x="55" y="122"/>
                  </a:lnTo>
                  <a:lnTo>
                    <a:pt x="65" y="129"/>
                  </a:lnTo>
                  <a:lnTo>
                    <a:pt x="73" y="135"/>
                  </a:lnTo>
                  <a:lnTo>
                    <a:pt x="80" y="141"/>
                  </a:lnTo>
                  <a:lnTo>
                    <a:pt x="85" y="145"/>
                  </a:lnTo>
                  <a:lnTo>
                    <a:pt x="90" y="152"/>
                  </a:lnTo>
                  <a:lnTo>
                    <a:pt x="94" y="160"/>
                  </a:lnTo>
                  <a:lnTo>
                    <a:pt x="96" y="170"/>
                  </a:lnTo>
                  <a:lnTo>
                    <a:pt x="97" y="178"/>
                  </a:lnTo>
                  <a:lnTo>
                    <a:pt x="96" y="187"/>
                  </a:lnTo>
                  <a:lnTo>
                    <a:pt x="95" y="195"/>
                  </a:lnTo>
                  <a:lnTo>
                    <a:pt x="93" y="202"/>
                  </a:lnTo>
                  <a:lnTo>
                    <a:pt x="89" y="207"/>
                  </a:lnTo>
                  <a:lnTo>
                    <a:pt x="85" y="210"/>
                  </a:lnTo>
                  <a:lnTo>
                    <a:pt x="80" y="212"/>
                  </a:lnTo>
                  <a:lnTo>
                    <a:pt x="74" y="213"/>
                  </a:lnTo>
                  <a:lnTo>
                    <a:pt x="70" y="215"/>
                  </a:lnTo>
                  <a:lnTo>
                    <a:pt x="66" y="225"/>
                  </a:lnTo>
                  <a:lnTo>
                    <a:pt x="74" y="225"/>
                  </a:lnTo>
                  <a:lnTo>
                    <a:pt x="82" y="224"/>
                  </a:lnTo>
                  <a:lnTo>
                    <a:pt x="89" y="223"/>
                  </a:lnTo>
                  <a:lnTo>
                    <a:pt x="96" y="220"/>
                  </a:lnTo>
                  <a:lnTo>
                    <a:pt x="103" y="218"/>
                  </a:lnTo>
                  <a:lnTo>
                    <a:pt x="109" y="216"/>
                  </a:lnTo>
                  <a:lnTo>
                    <a:pt x="115" y="212"/>
                  </a:lnTo>
                  <a:lnTo>
                    <a:pt x="120" y="208"/>
                  </a:lnTo>
                  <a:lnTo>
                    <a:pt x="130" y="199"/>
                  </a:lnTo>
                  <a:lnTo>
                    <a:pt x="137" y="187"/>
                  </a:lnTo>
                  <a:lnTo>
                    <a:pt x="140" y="174"/>
                  </a:lnTo>
                  <a:lnTo>
                    <a:pt x="141" y="159"/>
                  </a:lnTo>
                  <a:lnTo>
                    <a:pt x="140" y="148"/>
                  </a:lnTo>
                  <a:lnTo>
                    <a:pt x="138" y="137"/>
                  </a:lnTo>
                  <a:lnTo>
                    <a:pt x="133" y="128"/>
                  </a:lnTo>
                  <a:lnTo>
                    <a:pt x="127" y="119"/>
                  </a:lnTo>
                  <a:lnTo>
                    <a:pt x="123" y="113"/>
                  </a:lnTo>
                  <a:lnTo>
                    <a:pt x="116" y="107"/>
                  </a:lnTo>
                  <a:lnTo>
                    <a:pt x="107" y="101"/>
                  </a:lnTo>
                  <a:lnTo>
                    <a:pt x="96" y="92"/>
                  </a:lnTo>
                  <a:lnTo>
                    <a:pt x="96" y="90"/>
                  </a:lnTo>
                  <a:lnTo>
                    <a:pt x="103" y="88"/>
                  </a:lnTo>
                  <a:lnTo>
                    <a:pt x="110" y="84"/>
                  </a:lnTo>
                  <a:lnTo>
                    <a:pt x="116" y="81"/>
                  </a:lnTo>
                  <a:lnTo>
                    <a:pt x="122" y="77"/>
                  </a:lnTo>
                  <a:lnTo>
                    <a:pt x="128" y="71"/>
                  </a:lnTo>
                  <a:lnTo>
                    <a:pt x="133" y="64"/>
                  </a:lnTo>
                  <a:lnTo>
                    <a:pt x="137" y="54"/>
                  </a:lnTo>
                  <a:lnTo>
                    <a:pt x="138" y="46"/>
                  </a:lnTo>
                  <a:lnTo>
                    <a:pt x="137" y="37"/>
                  </a:lnTo>
                  <a:lnTo>
                    <a:pt x="133" y="29"/>
                  </a:lnTo>
                  <a:lnTo>
                    <a:pt x="128" y="21"/>
                  </a:lnTo>
                  <a:lnTo>
                    <a:pt x="122" y="14"/>
                  </a:lnTo>
                  <a:lnTo>
                    <a:pt x="117" y="11"/>
                  </a:lnTo>
                  <a:lnTo>
                    <a:pt x="112" y="8"/>
                  </a:lnTo>
                  <a:lnTo>
                    <a:pt x="108" y="6"/>
                  </a:lnTo>
                  <a:lnTo>
                    <a:pt x="102" y="4"/>
                  </a:lnTo>
                  <a:lnTo>
                    <a:pt x="96" y="3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1" y="9"/>
                  </a:lnTo>
                  <a:lnTo>
                    <a:pt x="78" y="11"/>
                  </a:lnTo>
                  <a:lnTo>
                    <a:pt x="84" y="12"/>
                  </a:lnTo>
                  <a:lnTo>
                    <a:pt x="89" y="15"/>
                  </a:lnTo>
                  <a:lnTo>
                    <a:pt x="93" y="21"/>
                  </a:lnTo>
                  <a:lnTo>
                    <a:pt x="95" y="27"/>
                  </a:lnTo>
                  <a:lnTo>
                    <a:pt x="97" y="34"/>
                  </a:lnTo>
                  <a:lnTo>
                    <a:pt x="99" y="42"/>
                  </a:lnTo>
                  <a:lnTo>
                    <a:pt x="99" y="50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6" y="66"/>
                  </a:lnTo>
                  <a:lnTo>
                    <a:pt x="95" y="71"/>
                  </a:lnTo>
                  <a:lnTo>
                    <a:pt x="94" y="73"/>
                  </a:lnTo>
                  <a:lnTo>
                    <a:pt x="92" y="76"/>
                  </a:lnTo>
                  <a:lnTo>
                    <a:pt x="89" y="81"/>
                  </a:lnTo>
                  <a:lnTo>
                    <a:pt x="86" y="86"/>
                  </a:lnTo>
                  <a:lnTo>
                    <a:pt x="80" y="82"/>
                  </a:lnTo>
                  <a:lnTo>
                    <a:pt x="74" y="79"/>
                  </a:lnTo>
                  <a:lnTo>
                    <a:pt x="69" y="74"/>
                  </a:lnTo>
                  <a:lnTo>
                    <a:pt x="63" y="69"/>
                  </a:lnTo>
                  <a:lnTo>
                    <a:pt x="55" y="61"/>
                  </a:lnTo>
                  <a:lnTo>
                    <a:pt x="49" y="53"/>
                  </a:lnTo>
                  <a:lnTo>
                    <a:pt x="46" y="44"/>
                  </a:lnTo>
                  <a:lnTo>
                    <a:pt x="44" y="36"/>
                  </a:lnTo>
                  <a:lnTo>
                    <a:pt x="44" y="30"/>
                  </a:lnTo>
                  <a:lnTo>
                    <a:pt x="47" y="26"/>
                  </a:lnTo>
                  <a:lnTo>
                    <a:pt x="49" y="21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61" y="12"/>
                  </a:lnTo>
                  <a:lnTo>
                    <a:pt x="65" y="9"/>
                  </a:lnTo>
                  <a:lnTo>
                    <a:pt x="71" y="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Freeform 1264"/>
            <p:cNvSpPr>
              <a:spLocks/>
            </p:cNvSpPr>
            <p:nvPr/>
          </p:nvSpPr>
          <p:spPr bwMode="auto">
            <a:xfrm>
              <a:off x="4141" y="3096"/>
              <a:ext cx="48" cy="112"/>
            </a:xfrm>
            <a:custGeom>
              <a:avLst/>
              <a:gdLst>
                <a:gd name="T0" fmla="*/ 0 w 143"/>
                <a:gd name="T1" fmla="*/ 0 h 225"/>
                <a:gd name="T2" fmla="*/ 0 w 143"/>
                <a:gd name="T3" fmla="*/ 0 h 225"/>
                <a:gd name="T4" fmla="*/ 0 w 143"/>
                <a:gd name="T5" fmla="*/ 0 h 225"/>
                <a:gd name="T6" fmla="*/ 0 w 143"/>
                <a:gd name="T7" fmla="*/ 0 h 225"/>
                <a:gd name="T8" fmla="*/ 0 w 143"/>
                <a:gd name="T9" fmla="*/ 0 h 225"/>
                <a:gd name="T10" fmla="*/ 0 w 143"/>
                <a:gd name="T11" fmla="*/ 0 h 225"/>
                <a:gd name="T12" fmla="*/ 0 w 143"/>
                <a:gd name="T13" fmla="*/ 0 h 225"/>
                <a:gd name="T14" fmla="*/ 0 w 143"/>
                <a:gd name="T15" fmla="*/ 0 h 225"/>
                <a:gd name="T16" fmla="*/ 0 w 143"/>
                <a:gd name="T17" fmla="*/ 0 h 225"/>
                <a:gd name="T18" fmla="*/ 0 w 143"/>
                <a:gd name="T19" fmla="*/ 0 h 225"/>
                <a:gd name="T20" fmla="*/ 0 w 143"/>
                <a:gd name="T21" fmla="*/ 0 h 225"/>
                <a:gd name="T22" fmla="*/ 0 w 143"/>
                <a:gd name="T23" fmla="*/ 0 h 225"/>
                <a:gd name="T24" fmla="*/ 0 w 143"/>
                <a:gd name="T25" fmla="*/ 0 h 225"/>
                <a:gd name="T26" fmla="*/ 0 w 143"/>
                <a:gd name="T27" fmla="*/ 0 h 225"/>
                <a:gd name="T28" fmla="*/ 0 w 143"/>
                <a:gd name="T29" fmla="*/ 0 h 225"/>
                <a:gd name="T30" fmla="*/ 0 w 143"/>
                <a:gd name="T31" fmla="*/ 0 h 225"/>
                <a:gd name="T32" fmla="*/ 0 w 143"/>
                <a:gd name="T33" fmla="*/ 0 h 225"/>
                <a:gd name="T34" fmla="*/ 0 w 143"/>
                <a:gd name="T35" fmla="*/ 0 h 225"/>
                <a:gd name="T36" fmla="*/ 0 w 143"/>
                <a:gd name="T37" fmla="*/ 0 h 225"/>
                <a:gd name="T38" fmla="*/ 0 w 143"/>
                <a:gd name="T39" fmla="*/ 0 h 225"/>
                <a:gd name="T40" fmla="*/ 0 w 143"/>
                <a:gd name="T41" fmla="*/ 0 h 225"/>
                <a:gd name="T42" fmla="*/ 0 w 143"/>
                <a:gd name="T43" fmla="*/ 0 h 225"/>
                <a:gd name="T44" fmla="*/ 0 w 143"/>
                <a:gd name="T45" fmla="*/ 0 h 225"/>
                <a:gd name="T46" fmla="*/ 0 w 143"/>
                <a:gd name="T47" fmla="*/ 0 h 225"/>
                <a:gd name="T48" fmla="*/ 0 w 143"/>
                <a:gd name="T49" fmla="*/ 0 h 225"/>
                <a:gd name="T50" fmla="*/ 0 w 143"/>
                <a:gd name="T51" fmla="*/ 0 h 225"/>
                <a:gd name="T52" fmla="*/ 0 w 143"/>
                <a:gd name="T53" fmla="*/ 0 h 225"/>
                <a:gd name="T54" fmla="*/ 0 w 143"/>
                <a:gd name="T55" fmla="*/ 0 h 225"/>
                <a:gd name="T56" fmla="*/ 0 w 143"/>
                <a:gd name="T57" fmla="*/ 0 h 225"/>
                <a:gd name="T58" fmla="*/ 0 w 143"/>
                <a:gd name="T59" fmla="*/ 0 h 225"/>
                <a:gd name="T60" fmla="*/ 0 w 143"/>
                <a:gd name="T61" fmla="*/ 0 h 225"/>
                <a:gd name="T62" fmla="*/ 0 w 143"/>
                <a:gd name="T63" fmla="*/ 0 h 225"/>
                <a:gd name="T64" fmla="*/ 0 w 143"/>
                <a:gd name="T65" fmla="*/ 0 h 225"/>
                <a:gd name="T66" fmla="*/ 0 w 143"/>
                <a:gd name="T67" fmla="*/ 0 h 225"/>
                <a:gd name="T68" fmla="*/ 0 w 143"/>
                <a:gd name="T69" fmla="*/ 0 h 225"/>
                <a:gd name="T70" fmla="*/ 0 w 143"/>
                <a:gd name="T71" fmla="*/ 0 h 225"/>
                <a:gd name="T72" fmla="*/ 0 w 143"/>
                <a:gd name="T73" fmla="*/ 0 h 225"/>
                <a:gd name="T74" fmla="*/ 0 w 143"/>
                <a:gd name="T75" fmla="*/ 0 h 225"/>
                <a:gd name="T76" fmla="*/ 0 w 143"/>
                <a:gd name="T77" fmla="*/ 0 h 225"/>
                <a:gd name="T78" fmla="*/ 0 w 143"/>
                <a:gd name="T79" fmla="*/ 0 h 225"/>
                <a:gd name="T80" fmla="*/ 0 w 143"/>
                <a:gd name="T81" fmla="*/ 0 h 225"/>
                <a:gd name="T82" fmla="*/ 0 w 143"/>
                <a:gd name="T83" fmla="*/ 0 h 225"/>
                <a:gd name="T84" fmla="*/ 0 w 143"/>
                <a:gd name="T85" fmla="*/ 0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225"/>
                <a:gd name="T131" fmla="*/ 143 w 143"/>
                <a:gd name="T132" fmla="*/ 225 h 2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225">
                  <a:moveTo>
                    <a:pt x="69" y="0"/>
                  </a:moveTo>
                  <a:lnTo>
                    <a:pt x="62" y="0"/>
                  </a:lnTo>
                  <a:lnTo>
                    <a:pt x="55" y="1"/>
                  </a:lnTo>
                  <a:lnTo>
                    <a:pt x="50" y="4"/>
                  </a:lnTo>
                  <a:lnTo>
                    <a:pt x="44" y="5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27" y="16"/>
                  </a:lnTo>
                  <a:lnTo>
                    <a:pt x="21" y="21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1" y="59"/>
                  </a:lnTo>
                  <a:lnTo>
                    <a:pt x="0" y="75"/>
                  </a:lnTo>
                  <a:lnTo>
                    <a:pt x="1" y="89"/>
                  </a:lnTo>
                  <a:lnTo>
                    <a:pt x="5" y="102"/>
                  </a:lnTo>
                  <a:lnTo>
                    <a:pt x="9" y="113"/>
                  </a:lnTo>
                  <a:lnTo>
                    <a:pt x="16" y="122"/>
                  </a:lnTo>
                  <a:lnTo>
                    <a:pt x="21" y="127"/>
                  </a:lnTo>
                  <a:lnTo>
                    <a:pt x="25" y="131"/>
                  </a:lnTo>
                  <a:lnTo>
                    <a:pt x="30" y="133"/>
                  </a:lnTo>
                  <a:lnTo>
                    <a:pt x="36" y="135"/>
                  </a:lnTo>
                  <a:lnTo>
                    <a:pt x="40" y="137"/>
                  </a:lnTo>
                  <a:lnTo>
                    <a:pt x="46" y="139"/>
                  </a:lnTo>
                  <a:lnTo>
                    <a:pt x="53" y="140"/>
                  </a:lnTo>
                  <a:lnTo>
                    <a:pt x="59" y="140"/>
                  </a:lnTo>
                  <a:lnTo>
                    <a:pt x="63" y="140"/>
                  </a:lnTo>
                  <a:lnTo>
                    <a:pt x="67" y="139"/>
                  </a:lnTo>
                  <a:lnTo>
                    <a:pt x="70" y="139"/>
                  </a:lnTo>
                  <a:lnTo>
                    <a:pt x="75" y="137"/>
                  </a:lnTo>
                  <a:lnTo>
                    <a:pt x="77" y="137"/>
                  </a:lnTo>
                  <a:lnTo>
                    <a:pt x="79" y="136"/>
                  </a:lnTo>
                  <a:lnTo>
                    <a:pt x="82" y="136"/>
                  </a:lnTo>
                  <a:lnTo>
                    <a:pt x="85" y="135"/>
                  </a:lnTo>
                  <a:lnTo>
                    <a:pt x="86" y="136"/>
                  </a:lnTo>
                  <a:lnTo>
                    <a:pt x="83" y="147"/>
                  </a:lnTo>
                  <a:lnTo>
                    <a:pt x="79" y="156"/>
                  </a:lnTo>
                  <a:lnTo>
                    <a:pt x="76" y="165"/>
                  </a:lnTo>
                  <a:lnTo>
                    <a:pt x="71" y="173"/>
                  </a:lnTo>
                  <a:lnTo>
                    <a:pt x="66" y="181"/>
                  </a:lnTo>
                  <a:lnTo>
                    <a:pt x="59" y="188"/>
                  </a:lnTo>
                  <a:lnTo>
                    <a:pt x="52" y="194"/>
                  </a:lnTo>
                  <a:lnTo>
                    <a:pt x="45" y="200"/>
                  </a:lnTo>
                  <a:lnTo>
                    <a:pt x="40" y="203"/>
                  </a:lnTo>
                  <a:lnTo>
                    <a:pt x="36" y="205"/>
                  </a:lnTo>
                  <a:lnTo>
                    <a:pt x="31" y="208"/>
                  </a:lnTo>
                  <a:lnTo>
                    <a:pt x="25" y="210"/>
                  </a:lnTo>
                  <a:lnTo>
                    <a:pt x="21" y="212"/>
                  </a:lnTo>
                  <a:lnTo>
                    <a:pt x="15" y="213"/>
                  </a:lnTo>
                  <a:lnTo>
                    <a:pt x="8" y="216"/>
                  </a:lnTo>
                  <a:lnTo>
                    <a:pt x="2" y="217"/>
                  </a:lnTo>
                  <a:lnTo>
                    <a:pt x="2" y="225"/>
                  </a:lnTo>
                  <a:lnTo>
                    <a:pt x="15" y="224"/>
                  </a:lnTo>
                  <a:lnTo>
                    <a:pt x="29" y="222"/>
                  </a:lnTo>
                  <a:lnTo>
                    <a:pt x="40" y="218"/>
                  </a:lnTo>
                  <a:lnTo>
                    <a:pt x="53" y="215"/>
                  </a:lnTo>
                  <a:lnTo>
                    <a:pt x="63" y="210"/>
                  </a:lnTo>
                  <a:lnTo>
                    <a:pt x="75" y="204"/>
                  </a:lnTo>
                  <a:lnTo>
                    <a:pt x="85" y="197"/>
                  </a:lnTo>
                  <a:lnTo>
                    <a:pt x="96" y="190"/>
                  </a:lnTo>
                  <a:lnTo>
                    <a:pt x="107" y="180"/>
                  </a:lnTo>
                  <a:lnTo>
                    <a:pt x="116" y="170"/>
                  </a:lnTo>
                  <a:lnTo>
                    <a:pt x="124" y="158"/>
                  </a:lnTo>
                  <a:lnTo>
                    <a:pt x="131" y="147"/>
                  </a:lnTo>
                  <a:lnTo>
                    <a:pt x="136" y="134"/>
                  </a:lnTo>
                  <a:lnTo>
                    <a:pt x="140" y="120"/>
                  </a:lnTo>
                  <a:lnTo>
                    <a:pt x="142" y="106"/>
                  </a:lnTo>
                  <a:lnTo>
                    <a:pt x="143" y="91"/>
                  </a:lnTo>
                  <a:lnTo>
                    <a:pt x="142" y="72"/>
                  </a:lnTo>
                  <a:lnTo>
                    <a:pt x="138" y="54"/>
                  </a:lnTo>
                  <a:lnTo>
                    <a:pt x="131" y="38"/>
                  </a:lnTo>
                  <a:lnTo>
                    <a:pt x="122" y="26"/>
                  </a:lnTo>
                  <a:lnTo>
                    <a:pt x="116" y="20"/>
                  </a:lnTo>
                  <a:lnTo>
                    <a:pt x="111" y="14"/>
                  </a:lnTo>
                  <a:lnTo>
                    <a:pt x="105" y="9"/>
                  </a:lnTo>
                  <a:lnTo>
                    <a:pt x="99" y="6"/>
                  </a:lnTo>
                  <a:lnTo>
                    <a:pt x="92" y="4"/>
                  </a:lnTo>
                  <a:lnTo>
                    <a:pt x="85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9" y="9"/>
                  </a:lnTo>
                  <a:lnTo>
                    <a:pt x="74" y="11"/>
                  </a:lnTo>
                  <a:lnTo>
                    <a:pt x="78" y="12"/>
                  </a:lnTo>
                  <a:lnTo>
                    <a:pt x="82" y="15"/>
                  </a:lnTo>
                  <a:lnTo>
                    <a:pt x="84" y="19"/>
                  </a:lnTo>
                  <a:lnTo>
                    <a:pt x="85" y="22"/>
                  </a:lnTo>
                  <a:lnTo>
                    <a:pt x="88" y="27"/>
                  </a:lnTo>
                  <a:lnTo>
                    <a:pt x="89" y="31"/>
                  </a:lnTo>
                  <a:lnTo>
                    <a:pt x="90" y="36"/>
                  </a:lnTo>
                  <a:lnTo>
                    <a:pt x="91" y="41"/>
                  </a:lnTo>
                  <a:lnTo>
                    <a:pt x="91" y="45"/>
                  </a:lnTo>
                  <a:lnTo>
                    <a:pt x="92" y="51"/>
                  </a:lnTo>
                  <a:lnTo>
                    <a:pt x="92" y="58"/>
                  </a:lnTo>
                  <a:lnTo>
                    <a:pt x="92" y="64"/>
                  </a:lnTo>
                  <a:lnTo>
                    <a:pt x="93" y="71"/>
                  </a:lnTo>
                  <a:lnTo>
                    <a:pt x="93" y="77"/>
                  </a:lnTo>
                  <a:lnTo>
                    <a:pt x="93" y="86"/>
                  </a:lnTo>
                  <a:lnTo>
                    <a:pt x="93" y="92"/>
                  </a:lnTo>
                  <a:lnTo>
                    <a:pt x="93" y="98"/>
                  </a:lnTo>
                  <a:lnTo>
                    <a:pt x="92" y="104"/>
                  </a:lnTo>
                  <a:lnTo>
                    <a:pt x="92" y="110"/>
                  </a:lnTo>
                  <a:lnTo>
                    <a:pt x="91" y="114"/>
                  </a:lnTo>
                  <a:lnTo>
                    <a:pt x="91" y="118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4" y="124"/>
                  </a:lnTo>
                  <a:lnTo>
                    <a:pt x="82" y="125"/>
                  </a:lnTo>
                  <a:lnTo>
                    <a:pt x="81" y="125"/>
                  </a:lnTo>
                  <a:lnTo>
                    <a:pt x="78" y="125"/>
                  </a:lnTo>
                  <a:lnTo>
                    <a:pt x="76" y="125"/>
                  </a:lnTo>
                  <a:lnTo>
                    <a:pt x="69" y="124"/>
                  </a:lnTo>
                  <a:lnTo>
                    <a:pt x="63" y="120"/>
                  </a:lnTo>
                  <a:lnTo>
                    <a:pt x="58" y="116"/>
                  </a:lnTo>
                  <a:lnTo>
                    <a:pt x="54" y="107"/>
                  </a:lnTo>
                  <a:lnTo>
                    <a:pt x="51" y="97"/>
                  </a:lnTo>
                  <a:lnTo>
                    <a:pt x="50" y="84"/>
                  </a:lnTo>
                  <a:lnTo>
                    <a:pt x="47" y="69"/>
                  </a:lnTo>
                  <a:lnTo>
                    <a:pt x="47" y="52"/>
                  </a:lnTo>
                  <a:lnTo>
                    <a:pt x="47" y="43"/>
                  </a:lnTo>
                  <a:lnTo>
                    <a:pt x="48" y="34"/>
                  </a:lnTo>
                  <a:lnTo>
                    <a:pt x="51" y="27"/>
                  </a:lnTo>
                  <a:lnTo>
                    <a:pt x="53" y="20"/>
                  </a:lnTo>
                  <a:lnTo>
                    <a:pt x="55" y="15"/>
                  </a:lnTo>
                  <a:lnTo>
                    <a:pt x="60" y="12"/>
                  </a:lnTo>
                  <a:lnTo>
                    <a:pt x="63" y="11"/>
                  </a:lnTo>
                  <a:lnTo>
                    <a:pt x="69" y="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Freeform 1265"/>
            <p:cNvSpPr>
              <a:spLocks/>
            </p:cNvSpPr>
            <p:nvPr/>
          </p:nvSpPr>
          <p:spPr bwMode="auto">
            <a:xfrm>
              <a:off x="4406" y="3096"/>
              <a:ext cx="40" cy="110"/>
            </a:xfrm>
            <a:custGeom>
              <a:avLst/>
              <a:gdLst>
                <a:gd name="T0" fmla="*/ 0 w 120"/>
                <a:gd name="T1" fmla="*/ 1 h 220"/>
                <a:gd name="T2" fmla="*/ 0 w 120"/>
                <a:gd name="T3" fmla="*/ 1 h 220"/>
                <a:gd name="T4" fmla="*/ 0 w 120"/>
                <a:gd name="T5" fmla="*/ 1 h 220"/>
                <a:gd name="T6" fmla="*/ 0 w 120"/>
                <a:gd name="T7" fmla="*/ 1 h 220"/>
                <a:gd name="T8" fmla="*/ 0 w 120"/>
                <a:gd name="T9" fmla="*/ 1 h 220"/>
                <a:gd name="T10" fmla="*/ 0 w 120"/>
                <a:gd name="T11" fmla="*/ 1 h 220"/>
                <a:gd name="T12" fmla="*/ 0 w 120"/>
                <a:gd name="T13" fmla="*/ 1 h 220"/>
                <a:gd name="T14" fmla="*/ 0 w 120"/>
                <a:gd name="T15" fmla="*/ 1 h 220"/>
                <a:gd name="T16" fmla="*/ 0 w 120"/>
                <a:gd name="T17" fmla="*/ 1 h 220"/>
                <a:gd name="T18" fmla="*/ 0 w 120"/>
                <a:gd name="T19" fmla="*/ 1 h 220"/>
                <a:gd name="T20" fmla="*/ 0 w 120"/>
                <a:gd name="T21" fmla="*/ 1 h 220"/>
                <a:gd name="T22" fmla="*/ 0 w 120"/>
                <a:gd name="T23" fmla="*/ 1 h 220"/>
                <a:gd name="T24" fmla="*/ 0 w 120"/>
                <a:gd name="T25" fmla="*/ 1 h 220"/>
                <a:gd name="T26" fmla="*/ 0 w 120"/>
                <a:gd name="T27" fmla="*/ 1 h 220"/>
                <a:gd name="T28" fmla="*/ 0 w 120"/>
                <a:gd name="T29" fmla="*/ 1 h 220"/>
                <a:gd name="T30" fmla="*/ 0 w 120"/>
                <a:gd name="T31" fmla="*/ 1 h 220"/>
                <a:gd name="T32" fmla="*/ 0 w 120"/>
                <a:gd name="T33" fmla="*/ 1 h 220"/>
                <a:gd name="T34" fmla="*/ 0 w 120"/>
                <a:gd name="T35" fmla="*/ 1 h 220"/>
                <a:gd name="T36" fmla="*/ 0 w 120"/>
                <a:gd name="T37" fmla="*/ 1 h 220"/>
                <a:gd name="T38" fmla="*/ 0 w 120"/>
                <a:gd name="T39" fmla="*/ 1 h 220"/>
                <a:gd name="T40" fmla="*/ 0 w 120"/>
                <a:gd name="T41" fmla="*/ 1 h 220"/>
                <a:gd name="T42" fmla="*/ 0 w 120"/>
                <a:gd name="T43" fmla="*/ 1 h 220"/>
                <a:gd name="T44" fmla="*/ 0 w 120"/>
                <a:gd name="T45" fmla="*/ 1 h 220"/>
                <a:gd name="T46" fmla="*/ 0 w 120"/>
                <a:gd name="T47" fmla="*/ 1 h 220"/>
                <a:gd name="T48" fmla="*/ 0 w 120"/>
                <a:gd name="T49" fmla="*/ 1 h 220"/>
                <a:gd name="T50" fmla="*/ 0 w 120"/>
                <a:gd name="T51" fmla="*/ 1 h 220"/>
                <a:gd name="T52" fmla="*/ 0 w 120"/>
                <a:gd name="T53" fmla="*/ 1 h 220"/>
                <a:gd name="T54" fmla="*/ 0 w 120"/>
                <a:gd name="T55" fmla="*/ 1 h 220"/>
                <a:gd name="T56" fmla="*/ 0 w 120"/>
                <a:gd name="T57" fmla="*/ 0 h 220"/>
                <a:gd name="T58" fmla="*/ 0 w 120"/>
                <a:gd name="T59" fmla="*/ 0 h 220"/>
                <a:gd name="T60" fmla="*/ 0 w 120"/>
                <a:gd name="T61" fmla="*/ 1 h 220"/>
                <a:gd name="T62" fmla="*/ 0 w 120"/>
                <a:gd name="T63" fmla="*/ 1 h 220"/>
                <a:gd name="T64" fmla="*/ 0 w 120"/>
                <a:gd name="T65" fmla="*/ 1 h 220"/>
                <a:gd name="T66" fmla="*/ 0 w 120"/>
                <a:gd name="T67" fmla="*/ 1 h 220"/>
                <a:gd name="T68" fmla="*/ 0 w 120"/>
                <a:gd name="T69" fmla="*/ 1 h 220"/>
                <a:gd name="T70" fmla="*/ 0 w 120"/>
                <a:gd name="T71" fmla="*/ 1 h 220"/>
                <a:gd name="T72" fmla="*/ 0 w 120"/>
                <a:gd name="T73" fmla="*/ 1 h 220"/>
                <a:gd name="T74" fmla="*/ 0 w 120"/>
                <a:gd name="T75" fmla="*/ 1 h 220"/>
                <a:gd name="T76" fmla="*/ 0 w 120"/>
                <a:gd name="T77" fmla="*/ 1 h 220"/>
                <a:gd name="T78" fmla="*/ 0 w 120"/>
                <a:gd name="T79" fmla="*/ 1 h 220"/>
                <a:gd name="T80" fmla="*/ 0 w 120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0"/>
                <a:gd name="T124" fmla="*/ 0 h 220"/>
                <a:gd name="T125" fmla="*/ 120 w 120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0" h="220">
                  <a:moveTo>
                    <a:pt x="1" y="220"/>
                  </a:moveTo>
                  <a:lnTo>
                    <a:pt x="1" y="212"/>
                  </a:lnTo>
                  <a:lnTo>
                    <a:pt x="12" y="212"/>
                  </a:lnTo>
                  <a:lnTo>
                    <a:pt x="20" y="211"/>
                  </a:lnTo>
                  <a:lnTo>
                    <a:pt x="27" y="209"/>
                  </a:lnTo>
                  <a:lnTo>
                    <a:pt x="32" y="207"/>
                  </a:lnTo>
                  <a:lnTo>
                    <a:pt x="35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8" y="44"/>
                  </a:lnTo>
                  <a:lnTo>
                    <a:pt x="36" y="41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3" y="38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4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2" y="207"/>
                  </a:lnTo>
                  <a:lnTo>
                    <a:pt x="95" y="209"/>
                  </a:lnTo>
                  <a:lnTo>
                    <a:pt x="102" y="211"/>
                  </a:lnTo>
                  <a:lnTo>
                    <a:pt x="110" y="212"/>
                  </a:lnTo>
                  <a:lnTo>
                    <a:pt x="120" y="212"/>
                  </a:lnTo>
                  <a:lnTo>
                    <a:pt x="120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Freeform 1266"/>
            <p:cNvSpPr>
              <a:spLocks/>
            </p:cNvSpPr>
            <p:nvPr/>
          </p:nvSpPr>
          <p:spPr bwMode="auto">
            <a:xfrm>
              <a:off x="4448" y="3096"/>
              <a:ext cx="48" cy="112"/>
            </a:xfrm>
            <a:custGeom>
              <a:avLst/>
              <a:gdLst>
                <a:gd name="T0" fmla="*/ 0 w 145"/>
                <a:gd name="T1" fmla="*/ 0 h 225"/>
                <a:gd name="T2" fmla="*/ 0 w 145"/>
                <a:gd name="T3" fmla="*/ 0 h 225"/>
                <a:gd name="T4" fmla="*/ 0 w 145"/>
                <a:gd name="T5" fmla="*/ 0 h 225"/>
                <a:gd name="T6" fmla="*/ 0 w 145"/>
                <a:gd name="T7" fmla="*/ 0 h 225"/>
                <a:gd name="T8" fmla="*/ 0 w 145"/>
                <a:gd name="T9" fmla="*/ 0 h 225"/>
                <a:gd name="T10" fmla="*/ 0 w 145"/>
                <a:gd name="T11" fmla="*/ 0 h 225"/>
                <a:gd name="T12" fmla="*/ 0 w 145"/>
                <a:gd name="T13" fmla="*/ 0 h 225"/>
                <a:gd name="T14" fmla="*/ 0 w 145"/>
                <a:gd name="T15" fmla="*/ 0 h 225"/>
                <a:gd name="T16" fmla="*/ 0 w 145"/>
                <a:gd name="T17" fmla="*/ 0 h 225"/>
                <a:gd name="T18" fmla="*/ 0 w 145"/>
                <a:gd name="T19" fmla="*/ 0 h 225"/>
                <a:gd name="T20" fmla="*/ 0 w 145"/>
                <a:gd name="T21" fmla="*/ 0 h 225"/>
                <a:gd name="T22" fmla="*/ 0 w 145"/>
                <a:gd name="T23" fmla="*/ 0 h 225"/>
                <a:gd name="T24" fmla="*/ 0 w 145"/>
                <a:gd name="T25" fmla="*/ 0 h 225"/>
                <a:gd name="T26" fmla="*/ 0 w 145"/>
                <a:gd name="T27" fmla="*/ 0 h 225"/>
                <a:gd name="T28" fmla="*/ 0 w 145"/>
                <a:gd name="T29" fmla="*/ 0 h 225"/>
                <a:gd name="T30" fmla="*/ 0 w 145"/>
                <a:gd name="T31" fmla="*/ 0 h 225"/>
                <a:gd name="T32" fmla="*/ 0 w 145"/>
                <a:gd name="T33" fmla="*/ 0 h 225"/>
                <a:gd name="T34" fmla="*/ 0 w 145"/>
                <a:gd name="T35" fmla="*/ 0 h 225"/>
                <a:gd name="T36" fmla="*/ 0 w 145"/>
                <a:gd name="T37" fmla="*/ 0 h 225"/>
                <a:gd name="T38" fmla="*/ 0 w 145"/>
                <a:gd name="T39" fmla="*/ 0 h 225"/>
                <a:gd name="T40" fmla="*/ 0 w 145"/>
                <a:gd name="T41" fmla="*/ 0 h 225"/>
                <a:gd name="T42" fmla="*/ 0 w 145"/>
                <a:gd name="T43" fmla="*/ 0 h 225"/>
                <a:gd name="T44" fmla="*/ 0 w 145"/>
                <a:gd name="T45" fmla="*/ 0 h 225"/>
                <a:gd name="T46" fmla="*/ 0 w 145"/>
                <a:gd name="T47" fmla="*/ 0 h 225"/>
                <a:gd name="T48" fmla="*/ 0 w 145"/>
                <a:gd name="T49" fmla="*/ 0 h 225"/>
                <a:gd name="T50" fmla="*/ 0 w 145"/>
                <a:gd name="T51" fmla="*/ 0 h 225"/>
                <a:gd name="T52" fmla="*/ 0 w 145"/>
                <a:gd name="T53" fmla="*/ 0 h 225"/>
                <a:gd name="T54" fmla="*/ 0 w 145"/>
                <a:gd name="T55" fmla="*/ 0 h 225"/>
                <a:gd name="T56" fmla="*/ 0 w 145"/>
                <a:gd name="T57" fmla="*/ 0 h 225"/>
                <a:gd name="T58" fmla="*/ 0 w 145"/>
                <a:gd name="T59" fmla="*/ 0 h 225"/>
                <a:gd name="T60" fmla="*/ 0 w 145"/>
                <a:gd name="T61" fmla="*/ 0 h 225"/>
                <a:gd name="T62" fmla="*/ 0 w 145"/>
                <a:gd name="T63" fmla="*/ 0 h 225"/>
                <a:gd name="T64" fmla="*/ 0 w 145"/>
                <a:gd name="T65" fmla="*/ 0 h 225"/>
                <a:gd name="T66" fmla="*/ 0 w 145"/>
                <a:gd name="T67" fmla="*/ 0 h 225"/>
                <a:gd name="T68" fmla="*/ 0 w 145"/>
                <a:gd name="T69" fmla="*/ 0 h 225"/>
                <a:gd name="T70" fmla="*/ 0 w 145"/>
                <a:gd name="T71" fmla="*/ 0 h 225"/>
                <a:gd name="T72" fmla="*/ 0 w 145"/>
                <a:gd name="T73" fmla="*/ 0 h 225"/>
                <a:gd name="T74" fmla="*/ 0 w 145"/>
                <a:gd name="T75" fmla="*/ 0 h 225"/>
                <a:gd name="T76" fmla="*/ 0 w 145"/>
                <a:gd name="T77" fmla="*/ 0 h 225"/>
                <a:gd name="T78" fmla="*/ 0 w 145"/>
                <a:gd name="T79" fmla="*/ 0 h 225"/>
                <a:gd name="T80" fmla="*/ 0 w 145"/>
                <a:gd name="T81" fmla="*/ 0 h 225"/>
                <a:gd name="T82" fmla="*/ 0 w 145"/>
                <a:gd name="T83" fmla="*/ 0 h 225"/>
                <a:gd name="T84" fmla="*/ 0 w 145"/>
                <a:gd name="T85" fmla="*/ 0 h 225"/>
                <a:gd name="T86" fmla="*/ 0 w 145"/>
                <a:gd name="T87" fmla="*/ 0 h 2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5"/>
                <a:gd name="T133" fmla="*/ 0 h 225"/>
                <a:gd name="T134" fmla="*/ 145 w 145"/>
                <a:gd name="T135" fmla="*/ 225 h 2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5" h="225">
                  <a:moveTo>
                    <a:pt x="73" y="0"/>
                  </a:moveTo>
                  <a:lnTo>
                    <a:pt x="66" y="0"/>
                  </a:lnTo>
                  <a:lnTo>
                    <a:pt x="60" y="1"/>
                  </a:lnTo>
                  <a:lnTo>
                    <a:pt x="54" y="4"/>
                  </a:lnTo>
                  <a:lnTo>
                    <a:pt x="48" y="6"/>
                  </a:lnTo>
                  <a:lnTo>
                    <a:pt x="43" y="9"/>
                  </a:lnTo>
                  <a:lnTo>
                    <a:pt x="37" y="14"/>
                  </a:lnTo>
                  <a:lnTo>
                    <a:pt x="31" y="20"/>
                  </a:lnTo>
                  <a:lnTo>
                    <a:pt x="26" y="26"/>
                  </a:lnTo>
                  <a:lnTo>
                    <a:pt x="15" y="43"/>
                  </a:lnTo>
                  <a:lnTo>
                    <a:pt x="7" y="64"/>
                  </a:lnTo>
                  <a:lnTo>
                    <a:pt x="1" y="88"/>
                  </a:lnTo>
                  <a:lnTo>
                    <a:pt x="0" y="114"/>
                  </a:lnTo>
                  <a:lnTo>
                    <a:pt x="1" y="125"/>
                  </a:lnTo>
                  <a:lnTo>
                    <a:pt x="2" y="133"/>
                  </a:lnTo>
                  <a:lnTo>
                    <a:pt x="2" y="141"/>
                  </a:lnTo>
                  <a:lnTo>
                    <a:pt x="3" y="148"/>
                  </a:lnTo>
                  <a:lnTo>
                    <a:pt x="6" y="158"/>
                  </a:lnTo>
                  <a:lnTo>
                    <a:pt x="8" y="167"/>
                  </a:lnTo>
                  <a:lnTo>
                    <a:pt x="12" y="175"/>
                  </a:lnTo>
                  <a:lnTo>
                    <a:pt x="15" y="184"/>
                  </a:lnTo>
                  <a:lnTo>
                    <a:pt x="21" y="192"/>
                  </a:lnTo>
                  <a:lnTo>
                    <a:pt x="26" y="200"/>
                  </a:lnTo>
                  <a:lnTo>
                    <a:pt x="32" y="207"/>
                  </a:lnTo>
                  <a:lnTo>
                    <a:pt x="39" y="213"/>
                  </a:lnTo>
                  <a:lnTo>
                    <a:pt x="46" y="218"/>
                  </a:lnTo>
                  <a:lnTo>
                    <a:pt x="54" y="222"/>
                  </a:lnTo>
                  <a:lnTo>
                    <a:pt x="63" y="224"/>
                  </a:lnTo>
                  <a:lnTo>
                    <a:pt x="73" y="225"/>
                  </a:lnTo>
                  <a:lnTo>
                    <a:pt x="79" y="225"/>
                  </a:lnTo>
                  <a:lnTo>
                    <a:pt x="86" y="224"/>
                  </a:lnTo>
                  <a:lnTo>
                    <a:pt x="92" y="222"/>
                  </a:lnTo>
                  <a:lnTo>
                    <a:pt x="99" y="218"/>
                  </a:lnTo>
                  <a:lnTo>
                    <a:pt x="105" y="215"/>
                  </a:lnTo>
                  <a:lnTo>
                    <a:pt x="111" y="210"/>
                  </a:lnTo>
                  <a:lnTo>
                    <a:pt x="115" y="204"/>
                  </a:lnTo>
                  <a:lnTo>
                    <a:pt x="121" y="199"/>
                  </a:lnTo>
                  <a:lnTo>
                    <a:pt x="131" y="181"/>
                  </a:lnTo>
                  <a:lnTo>
                    <a:pt x="139" y="160"/>
                  </a:lnTo>
                  <a:lnTo>
                    <a:pt x="144" y="137"/>
                  </a:lnTo>
                  <a:lnTo>
                    <a:pt x="145" y="111"/>
                  </a:lnTo>
                  <a:lnTo>
                    <a:pt x="144" y="88"/>
                  </a:lnTo>
                  <a:lnTo>
                    <a:pt x="139" y="67"/>
                  </a:lnTo>
                  <a:lnTo>
                    <a:pt x="132" y="48"/>
                  </a:lnTo>
                  <a:lnTo>
                    <a:pt x="123" y="31"/>
                  </a:lnTo>
                  <a:lnTo>
                    <a:pt x="117" y="24"/>
                  </a:lnTo>
                  <a:lnTo>
                    <a:pt x="113" y="18"/>
                  </a:lnTo>
                  <a:lnTo>
                    <a:pt x="107" y="13"/>
                  </a:lnTo>
                  <a:lnTo>
                    <a:pt x="100" y="8"/>
                  </a:lnTo>
                  <a:lnTo>
                    <a:pt x="94" y="5"/>
                  </a:lnTo>
                  <a:lnTo>
                    <a:pt x="88" y="3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73" y="9"/>
                  </a:lnTo>
                  <a:lnTo>
                    <a:pt x="77" y="11"/>
                  </a:lnTo>
                  <a:lnTo>
                    <a:pt x="82" y="13"/>
                  </a:lnTo>
                  <a:lnTo>
                    <a:pt x="85" y="18"/>
                  </a:lnTo>
                  <a:lnTo>
                    <a:pt x="89" y="23"/>
                  </a:lnTo>
                  <a:lnTo>
                    <a:pt x="91" y="31"/>
                  </a:lnTo>
                  <a:lnTo>
                    <a:pt x="93" y="43"/>
                  </a:lnTo>
                  <a:lnTo>
                    <a:pt x="94" y="58"/>
                  </a:lnTo>
                  <a:lnTo>
                    <a:pt x="94" y="76"/>
                  </a:lnTo>
                  <a:lnTo>
                    <a:pt x="94" y="149"/>
                  </a:lnTo>
                  <a:lnTo>
                    <a:pt x="94" y="162"/>
                  </a:lnTo>
                  <a:lnTo>
                    <a:pt x="93" y="173"/>
                  </a:lnTo>
                  <a:lnTo>
                    <a:pt x="93" y="182"/>
                  </a:lnTo>
                  <a:lnTo>
                    <a:pt x="92" y="190"/>
                  </a:lnTo>
                  <a:lnTo>
                    <a:pt x="89" y="202"/>
                  </a:lnTo>
                  <a:lnTo>
                    <a:pt x="84" y="210"/>
                  </a:lnTo>
                  <a:lnTo>
                    <a:pt x="79" y="215"/>
                  </a:lnTo>
                  <a:lnTo>
                    <a:pt x="73" y="216"/>
                  </a:lnTo>
                  <a:lnTo>
                    <a:pt x="68" y="215"/>
                  </a:lnTo>
                  <a:lnTo>
                    <a:pt x="63" y="212"/>
                  </a:lnTo>
                  <a:lnTo>
                    <a:pt x="60" y="208"/>
                  </a:lnTo>
                  <a:lnTo>
                    <a:pt x="56" y="202"/>
                  </a:lnTo>
                  <a:lnTo>
                    <a:pt x="54" y="194"/>
                  </a:lnTo>
                  <a:lnTo>
                    <a:pt x="52" y="182"/>
                  </a:lnTo>
                  <a:lnTo>
                    <a:pt x="51" y="167"/>
                  </a:lnTo>
                  <a:lnTo>
                    <a:pt x="51" y="149"/>
                  </a:lnTo>
                  <a:lnTo>
                    <a:pt x="51" y="76"/>
                  </a:lnTo>
                  <a:lnTo>
                    <a:pt x="51" y="58"/>
                  </a:lnTo>
                  <a:lnTo>
                    <a:pt x="52" y="43"/>
                  </a:lnTo>
                  <a:lnTo>
                    <a:pt x="54" y="31"/>
                  </a:lnTo>
                  <a:lnTo>
                    <a:pt x="56" y="23"/>
                  </a:lnTo>
                  <a:lnTo>
                    <a:pt x="60" y="18"/>
                  </a:lnTo>
                  <a:lnTo>
                    <a:pt x="63" y="13"/>
                  </a:lnTo>
                  <a:lnTo>
                    <a:pt x="68" y="11"/>
                  </a:lnTo>
                  <a:lnTo>
                    <a:pt x="73" y="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Freeform 1267"/>
            <p:cNvSpPr>
              <a:spLocks/>
            </p:cNvSpPr>
            <p:nvPr/>
          </p:nvSpPr>
          <p:spPr bwMode="auto">
            <a:xfrm>
              <a:off x="4748" y="3096"/>
              <a:ext cx="40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2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5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4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87" y="182"/>
                  </a:lnTo>
                  <a:lnTo>
                    <a:pt x="87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2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Freeform 1268"/>
            <p:cNvSpPr>
              <a:spLocks/>
            </p:cNvSpPr>
            <p:nvPr/>
          </p:nvSpPr>
          <p:spPr bwMode="auto">
            <a:xfrm>
              <a:off x="4793" y="3096"/>
              <a:ext cx="41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2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7" y="44"/>
                  </a:lnTo>
                  <a:lnTo>
                    <a:pt x="36" y="41"/>
                  </a:lnTo>
                  <a:lnTo>
                    <a:pt x="35" y="38"/>
                  </a:lnTo>
                  <a:lnTo>
                    <a:pt x="32" y="37"/>
                  </a:lnTo>
                  <a:lnTo>
                    <a:pt x="29" y="36"/>
                  </a:lnTo>
                  <a:lnTo>
                    <a:pt x="25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4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86" y="182"/>
                  </a:lnTo>
                  <a:lnTo>
                    <a:pt x="86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1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Freeform 1269"/>
            <p:cNvSpPr>
              <a:spLocks/>
            </p:cNvSpPr>
            <p:nvPr/>
          </p:nvSpPr>
          <p:spPr bwMode="auto">
            <a:xfrm>
              <a:off x="5045" y="3096"/>
              <a:ext cx="40" cy="110"/>
            </a:xfrm>
            <a:custGeom>
              <a:avLst/>
              <a:gdLst>
                <a:gd name="T0" fmla="*/ 0 w 121"/>
                <a:gd name="T1" fmla="*/ 1 h 220"/>
                <a:gd name="T2" fmla="*/ 0 w 121"/>
                <a:gd name="T3" fmla="*/ 1 h 220"/>
                <a:gd name="T4" fmla="*/ 0 w 121"/>
                <a:gd name="T5" fmla="*/ 1 h 220"/>
                <a:gd name="T6" fmla="*/ 0 w 121"/>
                <a:gd name="T7" fmla="*/ 1 h 220"/>
                <a:gd name="T8" fmla="*/ 0 w 121"/>
                <a:gd name="T9" fmla="*/ 1 h 220"/>
                <a:gd name="T10" fmla="*/ 0 w 121"/>
                <a:gd name="T11" fmla="*/ 1 h 220"/>
                <a:gd name="T12" fmla="*/ 0 w 121"/>
                <a:gd name="T13" fmla="*/ 1 h 220"/>
                <a:gd name="T14" fmla="*/ 0 w 121"/>
                <a:gd name="T15" fmla="*/ 1 h 220"/>
                <a:gd name="T16" fmla="*/ 0 w 121"/>
                <a:gd name="T17" fmla="*/ 1 h 220"/>
                <a:gd name="T18" fmla="*/ 0 w 121"/>
                <a:gd name="T19" fmla="*/ 1 h 220"/>
                <a:gd name="T20" fmla="*/ 0 w 121"/>
                <a:gd name="T21" fmla="*/ 1 h 220"/>
                <a:gd name="T22" fmla="*/ 0 w 121"/>
                <a:gd name="T23" fmla="*/ 1 h 220"/>
                <a:gd name="T24" fmla="*/ 0 w 121"/>
                <a:gd name="T25" fmla="*/ 1 h 220"/>
                <a:gd name="T26" fmla="*/ 0 w 121"/>
                <a:gd name="T27" fmla="*/ 1 h 220"/>
                <a:gd name="T28" fmla="*/ 0 w 121"/>
                <a:gd name="T29" fmla="*/ 1 h 220"/>
                <a:gd name="T30" fmla="*/ 0 w 121"/>
                <a:gd name="T31" fmla="*/ 1 h 220"/>
                <a:gd name="T32" fmla="*/ 0 w 121"/>
                <a:gd name="T33" fmla="*/ 1 h 220"/>
                <a:gd name="T34" fmla="*/ 0 w 121"/>
                <a:gd name="T35" fmla="*/ 1 h 220"/>
                <a:gd name="T36" fmla="*/ 0 w 121"/>
                <a:gd name="T37" fmla="*/ 1 h 220"/>
                <a:gd name="T38" fmla="*/ 0 w 121"/>
                <a:gd name="T39" fmla="*/ 1 h 220"/>
                <a:gd name="T40" fmla="*/ 0 w 121"/>
                <a:gd name="T41" fmla="*/ 1 h 220"/>
                <a:gd name="T42" fmla="*/ 0 w 121"/>
                <a:gd name="T43" fmla="*/ 1 h 220"/>
                <a:gd name="T44" fmla="*/ 0 w 121"/>
                <a:gd name="T45" fmla="*/ 1 h 220"/>
                <a:gd name="T46" fmla="*/ 0 w 121"/>
                <a:gd name="T47" fmla="*/ 1 h 220"/>
                <a:gd name="T48" fmla="*/ 0 w 121"/>
                <a:gd name="T49" fmla="*/ 1 h 220"/>
                <a:gd name="T50" fmla="*/ 0 w 121"/>
                <a:gd name="T51" fmla="*/ 1 h 220"/>
                <a:gd name="T52" fmla="*/ 0 w 121"/>
                <a:gd name="T53" fmla="*/ 1 h 220"/>
                <a:gd name="T54" fmla="*/ 0 w 121"/>
                <a:gd name="T55" fmla="*/ 1 h 220"/>
                <a:gd name="T56" fmla="*/ 0 w 121"/>
                <a:gd name="T57" fmla="*/ 0 h 220"/>
                <a:gd name="T58" fmla="*/ 0 w 121"/>
                <a:gd name="T59" fmla="*/ 0 h 220"/>
                <a:gd name="T60" fmla="*/ 0 w 121"/>
                <a:gd name="T61" fmla="*/ 1 h 220"/>
                <a:gd name="T62" fmla="*/ 0 w 121"/>
                <a:gd name="T63" fmla="*/ 1 h 220"/>
                <a:gd name="T64" fmla="*/ 0 w 121"/>
                <a:gd name="T65" fmla="*/ 1 h 220"/>
                <a:gd name="T66" fmla="*/ 0 w 121"/>
                <a:gd name="T67" fmla="*/ 1 h 220"/>
                <a:gd name="T68" fmla="*/ 0 w 121"/>
                <a:gd name="T69" fmla="*/ 1 h 220"/>
                <a:gd name="T70" fmla="*/ 0 w 121"/>
                <a:gd name="T71" fmla="*/ 1 h 220"/>
                <a:gd name="T72" fmla="*/ 0 w 121"/>
                <a:gd name="T73" fmla="*/ 1 h 220"/>
                <a:gd name="T74" fmla="*/ 0 w 121"/>
                <a:gd name="T75" fmla="*/ 1 h 220"/>
                <a:gd name="T76" fmla="*/ 0 w 121"/>
                <a:gd name="T77" fmla="*/ 1 h 220"/>
                <a:gd name="T78" fmla="*/ 0 w 121"/>
                <a:gd name="T79" fmla="*/ 1 h 220"/>
                <a:gd name="T80" fmla="*/ 0 w 121"/>
                <a:gd name="T81" fmla="*/ 1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220"/>
                <a:gd name="T125" fmla="*/ 121 w 121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220">
                  <a:moveTo>
                    <a:pt x="1" y="220"/>
                  </a:moveTo>
                  <a:lnTo>
                    <a:pt x="1" y="212"/>
                  </a:lnTo>
                  <a:lnTo>
                    <a:pt x="13" y="212"/>
                  </a:lnTo>
                  <a:lnTo>
                    <a:pt x="21" y="211"/>
                  </a:lnTo>
                  <a:lnTo>
                    <a:pt x="28" y="209"/>
                  </a:lnTo>
                  <a:lnTo>
                    <a:pt x="33" y="207"/>
                  </a:lnTo>
                  <a:lnTo>
                    <a:pt x="36" y="202"/>
                  </a:lnTo>
                  <a:lnTo>
                    <a:pt x="38" y="196"/>
                  </a:lnTo>
                  <a:lnTo>
                    <a:pt x="39" y="189"/>
                  </a:lnTo>
                  <a:lnTo>
                    <a:pt x="39" y="181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8" y="48"/>
                  </a:lnTo>
                  <a:lnTo>
                    <a:pt x="38" y="44"/>
                  </a:lnTo>
                  <a:lnTo>
                    <a:pt x="37" y="41"/>
                  </a:lnTo>
                  <a:lnTo>
                    <a:pt x="35" y="38"/>
                  </a:lnTo>
                  <a:lnTo>
                    <a:pt x="33" y="37"/>
                  </a:lnTo>
                  <a:lnTo>
                    <a:pt x="30" y="36"/>
                  </a:lnTo>
                  <a:lnTo>
                    <a:pt x="27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87" y="182"/>
                  </a:lnTo>
                  <a:lnTo>
                    <a:pt x="87" y="190"/>
                  </a:lnTo>
                  <a:lnTo>
                    <a:pt x="88" y="197"/>
                  </a:lnTo>
                  <a:lnTo>
                    <a:pt x="90" y="202"/>
                  </a:lnTo>
                  <a:lnTo>
                    <a:pt x="92" y="207"/>
                  </a:lnTo>
                  <a:lnTo>
                    <a:pt x="96" y="209"/>
                  </a:lnTo>
                  <a:lnTo>
                    <a:pt x="103" y="211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21" y="220"/>
                  </a:lnTo>
                  <a:lnTo>
                    <a:pt x="1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Freeform 1270"/>
            <p:cNvSpPr>
              <a:spLocks/>
            </p:cNvSpPr>
            <p:nvPr/>
          </p:nvSpPr>
          <p:spPr bwMode="auto">
            <a:xfrm>
              <a:off x="5088" y="3096"/>
              <a:ext cx="49" cy="110"/>
            </a:xfrm>
            <a:custGeom>
              <a:avLst/>
              <a:gdLst>
                <a:gd name="T0" fmla="*/ 0 w 148"/>
                <a:gd name="T1" fmla="*/ 1 h 220"/>
                <a:gd name="T2" fmla="*/ 0 w 148"/>
                <a:gd name="T3" fmla="*/ 1 h 220"/>
                <a:gd name="T4" fmla="*/ 0 w 148"/>
                <a:gd name="T5" fmla="*/ 1 h 220"/>
                <a:gd name="T6" fmla="*/ 0 w 148"/>
                <a:gd name="T7" fmla="*/ 1 h 220"/>
                <a:gd name="T8" fmla="*/ 0 w 148"/>
                <a:gd name="T9" fmla="*/ 1 h 220"/>
                <a:gd name="T10" fmla="*/ 0 w 148"/>
                <a:gd name="T11" fmla="*/ 1 h 220"/>
                <a:gd name="T12" fmla="*/ 0 w 148"/>
                <a:gd name="T13" fmla="*/ 1 h 220"/>
                <a:gd name="T14" fmla="*/ 0 w 148"/>
                <a:gd name="T15" fmla="*/ 1 h 220"/>
                <a:gd name="T16" fmla="*/ 0 w 148"/>
                <a:gd name="T17" fmla="*/ 1 h 220"/>
                <a:gd name="T18" fmla="*/ 0 w 148"/>
                <a:gd name="T19" fmla="*/ 1 h 220"/>
                <a:gd name="T20" fmla="*/ 0 w 148"/>
                <a:gd name="T21" fmla="*/ 1 h 220"/>
                <a:gd name="T22" fmla="*/ 0 w 148"/>
                <a:gd name="T23" fmla="*/ 1 h 220"/>
                <a:gd name="T24" fmla="*/ 0 w 148"/>
                <a:gd name="T25" fmla="*/ 1 h 220"/>
                <a:gd name="T26" fmla="*/ 0 w 148"/>
                <a:gd name="T27" fmla="*/ 1 h 220"/>
                <a:gd name="T28" fmla="*/ 0 w 148"/>
                <a:gd name="T29" fmla="*/ 1 h 220"/>
                <a:gd name="T30" fmla="*/ 0 w 148"/>
                <a:gd name="T31" fmla="*/ 1 h 220"/>
                <a:gd name="T32" fmla="*/ 0 w 148"/>
                <a:gd name="T33" fmla="*/ 1 h 220"/>
                <a:gd name="T34" fmla="*/ 0 w 148"/>
                <a:gd name="T35" fmla="*/ 1 h 220"/>
                <a:gd name="T36" fmla="*/ 0 w 148"/>
                <a:gd name="T37" fmla="*/ 1 h 220"/>
                <a:gd name="T38" fmla="*/ 0 w 148"/>
                <a:gd name="T39" fmla="*/ 1 h 220"/>
                <a:gd name="T40" fmla="*/ 0 w 148"/>
                <a:gd name="T41" fmla="*/ 0 h 220"/>
                <a:gd name="T42" fmla="*/ 0 w 148"/>
                <a:gd name="T43" fmla="*/ 0 h 220"/>
                <a:gd name="T44" fmla="*/ 0 w 148"/>
                <a:gd name="T45" fmla="*/ 1 h 220"/>
                <a:gd name="T46" fmla="*/ 0 w 148"/>
                <a:gd name="T47" fmla="*/ 1 h 220"/>
                <a:gd name="T48" fmla="*/ 0 w 148"/>
                <a:gd name="T49" fmla="*/ 1 h 220"/>
                <a:gd name="T50" fmla="*/ 0 w 148"/>
                <a:gd name="T51" fmla="*/ 1 h 220"/>
                <a:gd name="T52" fmla="*/ 0 w 148"/>
                <a:gd name="T53" fmla="*/ 1 h 220"/>
                <a:gd name="T54" fmla="*/ 0 w 148"/>
                <a:gd name="T55" fmla="*/ 1 h 220"/>
                <a:gd name="T56" fmla="*/ 0 w 148"/>
                <a:gd name="T57" fmla="*/ 1 h 220"/>
                <a:gd name="T58" fmla="*/ 0 w 148"/>
                <a:gd name="T59" fmla="*/ 1 h 220"/>
                <a:gd name="T60" fmla="*/ 0 w 148"/>
                <a:gd name="T61" fmla="*/ 1 h 220"/>
                <a:gd name="T62" fmla="*/ 0 w 148"/>
                <a:gd name="T63" fmla="*/ 1 h 220"/>
                <a:gd name="T64" fmla="*/ 0 w 148"/>
                <a:gd name="T65" fmla="*/ 1 h 220"/>
                <a:gd name="T66" fmla="*/ 0 w 148"/>
                <a:gd name="T67" fmla="*/ 1 h 220"/>
                <a:gd name="T68" fmla="*/ 0 w 148"/>
                <a:gd name="T69" fmla="*/ 1 h 220"/>
                <a:gd name="T70" fmla="*/ 0 w 148"/>
                <a:gd name="T71" fmla="*/ 1 h 220"/>
                <a:gd name="T72" fmla="*/ 0 w 148"/>
                <a:gd name="T73" fmla="*/ 1 h 220"/>
                <a:gd name="T74" fmla="*/ 0 w 148"/>
                <a:gd name="T75" fmla="*/ 1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8"/>
                <a:gd name="T115" fmla="*/ 0 h 220"/>
                <a:gd name="T116" fmla="*/ 148 w 148"/>
                <a:gd name="T117" fmla="*/ 220 h 2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8" h="220">
                  <a:moveTo>
                    <a:pt x="0" y="220"/>
                  </a:moveTo>
                  <a:lnTo>
                    <a:pt x="0" y="213"/>
                  </a:lnTo>
                  <a:lnTo>
                    <a:pt x="13" y="200"/>
                  </a:lnTo>
                  <a:lnTo>
                    <a:pt x="23" y="188"/>
                  </a:lnTo>
                  <a:lnTo>
                    <a:pt x="34" y="177"/>
                  </a:lnTo>
                  <a:lnTo>
                    <a:pt x="43" y="166"/>
                  </a:lnTo>
                  <a:lnTo>
                    <a:pt x="51" y="157"/>
                  </a:lnTo>
                  <a:lnTo>
                    <a:pt x="57" y="149"/>
                  </a:lnTo>
                  <a:lnTo>
                    <a:pt x="62" y="142"/>
                  </a:lnTo>
                  <a:lnTo>
                    <a:pt x="67" y="136"/>
                  </a:lnTo>
                  <a:lnTo>
                    <a:pt x="77" y="120"/>
                  </a:lnTo>
                  <a:lnTo>
                    <a:pt x="84" y="105"/>
                  </a:lnTo>
                  <a:lnTo>
                    <a:pt x="89" y="91"/>
                  </a:lnTo>
                  <a:lnTo>
                    <a:pt x="90" y="77"/>
                  </a:lnTo>
                  <a:lnTo>
                    <a:pt x="90" y="71"/>
                  </a:lnTo>
                  <a:lnTo>
                    <a:pt x="88" y="64"/>
                  </a:lnTo>
                  <a:lnTo>
                    <a:pt x="85" y="57"/>
                  </a:lnTo>
                  <a:lnTo>
                    <a:pt x="82" y="50"/>
                  </a:lnTo>
                  <a:lnTo>
                    <a:pt x="76" y="44"/>
                  </a:lnTo>
                  <a:lnTo>
                    <a:pt x="69" y="39"/>
                  </a:lnTo>
                  <a:lnTo>
                    <a:pt x="62" y="38"/>
                  </a:lnTo>
                  <a:lnTo>
                    <a:pt x="53" y="37"/>
                  </a:lnTo>
                  <a:lnTo>
                    <a:pt x="45" y="38"/>
                  </a:lnTo>
                  <a:lnTo>
                    <a:pt x="37" y="39"/>
                  </a:lnTo>
                  <a:lnTo>
                    <a:pt x="30" y="43"/>
                  </a:lnTo>
                  <a:lnTo>
                    <a:pt x="24" y="49"/>
                  </a:lnTo>
                  <a:lnTo>
                    <a:pt x="22" y="52"/>
                  </a:lnTo>
                  <a:lnTo>
                    <a:pt x="19" y="56"/>
                  </a:lnTo>
                  <a:lnTo>
                    <a:pt x="16" y="60"/>
                  </a:lnTo>
                  <a:lnTo>
                    <a:pt x="14" y="66"/>
                  </a:lnTo>
                  <a:lnTo>
                    <a:pt x="5" y="66"/>
                  </a:lnTo>
                  <a:lnTo>
                    <a:pt x="11" y="50"/>
                  </a:lnTo>
                  <a:lnTo>
                    <a:pt x="17" y="36"/>
                  </a:lnTo>
                  <a:lnTo>
                    <a:pt x="26" y="26"/>
                  </a:lnTo>
                  <a:lnTo>
                    <a:pt x="35" y="16"/>
                  </a:lnTo>
                  <a:lnTo>
                    <a:pt x="39" y="13"/>
                  </a:lnTo>
                  <a:lnTo>
                    <a:pt x="44" y="9"/>
                  </a:lnTo>
                  <a:lnTo>
                    <a:pt x="49" y="7"/>
                  </a:lnTo>
                  <a:lnTo>
                    <a:pt x="54" y="5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8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3" y="6"/>
                  </a:lnTo>
                  <a:lnTo>
                    <a:pt x="107" y="9"/>
                  </a:lnTo>
                  <a:lnTo>
                    <a:pt x="112" y="12"/>
                  </a:lnTo>
                  <a:lnTo>
                    <a:pt x="116" y="15"/>
                  </a:lnTo>
                  <a:lnTo>
                    <a:pt x="125" y="24"/>
                  </a:lnTo>
                  <a:lnTo>
                    <a:pt x="130" y="35"/>
                  </a:lnTo>
                  <a:lnTo>
                    <a:pt x="134" y="46"/>
                  </a:lnTo>
                  <a:lnTo>
                    <a:pt x="135" y="61"/>
                  </a:lnTo>
                  <a:lnTo>
                    <a:pt x="134" y="69"/>
                  </a:lnTo>
                  <a:lnTo>
                    <a:pt x="133" y="76"/>
                  </a:lnTo>
                  <a:lnTo>
                    <a:pt x="129" y="84"/>
                  </a:lnTo>
                  <a:lnTo>
                    <a:pt x="126" y="92"/>
                  </a:lnTo>
                  <a:lnTo>
                    <a:pt x="121" y="102"/>
                  </a:lnTo>
                  <a:lnTo>
                    <a:pt x="114" y="110"/>
                  </a:lnTo>
                  <a:lnTo>
                    <a:pt x="107" y="119"/>
                  </a:lnTo>
                  <a:lnTo>
                    <a:pt x="98" y="128"/>
                  </a:lnTo>
                  <a:lnTo>
                    <a:pt x="49" y="175"/>
                  </a:lnTo>
                  <a:lnTo>
                    <a:pt x="49" y="178"/>
                  </a:lnTo>
                  <a:lnTo>
                    <a:pt x="95" y="178"/>
                  </a:lnTo>
                  <a:lnTo>
                    <a:pt x="105" y="178"/>
                  </a:lnTo>
                  <a:lnTo>
                    <a:pt x="114" y="177"/>
                  </a:lnTo>
                  <a:lnTo>
                    <a:pt x="121" y="175"/>
                  </a:lnTo>
                  <a:lnTo>
                    <a:pt x="126" y="174"/>
                  </a:lnTo>
                  <a:lnTo>
                    <a:pt x="129" y="171"/>
                  </a:lnTo>
                  <a:lnTo>
                    <a:pt x="133" y="166"/>
                  </a:lnTo>
                  <a:lnTo>
                    <a:pt x="136" y="160"/>
                  </a:lnTo>
                  <a:lnTo>
                    <a:pt x="139" y="152"/>
                  </a:lnTo>
                  <a:lnTo>
                    <a:pt x="148" y="152"/>
                  </a:lnTo>
                  <a:lnTo>
                    <a:pt x="133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  <p:bldP spid="30726" grpId="0" animBg="1"/>
      <p:bldP spid="30727" grpId="0" autoUpdateAnimBg="0"/>
      <p:bldP spid="30728" grpId="0" autoUpdateAnimBg="0"/>
      <p:bldP spid="30729" grpId="0" autoUpdateAnimBg="0"/>
      <p:bldP spid="30730" grpId="0" autoUpdateAnimBg="0"/>
      <p:bldP spid="30731" grpId="0" animBg="1"/>
      <p:bldP spid="30732" grpId="0" animBg="1"/>
      <p:bldP spid="30733" grpId="0" autoUpdateAnimBg="0"/>
      <p:bldP spid="30734" grpId="0" autoUpdateAnimBg="0"/>
      <p:bldP spid="30735" grpId="0" animBg="1"/>
      <p:bldP spid="30736" grpId="0" autoUpdateAnimBg="0"/>
      <p:bldP spid="3073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5" name="Text Box 24"/>
          <p:cNvSpPr txBox="1">
            <a:spLocks noChangeArrowheads="1"/>
          </p:cNvSpPr>
          <p:nvPr/>
        </p:nvSpPr>
        <p:spPr bwMode="auto">
          <a:xfrm>
            <a:off x="2074863" y="3448050"/>
            <a:ext cx="3711575" cy="70802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 </a:t>
            </a:r>
            <a:r>
              <a:rPr lang="en-GB" sz="4000" dirty="0">
                <a:solidFill>
                  <a:srgbClr val="00CC00"/>
                </a:solidFill>
              </a:rPr>
              <a:t>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908800" y="5335588"/>
            <a:ext cx="1905000" cy="1238250"/>
            <a:chOff x="4272" y="359"/>
            <a:chExt cx="1152" cy="1027"/>
          </a:xfrm>
        </p:grpSpPr>
        <p:pic>
          <p:nvPicPr>
            <p:cNvPr id="76812" name="Picture 40" descr="ag00218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59"/>
              <a:ext cx="893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3" name="Text Box 41"/>
            <p:cNvSpPr txBox="1">
              <a:spLocks noChangeArrowheads="1"/>
            </p:cNvSpPr>
            <p:nvPr/>
          </p:nvSpPr>
          <p:spPr bwMode="auto">
            <a:xfrm>
              <a:off x="4416" y="1007"/>
              <a:ext cx="1008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400"/>
                <a:t>Copy this!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76338" y="2620963"/>
            <a:ext cx="3756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/>
              <a:t>1. 	Write down </a:t>
            </a:r>
          </a:p>
        </p:txBody>
      </p:sp>
      <p:sp>
        <p:nvSpPr>
          <p:cNvPr id="76805" name="Rectangle 24"/>
          <p:cNvSpPr>
            <a:spLocks noChangeArrowheads="1"/>
          </p:cNvSpPr>
          <p:nvPr/>
        </p:nvSpPr>
        <p:spPr bwMode="auto">
          <a:xfrm>
            <a:off x="3489325" y="1762125"/>
            <a:ext cx="21923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u="sng"/>
              <a:t>Process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76338" y="4335463"/>
            <a:ext cx="787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 	       Identify what you want to find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76338" y="5408613"/>
            <a:ext cx="5253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/>
              <a:t>		 what you know</a:t>
            </a:r>
          </a:p>
        </p:txBody>
      </p:sp>
      <p:pic>
        <p:nvPicPr>
          <p:cNvPr id="28" name="Picture 27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410" y="5314100"/>
            <a:ext cx="747785" cy="74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76338" y="5375275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/>
              <a:t>3. 	</a:t>
            </a:r>
          </a:p>
        </p:txBody>
      </p:sp>
      <p:pic>
        <p:nvPicPr>
          <p:cNvPr id="31" name="Picture 30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434" y="4157235"/>
            <a:ext cx="1076325" cy="1000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165225" y="4313238"/>
            <a:ext cx="719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600"/>
              <a:t>2.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5" grpId="0" animBg="1"/>
      <p:bldP spid="24" grpId="0"/>
      <p:bldP spid="26" grpId="0"/>
      <p:bldP spid="27" grpId="0"/>
      <p:bldP spid="30" grpId="0"/>
      <p:bldP spid="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319213"/>
            <a:ext cx="50498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  <a:effectLst/>
              </a:rPr>
              <a:t>Past Paper Type Questions</a:t>
            </a:r>
          </a:p>
        </p:txBody>
      </p:sp>
      <p:pic>
        <p:nvPicPr>
          <p:cNvPr id="78878" name="Picture 30"/>
          <p:cNvPicPr>
            <a:picLocks noChangeAspect="1" noChangeArrowheads="1"/>
          </p:cNvPicPr>
          <p:nvPr/>
        </p:nvPicPr>
        <p:blipFill>
          <a:blip r:embed="rId2"/>
          <a:srcRect r="15038" b="1169"/>
          <a:stretch>
            <a:fillRect/>
          </a:stretch>
        </p:blipFill>
        <p:spPr bwMode="auto">
          <a:xfrm>
            <a:off x="1019175" y="1916113"/>
            <a:ext cx="7381875" cy="4594225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 Box 1038"/>
          <p:cNvSpPr txBox="1">
            <a:spLocks noChangeArrowheads="1"/>
          </p:cNvSpPr>
          <p:nvPr/>
        </p:nvSpPr>
        <p:spPr bwMode="auto">
          <a:xfrm>
            <a:off x="4545013" y="5389563"/>
            <a:ext cx="3765550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6" name="Picture 5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46" y="5898680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971" y="5898680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08" y="5071627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866" y="5071627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080" y="5071627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962" y="5898680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319213"/>
            <a:ext cx="50498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  <a:effectLst/>
              </a:rPr>
              <a:t>Past Paper Type Questions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r="12868" b="53135"/>
          <a:stretch>
            <a:fillRect/>
          </a:stretch>
        </p:blipFill>
        <p:spPr bwMode="auto">
          <a:xfrm>
            <a:off x="968375" y="1930400"/>
            <a:ext cx="8012113" cy="3779838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47013" y="5213350"/>
            <a:ext cx="12112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(4 marks)</a:t>
            </a:r>
          </a:p>
        </p:txBody>
      </p:sp>
      <p:sp>
        <p:nvSpPr>
          <p:cNvPr id="7" name="Text Box 1038"/>
          <p:cNvSpPr txBox="1">
            <a:spLocks noChangeArrowheads="1"/>
          </p:cNvSpPr>
          <p:nvPr/>
        </p:nvSpPr>
        <p:spPr bwMode="auto">
          <a:xfrm>
            <a:off x="1122363" y="2687638"/>
            <a:ext cx="3736975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9" name="Picture 8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660" y="3157754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381" y="2369370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345" y="2369370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59" y="3157754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21" y="3157754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319213"/>
            <a:ext cx="50498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  <a:effectLst/>
              </a:rPr>
              <a:t>Past Paper Type Questions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 l="1865" t="2326" r="12531" b="11417"/>
          <a:stretch>
            <a:fillRect/>
          </a:stretch>
        </p:blipFill>
        <p:spPr bwMode="auto">
          <a:xfrm>
            <a:off x="996950" y="1944688"/>
            <a:ext cx="6591300" cy="4857750"/>
          </a:xfrm>
          <a:prstGeom prst="rect">
            <a:avLst/>
          </a:prstGeom>
          <a:noFill/>
          <a:ln w="508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 Box 1038"/>
          <p:cNvSpPr txBox="1">
            <a:spLocks noChangeArrowheads="1"/>
          </p:cNvSpPr>
          <p:nvPr/>
        </p:nvSpPr>
        <p:spPr bwMode="auto">
          <a:xfrm>
            <a:off x="3865563" y="3233738"/>
            <a:ext cx="3640137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6" name="Picture 5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678" y="375598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159" y="375598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973" y="2915281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131" y="2915281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45" y="2915281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54" y="375598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/>
          <a:srcRect r="7112" b="5384"/>
          <a:stretch>
            <a:fillRect/>
          </a:stretch>
        </p:blipFill>
        <p:spPr bwMode="auto">
          <a:xfrm>
            <a:off x="1025525" y="1968500"/>
            <a:ext cx="7991475" cy="4349750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319213"/>
            <a:ext cx="50498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  <a:effectLst/>
              </a:rPr>
              <a:t>Past Paper Type Questions</a:t>
            </a:r>
          </a:p>
        </p:txBody>
      </p:sp>
      <p:sp>
        <p:nvSpPr>
          <p:cNvPr id="5" name="Text Box 1038"/>
          <p:cNvSpPr txBox="1">
            <a:spLocks noChangeArrowheads="1"/>
          </p:cNvSpPr>
          <p:nvPr/>
        </p:nvSpPr>
        <p:spPr bwMode="auto">
          <a:xfrm>
            <a:off x="1982788" y="2878138"/>
            <a:ext cx="3749675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6" name="Picture 5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66" y="338749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35" y="338749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588" y="2560440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746" y="2560440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960" y="2560440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42" y="3387493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154738" y="5991225"/>
            <a:ext cx="1135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4 marks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" y="1968500"/>
            <a:ext cx="6318250" cy="4803775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319213"/>
            <a:ext cx="50498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  <a:effectLst/>
              </a:rPr>
              <a:t>Past Paper Type Questions</a:t>
            </a:r>
          </a:p>
        </p:txBody>
      </p:sp>
      <p:sp>
        <p:nvSpPr>
          <p:cNvPr id="5" name="Text Box 1038"/>
          <p:cNvSpPr txBox="1">
            <a:spLocks noChangeArrowheads="1"/>
          </p:cNvSpPr>
          <p:nvPr/>
        </p:nvSpPr>
        <p:spPr bwMode="auto">
          <a:xfrm>
            <a:off x="1095375" y="2743200"/>
            <a:ext cx="3763963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7" name="Picture 6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313" y="325101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034" y="2423963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998" y="2423963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504" y="325101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11" y="3251016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319213"/>
            <a:ext cx="50498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  <a:effectLst/>
              </a:rPr>
              <a:t>Past Paper Type Questions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 t="939" r="15469" b="20117"/>
          <a:stretch>
            <a:fillRect/>
          </a:stretch>
        </p:blipFill>
        <p:spPr bwMode="auto">
          <a:xfrm>
            <a:off x="1082675" y="2033588"/>
            <a:ext cx="6054725" cy="4751387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59488" y="6454775"/>
            <a:ext cx="11414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(4marks)</a:t>
            </a:r>
          </a:p>
        </p:txBody>
      </p:sp>
      <p:sp>
        <p:nvSpPr>
          <p:cNvPr id="7" name="Text Box 1038"/>
          <p:cNvSpPr txBox="1">
            <a:spLocks noChangeArrowheads="1"/>
          </p:cNvSpPr>
          <p:nvPr/>
        </p:nvSpPr>
        <p:spPr bwMode="auto">
          <a:xfrm>
            <a:off x="1095375" y="3521075"/>
            <a:ext cx="3763963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8" name="Picture 7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17" y="402895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074" y="3201899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94" y="3201899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504" y="402895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55" y="4028952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150" y="3201899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319213"/>
            <a:ext cx="50498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  <a:effectLst/>
              </a:rPr>
              <a:t>Past Paper Type Questions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 r="15640"/>
          <a:stretch>
            <a:fillRect/>
          </a:stretch>
        </p:blipFill>
        <p:spPr bwMode="auto">
          <a:xfrm>
            <a:off x="992188" y="1922463"/>
            <a:ext cx="7140575" cy="4872037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 Box 1038"/>
          <p:cNvSpPr txBox="1">
            <a:spLocks noChangeArrowheads="1"/>
          </p:cNvSpPr>
          <p:nvPr/>
        </p:nvSpPr>
        <p:spPr bwMode="auto">
          <a:xfrm>
            <a:off x="5445125" y="2619375"/>
            <a:ext cx="3671888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6" name="Picture 5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605" y="312819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431" y="2301146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587" y="2301146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577" y="312819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24" y="312819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5788" y="1319213"/>
            <a:ext cx="50498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chemeClr val="tx1"/>
                </a:solidFill>
                <a:effectLst/>
              </a:rPr>
              <a:t>Past Paper Type Questions</a:t>
            </a: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/>
          <a:srcRect r="20025"/>
          <a:stretch>
            <a:fillRect/>
          </a:stretch>
        </p:blipFill>
        <p:spPr bwMode="auto">
          <a:xfrm>
            <a:off x="1030288" y="1952625"/>
            <a:ext cx="6445250" cy="4837113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64238" y="6373813"/>
            <a:ext cx="11414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(4marks)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5554663" y="2619375"/>
            <a:ext cx="3589337" cy="701675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FF0000"/>
                </a:solidFill>
              </a:rPr>
              <a:t>S</a:t>
            </a:r>
            <a:r>
              <a:rPr lang="en-GB" sz="4000" baseline="30000" dirty="0">
                <a:solidFill>
                  <a:srgbClr val="FF0000"/>
                </a:solidFill>
              </a:rPr>
              <a:t>O</a:t>
            </a:r>
            <a:r>
              <a:rPr lang="en-GB" sz="4000" dirty="0">
                <a:solidFill>
                  <a:srgbClr val="FF0000"/>
                </a:solidFill>
              </a:rPr>
              <a:t>H</a:t>
            </a:r>
            <a:r>
              <a:rPr lang="en-GB" sz="4000" dirty="0">
                <a:solidFill>
                  <a:srgbClr val="00CC00"/>
                </a:solidFill>
              </a:rPr>
              <a:t> C</a:t>
            </a:r>
            <a:r>
              <a:rPr lang="en-GB" sz="4000" baseline="30000" dirty="0">
                <a:solidFill>
                  <a:srgbClr val="00CC00"/>
                </a:solidFill>
              </a:rPr>
              <a:t>A</a:t>
            </a:r>
            <a:r>
              <a:rPr lang="en-GB" sz="4000" dirty="0">
                <a:solidFill>
                  <a:srgbClr val="00CC00"/>
                </a:solidFill>
              </a:rPr>
              <a:t>H </a:t>
            </a:r>
            <a:r>
              <a:rPr lang="en-GB" sz="4000" dirty="0">
                <a:solidFill>
                  <a:srgbClr val="CC00CC"/>
                </a:solidFill>
              </a:rPr>
              <a:t>T</a:t>
            </a:r>
            <a:r>
              <a:rPr lang="en-GB" sz="4000" baseline="30000" dirty="0">
                <a:solidFill>
                  <a:srgbClr val="CC00CC"/>
                </a:solidFill>
              </a:rPr>
              <a:t>O</a:t>
            </a:r>
            <a:r>
              <a:rPr lang="en-GB" sz="4000" dirty="0">
                <a:solidFill>
                  <a:srgbClr val="CC00CC"/>
                </a:solidFill>
              </a:rPr>
              <a:t>A</a:t>
            </a:r>
          </a:p>
        </p:txBody>
      </p:sp>
      <p:pic>
        <p:nvPicPr>
          <p:cNvPr id="7" name="Picture 6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82" y="312819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639" y="2301146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659" y="2301146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069" y="312819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T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720" y="3128199"/>
            <a:ext cx="481653" cy="481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question ma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715" y="2301146"/>
            <a:ext cx="563876" cy="523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71550" y="2184400"/>
            <a:ext cx="403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For an angle of 30</a:t>
            </a:r>
            <a:r>
              <a:rPr lang="en-GB" sz="3200">
                <a:cs typeface="Times New Roman" pitchFamily="18" charset="0"/>
              </a:rPr>
              <a:t>°, </a:t>
            </a:r>
            <a:endParaRPr lang="en-GB" sz="32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14950" y="1955800"/>
            <a:ext cx="2990850" cy="1112838"/>
            <a:chOff x="3120" y="240"/>
            <a:chExt cx="1884" cy="701"/>
          </a:xfrm>
        </p:grpSpPr>
        <p:sp>
          <p:nvSpPr>
            <p:cNvPr id="31754" name="Text Box 3"/>
            <p:cNvSpPr txBox="1">
              <a:spLocks noChangeArrowheads="1"/>
            </p:cNvSpPr>
            <p:nvPr/>
          </p:nvSpPr>
          <p:spPr bwMode="auto">
            <a:xfrm>
              <a:off x="3120" y="240"/>
              <a:ext cx="1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3200">
                  <a:solidFill>
                    <a:srgbClr val="FFFF00"/>
                  </a:solidFill>
                </a:rPr>
                <a:t>Opposite</a:t>
              </a:r>
            </a:p>
          </p:txBody>
        </p:sp>
        <p:sp>
          <p:nvSpPr>
            <p:cNvPr id="31755" name="Text Box 4"/>
            <p:cNvSpPr txBox="1">
              <a:spLocks noChangeArrowheads="1"/>
            </p:cNvSpPr>
            <p:nvPr/>
          </p:nvSpPr>
          <p:spPr bwMode="auto">
            <a:xfrm>
              <a:off x="3120" y="576"/>
              <a:ext cx="121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3200">
                  <a:solidFill>
                    <a:srgbClr val="FFFF00"/>
                  </a:solidFill>
                </a:rPr>
                <a:t>Adjacent</a:t>
              </a:r>
            </a:p>
          </p:txBody>
        </p:sp>
        <p:sp>
          <p:nvSpPr>
            <p:cNvPr id="31756" name="Line 5"/>
            <p:cNvSpPr>
              <a:spLocks noChangeShapeType="1"/>
            </p:cNvSpPr>
            <p:nvPr/>
          </p:nvSpPr>
          <p:spPr bwMode="auto">
            <a:xfrm>
              <a:off x="3168" y="634"/>
              <a:ext cx="105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Text Box 6"/>
            <p:cNvSpPr txBox="1">
              <a:spLocks noChangeArrowheads="1"/>
            </p:cNvSpPr>
            <p:nvPr/>
          </p:nvSpPr>
          <p:spPr bwMode="auto">
            <a:xfrm>
              <a:off x="4272" y="384"/>
              <a:ext cx="24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3200">
                  <a:solidFill>
                    <a:srgbClr val="FFFF00"/>
                  </a:solidFill>
                </a:rPr>
                <a:t>=</a:t>
              </a:r>
            </a:p>
          </p:txBody>
        </p:sp>
        <p:sp>
          <p:nvSpPr>
            <p:cNvPr id="31758" name="Text Box 7"/>
            <p:cNvSpPr txBox="1">
              <a:spLocks noChangeArrowheads="1"/>
            </p:cNvSpPr>
            <p:nvPr/>
          </p:nvSpPr>
          <p:spPr bwMode="auto">
            <a:xfrm>
              <a:off x="4512" y="374"/>
              <a:ext cx="4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3200">
                  <a:solidFill>
                    <a:srgbClr val="FFFF00"/>
                  </a:solidFill>
                </a:rPr>
                <a:t>0.6</a:t>
              </a:r>
            </a:p>
          </p:txBody>
        </p:sp>
      </p:grp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057400" y="5802313"/>
            <a:ext cx="4516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We write </a:t>
            </a:r>
            <a:r>
              <a:rPr lang="en-GB" sz="3200">
                <a:solidFill>
                  <a:srgbClr val="FFFF00"/>
                </a:solidFill>
              </a:rPr>
              <a:t>tan 30</a:t>
            </a:r>
            <a:r>
              <a:rPr lang="en-GB" sz="3200">
                <a:solidFill>
                  <a:srgbClr val="FFFF00"/>
                </a:solidFill>
                <a:cs typeface="Times New Roman" pitchFamily="18" charset="0"/>
              </a:rPr>
              <a:t>° = 0.6</a:t>
            </a:r>
            <a:endParaRPr lang="en-GB" sz="3200">
              <a:solidFill>
                <a:srgbClr val="FFFF0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71550" y="3059113"/>
            <a:ext cx="8172450" cy="1138237"/>
            <a:chOff x="336" y="1248"/>
            <a:chExt cx="5424" cy="782"/>
          </a:xfrm>
        </p:grpSpPr>
        <p:sp>
          <p:nvSpPr>
            <p:cNvPr id="31750" name="Text Box 8"/>
            <p:cNvSpPr txBox="1">
              <a:spLocks noChangeArrowheads="1"/>
            </p:cNvSpPr>
            <p:nvPr/>
          </p:nvSpPr>
          <p:spPr bwMode="auto">
            <a:xfrm>
              <a:off x="336" y="1248"/>
              <a:ext cx="1251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3200">
                  <a:solidFill>
                    <a:srgbClr val="FFFF00"/>
                  </a:solidFill>
                </a:rPr>
                <a:t>Opposite</a:t>
              </a:r>
            </a:p>
          </p:txBody>
        </p:sp>
        <p:sp>
          <p:nvSpPr>
            <p:cNvPr id="31751" name="Text Box 9"/>
            <p:cNvSpPr txBox="1">
              <a:spLocks noChangeArrowheads="1"/>
            </p:cNvSpPr>
            <p:nvPr/>
          </p:nvSpPr>
          <p:spPr bwMode="auto">
            <a:xfrm>
              <a:off x="336" y="1632"/>
              <a:ext cx="1279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3200">
                  <a:solidFill>
                    <a:srgbClr val="FFFF00"/>
                  </a:solidFill>
                </a:rPr>
                <a:t>Adjacent</a:t>
              </a:r>
            </a:p>
          </p:txBody>
        </p:sp>
        <p:sp>
          <p:nvSpPr>
            <p:cNvPr id="31752" name="Text Box 11"/>
            <p:cNvSpPr txBox="1">
              <a:spLocks noChangeArrowheads="1"/>
            </p:cNvSpPr>
            <p:nvPr/>
          </p:nvSpPr>
          <p:spPr bwMode="auto">
            <a:xfrm>
              <a:off x="1728" y="1488"/>
              <a:ext cx="403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800"/>
                <a:t>is called the </a:t>
              </a:r>
              <a:r>
                <a:rPr lang="en-GB" sz="2800">
                  <a:solidFill>
                    <a:srgbClr val="FFFF00"/>
                  </a:solidFill>
                </a:rPr>
                <a:t>tan</a:t>
              </a:r>
              <a:r>
                <a:rPr lang="en-GB" sz="2800"/>
                <a:t>gent of an angle.</a:t>
              </a:r>
            </a:p>
          </p:txBody>
        </p:sp>
        <p:sp>
          <p:nvSpPr>
            <p:cNvPr id="31753" name="Line 13"/>
            <p:cNvSpPr>
              <a:spLocks noChangeShapeType="1"/>
            </p:cNvSpPr>
            <p:nvPr/>
          </p:nvSpPr>
          <p:spPr bwMode="auto">
            <a:xfrm>
              <a:off x="384" y="1632"/>
              <a:ext cx="105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98" name="Group 150"/>
          <p:cNvGraphicFramePr>
            <a:graphicFrameLocks noGrp="1"/>
          </p:cNvGraphicFramePr>
          <p:nvPr>
            <p:ph type="tbl" idx="1"/>
          </p:nvPr>
        </p:nvGraphicFramePr>
        <p:xfrm>
          <a:off x="5494338" y="1782763"/>
          <a:ext cx="3124200" cy="4114800"/>
        </p:xfrm>
        <a:graphic>
          <a:graphicData uri="http://schemas.openxmlformats.org/drawingml/2006/table">
            <a:tbl>
              <a:tblPr/>
              <a:tblGrid>
                <a:gridCol w="1562100"/>
                <a:gridCol w="15621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25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0.466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26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0.488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27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28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29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0.554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30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31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0.601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32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33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Tan 34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0.675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84538" y="2555875"/>
            <a:ext cx="6400800" cy="4402138"/>
            <a:chOff x="192" y="1056"/>
            <a:chExt cx="3515" cy="2773"/>
          </a:xfrm>
        </p:grpSpPr>
        <p:grpSp>
          <p:nvGrpSpPr>
            <p:cNvPr id="32808" name="Group 22"/>
            <p:cNvGrpSpPr>
              <a:grpSpLocks/>
            </p:cNvGrpSpPr>
            <p:nvPr/>
          </p:nvGrpSpPr>
          <p:grpSpPr bwMode="auto">
            <a:xfrm>
              <a:off x="192" y="1056"/>
              <a:ext cx="3515" cy="2773"/>
              <a:chOff x="2082" y="1067"/>
              <a:chExt cx="1577" cy="2166"/>
            </a:xfrm>
          </p:grpSpPr>
          <p:sp>
            <p:nvSpPr>
              <p:cNvPr id="32810" name="Freeform 4"/>
              <p:cNvSpPr>
                <a:spLocks/>
              </p:cNvSpPr>
              <p:nvPr/>
            </p:nvSpPr>
            <p:spPr bwMode="auto">
              <a:xfrm>
                <a:off x="2082" y="1094"/>
                <a:ext cx="1489" cy="2085"/>
              </a:xfrm>
              <a:custGeom>
                <a:avLst/>
                <a:gdLst>
                  <a:gd name="T0" fmla="*/ 1 w 2977"/>
                  <a:gd name="T1" fmla="*/ 0 h 4171"/>
                  <a:gd name="T2" fmla="*/ 1 w 2977"/>
                  <a:gd name="T3" fmla="*/ 0 h 4171"/>
                  <a:gd name="T4" fmla="*/ 1 w 2977"/>
                  <a:gd name="T5" fmla="*/ 0 h 4171"/>
                  <a:gd name="T6" fmla="*/ 1 w 2977"/>
                  <a:gd name="T7" fmla="*/ 0 h 4171"/>
                  <a:gd name="T8" fmla="*/ 1 w 2977"/>
                  <a:gd name="T9" fmla="*/ 0 h 4171"/>
                  <a:gd name="T10" fmla="*/ 2 w 2977"/>
                  <a:gd name="T11" fmla="*/ 0 h 4171"/>
                  <a:gd name="T12" fmla="*/ 2 w 2977"/>
                  <a:gd name="T13" fmla="*/ 0 h 4171"/>
                  <a:gd name="T14" fmla="*/ 2 w 2977"/>
                  <a:gd name="T15" fmla="*/ 0 h 4171"/>
                  <a:gd name="T16" fmla="*/ 2 w 2977"/>
                  <a:gd name="T17" fmla="*/ 0 h 4171"/>
                  <a:gd name="T18" fmla="*/ 2 w 2977"/>
                  <a:gd name="T19" fmla="*/ 0 h 4171"/>
                  <a:gd name="T20" fmla="*/ 2 w 2977"/>
                  <a:gd name="T21" fmla="*/ 1 h 4171"/>
                  <a:gd name="T22" fmla="*/ 1 w 2977"/>
                  <a:gd name="T23" fmla="*/ 1 h 4171"/>
                  <a:gd name="T24" fmla="*/ 1 w 2977"/>
                  <a:gd name="T25" fmla="*/ 1 h 4171"/>
                  <a:gd name="T26" fmla="*/ 1 w 2977"/>
                  <a:gd name="T27" fmla="*/ 1 h 4171"/>
                  <a:gd name="T28" fmla="*/ 1 w 2977"/>
                  <a:gd name="T29" fmla="*/ 1 h 4171"/>
                  <a:gd name="T30" fmla="*/ 1 w 2977"/>
                  <a:gd name="T31" fmla="*/ 2 h 4171"/>
                  <a:gd name="T32" fmla="*/ 1 w 2977"/>
                  <a:gd name="T33" fmla="*/ 2 h 4171"/>
                  <a:gd name="T34" fmla="*/ 1 w 2977"/>
                  <a:gd name="T35" fmla="*/ 1 h 4171"/>
                  <a:gd name="T36" fmla="*/ 0 w 2977"/>
                  <a:gd name="T37" fmla="*/ 1 h 4171"/>
                  <a:gd name="T38" fmla="*/ 1 w 2977"/>
                  <a:gd name="T39" fmla="*/ 1 h 4171"/>
                  <a:gd name="T40" fmla="*/ 1 w 2977"/>
                  <a:gd name="T41" fmla="*/ 1 h 4171"/>
                  <a:gd name="T42" fmla="*/ 1 w 2977"/>
                  <a:gd name="T43" fmla="*/ 1 h 4171"/>
                  <a:gd name="T44" fmla="*/ 1 w 2977"/>
                  <a:gd name="T45" fmla="*/ 1 h 4171"/>
                  <a:gd name="T46" fmla="*/ 1 w 2977"/>
                  <a:gd name="T47" fmla="*/ 1 h 4171"/>
                  <a:gd name="T48" fmla="*/ 1 w 2977"/>
                  <a:gd name="T49" fmla="*/ 1 h 4171"/>
                  <a:gd name="T50" fmla="*/ 1 w 2977"/>
                  <a:gd name="T51" fmla="*/ 0 h 4171"/>
                  <a:gd name="T52" fmla="*/ 1 w 2977"/>
                  <a:gd name="T53" fmla="*/ 0 h 4171"/>
                  <a:gd name="T54" fmla="*/ 1 w 2977"/>
                  <a:gd name="T55" fmla="*/ 0 h 4171"/>
                  <a:gd name="T56" fmla="*/ 1 w 2977"/>
                  <a:gd name="T57" fmla="*/ 0 h 4171"/>
                  <a:gd name="T58" fmla="*/ 1 w 2977"/>
                  <a:gd name="T59" fmla="*/ 0 h 41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977"/>
                  <a:gd name="T91" fmla="*/ 0 h 4171"/>
                  <a:gd name="T92" fmla="*/ 2977 w 2977"/>
                  <a:gd name="T93" fmla="*/ 4171 h 417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977" h="4171">
                    <a:moveTo>
                      <a:pt x="662" y="1194"/>
                    </a:moveTo>
                    <a:lnTo>
                      <a:pt x="730" y="730"/>
                    </a:lnTo>
                    <a:lnTo>
                      <a:pt x="928" y="356"/>
                    </a:lnTo>
                    <a:lnTo>
                      <a:pt x="1253" y="137"/>
                    </a:lnTo>
                    <a:lnTo>
                      <a:pt x="1665" y="0"/>
                    </a:lnTo>
                    <a:lnTo>
                      <a:pt x="2089" y="38"/>
                    </a:lnTo>
                    <a:lnTo>
                      <a:pt x="2464" y="187"/>
                    </a:lnTo>
                    <a:lnTo>
                      <a:pt x="2857" y="563"/>
                    </a:lnTo>
                    <a:lnTo>
                      <a:pt x="2977" y="1025"/>
                    </a:lnTo>
                    <a:lnTo>
                      <a:pt x="2928" y="1677"/>
                    </a:lnTo>
                    <a:lnTo>
                      <a:pt x="2532" y="2268"/>
                    </a:lnTo>
                    <a:lnTo>
                      <a:pt x="1863" y="2376"/>
                    </a:lnTo>
                    <a:lnTo>
                      <a:pt x="1557" y="2416"/>
                    </a:lnTo>
                    <a:lnTo>
                      <a:pt x="1485" y="2910"/>
                    </a:lnTo>
                    <a:lnTo>
                      <a:pt x="1000" y="3424"/>
                    </a:lnTo>
                    <a:lnTo>
                      <a:pt x="865" y="4150"/>
                    </a:lnTo>
                    <a:lnTo>
                      <a:pt x="356" y="4171"/>
                    </a:lnTo>
                    <a:lnTo>
                      <a:pt x="10" y="3861"/>
                    </a:lnTo>
                    <a:lnTo>
                      <a:pt x="0" y="3694"/>
                    </a:lnTo>
                    <a:lnTo>
                      <a:pt x="327" y="3294"/>
                    </a:lnTo>
                    <a:lnTo>
                      <a:pt x="563" y="2760"/>
                    </a:lnTo>
                    <a:lnTo>
                      <a:pt x="721" y="2435"/>
                    </a:lnTo>
                    <a:lnTo>
                      <a:pt x="935" y="2407"/>
                    </a:lnTo>
                    <a:lnTo>
                      <a:pt x="956" y="2209"/>
                    </a:lnTo>
                    <a:lnTo>
                      <a:pt x="1029" y="2106"/>
                    </a:lnTo>
                    <a:lnTo>
                      <a:pt x="956" y="1884"/>
                    </a:lnTo>
                    <a:lnTo>
                      <a:pt x="717" y="1599"/>
                    </a:lnTo>
                    <a:lnTo>
                      <a:pt x="648" y="1302"/>
                    </a:lnTo>
                    <a:lnTo>
                      <a:pt x="662" y="1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1" name="Freeform 5"/>
              <p:cNvSpPr>
                <a:spLocks/>
              </p:cNvSpPr>
              <p:nvPr/>
            </p:nvSpPr>
            <p:spPr bwMode="auto">
              <a:xfrm>
                <a:off x="2403" y="1071"/>
                <a:ext cx="1253" cy="1223"/>
              </a:xfrm>
              <a:custGeom>
                <a:avLst/>
                <a:gdLst>
                  <a:gd name="T0" fmla="*/ 1 w 2505"/>
                  <a:gd name="T1" fmla="*/ 1 h 2446"/>
                  <a:gd name="T2" fmla="*/ 1 w 2505"/>
                  <a:gd name="T3" fmla="*/ 1 h 2446"/>
                  <a:gd name="T4" fmla="*/ 1 w 2505"/>
                  <a:gd name="T5" fmla="*/ 2 h 2446"/>
                  <a:gd name="T6" fmla="*/ 1 w 2505"/>
                  <a:gd name="T7" fmla="*/ 2 h 2446"/>
                  <a:gd name="T8" fmla="*/ 1 w 2505"/>
                  <a:gd name="T9" fmla="*/ 2 h 2446"/>
                  <a:gd name="T10" fmla="*/ 1 w 2505"/>
                  <a:gd name="T11" fmla="*/ 2 h 2446"/>
                  <a:gd name="T12" fmla="*/ 1 w 2505"/>
                  <a:gd name="T13" fmla="*/ 2 h 2446"/>
                  <a:gd name="T14" fmla="*/ 1 w 2505"/>
                  <a:gd name="T15" fmla="*/ 2 h 2446"/>
                  <a:gd name="T16" fmla="*/ 1 w 2505"/>
                  <a:gd name="T17" fmla="*/ 2 h 2446"/>
                  <a:gd name="T18" fmla="*/ 1 w 2505"/>
                  <a:gd name="T19" fmla="*/ 2 h 2446"/>
                  <a:gd name="T20" fmla="*/ 1 w 2505"/>
                  <a:gd name="T21" fmla="*/ 2 h 2446"/>
                  <a:gd name="T22" fmla="*/ 2 w 2505"/>
                  <a:gd name="T23" fmla="*/ 2 h 2446"/>
                  <a:gd name="T24" fmla="*/ 2 w 2505"/>
                  <a:gd name="T25" fmla="*/ 2 h 2446"/>
                  <a:gd name="T26" fmla="*/ 2 w 2505"/>
                  <a:gd name="T27" fmla="*/ 2 h 2446"/>
                  <a:gd name="T28" fmla="*/ 2 w 2505"/>
                  <a:gd name="T29" fmla="*/ 1 h 2446"/>
                  <a:gd name="T30" fmla="*/ 2 w 2505"/>
                  <a:gd name="T31" fmla="*/ 1 h 2446"/>
                  <a:gd name="T32" fmla="*/ 2 w 2505"/>
                  <a:gd name="T33" fmla="*/ 1 h 2446"/>
                  <a:gd name="T34" fmla="*/ 2 w 2505"/>
                  <a:gd name="T35" fmla="*/ 1 h 2446"/>
                  <a:gd name="T36" fmla="*/ 2 w 2505"/>
                  <a:gd name="T37" fmla="*/ 1 h 2446"/>
                  <a:gd name="T38" fmla="*/ 2 w 2505"/>
                  <a:gd name="T39" fmla="*/ 1 h 2446"/>
                  <a:gd name="T40" fmla="*/ 2 w 2505"/>
                  <a:gd name="T41" fmla="*/ 1 h 2446"/>
                  <a:gd name="T42" fmla="*/ 2 w 2505"/>
                  <a:gd name="T43" fmla="*/ 1 h 2446"/>
                  <a:gd name="T44" fmla="*/ 2 w 2505"/>
                  <a:gd name="T45" fmla="*/ 1 h 2446"/>
                  <a:gd name="T46" fmla="*/ 2 w 2505"/>
                  <a:gd name="T47" fmla="*/ 1 h 2446"/>
                  <a:gd name="T48" fmla="*/ 2 w 2505"/>
                  <a:gd name="T49" fmla="*/ 1 h 2446"/>
                  <a:gd name="T50" fmla="*/ 2 w 2505"/>
                  <a:gd name="T51" fmla="*/ 1 h 2446"/>
                  <a:gd name="T52" fmla="*/ 2 w 2505"/>
                  <a:gd name="T53" fmla="*/ 1 h 2446"/>
                  <a:gd name="T54" fmla="*/ 2 w 2505"/>
                  <a:gd name="T55" fmla="*/ 1 h 2446"/>
                  <a:gd name="T56" fmla="*/ 2 w 2505"/>
                  <a:gd name="T57" fmla="*/ 1 h 2446"/>
                  <a:gd name="T58" fmla="*/ 2 w 2505"/>
                  <a:gd name="T59" fmla="*/ 1 h 2446"/>
                  <a:gd name="T60" fmla="*/ 2 w 2505"/>
                  <a:gd name="T61" fmla="*/ 1 h 2446"/>
                  <a:gd name="T62" fmla="*/ 1 w 2505"/>
                  <a:gd name="T63" fmla="*/ 1 h 2446"/>
                  <a:gd name="T64" fmla="*/ 1 w 2505"/>
                  <a:gd name="T65" fmla="*/ 1 h 2446"/>
                  <a:gd name="T66" fmla="*/ 1 w 2505"/>
                  <a:gd name="T67" fmla="*/ 1 h 2446"/>
                  <a:gd name="T68" fmla="*/ 1 w 2505"/>
                  <a:gd name="T69" fmla="*/ 1 h 2446"/>
                  <a:gd name="T70" fmla="*/ 1 w 2505"/>
                  <a:gd name="T71" fmla="*/ 1 h 2446"/>
                  <a:gd name="T72" fmla="*/ 1 w 2505"/>
                  <a:gd name="T73" fmla="*/ 1 h 2446"/>
                  <a:gd name="T74" fmla="*/ 1 w 2505"/>
                  <a:gd name="T75" fmla="*/ 1 h 2446"/>
                  <a:gd name="T76" fmla="*/ 1 w 2505"/>
                  <a:gd name="T77" fmla="*/ 1 h 2446"/>
                  <a:gd name="T78" fmla="*/ 1 w 2505"/>
                  <a:gd name="T79" fmla="*/ 1 h 2446"/>
                  <a:gd name="T80" fmla="*/ 1 w 2505"/>
                  <a:gd name="T81" fmla="*/ 1 h 2446"/>
                  <a:gd name="T82" fmla="*/ 1 w 2505"/>
                  <a:gd name="T83" fmla="*/ 1 h 2446"/>
                  <a:gd name="T84" fmla="*/ 1 w 2505"/>
                  <a:gd name="T85" fmla="*/ 1 h 2446"/>
                  <a:gd name="T86" fmla="*/ 1 w 2505"/>
                  <a:gd name="T87" fmla="*/ 0 h 2446"/>
                  <a:gd name="T88" fmla="*/ 1 w 2505"/>
                  <a:gd name="T89" fmla="*/ 1 h 2446"/>
                  <a:gd name="T90" fmla="*/ 1 w 2505"/>
                  <a:gd name="T91" fmla="*/ 1 h 2446"/>
                  <a:gd name="T92" fmla="*/ 1 w 2505"/>
                  <a:gd name="T93" fmla="*/ 1 h 2446"/>
                  <a:gd name="T94" fmla="*/ 1 w 2505"/>
                  <a:gd name="T95" fmla="*/ 1 h 2446"/>
                  <a:gd name="T96" fmla="*/ 1 w 2505"/>
                  <a:gd name="T97" fmla="*/ 1 h 2446"/>
                  <a:gd name="T98" fmla="*/ 1 w 2505"/>
                  <a:gd name="T99" fmla="*/ 1 h 2446"/>
                  <a:gd name="T100" fmla="*/ 1 w 2505"/>
                  <a:gd name="T101" fmla="*/ 1 h 2446"/>
                  <a:gd name="T102" fmla="*/ 1 w 2505"/>
                  <a:gd name="T103" fmla="*/ 1 h 2446"/>
                  <a:gd name="T104" fmla="*/ 1 w 2505"/>
                  <a:gd name="T105" fmla="*/ 1 h 2446"/>
                  <a:gd name="T106" fmla="*/ 1 w 2505"/>
                  <a:gd name="T107" fmla="*/ 1 h 2446"/>
                  <a:gd name="T108" fmla="*/ 1 w 2505"/>
                  <a:gd name="T109" fmla="*/ 1 h 2446"/>
                  <a:gd name="T110" fmla="*/ 1 w 2505"/>
                  <a:gd name="T111" fmla="*/ 1 h 2446"/>
                  <a:gd name="T112" fmla="*/ 1 w 2505"/>
                  <a:gd name="T113" fmla="*/ 1 h 2446"/>
                  <a:gd name="T114" fmla="*/ 1 w 2505"/>
                  <a:gd name="T115" fmla="*/ 1 h 2446"/>
                  <a:gd name="T116" fmla="*/ 1 w 2505"/>
                  <a:gd name="T117" fmla="*/ 1 h 2446"/>
                  <a:gd name="T118" fmla="*/ 0 w 2505"/>
                  <a:gd name="T119" fmla="*/ 1 h 2446"/>
                  <a:gd name="T120" fmla="*/ 1 w 2505"/>
                  <a:gd name="T121" fmla="*/ 1 h 2446"/>
                  <a:gd name="T122" fmla="*/ 1 w 2505"/>
                  <a:gd name="T123" fmla="*/ 1 h 2446"/>
                  <a:gd name="T124" fmla="*/ 1 w 2505"/>
                  <a:gd name="T125" fmla="*/ 1 h 24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05"/>
                  <a:gd name="T190" fmla="*/ 0 h 2446"/>
                  <a:gd name="T191" fmla="*/ 2505 w 2505"/>
                  <a:gd name="T192" fmla="*/ 2446 h 24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05" h="2446">
                    <a:moveTo>
                      <a:pt x="74" y="1644"/>
                    </a:moveTo>
                    <a:lnTo>
                      <a:pt x="308" y="2020"/>
                    </a:lnTo>
                    <a:lnTo>
                      <a:pt x="530" y="2254"/>
                    </a:lnTo>
                    <a:lnTo>
                      <a:pt x="941" y="2393"/>
                    </a:lnTo>
                    <a:lnTo>
                      <a:pt x="1131" y="2429"/>
                    </a:lnTo>
                    <a:lnTo>
                      <a:pt x="1279" y="2446"/>
                    </a:lnTo>
                    <a:lnTo>
                      <a:pt x="1490" y="2440"/>
                    </a:lnTo>
                    <a:lnTo>
                      <a:pt x="1646" y="2398"/>
                    </a:lnTo>
                    <a:lnTo>
                      <a:pt x="1730" y="2372"/>
                    </a:lnTo>
                    <a:lnTo>
                      <a:pt x="1828" y="2343"/>
                    </a:lnTo>
                    <a:lnTo>
                      <a:pt x="2000" y="2265"/>
                    </a:lnTo>
                    <a:lnTo>
                      <a:pt x="2074" y="2206"/>
                    </a:lnTo>
                    <a:lnTo>
                      <a:pt x="2140" y="2146"/>
                    </a:lnTo>
                    <a:lnTo>
                      <a:pt x="2193" y="2087"/>
                    </a:lnTo>
                    <a:lnTo>
                      <a:pt x="2235" y="2037"/>
                    </a:lnTo>
                    <a:lnTo>
                      <a:pt x="2271" y="1990"/>
                    </a:lnTo>
                    <a:lnTo>
                      <a:pt x="2327" y="1914"/>
                    </a:lnTo>
                    <a:lnTo>
                      <a:pt x="2378" y="1821"/>
                    </a:lnTo>
                    <a:lnTo>
                      <a:pt x="2424" y="1716"/>
                    </a:lnTo>
                    <a:lnTo>
                      <a:pt x="2462" y="1602"/>
                    </a:lnTo>
                    <a:lnTo>
                      <a:pt x="2505" y="1362"/>
                    </a:lnTo>
                    <a:lnTo>
                      <a:pt x="2488" y="1131"/>
                    </a:lnTo>
                    <a:lnTo>
                      <a:pt x="2444" y="958"/>
                    </a:lnTo>
                    <a:lnTo>
                      <a:pt x="2412" y="838"/>
                    </a:lnTo>
                    <a:lnTo>
                      <a:pt x="2384" y="758"/>
                    </a:lnTo>
                    <a:lnTo>
                      <a:pt x="2355" y="705"/>
                    </a:lnTo>
                    <a:lnTo>
                      <a:pt x="2319" y="661"/>
                    </a:lnTo>
                    <a:lnTo>
                      <a:pt x="2268" y="612"/>
                    </a:lnTo>
                    <a:lnTo>
                      <a:pt x="2193" y="545"/>
                    </a:lnTo>
                    <a:lnTo>
                      <a:pt x="2148" y="498"/>
                    </a:lnTo>
                    <a:lnTo>
                      <a:pt x="2095" y="441"/>
                    </a:lnTo>
                    <a:lnTo>
                      <a:pt x="2041" y="393"/>
                    </a:lnTo>
                    <a:lnTo>
                      <a:pt x="1994" y="351"/>
                    </a:lnTo>
                    <a:lnTo>
                      <a:pt x="1944" y="313"/>
                    </a:lnTo>
                    <a:lnTo>
                      <a:pt x="1889" y="273"/>
                    </a:lnTo>
                    <a:lnTo>
                      <a:pt x="1823" y="230"/>
                    </a:lnTo>
                    <a:lnTo>
                      <a:pt x="1785" y="207"/>
                    </a:lnTo>
                    <a:lnTo>
                      <a:pt x="1741" y="180"/>
                    </a:lnTo>
                    <a:lnTo>
                      <a:pt x="1693" y="152"/>
                    </a:lnTo>
                    <a:lnTo>
                      <a:pt x="1638" y="119"/>
                    </a:lnTo>
                    <a:lnTo>
                      <a:pt x="1579" y="85"/>
                    </a:lnTo>
                    <a:lnTo>
                      <a:pt x="1513" y="47"/>
                    </a:lnTo>
                    <a:lnTo>
                      <a:pt x="1378" y="11"/>
                    </a:lnTo>
                    <a:lnTo>
                      <a:pt x="1245" y="0"/>
                    </a:lnTo>
                    <a:lnTo>
                      <a:pt x="998" y="26"/>
                    </a:lnTo>
                    <a:lnTo>
                      <a:pt x="886" y="55"/>
                    </a:lnTo>
                    <a:lnTo>
                      <a:pt x="785" y="87"/>
                    </a:lnTo>
                    <a:lnTo>
                      <a:pt x="697" y="119"/>
                    </a:lnTo>
                    <a:lnTo>
                      <a:pt x="621" y="146"/>
                    </a:lnTo>
                    <a:lnTo>
                      <a:pt x="559" y="184"/>
                    </a:lnTo>
                    <a:lnTo>
                      <a:pt x="498" y="222"/>
                    </a:lnTo>
                    <a:lnTo>
                      <a:pt x="391" y="302"/>
                    </a:lnTo>
                    <a:lnTo>
                      <a:pt x="300" y="389"/>
                    </a:lnTo>
                    <a:lnTo>
                      <a:pt x="222" y="484"/>
                    </a:lnTo>
                    <a:lnTo>
                      <a:pt x="190" y="536"/>
                    </a:lnTo>
                    <a:lnTo>
                      <a:pt x="157" y="587"/>
                    </a:lnTo>
                    <a:lnTo>
                      <a:pt x="102" y="701"/>
                    </a:lnTo>
                    <a:lnTo>
                      <a:pt x="55" y="826"/>
                    </a:lnTo>
                    <a:lnTo>
                      <a:pt x="15" y="963"/>
                    </a:lnTo>
                    <a:lnTo>
                      <a:pt x="0" y="1201"/>
                    </a:lnTo>
                    <a:lnTo>
                      <a:pt x="5" y="1347"/>
                    </a:lnTo>
                    <a:lnTo>
                      <a:pt x="74" y="1644"/>
                    </a:lnTo>
                    <a:close/>
                  </a:path>
                </a:pathLst>
              </a:custGeom>
              <a:solidFill>
                <a:srgbClr val="EB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2" name="Freeform 8"/>
              <p:cNvSpPr>
                <a:spLocks/>
              </p:cNvSpPr>
              <p:nvPr/>
            </p:nvSpPr>
            <p:spPr bwMode="auto">
              <a:xfrm>
                <a:off x="2102" y="2193"/>
                <a:ext cx="813" cy="1030"/>
              </a:xfrm>
              <a:custGeom>
                <a:avLst/>
                <a:gdLst>
                  <a:gd name="T0" fmla="*/ 0 w 1625"/>
                  <a:gd name="T1" fmla="*/ 0 h 2061"/>
                  <a:gd name="T2" fmla="*/ 1 w 1625"/>
                  <a:gd name="T3" fmla="*/ 0 h 2061"/>
                  <a:gd name="T4" fmla="*/ 1 w 1625"/>
                  <a:gd name="T5" fmla="*/ 0 h 2061"/>
                  <a:gd name="T6" fmla="*/ 1 w 1625"/>
                  <a:gd name="T7" fmla="*/ 0 h 2061"/>
                  <a:gd name="T8" fmla="*/ 1 w 1625"/>
                  <a:gd name="T9" fmla="*/ 0 h 2061"/>
                  <a:gd name="T10" fmla="*/ 1 w 1625"/>
                  <a:gd name="T11" fmla="*/ 0 h 2061"/>
                  <a:gd name="T12" fmla="*/ 1 w 1625"/>
                  <a:gd name="T13" fmla="*/ 0 h 2061"/>
                  <a:gd name="T14" fmla="*/ 1 w 1625"/>
                  <a:gd name="T15" fmla="*/ 0 h 2061"/>
                  <a:gd name="T16" fmla="*/ 1 w 1625"/>
                  <a:gd name="T17" fmla="*/ 0 h 2061"/>
                  <a:gd name="T18" fmla="*/ 1 w 1625"/>
                  <a:gd name="T19" fmla="*/ 0 h 2061"/>
                  <a:gd name="T20" fmla="*/ 1 w 1625"/>
                  <a:gd name="T21" fmla="*/ 0 h 2061"/>
                  <a:gd name="T22" fmla="*/ 1 w 1625"/>
                  <a:gd name="T23" fmla="*/ 0 h 2061"/>
                  <a:gd name="T24" fmla="*/ 1 w 1625"/>
                  <a:gd name="T25" fmla="*/ 0 h 2061"/>
                  <a:gd name="T26" fmla="*/ 1 w 1625"/>
                  <a:gd name="T27" fmla="*/ 0 h 2061"/>
                  <a:gd name="T28" fmla="*/ 1 w 1625"/>
                  <a:gd name="T29" fmla="*/ 0 h 2061"/>
                  <a:gd name="T30" fmla="*/ 1 w 1625"/>
                  <a:gd name="T31" fmla="*/ 0 h 2061"/>
                  <a:gd name="T32" fmla="*/ 1 w 1625"/>
                  <a:gd name="T33" fmla="*/ 0 h 2061"/>
                  <a:gd name="T34" fmla="*/ 1 w 1625"/>
                  <a:gd name="T35" fmla="*/ 0 h 2061"/>
                  <a:gd name="T36" fmla="*/ 1 w 1625"/>
                  <a:gd name="T37" fmla="*/ 0 h 2061"/>
                  <a:gd name="T38" fmla="*/ 1 w 1625"/>
                  <a:gd name="T39" fmla="*/ 0 h 2061"/>
                  <a:gd name="T40" fmla="*/ 1 w 1625"/>
                  <a:gd name="T41" fmla="*/ 0 h 2061"/>
                  <a:gd name="T42" fmla="*/ 1 w 1625"/>
                  <a:gd name="T43" fmla="*/ 0 h 2061"/>
                  <a:gd name="T44" fmla="*/ 1 w 1625"/>
                  <a:gd name="T45" fmla="*/ 0 h 2061"/>
                  <a:gd name="T46" fmla="*/ 1 w 1625"/>
                  <a:gd name="T47" fmla="*/ 0 h 2061"/>
                  <a:gd name="T48" fmla="*/ 1 w 1625"/>
                  <a:gd name="T49" fmla="*/ 0 h 2061"/>
                  <a:gd name="T50" fmla="*/ 1 w 1625"/>
                  <a:gd name="T51" fmla="*/ 0 h 2061"/>
                  <a:gd name="T52" fmla="*/ 1 w 1625"/>
                  <a:gd name="T53" fmla="*/ 1 h 2061"/>
                  <a:gd name="T54" fmla="*/ 1 w 1625"/>
                  <a:gd name="T55" fmla="*/ 0 h 2061"/>
                  <a:gd name="T56" fmla="*/ 0 w 1625"/>
                  <a:gd name="T57" fmla="*/ 0 h 2061"/>
                  <a:gd name="T58" fmla="*/ 0 w 1625"/>
                  <a:gd name="T59" fmla="*/ 0 h 20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25"/>
                  <a:gd name="T91" fmla="*/ 0 h 2061"/>
                  <a:gd name="T92" fmla="*/ 1625 w 1625"/>
                  <a:gd name="T93" fmla="*/ 2061 h 206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25" h="2061">
                    <a:moveTo>
                      <a:pt x="0" y="1588"/>
                    </a:moveTo>
                    <a:lnTo>
                      <a:pt x="207" y="1519"/>
                    </a:lnTo>
                    <a:lnTo>
                      <a:pt x="433" y="1559"/>
                    </a:lnTo>
                    <a:lnTo>
                      <a:pt x="418" y="1472"/>
                    </a:lnTo>
                    <a:lnTo>
                      <a:pt x="437" y="1369"/>
                    </a:lnTo>
                    <a:lnTo>
                      <a:pt x="481" y="1251"/>
                    </a:lnTo>
                    <a:lnTo>
                      <a:pt x="509" y="1188"/>
                    </a:lnTo>
                    <a:lnTo>
                      <a:pt x="540" y="1126"/>
                    </a:lnTo>
                    <a:lnTo>
                      <a:pt x="572" y="1063"/>
                    </a:lnTo>
                    <a:lnTo>
                      <a:pt x="603" y="1002"/>
                    </a:lnTo>
                    <a:lnTo>
                      <a:pt x="662" y="881"/>
                    </a:lnTo>
                    <a:lnTo>
                      <a:pt x="720" y="681"/>
                    </a:lnTo>
                    <a:lnTo>
                      <a:pt x="857" y="660"/>
                    </a:lnTo>
                    <a:lnTo>
                      <a:pt x="876" y="502"/>
                    </a:lnTo>
                    <a:lnTo>
                      <a:pt x="1046" y="365"/>
                    </a:lnTo>
                    <a:lnTo>
                      <a:pt x="1006" y="177"/>
                    </a:lnTo>
                    <a:lnTo>
                      <a:pt x="916" y="10"/>
                    </a:lnTo>
                    <a:lnTo>
                      <a:pt x="1251" y="0"/>
                    </a:lnTo>
                    <a:lnTo>
                      <a:pt x="1625" y="177"/>
                    </a:lnTo>
                    <a:lnTo>
                      <a:pt x="1566" y="403"/>
                    </a:lnTo>
                    <a:lnTo>
                      <a:pt x="1420" y="561"/>
                    </a:lnTo>
                    <a:lnTo>
                      <a:pt x="1468" y="759"/>
                    </a:lnTo>
                    <a:lnTo>
                      <a:pt x="1084" y="1242"/>
                    </a:lnTo>
                    <a:lnTo>
                      <a:pt x="867" y="1588"/>
                    </a:lnTo>
                    <a:lnTo>
                      <a:pt x="857" y="1903"/>
                    </a:lnTo>
                    <a:lnTo>
                      <a:pt x="789" y="2012"/>
                    </a:lnTo>
                    <a:lnTo>
                      <a:pt x="513" y="2061"/>
                    </a:lnTo>
                    <a:lnTo>
                      <a:pt x="129" y="1854"/>
                    </a:lnTo>
                    <a:lnTo>
                      <a:pt x="0" y="1588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3" name="Freeform 9"/>
              <p:cNvSpPr>
                <a:spLocks/>
              </p:cNvSpPr>
              <p:nvPr/>
            </p:nvSpPr>
            <p:spPr bwMode="auto">
              <a:xfrm>
                <a:off x="2447" y="1157"/>
                <a:ext cx="1186" cy="1149"/>
              </a:xfrm>
              <a:custGeom>
                <a:avLst/>
                <a:gdLst>
                  <a:gd name="T0" fmla="*/ 0 w 2373"/>
                  <a:gd name="T1" fmla="*/ 1 h 2298"/>
                  <a:gd name="T2" fmla="*/ 0 w 2373"/>
                  <a:gd name="T3" fmla="*/ 1 h 2298"/>
                  <a:gd name="T4" fmla="*/ 0 w 2373"/>
                  <a:gd name="T5" fmla="*/ 1 h 2298"/>
                  <a:gd name="T6" fmla="*/ 0 w 2373"/>
                  <a:gd name="T7" fmla="*/ 1 h 2298"/>
                  <a:gd name="T8" fmla="*/ 0 w 2373"/>
                  <a:gd name="T9" fmla="*/ 1 h 2298"/>
                  <a:gd name="T10" fmla="*/ 0 w 2373"/>
                  <a:gd name="T11" fmla="*/ 1 h 2298"/>
                  <a:gd name="T12" fmla="*/ 0 w 2373"/>
                  <a:gd name="T13" fmla="*/ 1 h 2298"/>
                  <a:gd name="T14" fmla="*/ 0 w 2373"/>
                  <a:gd name="T15" fmla="*/ 1 h 2298"/>
                  <a:gd name="T16" fmla="*/ 0 w 2373"/>
                  <a:gd name="T17" fmla="*/ 1 h 2298"/>
                  <a:gd name="T18" fmla="*/ 0 w 2373"/>
                  <a:gd name="T19" fmla="*/ 1 h 2298"/>
                  <a:gd name="T20" fmla="*/ 0 w 2373"/>
                  <a:gd name="T21" fmla="*/ 1 h 2298"/>
                  <a:gd name="T22" fmla="*/ 1 w 2373"/>
                  <a:gd name="T23" fmla="*/ 1 h 2298"/>
                  <a:gd name="T24" fmla="*/ 1 w 2373"/>
                  <a:gd name="T25" fmla="*/ 1 h 2298"/>
                  <a:gd name="T26" fmla="*/ 0 w 2373"/>
                  <a:gd name="T27" fmla="*/ 1 h 2298"/>
                  <a:gd name="T28" fmla="*/ 0 w 2373"/>
                  <a:gd name="T29" fmla="*/ 0 h 2298"/>
                  <a:gd name="T30" fmla="*/ 0 w 2373"/>
                  <a:gd name="T31" fmla="*/ 1 h 2298"/>
                  <a:gd name="T32" fmla="*/ 0 w 2373"/>
                  <a:gd name="T33" fmla="*/ 1 h 2298"/>
                  <a:gd name="T34" fmla="*/ 0 w 2373"/>
                  <a:gd name="T35" fmla="*/ 1 h 2298"/>
                  <a:gd name="T36" fmla="*/ 0 w 2373"/>
                  <a:gd name="T37" fmla="*/ 1 h 2298"/>
                  <a:gd name="T38" fmla="*/ 1 w 2373"/>
                  <a:gd name="T39" fmla="*/ 1 h 2298"/>
                  <a:gd name="T40" fmla="*/ 1 w 2373"/>
                  <a:gd name="T41" fmla="*/ 1 h 2298"/>
                  <a:gd name="T42" fmla="*/ 1 w 2373"/>
                  <a:gd name="T43" fmla="*/ 1 h 2298"/>
                  <a:gd name="T44" fmla="*/ 1 w 2373"/>
                  <a:gd name="T45" fmla="*/ 1 h 2298"/>
                  <a:gd name="T46" fmla="*/ 1 w 2373"/>
                  <a:gd name="T47" fmla="*/ 1 h 2298"/>
                  <a:gd name="T48" fmla="*/ 1 w 2373"/>
                  <a:gd name="T49" fmla="*/ 1 h 2298"/>
                  <a:gd name="T50" fmla="*/ 1 w 2373"/>
                  <a:gd name="T51" fmla="*/ 1 h 2298"/>
                  <a:gd name="T52" fmla="*/ 1 w 2373"/>
                  <a:gd name="T53" fmla="*/ 1 h 2298"/>
                  <a:gd name="T54" fmla="*/ 0 w 2373"/>
                  <a:gd name="T55" fmla="*/ 1 h 2298"/>
                  <a:gd name="T56" fmla="*/ 0 w 2373"/>
                  <a:gd name="T57" fmla="*/ 1 h 2298"/>
                  <a:gd name="T58" fmla="*/ 0 w 2373"/>
                  <a:gd name="T59" fmla="*/ 1 h 2298"/>
                  <a:gd name="T60" fmla="*/ 0 w 2373"/>
                  <a:gd name="T61" fmla="*/ 1 h 2298"/>
                  <a:gd name="T62" fmla="*/ 0 w 2373"/>
                  <a:gd name="T63" fmla="*/ 1 h 2298"/>
                  <a:gd name="T64" fmla="*/ 0 w 2373"/>
                  <a:gd name="T65" fmla="*/ 1 h 2298"/>
                  <a:gd name="T66" fmla="*/ 0 w 2373"/>
                  <a:gd name="T67" fmla="*/ 1 h 2298"/>
                  <a:gd name="T68" fmla="*/ 0 w 2373"/>
                  <a:gd name="T69" fmla="*/ 1 h 2298"/>
                  <a:gd name="T70" fmla="*/ 0 w 2373"/>
                  <a:gd name="T71" fmla="*/ 1 h 2298"/>
                  <a:gd name="T72" fmla="*/ 0 w 2373"/>
                  <a:gd name="T73" fmla="*/ 1 h 2298"/>
                  <a:gd name="T74" fmla="*/ 0 w 2373"/>
                  <a:gd name="T75" fmla="*/ 1 h 22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373"/>
                  <a:gd name="T115" fmla="*/ 0 h 2298"/>
                  <a:gd name="T116" fmla="*/ 2373 w 2373"/>
                  <a:gd name="T117" fmla="*/ 2298 h 229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373" h="2298">
                    <a:moveTo>
                      <a:pt x="0" y="1507"/>
                    </a:moveTo>
                    <a:lnTo>
                      <a:pt x="384" y="1855"/>
                    </a:lnTo>
                    <a:lnTo>
                      <a:pt x="472" y="1893"/>
                    </a:lnTo>
                    <a:lnTo>
                      <a:pt x="557" y="1927"/>
                    </a:lnTo>
                    <a:lnTo>
                      <a:pt x="643" y="1959"/>
                    </a:lnTo>
                    <a:lnTo>
                      <a:pt x="732" y="1986"/>
                    </a:lnTo>
                    <a:lnTo>
                      <a:pt x="833" y="2007"/>
                    </a:lnTo>
                    <a:lnTo>
                      <a:pt x="949" y="2024"/>
                    </a:lnTo>
                    <a:lnTo>
                      <a:pt x="1241" y="2032"/>
                    </a:lnTo>
                    <a:lnTo>
                      <a:pt x="1703" y="1923"/>
                    </a:lnTo>
                    <a:lnTo>
                      <a:pt x="2000" y="1587"/>
                    </a:lnTo>
                    <a:lnTo>
                      <a:pt x="2078" y="1212"/>
                    </a:lnTo>
                    <a:lnTo>
                      <a:pt x="2108" y="887"/>
                    </a:lnTo>
                    <a:lnTo>
                      <a:pt x="1970" y="355"/>
                    </a:lnTo>
                    <a:lnTo>
                      <a:pt x="1675" y="0"/>
                    </a:lnTo>
                    <a:lnTo>
                      <a:pt x="1764" y="38"/>
                    </a:lnTo>
                    <a:lnTo>
                      <a:pt x="1848" y="81"/>
                    </a:lnTo>
                    <a:lnTo>
                      <a:pt x="1926" y="131"/>
                    </a:lnTo>
                    <a:lnTo>
                      <a:pt x="1998" y="184"/>
                    </a:lnTo>
                    <a:lnTo>
                      <a:pt x="2065" y="243"/>
                    </a:lnTo>
                    <a:lnTo>
                      <a:pt x="2127" y="306"/>
                    </a:lnTo>
                    <a:lnTo>
                      <a:pt x="2186" y="370"/>
                    </a:lnTo>
                    <a:lnTo>
                      <a:pt x="2241" y="437"/>
                    </a:lnTo>
                    <a:lnTo>
                      <a:pt x="2333" y="617"/>
                    </a:lnTo>
                    <a:lnTo>
                      <a:pt x="2354" y="710"/>
                    </a:lnTo>
                    <a:lnTo>
                      <a:pt x="2373" y="1146"/>
                    </a:lnTo>
                    <a:lnTo>
                      <a:pt x="2272" y="1651"/>
                    </a:lnTo>
                    <a:lnTo>
                      <a:pt x="1802" y="2140"/>
                    </a:lnTo>
                    <a:lnTo>
                      <a:pt x="1213" y="2298"/>
                    </a:lnTo>
                    <a:lnTo>
                      <a:pt x="806" y="2220"/>
                    </a:lnTo>
                    <a:lnTo>
                      <a:pt x="344" y="2062"/>
                    </a:lnTo>
                    <a:lnTo>
                      <a:pt x="283" y="2003"/>
                    </a:lnTo>
                    <a:lnTo>
                      <a:pt x="224" y="1940"/>
                    </a:lnTo>
                    <a:lnTo>
                      <a:pt x="169" y="1872"/>
                    </a:lnTo>
                    <a:lnTo>
                      <a:pt x="120" y="1802"/>
                    </a:lnTo>
                    <a:lnTo>
                      <a:pt x="40" y="1655"/>
                    </a:lnTo>
                    <a:lnTo>
                      <a:pt x="0" y="1507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4" name="Freeform 10"/>
              <p:cNvSpPr>
                <a:spLocks/>
              </p:cNvSpPr>
              <p:nvPr/>
            </p:nvSpPr>
            <p:spPr bwMode="auto">
              <a:xfrm>
                <a:off x="2483" y="1180"/>
                <a:ext cx="839" cy="797"/>
              </a:xfrm>
              <a:custGeom>
                <a:avLst/>
                <a:gdLst>
                  <a:gd name="T0" fmla="*/ 0 w 1679"/>
                  <a:gd name="T1" fmla="*/ 0 h 1593"/>
                  <a:gd name="T2" fmla="*/ 0 w 1679"/>
                  <a:gd name="T3" fmla="*/ 1 h 1593"/>
                  <a:gd name="T4" fmla="*/ 0 w 1679"/>
                  <a:gd name="T5" fmla="*/ 1 h 1593"/>
                  <a:gd name="T6" fmla="*/ 0 w 1679"/>
                  <a:gd name="T7" fmla="*/ 1 h 1593"/>
                  <a:gd name="T8" fmla="*/ 0 w 1679"/>
                  <a:gd name="T9" fmla="*/ 1 h 1593"/>
                  <a:gd name="T10" fmla="*/ 0 w 1679"/>
                  <a:gd name="T11" fmla="*/ 1 h 1593"/>
                  <a:gd name="T12" fmla="*/ 0 w 1679"/>
                  <a:gd name="T13" fmla="*/ 1 h 1593"/>
                  <a:gd name="T14" fmla="*/ 0 w 1679"/>
                  <a:gd name="T15" fmla="*/ 1 h 1593"/>
                  <a:gd name="T16" fmla="*/ 0 w 1679"/>
                  <a:gd name="T17" fmla="*/ 1 h 1593"/>
                  <a:gd name="T18" fmla="*/ 0 w 1679"/>
                  <a:gd name="T19" fmla="*/ 1 h 1593"/>
                  <a:gd name="T20" fmla="*/ 0 w 1679"/>
                  <a:gd name="T21" fmla="*/ 1 h 1593"/>
                  <a:gd name="T22" fmla="*/ 0 w 1679"/>
                  <a:gd name="T23" fmla="*/ 1 h 1593"/>
                  <a:gd name="T24" fmla="*/ 0 w 1679"/>
                  <a:gd name="T25" fmla="*/ 1 h 1593"/>
                  <a:gd name="T26" fmla="*/ 0 w 1679"/>
                  <a:gd name="T27" fmla="*/ 1 h 1593"/>
                  <a:gd name="T28" fmla="*/ 0 w 1679"/>
                  <a:gd name="T29" fmla="*/ 1 h 1593"/>
                  <a:gd name="T30" fmla="*/ 0 w 1679"/>
                  <a:gd name="T31" fmla="*/ 1 h 1593"/>
                  <a:gd name="T32" fmla="*/ 0 w 1679"/>
                  <a:gd name="T33" fmla="*/ 1 h 1593"/>
                  <a:gd name="T34" fmla="*/ 0 w 1679"/>
                  <a:gd name="T35" fmla="*/ 1 h 1593"/>
                  <a:gd name="T36" fmla="*/ 0 w 1679"/>
                  <a:gd name="T37" fmla="*/ 1 h 1593"/>
                  <a:gd name="T38" fmla="*/ 0 w 1679"/>
                  <a:gd name="T39" fmla="*/ 1 h 1593"/>
                  <a:gd name="T40" fmla="*/ 0 w 1679"/>
                  <a:gd name="T41" fmla="*/ 1 h 1593"/>
                  <a:gd name="T42" fmla="*/ 0 w 1679"/>
                  <a:gd name="T43" fmla="*/ 1 h 1593"/>
                  <a:gd name="T44" fmla="*/ 0 w 1679"/>
                  <a:gd name="T45" fmla="*/ 1 h 1593"/>
                  <a:gd name="T46" fmla="*/ 0 w 1679"/>
                  <a:gd name="T47" fmla="*/ 1 h 1593"/>
                  <a:gd name="T48" fmla="*/ 0 w 1679"/>
                  <a:gd name="T49" fmla="*/ 1 h 1593"/>
                  <a:gd name="T50" fmla="*/ 0 w 1679"/>
                  <a:gd name="T51" fmla="*/ 1 h 1593"/>
                  <a:gd name="T52" fmla="*/ 0 w 1679"/>
                  <a:gd name="T53" fmla="*/ 1 h 1593"/>
                  <a:gd name="T54" fmla="*/ 0 w 1679"/>
                  <a:gd name="T55" fmla="*/ 1 h 1593"/>
                  <a:gd name="T56" fmla="*/ 0 w 1679"/>
                  <a:gd name="T57" fmla="*/ 1 h 1593"/>
                  <a:gd name="T58" fmla="*/ 0 w 1679"/>
                  <a:gd name="T59" fmla="*/ 1 h 1593"/>
                  <a:gd name="T60" fmla="*/ 0 w 1679"/>
                  <a:gd name="T61" fmla="*/ 1 h 1593"/>
                  <a:gd name="T62" fmla="*/ 0 w 1679"/>
                  <a:gd name="T63" fmla="*/ 1 h 1593"/>
                  <a:gd name="T64" fmla="*/ 0 w 1679"/>
                  <a:gd name="T65" fmla="*/ 1 h 1593"/>
                  <a:gd name="T66" fmla="*/ 0 w 1679"/>
                  <a:gd name="T67" fmla="*/ 1 h 1593"/>
                  <a:gd name="T68" fmla="*/ 0 w 1679"/>
                  <a:gd name="T69" fmla="*/ 1 h 1593"/>
                  <a:gd name="T70" fmla="*/ 0 w 1679"/>
                  <a:gd name="T71" fmla="*/ 1 h 1593"/>
                  <a:gd name="T72" fmla="*/ 0 w 1679"/>
                  <a:gd name="T73" fmla="*/ 1 h 1593"/>
                  <a:gd name="T74" fmla="*/ 0 w 1679"/>
                  <a:gd name="T75" fmla="*/ 1 h 1593"/>
                  <a:gd name="T76" fmla="*/ 0 w 1679"/>
                  <a:gd name="T77" fmla="*/ 1 h 1593"/>
                  <a:gd name="T78" fmla="*/ 0 w 1679"/>
                  <a:gd name="T79" fmla="*/ 1 h 1593"/>
                  <a:gd name="T80" fmla="*/ 0 w 1679"/>
                  <a:gd name="T81" fmla="*/ 1 h 1593"/>
                  <a:gd name="T82" fmla="*/ 0 w 1679"/>
                  <a:gd name="T83" fmla="*/ 1 h 1593"/>
                  <a:gd name="T84" fmla="*/ 0 w 1679"/>
                  <a:gd name="T85" fmla="*/ 1 h 1593"/>
                  <a:gd name="T86" fmla="*/ 0 w 1679"/>
                  <a:gd name="T87" fmla="*/ 1 h 1593"/>
                  <a:gd name="T88" fmla="*/ 0 w 1679"/>
                  <a:gd name="T89" fmla="*/ 1 h 1593"/>
                  <a:gd name="T90" fmla="*/ 0 w 1679"/>
                  <a:gd name="T91" fmla="*/ 1 h 1593"/>
                  <a:gd name="T92" fmla="*/ 0 w 1679"/>
                  <a:gd name="T93" fmla="*/ 0 h 1593"/>
                  <a:gd name="T94" fmla="*/ 0 w 1679"/>
                  <a:gd name="T95" fmla="*/ 0 h 15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79"/>
                  <a:gd name="T145" fmla="*/ 0 h 1593"/>
                  <a:gd name="T146" fmla="*/ 1679 w 1679"/>
                  <a:gd name="T147" fmla="*/ 1593 h 15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79" h="1593">
                    <a:moveTo>
                      <a:pt x="1014" y="0"/>
                    </a:moveTo>
                    <a:lnTo>
                      <a:pt x="793" y="10"/>
                    </a:lnTo>
                    <a:lnTo>
                      <a:pt x="574" y="67"/>
                    </a:lnTo>
                    <a:lnTo>
                      <a:pt x="449" y="126"/>
                    </a:lnTo>
                    <a:lnTo>
                      <a:pt x="384" y="164"/>
                    </a:lnTo>
                    <a:lnTo>
                      <a:pt x="320" y="209"/>
                    </a:lnTo>
                    <a:lnTo>
                      <a:pt x="211" y="302"/>
                    </a:lnTo>
                    <a:lnTo>
                      <a:pt x="164" y="356"/>
                    </a:lnTo>
                    <a:lnTo>
                      <a:pt x="122" y="416"/>
                    </a:lnTo>
                    <a:lnTo>
                      <a:pt x="54" y="555"/>
                    </a:lnTo>
                    <a:lnTo>
                      <a:pt x="15" y="732"/>
                    </a:lnTo>
                    <a:lnTo>
                      <a:pt x="0" y="996"/>
                    </a:lnTo>
                    <a:lnTo>
                      <a:pt x="15" y="1072"/>
                    </a:lnTo>
                    <a:lnTo>
                      <a:pt x="42" y="1158"/>
                    </a:lnTo>
                    <a:lnTo>
                      <a:pt x="84" y="1259"/>
                    </a:lnTo>
                    <a:lnTo>
                      <a:pt x="112" y="1314"/>
                    </a:lnTo>
                    <a:lnTo>
                      <a:pt x="145" y="1374"/>
                    </a:lnTo>
                    <a:lnTo>
                      <a:pt x="173" y="1414"/>
                    </a:lnTo>
                    <a:lnTo>
                      <a:pt x="213" y="1454"/>
                    </a:lnTo>
                    <a:lnTo>
                      <a:pt x="263" y="1490"/>
                    </a:lnTo>
                    <a:lnTo>
                      <a:pt x="316" y="1525"/>
                    </a:lnTo>
                    <a:lnTo>
                      <a:pt x="373" y="1555"/>
                    </a:lnTo>
                    <a:lnTo>
                      <a:pt x="428" y="1576"/>
                    </a:lnTo>
                    <a:lnTo>
                      <a:pt x="521" y="1593"/>
                    </a:lnTo>
                    <a:lnTo>
                      <a:pt x="185" y="1179"/>
                    </a:lnTo>
                    <a:lnTo>
                      <a:pt x="272" y="635"/>
                    </a:lnTo>
                    <a:lnTo>
                      <a:pt x="559" y="251"/>
                    </a:lnTo>
                    <a:lnTo>
                      <a:pt x="1002" y="133"/>
                    </a:lnTo>
                    <a:lnTo>
                      <a:pt x="1337" y="270"/>
                    </a:lnTo>
                    <a:lnTo>
                      <a:pt x="1392" y="320"/>
                    </a:lnTo>
                    <a:lnTo>
                      <a:pt x="1447" y="367"/>
                    </a:lnTo>
                    <a:lnTo>
                      <a:pt x="1512" y="418"/>
                    </a:lnTo>
                    <a:lnTo>
                      <a:pt x="1544" y="443"/>
                    </a:lnTo>
                    <a:lnTo>
                      <a:pt x="1574" y="464"/>
                    </a:lnTo>
                    <a:lnTo>
                      <a:pt x="1630" y="498"/>
                    </a:lnTo>
                    <a:lnTo>
                      <a:pt x="1668" y="512"/>
                    </a:lnTo>
                    <a:lnTo>
                      <a:pt x="1679" y="493"/>
                    </a:lnTo>
                    <a:lnTo>
                      <a:pt x="1669" y="388"/>
                    </a:lnTo>
                    <a:lnTo>
                      <a:pt x="1658" y="331"/>
                    </a:lnTo>
                    <a:lnTo>
                      <a:pt x="1631" y="268"/>
                    </a:lnTo>
                    <a:lnTo>
                      <a:pt x="1582" y="205"/>
                    </a:lnTo>
                    <a:lnTo>
                      <a:pt x="1506" y="143"/>
                    </a:lnTo>
                    <a:lnTo>
                      <a:pt x="1455" y="112"/>
                    </a:lnTo>
                    <a:lnTo>
                      <a:pt x="1392" y="82"/>
                    </a:lnTo>
                    <a:lnTo>
                      <a:pt x="1320" y="52"/>
                    </a:lnTo>
                    <a:lnTo>
                      <a:pt x="1236" y="21"/>
                    </a:ln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5" name="Freeform 12"/>
              <p:cNvSpPr>
                <a:spLocks/>
              </p:cNvSpPr>
              <p:nvPr/>
            </p:nvSpPr>
            <p:spPr bwMode="auto">
              <a:xfrm>
                <a:off x="2551" y="1219"/>
                <a:ext cx="795" cy="765"/>
              </a:xfrm>
              <a:custGeom>
                <a:avLst/>
                <a:gdLst>
                  <a:gd name="T0" fmla="*/ 0 w 1592"/>
                  <a:gd name="T1" fmla="*/ 1 h 1530"/>
                  <a:gd name="T2" fmla="*/ 0 w 1592"/>
                  <a:gd name="T3" fmla="*/ 1 h 1530"/>
                  <a:gd name="T4" fmla="*/ 0 w 1592"/>
                  <a:gd name="T5" fmla="*/ 1 h 1530"/>
                  <a:gd name="T6" fmla="*/ 0 w 1592"/>
                  <a:gd name="T7" fmla="*/ 1 h 1530"/>
                  <a:gd name="T8" fmla="*/ 0 w 1592"/>
                  <a:gd name="T9" fmla="*/ 1 h 1530"/>
                  <a:gd name="T10" fmla="*/ 0 w 1592"/>
                  <a:gd name="T11" fmla="*/ 1 h 1530"/>
                  <a:gd name="T12" fmla="*/ 0 w 1592"/>
                  <a:gd name="T13" fmla="*/ 1 h 1530"/>
                  <a:gd name="T14" fmla="*/ 0 w 1592"/>
                  <a:gd name="T15" fmla="*/ 1 h 1530"/>
                  <a:gd name="T16" fmla="*/ 0 w 1592"/>
                  <a:gd name="T17" fmla="*/ 1 h 1530"/>
                  <a:gd name="T18" fmla="*/ 0 w 1592"/>
                  <a:gd name="T19" fmla="*/ 1 h 1530"/>
                  <a:gd name="T20" fmla="*/ 0 w 1592"/>
                  <a:gd name="T21" fmla="*/ 1 h 1530"/>
                  <a:gd name="T22" fmla="*/ 0 w 1592"/>
                  <a:gd name="T23" fmla="*/ 1 h 1530"/>
                  <a:gd name="T24" fmla="*/ 0 w 1592"/>
                  <a:gd name="T25" fmla="*/ 1 h 1530"/>
                  <a:gd name="T26" fmla="*/ 0 w 1592"/>
                  <a:gd name="T27" fmla="*/ 1 h 1530"/>
                  <a:gd name="T28" fmla="*/ 0 w 1592"/>
                  <a:gd name="T29" fmla="*/ 1 h 1530"/>
                  <a:gd name="T30" fmla="*/ 0 w 1592"/>
                  <a:gd name="T31" fmla="*/ 1 h 1530"/>
                  <a:gd name="T32" fmla="*/ 0 w 1592"/>
                  <a:gd name="T33" fmla="*/ 1 h 1530"/>
                  <a:gd name="T34" fmla="*/ 0 w 1592"/>
                  <a:gd name="T35" fmla="*/ 1 h 1530"/>
                  <a:gd name="T36" fmla="*/ 0 w 1592"/>
                  <a:gd name="T37" fmla="*/ 1 h 1530"/>
                  <a:gd name="T38" fmla="*/ 0 w 1592"/>
                  <a:gd name="T39" fmla="*/ 1 h 1530"/>
                  <a:gd name="T40" fmla="*/ 0 w 1592"/>
                  <a:gd name="T41" fmla="*/ 1 h 1530"/>
                  <a:gd name="T42" fmla="*/ 0 w 1592"/>
                  <a:gd name="T43" fmla="*/ 1 h 1530"/>
                  <a:gd name="T44" fmla="*/ 0 w 1592"/>
                  <a:gd name="T45" fmla="*/ 1 h 1530"/>
                  <a:gd name="T46" fmla="*/ 0 w 1592"/>
                  <a:gd name="T47" fmla="*/ 1 h 1530"/>
                  <a:gd name="T48" fmla="*/ 0 w 1592"/>
                  <a:gd name="T49" fmla="*/ 1 h 1530"/>
                  <a:gd name="T50" fmla="*/ 0 w 1592"/>
                  <a:gd name="T51" fmla="*/ 1 h 1530"/>
                  <a:gd name="T52" fmla="*/ 0 w 1592"/>
                  <a:gd name="T53" fmla="*/ 1 h 1530"/>
                  <a:gd name="T54" fmla="*/ 0 w 1592"/>
                  <a:gd name="T55" fmla="*/ 1 h 1530"/>
                  <a:gd name="T56" fmla="*/ 0 w 1592"/>
                  <a:gd name="T57" fmla="*/ 1 h 1530"/>
                  <a:gd name="T58" fmla="*/ 0 w 1592"/>
                  <a:gd name="T59" fmla="*/ 1 h 1530"/>
                  <a:gd name="T60" fmla="*/ 0 w 1592"/>
                  <a:gd name="T61" fmla="*/ 1 h 1530"/>
                  <a:gd name="T62" fmla="*/ 0 w 1592"/>
                  <a:gd name="T63" fmla="*/ 1 h 15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1530"/>
                  <a:gd name="T98" fmla="*/ 1592 w 1592"/>
                  <a:gd name="T99" fmla="*/ 1530 h 153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1530">
                    <a:moveTo>
                      <a:pt x="430" y="1530"/>
                    </a:moveTo>
                    <a:lnTo>
                      <a:pt x="293" y="1496"/>
                    </a:lnTo>
                    <a:lnTo>
                      <a:pt x="185" y="1411"/>
                    </a:lnTo>
                    <a:lnTo>
                      <a:pt x="139" y="1355"/>
                    </a:lnTo>
                    <a:lnTo>
                      <a:pt x="101" y="1289"/>
                    </a:lnTo>
                    <a:lnTo>
                      <a:pt x="42" y="1141"/>
                    </a:lnTo>
                    <a:lnTo>
                      <a:pt x="0" y="816"/>
                    </a:lnTo>
                    <a:lnTo>
                      <a:pt x="15" y="662"/>
                    </a:lnTo>
                    <a:lnTo>
                      <a:pt x="33" y="593"/>
                    </a:lnTo>
                    <a:lnTo>
                      <a:pt x="55" y="530"/>
                    </a:lnTo>
                    <a:lnTo>
                      <a:pt x="88" y="462"/>
                    </a:lnTo>
                    <a:lnTo>
                      <a:pt x="124" y="399"/>
                    </a:lnTo>
                    <a:lnTo>
                      <a:pt x="164" y="340"/>
                    </a:lnTo>
                    <a:lnTo>
                      <a:pt x="207" y="287"/>
                    </a:lnTo>
                    <a:lnTo>
                      <a:pt x="253" y="240"/>
                    </a:lnTo>
                    <a:lnTo>
                      <a:pt x="303" y="196"/>
                    </a:lnTo>
                    <a:lnTo>
                      <a:pt x="352" y="156"/>
                    </a:lnTo>
                    <a:lnTo>
                      <a:pt x="405" y="122"/>
                    </a:lnTo>
                    <a:lnTo>
                      <a:pt x="460" y="91"/>
                    </a:lnTo>
                    <a:lnTo>
                      <a:pt x="515" y="65"/>
                    </a:lnTo>
                    <a:lnTo>
                      <a:pt x="631" y="27"/>
                    </a:lnTo>
                    <a:lnTo>
                      <a:pt x="749" y="4"/>
                    </a:lnTo>
                    <a:lnTo>
                      <a:pt x="869" y="0"/>
                    </a:lnTo>
                    <a:lnTo>
                      <a:pt x="1101" y="36"/>
                    </a:lnTo>
                    <a:lnTo>
                      <a:pt x="1209" y="78"/>
                    </a:lnTo>
                    <a:lnTo>
                      <a:pt x="1310" y="135"/>
                    </a:lnTo>
                    <a:lnTo>
                      <a:pt x="1399" y="205"/>
                    </a:lnTo>
                    <a:lnTo>
                      <a:pt x="1479" y="291"/>
                    </a:lnTo>
                    <a:lnTo>
                      <a:pt x="1544" y="388"/>
                    </a:lnTo>
                    <a:lnTo>
                      <a:pt x="1592" y="498"/>
                    </a:lnTo>
                    <a:lnTo>
                      <a:pt x="1590" y="626"/>
                    </a:lnTo>
                    <a:lnTo>
                      <a:pt x="1563" y="684"/>
                    </a:lnTo>
                    <a:lnTo>
                      <a:pt x="1527" y="728"/>
                    </a:lnTo>
                    <a:lnTo>
                      <a:pt x="1485" y="751"/>
                    </a:lnTo>
                    <a:lnTo>
                      <a:pt x="1441" y="743"/>
                    </a:lnTo>
                    <a:lnTo>
                      <a:pt x="1369" y="606"/>
                    </a:lnTo>
                    <a:lnTo>
                      <a:pt x="1335" y="521"/>
                    </a:lnTo>
                    <a:lnTo>
                      <a:pt x="1310" y="479"/>
                    </a:lnTo>
                    <a:lnTo>
                      <a:pt x="1280" y="439"/>
                    </a:lnTo>
                    <a:lnTo>
                      <a:pt x="1245" y="403"/>
                    </a:lnTo>
                    <a:lnTo>
                      <a:pt x="1206" y="367"/>
                    </a:lnTo>
                    <a:lnTo>
                      <a:pt x="1164" y="337"/>
                    </a:lnTo>
                    <a:lnTo>
                      <a:pt x="1116" y="308"/>
                    </a:lnTo>
                    <a:lnTo>
                      <a:pt x="1067" y="283"/>
                    </a:lnTo>
                    <a:lnTo>
                      <a:pt x="1015" y="262"/>
                    </a:lnTo>
                    <a:lnTo>
                      <a:pt x="905" y="234"/>
                    </a:lnTo>
                    <a:lnTo>
                      <a:pt x="673" y="247"/>
                    </a:lnTo>
                    <a:lnTo>
                      <a:pt x="529" y="302"/>
                    </a:lnTo>
                    <a:lnTo>
                      <a:pt x="462" y="338"/>
                    </a:lnTo>
                    <a:lnTo>
                      <a:pt x="401" y="380"/>
                    </a:lnTo>
                    <a:lnTo>
                      <a:pt x="295" y="481"/>
                    </a:lnTo>
                    <a:lnTo>
                      <a:pt x="219" y="605"/>
                    </a:lnTo>
                    <a:lnTo>
                      <a:pt x="162" y="789"/>
                    </a:lnTo>
                    <a:lnTo>
                      <a:pt x="154" y="989"/>
                    </a:lnTo>
                    <a:lnTo>
                      <a:pt x="169" y="1086"/>
                    </a:lnTo>
                    <a:lnTo>
                      <a:pt x="200" y="1179"/>
                    </a:lnTo>
                    <a:lnTo>
                      <a:pt x="247" y="1262"/>
                    </a:lnTo>
                    <a:lnTo>
                      <a:pt x="278" y="1300"/>
                    </a:lnTo>
                    <a:lnTo>
                      <a:pt x="312" y="1336"/>
                    </a:lnTo>
                    <a:lnTo>
                      <a:pt x="380" y="1407"/>
                    </a:lnTo>
                    <a:lnTo>
                      <a:pt x="453" y="1468"/>
                    </a:lnTo>
                    <a:lnTo>
                      <a:pt x="476" y="1509"/>
                    </a:lnTo>
                    <a:lnTo>
                      <a:pt x="460" y="1525"/>
                    </a:lnTo>
                    <a:lnTo>
                      <a:pt x="430" y="15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6" name="Freeform 13"/>
              <p:cNvSpPr>
                <a:spLocks/>
              </p:cNvSpPr>
              <p:nvPr/>
            </p:nvSpPr>
            <p:spPr bwMode="auto">
              <a:xfrm>
                <a:off x="2368" y="1067"/>
                <a:ext cx="1185" cy="1125"/>
              </a:xfrm>
              <a:custGeom>
                <a:avLst/>
                <a:gdLst>
                  <a:gd name="T0" fmla="*/ 1 w 2369"/>
                  <a:gd name="T1" fmla="*/ 0 h 2251"/>
                  <a:gd name="T2" fmla="*/ 1 w 2369"/>
                  <a:gd name="T3" fmla="*/ 0 h 2251"/>
                  <a:gd name="T4" fmla="*/ 1 w 2369"/>
                  <a:gd name="T5" fmla="*/ 0 h 2251"/>
                  <a:gd name="T6" fmla="*/ 1 w 2369"/>
                  <a:gd name="T7" fmla="*/ 0 h 2251"/>
                  <a:gd name="T8" fmla="*/ 1 w 2369"/>
                  <a:gd name="T9" fmla="*/ 0 h 2251"/>
                  <a:gd name="T10" fmla="*/ 1 w 2369"/>
                  <a:gd name="T11" fmla="*/ 0 h 2251"/>
                  <a:gd name="T12" fmla="*/ 1 w 2369"/>
                  <a:gd name="T13" fmla="*/ 0 h 2251"/>
                  <a:gd name="T14" fmla="*/ 1 w 2369"/>
                  <a:gd name="T15" fmla="*/ 0 h 2251"/>
                  <a:gd name="T16" fmla="*/ 1 w 2369"/>
                  <a:gd name="T17" fmla="*/ 0 h 2251"/>
                  <a:gd name="T18" fmla="*/ 1 w 2369"/>
                  <a:gd name="T19" fmla="*/ 0 h 2251"/>
                  <a:gd name="T20" fmla="*/ 1 w 2369"/>
                  <a:gd name="T21" fmla="*/ 0 h 2251"/>
                  <a:gd name="T22" fmla="*/ 1 w 2369"/>
                  <a:gd name="T23" fmla="*/ 0 h 2251"/>
                  <a:gd name="T24" fmla="*/ 1 w 2369"/>
                  <a:gd name="T25" fmla="*/ 0 h 2251"/>
                  <a:gd name="T26" fmla="*/ 1 w 2369"/>
                  <a:gd name="T27" fmla="*/ 0 h 2251"/>
                  <a:gd name="T28" fmla="*/ 1 w 2369"/>
                  <a:gd name="T29" fmla="*/ 0 h 2251"/>
                  <a:gd name="T30" fmla="*/ 1 w 2369"/>
                  <a:gd name="T31" fmla="*/ 0 h 2251"/>
                  <a:gd name="T32" fmla="*/ 1 w 2369"/>
                  <a:gd name="T33" fmla="*/ 0 h 2251"/>
                  <a:gd name="T34" fmla="*/ 2 w 2369"/>
                  <a:gd name="T35" fmla="*/ 0 h 2251"/>
                  <a:gd name="T36" fmla="*/ 2 w 2369"/>
                  <a:gd name="T37" fmla="*/ 0 h 2251"/>
                  <a:gd name="T38" fmla="*/ 2 w 2369"/>
                  <a:gd name="T39" fmla="*/ 0 h 2251"/>
                  <a:gd name="T40" fmla="*/ 2 w 2369"/>
                  <a:gd name="T41" fmla="*/ 0 h 2251"/>
                  <a:gd name="T42" fmla="*/ 2 w 2369"/>
                  <a:gd name="T43" fmla="*/ 0 h 2251"/>
                  <a:gd name="T44" fmla="*/ 2 w 2369"/>
                  <a:gd name="T45" fmla="*/ 0 h 2251"/>
                  <a:gd name="T46" fmla="*/ 2 w 2369"/>
                  <a:gd name="T47" fmla="*/ 0 h 2251"/>
                  <a:gd name="T48" fmla="*/ 2 w 2369"/>
                  <a:gd name="T49" fmla="*/ 0 h 2251"/>
                  <a:gd name="T50" fmla="*/ 1 w 2369"/>
                  <a:gd name="T51" fmla="*/ 1 h 2251"/>
                  <a:gd name="T52" fmla="*/ 1 w 2369"/>
                  <a:gd name="T53" fmla="*/ 1 h 2251"/>
                  <a:gd name="T54" fmla="*/ 1 w 2369"/>
                  <a:gd name="T55" fmla="*/ 1 h 2251"/>
                  <a:gd name="T56" fmla="*/ 1 w 2369"/>
                  <a:gd name="T57" fmla="*/ 1 h 2251"/>
                  <a:gd name="T58" fmla="*/ 1 w 2369"/>
                  <a:gd name="T59" fmla="*/ 1 h 2251"/>
                  <a:gd name="T60" fmla="*/ 1 w 2369"/>
                  <a:gd name="T61" fmla="*/ 1 h 2251"/>
                  <a:gd name="T62" fmla="*/ 1 w 2369"/>
                  <a:gd name="T63" fmla="*/ 1 h 2251"/>
                  <a:gd name="T64" fmla="*/ 1 w 2369"/>
                  <a:gd name="T65" fmla="*/ 1 h 2251"/>
                  <a:gd name="T66" fmla="*/ 1 w 2369"/>
                  <a:gd name="T67" fmla="*/ 0 h 2251"/>
                  <a:gd name="T68" fmla="*/ 1 w 2369"/>
                  <a:gd name="T69" fmla="*/ 0 h 2251"/>
                  <a:gd name="T70" fmla="*/ 2 w 2369"/>
                  <a:gd name="T71" fmla="*/ 0 h 2251"/>
                  <a:gd name="T72" fmla="*/ 2 w 2369"/>
                  <a:gd name="T73" fmla="*/ 0 h 2251"/>
                  <a:gd name="T74" fmla="*/ 2 w 2369"/>
                  <a:gd name="T75" fmla="*/ 0 h 2251"/>
                  <a:gd name="T76" fmla="*/ 2 w 2369"/>
                  <a:gd name="T77" fmla="*/ 0 h 2251"/>
                  <a:gd name="T78" fmla="*/ 2 w 2369"/>
                  <a:gd name="T79" fmla="*/ 0 h 2251"/>
                  <a:gd name="T80" fmla="*/ 1 w 2369"/>
                  <a:gd name="T81" fmla="*/ 0 h 2251"/>
                  <a:gd name="T82" fmla="*/ 1 w 2369"/>
                  <a:gd name="T83" fmla="*/ 0 h 2251"/>
                  <a:gd name="T84" fmla="*/ 1 w 2369"/>
                  <a:gd name="T85" fmla="*/ 0 h 2251"/>
                  <a:gd name="T86" fmla="*/ 1 w 2369"/>
                  <a:gd name="T87" fmla="*/ 0 h 2251"/>
                  <a:gd name="T88" fmla="*/ 1 w 2369"/>
                  <a:gd name="T89" fmla="*/ 0 h 2251"/>
                  <a:gd name="T90" fmla="*/ 1 w 2369"/>
                  <a:gd name="T91" fmla="*/ 0 h 2251"/>
                  <a:gd name="T92" fmla="*/ 1 w 2369"/>
                  <a:gd name="T93" fmla="*/ 0 h 2251"/>
                  <a:gd name="T94" fmla="*/ 1 w 2369"/>
                  <a:gd name="T95" fmla="*/ 0 h 2251"/>
                  <a:gd name="T96" fmla="*/ 1 w 2369"/>
                  <a:gd name="T97" fmla="*/ 0 h 2251"/>
                  <a:gd name="T98" fmla="*/ 1 w 2369"/>
                  <a:gd name="T99" fmla="*/ 0 h 2251"/>
                  <a:gd name="T100" fmla="*/ 1 w 2369"/>
                  <a:gd name="T101" fmla="*/ 0 h 2251"/>
                  <a:gd name="T102" fmla="*/ 1 w 2369"/>
                  <a:gd name="T103" fmla="*/ 0 h 2251"/>
                  <a:gd name="T104" fmla="*/ 1 w 2369"/>
                  <a:gd name="T105" fmla="*/ 0 h 2251"/>
                  <a:gd name="T106" fmla="*/ 1 w 2369"/>
                  <a:gd name="T107" fmla="*/ 0 h 2251"/>
                  <a:gd name="T108" fmla="*/ 1 w 2369"/>
                  <a:gd name="T109" fmla="*/ 0 h 2251"/>
                  <a:gd name="T110" fmla="*/ 1 w 2369"/>
                  <a:gd name="T111" fmla="*/ 0 h 2251"/>
                  <a:gd name="T112" fmla="*/ 1 w 2369"/>
                  <a:gd name="T113" fmla="*/ 0 h 2251"/>
                  <a:gd name="T114" fmla="*/ 1 w 2369"/>
                  <a:gd name="T115" fmla="*/ 0 h 22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69"/>
                  <a:gd name="T175" fmla="*/ 0 h 2251"/>
                  <a:gd name="T176" fmla="*/ 2369 w 2369"/>
                  <a:gd name="T177" fmla="*/ 2251 h 225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69" h="2251">
                    <a:moveTo>
                      <a:pt x="379" y="2028"/>
                    </a:moveTo>
                    <a:lnTo>
                      <a:pt x="308" y="1945"/>
                    </a:lnTo>
                    <a:lnTo>
                      <a:pt x="249" y="1850"/>
                    </a:lnTo>
                    <a:lnTo>
                      <a:pt x="217" y="1802"/>
                    </a:lnTo>
                    <a:lnTo>
                      <a:pt x="187" y="1754"/>
                    </a:lnTo>
                    <a:lnTo>
                      <a:pt x="135" y="1658"/>
                    </a:lnTo>
                    <a:lnTo>
                      <a:pt x="55" y="1467"/>
                    </a:lnTo>
                    <a:lnTo>
                      <a:pt x="12" y="1281"/>
                    </a:lnTo>
                    <a:lnTo>
                      <a:pt x="0" y="1099"/>
                    </a:lnTo>
                    <a:lnTo>
                      <a:pt x="19" y="924"/>
                    </a:lnTo>
                    <a:lnTo>
                      <a:pt x="38" y="840"/>
                    </a:lnTo>
                    <a:lnTo>
                      <a:pt x="65" y="758"/>
                    </a:lnTo>
                    <a:lnTo>
                      <a:pt x="97" y="680"/>
                    </a:lnTo>
                    <a:lnTo>
                      <a:pt x="137" y="604"/>
                    </a:lnTo>
                    <a:lnTo>
                      <a:pt x="181" y="532"/>
                    </a:lnTo>
                    <a:lnTo>
                      <a:pt x="230" y="464"/>
                    </a:lnTo>
                    <a:lnTo>
                      <a:pt x="287" y="399"/>
                    </a:lnTo>
                    <a:lnTo>
                      <a:pt x="346" y="338"/>
                    </a:lnTo>
                    <a:lnTo>
                      <a:pt x="413" y="281"/>
                    </a:lnTo>
                    <a:lnTo>
                      <a:pt x="481" y="230"/>
                    </a:lnTo>
                    <a:lnTo>
                      <a:pt x="517" y="205"/>
                    </a:lnTo>
                    <a:lnTo>
                      <a:pt x="555" y="181"/>
                    </a:lnTo>
                    <a:lnTo>
                      <a:pt x="633" y="139"/>
                    </a:lnTo>
                    <a:lnTo>
                      <a:pt x="713" y="101"/>
                    </a:lnTo>
                    <a:lnTo>
                      <a:pt x="799" y="68"/>
                    </a:lnTo>
                    <a:lnTo>
                      <a:pt x="886" y="44"/>
                    </a:lnTo>
                    <a:lnTo>
                      <a:pt x="976" y="23"/>
                    </a:lnTo>
                    <a:lnTo>
                      <a:pt x="1164" y="0"/>
                    </a:lnTo>
                    <a:lnTo>
                      <a:pt x="1361" y="4"/>
                    </a:lnTo>
                    <a:lnTo>
                      <a:pt x="1561" y="38"/>
                    </a:lnTo>
                    <a:lnTo>
                      <a:pt x="1770" y="110"/>
                    </a:lnTo>
                    <a:lnTo>
                      <a:pt x="1861" y="162"/>
                    </a:lnTo>
                    <a:lnTo>
                      <a:pt x="1905" y="190"/>
                    </a:lnTo>
                    <a:lnTo>
                      <a:pt x="1947" y="220"/>
                    </a:lnTo>
                    <a:lnTo>
                      <a:pt x="2023" y="287"/>
                    </a:lnTo>
                    <a:lnTo>
                      <a:pt x="2093" y="361"/>
                    </a:lnTo>
                    <a:lnTo>
                      <a:pt x="2154" y="441"/>
                    </a:lnTo>
                    <a:lnTo>
                      <a:pt x="2207" y="527"/>
                    </a:lnTo>
                    <a:lnTo>
                      <a:pt x="2253" y="616"/>
                    </a:lnTo>
                    <a:lnTo>
                      <a:pt x="2291" y="711"/>
                    </a:lnTo>
                    <a:lnTo>
                      <a:pt x="2344" y="909"/>
                    </a:lnTo>
                    <a:lnTo>
                      <a:pt x="2369" y="1112"/>
                    </a:lnTo>
                    <a:lnTo>
                      <a:pt x="2363" y="1315"/>
                    </a:lnTo>
                    <a:lnTo>
                      <a:pt x="2327" y="1515"/>
                    </a:lnTo>
                    <a:lnTo>
                      <a:pt x="2299" y="1610"/>
                    </a:lnTo>
                    <a:lnTo>
                      <a:pt x="2263" y="1701"/>
                    </a:lnTo>
                    <a:lnTo>
                      <a:pt x="2219" y="1789"/>
                    </a:lnTo>
                    <a:lnTo>
                      <a:pt x="2168" y="1870"/>
                    </a:lnTo>
                    <a:lnTo>
                      <a:pt x="2139" y="1910"/>
                    </a:lnTo>
                    <a:lnTo>
                      <a:pt x="2110" y="1948"/>
                    </a:lnTo>
                    <a:lnTo>
                      <a:pt x="2046" y="2017"/>
                    </a:lnTo>
                    <a:lnTo>
                      <a:pt x="1974" y="2080"/>
                    </a:lnTo>
                    <a:lnTo>
                      <a:pt x="1934" y="2106"/>
                    </a:lnTo>
                    <a:lnTo>
                      <a:pt x="1894" y="2133"/>
                    </a:lnTo>
                    <a:lnTo>
                      <a:pt x="1852" y="2157"/>
                    </a:lnTo>
                    <a:lnTo>
                      <a:pt x="1808" y="2178"/>
                    </a:lnTo>
                    <a:lnTo>
                      <a:pt x="1715" y="2213"/>
                    </a:lnTo>
                    <a:lnTo>
                      <a:pt x="1614" y="2237"/>
                    </a:lnTo>
                    <a:lnTo>
                      <a:pt x="1508" y="2251"/>
                    </a:lnTo>
                    <a:lnTo>
                      <a:pt x="1272" y="2241"/>
                    </a:lnTo>
                    <a:lnTo>
                      <a:pt x="1236" y="2226"/>
                    </a:lnTo>
                    <a:lnTo>
                      <a:pt x="1261" y="2201"/>
                    </a:lnTo>
                    <a:lnTo>
                      <a:pt x="1327" y="2171"/>
                    </a:lnTo>
                    <a:lnTo>
                      <a:pt x="1422" y="2138"/>
                    </a:lnTo>
                    <a:lnTo>
                      <a:pt x="1527" y="2108"/>
                    </a:lnTo>
                    <a:lnTo>
                      <a:pt x="1624" y="2080"/>
                    </a:lnTo>
                    <a:lnTo>
                      <a:pt x="1732" y="2047"/>
                    </a:lnTo>
                    <a:lnTo>
                      <a:pt x="1812" y="1984"/>
                    </a:lnTo>
                    <a:lnTo>
                      <a:pt x="1886" y="1914"/>
                    </a:lnTo>
                    <a:lnTo>
                      <a:pt x="1958" y="1838"/>
                    </a:lnTo>
                    <a:lnTo>
                      <a:pt x="2021" y="1754"/>
                    </a:lnTo>
                    <a:lnTo>
                      <a:pt x="2078" y="1665"/>
                    </a:lnTo>
                    <a:lnTo>
                      <a:pt x="2128" y="1572"/>
                    </a:lnTo>
                    <a:lnTo>
                      <a:pt x="2192" y="1376"/>
                    </a:lnTo>
                    <a:lnTo>
                      <a:pt x="2221" y="992"/>
                    </a:lnTo>
                    <a:lnTo>
                      <a:pt x="2190" y="806"/>
                    </a:lnTo>
                    <a:lnTo>
                      <a:pt x="2166" y="717"/>
                    </a:lnTo>
                    <a:lnTo>
                      <a:pt x="2131" y="631"/>
                    </a:lnTo>
                    <a:lnTo>
                      <a:pt x="2091" y="551"/>
                    </a:lnTo>
                    <a:lnTo>
                      <a:pt x="2067" y="513"/>
                    </a:lnTo>
                    <a:lnTo>
                      <a:pt x="2040" y="475"/>
                    </a:lnTo>
                    <a:lnTo>
                      <a:pt x="1981" y="405"/>
                    </a:lnTo>
                    <a:lnTo>
                      <a:pt x="1915" y="342"/>
                    </a:lnTo>
                    <a:lnTo>
                      <a:pt x="1877" y="312"/>
                    </a:lnTo>
                    <a:lnTo>
                      <a:pt x="1839" y="285"/>
                    </a:lnTo>
                    <a:lnTo>
                      <a:pt x="1797" y="260"/>
                    </a:lnTo>
                    <a:lnTo>
                      <a:pt x="1753" y="238"/>
                    </a:lnTo>
                    <a:lnTo>
                      <a:pt x="1658" y="196"/>
                    </a:lnTo>
                    <a:lnTo>
                      <a:pt x="1552" y="165"/>
                    </a:lnTo>
                    <a:lnTo>
                      <a:pt x="1413" y="141"/>
                    </a:lnTo>
                    <a:lnTo>
                      <a:pt x="1274" y="127"/>
                    </a:lnTo>
                    <a:lnTo>
                      <a:pt x="1006" y="143"/>
                    </a:lnTo>
                    <a:lnTo>
                      <a:pt x="749" y="217"/>
                    </a:lnTo>
                    <a:lnTo>
                      <a:pt x="628" y="274"/>
                    </a:lnTo>
                    <a:lnTo>
                      <a:pt x="567" y="308"/>
                    </a:lnTo>
                    <a:lnTo>
                      <a:pt x="508" y="348"/>
                    </a:lnTo>
                    <a:lnTo>
                      <a:pt x="430" y="409"/>
                    </a:lnTo>
                    <a:lnTo>
                      <a:pt x="360" y="479"/>
                    </a:lnTo>
                    <a:lnTo>
                      <a:pt x="299" y="557"/>
                    </a:lnTo>
                    <a:lnTo>
                      <a:pt x="245" y="642"/>
                    </a:lnTo>
                    <a:lnTo>
                      <a:pt x="164" y="829"/>
                    </a:lnTo>
                    <a:lnTo>
                      <a:pt x="116" y="1032"/>
                    </a:lnTo>
                    <a:lnTo>
                      <a:pt x="107" y="1239"/>
                    </a:lnTo>
                    <a:lnTo>
                      <a:pt x="133" y="1443"/>
                    </a:lnTo>
                    <a:lnTo>
                      <a:pt x="162" y="1542"/>
                    </a:lnTo>
                    <a:lnTo>
                      <a:pt x="200" y="1637"/>
                    </a:lnTo>
                    <a:lnTo>
                      <a:pt x="247" y="1724"/>
                    </a:lnTo>
                    <a:lnTo>
                      <a:pt x="274" y="1768"/>
                    </a:lnTo>
                    <a:lnTo>
                      <a:pt x="304" y="1808"/>
                    </a:lnTo>
                    <a:lnTo>
                      <a:pt x="344" y="1844"/>
                    </a:lnTo>
                    <a:lnTo>
                      <a:pt x="386" y="1870"/>
                    </a:lnTo>
                    <a:lnTo>
                      <a:pt x="466" y="1927"/>
                    </a:lnTo>
                    <a:lnTo>
                      <a:pt x="489" y="1979"/>
                    </a:lnTo>
                    <a:lnTo>
                      <a:pt x="474" y="2022"/>
                    </a:lnTo>
                    <a:lnTo>
                      <a:pt x="432" y="2043"/>
                    </a:lnTo>
                    <a:lnTo>
                      <a:pt x="379" y="20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Freeform 14"/>
              <p:cNvSpPr>
                <a:spLocks/>
              </p:cNvSpPr>
              <p:nvPr/>
            </p:nvSpPr>
            <p:spPr bwMode="auto">
              <a:xfrm>
                <a:off x="2817" y="1572"/>
                <a:ext cx="842" cy="771"/>
              </a:xfrm>
              <a:custGeom>
                <a:avLst/>
                <a:gdLst>
                  <a:gd name="T0" fmla="*/ 1 w 1684"/>
                  <a:gd name="T1" fmla="*/ 0 h 1544"/>
                  <a:gd name="T2" fmla="*/ 1 w 1684"/>
                  <a:gd name="T3" fmla="*/ 0 h 1544"/>
                  <a:gd name="T4" fmla="*/ 1 w 1684"/>
                  <a:gd name="T5" fmla="*/ 0 h 1544"/>
                  <a:gd name="T6" fmla="*/ 1 w 1684"/>
                  <a:gd name="T7" fmla="*/ 0 h 1544"/>
                  <a:gd name="T8" fmla="*/ 1 w 1684"/>
                  <a:gd name="T9" fmla="*/ 0 h 1544"/>
                  <a:gd name="T10" fmla="*/ 1 w 1684"/>
                  <a:gd name="T11" fmla="*/ 0 h 1544"/>
                  <a:gd name="T12" fmla="*/ 1 w 1684"/>
                  <a:gd name="T13" fmla="*/ 0 h 1544"/>
                  <a:gd name="T14" fmla="*/ 1 w 1684"/>
                  <a:gd name="T15" fmla="*/ 0 h 1544"/>
                  <a:gd name="T16" fmla="*/ 1 w 1684"/>
                  <a:gd name="T17" fmla="*/ 0 h 1544"/>
                  <a:gd name="T18" fmla="*/ 1 w 1684"/>
                  <a:gd name="T19" fmla="*/ 0 h 1544"/>
                  <a:gd name="T20" fmla="*/ 1 w 1684"/>
                  <a:gd name="T21" fmla="*/ 0 h 1544"/>
                  <a:gd name="T22" fmla="*/ 1 w 1684"/>
                  <a:gd name="T23" fmla="*/ 0 h 1544"/>
                  <a:gd name="T24" fmla="*/ 1 w 1684"/>
                  <a:gd name="T25" fmla="*/ 0 h 1544"/>
                  <a:gd name="T26" fmla="*/ 1 w 1684"/>
                  <a:gd name="T27" fmla="*/ 0 h 1544"/>
                  <a:gd name="T28" fmla="*/ 1 w 1684"/>
                  <a:gd name="T29" fmla="*/ 0 h 1544"/>
                  <a:gd name="T30" fmla="*/ 1 w 1684"/>
                  <a:gd name="T31" fmla="*/ 0 h 1544"/>
                  <a:gd name="T32" fmla="*/ 1 w 1684"/>
                  <a:gd name="T33" fmla="*/ 0 h 1544"/>
                  <a:gd name="T34" fmla="*/ 1 w 1684"/>
                  <a:gd name="T35" fmla="*/ 0 h 1544"/>
                  <a:gd name="T36" fmla="*/ 1 w 1684"/>
                  <a:gd name="T37" fmla="*/ 0 h 1544"/>
                  <a:gd name="T38" fmla="*/ 1 w 1684"/>
                  <a:gd name="T39" fmla="*/ 0 h 1544"/>
                  <a:gd name="T40" fmla="*/ 1 w 1684"/>
                  <a:gd name="T41" fmla="*/ 0 h 1544"/>
                  <a:gd name="T42" fmla="*/ 1 w 1684"/>
                  <a:gd name="T43" fmla="*/ 0 h 1544"/>
                  <a:gd name="T44" fmla="*/ 1 w 1684"/>
                  <a:gd name="T45" fmla="*/ 0 h 1544"/>
                  <a:gd name="T46" fmla="*/ 1 w 1684"/>
                  <a:gd name="T47" fmla="*/ 0 h 1544"/>
                  <a:gd name="T48" fmla="*/ 1 w 1684"/>
                  <a:gd name="T49" fmla="*/ 0 h 1544"/>
                  <a:gd name="T50" fmla="*/ 1 w 1684"/>
                  <a:gd name="T51" fmla="*/ 0 h 1544"/>
                  <a:gd name="T52" fmla="*/ 1 w 1684"/>
                  <a:gd name="T53" fmla="*/ 0 h 1544"/>
                  <a:gd name="T54" fmla="*/ 0 w 1684"/>
                  <a:gd name="T55" fmla="*/ 0 h 1544"/>
                  <a:gd name="T56" fmla="*/ 1 w 1684"/>
                  <a:gd name="T57" fmla="*/ 0 h 1544"/>
                  <a:gd name="T58" fmla="*/ 1 w 1684"/>
                  <a:gd name="T59" fmla="*/ 0 h 1544"/>
                  <a:gd name="T60" fmla="*/ 1 w 1684"/>
                  <a:gd name="T61" fmla="*/ 0 h 1544"/>
                  <a:gd name="T62" fmla="*/ 1 w 1684"/>
                  <a:gd name="T63" fmla="*/ 0 h 1544"/>
                  <a:gd name="T64" fmla="*/ 1 w 1684"/>
                  <a:gd name="T65" fmla="*/ 0 h 1544"/>
                  <a:gd name="T66" fmla="*/ 1 w 1684"/>
                  <a:gd name="T67" fmla="*/ 0 h 1544"/>
                  <a:gd name="T68" fmla="*/ 1 w 1684"/>
                  <a:gd name="T69" fmla="*/ 0 h 1544"/>
                  <a:gd name="T70" fmla="*/ 1 w 1684"/>
                  <a:gd name="T71" fmla="*/ 0 h 1544"/>
                  <a:gd name="T72" fmla="*/ 1 w 1684"/>
                  <a:gd name="T73" fmla="*/ 0 h 1544"/>
                  <a:gd name="T74" fmla="*/ 1 w 1684"/>
                  <a:gd name="T75" fmla="*/ 0 h 1544"/>
                  <a:gd name="T76" fmla="*/ 1 w 1684"/>
                  <a:gd name="T77" fmla="*/ 0 h 1544"/>
                  <a:gd name="T78" fmla="*/ 1 w 1684"/>
                  <a:gd name="T79" fmla="*/ 0 h 1544"/>
                  <a:gd name="T80" fmla="*/ 1 w 1684"/>
                  <a:gd name="T81" fmla="*/ 0 h 1544"/>
                  <a:gd name="T82" fmla="*/ 1 w 1684"/>
                  <a:gd name="T83" fmla="*/ 0 h 1544"/>
                  <a:gd name="T84" fmla="*/ 1 w 1684"/>
                  <a:gd name="T85" fmla="*/ 0 h 1544"/>
                  <a:gd name="T86" fmla="*/ 1 w 1684"/>
                  <a:gd name="T87" fmla="*/ 0 h 1544"/>
                  <a:gd name="T88" fmla="*/ 1 w 1684"/>
                  <a:gd name="T89" fmla="*/ 0 h 1544"/>
                  <a:gd name="T90" fmla="*/ 1 w 1684"/>
                  <a:gd name="T91" fmla="*/ 0 h 1544"/>
                  <a:gd name="T92" fmla="*/ 1 w 1684"/>
                  <a:gd name="T93" fmla="*/ 0 h 1544"/>
                  <a:gd name="T94" fmla="*/ 1 w 1684"/>
                  <a:gd name="T95" fmla="*/ 0 h 1544"/>
                  <a:gd name="T96" fmla="*/ 1 w 1684"/>
                  <a:gd name="T97" fmla="*/ 0 h 1544"/>
                  <a:gd name="T98" fmla="*/ 1 w 1684"/>
                  <a:gd name="T99" fmla="*/ 0 h 1544"/>
                  <a:gd name="T100" fmla="*/ 1 w 1684"/>
                  <a:gd name="T101" fmla="*/ 0 h 15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84"/>
                  <a:gd name="T154" fmla="*/ 0 h 1544"/>
                  <a:gd name="T155" fmla="*/ 1684 w 1684"/>
                  <a:gd name="T156" fmla="*/ 1544 h 15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84" h="1544">
                    <a:moveTo>
                      <a:pt x="1671" y="44"/>
                    </a:moveTo>
                    <a:lnTo>
                      <a:pt x="1684" y="194"/>
                    </a:lnTo>
                    <a:lnTo>
                      <a:pt x="1680" y="348"/>
                    </a:lnTo>
                    <a:lnTo>
                      <a:pt x="1673" y="514"/>
                    </a:lnTo>
                    <a:lnTo>
                      <a:pt x="1648" y="669"/>
                    </a:lnTo>
                    <a:lnTo>
                      <a:pt x="1604" y="816"/>
                    </a:lnTo>
                    <a:lnTo>
                      <a:pt x="1576" y="884"/>
                    </a:lnTo>
                    <a:lnTo>
                      <a:pt x="1543" y="951"/>
                    </a:lnTo>
                    <a:lnTo>
                      <a:pt x="1505" y="1015"/>
                    </a:lnTo>
                    <a:lnTo>
                      <a:pt x="1462" y="1076"/>
                    </a:lnTo>
                    <a:lnTo>
                      <a:pt x="1414" y="1135"/>
                    </a:lnTo>
                    <a:lnTo>
                      <a:pt x="1363" y="1192"/>
                    </a:lnTo>
                    <a:lnTo>
                      <a:pt x="1304" y="1245"/>
                    </a:lnTo>
                    <a:lnTo>
                      <a:pt x="1241" y="1297"/>
                    </a:lnTo>
                    <a:lnTo>
                      <a:pt x="1207" y="1321"/>
                    </a:lnTo>
                    <a:lnTo>
                      <a:pt x="1173" y="1346"/>
                    </a:lnTo>
                    <a:lnTo>
                      <a:pt x="1100" y="1392"/>
                    </a:lnTo>
                    <a:lnTo>
                      <a:pt x="1049" y="1418"/>
                    </a:lnTo>
                    <a:lnTo>
                      <a:pt x="996" y="1445"/>
                    </a:lnTo>
                    <a:lnTo>
                      <a:pt x="937" y="1468"/>
                    </a:lnTo>
                    <a:lnTo>
                      <a:pt x="874" y="1489"/>
                    </a:lnTo>
                    <a:lnTo>
                      <a:pt x="739" y="1523"/>
                    </a:lnTo>
                    <a:lnTo>
                      <a:pt x="600" y="1544"/>
                    </a:lnTo>
                    <a:lnTo>
                      <a:pt x="325" y="1540"/>
                    </a:lnTo>
                    <a:lnTo>
                      <a:pt x="197" y="1511"/>
                    </a:lnTo>
                    <a:lnTo>
                      <a:pt x="87" y="1460"/>
                    </a:lnTo>
                    <a:lnTo>
                      <a:pt x="24" y="1403"/>
                    </a:lnTo>
                    <a:lnTo>
                      <a:pt x="0" y="1344"/>
                    </a:lnTo>
                    <a:lnTo>
                      <a:pt x="19" y="1304"/>
                    </a:lnTo>
                    <a:lnTo>
                      <a:pt x="87" y="1302"/>
                    </a:lnTo>
                    <a:lnTo>
                      <a:pt x="205" y="1327"/>
                    </a:lnTo>
                    <a:lnTo>
                      <a:pt x="321" y="1348"/>
                    </a:lnTo>
                    <a:lnTo>
                      <a:pt x="553" y="1363"/>
                    </a:lnTo>
                    <a:lnTo>
                      <a:pt x="783" y="1333"/>
                    </a:lnTo>
                    <a:lnTo>
                      <a:pt x="895" y="1295"/>
                    </a:lnTo>
                    <a:lnTo>
                      <a:pt x="1009" y="1238"/>
                    </a:lnTo>
                    <a:lnTo>
                      <a:pt x="1072" y="1198"/>
                    </a:lnTo>
                    <a:lnTo>
                      <a:pt x="1133" y="1156"/>
                    </a:lnTo>
                    <a:lnTo>
                      <a:pt x="1239" y="1065"/>
                    </a:lnTo>
                    <a:lnTo>
                      <a:pt x="1289" y="1015"/>
                    </a:lnTo>
                    <a:lnTo>
                      <a:pt x="1334" y="962"/>
                    </a:lnTo>
                    <a:lnTo>
                      <a:pt x="1374" y="909"/>
                    </a:lnTo>
                    <a:lnTo>
                      <a:pt x="1412" y="852"/>
                    </a:lnTo>
                    <a:lnTo>
                      <a:pt x="1475" y="730"/>
                    </a:lnTo>
                    <a:lnTo>
                      <a:pt x="1522" y="601"/>
                    </a:lnTo>
                    <a:lnTo>
                      <a:pt x="1570" y="318"/>
                    </a:lnTo>
                    <a:lnTo>
                      <a:pt x="1560" y="29"/>
                    </a:lnTo>
                    <a:lnTo>
                      <a:pt x="1578" y="4"/>
                    </a:lnTo>
                    <a:lnTo>
                      <a:pt x="1612" y="0"/>
                    </a:lnTo>
                    <a:lnTo>
                      <a:pt x="1671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Freeform 15"/>
              <p:cNvSpPr>
                <a:spLocks/>
              </p:cNvSpPr>
              <p:nvPr/>
            </p:nvSpPr>
            <p:spPr bwMode="auto">
              <a:xfrm>
                <a:off x="2505" y="2138"/>
                <a:ext cx="243" cy="175"/>
              </a:xfrm>
              <a:custGeom>
                <a:avLst/>
                <a:gdLst>
                  <a:gd name="T0" fmla="*/ 0 w 487"/>
                  <a:gd name="T1" fmla="*/ 1 h 350"/>
                  <a:gd name="T2" fmla="*/ 0 w 487"/>
                  <a:gd name="T3" fmla="*/ 1 h 350"/>
                  <a:gd name="T4" fmla="*/ 0 w 487"/>
                  <a:gd name="T5" fmla="*/ 1 h 350"/>
                  <a:gd name="T6" fmla="*/ 0 w 487"/>
                  <a:gd name="T7" fmla="*/ 1 h 350"/>
                  <a:gd name="T8" fmla="*/ 0 w 487"/>
                  <a:gd name="T9" fmla="*/ 1 h 350"/>
                  <a:gd name="T10" fmla="*/ 0 w 487"/>
                  <a:gd name="T11" fmla="*/ 1 h 350"/>
                  <a:gd name="T12" fmla="*/ 0 w 487"/>
                  <a:gd name="T13" fmla="*/ 1 h 350"/>
                  <a:gd name="T14" fmla="*/ 0 w 487"/>
                  <a:gd name="T15" fmla="*/ 1 h 350"/>
                  <a:gd name="T16" fmla="*/ 0 w 487"/>
                  <a:gd name="T17" fmla="*/ 1 h 350"/>
                  <a:gd name="T18" fmla="*/ 0 w 487"/>
                  <a:gd name="T19" fmla="*/ 1 h 350"/>
                  <a:gd name="T20" fmla="*/ 0 w 487"/>
                  <a:gd name="T21" fmla="*/ 1 h 350"/>
                  <a:gd name="T22" fmla="*/ 0 w 487"/>
                  <a:gd name="T23" fmla="*/ 1 h 350"/>
                  <a:gd name="T24" fmla="*/ 0 w 487"/>
                  <a:gd name="T25" fmla="*/ 0 h 350"/>
                  <a:gd name="T26" fmla="*/ 0 w 487"/>
                  <a:gd name="T27" fmla="*/ 1 h 350"/>
                  <a:gd name="T28" fmla="*/ 0 w 487"/>
                  <a:gd name="T29" fmla="*/ 1 h 350"/>
                  <a:gd name="T30" fmla="*/ 0 w 487"/>
                  <a:gd name="T31" fmla="*/ 1 h 350"/>
                  <a:gd name="T32" fmla="*/ 0 w 487"/>
                  <a:gd name="T33" fmla="*/ 1 h 350"/>
                  <a:gd name="T34" fmla="*/ 0 w 487"/>
                  <a:gd name="T35" fmla="*/ 1 h 350"/>
                  <a:gd name="T36" fmla="*/ 0 w 487"/>
                  <a:gd name="T37" fmla="*/ 1 h 350"/>
                  <a:gd name="T38" fmla="*/ 0 w 487"/>
                  <a:gd name="T39" fmla="*/ 1 h 350"/>
                  <a:gd name="T40" fmla="*/ 0 w 487"/>
                  <a:gd name="T41" fmla="*/ 1 h 350"/>
                  <a:gd name="T42" fmla="*/ 0 w 487"/>
                  <a:gd name="T43" fmla="*/ 1 h 350"/>
                  <a:gd name="T44" fmla="*/ 0 w 487"/>
                  <a:gd name="T45" fmla="*/ 1 h 3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7"/>
                  <a:gd name="T70" fmla="*/ 0 h 350"/>
                  <a:gd name="T71" fmla="*/ 487 w 487"/>
                  <a:gd name="T72" fmla="*/ 350 h 3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7" h="350">
                    <a:moveTo>
                      <a:pt x="148" y="135"/>
                    </a:moveTo>
                    <a:lnTo>
                      <a:pt x="183" y="177"/>
                    </a:lnTo>
                    <a:lnTo>
                      <a:pt x="217" y="219"/>
                    </a:lnTo>
                    <a:lnTo>
                      <a:pt x="234" y="283"/>
                    </a:lnTo>
                    <a:lnTo>
                      <a:pt x="203" y="333"/>
                    </a:lnTo>
                    <a:lnTo>
                      <a:pt x="148" y="350"/>
                    </a:lnTo>
                    <a:lnTo>
                      <a:pt x="89" y="318"/>
                    </a:lnTo>
                    <a:lnTo>
                      <a:pt x="46" y="240"/>
                    </a:lnTo>
                    <a:lnTo>
                      <a:pt x="8" y="128"/>
                    </a:lnTo>
                    <a:lnTo>
                      <a:pt x="0" y="74"/>
                    </a:lnTo>
                    <a:lnTo>
                      <a:pt x="8" y="31"/>
                    </a:lnTo>
                    <a:lnTo>
                      <a:pt x="32" y="4"/>
                    </a:lnTo>
                    <a:lnTo>
                      <a:pt x="80" y="0"/>
                    </a:lnTo>
                    <a:lnTo>
                      <a:pt x="255" y="8"/>
                    </a:lnTo>
                    <a:lnTo>
                      <a:pt x="416" y="44"/>
                    </a:lnTo>
                    <a:lnTo>
                      <a:pt x="481" y="103"/>
                    </a:lnTo>
                    <a:lnTo>
                      <a:pt x="487" y="148"/>
                    </a:lnTo>
                    <a:lnTo>
                      <a:pt x="471" y="166"/>
                    </a:lnTo>
                    <a:lnTo>
                      <a:pt x="447" y="177"/>
                    </a:lnTo>
                    <a:lnTo>
                      <a:pt x="367" y="188"/>
                    </a:lnTo>
                    <a:lnTo>
                      <a:pt x="257" y="166"/>
                    </a:lnTo>
                    <a:lnTo>
                      <a:pt x="148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Freeform 16"/>
              <p:cNvSpPr>
                <a:spLocks/>
              </p:cNvSpPr>
              <p:nvPr/>
            </p:nvSpPr>
            <p:spPr bwMode="auto">
              <a:xfrm>
                <a:off x="2508" y="2218"/>
                <a:ext cx="468" cy="933"/>
              </a:xfrm>
              <a:custGeom>
                <a:avLst/>
                <a:gdLst>
                  <a:gd name="T0" fmla="*/ 1 w 935"/>
                  <a:gd name="T1" fmla="*/ 0 h 1867"/>
                  <a:gd name="T2" fmla="*/ 1 w 935"/>
                  <a:gd name="T3" fmla="*/ 0 h 1867"/>
                  <a:gd name="T4" fmla="*/ 1 w 935"/>
                  <a:gd name="T5" fmla="*/ 0 h 1867"/>
                  <a:gd name="T6" fmla="*/ 1 w 935"/>
                  <a:gd name="T7" fmla="*/ 0 h 1867"/>
                  <a:gd name="T8" fmla="*/ 1 w 935"/>
                  <a:gd name="T9" fmla="*/ 0 h 1867"/>
                  <a:gd name="T10" fmla="*/ 1 w 935"/>
                  <a:gd name="T11" fmla="*/ 0 h 1867"/>
                  <a:gd name="T12" fmla="*/ 1 w 935"/>
                  <a:gd name="T13" fmla="*/ 0 h 1867"/>
                  <a:gd name="T14" fmla="*/ 1 w 935"/>
                  <a:gd name="T15" fmla="*/ 0 h 1867"/>
                  <a:gd name="T16" fmla="*/ 1 w 935"/>
                  <a:gd name="T17" fmla="*/ 0 h 1867"/>
                  <a:gd name="T18" fmla="*/ 1 w 935"/>
                  <a:gd name="T19" fmla="*/ 0 h 1867"/>
                  <a:gd name="T20" fmla="*/ 1 w 935"/>
                  <a:gd name="T21" fmla="*/ 0 h 1867"/>
                  <a:gd name="T22" fmla="*/ 1 w 935"/>
                  <a:gd name="T23" fmla="*/ 0 h 1867"/>
                  <a:gd name="T24" fmla="*/ 1 w 935"/>
                  <a:gd name="T25" fmla="*/ 0 h 1867"/>
                  <a:gd name="T26" fmla="*/ 1 w 935"/>
                  <a:gd name="T27" fmla="*/ 0 h 1867"/>
                  <a:gd name="T28" fmla="*/ 1 w 935"/>
                  <a:gd name="T29" fmla="*/ 0 h 1867"/>
                  <a:gd name="T30" fmla="*/ 1 w 935"/>
                  <a:gd name="T31" fmla="*/ 0 h 1867"/>
                  <a:gd name="T32" fmla="*/ 1 w 935"/>
                  <a:gd name="T33" fmla="*/ 0 h 1867"/>
                  <a:gd name="T34" fmla="*/ 1 w 935"/>
                  <a:gd name="T35" fmla="*/ 0 h 1867"/>
                  <a:gd name="T36" fmla="*/ 1 w 935"/>
                  <a:gd name="T37" fmla="*/ 0 h 1867"/>
                  <a:gd name="T38" fmla="*/ 1 w 935"/>
                  <a:gd name="T39" fmla="*/ 0 h 1867"/>
                  <a:gd name="T40" fmla="*/ 1 w 935"/>
                  <a:gd name="T41" fmla="*/ 0 h 1867"/>
                  <a:gd name="T42" fmla="*/ 1 w 935"/>
                  <a:gd name="T43" fmla="*/ 0 h 1867"/>
                  <a:gd name="T44" fmla="*/ 1 w 935"/>
                  <a:gd name="T45" fmla="*/ 0 h 1867"/>
                  <a:gd name="T46" fmla="*/ 1 w 935"/>
                  <a:gd name="T47" fmla="*/ 0 h 1867"/>
                  <a:gd name="T48" fmla="*/ 0 w 935"/>
                  <a:gd name="T49" fmla="*/ 0 h 1867"/>
                  <a:gd name="T50" fmla="*/ 1 w 935"/>
                  <a:gd name="T51" fmla="*/ 0 h 1867"/>
                  <a:gd name="T52" fmla="*/ 1 w 935"/>
                  <a:gd name="T53" fmla="*/ 0 h 1867"/>
                  <a:gd name="T54" fmla="*/ 1 w 935"/>
                  <a:gd name="T55" fmla="*/ 0 h 1867"/>
                  <a:gd name="T56" fmla="*/ 1 w 935"/>
                  <a:gd name="T57" fmla="*/ 0 h 1867"/>
                  <a:gd name="T58" fmla="*/ 1 w 935"/>
                  <a:gd name="T59" fmla="*/ 0 h 1867"/>
                  <a:gd name="T60" fmla="*/ 1 w 935"/>
                  <a:gd name="T61" fmla="*/ 0 h 1867"/>
                  <a:gd name="T62" fmla="*/ 1 w 935"/>
                  <a:gd name="T63" fmla="*/ 0 h 1867"/>
                  <a:gd name="T64" fmla="*/ 1 w 935"/>
                  <a:gd name="T65" fmla="*/ 0 h 1867"/>
                  <a:gd name="T66" fmla="*/ 1 w 935"/>
                  <a:gd name="T67" fmla="*/ 0 h 1867"/>
                  <a:gd name="T68" fmla="*/ 1 w 935"/>
                  <a:gd name="T69" fmla="*/ 0 h 1867"/>
                  <a:gd name="T70" fmla="*/ 1 w 935"/>
                  <a:gd name="T71" fmla="*/ 0 h 1867"/>
                  <a:gd name="T72" fmla="*/ 1 w 935"/>
                  <a:gd name="T73" fmla="*/ 0 h 1867"/>
                  <a:gd name="T74" fmla="*/ 1 w 935"/>
                  <a:gd name="T75" fmla="*/ 0 h 1867"/>
                  <a:gd name="T76" fmla="*/ 1 w 935"/>
                  <a:gd name="T77" fmla="*/ 0 h 1867"/>
                  <a:gd name="T78" fmla="*/ 1 w 935"/>
                  <a:gd name="T79" fmla="*/ 0 h 1867"/>
                  <a:gd name="T80" fmla="*/ 1 w 935"/>
                  <a:gd name="T81" fmla="*/ 0 h 1867"/>
                  <a:gd name="T82" fmla="*/ 1 w 935"/>
                  <a:gd name="T83" fmla="*/ 0 h 1867"/>
                  <a:gd name="T84" fmla="*/ 1 w 935"/>
                  <a:gd name="T85" fmla="*/ 0 h 1867"/>
                  <a:gd name="T86" fmla="*/ 1 w 935"/>
                  <a:gd name="T87" fmla="*/ 0 h 1867"/>
                  <a:gd name="T88" fmla="*/ 1 w 935"/>
                  <a:gd name="T89" fmla="*/ 0 h 1867"/>
                  <a:gd name="T90" fmla="*/ 1 w 935"/>
                  <a:gd name="T91" fmla="*/ 0 h 1867"/>
                  <a:gd name="T92" fmla="*/ 1 w 935"/>
                  <a:gd name="T93" fmla="*/ 0 h 1867"/>
                  <a:gd name="T94" fmla="*/ 1 w 935"/>
                  <a:gd name="T95" fmla="*/ 0 h 1867"/>
                  <a:gd name="T96" fmla="*/ 1 w 935"/>
                  <a:gd name="T97" fmla="*/ 0 h 1867"/>
                  <a:gd name="T98" fmla="*/ 1 w 935"/>
                  <a:gd name="T99" fmla="*/ 0 h 1867"/>
                  <a:gd name="T100" fmla="*/ 1 w 935"/>
                  <a:gd name="T101" fmla="*/ 0 h 1867"/>
                  <a:gd name="T102" fmla="*/ 1 w 935"/>
                  <a:gd name="T103" fmla="*/ 0 h 1867"/>
                  <a:gd name="T104" fmla="*/ 1 w 935"/>
                  <a:gd name="T105" fmla="*/ 0 h 1867"/>
                  <a:gd name="T106" fmla="*/ 1 w 935"/>
                  <a:gd name="T107" fmla="*/ 0 h 1867"/>
                  <a:gd name="T108" fmla="*/ 1 w 935"/>
                  <a:gd name="T109" fmla="*/ 0 h 1867"/>
                  <a:gd name="T110" fmla="*/ 1 w 935"/>
                  <a:gd name="T111" fmla="*/ 0 h 1867"/>
                  <a:gd name="T112" fmla="*/ 1 w 935"/>
                  <a:gd name="T113" fmla="*/ 0 h 1867"/>
                  <a:gd name="T114" fmla="*/ 1 w 935"/>
                  <a:gd name="T115" fmla="*/ 0 h 18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35"/>
                  <a:gd name="T175" fmla="*/ 0 h 1867"/>
                  <a:gd name="T176" fmla="*/ 935 w 935"/>
                  <a:gd name="T177" fmla="*/ 1867 h 18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35" h="1867">
                    <a:moveTo>
                      <a:pt x="754" y="353"/>
                    </a:moveTo>
                    <a:lnTo>
                      <a:pt x="787" y="447"/>
                    </a:lnTo>
                    <a:lnTo>
                      <a:pt x="813" y="542"/>
                    </a:lnTo>
                    <a:lnTo>
                      <a:pt x="817" y="602"/>
                    </a:lnTo>
                    <a:lnTo>
                      <a:pt x="800" y="667"/>
                    </a:lnTo>
                    <a:lnTo>
                      <a:pt x="768" y="732"/>
                    </a:lnTo>
                    <a:lnTo>
                      <a:pt x="726" y="796"/>
                    </a:lnTo>
                    <a:lnTo>
                      <a:pt x="677" y="859"/>
                    </a:lnTo>
                    <a:lnTo>
                      <a:pt x="627" y="918"/>
                    </a:lnTo>
                    <a:lnTo>
                      <a:pt x="578" y="969"/>
                    </a:lnTo>
                    <a:lnTo>
                      <a:pt x="536" y="1013"/>
                    </a:lnTo>
                    <a:lnTo>
                      <a:pt x="490" y="1064"/>
                    </a:lnTo>
                    <a:lnTo>
                      <a:pt x="446" y="1116"/>
                    </a:lnTo>
                    <a:lnTo>
                      <a:pt x="407" y="1169"/>
                    </a:lnTo>
                    <a:lnTo>
                      <a:pt x="367" y="1220"/>
                    </a:lnTo>
                    <a:lnTo>
                      <a:pt x="331" y="1275"/>
                    </a:lnTo>
                    <a:lnTo>
                      <a:pt x="296" y="1330"/>
                    </a:lnTo>
                    <a:lnTo>
                      <a:pt x="228" y="1448"/>
                    </a:lnTo>
                    <a:lnTo>
                      <a:pt x="182" y="1543"/>
                    </a:lnTo>
                    <a:lnTo>
                      <a:pt x="137" y="1656"/>
                    </a:lnTo>
                    <a:lnTo>
                      <a:pt x="89" y="1768"/>
                    </a:lnTo>
                    <a:lnTo>
                      <a:pt x="40" y="1861"/>
                    </a:lnTo>
                    <a:lnTo>
                      <a:pt x="21" y="1867"/>
                    </a:lnTo>
                    <a:lnTo>
                      <a:pt x="4" y="1834"/>
                    </a:lnTo>
                    <a:lnTo>
                      <a:pt x="0" y="1745"/>
                    </a:lnTo>
                    <a:lnTo>
                      <a:pt x="19" y="1547"/>
                    </a:lnTo>
                    <a:lnTo>
                      <a:pt x="26" y="1445"/>
                    </a:lnTo>
                    <a:lnTo>
                      <a:pt x="53" y="1355"/>
                    </a:lnTo>
                    <a:lnTo>
                      <a:pt x="89" y="1289"/>
                    </a:lnTo>
                    <a:lnTo>
                      <a:pt x="125" y="1226"/>
                    </a:lnTo>
                    <a:lnTo>
                      <a:pt x="165" y="1163"/>
                    </a:lnTo>
                    <a:lnTo>
                      <a:pt x="205" y="1104"/>
                    </a:lnTo>
                    <a:lnTo>
                      <a:pt x="247" y="1045"/>
                    </a:lnTo>
                    <a:lnTo>
                      <a:pt x="292" y="988"/>
                    </a:lnTo>
                    <a:lnTo>
                      <a:pt x="340" y="933"/>
                    </a:lnTo>
                    <a:lnTo>
                      <a:pt x="391" y="878"/>
                    </a:lnTo>
                    <a:lnTo>
                      <a:pt x="454" y="817"/>
                    </a:lnTo>
                    <a:lnTo>
                      <a:pt x="532" y="736"/>
                    </a:lnTo>
                    <a:lnTo>
                      <a:pt x="595" y="646"/>
                    </a:lnTo>
                    <a:lnTo>
                      <a:pt x="612" y="564"/>
                    </a:lnTo>
                    <a:lnTo>
                      <a:pt x="578" y="424"/>
                    </a:lnTo>
                    <a:lnTo>
                      <a:pt x="591" y="340"/>
                    </a:lnTo>
                    <a:lnTo>
                      <a:pt x="616" y="298"/>
                    </a:lnTo>
                    <a:lnTo>
                      <a:pt x="656" y="257"/>
                    </a:lnTo>
                    <a:lnTo>
                      <a:pt x="688" y="201"/>
                    </a:lnTo>
                    <a:lnTo>
                      <a:pt x="669" y="148"/>
                    </a:lnTo>
                    <a:lnTo>
                      <a:pt x="627" y="99"/>
                    </a:lnTo>
                    <a:lnTo>
                      <a:pt x="597" y="49"/>
                    </a:lnTo>
                    <a:lnTo>
                      <a:pt x="610" y="6"/>
                    </a:lnTo>
                    <a:lnTo>
                      <a:pt x="673" y="0"/>
                    </a:lnTo>
                    <a:lnTo>
                      <a:pt x="848" y="66"/>
                    </a:lnTo>
                    <a:lnTo>
                      <a:pt x="912" y="127"/>
                    </a:lnTo>
                    <a:lnTo>
                      <a:pt x="935" y="199"/>
                    </a:lnTo>
                    <a:lnTo>
                      <a:pt x="924" y="239"/>
                    </a:lnTo>
                    <a:lnTo>
                      <a:pt x="891" y="277"/>
                    </a:lnTo>
                    <a:lnTo>
                      <a:pt x="836" y="317"/>
                    </a:lnTo>
                    <a:lnTo>
                      <a:pt x="754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0" name="Freeform 17"/>
              <p:cNvSpPr>
                <a:spLocks/>
              </p:cNvSpPr>
              <p:nvPr/>
            </p:nvSpPr>
            <p:spPr bwMode="auto">
              <a:xfrm>
                <a:off x="2092" y="2281"/>
                <a:ext cx="502" cy="667"/>
              </a:xfrm>
              <a:custGeom>
                <a:avLst/>
                <a:gdLst>
                  <a:gd name="T0" fmla="*/ 0 w 1006"/>
                  <a:gd name="T1" fmla="*/ 0 h 1335"/>
                  <a:gd name="T2" fmla="*/ 0 w 1006"/>
                  <a:gd name="T3" fmla="*/ 0 h 1335"/>
                  <a:gd name="T4" fmla="*/ 0 w 1006"/>
                  <a:gd name="T5" fmla="*/ 0 h 1335"/>
                  <a:gd name="T6" fmla="*/ 0 w 1006"/>
                  <a:gd name="T7" fmla="*/ 0 h 1335"/>
                  <a:gd name="T8" fmla="*/ 0 w 1006"/>
                  <a:gd name="T9" fmla="*/ 0 h 1335"/>
                  <a:gd name="T10" fmla="*/ 0 w 1006"/>
                  <a:gd name="T11" fmla="*/ 0 h 1335"/>
                  <a:gd name="T12" fmla="*/ 0 w 1006"/>
                  <a:gd name="T13" fmla="*/ 0 h 1335"/>
                  <a:gd name="T14" fmla="*/ 0 w 1006"/>
                  <a:gd name="T15" fmla="*/ 0 h 1335"/>
                  <a:gd name="T16" fmla="*/ 0 w 1006"/>
                  <a:gd name="T17" fmla="*/ 0 h 1335"/>
                  <a:gd name="T18" fmla="*/ 0 w 1006"/>
                  <a:gd name="T19" fmla="*/ 0 h 1335"/>
                  <a:gd name="T20" fmla="*/ 0 w 1006"/>
                  <a:gd name="T21" fmla="*/ 0 h 1335"/>
                  <a:gd name="T22" fmla="*/ 0 w 1006"/>
                  <a:gd name="T23" fmla="*/ 0 h 1335"/>
                  <a:gd name="T24" fmla="*/ 0 w 1006"/>
                  <a:gd name="T25" fmla="*/ 0 h 1335"/>
                  <a:gd name="T26" fmla="*/ 0 w 1006"/>
                  <a:gd name="T27" fmla="*/ 0 h 1335"/>
                  <a:gd name="T28" fmla="*/ 0 w 1006"/>
                  <a:gd name="T29" fmla="*/ 0 h 1335"/>
                  <a:gd name="T30" fmla="*/ 0 w 1006"/>
                  <a:gd name="T31" fmla="*/ 0 h 1335"/>
                  <a:gd name="T32" fmla="*/ 0 w 1006"/>
                  <a:gd name="T33" fmla="*/ 0 h 1335"/>
                  <a:gd name="T34" fmla="*/ 0 w 1006"/>
                  <a:gd name="T35" fmla="*/ 0 h 1335"/>
                  <a:gd name="T36" fmla="*/ 0 w 1006"/>
                  <a:gd name="T37" fmla="*/ 0 h 1335"/>
                  <a:gd name="T38" fmla="*/ 0 w 1006"/>
                  <a:gd name="T39" fmla="*/ 0 h 1335"/>
                  <a:gd name="T40" fmla="*/ 0 w 1006"/>
                  <a:gd name="T41" fmla="*/ 0 h 1335"/>
                  <a:gd name="T42" fmla="*/ 0 w 1006"/>
                  <a:gd name="T43" fmla="*/ 0 h 1335"/>
                  <a:gd name="T44" fmla="*/ 0 w 1006"/>
                  <a:gd name="T45" fmla="*/ 0 h 1335"/>
                  <a:gd name="T46" fmla="*/ 0 w 1006"/>
                  <a:gd name="T47" fmla="*/ 0 h 1335"/>
                  <a:gd name="T48" fmla="*/ 0 w 1006"/>
                  <a:gd name="T49" fmla="*/ 0 h 1335"/>
                  <a:gd name="T50" fmla="*/ 0 w 1006"/>
                  <a:gd name="T51" fmla="*/ 0 h 1335"/>
                  <a:gd name="T52" fmla="*/ 0 w 1006"/>
                  <a:gd name="T53" fmla="*/ 0 h 1335"/>
                  <a:gd name="T54" fmla="*/ 0 w 1006"/>
                  <a:gd name="T55" fmla="*/ 0 h 1335"/>
                  <a:gd name="T56" fmla="*/ 0 w 1006"/>
                  <a:gd name="T57" fmla="*/ 0 h 1335"/>
                  <a:gd name="T58" fmla="*/ 0 w 1006"/>
                  <a:gd name="T59" fmla="*/ 0 h 1335"/>
                  <a:gd name="T60" fmla="*/ 0 w 1006"/>
                  <a:gd name="T61" fmla="*/ 0 h 1335"/>
                  <a:gd name="T62" fmla="*/ 0 w 1006"/>
                  <a:gd name="T63" fmla="*/ 0 h 1335"/>
                  <a:gd name="T64" fmla="*/ 0 w 1006"/>
                  <a:gd name="T65" fmla="*/ 0 h 1335"/>
                  <a:gd name="T66" fmla="*/ 0 w 1006"/>
                  <a:gd name="T67" fmla="*/ 0 h 1335"/>
                  <a:gd name="T68" fmla="*/ 0 w 1006"/>
                  <a:gd name="T69" fmla="*/ 0 h 1335"/>
                  <a:gd name="T70" fmla="*/ 0 w 1006"/>
                  <a:gd name="T71" fmla="*/ 0 h 1335"/>
                  <a:gd name="T72" fmla="*/ 0 w 1006"/>
                  <a:gd name="T73" fmla="*/ 0 h 1335"/>
                  <a:gd name="T74" fmla="*/ 0 w 1006"/>
                  <a:gd name="T75" fmla="*/ 0 h 1335"/>
                  <a:gd name="T76" fmla="*/ 0 w 1006"/>
                  <a:gd name="T77" fmla="*/ 0 h 1335"/>
                  <a:gd name="T78" fmla="*/ 0 w 1006"/>
                  <a:gd name="T79" fmla="*/ 0 h 1335"/>
                  <a:gd name="T80" fmla="*/ 0 w 1006"/>
                  <a:gd name="T81" fmla="*/ 0 h 1335"/>
                  <a:gd name="T82" fmla="*/ 0 w 1006"/>
                  <a:gd name="T83" fmla="*/ 0 h 1335"/>
                  <a:gd name="T84" fmla="*/ 0 w 1006"/>
                  <a:gd name="T85" fmla="*/ 0 h 13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06"/>
                  <a:gd name="T130" fmla="*/ 0 h 1335"/>
                  <a:gd name="T131" fmla="*/ 1006 w 1006"/>
                  <a:gd name="T132" fmla="*/ 1335 h 13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06" h="1335">
                    <a:moveTo>
                      <a:pt x="964" y="78"/>
                    </a:moveTo>
                    <a:lnTo>
                      <a:pt x="840" y="86"/>
                    </a:lnTo>
                    <a:lnTo>
                      <a:pt x="751" y="160"/>
                    </a:lnTo>
                    <a:lnTo>
                      <a:pt x="707" y="299"/>
                    </a:lnTo>
                    <a:lnTo>
                      <a:pt x="671" y="420"/>
                    </a:lnTo>
                    <a:lnTo>
                      <a:pt x="639" y="531"/>
                    </a:lnTo>
                    <a:lnTo>
                      <a:pt x="603" y="635"/>
                    </a:lnTo>
                    <a:lnTo>
                      <a:pt x="563" y="740"/>
                    </a:lnTo>
                    <a:lnTo>
                      <a:pt x="510" y="846"/>
                    </a:lnTo>
                    <a:lnTo>
                      <a:pt x="479" y="901"/>
                    </a:lnTo>
                    <a:lnTo>
                      <a:pt x="443" y="958"/>
                    </a:lnTo>
                    <a:lnTo>
                      <a:pt x="403" y="1019"/>
                    </a:lnTo>
                    <a:lnTo>
                      <a:pt x="356" y="1084"/>
                    </a:lnTo>
                    <a:lnTo>
                      <a:pt x="333" y="1105"/>
                    </a:lnTo>
                    <a:lnTo>
                      <a:pt x="281" y="1150"/>
                    </a:lnTo>
                    <a:lnTo>
                      <a:pt x="213" y="1205"/>
                    </a:lnTo>
                    <a:lnTo>
                      <a:pt x="141" y="1263"/>
                    </a:lnTo>
                    <a:lnTo>
                      <a:pt x="105" y="1287"/>
                    </a:lnTo>
                    <a:lnTo>
                      <a:pt x="72" y="1310"/>
                    </a:lnTo>
                    <a:lnTo>
                      <a:pt x="23" y="1335"/>
                    </a:lnTo>
                    <a:lnTo>
                      <a:pt x="0" y="1327"/>
                    </a:lnTo>
                    <a:lnTo>
                      <a:pt x="19" y="1278"/>
                    </a:lnTo>
                    <a:lnTo>
                      <a:pt x="68" y="1190"/>
                    </a:lnTo>
                    <a:lnTo>
                      <a:pt x="116" y="1110"/>
                    </a:lnTo>
                    <a:lnTo>
                      <a:pt x="160" y="1038"/>
                    </a:lnTo>
                    <a:lnTo>
                      <a:pt x="200" y="968"/>
                    </a:lnTo>
                    <a:lnTo>
                      <a:pt x="240" y="903"/>
                    </a:lnTo>
                    <a:lnTo>
                      <a:pt x="276" y="842"/>
                    </a:lnTo>
                    <a:lnTo>
                      <a:pt x="346" y="721"/>
                    </a:lnTo>
                    <a:lnTo>
                      <a:pt x="409" y="597"/>
                    </a:lnTo>
                    <a:lnTo>
                      <a:pt x="441" y="533"/>
                    </a:lnTo>
                    <a:lnTo>
                      <a:pt x="471" y="462"/>
                    </a:lnTo>
                    <a:lnTo>
                      <a:pt x="532" y="304"/>
                    </a:lnTo>
                    <a:lnTo>
                      <a:pt x="593" y="118"/>
                    </a:lnTo>
                    <a:lnTo>
                      <a:pt x="612" y="80"/>
                    </a:lnTo>
                    <a:lnTo>
                      <a:pt x="639" y="50"/>
                    </a:lnTo>
                    <a:lnTo>
                      <a:pt x="671" y="29"/>
                    </a:lnTo>
                    <a:lnTo>
                      <a:pt x="707" y="12"/>
                    </a:lnTo>
                    <a:lnTo>
                      <a:pt x="876" y="0"/>
                    </a:lnTo>
                    <a:lnTo>
                      <a:pt x="996" y="38"/>
                    </a:lnTo>
                    <a:lnTo>
                      <a:pt x="1006" y="61"/>
                    </a:lnTo>
                    <a:lnTo>
                      <a:pt x="964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Freeform 18"/>
              <p:cNvSpPr>
                <a:spLocks/>
              </p:cNvSpPr>
              <p:nvPr/>
            </p:nvSpPr>
            <p:spPr bwMode="auto">
              <a:xfrm>
                <a:off x="2396" y="2354"/>
                <a:ext cx="355" cy="643"/>
              </a:xfrm>
              <a:custGeom>
                <a:avLst/>
                <a:gdLst>
                  <a:gd name="T0" fmla="*/ 0 w 711"/>
                  <a:gd name="T1" fmla="*/ 0 h 1287"/>
                  <a:gd name="T2" fmla="*/ 0 w 711"/>
                  <a:gd name="T3" fmla="*/ 0 h 1287"/>
                  <a:gd name="T4" fmla="*/ 0 w 711"/>
                  <a:gd name="T5" fmla="*/ 0 h 1287"/>
                  <a:gd name="T6" fmla="*/ 0 w 711"/>
                  <a:gd name="T7" fmla="*/ 0 h 1287"/>
                  <a:gd name="T8" fmla="*/ 0 w 711"/>
                  <a:gd name="T9" fmla="*/ 0 h 1287"/>
                  <a:gd name="T10" fmla="*/ 0 w 711"/>
                  <a:gd name="T11" fmla="*/ 0 h 1287"/>
                  <a:gd name="T12" fmla="*/ 0 w 711"/>
                  <a:gd name="T13" fmla="*/ 0 h 1287"/>
                  <a:gd name="T14" fmla="*/ 0 w 711"/>
                  <a:gd name="T15" fmla="*/ 0 h 1287"/>
                  <a:gd name="T16" fmla="*/ 0 w 711"/>
                  <a:gd name="T17" fmla="*/ 0 h 1287"/>
                  <a:gd name="T18" fmla="*/ 0 w 711"/>
                  <a:gd name="T19" fmla="*/ 0 h 1287"/>
                  <a:gd name="T20" fmla="*/ 0 w 711"/>
                  <a:gd name="T21" fmla="*/ 0 h 1287"/>
                  <a:gd name="T22" fmla="*/ 0 w 711"/>
                  <a:gd name="T23" fmla="*/ 0 h 1287"/>
                  <a:gd name="T24" fmla="*/ 0 w 711"/>
                  <a:gd name="T25" fmla="*/ 0 h 1287"/>
                  <a:gd name="T26" fmla="*/ 0 w 711"/>
                  <a:gd name="T27" fmla="*/ 0 h 1287"/>
                  <a:gd name="T28" fmla="*/ 0 w 711"/>
                  <a:gd name="T29" fmla="*/ 0 h 1287"/>
                  <a:gd name="T30" fmla="*/ 0 w 711"/>
                  <a:gd name="T31" fmla="*/ 0 h 1287"/>
                  <a:gd name="T32" fmla="*/ 0 w 711"/>
                  <a:gd name="T33" fmla="*/ 0 h 1287"/>
                  <a:gd name="T34" fmla="*/ 0 w 711"/>
                  <a:gd name="T35" fmla="*/ 0 h 1287"/>
                  <a:gd name="T36" fmla="*/ 0 w 711"/>
                  <a:gd name="T37" fmla="*/ 0 h 1287"/>
                  <a:gd name="T38" fmla="*/ 0 w 711"/>
                  <a:gd name="T39" fmla="*/ 0 h 1287"/>
                  <a:gd name="T40" fmla="*/ 0 w 711"/>
                  <a:gd name="T41" fmla="*/ 0 h 1287"/>
                  <a:gd name="T42" fmla="*/ 0 w 711"/>
                  <a:gd name="T43" fmla="*/ 0 h 1287"/>
                  <a:gd name="T44" fmla="*/ 0 w 711"/>
                  <a:gd name="T45" fmla="*/ 0 h 1287"/>
                  <a:gd name="T46" fmla="*/ 0 w 711"/>
                  <a:gd name="T47" fmla="*/ 0 h 1287"/>
                  <a:gd name="T48" fmla="*/ 0 w 711"/>
                  <a:gd name="T49" fmla="*/ 0 h 1287"/>
                  <a:gd name="T50" fmla="*/ 0 w 711"/>
                  <a:gd name="T51" fmla="*/ 0 h 1287"/>
                  <a:gd name="T52" fmla="*/ 0 w 711"/>
                  <a:gd name="T53" fmla="*/ 0 h 1287"/>
                  <a:gd name="T54" fmla="*/ 0 w 711"/>
                  <a:gd name="T55" fmla="*/ 0 h 1287"/>
                  <a:gd name="T56" fmla="*/ 0 w 711"/>
                  <a:gd name="T57" fmla="*/ 0 h 1287"/>
                  <a:gd name="T58" fmla="*/ 0 w 711"/>
                  <a:gd name="T59" fmla="*/ 0 h 1287"/>
                  <a:gd name="T60" fmla="*/ 0 w 711"/>
                  <a:gd name="T61" fmla="*/ 0 h 1287"/>
                  <a:gd name="T62" fmla="*/ 0 w 711"/>
                  <a:gd name="T63" fmla="*/ 0 h 1287"/>
                  <a:gd name="T64" fmla="*/ 0 w 711"/>
                  <a:gd name="T65" fmla="*/ 0 h 1287"/>
                  <a:gd name="T66" fmla="*/ 0 w 711"/>
                  <a:gd name="T67" fmla="*/ 0 h 1287"/>
                  <a:gd name="T68" fmla="*/ 0 w 711"/>
                  <a:gd name="T69" fmla="*/ 0 h 1287"/>
                  <a:gd name="T70" fmla="*/ 0 w 711"/>
                  <a:gd name="T71" fmla="*/ 0 h 1287"/>
                  <a:gd name="T72" fmla="*/ 0 w 711"/>
                  <a:gd name="T73" fmla="*/ 0 h 1287"/>
                  <a:gd name="T74" fmla="*/ 0 w 711"/>
                  <a:gd name="T75" fmla="*/ 0 h 1287"/>
                  <a:gd name="T76" fmla="*/ 0 w 711"/>
                  <a:gd name="T77" fmla="*/ 0 h 1287"/>
                  <a:gd name="T78" fmla="*/ 0 w 711"/>
                  <a:gd name="T79" fmla="*/ 0 h 1287"/>
                  <a:gd name="T80" fmla="*/ 0 w 711"/>
                  <a:gd name="T81" fmla="*/ 0 h 128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1"/>
                  <a:gd name="T124" fmla="*/ 0 h 1287"/>
                  <a:gd name="T125" fmla="*/ 711 w 711"/>
                  <a:gd name="T126" fmla="*/ 1287 h 128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1" h="1287">
                    <a:moveTo>
                      <a:pt x="565" y="386"/>
                    </a:moveTo>
                    <a:lnTo>
                      <a:pt x="554" y="536"/>
                    </a:lnTo>
                    <a:lnTo>
                      <a:pt x="529" y="574"/>
                    </a:lnTo>
                    <a:lnTo>
                      <a:pt x="495" y="597"/>
                    </a:lnTo>
                    <a:lnTo>
                      <a:pt x="306" y="682"/>
                    </a:lnTo>
                    <a:lnTo>
                      <a:pt x="284" y="756"/>
                    </a:lnTo>
                    <a:lnTo>
                      <a:pt x="255" y="828"/>
                    </a:lnTo>
                    <a:lnTo>
                      <a:pt x="225" y="899"/>
                    </a:lnTo>
                    <a:lnTo>
                      <a:pt x="192" y="971"/>
                    </a:lnTo>
                    <a:lnTo>
                      <a:pt x="132" y="1112"/>
                    </a:lnTo>
                    <a:lnTo>
                      <a:pt x="82" y="1256"/>
                    </a:lnTo>
                    <a:lnTo>
                      <a:pt x="67" y="1281"/>
                    </a:lnTo>
                    <a:lnTo>
                      <a:pt x="42" y="1287"/>
                    </a:lnTo>
                    <a:lnTo>
                      <a:pt x="14" y="1247"/>
                    </a:lnTo>
                    <a:lnTo>
                      <a:pt x="0" y="1034"/>
                    </a:lnTo>
                    <a:lnTo>
                      <a:pt x="33" y="954"/>
                    </a:lnTo>
                    <a:lnTo>
                      <a:pt x="61" y="882"/>
                    </a:lnTo>
                    <a:lnTo>
                      <a:pt x="95" y="804"/>
                    </a:lnTo>
                    <a:lnTo>
                      <a:pt x="128" y="724"/>
                    </a:lnTo>
                    <a:lnTo>
                      <a:pt x="158" y="656"/>
                    </a:lnTo>
                    <a:lnTo>
                      <a:pt x="190" y="583"/>
                    </a:lnTo>
                    <a:lnTo>
                      <a:pt x="253" y="530"/>
                    </a:lnTo>
                    <a:lnTo>
                      <a:pt x="325" y="498"/>
                    </a:lnTo>
                    <a:lnTo>
                      <a:pt x="421" y="460"/>
                    </a:lnTo>
                    <a:lnTo>
                      <a:pt x="426" y="391"/>
                    </a:lnTo>
                    <a:lnTo>
                      <a:pt x="411" y="329"/>
                    </a:lnTo>
                    <a:lnTo>
                      <a:pt x="417" y="300"/>
                    </a:lnTo>
                    <a:lnTo>
                      <a:pt x="441" y="275"/>
                    </a:lnTo>
                    <a:lnTo>
                      <a:pt x="491" y="251"/>
                    </a:lnTo>
                    <a:lnTo>
                      <a:pt x="576" y="230"/>
                    </a:lnTo>
                    <a:lnTo>
                      <a:pt x="599" y="138"/>
                    </a:lnTo>
                    <a:lnTo>
                      <a:pt x="573" y="45"/>
                    </a:lnTo>
                    <a:lnTo>
                      <a:pt x="573" y="17"/>
                    </a:lnTo>
                    <a:lnTo>
                      <a:pt x="592" y="0"/>
                    </a:lnTo>
                    <a:lnTo>
                      <a:pt x="637" y="19"/>
                    </a:lnTo>
                    <a:lnTo>
                      <a:pt x="711" y="241"/>
                    </a:lnTo>
                    <a:lnTo>
                      <a:pt x="704" y="287"/>
                    </a:lnTo>
                    <a:lnTo>
                      <a:pt x="679" y="327"/>
                    </a:lnTo>
                    <a:lnTo>
                      <a:pt x="633" y="361"/>
                    </a:lnTo>
                    <a:lnTo>
                      <a:pt x="565" y="3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2" name="Freeform 19"/>
              <p:cNvSpPr>
                <a:spLocks/>
              </p:cNvSpPr>
              <p:nvPr/>
            </p:nvSpPr>
            <p:spPr bwMode="auto">
              <a:xfrm>
                <a:off x="2087" y="2966"/>
                <a:ext cx="402" cy="267"/>
              </a:xfrm>
              <a:custGeom>
                <a:avLst/>
                <a:gdLst>
                  <a:gd name="T0" fmla="*/ 1 w 804"/>
                  <a:gd name="T1" fmla="*/ 1 h 534"/>
                  <a:gd name="T2" fmla="*/ 1 w 804"/>
                  <a:gd name="T3" fmla="*/ 1 h 534"/>
                  <a:gd name="T4" fmla="*/ 1 w 804"/>
                  <a:gd name="T5" fmla="*/ 1 h 534"/>
                  <a:gd name="T6" fmla="*/ 1 w 804"/>
                  <a:gd name="T7" fmla="*/ 1 h 534"/>
                  <a:gd name="T8" fmla="*/ 1 w 804"/>
                  <a:gd name="T9" fmla="*/ 1 h 534"/>
                  <a:gd name="T10" fmla="*/ 1 w 804"/>
                  <a:gd name="T11" fmla="*/ 1 h 534"/>
                  <a:gd name="T12" fmla="*/ 1 w 804"/>
                  <a:gd name="T13" fmla="*/ 1 h 534"/>
                  <a:gd name="T14" fmla="*/ 1 w 804"/>
                  <a:gd name="T15" fmla="*/ 1 h 534"/>
                  <a:gd name="T16" fmla="*/ 1 w 804"/>
                  <a:gd name="T17" fmla="*/ 1 h 534"/>
                  <a:gd name="T18" fmla="*/ 1 w 804"/>
                  <a:gd name="T19" fmla="*/ 1 h 534"/>
                  <a:gd name="T20" fmla="*/ 1 w 804"/>
                  <a:gd name="T21" fmla="*/ 1 h 534"/>
                  <a:gd name="T22" fmla="*/ 1 w 804"/>
                  <a:gd name="T23" fmla="*/ 1 h 534"/>
                  <a:gd name="T24" fmla="*/ 1 w 804"/>
                  <a:gd name="T25" fmla="*/ 1 h 534"/>
                  <a:gd name="T26" fmla="*/ 1 w 804"/>
                  <a:gd name="T27" fmla="*/ 1 h 534"/>
                  <a:gd name="T28" fmla="*/ 1 w 804"/>
                  <a:gd name="T29" fmla="*/ 1 h 534"/>
                  <a:gd name="T30" fmla="*/ 1 w 804"/>
                  <a:gd name="T31" fmla="*/ 1 h 534"/>
                  <a:gd name="T32" fmla="*/ 1 w 804"/>
                  <a:gd name="T33" fmla="*/ 1 h 534"/>
                  <a:gd name="T34" fmla="*/ 1 w 804"/>
                  <a:gd name="T35" fmla="*/ 1 h 534"/>
                  <a:gd name="T36" fmla="*/ 1 w 804"/>
                  <a:gd name="T37" fmla="*/ 1 h 534"/>
                  <a:gd name="T38" fmla="*/ 0 w 804"/>
                  <a:gd name="T39" fmla="*/ 1 h 534"/>
                  <a:gd name="T40" fmla="*/ 1 w 804"/>
                  <a:gd name="T41" fmla="*/ 1 h 534"/>
                  <a:gd name="T42" fmla="*/ 1 w 804"/>
                  <a:gd name="T43" fmla="*/ 1 h 534"/>
                  <a:gd name="T44" fmla="*/ 1 w 804"/>
                  <a:gd name="T45" fmla="*/ 1 h 534"/>
                  <a:gd name="T46" fmla="*/ 1 w 804"/>
                  <a:gd name="T47" fmla="*/ 0 h 534"/>
                  <a:gd name="T48" fmla="*/ 1 w 804"/>
                  <a:gd name="T49" fmla="*/ 1 h 534"/>
                  <a:gd name="T50" fmla="*/ 1 w 804"/>
                  <a:gd name="T51" fmla="*/ 1 h 534"/>
                  <a:gd name="T52" fmla="*/ 1 w 804"/>
                  <a:gd name="T53" fmla="*/ 1 h 534"/>
                  <a:gd name="T54" fmla="*/ 1 w 804"/>
                  <a:gd name="T55" fmla="*/ 1 h 534"/>
                  <a:gd name="T56" fmla="*/ 1 w 804"/>
                  <a:gd name="T57" fmla="*/ 1 h 534"/>
                  <a:gd name="T58" fmla="*/ 1 w 804"/>
                  <a:gd name="T59" fmla="*/ 1 h 534"/>
                  <a:gd name="T60" fmla="*/ 1 w 804"/>
                  <a:gd name="T61" fmla="*/ 1 h 534"/>
                  <a:gd name="T62" fmla="*/ 1 w 804"/>
                  <a:gd name="T63" fmla="*/ 1 h 534"/>
                  <a:gd name="T64" fmla="*/ 1 w 804"/>
                  <a:gd name="T65" fmla="*/ 1 h 534"/>
                  <a:gd name="T66" fmla="*/ 1 w 804"/>
                  <a:gd name="T67" fmla="*/ 1 h 534"/>
                  <a:gd name="T68" fmla="*/ 1 w 804"/>
                  <a:gd name="T69" fmla="*/ 1 h 534"/>
                  <a:gd name="T70" fmla="*/ 1 w 804"/>
                  <a:gd name="T71" fmla="*/ 1 h 534"/>
                  <a:gd name="T72" fmla="*/ 1 w 804"/>
                  <a:gd name="T73" fmla="*/ 1 h 534"/>
                  <a:gd name="T74" fmla="*/ 1 w 804"/>
                  <a:gd name="T75" fmla="*/ 1 h 534"/>
                  <a:gd name="T76" fmla="*/ 1 w 804"/>
                  <a:gd name="T77" fmla="*/ 1 h 534"/>
                  <a:gd name="T78" fmla="*/ 1 w 804"/>
                  <a:gd name="T79" fmla="*/ 1 h 534"/>
                  <a:gd name="T80" fmla="*/ 1 w 804"/>
                  <a:gd name="T81" fmla="*/ 1 h 534"/>
                  <a:gd name="T82" fmla="*/ 1 w 804"/>
                  <a:gd name="T83" fmla="*/ 1 h 5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04"/>
                  <a:gd name="T127" fmla="*/ 0 h 534"/>
                  <a:gd name="T128" fmla="*/ 804 w 804"/>
                  <a:gd name="T129" fmla="*/ 534 h 5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04" h="534">
                    <a:moveTo>
                      <a:pt x="596" y="352"/>
                    </a:moveTo>
                    <a:lnTo>
                      <a:pt x="585" y="302"/>
                    </a:lnTo>
                    <a:lnTo>
                      <a:pt x="547" y="270"/>
                    </a:lnTo>
                    <a:lnTo>
                      <a:pt x="522" y="224"/>
                    </a:lnTo>
                    <a:lnTo>
                      <a:pt x="536" y="207"/>
                    </a:lnTo>
                    <a:lnTo>
                      <a:pt x="566" y="201"/>
                    </a:lnTo>
                    <a:lnTo>
                      <a:pt x="745" y="279"/>
                    </a:lnTo>
                    <a:lnTo>
                      <a:pt x="802" y="355"/>
                    </a:lnTo>
                    <a:lnTo>
                      <a:pt x="804" y="397"/>
                    </a:lnTo>
                    <a:lnTo>
                      <a:pt x="783" y="445"/>
                    </a:lnTo>
                    <a:lnTo>
                      <a:pt x="745" y="483"/>
                    </a:lnTo>
                    <a:lnTo>
                      <a:pt x="699" y="509"/>
                    </a:lnTo>
                    <a:lnTo>
                      <a:pt x="589" y="534"/>
                    </a:lnTo>
                    <a:lnTo>
                      <a:pt x="463" y="521"/>
                    </a:lnTo>
                    <a:lnTo>
                      <a:pt x="332" y="479"/>
                    </a:lnTo>
                    <a:lnTo>
                      <a:pt x="269" y="447"/>
                    </a:lnTo>
                    <a:lnTo>
                      <a:pt x="211" y="410"/>
                    </a:lnTo>
                    <a:lnTo>
                      <a:pt x="106" y="325"/>
                    </a:lnTo>
                    <a:lnTo>
                      <a:pt x="32" y="224"/>
                    </a:lnTo>
                    <a:lnTo>
                      <a:pt x="0" y="116"/>
                    </a:lnTo>
                    <a:lnTo>
                      <a:pt x="11" y="63"/>
                    </a:lnTo>
                    <a:lnTo>
                      <a:pt x="45" y="26"/>
                    </a:lnTo>
                    <a:lnTo>
                      <a:pt x="98" y="6"/>
                    </a:lnTo>
                    <a:lnTo>
                      <a:pt x="165" y="0"/>
                    </a:lnTo>
                    <a:lnTo>
                      <a:pt x="315" y="30"/>
                    </a:lnTo>
                    <a:lnTo>
                      <a:pt x="448" y="108"/>
                    </a:lnTo>
                    <a:lnTo>
                      <a:pt x="461" y="161"/>
                    </a:lnTo>
                    <a:lnTo>
                      <a:pt x="444" y="177"/>
                    </a:lnTo>
                    <a:lnTo>
                      <a:pt x="418" y="171"/>
                    </a:lnTo>
                    <a:lnTo>
                      <a:pt x="380" y="148"/>
                    </a:lnTo>
                    <a:lnTo>
                      <a:pt x="340" y="131"/>
                    </a:lnTo>
                    <a:lnTo>
                      <a:pt x="262" y="110"/>
                    </a:lnTo>
                    <a:lnTo>
                      <a:pt x="201" y="120"/>
                    </a:lnTo>
                    <a:lnTo>
                      <a:pt x="178" y="165"/>
                    </a:lnTo>
                    <a:lnTo>
                      <a:pt x="192" y="220"/>
                    </a:lnTo>
                    <a:lnTo>
                      <a:pt x="228" y="270"/>
                    </a:lnTo>
                    <a:lnTo>
                      <a:pt x="281" y="312"/>
                    </a:lnTo>
                    <a:lnTo>
                      <a:pt x="346" y="346"/>
                    </a:lnTo>
                    <a:lnTo>
                      <a:pt x="414" y="369"/>
                    </a:lnTo>
                    <a:lnTo>
                      <a:pt x="484" y="378"/>
                    </a:lnTo>
                    <a:lnTo>
                      <a:pt x="596" y="3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Freeform 20"/>
              <p:cNvSpPr>
                <a:spLocks/>
              </p:cNvSpPr>
              <p:nvPr/>
            </p:nvSpPr>
            <p:spPr bwMode="auto">
              <a:xfrm>
                <a:off x="2845" y="1730"/>
                <a:ext cx="469" cy="327"/>
              </a:xfrm>
              <a:custGeom>
                <a:avLst/>
                <a:gdLst>
                  <a:gd name="T0" fmla="*/ 1 w 937"/>
                  <a:gd name="T1" fmla="*/ 1 h 654"/>
                  <a:gd name="T2" fmla="*/ 1 w 937"/>
                  <a:gd name="T3" fmla="*/ 1 h 654"/>
                  <a:gd name="T4" fmla="*/ 1 w 937"/>
                  <a:gd name="T5" fmla="*/ 1 h 654"/>
                  <a:gd name="T6" fmla="*/ 1 w 937"/>
                  <a:gd name="T7" fmla="*/ 1 h 654"/>
                  <a:gd name="T8" fmla="*/ 1 w 937"/>
                  <a:gd name="T9" fmla="*/ 1 h 654"/>
                  <a:gd name="T10" fmla="*/ 1 w 937"/>
                  <a:gd name="T11" fmla="*/ 1 h 654"/>
                  <a:gd name="T12" fmla="*/ 1 w 937"/>
                  <a:gd name="T13" fmla="*/ 1 h 654"/>
                  <a:gd name="T14" fmla="*/ 1 w 937"/>
                  <a:gd name="T15" fmla="*/ 1 h 654"/>
                  <a:gd name="T16" fmla="*/ 1 w 937"/>
                  <a:gd name="T17" fmla="*/ 1 h 654"/>
                  <a:gd name="T18" fmla="*/ 1 w 937"/>
                  <a:gd name="T19" fmla="*/ 0 h 654"/>
                  <a:gd name="T20" fmla="*/ 1 w 937"/>
                  <a:gd name="T21" fmla="*/ 1 h 654"/>
                  <a:gd name="T22" fmla="*/ 1 w 937"/>
                  <a:gd name="T23" fmla="*/ 1 h 654"/>
                  <a:gd name="T24" fmla="*/ 1 w 937"/>
                  <a:gd name="T25" fmla="*/ 1 h 654"/>
                  <a:gd name="T26" fmla="*/ 1 w 937"/>
                  <a:gd name="T27" fmla="*/ 1 h 654"/>
                  <a:gd name="T28" fmla="*/ 1 w 937"/>
                  <a:gd name="T29" fmla="*/ 1 h 654"/>
                  <a:gd name="T30" fmla="*/ 1 w 937"/>
                  <a:gd name="T31" fmla="*/ 1 h 654"/>
                  <a:gd name="T32" fmla="*/ 1 w 937"/>
                  <a:gd name="T33" fmla="*/ 1 h 654"/>
                  <a:gd name="T34" fmla="*/ 1 w 937"/>
                  <a:gd name="T35" fmla="*/ 1 h 654"/>
                  <a:gd name="T36" fmla="*/ 1 w 937"/>
                  <a:gd name="T37" fmla="*/ 1 h 654"/>
                  <a:gd name="T38" fmla="*/ 1 w 937"/>
                  <a:gd name="T39" fmla="*/ 1 h 654"/>
                  <a:gd name="T40" fmla="*/ 1 w 937"/>
                  <a:gd name="T41" fmla="*/ 1 h 654"/>
                  <a:gd name="T42" fmla="*/ 1 w 937"/>
                  <a:gd name="T43" fmla="*/ 1 h 654"/>
                  <a:gd name="T44" fmla="*/ 1 w 937"/>
                  <a:gd name="T45" fmla="*/ 1 h 654"/>
                  <a:gd name="T46" fmla="*/ 1 w 937"/>
                  <a:gd name="T47" fmla="*/ 1 h 654"/>
                  <a:gd name="T48" fmla="*/ 0 w 937"/>
                  <a:gd name="T49" fmla="*/ 1 h 654"/>
                  <a:gd name="T50" fmla="*/ 1 w 937"/>
                  <a:gd name="T51" fmla="*/ 1 h 654"/>
                  <a:gd name="T52" fmla="*/ 1 w 937"/>
                  <a:gd name="T53" fmla="*/ 1 h 654"/>
                  <a:gd name="T54" fmla="*/ 1 w 937"/>
                  <a:gd name="T55" fmla="*/ 1 h 6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7"/>
                  <a:gd name="T85" fmla="*/ 0 h 654"/>
                  <a:gd name="T86" fmla="*/ 937 w 937"/>
                  <a:gd name="T87" fmla="*/ 654 h 65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7" h="654">
                    <a:moveTo>
                      <a:pt x="43" y="545"/>
                    </a:moveTo>
                    <a:lnTo>
                      <a:pt x="254" y="547"/>
                    </a:lnTo>
                    <a:lnTo>
                      <a:pt x="467" y="492"/>
                    </a:lnTo>
                    <a:lnTo>
                      <a:pt x="557" y="441"/>
                    </a:lnTo>
                    <a:lnTo>
                      <a:pt x="629" y="386"/>
                    </a:lnTo>
                    <a:lnTo>
                      <a:pt x="690" y="317"/>
                    </a:lnTo>
                    <a:lnTo>
                      <a:pt x="752" y="234"/>
                    </a:lnTo>
                    <a:lnTo>
                      <a:pt x="836" y="40"/>
                    </a:lnTo>
                    <a:lnTo>
                      <a:pt x="859" y="4"/>
                    </a:lnTo>
                    <a:lnTo>
                      <a:pt x="897" y="0"/>
                    </a:lnTo>
                    <a:lnTo>
                      <a:pt x="929" y="19"/>
                    </a:lnTo>
                    <a:lnTo>
                      <a:pt x="937" y="61"/>
                    </a:lnTo>
                    <a:lnTo>
                      <a:pt x="908" y="182"/>
                    </a:lnTo>
                    <a:lnTo>
                      <a:pt x="865" y="298"/>
                    </a:lnTo>
                    <a:lnTo>
                      <a:pt x="825" y="351"/>
                    </a:lnTo>
                    <a:lnTo>
                      <a:pt x="789" y="399"/>
                    </a:lnTo>
                    <a:lnTo>
                      <a:pt x="751" y="443"/>
                    </a:lnTo>
                    <a:lnTo>
                      <a:pt x="711" y="483"/>
                    </a:lnTo>
                    <a:lnTo>
                      <a:pt x="621" y="553"/>
                    </a:lnTo>
                    <a:lnTo>
                      <a:pt x="570" y="583"/>
                    </a:lnTo>
                    <a:lnTo>
                      <a:pt x="515" y="614"/>
                    </a:lnTo>
                    <a:lnTo>
                      <a:pt x="389" y="644"/>
                    </a:lnTo>
                    <a:lnTo>
                      <a:pt x="287" y="654"/>
                    </a:lnTo>
                    <a:lnTo>
                      <a:pt x="60" y="631"/>
                    </a:lnTo>
                    <a:lnTo>
                      <a:pt x="0" y="581"/>
                    </a:lnTo>
                    <a:lnTo>
                      <a:pt x="7" y="553"/>
                    </a:lnTo>
                    <a:lnTo>
                      <a:pt x="43" y="5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4" name="Freeform 21"/>
              <p:cNvSpPr>
                <a:spLocks/>
              </p:cNvSpPr>
              <p:nvPr/>
            </p:nvSpPr>
            <p:spPr bwMode="auto">
              <a:xfrm>
                <a:off x="3509" y="1303"/>
                <a:ext cx="140" cy="243"/>
              </a:xfrm>
              <a:custGeom>
                <a:avLst/>
                <a:gdLst>
                  <a:gd name="T0" fmla="*/ 1 w 279"/>
                  <a:gd name="T1" fmla="*/ 0 h 487"/>
                  <a:gd name="T2" fmla="*/ 1 w 279"/>
                  <a:gd name="T3" fmla="*/ 0 h 487"/>
                  <a:gd name="T4" fmla="*/ 1 w 279"/>
                  <a:gd name="T5" fmla="*/ 0 h 487"/>
                  <a:gd name="T6" fmla="*/ 1 w 279"/>
                  <a:gd name="T7" fmla="*/ 0 h 487"/>
                  <a:gd name="T8" fmla="*/ 1 w 279"/>
                  <a:gd name="T9" fmla="*/ 0 h 487"/>
                  <a:gd name="T10" fmla="*/ 1 w 279"/>
                  <a:gd name="T11" fmla="*/ 0 h 487"/>
                  <a:gd name="T12" fmla="*/ 1 w 279"/>
                  <a:gd name="T13" fmla="*/ 0 h 487"/>
                  <a:gd name="T14" fmla="*/ 1 w 279"/>
                  <a:gd name="T15" fmla="*/ 0 h 487"/>
                  <a:gd name="T16" fmla="*/ 1 w 279"/>
                  <a:gd name="T17" fmla="*/ 0 h 487"/>
                  <a:gd name="T18" fmla="*/ 0 w 279"/>
                  <a:gd name="T19" fmla="*/ 0 h 487"/>
                  <a:gd name="T20" fmla="*/ 1 w 279"/>
                  <a:gd name="T21" fmla="*/ 0 h 487"/>
                  <a:gd name="T22" fmla="*/ 1 w 279"/>
                  <a:gd name="T23" fmla="*/ 0 h 487"/>
                  <a:gd name="T24" fmla="*/ 1 w 279"/>
                  <a:gd name="T25" fmla="*/ 0 h 487"/>
                  <a:gd name="T26" fmla="*/ 1 w 279"/>
                  <a:gd name="T27" fmla="*/ 0 h 4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9"/>
                  <a:gd name="T43" fmla="*/ 0 h 487"/>
                  <a:gd name="T44" fmla="*/ 279 w 279"/>
                  <a:gd name="T45" fmla="*/ 487 h 4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9" h="487">
                    <a:moveTo>
                      <a:pt x="131" y="99"/>
                    </a:moveTo>
                    <a:lnTo>
                      <a:pt x="279" y="420"/>
                    </a:lnTo>
                    <a:lnTo>
                      <a:pt x="275" y="462"/>
                    </a:lnTo>
                    <a:lnTo>
                      <a:pt x="245" y="487"/>
                    </a:lnTo>
                    <a:lnTo>
                      <a:pt x="207" y="485"/>
                    </a:lnTo>
                    <a:lnTo>
                      <a:pt x="180" y="453"/>
                    </a:lnTo>
                    <a:lnTo>
                      <a:pt x="138" y="335"/>
                    </a:lnTo>
                    <a:lnTo>
                      <a:pt x="97" y="236"/>
                    </a:lnTo>
                    <a:lnTo>
                      <a:pt x="51" y="137"/>
                    </a:lnTo>
                    <a:lnTo>
                      <a:pt x="0" y="25"/>
                    </a:lnTo>
                    <a:lnTo>
                      <a:pt x="5" y="0"/>
                    </a:lnTo>
                    <a:lnTo>
                      <a:pt x="45" y="16"/>
                    </a:lnTo>
                    <a:lnTo>
                      <a:pt x="131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09" name="Text Box 23"/>
            <p:cNvSpPr txBox="1">
              <a:spLocks noChangeArrowheads="1"/>
            </p:cNvSpPr>
            <p:nvPr/>
          </p:nvSpPr>
          <p:spPr bwMode="auto">
            <a:xfrm>
              <a:off x="1440" y="1632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>
                  <a:solidFill>
                    <a:srgbClr val="FF0000"/>
                  </a:solidFill>
                  <a:latin typeface="Times New Roman" pitchFamily="18" charset="0"/>
                </a:rPr>
                <a:t>Tan 30</a:t>
              </a:r>
              <a:r>
                <a:rPr lang="en-GB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° = 0.577</a:t>
              </a:r>
              <a:endParaRPr lang="en-GB" sz="32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7799" name="Text Box 151"/>
          <p:cNvSpPr txBox="1">
            <a:spLocks noChangeArrowheads="1"/>
          </p:cNvSpPr>
          <p:nvPr/>
        </p:nvSpPr>
        <p:spPr bwMode="auto">
          <a:xfrm>
            <a:off x="6011863" y="5876925"/>
            <a:ext cx="2563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FFFF00"/>
                </a:solidFill>
              </a:rPr>
              <a:t>Accurate to </a:t>
            </a:r>
          </a:p>
          <a:p>
            <a:pPr algn="ctr" eaLnBrk="1" hangingPunct="1"/>
            <a:r>
              <a:rPr lang="en-GB" sz="2400">
                <a:solidFill>
                  <a:srgbClr val="FFFF00"/>
                </a:solidFill>
              </a:rPr>
              <a:t>3 decimal places!</a:t>
            </a:r>
          </a:p>
        </p:txBody>
      </p:sp>
      <p:sp>
        <p:nvSpPr>
          <p:cNvPr id="32807" name="Text Box 2"/>
          <p:cNvSpPr txBox="1">
            <a:spLocks noChangeArrowheads="1"/>
          </p:cNvSpPr>
          <p:nvPr/>
        </p:nvSpPr>
        <p:spPr bwMode="auto">
          <a:xfrm>
            <a:off x="885825" y="2035175"/>
            <a:ext cx="43338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The ancient Greeks </a:t>
            </a:r>
          </a:p>
          <a:p>
            <a:pPr eaLnBrk="1" hangingPunct="1"/>
            <a:r>
              <a:rPr lang="en-GB" sz="3200"/>
              <a:t>discovered this and </a:t>
            </a:r>
          </a:p>
          <a:p>
            <a:pPr eaLnBrk="1" hangingPunct="1"/>
            <a:r>
              <a:rPr lang="en-GB" sz="3200"/>
              <a:t>repeated this for </a:t>
            </a:r>
          </a:p>
          <a:p>
            <a:pPr eaLnBrk="1" hangingPunct="1"/>
            <a:r>
              <a:rPr lang="en-GB" sz="3200"/>
              <a:t> all possible angles.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44575" y="1714500"/>
            <a:ext cx="7848600" cy="1714500"/>
            <a:chOff x="288" y="384"/>
            <a:chExt cx="4944" cy="1080"/>
          </a:xfrm>
        </p:grpSpPr>
        <p:pic>
          <p:nvPicPr>
            <p:cNvPr id="33801" name="Picture 3" descr="ag00021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84"/>
              <a:ext cx="785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Text Box 4"/>
            <p:cNvSpPr txBox="1">
              <a:spLocks noChangeArrowheads="1"/>
            </p:cNvSpPr>
            <p:nvPr/>
          </p:nvSpPr>
          <p:spPr bwMode="auto">
            <a:xfrm>
              <a:off x="1440" y="432"/>
              <a:ext cx="3792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>
                  <a:solidFill>
                    <a:srgbClr val="FFFF00"/>
                  </a:solidFill>
                </a:rPr>
                <a:t>Now-a-days we can use calculators instead of tables to find the </a:t>
              </a:r>
              <a:r>
                <a:rPr lang="en-GB" sz="3200"/>
                <a:t>Tan</a:t>
              </a:r>
              <a:r>
                <a:rPr lang="en-GB" sz="3200">
                  <a:solidFill>
                    <a:srgbClr val="FFFF00"/>
                  </a:solidFill>
                </a:rPr>
                <a:t> of an angle.</a:t>
              </a:r>
              <a:endParaRPr lang="en-GB" sz="320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715000" y="3570288"/>
            <a:ext cx="1066800" cy="533400"/>
          </a:xfrm>
          <a:prstGeom prst="roundRect">
            <a:avLst>
              <a:gd name="adj" fmla="val 42264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0000"/>
                </a:solidFill>
                <a:latin typeface="Tahoma" pitchFamily="34" charset="0"/>
              </a:rPr>
              <a:t>Tan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38200" y="3494088"/>
            <a:ext cx="502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On your calculator press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14400" y="5170488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Notice that your calculator is incredibly accurate!!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38200" y="4332288"/>
            <a:ext cx="518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/>
              <a:t>Followed by </a:t>
            </a:r>
            <a:r>
              <a:rPr lang="en-GB" sz="3200">
                <a:solidFill>
                  <a:srgbClr val="FFFF00"/>
                </a:solidFill>
              </a:rPr>
              <a:t>30</a:t>
            </a:r>
            <a:r>
              <a:rPr lang="en-GB" sz="3200"/>
              <a:t>, and press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943600" y="4332288"/>
            <a:ext cx="1066800" cy="533400"/>
          </a:xfrm>
          <a:prstGeom prst="roundRect">
            <a:avLst>
              <a:gd name="adj" fmla="val 42264"/>
            </a:avLst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 b="1">
                <a:solidFill>
                  <a:srgbClr val="0000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828800" y="6237288"/>
            <a:ext cx="5754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FF00"/>
                </a:solidFill>
              </a:rPr>
              <a:t>Accurate to 9 decimal places!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 autoUpdateAnimBg="0"/>
      <p:bldP spid="28678" grpId="0" autoUpdateAnimBg="0"/>
      <p:bldP spid="28679" grpId="0" autoUpdateAnimBg="0"/>
      <p:bldP spid="28680" grpId="0" autoUpdateAnimBg="0"/>
      <p:bldP spid="28681" grpId="0" animBg="1" autoUpdateAnimBg="0"/>
      <p:bldP spid="286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697038"/>
            <a:ext cx="7924800" cy="1371600"/>
            <a:chOff x="336" y="288"/>
            <a:chExt cx="4992" cy="864"/>
          </a:xfrm>
        </p:grpSpPr>
        <p:sp>
          <p:nvSpPr>
            <p:cNvPr id="34823" name="AutoShape 4"/>
            <p:cNvSpPr>
              <a:spLocks noChangeArrowheads="1"/>
            </p:cNvSpPr>
            <p:nvPr/>
          </p:nvSpPr>
          <p:spPr bwMode="auto">
            <a:xfrm>
              <a:off x="336" y="288"/>
              <a:ext cx="4992" cy="864"/>
            </a:xfrm>
            <a:prstGeom prst="cloudCallout">
              <a:avLst>
                <a:gd name="adj1" fmla="val -1463"/>
                <a:gd name="adj2" fmla="val 10405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4" name="Text Box 3"/>
            <p:cNvSpPr txBox="1">
              <a:spLocks noChangeArrowheads="1"/>
            </p:cNvSpPr>
            <p:nvPr/>
          </p:nvSpPr>
          <p:spPr bwMode="auto">
            <a:xfrm>
              <a:off x="1008" y="480"/>
              <a:ext cx="379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What’s the point of all this???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5105400"/>
            <a:ext cx="8305800" cy="1143000"/>
            <a:chOff x="144" y="3216"/>
            <a:chExt cx="5232" cy="720"/>
          </a:xfrm>
        </p:grpSpPr>
        <p:sp>
          <p:nvSpPr>
            <p:cNvPr id="34821" name="AutoShape 10"/>
            <p:cNvSpPr>
              <a:spLocks noChangeArrowheads="1"/>
            </p:cNvSpPr>
            <p:nvPr/>
          </p:nvSpPr>
          <p:spPr bwMode="auto">
            <a:xfrm>
              <a:off x="144" y="3216"/>
              <a:ext cx="5232" cy="720"/>
            </a:xfrm>
            <a:prstGeom prst="wedgeEllipseCallout">
              <a:avLst>
                <a:gd name="adj1" fmla="val -38477"/>
                <a:gd name="adj2" fmla="val 7263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384" y="3408"/>
              <a:ext cx="47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/>
                <a:t>Don’t worry, you’re about to find out!</a:t>
              </a:r>
              <a:r>
                <a:rPr lang="en-GB" sz="2400">
                  <a:latin typeface="Times New Roman" pitchFamily="18" charset="0"/>
                </a:rPr>
                <a:t> </a:t>
              </a:r>
            </a:p>
          </p:txBody>
        </p:sp>
      </p:grpSp>
      <p:pic>
        <p:nvPicPr>
          <p:cNvPr id="29703" name="Picture 7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146685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1346</Words>
  <Application>Microsoft Office PowerPoint</Application>
  <PresentationFormat>On-screen Show (4:3)</PresentationFormat>
  <Paragraphs>494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Comic Sans MS</vt:lpstr>
      <vt:lpstr>Arial</vt:lpstr>
      <vt:lpstr>Wingdings</vt:lpstr>
      <vt:lpstr>Calibri</vt:lpstr>
      <vt:lpstr>Times New Roman</vt:lpstr>
      <vt:lpstr>PMingLiU</vt:lpstr>
      <vt:lpstr>Tahoma</vt:lpstr>
      <vt:lpstr>Arial Unicode MS</vt:lpstr>
      <vt:lpstr>1_Shimmer</vt:lpstr>
      <vt:lpstr>Office Theme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 </vt:lpstr>
      <vt:lpstr>PowerPoint Presentation</vt:lpstr>
      <vt:lpstr>Using Tan to calculate angles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Sine Ratio</vt:lpstr>
      <vt:lpstr>Example</vt:lpstr>
      <vt:lpstr>Using Sin to calculate angles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The Cosine Ratio</vt:lpstr>
      <vt:lpstr>Example</vt:lpstr>
      <vt:lpstr>Using Cos to calculate angles</vt:lpstr>
      <vt:lpstr>Example</vt:lpstr>
      <vt:lpstr>The Three Ratios</vt:lpstr>
      <vt:lpstr>PowerPoint Presentation</vt:lpstr>
      <vt:lpstr>PowerPoint Presentation</vt:lpstr>
      <vt:lpstr>Past Paper Type Questions</vt:lpstr>
      <vt:lpstr>Past Paper Type Questions</vt:lpstr>
      <vt:lpstr>Past Paper Type Questions</vt:lpstr>
      <vt:lpstr>Past Paper Type Questions</vt:lpstr>
      <vt:lpstr>Past Paper Type Questions</vt:lpstr>
      <vt:lpstr>Past Paper Type Questions</vt:lpstr>
      <vt:lpstr>Past Paper Type Questions</vt:lpstr>
      <vt:lpstr>Past Paper Type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Trigonometry</dc:title>
  <dc:subject>Maths</dc:subject>
  <dc:creator>K Hughes</dc:creator>
  <cp:lastModifiedBy>Teacher E-Solutions</cp:lastModifiedBy>
  <cp:revision>264</cp:revision>
  <dcterms:created xsi:type="dcterms:W3CDTF">2001-04-02T22:12:35Z</dcterms:created>
  <dcterms:modified xsi:type="dcterms:W3CDTF">2019-01-18T17:04:21Z</dcterms:modified>
</cp:coreProperties>
</file>