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theme/theme4.xml" ContentType="application/vnd.openxmlformats-officedocument.theme+xml"/>
  <Override PartName="/ppt/slideLayouts/slideLayout25.xml" ContentType="application/vnd.openxmlformats-officedocument.presentationml.slideLayout+xml"/>
  <Override PartName="/ppt/theme/theme5.xml" ContentType="application/vnd.openxmlformats-officedocument.theme+xml"/>
  <Override PartName="/ppt/slideLayouts/slideLayout2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897" r:id="rId2"/>
    <p:sldMasterId id="2147484254" r:id="rId3"/>
    <p:sldMasterId id="2147484256" r:id="rId4"/>
    <p:sldMasterId id="2147484258" r:id="rId5"/>
    <p:sldMasterId id="2147484260" r:id="rId6"/>
  </p:sldMasterIdLst>
  <p:notesMasterIdLst>
    <p:notesMasterId r:id="rId25"/>
  </p:notesMasterIdLst>
  <p:sldIdLst>
    <p:sldId id="514" r:id="rId7"/>
    <p:sldId id="515" r:id="rId8"/>
    <p:sldId id="384" r:id="rId9"/>
    <p:sldId id="555" r:id="rId10"/>
    <p:sldId id="516" r:id="rId11"/>
    <p:sldId id="513" r:id="rId12"/>
    <p:sldId id="517" r:id="rId13"/>
    <p:sldId id="556" r:id="rId14"/>
    <p:sldId id="531" r:id="rId15"/>
    <p:sldId id="510" r:id="rId16"/>
    <p:sldId id="541" r:id="rId17"/>
    <p:sldId id="569" r:id="rId18"/>
    <p:sldId id="570" r:id="rId19"/>
    <p:sldId id="537" r:id="rId20"/>
    <p:sldId id="532" r:id="rId21"/>
    <p:sldId id="571" r:id="rId22"/>
    <p:sldId id="572" r:id="rId23"/>
    <p:sldId id="540" r:id="rId2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80808"/>
    <a:srgbClr val="FFFFFF"/>
    <a:srgbClr val="00FFFF"/>
    <a:srgbClr val="FF0066"/>
    <a:srgbClr val="4D4D4D"/>
    <a:srgbClr val="FFFF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2" autoAdjust="0"/>
    <p:restoredTop sz="94667" autoAdjust="0"/>
  </p:normalViewPr>
  <p:slideViewPr>
    <p:cSldViewPr snapToGrid="0">
      <p:cViewPr>
        <p:scale>
          <a:sx n="66" d="100"/>
          <a:sy n="66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6600186-7DE5-41AD-8381-0D35C715982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021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 dirty="0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600844-17B8-46E7-B088-23E585B462C0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3B4C7561-4913-4970-8EC3-9FD4AE1C514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0641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36C3E-9DA2-4124-8A9F-5AFAFF9F64B6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FF06AC-1F21-4654-B512-9DD00EFF80C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4349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5FAFA-1A82-420C-B527-659D00239CA0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40F5A-28ED-44CB-8206-ADBBCDB1F07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0461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94F5BA-E79D-4AA2-96CB-3D1E10C4780E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B2E2D-55FA-4A03-A253-BCCD5A67D5C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4941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D4D34-437D-4059-B351-045F67555559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1C4F0-1295-4C70-B4BF-FF49A58D8D8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6428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CA6F0-A8B6-4A56-84BE-1DEBE73D630C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9B57B-F145-475A-92A5-F3473CEDDC5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033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80762-CC63-480E-A451-72CB904C8FDE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4755B-A249-477E-8556-1477380091D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1438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99B2E-1932-4769-AFA6-F17198177C94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793E9-0E28-48FB-95CF-9F324965836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2268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53049-4E94-4603-BFA4-BA78EC16E62C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2D14C-85DD-487E-8140-65870D05981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58203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1203C-102B-437B-BEC8-E0FCEF6BBE44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BB9D2-C949-4D3F-87DB-6D17732FB5A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63636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BA57E-89EF-4915-B6AF-3B750BF1C0F9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BF1C9-5B38-488D-902E-40E6E476721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711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0D216-1132-46C8-89E9-23A6B4981C14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76FE73-A84B-4052-A87D-B31D318DE45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82146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08DFD3-8089-4FBA-BFF7-648E0DA115BE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AEB9C-09E7-4835-B3D4-9B2602CB806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9418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AC898-F10B-4322-8305-025AA93C6598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2C6966-8F6E-450A-8D5A-5BC5A1E8EC0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29582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07D27-42E7-42CD-BBC9-99D808A0D946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CD96B-14D3-4B95-862C-4540700187B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28761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7FD48-BA6A-4EC3-8E68-2A8A58C929D5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CED52-9969-4B88-BD65-C10FC576EF6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13883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36C14-4E71-4B30-AF0F-E9BC7EDA6C57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6F327-8904-43AC-8227-E46148E20A8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970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13512-FA46-4711-AE14-F72236508A1D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B931F-38D0-4CC2-8C73-0638A4C4BB8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24579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8FD51-EE68-4691-B14B-7FB90B2E2C6B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1DD7C-1406-40EA-94E1-6DA50B9921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7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DE96E-1A25-4764-B7D0-52408684CD58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58964-BAE8-4F55-AD87-D65F4304DEA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625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CD073-0DEE-48A9-B473-23996457CB9C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AAE6E-27D3-490C-978A-CCC1BDDA875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093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82B05-894D-4BE3-9009-AE84029BBCD1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B38A0B-96ED-46BF-BC34-295EFA7B8A1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3179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E4B6F-2527-4EB5-A2FE-A5100A0A40A8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BD0D6-4F5B-4438-A2D0-61B5BE6CCD8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694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8670D-402B-4E4A-8BF7-B30324DE49EC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BDE4D-9C41-44B3-AEDB-7209C3DEF34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687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269CE-A79E-4548-AF4F-A2C78945C63E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1344C-B127-415C-92DB-F15B2110BB3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303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D3975-6620-40C6-AEB8-C4D3D280F118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C92FC-E2E6-4345-92BC-599BA242DC7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101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65890591-4484-459B-82D1-6519F5D93B9A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F1A2A579-FC2D-4806-AF15-C84ADA4842C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54" r:id="rId1"/>
    <p:sldLayoutId id="2147484329" r:id="rId2"/>
    <p:sldLayoutId id="2147484330" r:id="rId3"/>
    <p:sldLayoutId id="2147484331" r:id="rId4"/>
    <p:sldLayoutId id="2147484332" r:id="rId5"/>
    <p:sldLayoutId id="2147484333" r:id="rId6"/>
    <p:sldLayoutId id="2147484334" r:id="rId7"/>
    <p:sldLayoutId id="2147484335" r:id="rId8"/>
    <p:sldLayoutId id="2147484336" r:id="rId9"/>
    <p:sldLayoutId id="2147484337" r:id="rId10"/>
    <p:sldLayoutId id="2147484338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533511A1-BFBB-4F22-9AEB-3B9461E6473F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85D6B524-AC85-45BF-ABCE-41083E543E4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080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083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6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089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5EDC2CEB-9399-41CB-908B-CE25944F8186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857E1AAB-5D3C-4465-BD96-F9FC0C8460D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50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4104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5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106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4107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8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9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1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13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4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FDCE82D8-B655-4DFA-8896-8A03607D480A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4AE5778E-0DFB-4123-9558-A584D765BB2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51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5128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29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130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5131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2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3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4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5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137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8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A53BF65F-2823-4595-9F96-CEC2AB37FDAD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266D580C-E2A1-4A0A-9FA2-30980068AB7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52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615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5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615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5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16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6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 dirty="0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8953AA15-69B0-4094-9C36-52D23E0981F0}" type="datetime5">
              <a:rPr lang="en-GB"/>
              <a:pPr>
                <a:defRPr/>
              </a:pPr>
              <a:t>18-Jan-19</a:t>
            </a:fld>
            <a:endParaRPr lang="en-GB" dirty="0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B0421203-5BCA-441E-9C51-16B67AD6CD2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53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6.wmf"/><Relationship Id="rId3" Type="http://schemas.openxmlformats.org/officeDocument/2006/relationships/image" Target="../media/image29.jpeg"/><Relationship Id="rId7" Type="http://schemas.openxmlformats.org/officeDocument/2006/relationships/image" Target="../media/image23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18.xml"/><Relationship Id="rId16" Type="http://schemas.openxmlformats.org/officeDocument/2006/relationships/oleObject" Target="../embeddings/oleObject27.bin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image" Target="../media/image35.jpeg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6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35.jpeg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6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35.jpeg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5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36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13" Type="http://schemas.openxmlformats.org/officeDocument/2006/relationships/image" Target="../media/image35.jpeg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6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36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 Triangle</a:t>
            </a:r>
          </a:p>
        </p:txBody>
      </p:sp>
      <p:sp>
        <p:nvSpPr>
          <p:cNvPr id="23" name="Isosceles Triangle 22"/>
          <p:cNvSpPr/>
          <p:nvPr/>
        </p:nvSpPr>
        <p:spPr>
          <a:xfrm>
            <a:off x="393700" y="2882900"/>
            <a:ext cx="4237038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196" name="TextBox 23"/>
          <p:cNvSpPr txBox="1">
            <a:spLocks noChangeArrowheads="1"/>
          </p:cNvSpPr>
          <p:nvPr/>
        </p:nvSpPr>
        <p:spPr bwMode="auto">
          <a:xfrm>
            <a:off x="101600" y="5021263"/>
            <a:ext cx="4841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8197" name="TextBox 30"/>
          <p:cNvSpPr txBox="1">
            <a:spLocks noChangeArrowheads="1"/>
          </p:cNvSpPr>
          <p:nvPr/>
        </p:nvSpPr>
        <p:spPr bwMode="auto">
          <a:xfrm>
            <a:off x="1960563" y="2322513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8198" name="TextBox 31"/>
          <p:cNvSpPr txBox="1">
            <a:spLocks noChangeArrowheads="1"/>
          </p:cNvSpPr>
          <p:nvPr/>
        </p:nvSpPr>
        <p:spPr bwMode="auto">
          <a:xfrm>
            <a:off x="1865313" y="5102225"/>
            <a:ext cx="1149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12cm</a:t>
            </a:r>
          </a:p>
        </p:txBody>
      </p:sp>
      <p:sp>
        <p:nvSpPr>
          <p:cNvPr id="8199" name="TextBox 32"/>
          <p:cNvSpPr txBox="1">
            <a:spLocks noChangeArrowheads="1"/>
          </p:cNvSpPr>
          <p:nvPr/>
        </p:nvSpPr>
        <p:spPr bwMode="auto">
          <a:xfrm>
            <a:off x="4464050" y="5014913"/>
            <a:ext cx="4318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8200" name="TextBox 33"/>
          <p:cNvSpPr txBox="1">
            <a:spLocks noChangeArrowheads="1"/>
          </p:cNvSpPr>
          <p:nvPr/>
        </p:nvSpPr>
        <p:spPr bwMode="auto">
          <a:xfrm>
            <a:off x="144463" y="3425825"/>
            <a:ext cx="1150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10cm</a:t>
            </a:r>
          </a:p>
        </p:txBody>
      </p:sp>
      <p:sp>
        <p:nvSpPr>
          <p:cNvPr id="8201" name="TextBox 36"/>
          <p:cNvSpPr txBox="1">
            <a:spLocks noChangeArrowheads="1"/>
          </p:cNvSpPr>
          <p:nvPr/>
        </p:nvSpPr>
        <p:spPr bwMode="auto">
          <a:xfrm>
            <a:off x="900113" y="1887538"/>
            <a:ext cx="67675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Example 1 : Find the area of the triangle ABC.</a:t>
            </a: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1159669" y="3971132"/>
            <a:ext cx="2160587" cy="31750"/>
          </a:xfrm>
          <a:prstGeom prst="line">
            <a:avLst/>
          </a:prstGeom>
          <a:ln w="38100">
            <a:solidFill>
              <a:srgbClr val="08080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2060575" y="4818063"/>
            <a:ext cx="203200" cy="203200"/>
          </a:xfrm>
          <a:prstGeom prst="rect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204" name="TextBox 40"/>
          <p:cNvSpPr txBox="1">
            <a:spLocks noChangeArrowheads="1"/>
          </p:cNvSpPr>
          <p:nvPr/>
        </p:nvSpPr>
        <p:spPr bwMode="auto">
          <a:xfrm>
            <a:off x="747713" y="4579938"/>
            <a:ext cx="7508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080808"/>
                </a:solidFill>
              </a:rPr>
              <a:t>50</a:t>
            </a:r>
            <a:r>
              <a:rPr lang="en-GB" sz="2800" baseline="30000">
                <a:solidFill>
                  <a:srgbClr val="080808"/>
                </a:solidFill>
              </a:rPr>
              <a:t>o</a:t>
            </a:r>
            <a:endParaRPr lang="en-GB" sz="2800">
              <a:solidFill>
                <a:srgbClr val="080808"/>
              </a:solidFill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702175" y="2379663"/>
            <a:ext cx="4487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(i)	Draw in a line from B to AC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702175" y="2822575"/>
            <a:ext cx="34575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(ii)	Calculate height BD</a:t>
            </a:r>
          </a:p>
        </p:txBody>
      </p:sp>
      <p:sp>
        <p:nvSpPr>
          <p:cNvPr id="44" name="TextBox 23"/>
          <p:cNvSpPr txBox="1">
            <a:spLocks noChangeArrowheads="1"/>
          </p:cNvSpPr>
          <p:nvPr/>
        </p:nvSpPr>
        <p:spPr bwMode="auto">
          <a:xfrm>
            <a:off x="2243138" y="4651375"/>
            <a:ext cx="481012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080808"/>
                </a:solidFill>
              </a:rPr>
              <a:t>D</a:t>
            </a:r>
          </a:p>
        </p:txBody>
      </p:sp>
      <p:graphicFrame>
        <p:nvGraphicFramePr>
          <p:cNvPr id="96261" name="Object 5"/>
          <p:cNvGraphicFramePr>
            <a:graphicFrameLocks noChangeAspect="1"/>
          </p:cNvGraphicFramePr>
          <p:nvPr/>
        </p:nvGraphicFramePr>
        <p:xfrm>
          <a:off x="6232525" y="3295650"/>
          <a:ext cx="2005013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3" imgW="939392" imgH="393529" progId="Equation.DSMT4">
                  <p:embed/>
                </p:oleObj>
              </mc:Choice>
              <mc:Fallback>
                <p:oleObj name="Equation" r:id="rId3" imgW="939392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2525" y="3295650"/>
                        <a:ext cx="2005013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8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08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2" name="Object 6"/>
          <p:cNvGraphicFramePr>
            <a:graphicFrameLocks noChangeAspect="1"/>
          </p:cNvGraphicFramePr>
          <p:nvPr/>
        </p:nvGraphicFramePr>
        <p:xfrm>
          <a:off x="5735638" y="4200525"/>
          <a:ext cx="338613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5" imgW="1586811" imgH="203112" progId="Equation.DSMT4">
                  <p:embed/>
                </p:oleObj>
              </mc:Choice>
              <mc:Fallback>
                <p:oleObj name="Equation" r:id="rId5" imgW="1586811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5638" y="4200525"/>
                        <a:ext cx="3386137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8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08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3" name="Object 7"/>
          <p:cNvGraphicFramePr>
            <a:graphicFrameLocks noChangeAspect="1"/>
          </p:cNvGraphicFramePr>
          <p:nvPr/>
        </p:nvGraphicFramePr>
        <p:xfrm>
          <a:off x="5048250" y="5343525"/>
          <a:ext cx="3979863" cy="130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7" imgW="1866900" imgH="609600" progId="Equation.DSMT4">
                  <p:embed/>
                </p:oleObj>
              </mc:Choice>
              <mc:Fallback>
                <p:oleObj name="Equation" r:id="rId7" imgW="1866900" imgH="609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8250" y="5343525"/>
                        <a:ext cx="3979863" cy="1300163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702175" y="4687888"/>
            <a:ext cx="1692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(iii)	Area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206625" y="3919538"/>
            <a:ext cx="12207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</a:rPr>
              <a:t>7.66cm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/>
      <p:bldP spid="43" grpId="0"/>
      <p:bldP spid="44" grpId="0"/>
      <p:bldP spid="45" grpId="0"/>
      <p:bldP spid="4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Isosceles Triangle 22"/>
          <p:cNvSpPr/>
          <p:nvPr/>
        </p:nvSpPr>
        <p:spPr>
          <a:xfrm rot="20512326">
            <a:off x="4968875" y="3673475"/>
            <a:ext cx="3146425" cy="1520825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7411" name="TextBox 25"/>
          <p:cNvSpPr txBox="1">
            <a:spLocks noChangeArrowheads="1"/>
          </p:cNvSpPr>
          <p:nvPr/>
        </p:nvSpPr>
        <p:spPr bwMode="auto">
          <a:xfrm>
            <a:off x="8345488" y="4383088"/>
            <a:ext cx="431800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17412" name="TextBox 24"/>
          <p:cNvSpPr txBox="1">
            <a:spLocks noChangeArrowheads="1"/>
          </p:cNvSpPr>
          <p:nvPr/>
        </p:nvSpPr>
        <p:spPr bwMode="auto">
          <a:xfrm>
            <a:off x="5697538" y="3259138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17413" name="TextBox 26"/>
          <p:cNvSpPr txBox="1">
            <a:spLocks noChangeArrowheads="1"/>
          </p:cNvSpPr>
          <p:nvPr/>
        </p:nvSpPr>
        <p:spPr bwMode="auto">
          <a:xfrm>
            <a:off x="4797425" y="5449888"/>
            <a:ext cx="484188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Sine Rule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835775" y="3513138"/>
            <a:ext cx="3952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6770688" y="5130800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224463" y="4267200"/>
            <a:ext cx="396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17418" name="TextBox 36"/>
          <p:cNvSpPr txBox="1">
            <a:spLocks noChangeArrowheads="1"/>
          </p:cNvSpPr>
          <p:nvPr/>
        </p:nvSpPr>
        <p:spPr bwMode="auto">
          <a:xfrm>
            <a:off x="1204913" y="2003425"/>
            <a:ext cx="72771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The Sine Rule can be used with ANY triangle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as long as we have been given enough information.</a:t>
            </a:r>
          </a:p>
        </p:txBody>
      </p:sp>
      <p:sp>
        <p:nvSpPr>
          <p:cNvPr id="17419" name="TextBox 19"/>
          <p:cNvSpPr txBox="1">
            <a:spLocks noChangeArrowheads="1"/>
          </p:cNvSpPr>
          <p:nvPr/>
        </p:nvSpPr>
        <p:spPr bwMode="auto">
          <a:xfrm>
            <a:off x="3005138" y="1320800"/>
            <a:ext cx="29733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Works for any Triangle</a:t>
            </a:r>
          </a:p>
        </p:txBody>
      </p:sp>
      <p:graphicFrame>
        <p:nvGraphicFramePr>
          <p:cNvPr id="21" name="Object 2"/>
          <p:cNvGraphicFramePr>
            <a:graphicFrameLocks noChangeAspect="1"/>
          </p:cNvGraphicFramePr>
          <p:nvPr/>
        </p:nvGraphicFramePr>
        <p:xfrm>
          <a:off x="1011238" y="3671888"/>
          <a:ext cx="3868737" cy="1176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3" imgW="1295400" imgH="393700" progId="Equation.DSMT4">
                  <p:embed/>
                </p:oleObj>
              </mc:Choice>
              <mc:Fallback>
                <p:oleObj name="Equation" r:id="rId3" imgW="1295400" imgH="393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1238" y="3671888"/>
                        <a:ext cx="3868737" cy="1176337"/>
                      </a:xfrm>
                      <a:prstGeom prst="rect">
                        <a:avLst/>
                      </a:prstGeom>
                      <a:solidFill>
                        <a:srgbClr val="000000"/>
                      </a:solidFill>
                      <a:ln w="635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32" grpId="0"/>
      <p:bldP spid="3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647700" y="1181100"/>
            <a:ext cx="2254250" cy="406400"/>
          </a:xfrm>
          <a:prstGeom prst="rect">
            <a:avLst/>
          </a:prstGeom>
          <a:gradFill rotWithShape="0">
            <a:gsLst>
              <a:gs pos="0">
                <a:srgbClr val="A9A987"/>
              </a:gs>
              <a:gs pos="50000">
                <a:srgbClr val="FFFFCC"/>
              </a:gs>
              <a:gs pos="100000">
                <a:srgbClr val="A9A987"/>
              </a:gs>
            </a:gsLst>
            <a:lin ang="5400000" scaled="1"/>
          </a:gradFill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</a:rPr>
              <a:t>Deriving the rule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162050"/>
            <a:ext cx="7334250" cy="3140075"/>
            <a:chOff x="336" y="732"/>
            <a:chExt cx="4620" cy="1978"/>
          </a:xfrm>
        </p:grpSpPr>
        <p:grpSp>
          <p:nvGrpSpPr>
            <p:cNvPr id="18452" name="Group 4"/>
            <p:cNvGrpSpPr>
              <a:grpSpLocks/>
            </p:cNvGrpSpPr>
            <p:nvPr/>
          </p:nvGrpSpPr>
          <p:grpSpPr bwMode="auto">
            <a:xfrm>
              <a:off x="336" y="1116"/>
              <a:ext cx="2220" cy="1594"/>
              <a:chOff x="0" y="1404"/>
              <a:chExt cx="2220" cy="1594"/>
            </a:xfrm>
          </p:grpSpPr>
          <p:sp>
            <p:nvSpPr>
              <p:cNvPr id="18454" name="Freeform 5"/>
              <p:cNvSpPr>
                <a:spLocks/>
              </p:cNvSpPr>
              <p:nvPr/>
            </p:nvSpPr>
            <p:spPr bwMode="auto">
              <a:xfrm>
                <a:off x="204" y="1668"/>
                <a:ext cx="1759" cy="1080"/>
              </a:xfrm>
              <a:custGeom>
                <a:avLst/>
                <a:gdLst>
                  <a:gd name="T0" fmla="*/ 0 w 1368"/>
                  <a:gd name="T1" fmla="*/ 60223 h 840"/>
                  <a:gd name="T2" fmla="*/ 98239 w 1368"/>
                  <a:gd name="T3" fmla="*/ 60223 h 840"/>
                  <a:gd name="T4" fmla="*/ 33598 w 1368"/>
                  <a:gd name="T5" fmla="*/ 0 h 840"/>
                  <a:gd name="T6" fmla="*/ 0 w 1368"/>
                  <a:gd name="T7" fmla="*/ 60223 h 84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368"/>
                  <a:gd name="T13" fmla="*/ 0 h 840"/>
                  <a:gd name="T14" fmla="*/ 1368 w 1368"/>
                  <a:gd name="T15" fmla="*/ 840 h 84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368" h="840">
                    <a:moveTo>
                      <a:pt x="0" y="840"/>
                    </a:moveTo>
                    <a:lnTo>
                      <a:pt x="1368" y="840"/>
                    </a:lnTo>
                    <a:lnTo>
                      <a:pt x="468" y="0"/>
                    </a:lnTo>
                    <a:lnTo>
                      <a:pt x="0" y="840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55" name="Text Box 6"/>
              <p:cNvSpPr txBox="1">
                <a:spLocks noChangeArrowheads="1"/>
              </p:cNvSpPr>
              <p:nvPr/>
            </p:nvSpPr>
            <p:spPr bwMode="auto">
              <a:xfrm>
                <a:off x="0" y="2700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B</a:t>
                </a:r>
              </a:p>
            </p:txBody>
          </p:sp>
          <p:sp>
            <p:nvSpPr>
              <p:cNvPr id="18456" name="Text Box 7"/>
              <p:cNvSpPr txBox="1">
                <a:spLocks noChangeArrowheads="1"/>
              </p:cNvSpPr>
              <p:nvPr/>
            </p:nvSpPr>
            <p:spPr bwMode="auto">
              <a:xfrm>
                <a:off x="696" y="1404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C</a:t>
                </a:r>
              </a:p>
            </p:txBody>
          </p:sp>
          <p:sp>
            <p:nvSpPr>
              <p:cNvPr id="18457" name="Text Box 8"/>
              <p:cNvSpPr txBox="1">
                <a:spLocks noChangeArrowheads="1"/>
              </p:cNvSpPr>
              <p:nvPr/>
            </p:nvSpPr>
            <p:spPr bwMode="auto">
              <a:xfrm>
                <a:off x="1920" y="2688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</a:t>
                </a:r>
              </a:p>
            </p:txBody>
          </p:sp>
          <p:sp>
            <p:nvSpPr>
              <p:cNvPr id="18458" name="Text Box 9"/>
              <p:cNvSpPr txBox="1">
                <a:spLocks noChangeArrowheads="1"/>
              </p:cNvSpPr>
              <p:nvPr/>
            </p:nvSpPr>
            <p:spPr bwMode="auto">
              <a:xfrm>
                <a:off x="1332" y="1980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b</a:t>
                </a:r>
              </a:p>
            </p:txBody>
          </p:sp>
          <p:sp>
            <p:nvSpPr>
              <p:cNvPr id="18459" name="Text Box 10"/>
              <p:cNvSpPr txBox="1">
                <a:spLocks noChangeArrowheads="1"/>
              </p:cNvSpPr>
              <p:nvPr/>
            </p:nvSpPr>
            <p:spPr bwMode="auto">
              <a:xfrm>
                <a:off x="876" y="2748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c</a:t>
                </a:r>
              </a:p>
            </p:txBody>
          </p:sp>
          <p:sp>
            <p:nvSpPr>
              <p:cNvPr id="18460" name="Text Box 11"/>
              <p:cNvSpPr txBox="1">
                <a:spLocks noChangeArrowheads="1"/>
              </p:cNvSpPr>
              <p:nvPr/>
            </p:nvSpPr>
            <p:spPr bwMode="auto">
              <a:xfrm>
                <a:off x="228" y="2004"/>
                <a:ext cx="30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a</a:t>
                </a:r>
              </a:p>
            </p:txBody>
          </p:sp>
        </p:grpSp>
        <p:sp>
          <p:nvSpPr>
            <p:cNvPr id="18453" name="Text Box 12"/>
            <p:cNvSpPr txBox="1">
              <a:spLocks noChangeArrowheads="1"/>
            </p:cNvSpPr>
            <p:nvPr/>
          </p:nvSpPr>
          <p:spPr bwMode="auto">
            <a:xfrm>
              <a:off x="2364" y="732"/>
              <a:ext cx="2592" cy="231"/>
            </a:xfrm>
            <a:prstGeom prst="rect">
              <a:avLst/>
            </a:prstGeom>
            <a:gradFill rotWithShape="0">
              <a:gsLst>
                <a:gs pos="0">
                  <a:srgbClr val="A987A9"/>
                </a:gs>
                <a:gs pos="50000">
                  <a:srgbClr val="FFCCFF"/>
                </a:gs>
                <a:gs pos="100000">
                  <a:srgbClr val="A987A9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Consider a general triangle ABC.</a:t>
              </a:r>
              <a:endParaRPr lang="en-GB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8436" name="Text Box 13"/>
          <p:cNvSpPr txBox="1">
            <a:spLocks noChangeArrowheads="1"/>
          </p:cNvSpPr>
          <p:nvPr/>
        </p:nvSpPr>
        <p:spPr bwMode="auto">
          <a:xfrm>
            <a:off x="2957513" y="260350"/>
            <a:ext cx="2667000" cy="457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</a:rPr>
              <a:t>The Sine Rule</a:t>
            </a:r>
          </a:p>
        </p:txBody>
      </p:sp>
      <p:sp>
        <p:nvSpPr>
          <p:cNvPr id="4110" name="Text Box 14" descr="Newsprint"/>
          <p:cNvSpPr txBox="1">
            <a:spLocks noChangeArrowheads="1"/>
          </p:cNvSpPr>
          <p:nvPr/>
        </p:nvSpPr>
        <p:spPr bwMode="auto">
          <a:xfrm>
            <a:off x="742950" y="4267200"/>
            <a:ext cx="3048000" cy="3460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/>
              <a:t>Draw CP perpendicular to BA</a:t>
            </a:r>
          </a:p>
        </p:txBody>
      </p:sp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1492250" y="2203450"/>
            <a:ext cx="565150" cy="1770063"/>
            <a:chOff x="940" y="1388"/>
            <a:chExt cx="356" cy="1115"/>
          </a:xfrm>
        </p:grpSpPr>
        <p:sp>
          <p:nvSpPr>
            <p:cNvPr id="18449" name="Line 16"/>
            <p:cNvSpPr>
              <a:spLocks noChangeShapeType="1"/>
            </p:cNvSpPr>
            <p:nvPr/>
          </p:nvSpPr>
          <p:spPr bwMode="auto">
            <a:xfrm>
              <a:off x="1140" y="1388"/>
              <a:ext cx="0" cy="1076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Text Box 17"/>
            <p:cNvSpPr txBox="1">
              <a:spLocks noChangeArrowheads="1"/>
            </p:cNvSpPr>
            <p:nvPr/>
          </p:nvSpPr>
          <p:spPr bwMode="auto">
            <a:xfrm>
              <a:off x="940" y="2272"/>
              <a:ext cx="1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1800"/>
                <a:t>P</a:t>
              </a:r>
            </a:p>
          </p:txBody>
        </p:sp>
        <p:sp>
          <p:nvSpPr>
            <p:cNvPr id="18451" name="Rectangle 18"/>
            <p:cNvSpPr>
              <a:spLocks noChangeArrowheads="1"/>
            </p:cNvSpPr>
            <p:nvPr/>
          </p:nvSpPr>
          <p:spPr bwMode="auto">
            <a:xfrm>
              <a:off x="1140" y="2304"/>
              <a:ext cx="156" cy="156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9216" name="Object 2"/>
          <p:cNvGraphicFramePr>
            <a:graphicFrameLocks noChangeAspect="1"/>
          </p:cNvGraphicFramePr>
          <p:nvPr/>
        </p:nvGraphicFramePr>
        <p:xfrm>
          <a:off x="4572000" y="1911350"/>
          <a:ext cx="2738438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4" imgW="1752600" imgH="406400" progId="Equation.DSMT4">
                  <p:embed/>
                </p:oleObj>
              </mc:Choice>
              <mc:Fallback>
                <p:oleObj name="Equation" r:id="rId4" imgW="1752600" imgH="406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911350"/>
                        <a:ext cx="2738438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" name="Object 3"/>
          <p:cNvGraphicFramePr>
            <a:graphicFrameLocks noChangeAspect="1"/>
          </p:cNvGraphicFramePr>
          <p:nvPr/>
        </p:nvGraphicFramePr>
        <p:xfrm>
          <a:off x="4116388" y="2616200"/>
          <a:ext cx="319405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6" imgW="2043813" imgH="406224" progId="Equation.DSMT4">
                  <p:embed/>
                </p:oleObj>
              </mc:Choice>
              <mc:Fallback>
                <p:oleObj name="Equation" r:id="rId6" imgW="2043813" imgH="406224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6388" y="2616200"/>
                        <a:ext cx="319405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5122863" y="3279775"/>
          <a:ext cx="1865312" cy="296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8" imgW="1193800" imgH="190500" progId="Equation.DSMT4">
                  <p:embed/>
                </p:oleObj>
              </mc:Choice>
              <mc:Fallback>
                <p:oleObj name="Equation" r:id="rId8" imgW="1193800" imgH="190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863" y="3279775"/>
                        <a:ext cx="1865312" cy="296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5"/>
          <p:cNvGraphicFramePr>
            <a:graphicFrameLocks noChangeAspect="1"/>
          </p:cNvGraphicFramePr>
          <p:nvPr/>
        </p:nvGraphicFramePr>
        <p:xfrm>
          <a:off x="5159375" y="3644900"/>
          <a:ext cx="1449388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10" imgW="926698" imgH="406224" progId="Equation.DSMT4">
                  <p:embed/>
                </p:oleObj>
              </mc:Choice>
              <mc:Fallback>
                <p:oleObj name="Equation" r:id="rId10" imgW="926698" imgH="406224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3644900"/>
                        <a:ext cx="1449388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6"/>
          <p:cNvGraphicFramePr>
            <a:graphicFrameLocks noChangeAspect="1"/>
          </p:cNvGraphicFramePr>
          <p:nvPr/>
        </p:nvGraphicFramePr>
        <p:xfrm>
          <a:off x="5135563" y="4235450"/>
          <a:ext cx="1689100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5" name="Equation" r:id="rId12" imgW="1079032" imgH="406224" progId="Equation.DSMT4">
                  <p:embed/>
                </p:oleObj>
              </mc:Choice>
              <mc:Fallback>
                <p:oleObj name="Equation" r:id="rId12" imgW="1079032" imgH="40622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5563" y="4235450"/>
                        <a:ext cx="1689100" cy="633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4038600" y="1866900"/>
            <a:ext cx="3543300" cy="3067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361950" y="5313363"/>
            <a:ext cx="3286125" cy="406400"/>
          </a:xfrm>
          <a:prstGeom prst="rect">
            <a:avLst/>
          </a:prstGeom>
          <a:gradFill rotWithShape="0">
            <a:gsLst>
              <a:gs pos="0">
                <a:srgbClr val="BDBDBD"/>
              </a:gs>
              <a:gs pos="50000">
                <a:srgbClr val="F8F8F8"/>
              </a:gs>
              <a:gs pos="100000">
                <a:srgbClr val="BDBDBD"/>
              </a:gs>
            </a:gsLst>
            <a:lin ang="5400000" scaled="1"/>
          </a:gra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This can be extended to </a:t>
            </a:r>
          </a:p>
        </p:txBody>
      </p:sp>
      <p:graphicFrame>
        <p:nvGraphicFramePr>
          <p:cNvPr id="9221" name="Object 7"/>
          <p:cNvGraphicFramePr>
            <a:graphicFrameLocks noChangeAspect="1"/>
          </p:cNvGraphicFramePr>
          <p:nvPr/>
        </p:nvGraphicFramePr>
        <p:xfrm>
          <a:off x="820738" y="5911850"/>
          <a:ext cx="2205037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6" name="Equation" r:id="rId14" imgW="1409088" imgH="406224" progId="Equation.DSMT4">
                  <p:embed/>
                </p:oleObj>
              </mc:Choice>
              <mc:Fallback>
                <p:oleObj name="Equation" r:id="rId14" imgW="1409088" imgH="40622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5911850"/>
                        <a:ext cx="2205037" cy="633413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A9A987"/>
                          </a:gs>
                          <a:gs pos="50000">
                            <a:srgbClr val="FFFFCC"/>
                          </a:gs>
                          <a:gs pos="100000">
                            <a:srgbClr val="A9A987"/>
                          </a:gs>
                        </a:gsLst>
                        <a:lin ang="5400000" scaled="1"/>
                      </a:gra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3733800" y="6037263"/>
            <a:ext cx="2136775" cy="396875"/>
          </a:xfrm>
          <a:prstGeom prst="rect">
            <a:avLst/>
          </a:prstGeom>
          <a:gradFill rotWithShape="0">
            <a:gsLst>
              <a:gs pos="0">
                <a:srgbClr val="BDBDBD"/>
              </a:gs>
              <a:gs pos="50000">
                <a:srgbClr val="F8F8F8"/>
              </a:gs>
              <a:gs pos="100000">
                <a:srgbClr val="BDBDBD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/>
              <a:t>or equivalently</a:t>
            </a:r>
          </a:p>
        </p:txBody>
      </p:sp>
      <p:graphicFrame>
        <p:nvGraphicFramePr>
          <p:cNvPr id="9222" name="Object 8"/>
          <p:cNvGraphicFramePr>
            <a:graphicFrameLocks noChangeAspect="1"/>
          </p:cNvGraphicFramePr>
          <p:nvPr/>
        </p:nvGraphicFramePr>
        <p:xfrm>
          <a:off x="6249988" y="5873750"/>
          <a:ext cx="2205037" cy="63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16" imgW="1409088" imgH="406224" progId="Equation.DSMT4">
                  <p:embed/>
                </p:oleObj>
              </mc:Choice>
              <mc:Fallback>
                <p:oleObj name="Equation" r:id="rId16" imgW="1409088" imgH="40622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9988" y="5873750"/>
                        <a:ext cx="2205037" cy="633413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A9A987"/>
                          </a:gs>
                          <a:gs pos="50000">
                            <a:srgbClr val="FFFFCC"/>
                          </a:gs>
                          <a:gs pos="100000">
                            <a:srgbClr val="A9A987"/>
                          </a:gs>
                        </a:gsLst>
                        <a:lin ang="5400000" scaled="1"/>
                      </a:gra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 autoUpdateAnimBg="0"/>
      <p:bldP spid="4110" grpId="0" animBg="1" autoUpdateAnimBg="0"/>
      <p:bldP spid="4120" grpId="0" animBg="1"/>
      <p:bldP spid="4121" grpId="0" animBg="1" autoUpdateAnimBg="0"/>
      <p:bldP spid="4123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370138" y="434975"/>
            <a:ext cx="5089525" cy="762000"/>
          </a:xfrm>
        </p:spPr>
        <p:txBody>
          <a:bodyPr/>
          <a:lstStyle/>
          <a:p>
            <a:pPr algn="ctr"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Calculating Sides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Using </a:t>
            </a: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The Sine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Rule</a:t>
            </a:r>
            <a:endParaRPr lang="en-GB" sz="3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19459" name="Group 12"/>
          <p:cNvGrpSpPr>
            <a:grpSpLocks/>
          </p:cNvGrpSpPr>
          <p:nvPr/>
        </p:nvGrpSpPr>
        <p:grpSpPr bwMode="auto">
          <a:xfrm>
            <a:off x="3700463" y="2503488"/>
            <a:ext cx="4114800" cy="1219200"/>
            <a:chOff x="1584" y="864"/>
            <a:chExt cx="2592" cy="768"/>
          </a:xfrm>
        </p:grpSpPr>
        <p:grpSp>
          <p:nvGrpSpPr>
            <p:cNvPr id="19480" name="Group 6"/>
            <p:cNvGrpSpPr>
              <a:grpSpLocks/>
            </p:cNvGrpSpPr>
            <p:nvPr/>
          </p:nvGrpSpPr>
          <p:grpSpPr bwMode="auto">
            <a:xfrm>
              <a:off x="1584" y="912"/>
              <a:ext cx="2592" cy="720"/>
              <a:chOff x="1584" y="912"/>
              <a:chExt cx="2592" cy="576"/>
            </a:xfrm>
          </p:grpSpPr>
          <p:sp>
            <p:nvSpPr>
              <p:cNvPr id="19485" name="Line 3"/>
              <p:cNvSpPr>
                <a:spLocks noChangeShapeType="1"/>
              </p:cNvSpPr>
              <p:nvPr/>
            </p:nvSpPr>
            <p:spPr bwMode="auto">
              <a:xfrm flipV="1">
                <a:off x="1584" y="912"/>
                <a:ext cx="1008" cy="57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486" name="Line 4"/>
              <p:cNvSpPr>
                <a:spLocks noChangeShapeType="1"/>
              </p:cNvSpPr>
              <p:nvPr/>
            </p:nvSpPr>
            <p:spPr bwMode="auto">
              <a:xfrm>
                <a:off x="2592" y="912"/>
                <a:ext cx="1584" cy="43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9487" name="Line 5"/>
              <p:cNvSpPr>
                <a:spLocks noChangeShapeType="1"/>
              </p:cNvSpPr>
              <p:nvPr/>
            </p:nvSpPr>
            <p:spPr bwMode="auto">
              <a:xfrm flipV="1">
                <a:off x="1584" y="1344"/>
                <a:ext cx="2592" cy="14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9481" name="Text Box 7"/>
            <p:cNvSpPr txBox="1">
              <a:spLocks noChangeArrowheads="1"/>
            </p:cNvSpPr>
            <p:nvPr/>
          </p:nvSpPr>
          <p:spPr bwMode="auto">
            <a:xfrm>
              <a:off x="1680" y="960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FF"/>
                  </a:solidFill>
                </a:rPr>
                <a:t>10m</a:t>
              </a:r>
            </a:p>
          </p:txBody>
        </p:sp>
        <p:sp>
          <p:nvSpPr>
            <p:cNvPr id="19482" name="Text Box 8"/>
            <p:cNvSpPr txBox="1">
              <a:spLocks noChangeArrowheads="1"/>
            </p:cNvSpPr>
            <p:nvPr/>
          </p:nvSpPr>
          <p:spPr bwMode="auto">
            <a:xfrm>
              <a:off x="3335" y="1255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FF"/>
                  </a:solidFill>
                </a:rPr>
                <a:t>34</a:t>
              </a:r>
              <a:r>
                <a:rPr lang="en-GB" baseline="30000">
                  <a:solidFill>
                    <a:srgbClr val="FFFFFF"/>
                  </a:solidFill>
                </a:rPr>
                <a:t>o</a:t>
              </a:r>
            </a:p>
          </p:txBody>
        </p:sp>
        <p:sp>
          <p:nvSpPr>
            <p:cNvPr id="19483" name="Text Box 9"/>
            <p:cNvSpPr txBox="1">
              <a:spLocks noChangeArrowheads="1"/>
            </p:cNvSpPr>
            <p:nvPr/>
          </p:nvSpPr>
          <p:spPr bwMode="auto">
            <a:xfrm>
              <a:off x="1904" y="1342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FF"/>
                  </a:solidFill>
                </a:rPr>
                <a:t>41</a:t>
              </a:r>
              <a:r>
                <a:rPr lang="en-GB" baseline="30000">
                  <a:solidFill>
                    <a:srgbClr val="FFFFFF"/>
                  </a:solidFill>
                </a:rPr>
                <a:t>o</a:t>
              </a:r>
            </a:p>
          </p:txBody>
        </p:sp>
        <p:sp>
          <p:nvSpPr>
            <p:cNvPr id="19484" name="Text Box 10"/>
            <p:cNvSpPr txBox="1">
              <a:spLocks noChangeArrowheads="1"/>
            </p:cNvSpPr>
            <p:nvPr/>
          </p:nvSpPr>
          <p:spPr bwMode="auto">
            <a:xfrm>
              <a:off x="3408" y="864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FF"/>
                  </a:solidFill>
                </a:rPr>
                <a:t>a</a:t>
              </a:r>
            </a:p>
          </p:txBody>
        </p:sp>
      </p:grp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998538" y="3894138"/>
            <a:ext cx="541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Match up corresponding sides and angles:</a:t>
            </a:r>
          </a:p>
        </p:txBody>
      </p:sp>
      <p:sp>
        <p:nvSpPr>
          <p:cNvPr id="6158" name="Line 14"/>
          <p:cNvSpPr>
            <a:spLocks noChangeShapeType="1"/>
          </p:cNvSpPr>
          <p:nvPr/>
        </p:nvSpPr>
        <p:spPr bwMode="auto">
          <a:xfrm flipV="1">
            <a:off x="4702175" y="2960688"/>
            <a:ext cx="1360488" cy="479425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5360" name="Object 2"/>
          <p:cNvGraphicFramePr>
            <a:graphicFrameLocks noChangeAspect="1"/>
          </p:cNvGraphicFramePr>
          <p:nvPr/>
        </p:nvGraphicFramePr>
        <p:xfrm>
          <a:off x="1993900" y="4427538"/>
          <a:ext cx="1193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8" name="Equation" r:id="rId3" imgW="596641" imgH="393529" progId="Equation.DSMT4">
                  <p:embed/>
                </p:oleObj>
              </mc:Choice>
              <mc:Fallback>
                <p:oleObj name="Equation" r:id="rId3" imgW="596641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3900" y="4427538"/>
                        <a:ext cx="1193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1" name="Line 17"/>
          <p:cNvSpPr>
            <a:spLocks noChangeShapeType="1"/>
          </p:cNvSpPr>
          <p:nvPr/>
        </p:nvSpPr>
        <p:spPr bwMode="auto">
          <a:xfrm>
            <a:off x="4843463" y="3036888"/>
            <a:ext cx="1644650" cy="257175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5361" name="Object 3"/>
          <p:cNvGraphicFramePr>
            <a:graphicFrameLocks noChangeAspect="1"/>
          </p:cNvGraphicFramePr>
          <p:nvPr/>
        </p:nvGraphicFramePr>
        <p:xfrm>
          <a:off x="3271838" y="4411663"/>
          <a:ext cx="965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9" name="Equation" r:id="rId5" imgW="482391" imgH="393529" progId="Equation.DSMT4">
                  <p:embed/>
                </p:oleObj>
              </mc:Choice>
              <mc:Fallback>
                <p:oleObj name="Equation" r:id="rId5" imgW="482391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838" y="4411663"/>
                        <a:ext cx="9652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 Box 22"/>
          <p:cNvSpPr txBox="1">
            <a:spLocks noChangeArrowheads="1"/>
          </p:cNvSpPr>
          <p:nvPr/>
        </p:nvSpPr>
        <p:spPr bwMode="auto">
          <a:xfrm>
            <a:off x="1277938" y="5305425"/>
            <a:ext cx="40195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Rearrange and solve for </a:t>
            </a:r>
            <a:r>
              <a:rPr lang="en-GB" sz="2400">
                <a:solidFill>
                  <a:srgbClr val="FFFFFF"/>
                </a:solidFill>
              </a:rPr>
              <a:t>a</a:t>
            </a:r>
            <a:r>
              <a:rPr lang="en-GB" sz="2400">
                <a:solidFill>
                  <a:srgbClr val="FFFF00"/>
                </a:solidFill>
              </a:rPr>
              <a:t>.</a:t>
            </a:r>
          </a:p>
        </p:txBody>
      </p:sp>
      <p:graphicFrame>
        <p:nvGraphicFramePr>
          <p:cNvPr id="15363" name="Object 5"/>
          <p:cNvGraphicFramePr>
            <a:graphicFrameLocks noChangeAspect="1"/>
          </p:cNvGraphicFramePr>
          <p:nvPr/>
        </p:nvGraphicFramePr>
        <p:xfrm>
          <a:off x="2022475" y="5799138"/>
          <a:ext cx="1897063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0" name="Equation" r:id="rId7" imgW="863225" imgH="418918" progId="Equation.DSMT4">
                  <p:embed/>
                </p:oleObj>
              </mc:Choice>
              <mc:Fallback>
                <p:oleObj name="Equation" r:id="rId7" imgW="863225" imgH="41891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475" y="5799138"/>
                        <a:ext cx="1897063" cy="920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6"/>
          <p:cNvGraphicFramePr>
            <a:graphicFrameLocks noChangeAspect="1"/>
          </p:cNvGraphicFramePr>
          <p:nvPr/>
        </p:nvGraphicFramePr>
        <p:xfrm>
          <a:off x="4230688" y="5961063"/>
          <a:ext cx="30226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1" name="Equation" r:id="rId9" imgW="1497950" imgH="393529" progId="Equation.DSMT4">
                  <p:embed/>
                </p:oleObj>
              </mc:Choice>
              <mc:Fallback>
                <p:oleObj name="Equation" r:id="rId9" imgW="1497950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688" y="5961063"/>
                        <a:ext cx="3022600" cy="685800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Text Box 25"/>
          <p:cNvSpPr txBox="1">
            <a:spLocks noChangeArrowheads="1"/>
          </p:cNvSpPr>
          <p:nvPr/>
        </p:nvSpPr>
        <p:spPr bwMode="auto">
          <a:xfrm>
            <a:off x="892175" y="1919288"/>
            <a:ext cx="787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Example 1 : Find the length of </a:t>
            </a:r>
            <a:r>
              <a:rPr lang="en-GB" sz="2400">
                <a:solidFill>
                  <a:srgbClr val="FFFFFF"/>
                </a:solidFill>
              </a:rPr>
              <a:t>a</a:t>
            </a:r>
            <a:r>
              <a:rPr lang="en-GB" sz="2400">
                <a:solidFill>
                  <a:srgbClr val="FFFF00"/>
                </a:solidFill>
              </a:rPr>
              <a:t> in this triangle.</a:t>
            </a:r>
          </a:p>
        </p:txBody>
      </p:sp>
      <p:sp>
        <p:nvSpPr>
          <p:cNvPr id="19469" name="TextBox 27"/>
          <p:cNvSpPr txBox="1">
            <a:spLocks noChangeArrowheads="1"/>
          </p:cNvSpPr>
          <p:nvPr/>
        </p:nvSpPr>
        <p:spPr bwMode="auto">
          <a:xfrm>
            <a:off x="3338513" y="3440113"/>
            <a:ext cx="4095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A</a:t>
            </a:r>
          </a:p>
        </p:txBody>
      </p:sp>
      <p:sp>
        <p:nvSpPr>
          <p:cNvPr id="19470" name="TextBox 28"/>
          <p:cNvSpPr txBox="1">
            <a:spLocks noChangeArrowheads="1"/>
          </p:cNvSpPr>
          <p:nvPr/>
        </p:nvSpPr>
        <p:spPr bwMode="auto">
          <a:xfrm>
            <a:off x="4868863" y="2286000"/>
            <a:ext cx="3794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19471" name="TextBox 29"/>
          <p:cNvSpPr txBox="1">
            <a:spLocks noChangeArrowheads="1"/>
          </p:cNvSpPr>
          <p:nvPr/>
        </p:nvSpPr>
        <p:spPr bwMode="auto">
          <a:xfrm>
            <a:off x="7888288" y="3273425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C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891213" y="4286250"/>
          <a:ext cx="2819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2" name="Equation" r:id="rId11" imgW="1409088" imgH="393529" progId="Equation.DSMT4">
                  <p:embed/>
                </p:oleObj>
              </mc:Choice>
              <mc:Fallback>
                <p:oleObj name="Equation" r:id="rId11" imgW="1409088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1213" y="4286250"/>
                        <a:ext cx="2819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1" name="Picture 30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368143" y="4833257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 descr="question mark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077581" y="3904342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46143" y="3911599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33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167914" y="4963885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5" name="Group 38"/>
          <p:cNvGrpSpPr>
            <a:grpSpLocks/>
          </p:cNvGrpSpPr>
          <p:nvPr/>
        </p:nvGrpSpPr>
        <p:grpSpPr bwMode="auto">
          <a:xfrm>
            <a:off x="6829425" y="4325938"/>
            <a:ext cx="1016000" cy="869950"/>
            <a:chOff x="6828971" y="4325256"/>
            <a:chExt cx="1016000" cy="870857"/>
          </a:xfrm>
        </p:grpSpPr>
        <p:cxnSp>
          <p:nvCxnSpPr>
            <p:cNvPr id="36" name="Straight Connector 35"/>
            <p:cNvCxnSpPr/>
            <p:nvPr/>
          </p:nvCxnSpPr>
          <p:spPr>
            <a:xfrm rot="16200000" flipH="1">
              <a:off x="6908687" y="4324915"/>
              <a:ext cx="870857" cy="871538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6828971" y="4333201"/>
              <a:ext cx="1016000" cy="812059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6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7" grpId="0"/>
      <p:bldP spid="6158" grpId="0" animBg="1"/>
      <p:bldP spid="6161" grpId="0" animBg="1"/>
      <p:bldP spid="61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020888" y="581025"/>
            <a:ext cx="5091112" cy="762000"/>
          </a:xfr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Calculating Sides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Using </a:t>
            </a: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The Sine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Rule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grpSp>
        <p:nvGrpSpPr>
          <p:cNvPr id="20483" name="Group 11"/>
          <p:cNvGrpSpPr>
            <a:grpSpLocks/>
          </p:cNvGrpSpPr>
          <p:nvPr/>
        </p:nvGrpSpPr>
        <p:grpSpPr bwMode="auto">
          <a:xfrm>
            <a:off x="4510088" y="2379663"/>
            <a:ext cx="4114800" cy="1833562"/>
            <a:chOff x="1152" y="1008"/>
            <a:chExt cx="2592" cy="1155"/>
          </a:xfrm>
        </p:grpSpPr>
        <p:grpSp>
          <p:nvGrpSpPr>
            <p:cNvPr id="20505" name="Group 3"/>
            <p:cNvGrpSpPr>
              <a:grpSpLocks/>
            </p:cNvGrpSpPr>
            <p:nvPr/>
          </p:nvGrpSpPr>
          <p:grpSpPr bwMode="auto">
            <a:xfrm>
              <a:off x="1152" y="1104"/>
              <a:ext cx="2592" cy="720"/>
              <a:chOff x="1584" y="912"/>
              <a:chExt cx="2592" cy="576"/>
            </a:xfrm>
          </p:grpSpPr>
          <p:sp>
            <p:nvSpPr>
              <p:cNvPr id="20510" name="Line 4"/>
              <p:cNvSpPr>
                <a:spLocks noChangeShapeType="1"/>
              </p:cNvSpPr>
              <p:nvPr/>
            </p:nvSpPr>
            <p:spPr bwMode="auto">
              <a:xfrm flipV="1">
                <a:off x="1584" y="912"/>
                <a:ext cx="1008" cy="57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511" name="Line 5"/>
              <p:cNvSpPr>
                <a:spLocks noChangeShapeType="1"/>
              </p:cNvSpPr>
              <p:nvPr/>
            </p:nvSpPr>
            <p:spPr bwMode="auto">
              <a:xfrm>
                <a:off x="2592" y="912"/>
                <a:ext cx="1584" cy="43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0512" name="Line 6"/>
              <p:cNvSpPr>
                <a:spLocks noChangeShapeType="1"/>
              </p:cNvSpPr>
              <p:nvPr/>
            </p:nvSpPr>
            <p:spPr bwMode="auto">
              <a:xfrm flipV="1">
                <a:off x="1584" y="1344"/>
                <a:ext cx="2592" cy="14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0506" name="Text Box 7"/>
            <p:cNvSpPr txBox="1">
              <a:spLocks noChangeArrowheads="1"/>
            </p:cNvSpPr>
            <p:nvPr/>
          </p:nvSpPr>
          <p:spPr bwMode="auto">
            <a:xfrm>
              <a:off x="2976" y="1008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FF"/>
                  </a:solidFill>
                </a:rPr>
                <a:t>10m</a:t>
              </a:r>
            </a:p>
          </p:txBody>
        </p:sp>
        <p:sp>
          <p:nvSpPr>
            <p:cNvPr id="20507" name="Text Box 8"/>
            <p:cNvSpPr txBox="1">
              <a:spLocks noChangeArrowheads="1"/>
            </p:cNvSpPr>
            <p:nvPr/>
          </p:nvSpPr>
          <p:spPr bwMode="auto">
            <a:xfrm>
              <a:off x="1989" y="1136"/>
              <a:ext cx="555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FF"/>
                  </a:solidFill>
                </a:rPr>
                <a:t>133</a:t>
              </a:r>
              <a:r>
                <a:rPr lang="en-GB" sz="2400" baseline="30000">
                  <a:solidFill>
                    <a:srgbClr val="FFFFFF"/>
                  </a:solidFill>
                </a:rPr>
                <a:t>o</a:t>
              </a:r>
            </a:p>
          </p:txBody>
        </p:sp>
        <p:sp>
          <p:nvSpPr>
            <p:cNvPr id="20508" name="Text Box 9"/>
            <p:cNvSpPr txBox="1">
              <a:spLocks noChangeArrowheads="1"/>
            </p:cNvSpPr>
            <p:nvPr/>
          </p:nvSpPr>
          <p:spPr bwMode="auto">
            <a:xfrm>
              <a:off x="1440" y="1536"/>
              <a:ext cx="47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FF"/>
                  </a:solidFill>
                </a:rPr>
                <a:t>37</a:t>
              </a:r>
              <a:r>
                <a:rPr lang="en-GB" sz="2400" baseline="30000">
                  <a:solidFill>
                    <a:srgbClr val="FFFFFF"/>
                  </a:solidFill>
                </a:rPr>
                <a:t>o</a:t>
              </a:r>
            </a:p>
          </p:txBody>
        </p:sp>
        <p:sp>
          <p:nvSpPr>
            <p:cNvPr id="20509" name="Text Box 10"/>
            <p:cNvSpPr txBox="1">
              <a:spLocks noChangeArrowheads="1"/>
            </p:cNvSpPr>
            <p:nvPr/>
          </p:nvSpPr>
          <p:spPr bwMode="auto">
            <a:xfrm>
              <a:off x="2112" y="1872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FF"/>
                  </a:solidFill>
                </a:rPr>
                <a:t>d</a:t>
              </a:r>
            </a:p>
          </p:txBody>
        </p:sp>
      </p:grpSp>
      <p:sp>
        <p:nvSpPr>
          <p:cNvPr id="42" name="Line 14"/>
          <p:cNvSpPr>
            <a:spLocks noChangeShapeType="1"/>
          </p:cNvSpPr>
          <p:nvPr/>
        </p:nvSpPr>
        <p:spPr bwMode="auto">
          <a:xfrm flipV="1">
            <a:off x="6175375" y="2974975"/>
            <a:ext cx="0" cy="533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43" name="Object 7"/>
          <p:cNvGraphicFramePr>
            <a:graphicFrameLocks noChangeAspect="1"/>
          </p:cNvGraphicFramePr>
          <p:nvPr/>
        </p:nvGraphicFramePr>
        <p:xfrm>
          <a:off x="1325563" y="4168775"/>
          <a:ext cx="1393825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3" name="Equation" r:id="rId3" imgW="660113" imgH="393529" progId="Equation.DSMT4">
                  <p:embed/>
                </p:oleObj>
              </mc:Choice>
              <mc:Fallback>
                <p:oleObj name="Equation" r:id="rId3" imgW="660113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3" y="4168775"/>
                        <a:ext cx="1393825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Line 17"/>
          <p:cNvSpPr>
            <a:spLocks noChangeShapeType="1"/>
          </p:cNvSpPr>
          <p:nvPr/>
        </p:nvSpPr>
        <p:spPr bwMode="auto">
          <a:xfrm flipV="1">
            <a:off x="5565775" y="3051175"/>
            <a:ext cx="1447800" cy="304800"/>
          </a:xfrm>
          <a:prstGeom prst="line">
            <a:avLst/>
          </a:prstGeom>
          <a:noFill/>
          <a:ln w="57150" cap="sq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45" name="Object 8"/>
          <p:cNvGraphicFramePr>
            <a:graphicFrameLocks noChangeAspect="1"/>
          </p:cNvGraphicFramePr>
          <p:nvPr/>
        </p:nvGraphicFramePr>
        <p:xfrm>
          <a:off x="2860675" y="4168775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4" name="Equation" r:id="rId5" imgW="482391" imgH="393529" progId="Equation.DSMT4">
                  <p:embed/>
                </p:oleObj>
              </mc:Choice>
              <mc:Fallback>
                <p:oleObj name="Equation" r:id="rId5" imgW="482391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675" y="4168775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0"/>
          <p:cNvGraphicFramePr>
            <a:graphicFrameLocks noChangeAspect="1"/>
          </p:cNvGraphicFramePr>
          <p:nvPr/>
        </p:nvGraphicFramePr>
        <p:xfrm>
          <a:off x="1846263" y="5740400"/>
          <a:ext cx="1976437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5" name="Equation" r:id="rId7" imgW="939800" imgH="419100" progId="Equation.DSMT4">
                  <p:embed/>
                </p:oleObj>
              </mc:Choice>
              <mc:Fallback>
                <p:oleObj name="Equation" r:id="rId7" imgW="939800" imgH="419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3" y="5740400"/>
                        <a:ext cx="1976437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1"/>
          <p:cNvGraphicFramePr>
            <a:graphicFrameLocks noChangeAspect="1"/>
          </p:cNvGraphicFramePr>
          <p:nvPr/>
        </p:nvGraphicFramePr>
        <p:xfrm>
          <a:off x="4008438" y="5802313"/>
          <a:ext cx="1852612" cy="80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6" name="Equation" r:id="rId9" imgW="901309" imgH="393529" progId="Equation.DSMT4">
                  <p:embed/>
                </p:oleObj>
              </mc:Choice>
              <mc:Fallback>
                <p:oleObj name="Equation" r:id="rId9" imgW="901309" imgH="39352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5802313"/>
                        <a:ext cx="1852612" cy="80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" name="Text Box 26"/>
          <p:cNvSpPr txBox="1">
            <a:spLocks noChangeArrowheads="1"/>
          </p:cNvSpPr>
          <p:nvPr/>
        </p:nvSpPr>
        <p:spPr bwMode="auto">
          <a:xfrm>
            <a:off x="6022975" y="6026150"/>
            <a:ext cx="1371600" cy="4572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FF"/>
                </a:solidFill>
              </a:rPr>
              <a:t>= 12.14m</a:t>
            </a:r>
          </a:p>
        </p:txBody>
      </p:sp>
      <p:sp>
        <p:nvSpPr>
          <p:cNvPr id="53" name="Text Box 13"/>
          <p:cNvSpPr txBox="1">
            <a:spLocks noChangeArrowheads="1"/>
          </p:cNvSpPr>
          <p:nvPr/>
        </p:nvSpPr>
        <p:spPr bwMode="auto">
          <a:xfrm>
            <a:off x="998538" y="3894138"/>
            <a:ext cx="541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Match up corresponding sides and angles:</a:t>
            </a: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885825" y="5175250"/>
            <a:ext cx="4281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Rearrange and solve for </a:t>
            </a:r>
            <a:r>
              <a:rPr lang="en-GB" sz="2400">
                <a:solidFill>
                  <a:srgbClr val="FFFFFF"/>
                </a:solidFill>
              </a:rPr>
              <a:t>d</a:t>
            </a:r>
            <a:r>
              <a:rPr lang="en-GB" sz="240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20493" name="Text Box 25"/>
          <p:cNvSpPr txBox="1">
            <a:spLocks noChangeArrowheads="1"/>
          </p:cNvSpPr>
          <p:nvPr/>
        </p:nvSpPr>
        <p:spPr bwMode="auto">
          <a:xfrm>
            <a:off x="892175" y="1919288"/>
            <a:ext cx="7874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Example 2 : Find the length of </a:t>
            </a:r>
            <a:r>
              <a:rPr lang="en-GB" sz="2400">
                <a:solidFill>
                  <a:srgbClr val="FFFFFF"/>
                </a:solidFill>
              </a:rPr>
              <a:t>d</a:t>
            </a:r>
            <a:r>
              <a:rPr lang="en-GB" sz="2400">
                <a:solidFill>
                  <a:srgbClr val="FFFF00"/>
                </a:solidFill>
              </a:rPr>
              <a:t> in this triangle.</a:t>
            </a:r>
          </a:p>
        </p:txBody>
      </p:sp>
      <p:sp>
        <p:nvSpPr>
          <p:cNvPr id="20494" name="TextBox 56"/>
          <p:cNvSpPr txBox="1">
            <a:spLocks noChangeArrowheads="1"/>
          </p:cNvSpPr>
          <p:nvPr/>
        </p:nvSpPr>
        <p:spPr bwMode="auto">
          <a:xfrm>
            <a:off x="4151313" y="3454400"/>
            <a:ext cx="369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C</a:t>
            </a:r>
          </a:p>
        </p:txBody>
      </p:sp>
      <p:sp>
        <p:nvSpPr>
          <p:cNvPr id="20495" name="TextBox 57"/>
          <p:cNvSpPr txBox="1">
            <a:spLocks noChangeArrowheads="1"/>
          </p:cNvSpPr>
          <p:nvPr/>
        </p:nvSpPr>
        <p:spPr bwMode="auto">
          <a:xfrm>
            <a:off x="5667375" y="2212975"/>
            <a:ext cx="407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D</a:t>
            </a:r>
          </a:p>
        </p:txBody>
      </p:sp>
      <p:sp>
        <p:nvSpPr>
          <p:cNvPr id="20496" name="TextBox 58"/>
          <p:cNvSpPr txBox="1">
            <a:spLocks noChangeArrowheads="1"/>
          </p:cNvSpPr>
          <p:nvPr/>
        </p:nvSpPr>
        <p:spPr bwMode="auto">
          <a:xfrm>
            <a:off x="8621713" y="3236913"/>
            <a:ext cx="376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FFFFFF"/>
                </a:solidFill>
              </a:rPr>
              <a:t>E</a:t>
            </a:r>
          </a:p>
        </p:txBody>
      </p:sp>
      <p:graphicFrame>
        <p:nvGraphicFramePr>
          <p:cNvPr id="31" name="Object 3"/>
          <p:cNvGraphicFramePr>
            <a:graphicFrameLocks noChangeAspect="1"/>
          </p:cNvGraphicFramePr>
          <p:nvPr/>
        </p:nvGraphicFramePr>
        <p:xfrm>
          <a:off x="5878513" y="4286250"/>
          <a:ext cx="2844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7" name="Equation" r:id="rId11" imgW="1422400" imgH="393700" progId="Equation.DSMT4">
                  <p:embed/>
                </p:oleObj>
              </mc:Choice>
              <mc:Fallback>
                <p:oleObj name="Equation" r:id="rId11" imgW="14224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8513" y="4286250"/>
                        <a:ext cx="2844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" name="Picture 31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079343" y="4978400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 descr="question mark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7035524" y="3846285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Picture 33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288314" y="4027714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Picture 34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252029" y="4992914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7859713" y="4310063"/>
            <a:ext cx="1016000" cy="871537"/>
            <a:chOff x="6828971" y="4325256"/>
            <a:chExt cx="1016000" cy="870857"/>
          </a:xfrm>
        </p:grpSpPr>
        <p:cxnSp>
          <p:nvCxnSpPr>
            <p:cNvPr id="37" name="Straight Connector 36"/>
            <p:cNvCxnSpPr/>
            <p:nvPr/>
          </p:nvCxnSpPr>
          <p:spPr>
            <a:xfrm rot="16200000" flipH="1">
              <a:off x="6908686" y="4324916"/>
              <a:ext cx="870857" cy="8715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6828971" y="4333187"/>
              <a:ext cx="1016000" cy="812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4" grpId="0" animBg="1"/>
      <p:bldP spid="51" grpId="0" animBg="1" autoUpdateAnimBg="0"/>
      <p:bldP spid="53" grpId="0"/>
      <p:bldP spid="5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1975" y="790575"/>
            <a:ext cx="5700713" cy="609600"/>
          </a:xfrm>
        </p:spPr>
        <p:txBody>
          <a:bodyPr/>
          <a:lstStyle/>
          <a:p>
            <a:pPr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What goes </a:t>
            </a: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in the Box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?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008063" y="2028825"/>
            <a:ext cx="79184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Find the unknown side in each of the triangles below:</a:t>
            </a:r>
          </a:p>
        </p:txBody>
      </p:sp>
      <p:grpSp>
        <p:nvGrpSpPr>
          <p:cNvPr id="21508" name="Group 13"/>
          <p:cNvGrpSpPr>
            <a:grpSpLocks/>
          </p:cNvGrpSpPr>
          <p:nvPr/>
        </p:nvGrpSpPr>
        <p:grpSpPr bwMode="auto">
          <a:xfrm>
            <a:off x="1008063" y="3295650"/>
            <a:ext cx="2895600" cy="1541463"/>
            <a:chOff x="864" y="997"/>
            <a:chExt cx="1824" cy="971"/>
          </a:xfrm>
        </p:grpSpPr>
        <p:sp>
          <p:nvSpPr>
            <p:cNvPr id="21523" name="Text Box 4"/>
            <p:cNvSpPr txBox="1">
              <a:spLocks noChangeArrowheads="1"/>
            </p:cNvSpPr>
            <p:nvPr/>
          </p:nvSpPr>
          <p:spPr bwMode="auto">
            <a:xfrm>
              <a:off x="864" y="105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(1)</a:t>
              </a:r>
            </a:p>
          </p:txBody>
        </p:sp>
        <p:grpSp>
          <p:nvGrpSpPr>
            <p:cNvPr id="21524" name="Group 8"/>
            <p:cNvGrpSpPr>
              <a:grpSpLocks/>
            </p:cNvGrpSpPr>
            <p:nvPr/>
          </p:nvGrpSpPr>
          <p:grpSpPr bwMode="auto">
            <a:xfrm>
              <a:off x="1344" y="1152"/>
              <a:ext cx="1344" cy="816"/>
              <a:chOff x="1344" y="1152"/>
              <a:chExt cx="1344" cy="816"/>
            </a:xfrm>
          </p:grpSpPr>
          <p:sp>
            <p:nvSpPr>
              <p:cNvPr id="21529" name="Line 5"/>
              <p:cNvSpPr>
                <a:spLocks noChangeShapeType="1"/>
              </p:cNvSpPr>
              <p:nvPr/>
            </p:nvSpPr>
            <p:spPr bwMode="auto">
              <a:xfrm>
                <a:off x="1344" y="1152"/>
                <a:ext cx="1344" cy="33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530" name="Line 6"/>
              <p:cNvSpPr>
                <a:spLocks noChangeShapeType="1"/>
              </p:cNvSpPr>
              <p:nvPr/>
            </p:nvSpPr>
            <p:spPr bwMode="auto">
              <a:xfrm>
                <a:off x="1344" y="1152"/>
                <a:ext cx="0" cy="81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531" name="Line 7"/>
              <p:cNvSpPr>
                <a:spLocks noChangeShapeType="1"/>
              </p:cNvSpPr>
              <p:nvPr/>
            </p:nvSpPr>
            <p:spPr bwMode="auto">
              <a:xfrm flipV="1">
                <a:off x="1344" y="1488"/>
                <a:ext cx="1344" cy="48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1525" name="Text Box 9"/>
            <p:cNvSpPr txBox="1">
              <a:spLocks noChangeArrowheads="1"/>
            </p:cNvSpPr>
            <p:nvPr/>
          </p:nvSpPr>
          <p:spPr bwMode="auto">
            <a:xfrm>
              <a:off x="1824" y="997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12cm</a:t>
              </a:r>
            </a:p>
          </p:txBody>
        </p:sp>
        <p:sp>
          <p:nvSpPr>
            <p:cNvPr id="21526" name="Text Box 10"/>
            <p:cNvSpPr txBox="1">
              <a:spLocks noChangeArrowheads="1"/>
            </p:cNvSpPr>
            <p:nvPr/>
          </p:nvSpPr>
          <p:spPr bwMode="auto">
            <a:xfrm>
              <a:off x="1346" y="1639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72</a:t>
              </a:r>
              <a:r>
                <a:rPr lang="en-GB" baseline="30000"/>
                <a:t>o</a:t>
              </a:r>
            </a:p>
          </p:txBody>
        </p:sp>
        <p:sp>
          <p:nvSpPr>
            <p:cNvPr id="21527" name="Text Box 11"/>
            <p:cNvSpPr txBox="1">
              <a:spLocks noChangeArrowheads="1"/>
            </p:cNvSpPr>
            <p:nvPr/>
          </p:nvSpPr>
          <p:spPr bwMode="auto">
            <a:xfrm>
              <a:off x="1995" y="1390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32</a:t>
              </a:r>
              <a:r>
                <a:rPr lang="en-GB" baseline="30000"/>
                <a:t>o</a:t>
              </a:r>
            </a:p>
          </p:txBody>
        </p:sp>
        <p:sp>
          <p:nvSpPr>
            <p:cNvPr id="21528" name="Text Box 12"/>
            <p:cNvSpPr txBox="1">
              <a:spLocks noChangeArrowheads="1"/>
            </p:cNvSpPr>
            <p:nvPr/>
          </p:nvSpPr>
          <p:spPr bwMode="auto">
            <a:xfrm>
              <a:off x="1042" y="1413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a</a:t>
              </a:r>
            </a:p>
          </p:txBody>
        </p:sp>
      </p:grpSp>
      <p:grpSp>
        <p:nvGrpSpPr>
          <p:cNvPr id="21509" name="Group 23"/>
          <p:cNvGrpSpPr>
            <a:grpSpLocks/>
          </p:cNvGrpSpPr>
          <p:nvPr/>
        </p:nvGrpSpPr>
        <p:grpSpPr bwMode="auto">
          <a:xfrm>
            <a:off x="5199063" y="3313113"/>
            <a:ext cx="3429000" cy="1905000"/>
            <a:chOff x="3504" y="1008"/>
            <a:chExt cx="2160" cy="1200"/>
          </a:xfrm>
        </p:grpSpPr>
        <p:sp>
          <p:nvSpPr>
            <p:cNvPr id="21514" name="Text Box 14"/>
            <p:cNvSpPr txBox="1">
              <a:spLocks noChangeArrowheads="1"/>
            </p:cNvSpPr>
            <p:nvPr/>
          </p:nvSpPr>
          <p:spPr bwMode="auto">
            <a:xfrm>
              <a:off x="3504" y="1056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(2)</a:t>
              </a:r>
            </a:p>
          </p:txBody>
        </p:sp>
        <p:grpSp>
          <p:nvGrpSpPr>
            <p:cNvPr id="21515" name="Group 18"/>
            <p:cNvGrpSpPr>
              <a:grpSpLocks/>
            </p:cNvGrpSpPr>
            <p:nvPr/>
          </p:nvGrpSpPr>
          <p:grpSpPr bwMode="auto">
            <a:xfrm>
              <a:off x="3840" y="1248"/>
              <a:ext cx="1776" cy="960"/>
              <a:chOff x="3936" y="1008"/>
              <a:chExt cx="1680" cy="768"/>
            </a:xfrm>
          </p:grpSpPr>
          <p:sp>
            <p:nvSpPr>
              <p:cNvPr id="21520" name="Line 15"/>
              <p:cNvSpPr>
                <a:spLocks noChangeShapeType="1"/>
              </p:cNvSpPr>
              <p:nvPr/>
            </p:nvSpPr>
            <p:spPr bwMode="auto">
              <a:xfrm>
                <a:off x="3936" y="1008"/>
                <a:ext cx="576" cy="76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521" name="Line 16"/>
              <p:cNvSpPr>
                <a:spLocks noChangeShapeType="1"/>
              </p:cNvSpPr>
              <p:nvPr/>
            </p:nvSpPr>
            <p:spPr bwMode="auto">
              <a:xfrm flipV="1">
                <a:off x="4512" y="1200"/>
                <a:ext cx="1104" cy="57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1522" name="Line 17"/>
              <p:cNvSpPr>
                <a:spLocks noChangeShapeType="1"/>
              </p:cNvSpPr>
              <p:nvPr/>
            </p:nvSpPr>
            <p:spPr bwMode="auto">
              <a:xfrm>
                <a:off x="3936" y="1008"/>
                <a:ext cx="1680" cy="19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1516" name="Text Box 19"/>
            <p:cNvSpPr txBox="1">
              <a:spLocks noChangeArrowheads="1"/>
            </p:cNvSpPr>
            <p:nvPr/>
          </p:nvSpPr>
          <p:spPr bwMode="auto">
            <a:xfrm>
              <a:off x="4368" y="1849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93</a:t>
              </a:r>
              <a:r>
                <a:rPr lang="en-GB" baseline="30000"/>
                <a:t>o</a:t>
              </a:r>
            </a:p>
          </p:txBody>
        </p:sp>
        <p:sp>
          <p:nvSpPr>
            <p:cNvPr id="21517" name="Text Box 20"/>
            <p:cNvSpPr txBox="1">
              <a:spLocks noChangeArrowheads="1"/>
            </p:cNvSpPr>
            <p:nvPr/>
          </p:nvSpPr>
          <p:spPr bwMode="auto">
            <a:xfrm>
              <a:off x="4608" y="1008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b</a:t>
              </a:r>
            </a:p>
          </p:txBody>
        </p:sp>
        <p:sp>
          <p:nvSpPr>
            <p:cNvPr id="21518" name="Text Box 21"/>
            <p:cNvSpPr txBox="1">
              <a:spLocks noChangeArrowheads="1"/>
            </p:cNvSpPr>
            <p:nvPr/>
          </p:nvSpPr>
          <p:spPr bwMode="auto">
            <a:xfrm>
              <a:off x="3984" y="129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47</a:t>
              </a:r>
              <a:r>
                <a:rPr lang="en-GB" baseline="30000"/>
                <a:t>o</a:t>
              </a:r>
            </a:p>
          </p:txBody>
        </p:sp>
        <p:sp>
          <p:nvSpPr>
            <p:cNvPr id="21519" name="Text Box 22"/>
            <p:cNvSpPr txBox="1">
              <a:spLocks noChangeArrowheads="1"/>
            </p:cNvSpPr>
            <p:nvPr/>
          </p:nvSpPr>
          <p:spPr bwMode="auto">
            <a:xfrm>
              <a:off x="4992" y="1824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16mm</a:t>
              </a:r>
            </a:p>
          </p:txBody>
        </p:sp>
      </p:grpSp>
      <p:sp>
        <p:nvSpPr>
          <p:cNvPr id="21510" name="Rectangle 46"/>
          <p:cNvSpPr>
            <a:spLocks noChangeArrowheads="1"/>
          </p:cNvSpPr>
          <p:nvPr/>
        </p:nvSpPr>
        <p:spPr bwMode="auto">
          <a:xfrm>
            <a:off x="2409825" y="5087938"/>
            <a:ext cx="2074863" cy="5588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1511" name="Rectangle 47"/>
          <p:cNvSpPr>
            <a:spLocks noChangeArrowheads="1"/>
          </p:cNvSpPr>
          <p:nvPr/>
        </p:nvSpPr>
        <p:spPr bwMode="auto">
          <a:xfrm>
            <a:off x="6473825" y="5421313"/>
            <a:ext cx="2074863" cy="6858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42" name="Text Box 50"/>
          <p:cNvSpPr txBox="1">
            <a:spLocks noChangeArrowheads="1"/>
          </p:cNvSpPr>
          <p:nvPr/>
        </p:nvSpPr>
        <p:spPr bwMode="auto">
          <a:xfrm>
            <a:off x="2703513" y="5164138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a = 6.7cm</a:t>
            </a:r>
          </a:p>
        </p:txBody>
      </p:sp>
      <p:sp>
        <p:nvSpPr>
          <p:cNvPr id="8243" name="Text Box 51"/>
          <p:cNvSpPr txBox="1">
            <a:spLocks noChangeArrowheads="1"/>
          </p:cNvSpPr>
          <p:nvPr/>
        </p:nvSpPr>
        <p:spPr bwMode="auto">
          <a:xfrm>
            <a:off x="6618288" y="5573713"/>
            <a:ext cx="17859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b = 21.8mm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2" grpId="0" autoUpdateAnimBg="0"/>
      <p:bldP spid="8243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how to use the sine rule to solve problems involving angles.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2533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show how to use the sine rule to solve problems involving finding  an angle of a triangle .</a:t>
            </a:r>
          </a:p>
        </p:txBody>
      </p:sp>
      <p:sp>
        <p:nvSpPr>
          <p:cNvPr id="15" name="Rectangle 64"/>
          <p:cNvSpPr>
            <a:spLocks noChangeArrowheads="1"/>
          </p:cNvSpPr>
          <p:nvPr/>
        </p:nvSpPr>
        <p:spPr bwMode="auto">
          <a:xfrm>
            <a:off x="1584325" y="498475"/>
            <a:ext cx="589756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Sine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1863" y="474663"/>
            <a:ext cx="5084762" cy="762000"/>
          </a:xfrm>
        </p:spPr>
        <p:txBody>
          <a:bodyPr/>
          <a:lstStyle/>
          <a:p>
            <a:pPr algn="ctr">
              <a:defRPr/>
            </a:pP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Calculating Angles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/>
            </a:r>
            <a:b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Using The </a:t>
            </a:r>
            <a:r>
              <a:rPr lang="en-GB" sz="3600" dirty="0">
                <a:solidFill>
                  <a:srgbClr val="FFFF00"/>
                </a:solidFill>
                <a:latin typeface="Comic Sans MS" pitchFamily="66" charset="0"/>
              </a:rPr>
              <a:t>Sine </a:t>
            </a: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Rule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931863" y="1865313"/>
            <a:ext cx="42211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Example 1 : 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Find the angle </a:t>
            </a:r>
            <a:r>
              <a:rPr lang="en-GB" sz="2400">
                <a:solidFill>
                  <a:srgbClr val="FFFFFF"/>
                </a:solidFill>
              </a:rPr>
              <a:t>A</a:t>
            </a:r>
            <a:r>
              <a:rPr lang="en-GB" sz="2400" baseline="30000">
                <a:solidFill>
                  <a:srgbClr val="FFFFFF"/>
                </a:solidFill>
              </a:rPr>
              <a:t>o</a:t>
            </a:r>
            <a:endParaRPr lang="en-GB" sz="2400">
              <a:solidFill>
                <a:srgbClr val="FFFFFF"/>
              </a:solidFill>
            </a:endParaRPr>
          </a:p>
        </p:txBody>
      </p:sp>
      <p:grpSp>
        <p:nvGrpSpPr>
          <p:cNvPr id="23556" name="Group 13"/>
          <p:cNvGrpSpPr>
            <a:grpSpLocks/>
          </p:cNvGrpSpPr>
          <p:nvPr/>
        </p:nvGrpSpPr>
        <p:grpSpPr bwMode="auto">
          <a:xfrm>
            <a:off x="3563938" y="1901825"/>
            <a:ext cx="5384800" cy="1574800"/>
            <a:chOff x="1696" y="960"/>
            <a:chExt cx="3392" cy="992"/>
          </a:xfrm>
        </p:grpSpPr>
        <p:grpSp>
          <p:nvGrpSpPr>
            <p:cNvPr id="23577" name="Group 7"/>
            <p:cNvGrpSpPr>
              <a:grpSpLocks/>
            </p:cNvGrpSpPr>
            <p:nvPr/>
          </p:nvGrpSpPr>
          <p:grpSpPr bwMode="auto">
            <a:xfrm>
              <a:off x="1968" y="960"/>
              <a:ext cx="3120" cy="864"/>
              <a:chOff x="1968" y="960"/>
              <a:chExt cx="3120" cy="864"/>
            </a:xfrm>
          </p:grpSpPr>
          <p:sp>
            <p:nvSpPr>
              <p:cNvPr id="23582" name="Line 4"/>
              <p:cNvSpPr>
                <a:spLocks noChangeShapeType="1"/>
              </p:cNvSpPr>
              <p:nvPr/>
            </p:nvSpPr>
            <p:spPr bwMode="auto">
              <a:xfrm flipV="1">
                <a:off x="1968" y="960"/>
                <a:ext cx="1344" cy="86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583" name="Line 5"/>
              <p:cNvSpPr>
                <a:spLocks noChangeShapeType="1"/>
              </p:cNvSpPr>
              <p:nvPr/>
            </p:nvSpPr>
            <p:spPr bwMode="auto">
              <a:xfrm>
                <a:off x="3312" y="960"/>
                <a:ext cx="1776" cy="72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584" name="Line 6"/>
              <p:cNvSpPr>
                <a:spLocks noChangeShapeType="1"/>
              </p:cNvSpPr>
              <p:nvPr/>
            </p:nvSpPr>
            <p:spPr bwMode="auto">
              <a:xfrm flipV="1">
                <a:off x="1968" y="1680"/>
                <a:ext cx="3120" cy="14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3578" name="Text Box 8"/>
            <p:cNvSpPr txBox="1">
              <a:spLocks noChangeArrowheads="1"/>
            </p:cNvSpPr>
            <p:nvPr/>
          </p:nvSpPr>
          <p:spPr bwMode="auto">
            <a:xfrm>
              <a:off x="1696" y="1661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FF"/>
                  </a:solidFill>
                </a:rPr>
                <a:t>A</a:t>
              </a:r>
              <a:endParaRPr lang="en-GB" sz="2400" baseline="30000">
                <a:solidFill>
                  <a:srgbClr val="FFFFFF"/>
                </a:solidFill>
              </a:endParaRPr>
            </a:p>
          </p:txBody>
        </p:sp>
        <p:sp>
          <p:nvSpPr>
            <p:cNvPr id="23579" name="Text Box 10"/>
            <p:cNvSpPr txBox="1">
              <a:spLocks noChangeArrowheads="1"/>
            </p:cNvSpPr>
            <p:nvPr/>
          </p:nvSpPr>
          <p:spPr bwMode="auto">
            <a:xfrm>
              <a:off x="3984" y="960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FF"/>
                  </a:solidFill>
                </a:rPr>
                <a:t>45m</a:t>
              </a:r>
              <a:endParaRPr lang="en-GB">
                <a:solidFill>
                  <a:srgbClr val="FFFFFF"/>
                </a:solidFill>
              </a:endParaRPr>
            </a:p>
          </p:txBody>
        </p:sp>
        <p:sp>
          <p:nvSpPr>
            <p:cNvPr id="23580" name="Text Box 11"/>
            <p:cNvSpPr txBox="1">
              <a:spLocks noChangeArrowheads="1"/>
            </p:cNvSpPr>
            <p:nvPr/>
          </p:nvSpPr>
          <p:spPr bwMode="auto">
            <a:xfrm>
              <a:off x="4128" y="1438"/>
              <a:ext cx="49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FF"/>
                  </a:solidFill>
                </a:rPr>
                <a:t>23</a:t>
              </a:r>
              <a:r>
                <a:rPr lang="en-GB" sz="2400" baseline="30000">
                  <a:solidFill>
                    <a:srgbClr val="FFFFFF"/>
                  </a:solidFill>
                </a:rPr>
                <a:t>o</a:t>
              </a:r>
            </a:p>
          </p:txBody>
        </p:sp>
        <p:sp>
          <p:nvSpPr>
            <p:cNvPr id="23581" name="Text Box 12"/>
            <p:cNvSpPr txBox="1">
              <a:spLocks noChangeArrowheads="1"/>
            </p:cNvSpPr>
            <p:nvPr/>
          </p:nvSpPr>
          <p:spPr bwMode="auto">
            <a:xfrm>
              <a:off x="2160" y="1152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FFFF"/>
                  </a:solidFill>
                </a:rPr>
                <a:t>38m</a:t>
              </a:r>
            </a:p>
          </p:txBody>
        </p:sp>
      </p:grp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1447800" y="3284538"/>
            <a:ext cx="617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Match up corresponding sides and angles:</a:t>
            </a:r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V="1">
            <a:off x="5138738" y="2344738"/>
            <a:ext cx="1828800" cy="5334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408" name="Object 2"/>
          <p:cNvGraphicFramePr>
            <a:graphicFrameLocks noChangeAspect="1"/>
          </p:cNvGraphicFramePr>
          <p:nvPr/>
        </p:nvGraphicFramePr>
        <p:xfrm>
          <a:off x="1435100" y="3657600"/>
          <a:ext cx="1168400" cy="823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5" name="Equation" r:id="rId3" imgW="558558" imgH="393529" progId="Equation.DSMT4">
                  <p:embed/>
                </p:oleObj>
              </mc:Choice>
              <mc:Fallback>
                <p:oleObj name="Equation" r:id="rId3" imgW="558558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657600"/>
                        <a:ext cx="1168400" cy="823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5" name="Line 19"/>
          <p:cNvSpPr>
            <a:spLocks noChangeShapeType="1"/>
          </p:cNvSpPr>
          <p:nvPr/>
        </p:nvSpPr>
        <p:spPr bwMode="auto">
          <a:xfrm>
            <a:off x="5291138" y="2497138"/>
            <a:ext cx="2057400" cy="228600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7409" name="Object 3"/>
          <p:cNvGraphicFramePr>
            <a:graphicFrameLocks noChangeAspect="1"/>
          </p:cNvGraphicFramePr>
          <p:nvPr/>
        </p:nvGraphicFramePr>
        <p:xfrm>
          <a:off x="2603500" y="36576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6" name="Equation" r:id="rId5" imgW="482391" imgH="393529" progId="Equation.DSMT4">
                  <p:embed/>
                </p:oleObj>
              </mc:Choice>
              <mc:Fallback>
                <p:oleObj name="Equation" r:id="rId5" imgW="482391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365760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39" name="Text Box 23"/>
          <p:cNvSpPr txBox="1">
            <a:spLocks noChangeArrowheads="1"/>
          </p:cNvSpPr>
          <p:nvPr/>
        </p:nvSpPr>
        <p:spPr bwMode="auto">
          <a:xfrm>
            <a:off x="1179513" y="4657725"/>
            <a:ext cx="3914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Rearrange and solve for sin </a:t>
            </a:r>
            <a:r>
              <a:rPr lang="en-GB">
                <a:solidFill>
                  <a:srgbClr val="FFFFFF"/>
                </a:solidFill>
              </a:rPr>
              <a:t>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graphicFrame>
        <p:nvGraphicFramePr>
          <p:cNvPr id="17411" name="Object 5"/>
          <p:cNvGraphicFramePr>
            <a:graphicFrameLocks noChangeAspect="1"/>
          </p:cNvGraphicFramePr>
          <p:nvPr/>
        </p:nvGraphicFramePr>
        <p:xfrm>
          <a:off x="1447800" y="5105400"/>
          <a:ext cx="22098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7" name="Equation" r:id="rId7" imgW="1168400" imgH="419100" progId="Equation.DSMT4">
                  <p:embed/>
                </p:oleObj>
              </mc:Choice>
              <mc:Fallback>
                <p:oleObj name="Equation" r:id="rId7" imgW="11684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05400"/>
                        <a:ext cx="2209800" cy="79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57600" y="5330825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FF"/>
                </a:solidFill>
              </a:rPr>
              <a:t>= 0.463</a:t>
            </a:r>
          </a:p>
        </p:txBody>
      </p:sp>
      <p:sp>
        <p:nvSpPr>
          <p:cNvPr id="9243" name="Text Box 27"/>
          <p:cNvSpPr txBox="1">
            <a:spLocks noChangeArrowheads="1"/>
          </p:cNvSpPr>
          <p:nvPr/>
        </p:nvSpPr>
        <p:spPr bwMode="auto">
          <a:xfrm>
            <a:off x="5127625" y="5300663"/>
            <a:ext cx="3352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Use sin</a:t>
            </a:r>
            <a:r>
              <a:rPr lang="en-GB" baseline="30000">
                <a:solidFill>
                  <a:srgbClr val="FFFF00"/>
                </a:solidFill>
              </a:rPr>
              <a:t>-1</a:t>
            </a:r>
            <a:r>
              <a:rPr lang="en-GB">
                <a:solidFill>
                  <a:srgbClr val="FFFF00"/>
                </a:solidFill>
              </a:rPr>
              <a:t> 0.463 to find </a:t>
            </a:r>
            <a:r>
              <a:rPr lang="en-GB">
                <a:solidFill>
                  <a:srgbClr val="FFFFFF"/>
                </a:solidFill>
              </a:rPr>
              <a:t>A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graphicFrame>
        <p:nvGraphicFramePr>
          <p:cNvPr id="17412" name="Object 6"/>
          <p:cNvGraphicFramePr>
            <a:graphicFrameLocks noChangeAspect="1"/>
          </p:cNvGraphicFramePr>
          <p:nvPr/>
        </p:nvGraphicFramePr>
        <p:xfrm>
          <a:off x="1330325" y="5965825"/>
          <a:ext cx="432435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8" name="Equation" r:id="rId9" imgW="1485900" imgH="203200" progId="Equation.DSMT4">
                  <p:embed/>
                </p:oleObj>
              </mc:Choice>
              <mc:Fallback>
                <p:oleObj name="Equation" r:id="rId9" imgW="14859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325" y="5965825"/>
                        <a:ext cx="4324350" cy="592138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6186488" y="3676650"/>
          <a:ext cx="26924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9" name="Equation" r:id="rId11" imgW="1345616" imgH="393529" progId="Equation.DSMT4">
                  <p:embed/>
                </p:oleObj>
              </mc:Choice>
              <mc:Fallback>
                <p:oleObj name="Equation" r:id="rId11" imgW="1345616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6488" y="3676650"/>
                        <a:ext cx="26924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" name="Picture 29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527795" y="3381841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1" name="Picture 30" descr="question mark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106605" y="4354297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Picture 31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320310" y="3403612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Picture 32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342081" y="4368811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7002463" y="3700463"/>
            <a:ext cx="1016000" cy="871537"/>
            <a:chOff x="6828971" y="4325256"/>
            <a:chExt cx="1016000" cy="870857"/>
          </a:xfrm>
        </p:grpSpPr>
        <p:cxnSp>
          <p:nvCxnSpPr>
            <p:cNvPr id="35" name="Straight Connector 34"/>
            <p:cNvCxnSpPr/>
            <p:nvPr/>
          </p:nvCxnSpPr>
          <p:spPr>
            <a:xfrm rot="16200000" flipH="1">
              <a:off x="6908686" y="4324916"/>
              <a:ext cx="870857" cy="8715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>
              <a:off x="6828971" y="4333187"/>
              <a:ext cx="1016000" cy="81216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573" name="TextBox 36"/>
          <p:cNvSpPr txBox="1">
            <a:spLocks noChangeArrowheads="1"/>
          </p:cNvSpPr>
          <p:nvPr/>
        </p:nvSpPr>
        <p:spPr bwMode="auto">
          <a:xfrm>
            <a:off x="5965825" y="1524000"/>
            <a:ext cx="346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B</a:t>
            </a:r>
          </a:p>
        </p:txBody>
      </p:sp>
      <p:sp>
        <p:nvSpPr>
          <p:cNvPr id="23574" name="TextBox 37"/>
          <p:cNvSpPr txBox="1">
            <a:spLocks noChangeArrowheads="1"/>
          </p:cNvSpPr>
          <p:nvPr/>
        </p:nvSpPr>
        <p:spPr bwMode="auto">
          <a:xfrm>
            <a:off x="8805863" y="2619375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  <p:bldP spid="9232" grpId="0" animBg="1"/>
      <p:bldP spid="9235" grpId="0" animBg="1"/>
      <p:bldP spid="9239" grpId="0"/>
      <p:bldP spid="9242" grpId="0"/>
      <p:bldP spid="924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201863" y="344488"/>
            <a:ext cx="5084762" cy="76200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Calculating Angles </a:t>
            </a:r>
            <a:b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</a:br>
            <a:r>
              <a:rPr lang="en-GB" sz="36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Using The Sine Rule</a:t>
            </a:r>
          </a:p>
        </p:txBody>
      </p:sp>
      <p:grpSp>
        <p:nvGrpSpPr>
          <p:cNvPr id="24579" name="Group 11"/>
          <p:cNvGrpSpPr>
            <a:grpSpLocks/>
          </p:cNvGrpSpPr>
          <p:nvPr/>
        </p:nvGrpSpPr>
        <p:grpSpPr bwMode="auto">
          <a:xfrm>
            <a:off x="3305175" y="1789113"/>
            <a:ext cx="5537200" cy="1484312"/>
            <a:chOff x="1168" y="327"/>
            <a:chExt cx="3488" cy="935"/>
          </a:xfrm>
        </p:grpSpPr>
        <p:grpSp>
          <p:nvGrpSpPr>
            <p:cNvPr id="24601" name="Group 6"/>
            <p:cNvGrpSpPr>
              <a:grpSpLocks/>
            </p:cNvGrpSpPr>
            <p:nvPr/>
          </p:nvGrpSpPr>
          <p:grpSpPr bwMode="auto">
            <a:xfrm>
              <a:off x="1392" y="528"/>
              <a:ext cx="3264" cy="720"/>
              <a:chOff x="1440" y="480"/>
              <a:chExt cx="3216" cy="768"/>
            </a:xfrm>
          </p:grpSpPr>
          <p:sp>
            <p:nvSpPr>
              <p:cNvPr id="24606" name="Line 3"/>
              <p:cNvSpPr>
                <a:spLocks noChangeShapeType="1"/>
              </p:cNvSpPr>
              <p:nvPr/>
            </p:nvSpPr>
            <p:spPr bwMode="auto">
              <a:xfrm>
                <a:off x="1440" y="528"/>
                <a:ext cx="1248" cy="72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7" name="Line 4"/>
              <p:cNvSpPr>
                <a:spLocks noChangeShapeType="1"/>
              </p:cNvSpPr>
              <p:nvPr/>
            </p:nvSpPr>
            <p:spPr bwMode="auto">
              <a:xfrm flipV="1">
                <a:off x="2688" y="480"/>
                <a:ext cx="1968" cy="76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4608" name="Line 5"/>
              <p:cNvSpPr>
                <a:spLocks noChangeShapeType="1"/>
              </p:cNvSpPr>
              <p:nvPr/>
            </p:nvSpPr>
            <p:spPr bwMode="auto">
              <a:xfrm flipV="1">
                <a:off x="1440" y="480"/>
                <a:ext cx="3216" cy="4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4602" name="Text Box 7"/>
            <p:cNvSpPr txBox="1">
              <a:spLocks noChangeArrowheads="1"/>
            </p:cNvSpPr>
            <p:nvPr/>
          </p:nvSpPr>
          <p:spPr bwMode="auto">
            <a:xfrm>
              <a:off x="2503" y="974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FF"/>
                  </a:solidFill>
                </a:rPr>
                <a:t>143</a:t>
              </a:r>
              <a:r>
                <a:rPr lang="en-GB" baseline="30000">
                  <a:solidFill>
                    <a:srgbClr val="FFFFFF"/>
                  </a:solidFill>
                </a:rPr>
                <a:t>o</a:t>
              </a:r>
            </a:p>
          </p:txBody>
        </p:sp>
        <p:sp>
          <p:nvSpPr>
            <p:cNvPr id="24603" name="Text Box 8"/>
            <p:cNvSpPr txBox="1">
              <a:spLocks noChangeArrowheads="1"/>
            </p:cNvSpPr>
            <p:nvPr/>
          </p:nvSpPr>
          <p:spPr bwMode="auto">
            <a:xfrm>
              <a:off x="2514" y="327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FF"/>
                  </a:solidFill>
                </a:rPr>
                <a:t>75m</a:t>
              </a:r>
            </a:p>
          </p:txBody>
        </p:sp>
        <p:sp>
          <p:nvSpPr>
            <p:cNvPr id="24604" name="Text Box 9"/>
            <p:cNvSpPr txBox="1">
              <a:spLocks noChangeArrowheads="1"/>
            </p:cNvSpPr>
            <p:nvPr/>
          </p:nvSpPr>
          <p:spPr bwMode="auto">
            <a:xfrm>
              <a:off x="3552" y="912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FF"/>
                  </a:solidFill>
                </a:rPr>
                <a:t>38m</a:t>
              </a:r>
            </a:p>
          </p:txBody>
        </p:sp>
        <p:sp>
          <p:nvSpPr>
            <p:cNvPr id="24605" name="Text Box 10"/>
            <p:cNvSpPr txBox="1">
              <a:spLocks noChangeArrowheads="1"/>
            </p:cNvSpPr>
            <p:nvPr/>
          </p:nvSpPr>
          <p:spPr bwMode="auto">
            <a:xfrm>
              <a:off x="1168" y="400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rgbClr val="FFFFFF"/>
                  </a:solidFill>
                </a:rPr>
                <a:t>X</a:t>
              </a:r>
              <a:endParaRPr lang="en-GB" baseline="30000">
                <a:solidFill>
                  <a:srgbClr val="FFFFFF"/>
                </a:solidFill>
              </a:endParaRPr>
            </a:p>
          </p:txBody>
        </p:sp>
      </p:grp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4884738" y="2424113"/>
            <a:ext cx="2057400" cy="228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8432" name="Object 2"/>
          <p:cNvGraphicFramePr>
            <a:graphicFrameLocks noChangeAspect="1"/>
          </p:cNvGraphicFramePr>
          <p:nvPr/>
        </p:nvGraphicFramePr>
        <p:xfrm>
          <a:off x="1333500" y="3767138"/>
          <a:ext cx="1220788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9" name="Equation" r:id="rId3" imgW="583947" imgH="393529" progId="Equation.DSMT4">
                  <p:embed/>
                </p:oleObj>
              </mc:Choice>
              <mc:Fallback>
                <p:oleObj name="Equation" r:id="rId3" imgW="583947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0" y="3767138"/>
                        <a:ext cx="1220788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5765800" y="2271713"/>
            <a:ext cx="0" cy="533400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aphicFrame>
        <p:nvGraphicFramePr>
          <p:cNvPr id="18434" name="Object 4"/>
          <p:cNvGraphicFramePr>
            <a:graphicFrameLocks noChangeAspect="1"/>
          </p:cNvGraphicFramePr>
          <p:nvPr/>
        </p:nvGraphicFramePr>
        <p:xfrm>
          <a:off x="2527300" y="3767138"/>
          <a:ext cx="1117600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Equation" r:id="rId5" imgW="545863" imgH="393529" progId="Equation.DSMT4">
                  <p:embed/>
                </p:oleObj>
              </mc:Choice>
              <mc:Fallback>
                <p:oleObj name="Equation" r:id="rId5" imgW="545863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3767138"/>
                        <a:ext cx="1117600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5"/>
          <p:cNvGraphicFramePr>
            <a:graphicFrameLocks noChangeAspect="1"/>
          </p:cNvGraphicFramePr>
          <p:nvPr/>
        </p:nvGraphicFramePr>
        <p:xfrm>
          <a:off x="1358900" y="5029200"/>
          <a:ext cx="2770188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1" name="Equation" r:id="rId7" imgW="1257300" imgH="419100" progId="Equation.DSMT4">
                  <p:embed/>
                </p:oleObj>
              </mc:Choice>
              <mc:Fallback>
                <p:oleObj name="Equation" r:id="rId7" imgW="12573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8900" y="5029200"/>
                        <a:ext cx="2770188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4114800" y="5345113"/>
            <a:ext cx="1430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FF"/>
                </a:solidFill>
              </a:rPr>
              <a:t>= 0.305</a:t>
            </a:r>
          </a:p>
        </p:txBody>
      </p:sp>
      <p:graphicFrame>
        <p:nvGraphicFramePr>
          <p:cNvPr id="18436" name="Object 6"/>
          <p:cNvGraphicFramePr>
            <a:graphicFrameLocks noChangeAspect="1"/>
          </p:cNvGraphicFramePr>
          <p:nvPr/>
        </p:nvGraphicFramePr>
        <p:xfrm>
          <a:off x="1276350" y="6019800"/>
          <a:ext cx="4457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2" name="Equation" r:id="rId9" imgW="1485900" imgH="203200" progId="Equation.DSMT4">
                  <p:embed/>
                </p:oleObj>
              </mc:Choice>
              <mc:Fallback>
                <p:oleObj name="Equation" r:id="rId9" imgW="1485900" imgH="203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6019800"/>
                        <a:ext cx="4457700" cy="609600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7" name="Text Box 3"/>
          <p:cNvSpPr txBox="1">
            <a:spLocks noChangeArrowheads="1"/>
          </p:cNvSpPr>
          <p:nvPr/>
        </p:nvSpPr>
        <p:spPr bwMode="auto">
          <a:xfrm>
            <a:off x="931863" y="1865313"/>
            <a:ext cx="422116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Example 2 : 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Find the angle X</a:t>
            </a:r>
            <a:r>
              <a:rPr lang="en-GB" sz="2400" baseline="30000">
                <a:solidFill>
                  <a:srgbClr val="FFFF00"/>
                </a:solidFill>
              </a:rPr>
              <a:t>o</a:t>
            </a:r>
            <a:endParaRPr lang="en-GB" sz="2400">
              <a:solidFill>
                <a:srgbClr val="FFFF00"/>
              </a:solidFill>
            </a:endParaRPr>
          </a:p>
        </p:txBody>
      </p:sp>
      <p:sp>
        <p:nvSpPr>
          <p:cNvPr id="27" name="Text Box 15"/>
          <p:cNvSpPr txBox="1">
            <a:spLocks noChangeArrowheads="1"/>
          </p:cNvSpPr>
          <p:nvPr/>
        </p:nvSpPr>
        <p:spPr bwMode="auto">
          <a:xfrm>
            <a:off x="881063" y="3459163"/>
            <a:ext cx="617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Match up corresponding sides and angles:</a:t>
            </a:r>
          </a:p>
        </p:txBody>
      </p:sp>
      <p:sp>
        <p:nvSpPr>
          <p:cNvPr id="29" name="Text Box 23"/>
          <p:cNvSpPr txBox="1">
            <a:spLocks noChangeArrowheads="1"/>
          </p:cNvSpPr>
          <p:nvPr/>
        </p:nvSpPr>
        <p:spPr bwMode="auto">
          <a:xfrm>
            <a:off x="1131888" y="4630738"/>
            <a:ext cx="3852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Rearrange and solve for sin X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30" name="Text Box 27"/>
          <p:cNvSpPr txBox="1">
            <a:spLocks noChangeArrowheads="1"/>
          </p:cNvSpPr>
          <p:nvPr/>
        </p:nvSpPr>
        <p:spPr bwMode="auto">
          <a:xfrm>
            <a:off x="5591175" y="5330825"/>
            <a:ext cx="3352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00"/>
                </a:solidFill>
              </a:rPr>
              <a:t>Use sin</a:t>
            </a:r>
            <a:r>
              <a:rPr lang="en-GB" baseline="30000">
                <a:solidFill>
                  <a:srgbClr val="FFFF00"/>
                </a:solidFill>
              </a:rPr>
              <a:t>-1</a:t>
            </a:r>
            <a:r>
              <a:rPr lang="en-GB">
                <a:solidFill>
                  <a:srgbClr val="FFFF00"/>
                </a:solidFill>
              </a:rPr>
              <a:t> 0.305 to find X</a:t>
            </a:r>
            <a:r>
              <a:rPr lang="en-GB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24591" name="Text Box 10"/>
          <p:cNvSpPr txBox="1">
            <a:spLocks noChangeArrowheads="1"/>
          </p:cNvSpPr>
          <p:nvPr/>
        </p:nvSpPr>
        <p:spPr bwMode="auto">
          <a:xfrm>
            <a:off x="5475288" y="3233738"/>
            <a:ext cx="685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FF"/>
                </a:solidFill>
              </a:rPr>
              <a:t>Y</a:t>
            </a:r>
            <a:endParaRPr lang="en-GB" baseline="30000">
              <a:solidFill>
                <a:srgbClr val="FFFFFF"/>
              </a:solidFill>
            </a:endParaRPr>
          </a:p>
        </p:txBody>
      </p:sp>
      <p:sp>
        <p:nvSpPr>
          <p:cNvPr id="24592" name="Text Box 10"/>
          <p:cNvSpPr txBox="1">
            <a:spLocks noChangeArrowheads="1"/>
          </p:cNvSpPr>
          <p:nvPr/>
        </p:nvSpPr>
        <p:spPr bwMode="auto">
          <a:xfrm>
            <a:off x="8821738" y="1890713"/>
            <a:ext cx="3952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solidFill>
                  <a:srgbClr val="FFFFFF"/>
                </a:solidFill>
              </a:rPr>
              <a:t>Z</a:t>
            </a:r>
            <a:endParaRPr lang="en-GB" baseline="30000">
              <a:solidFill>
                <a:srgbClr val="FFFFFF"/>
              </a:solidFill>
            </a:endParaRPr>
          </a:p>
        </p:txBody>
      </p:sp>
      <p:graphicFrame>
        <p:nvGraphicFramePr>
          <p:cNvPr id="33" name="Object 3"/>
          <p:cNvGraphicFramePr>
            <a:graphicFrameLocks noChangeAspect="1"/>
          </p:cNvGraphicFramePr>
          <p:nvPr/>
        </p:nvGraphicFramePr>
        <p:xfrm>
          <a:off x="6173788" y="3560763"/>
          <a:ext cx="2717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3" name="Equation" r:id="rId11" imgW="1358310" imgH="393529" progId="Equation.DSMT4">
                  <p:embed/>
                </p:oleObj>
              </mc:Choice>
              <mc:Fallback>
                <p:oleObj name="Equation" r:id="rId11" imgW="1358310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3788" y="3560763"/>
                        <a:ext cx="2717800" cy="787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4FC56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rgbClr val="F4FC56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" name="Picture 33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527795" y="3265729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Picture 34" descr="question mark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251745" y="4238185"/>
            <a:ext cx="542067" cy="5036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Picture 35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420442" y="3287500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Picture 36" descr="TICK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7471241" y="4252699"/>
            <a:ext cx="455386" cy="45538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8034338" y="3584575"/>
            <a:ext cx="1016000" cy="871538"/>
            <a:chOff x="6828971" y="4325256"/>
            <a:chExt cx="1016000" cy="870857"/>
          </a:xfrm>
        </p:grpSpPr>
        <p:cxnSp>
          <p:nvCxnSpPr>
            <p:cNvPr id="39" name="Straight Connector 38"/>
            <p:cNvCxnSpPr/>
            <p:nvPr/>
          </p:nvCxnSpPr>
          <p:spPr>
            <a:xfrm rot="16200000" flipH="1">
              <a:off x="6908687" y="4324916"/>
              <a:ext cx="870857" cy="871537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6828971" y="4333188"/>
              <a:ext cx="1016000" cy="812165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0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5" grpId="0" animBg="1"/>
      <p:bldP spid="10258" grpId="0" animBg="1"/>
      <p:bldP spid="10266" grpId="0"/>
      <p:bldP spid="27" grpId="0"/>
      <p:bldP spid="29" grpId="0"/>
      <p:bldP spid="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561975"/>
            <a:ext cx="5316538" cy="838200"/>
          </a:xfrm>
        </p:spPr>
        <p:txBody>
          <a:bodyPr/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What Goes In The Box </a:t>
            </a: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?</a:t>
            </a:r>
            <a:endParaRPr lang="en-GB" sz="3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954088" y="1958975"/>
            <a:ext cx="67389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Calculate the unknown angle in the following:</a:t>
            </a:r>
          </a:p>
        </p:txBody>
      </p:sp>
      <p:grpSp>
        <p:nvGrpSpPr>
          <p:cNvPr id="25604" name="Group 13"/>
          <p:cNvGrpSpPr>
            <a:grpSpLocks/>
          </p:cNvGrpSpPr>
          <p:nvPr/>
        </p:nvGrpSpPr>
        <p:grpSpPr bwMode="auto">
          <a:xfrm>
            <a:off x="954088" y="2746375"/>
            <a:ext cx="3657600" cy="1676400"/>
            <a:chOff x="912" y="1200"/>
            <a:chExt cx="2304" cy="1056"/>
          </a:xfrm>
        </p:grpSpPr>
        <p:sp>
          <p:nvSpPr>
            <p:cNvPr id="25620" name="Text Box 4"/>
            <p:cNvSpPr txBox="1">
              <a:spLocks noChangeArrowheads="1"/>
            </p:cNvSpPr>
            <p:nvPr/>
          </p:nvSpPr>
          <p:spPr bwMode="auto">
            <a:xfrm>
              <a:off x="912" y="1248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(1)</a:t>
              </a:r>
            </a:p>
          </p:txBody>
        </p:sp>
        <p:grpSp>
          <p:nvGrpSpPr>
            <p:cNvPr id="25621" name="Group 8"/>
            <p:cNvGrpSpPr>
              <a:grpSpLocks/>
            </p:cNvGrpSpPr>
            <p:nvPr/>
          </p:nvGrpSpPr>
          <p:grpSpPr bwMode="auto">
            <a:xfrm>
              <a:off x="1056" y="1200"/>
              <a:ext cx="2160" cy="720"/>
              <a:chOff x="1056" y="1200"/>
              <a:chExt cx="2160" cy="720"/>
            </a:xfrm>
          </p:grpSpPr>
          <p:sp>
            <p:nvSpPr>
              <p:cNvPr id="25626" name="Line 5"/>
              <p:cNvSpPr>
                <a:spLocks noChangeShapeType="1"/>
              </p:cNvSpPr>
              <p:nvPr/>
            </p:nvSpPr>
            <p:spPr bwMode="auto">
              <a:xfrm flipH="1">
                <a:off x="1056" y="1200"/>
                <a:ext cx="1008" cy="72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627" name="Line 6"/>
              <p:cNvSpPr>
                <a:spLocks noChangeShapeType="1"/>
              </p:cNvSpPr>
              <p:nvPr/>
            </p:nvSpPr>
            <p:spPr bwMode="auto">
              <a:xfrm flipV="1">
                <a:off x="1056" y="1872"/>
                <a:ext cx="2112" cy="4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5628" name="Line 7"/>
              <p:cNvSpPr>
                <a:spLocks noChangeShapeType="1"/>
              </p:cNvSpPr>
              <p:nvPr/>
            </p:nvSpPr>
            <p:spPr bwMode="auto">
              <a:xfrm>
                <a:off x="2064" y="1200"/>
                <a:ext cx="1152" cy="67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5622" name="Text Box 9"/>
            <p:cNvSpPr txBox="1">
              <a:spLocks noChangeArrowheads="1"/>
            </p:cNvSpPr>
            <p:nvPr/>
          </p:nvSpPr>
          <p:spPr bwMode="auto">
            <a:xfrm>
              <a:off x="1632" y="1968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14.5m</a:t>
              </a:r>
            </a:p>
          </p:txBody>
        </p:sp>
        <p:sp>
          <p:nvSpPr>
            <p:cNvPr id="25623" name="Text Box 10"/>
            <p:cNvSpPr txBox="1">
              <a:spLocks noChangeArrowheads="1"/>
            </p:cNvSpPr>
            <p:nvPr/>
          </p:nvSpPr>
          <p:spPr bwMode="auto">
            <a:xfrm>
              <a:off x="2544" y="1248"/>
              <a:ext cx="629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8.9m</a:t>
              </a:r>
            </a:p>
          </p:txBody>
        </p:sp>
        <p:sp>
          <p:nvSpPr>
            <p:cNvPr id="25624" name="Text Box 11"/>
            <p:cNvSpPr txBox="1">
              <a:spLocks noChangeArrowheads="1"/>
            </p:cNvSpPr>
            <p:nvPr/>
          </p:nvSpPr>
          <p:spPr bwMode="auto">
            <a:xfrm>
              <a:off x="1344" y="1614"/>
              <a:ext cx="466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A</a:t>
              </a:r>
              <a:r>
                <a:rPr lang="en-GB" sz="2800" baseline="30000">
                  <a:solidFill>
                    <a:srgbClr val="FFFF00"/>
                  </a:solidFill>
                </a:rPr>
                <a:t>o</a:t>
              </a:r>
            </a:p>
          </p:txBody>
        </p:sp>
        <p:sp>
          <p:nvSpPr>
            <p:cNvPr id="25625" name="Text Box 12"/>
            <p:cNvSpPr txBox="1">
              <a:spLocks noChangeArrowheads="1"/>
            </p:cNvSpPr>
            <p:nvPr/>
          </p:nvSpPr>
          <p:spPr bwMode="auto">
            <a:xfrm>
              <a:off x="1824" y="1296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100</a:t>
              </a:r>
              <a:r>
                <a:rPr lang="en-GB" baseline="30000"/>
                <a:t>o</a:t>
              </a:r>
            </a:p>
          </p:txBody>
        </p:sp>
      </p:grpSp>
      <p:grpSp>
        <p:nvGrpSpPr>
          <p:cNvPr id="25605" name="Group 24"/>
          <p:cNvGrpSpPr>
            <a:grpSpLocks/>
          </p:cNvGrpSpPr>
          <p:nvPr/>
        </p:nvGrpSpPr>
        <p:grpSpPr bwMode="auto">
          <a:xfrm>
            <a:off x="5715000" y="2525713"/>
            <a:ext cx="2590800" cy="3505200"/>
            <a:chOff x="3600" y="1152"/>
            <a:chExt cx="1632" cy="2208"/>
          </a:xfrm>
        </p:grpSpPr>
        <p:sp>
          <p:nvSpPr>
            <p:cNvPr id="25610" name="Text Box 14"/>
            <p:cNvSpPr txBox="1">
              <a:spLocks noChangeArrowheads="1"/>
            </p:cNvSpPr>
            <p:nvPr/>
          </p:nvSpPr>
          <p:spPr bwMode="auto">
            <a:xfrm>
              <a:off x="3600" y="129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/>
                <a:t>(2)</a:t>
              </a:r>
            </a:p>
          </p:txBody>
        </p:sp>
        <p:grpSp>
          <p:nvGrpSpPr>
            <p:cNvPr id="25611" name="Group 23"/>
            <p:cNvGrpSpPr>
              <a:grpSpLocks/>
            </p:cNvGrpSpPr>
            <p:nvPr/>
          </p:nvGrpSpPr>
          <p:grpSpPr bwMode="auto">
            <a:xfrm>
              <a:off x="4032" y="1152"/>
              <a:ext cx="1200" cy="2208"/>
              <a:chOff x="3360" y="1248"/>
              <a:chExt cx="1200" cy="2208"/>
            </a:xfrm>
          </p:grpSpPr>
          <p:grpSp>
            <p:nvGrpSpPr>
              <p:cNvPr id="25612" name="Group 18"/>
              <p:cNvGrpSpPr>
                <a:grpSpLocks/>
              </p:cNvGrpSpPr>
              <p:nvPr/>
            </p:nvGrpSpPr>
            <p:grpSpPr bwMode="auto">
              <a:xfrm>
                <a:off x="3840" y="1248"/>
                <a:ext cx="720" cy="2208"/>
                <a:chOff x="3840" y="1248"/>
                <a:chExt cx="720" cy="2208"/>
              </a:xfrm>
            </p:grpSpPr>
            <p:sp>
              <p:nvSpPr>
                <p:cNvPr id="25617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3840" y="1248"/>
                  <a:ext cx="576" cy="960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5618" name="Line 16"/>
                <p:cNvSpPr>
                  <a:spLocks noChangeShapeType="1"/>
                </p:cNvSpPr>
                <p:nvPr/>
              </p:nvSpPr>
              <p:spPr bwMode="auto">
                <a:xfrm>
                  <a:off x="3840" y="2208"/>
                  <a:ext cx="720" cy="1248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5619" name="Line 17"/>
                <p:cNvSpPr>
                  <a:spLocks noChangeShapeType="1"/>
                </p:cNvSpPr>
                <p:nvPr/>
              </p:nvSpPr>
              <p:spPr bwMode="auto">
                <a:xfrm flipH="1" flipV="1">
                  <a:off x="4416" y="1248"/>
                  <a:ext cx="144" cy="2208"/>
                </a:xfrm>
                <a:prstGeom prst="line">
                  <a:avLst/>
                </a:prstGeom>
                <a:noFill/>
                <a:ln w="38100" cap="sq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sp>
            <p:nvSpPr>
              <p:cNvPr id="25613" name="Text Box 19"/>
              <p:cNvSpPr txBox="1">
                <a:spLocks noChangeArrowheads="1"/>
              </p:cNvSpPr>
              <p:nvPr/>
            </p:nvSpPr>
            <p:spPr bwMode="auto">
              <a:xfrm>
                <a:off x="3504" y="2798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/>
                  <a:t>14.7cm</a:t>
                </a:r>
              </a:p>
            </p:txBody>
          </p:sp>
          <p:sp>
            <p:nvSpPr>
              <p:cNvPr id="25614" name="Text Box 20"/>
              <p:cNvSpPr txBox="1">
                <a:spLocks noChangeArrowheads="1"/>
              </p:cNvSpPr>
              <p:nvPr/>
            </p:nvSpPr>
            <p:spPr bwMode="auto">
              <a:xfrm>
                <a:off x="4130" y="1664"/>
                <a:ext cx="384" cy="3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>
                    <a:solidFill>
                      <a:srgbClr val="FFFF00"/>
                    </a:solidFill>
                  </a:rPr>
                  <a:t>B</a:t>
                </a:r>
                <a:r>
                  <a:rPr lang="en-GB" sz="2800" baseline="30000">
                    <a:solidFill>
                      <a:srgbClr val="FFFF00"/>
                    </a:solidFill>
                  </a:rPr>
                  <a:t>o</a:t>
                </a:r>
              </a:p>
            </p:txBody>
          </p:sp>
          <p:sp>
            <p:nvSpPr>
              <p:cNvPr id="25615" name="Text Box 21"/>
              <p:cNvSpPr txBox="1">
                <a:spLocks noChangeArrowheads="1"/>
              </p:cNvSpPr>
              <p:nvPr/>
            </p:nvSpPr>
            <p:spPr bwMode="auto">
              <a:xfrm>
                <a:off x="4128" y="2544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/>
                  <a:t>14</a:t>
                </a:r>
                <a:r>
                  <a:rPr lang="en-GB" baseline="30000"/>
                  <a:t>o</a:t>
                </a:r>
              </a:p>
            </p:txBody>
          </p:sp>
          <p:sp>
            <p:nvSpPr>
              <p:cNvPr id="25616" name="Text Box 22"/>
              <p:cNvSpPr txBox="1">
                <a:spLocks noChangeArrowheads="1"/>
              </p:cNvSpPr>
              <p:nvPr/>
            </p:nvSpPr>
            <p:spPr bwMode="auto">
              <a:xfrm>
                <a:off x="3360" y="1632"/>
                <a:ext cx="76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1pPr>
                <a:lvl2pPr marL="742950" indent="-28575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2pPr>
                <a:lvl3pPr marL="11430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3pPr>
                <a:lvl4pPr marL="16002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4pPr>
                <a:lvl5pPr marL="2057400" indent="-228600" eaLnBrk="0" hangingPunct="0"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Comic Sans MS" pitchFamily="66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400"/>
                  <a:t>12.9cm</a:t>
                </a:r>
              </a:p>
            </p:txBody>
          </p:sp>
        </p:grpSp>
      </p:grpSp>
      <p:sp>
        <p:nvSpPr>
          <p:cNvPr id="25606" name="Rectangle 34"/>
          <p:cNvSpPr>
            <a:spLocks noChangeArrowheads="1"/>
          </p:cNvSpPr>
          <p:nvPr/>
        </p:nvSpPr>
        <p:spPr bwMode="auto">
          <a:xfrm>
            <a:off x="2446338" y="4637088"/>
            <a:ext cx="1600200" cy="6858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35"/>
          <p:cNvSpPr>
            <a:spLocks noChangeArrowheads="1"/>
          </p:cNvSpPr>
          <p:nvPr/>
        </p:nvSpPr>
        <p:spPr bwMode="auto">
          <a:xfrm>
            <a:off x="6324600" y="5856288"/>
            <a:ext cx="1600200" cy="6858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2351088" y="4786313"/>
            <a:ext cx="1882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/>
              <a:t>A</a:t>
            </a:r>
            <a:r>
              <a:rPr lang="en-GB" sz="2400" baseline="30000"/>
              <a:t>o</a:t>
            </a:r>
            <a:r>
              <a:rPr lang="en-GB" sz="2400"/>
              <a:t> = 37.2</a:t>
            </a:r>
            <a:r>
              <a:rPr lang="en-GB" sz="2400" baseline="30000"/>
              <a:t>o</a:t>
            </a:r>
          </a:p>
        </p:txBody>
      </p:sp>
      <p:sp>
        <p:nvSpPr>
          <p:cNvPr id="11303" name="Text Box 39"/>
          <p:cNvSpPr txBox="1">
            <a:spLocks noChangeArrowheads="1"/>
          </p:cNvSpPr>
          <p:nvPr/>
        </p:nvSpPr>
        <p:spPr bwMode="auto">
          <a:xfrm>
            <a:off x="6400800" y="6008688"/>
            <a:ext cx="14478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/>
              <a:t>B</a:t>
            </a:r>
            <a:r>
              <a:rPr lang="en-GB" sz="2400" baseline="30000"/>
              <a:t>o </a:t>
            </a:r>
            <a:r>
              <a:rPr lang="en-GB" sz="2400"/>
              <a:t>= 16</a:t>
            </a:r>
            <a:r>
              <a:rPr lang="en-GB" sz="2400" baseline="30000"/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01" grpId="0" autoUpdateAnimBg="0"/>
      <p:bldP spid="1130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 Triangle</a:t>
            </a:r>
          </a:p>
        </p:txBody>
      </p:sp>
      <p:sp>
        <p:nvSpPr>
          <p:cNvPr id="23" name="Isosceles Triangle 22"/>
          <p:cNvSpPr/>
          <p:nvPr/>
        </p:nvSpPr>
        <p:spPr>
          <a:xfrm>
            <a:off x="393700" y="2882900"/>
            <a:ext cx="4237038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9220" name="TextBox 23"/>
          <p:cNvSpPr txBox="1">
            <a:spLocks noChangeArrowheads="1"/>
          </p:cNvSpPr>
          <p:nvPr/>
        </p:nvSpPr>
        <p:spPr bwMode="auto">
          <a:xfrm>
            <a:off x="101600" y="5021263"/>
            <a:ext cx="5445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Q</a:t>
            </a:r>
          </a:p>
        </p:txBody>
      </p:sp>
      <p:sp>
        <p:nvSpPr>
          <p:cNvPr id="9221" name="TextBox 30"/>
          <p:cNvSpPr txBox="1">
            <a:spLocks noChangeArrowheads="1"/>
          </p:cNvSpPr>
          <p:nvPr/>
        </p:nvSpPr>
        <p:spPr bwMode="auto">
          <a:xfrm>
            <a:off x="1960563" y="2322513"/>
            <a:ext cx="3968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P</a:t>
            </a:r>
          </a:p>
        </p:txBody>
      </p:sp>
      <p:sp>
        <p:nvSpPr>
          <p:cNvPr id="9222" name="TextBox 31"/>
          <p:cNvSpPr txBox="1">
            <a:spLocks noChangeArrowheads="1"/>
          </p:cNvSpPr>
          <p:nvPr/>
        </p:nvSpPr>
        <p:spPr bwMode="auto">
          <a:xfrm>
            <a:off x="1865313" y="5102225"/>
            <a:ext cx="1216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20cm</a:t>
            </a:r>
          </a:p>
        </p:txBody>
      </p:sp>
      <p:sp>
        <p:nvSpPr>
          <p:cNvPr id="9223" name="TextBox 32"/>
          <p:cNvSpPr txBox="1">
            <a:spLocks noChangeArrowheads="1"/>
          </p:cNvSpPr>
          <p:nvPr/>
        </p:nvSpPr>
        <p:spPr bwMode="auto">
          <a:xfrm>
            <a:off x="4464050" y="5014913"/>
            <a:ext cx="4429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R</a:t>
            </a:r>
          </a:p>
        </p:txBody>
      </p:sp>
      <p:sp>
        <p:nvSpPr>
          <p:cNvPr id="9224" name="TextBox 33"/>
          <p:cNvSpPr txBox="1">
            <a:spLocks noChangeArrowheads="1"/>
          </p:cNvSpPr>
          <p:nvPr/>
        </p:nvSpPr>
        <p:spPr bwMode="auto">
          <a:xfrm>
            <a:off x="144463" y="3425825"/>
            <a:ext cx="1150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12cm</a:t>
            </a:r>
          </a:p>
        </p:txBody>
      </p:sp>
      <p:sp>
        <p:nvSpPr>
          <p:cNvPr id="9225" name="TextBox 36"/>
          <p:cNvSpPr txBox="1">
            <a:spLocks noChangeArrowheads="1"/>
          </p:cNvSpPr>
          <p:nvPr/>
        </p:nvSpPr>
        <p:spPr bwMode="auto">
          <a:xfrm>
            <a:off x="900113" y="1887538"/>
            <a:ext cx="68357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Example 2 : Find the area of the triangle PQR.</a:t>
            </a:r>
          </a:p>
        </p:txBody>
      </p:sp>
      <p:cxnSp>
        <p:nvCxnSpPr>
          <p:cNvPr id="36" name="Straight Connector 35"/>
          <p:cNvCxnSpPr/>
          <p:nvPr/>
        </p:nvCxnSpPr>
        <p:spPr>
          <a:xfrm rot="16200000" flipH="1">
            <a:off x="1159669" y="3971132"/>
            <a:ext cx="2160587" cy="31750"/>
          </a:xfrm>
          <a:prstGeom prst="line">
            <a:avLst/>
          </a:prstGeom>
          <a:ln w="38100">
            <a:solidFill>
              <a:srgbClr val="08080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2060575" y="4818063"/>
            <a:ext cx="203200" cy="203200"/>
          </a:xfrm>
          <a:prstGeom prst="rect">
            <a:avLst/>
          </a:prstGeom>
          <a:solidFill>
            <a:srgbClr val="080808"/>
          </a:solidFill>
          <a:ln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9228" name="TextBox 40"/>
          <p:cNvSpPr txBox="1">
            <a:spLocks noChangeArrowheads="1"/>
          </p:cNvSpPr>
          <p:nvPr/>
        </p:nvSpPr>
        <p:spPr bwMode="auto">
          <a:xfrm>
            <a:off x="747713" y="4579938"/>
            <a:ext cx="7508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080808"/>
                </a:solidFill>
              </a:rPr>
              <a:t>40</a:t>
            </a:r>
            <a:r>
              <a:rPr lang="en-GB" sz="2800" baseline="30000">
                <a:solidFill>
                  <a:srgbClr val="080808"/>
                </a:solidFill>
              </a:rPr>
              <a:t>o</a:t>
            </a:r>
            <a:endParaRPr lang="en-GB" sz="2800">
              <a:solidFill>
                <a:srgbClr val="080808"/>
              </a:solidFill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702175" y="2379663"/>
            <a:ext cx="4532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(i)	Draw in a line from P to QR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702175" y="2822575"/>
            <a:ext cx="34210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(ii)	Calculate height PS</a:t>
            </a:r>
          </a:p>
        </p:txBody>
      </p:sp>
      <p:sp>
        <p:nvSpPr>
          <p:cNvPr id="44" name="TextBox 23"/>
          <p:cNvSpPr txBox="1">
            <a:spLocks noChangeArrowheads="1"/>
          </p:cNvSpPr>
          <p:nvPr/>
        </p:nvSpPr>
        <p:spPr bwMode="auto">
          <a:xfrm>
            <a:off x="2243138" y="4651375"/>
            <a:ext cx="4699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080808"/>
                </a:solidFill>
              </a:rPr>
              <a:t>S</a:t>
            </a:r>
          </a:p>
        </p:txBody>
      </p:sp>
      <p:graphicFrame>
        <p:nvGraphicFramePr>
          <p:cNvPr id="96261" name="Object 2"/>
          <p:cNvGraphicFramePr>
            <a:graphicFrameLocks noChangeAspect="1"/>
          </p:cNvGraphicFramePr>
          <p:nvPr/>
        </p:nvGraphicFramePr>
        <p:xfrm>
          <a:off x="6245225" y="3295650"/>
          <a:ext cx="197802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3" imgW="926698" imgH="393529" progId="Equation.DSMT4">
                  <p:embed/>
                </p:oleObj>
              </mc:Choice>
              <mc:Fallback>
                <p:oleObj name="Equation" r:id="rId3" imgW="926698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5225" y="3295650"/>
                        <a:ext cx="1978025" cy="839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8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08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2" name="Object 3"/>
          <p:cNvGraphicFramePr>
            <a:graphicFrameLocks noChangeAspect="1"/>
          </p:cNvGraphicFramePr>
          <p:nvPr/>
        </p:nvGraphicFramePr>
        <p:xfrm>
          <a:off x="5775325" y="4200525"/>
          <a:ext cx="33051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5" imgW="1548728" imgH="203112" progId="Equation.DSMT4">
                  <p:embed/>
                </p:oleObj>
              </mc:Choice>
              <mc:Fallback>
                <p:oleObj name="Equation" r:id="rId5" imgW="1548728" imgH="203112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325" y="4200525"/>
                        <a:ext cx="3305175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80808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50800">
                            <a:solidFill>
                              <a:srgbClr val="FFFF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3" name="Object 4"/>
          <p:cNvGraphicFramePr>
            <a:graphicFrameLocks noChangeAspect="1"/>
          </p:cNvGraphicFramePr>
          <p:nvPr/>
        </p:nvGraphicFramePr>
        <p:xfrm>
          <a:off x="4940300" y="5343525"/>
          <a:ext cx="4197350" cy="130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7" imgW="1968500" imgH="609600" progId="Equation.DSMT4">
                  <p:embed/>
                </p:oleObj>
              </mc:Choice>
              <mc:Fallback>
                <p:oleObj name="Equation" r:id="rId7" imgW="1968500" imgH="609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5343525"/>
                        <a:ext cx="4197350" cy="1300163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4702175" y="4687888"/>
            <a:ext cx="1692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(iii)	Area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206625" y="3919538"/>
            <a:ext cx="11715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2400">
                <a:solidFill>
                  <a:srgbClr val="080808"/>
                </a:solidFill>
              </a:rPr>
              <a:t>7.71cm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6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2" grpId="0"/>
      <p:bldP spid="43" grpId="0"/>
      <p:bldP spid="44" grpId="0"/>
      <p:bldP spid="45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the formula for the area of any triangle.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0245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explain how to use the Area formula for ANY triangle.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5051425" y="3875088"/>
            <a:ext cx="41148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Use formula to find area of any triangle given two length and angle in between.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62063" y="152400"/>
            <a:ext cx="6248400" cy="1196975"/>
          </a:xfrm>
        </p:spPr>
        <p:txBody>
          <a:bodyPr/>
          <a:lstStyle/>
          <a:p>
            <a:pPr algn="ctr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General Formula for</a:t>
            </a:r>
            <a:b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</a:b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  <a:endParaRPr lang="en-GB" sz="32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954088" y="1862138"/>
            <a:ext cx="3733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Consider the triangle below:</a:t>
            </a:r>
          </a:p>
        </p:txBody>
      </p:sp>
      <p:grpSp>
        <p:nvGrpSpPr>
          <p:cNvPr id="11268" name="Group 14"/>
          <p:cNvGrpSpPr>
            <a:grpSpLocks/>
          </p:cNvGrpSpPr>
          <p:nvPr/>
        </p:nvGrpSpPr>
        <p:grpSpPr bwMode="auto">
          <a:xfrm>
            <a:off x="3563938" y="1330325"/>
            <a:ext cx="5675312" cy="2433638"/>
            <a:chOff x="864" y="939"/>
            <a:chExt cx="3575" cy="1533"/>
          </a:xfrm>
        </p:grpSpPr>
        <p:grpSp>
          <p:nvGrpSpPr>
            <p:cNvPr id="11282" name="Group 7"/>
            <p:cNvGrpSpPr>
              <a:grpSpLocks/>
            </p:cNvGrpSpPr>
            <p:nvPr/>
          </p:nvGrpSpPr>
          <p:grpSpPr bwMode="auto">
            <a:xfrm>
              <a:off x="1152" y="1200"/>
              <a:ext cx="2935" cy="960"/>
              <a:chOff x="1152" y="1200"/>
              <a:chExt cx="2935" cy="960"/>
            </a:xfrm>
          </p:grpSpPr>
          <p:sp>
            <p:nvSpPr>
              <p:cNvPr id="11289" name="Line 4"/>
              <p:cNvSpPr>
                <a:spLocks noChangeShapeType="1"/>
              </p:cNvSpPr>
              <p:nvPr/>
            </p:nvSpPr>
            <p:spPr bwMode="auto">
              <a:xfrm flipV="1">
                <a:off x="1152" y="1200"/>
                <a:ext cx="1152" cy="96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290" name="Line 5"/>
              <p:cNvSpPr>
                <a:spLocks noChangeShapeType="1"/>
              </p:cNvSpPr>
              <p:nvPr/>
            </p:nvSpPr>
            <p:spPr bwMode="auto">
              <a:xfrm>
                <a:off x="2304" y="1200"/>
                <a:ext cx="1783" cy="95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291" name="Line 6"/>
              <p:cNvSpPr>
                <a:spLocks noChangeShapeType="1"/>
              </p:cNvSpPr>
              <p:nvPr/>
            </p:nvSpPr>
            <p:spPr bwMode="auto">
              <a:xfrm>
                <a:off x="1152" y="2160"/>
                <a:ext cx="2928" cy="0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1283" name="Text Box 8"/>
            <p:cNvSpPr txBox="1">
              <a:spLocks noChangeArrowheads="1"/>
            </p:cNvSpPr>
            <p:nvPr/>
          </p:nvSpPr>
          <p:spPr bwMode="auto">
            <a:xfrm>
              <a:off x="864" y="2016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A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11284" name="Text Box 9"/>
            <p:cNvSpPr txBox="1">
              <a:spLocks noChangeArrowheads="1"/>
            </p:cNvSpPr>
            <p:nvPr/>
          </p:nvSpPr>
          <p:spPr bwMode="auto">
            <a:xfrm>
              <a:off x="4055" y="2016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B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11285" name="Text Box 10"/>
            <p:cNvSpPr txBox="1">
              <a:spLocks noChangeArrowheads="1"/>
            </p:cNvSpPr>
            <p:nvPr/>
          </p:nvSpPr>
          <p:spPr bwMode="auto">
            <a:xfrm>
              <a:off x="2208" y="939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C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11286" name="Text Box 11"/>
            <p:cNvSpPr txBox="1">
              <a:spLocks noChangeArrowheads="1"/>
            </p:cNvSpPr>
            <p:nvPr/>
          </p:nvSpPr>
          <p:spPr bwMode="auto">
            <a:xfrm>
              <a:off x="3209" y="1406"/>
              <a:ext cx="432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a</a:t>
              </a:r>
            </a:p>
          </p:txBody>
        </p:sp>
        <p:sp>
          <p:nvSpPr>
            <p:cNvPr id="11287" name="Text Box 12"/>
            <p:cNvSpPr txBox="1">
              <a:spLocks noChangeArrowheads="1"/>
            </p:cNvSpPr>
            <p:nvPr/>
          </p:nvSpPr>
          <p:spPr bwMode="auto">
            <a:xfrm>
              <a:off x="1552" y="1410"/>
              <a:ext cx="480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b</a:t>
              </a:r>
            </a:p>
          </p:txBody>
        </p:sp>
        <p:sp>
          <p:nvSpPr>
            <p:cNvPr id="11288" name="Text Box 13"/>
            <p:cNvSpPr txBox="1">
              <a:spLocks noChangeArrowheads="1"/>
            </p:cNvSpPr>
            <p:nvPr/>
          </p:nvSpPr>
          <p:spPr bwMode="auto">
            <a:xfrm>
              <a:off x="2256" y="2142"/>
              <a:ext cx="288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FF00"/>
                  </a:solidFill>
                </a:rPr>
                <a:t>c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5511800" y="1770063"/>
            <a:ext cx="457200" cy="1455737"/>
            <a:chOff x="2091" y="1008"/>
            <a:chExt cx="288" cy="960"/>
          </a:xfrm>
        </p:grpSpPr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>
              <a:off x="2304" y="1008"/>
              <a:ext cx="0" cy="960"/>
            </a:xfrm>
            <a:prstGeom prst="line">
              <a:avLst/>
            </a:prstGeom>
            <a:noFill/>
            <a:ln w="57150" cap="sq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281" name="Text Box 17"/>
            <p:cNvSpPr txBox="1">
              <a:spLocks noChangeArrowheads="1"/>
            </p:cNvSpPr>
            <p:nvPr/>
          </p:nvSpPr>
          <p:spPr bwMode="auto">
            <a:xfrm>
              <a:off x="2091" y="1460"/>
              <a:ext cx="288" cy="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>
                  <a:solidFill>
                    <a:srgbClr val="FF0000"/>
                  </a:solidFill>
                </a:rPr>
                <a:t>h</a:t>
              </a:r>
            </a:p>
          </p:txBody>
        </p:sp>
      </p:grp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855663" y="3581400"/>
            <a:ext cx="4010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Area = ½ x base x height</a:t>
            </a:r>
          </a:p>
        </p:txBody>
      </p:sp>
      <p:graphicFrame>
        <p:nvGraphicFramePr>
          <p:cNvPr id="9216" name="Object 2"/>
          <p:cNvGraphicFramePr>
            <a:graphicFrameLocks noChangeAspect="1"/>
          </p:cNvGraphicFramePr>
          <p:nvPr/>
        </p:nvGraphicFramePr>
        <p:xfrm>
          <a:off x="1778000" y="4114800"/>
          <a:ext cx="1624013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3" imgW="787058" imgH="393529" progId="Equation.DSMT4">
                  <p:embed/>
                </p:oleObj>
              </mc:Choice>
              <mc:Fallback>
                <p:oleObj name="Equation" r:id="rId3" imgW="787058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114800"/>
                        <a:ext cx="1624013" cy="812800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4630738" y="3849688"/>
            <a:ext cx="4702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What does the sine of A</a:t>
            </a:r>
            <a:r>
              <a:rPr lang="en-GB" sz="2400" baseline="30000"/>
              <a:t>o</a:t>
            </a:r>
            <a:r>
              <a:rPr lang="en-GB" sz="2400"/>
              <a:t> equal</a:t>
            </a:r>
          </a:p>
        </p:txBody>
      </p:sp>
      <p:graphicFrame>
        <p:nvGraphicFramePr>
          <p:cNvPr id="9217" name="Object 3"/>
          <p:cNvGraphicFramePr>
            <a:graphicFrameLocks noChangeAspect="1"/>
          </p:cNvGraphicFramePr>
          <p:nvPr/>
        </p:nvGraphicFramePr>
        <p:xfrm>
          <a:off x="6200775" y="4310063"/>
          <a:ext cx="1322388" cy="773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5" imgW="672808" imgH="393529" progId="Equation.DSMT4">
                  <p:embed/>
                </p:oleObj>
              </mc:Choice>
              <mc:Fallback>
                <p:oleObj name="Equation" r:id="rId5" imgW="672808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5" y="4310063"/>
                        <a:ext cx="1322388" cy="773112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5138738" y="5119688"/>
            <a:ext cx="36861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Change the subject to h.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6059488" y="5605463"/>
            <a:ext cx="1749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h = b sinA</a:t>
            </a:r>
            <a:r>
              <a:rPr lang="en-GB" sz="2400" baseline="30000">
                <a:solidFill>
                  <a:srgbClr val="FFFF00"/>
                </a:solidFill>
              </a:rPr>
              <a:t>o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4383088" y="6096000"/>
            <a:ext cx="5006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Substitute into the area formula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/>
        </p:nvGraphicFramePr>
        <p:xfrm>
          <a:off x="1484313" y="5032375"/>
          <a:ext cx="2212975" cy="75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4" name="Equation" r:id="rId7" imgW="1155700" imgH="393700" progId="Equation.DSMT4">
                  <p:embed/>
                </p:oleObj>
              </mc:Choice>
              <mc:Fallback>
                <p:oleObj name="Equation" r:id="rId7" imgW="11557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4313" y="5032375"/>
                        <a:ext cx="2212975" cy="754063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5"/>
          <p:cNvGraphicFramePr>
            <a:graphicFrameLocks noChangeAspect="1"/>
          </p:cNvGraphicFramePr>
          <p:nvPr/>
        </p:nvGraphicFramePr>
        <p:xfrm>
          <a:off x="1625600" y="5892800"/>
          <a:ext cx="1930400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" name="Equation" r:id="rId9" imgW="939392" imgH="393529" progId="Equation.DSMT4">
                  <p:embed/>
                </p:oleObj>
              </mc:Choice>
              <mc:Fallback>
                <p:oleObj name="Equation" r:id="rId9" imgW="939392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5892800"/>
                        <a:ext cx="1930400" cy="808038"/>
                      </a:xfrm>
                      <a:prstGeom prst="rect">
                        <a:avLst/>
                      </a:prstGeom>
                      <a:solidFill>
                        <a:srgbClr val="333333"/>
                      </a:solidFill>
                      <a:ln w="38100" cap="sq">
                        <a:solidFill>
                          <a:srgbClr val="FFFF00"/>
                        </a:solidFill>
                        <a:miter lim="800000"/>
                        <a:headEnd type="none" w="sm" len="sm"/>
                        <a:tailEnd type="none" w="sm" len="sm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Straight Connector 32"/>
          <p:cNvCxnSpPr/>
          <p:nvPr/>
        </p:nvCxnSpPr>
        <p:spPr>
          <a:xfrm rot="16200000" flipV="1">
            <a:off x="3113882" y="5318918"/>
            <a:ext cx="2597150" cy="30163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80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51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5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8" grpId="0"/>
      <p:bldP spid="5142" grpId="0"/>
      <p:bldP spid="5144" grpId="0"/>
      <p:bldP spid="5145" grpId="0"/>
      <p:bldP spid="5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</a:p>
        </p:txBody>
      </p:sp>
      <p:sp>
        <p:nvSpPr>
          <p:cNvPr id="23" name="Isosceles Triangle 22"/>
          <p:cNvSpPr/>
          <p:nvPr/>
        </p:nvSpPr>
        <p:spPr>
          <a:xfrm rot="20512326">
            <a:off x="887413" y="2882900"/>
            <a:ext cx="4237037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2292" name="TextBox 23"/>
          <p:cNvSpPr txBox="1">
            <a:spLocks noChangeArrowheads="1"/>
          </p:cNvSpPr>
          <p:nvPr/>
        </p:nvSpPr>
        <p:spPr bwMode="auto">
          <a:xfrm>
            <a:off x="769938" y="5630863"/>
            <a:ext cx="4841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12293" name="TextBox 24"/>
          <p:cNvSpPr txBox="1">
            <a:spLocks noChangeArrowheads="1"/>
          </p:cNvSpPr>
          <p:nvPr/>
        </p:nvSpPr>
        <p:spPr bwMode="auto">
          <a:xfrm>
            <a:off x="1865313" y="2532063"/>
            <a:ext cx="4429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12294" name="TextBox 25"/>
          <p:cNvSpPr txBox="1">
            <a:spLocks noChangeArrowheads="1"/>
          </p:cNvSpPr>
          <p:nvPr/>
        </p:nvSpPr>
        <p:spPr bwMode="auto">
          <a:xfrm>
            <a:off x="5399088" y="3976688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12295" name="TextBox 26"/>
          <p:cNvSpPr txBox="1">
            <a:spLocks noChangeArrowheads="1"/>
          </p:cNvSpPr>
          <p:nvPr/>
        </p:nvSpPr>
        <p:spPr bwMode="auto">
          <a:xfrm>
            <a:off x="762000" y="5624513"/>
            <a:ext cx="4841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12296" name="TextBox 27"/>
          <p:cNvSpPr txBox="1">
            <a:spLocks noChangeArrowheads="1"/>
          </p:cNvSpPr>
          <p:nvPr/>
        </p:nvSpPr>
        <p:spPr bwMode="auto">
          <a:xfrm>
            <a:off x="3889375" y="3105150"/>
            <a:ext cx="3952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a</a:t>
            </a:r>
          </a:p>
        </p:txBody>
      </p:sp>
      <p:sp>
        <p:nvSpPr>
          <p:cNvPr id="12297" name="TextBox 30"/>
          <p:cNvSpPr txBox="1">
            <a:spLocks noChangeArrowheads="1"/>
          </p:cNvSpPr>
          <p:nvPr/>
        </p:nvSpPr>
        <p:spPr bwMode="auto">
          <a:xfrm>
            <a:off x="1873250" y="2540000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12298" name="TextBox 31"/>
          <p:cNvSpPr txBox="1">
            <a:spLocks noChangeArrowheads="1"/>
          </p:cNvSpPr>
          <p:nvPr/>
        </p:nvSpPr>
        <p:spPr bwMode="auto">
          <a:xfrm>
            <a:off x="3171825" y="5173663"/>
            <a:ext cx="4286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12299" name="TextBox 32"/>
          <p:cNvSpPr txBox="1">
            <a:spLocks noChangeArrowheads="1"/>
          </p:cNvSpPr>
          <p:nvPr/>
        </p:nvSpPr>
        <p:spPr bwMode="auto">
          <a:xfrm>
            <a:off x="5392738" y="3968750"/>
            <a:ext cx="431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12300" name="TextBox 33"/>
          <p:cNvSpPr txBox="1">
            <a:spLocks noChangeArrowheads="1"/>
          </p:cNvSpPr>
          <p:nvPr/>
        </p:nvSpPr>
        <p:spPr bwMode="auto">
          <a:xfrm>
            <a:off x="1408113" y="3962400"/>
            <a:ext cx="396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12301" name="TextBox 36"/>
          <p:cNvSpPr txBox="1">
            <a:spLocks noChangeArrowheads="1"/>
          </p:cNvSpPr>
          <p:nvPr/>
        </p:nvSpPr>
        <p:spPr bwMode="auto">
          <a:xfrm>
            <a:off x="1989138" y="1887538"/>
            <a:ext cx="58515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The area of ANY triangle can be found </a:t>
            </a:r>
          </a:p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by the following formula.</a:t>
            </a:r>
          </a:p>
        </p:txBody>
      </p:sp>
      <p:graphicFrame>
        <p:nvGraphicFramePr>
          <p:cNvPr id="22" name="Object 2"/>
          <p:cNvGraphicFramePr>
            <a:graphicFrameLocks noChangeAspect="1"/>
          </p:cNvGraphicFramePr>
          <p:nvPr/>
        </p:nvGraphicFramePr>
        <p:xfrm>
          <a:off x="6505575" y="5630863"/>
          <a:ext cx="2301875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3" imgW="1079032" imgH="393529" progId="Equation.DSMT4">
                  <p:embed/>
                </p:oleObj>
              </mc:Choice>
              <mc:Fallback>
                <p:oleObj name="Equation" r:id="rId3" imgW="1079032" imgH="39352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5575" y="5630863"/>
                        <a:ext cx="2301875" cy="839787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5" name="Object 3"/>
          <p:cNvGraphicFramePr>
            <a:graphicFrameLocks noChangeAspect="1"/>
          </p:cNvGraphicFramePr>
          <p:nvPr/>
        </p:nvGraphicFramePr>
        <p:xfrm>
          <a:off x="6519863" y="4192588"/>
          <a:ext cx="2274887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5" imgW="1066337" imgH="393529" progId="Equation.DSMT4">
                  <p:embed/>
                </p:oleObj>
              </mc:Choice>
              <mc:Fallback>
                <p:oleObj name="Equation" r:id="rId5" imgW="1066337" imgH="393529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9863" y="4192588"/>
                        <a:ext cx="2274887" cy="839787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6491288" y="2695575"/>
          <a:ext cx="230187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7" imgW="1079032" imgH="393529" progId="Equation.DSMT4">
                  <p:embed/>
                </p:oleObj>
              </mc:Choice>
              <mc:Fallback>
                <p:oleObj name="Equation" r:id="rId7" imgW="1079032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1288" y="2695575"/>
                        <a:ext cx="2301875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589713" y="3686175"/>
            <a:ext cx="21066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Another version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626225" y="5102225"/>
            <a:ext cx="21066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Another version</a:t>
            </a:r>
          </a:p>
        </p:txBody>
      </p:sp>
      <p:sp>
        <p:nvSpPr>
          <p:cNvPr id="37" name="Cloud 36"/>
          <p:cNvSpPr/>
          <p:nvPr/>
        </p:nvSpPr>
        <p:spPr>
          <a:xfrm>
            <a:off x="2249488" y="0"/>
            <a:ext cx="5094287" cy="354171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u="sng" dirty="0">
                <a:solidFill>
                  <a:srgbClr val="080808"/>
                </a:solidFill>
                <a:latin typeface="Comic Sans MS" pitchFamily="66" charset="0"/>
              </a:rPr>
              <a:t>Key feature </a:t>
            </a: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To find the area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you need to knowing </a:t>
            </a: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2 sides and the angle in between (SAS)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5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3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</a:p>
        </p:txBody>
      </p:sp>
      <p:sp>
        <p:nvSpPr>
          <p:cNvPr id="23" name="Isosceles Triangle 22"/>
          <p:cNvSpPr/>
          <p:nvPr/>
        </p:nvSpPr>
        <p:spPr>
          <a:xfrm rot="20512326">
            <a:off x="887413" y="2882900"/>
            <a:ext cx="4237037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3316" name="TextBox 23"/>
          <p:cNvSpPr txBox="1">
            <a:spLocks noChangeArrowheads="1"/>
          </p:cNvSpPr>
          <p:nvPr/>
        </p:nvSpPr>
        <p:spPr bwMode="auto">
          <a:xfrm>
            <a:off x="769938" y="5630863"/>
            <a:ext cx="48418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13317" name="TextBox 24"/>
          <p:cNvSpPr txBox="1">
            <a:spLocks noChangeArrowheads="1"/>
          </p:cNvSpPr>
          <p:nvPr/>
        </p:nvSpPr>
        <p:spPr bwMode="auto">
          <a:xfrm>
            <a:off x="1865313" y="2532063"/>
            <a:ext cx="44291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13318" name="TextBox 25"/>
          <p:cNvSpPr txBox="1">
            <a:spLocks noChangeArrowheads="1"/>
          </p:cNvSpPr>
          <p:nvPr/>
        </p:nvSpPr>
        <p:spPr bwMode="auto">
          <a:xfrm>
            <a:off x="5399088" y="3976688"/>
            <a:ext cx="431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13319" name="TextBox 26"/>
          <p:cNvSpPr txBox="1">
            <a:spLocks noChangeArrowheads="1"/>
          </p:cNvSpPr>
          <p:nvPr/>
        </p:nvSpPr>
        <p:spPr bwMode="auto">
          <a:xfrm>
            <a:off x="762000" y="5624513"/>
            <a:ext cx="4841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A</a:t>
            </a:r>
          </a:p>
        </p:txBody>
      </p:sp>
      <p:sp>
        <p:nvSpPr>
          <p:cNvPr id="13320" name="TextBox 27"/>
          <p:cNvSpPr txBox="1">
            <a:spLocks noChangeArrowheads="1"/>
          </p:cNvSpPr>
          <p:nvPr/>
        </p:nvSpPr>
        <p:spPr bwMode="auto">
          <a:xfrm>
            <a:off x="3889375" y="3105150"/>
            <a:ext cx="1216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20cm</a:t>
            </a:r>
          </a:p>
        </p:txBody>
      </p:sp>
      <p:sp>
        <p:nvSpPr>
          <p:cNvPr id="13321" name="TextBox 30"/>
          <p:cNvSpPr txBox="1">
            <a:spLocks noChangeArrowheads="1"/>
          </p:cNvSpPr>
          <p:nvPr/>
        </p:nvSpPr>
        <p:spPr bwMode="auto">
          <a:xfrm>
            <a:off x="1873250" y="2540000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B</a:t>
            </a:r>
          </a:p>
        </p:txBody>
      </p:sp>
      <p:sp>
        <p:nvSpPr>
          <p:cNvPr id="13322" name="TextBox 31"/>
          <p:cNvSpPr txBox="1">
            <a:spLocks noChangeArrowheads="1"/>
          </p:cNvSpPr>
          <p:nvPr/>
        </p:nvSpPr>
        <p:spPr bwMode="auto">
          <a:xfrm>
            <a:off x="3171825" y="5173663"/>
            <a:ext cx="12160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25cm</a:t>
            </a:r>
          </a:p>
        </p:txBody>
      </p:sp>
      <p:sp>
        <p:nvSpPr>
          <p:cNvPr id="13323" name="TextBox 32"/>
          <p:cNvSpPr txBox="1">
            <a:spLocks noChangeArrowheads="1"/>
          </p:cNvSpPr>
          <p:nvPr/>
        </p:nvSpPr>
        <p:spPr bwMode="auto">
          <a:xfrm>
            <a:off x="5392738" y="3968750"/>
            <a:ext cx="4318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C</a:t>
            </a:r>
          </a:p>
        </p:txBody>
      </p:sp>
      <p:sp>
        <p:nvSpPr>
          <p:cNvPr id="13324" name="TextBox 33"/>
          <p:cNvSpPr txBox="1">
            <a:spLocks noChangeArrowheads="1"/>
          </p:cNvSpPr>
          <p:nvPr/>
        </p:nvSpPr>
        <p:spPr bwMode="auto">
          <a:xfrm>
            <a:off x="1408113" y="3962400"/>
            <a:ext cx="396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c</a:t>
            </a:r>
          </a:p>
        </p:txBody>
      </p:sp>
      <p:sp>
        <p:nvSpPr>
          <p:cNvPr id="13325" name="TextBox 36"/>
          <p:cNvSpPr txBox="1">
            <a:spLocks noChangeArrowheads="1"/>
          </p:cNvSpPr>
          <p:nvPr/>
        </p:nvSpPr>
        <p:spPr bwMode="auto">
          <a:xfrm>
            <a:off x="842963" y="1873250"/>
            <a:ext cx="591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Example : Find the area of the triangle.</a:t>
            </a:r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6202363" y="2943225"/>
          <a:ext cx="235585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name="Equation" r:id="rId3" imgW="1104900" imgH="393700" progId="Equation.DSMT4">
                  <p:embed/>
                </p:oleObj>
              </mc:Choice>
              <mc:Fallback>
                <p:oleObj name="Equation" r:id="rId3" imgW="1104900" imgH="3937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2363" y="2943225"/>
                        <a:ext cx="2355850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943600" y="2489200"/>
            <a:ext cx="272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The version we use is</a:t>
            </a:r>
          </a:p>
        </p:txBody>
      </p:sp>
      <p:sp>
        <p:nvSpPr>
          <p:cNvPr id="13328" name="TextBox 31"/>
          <p:cNvSpPr txBox="1">
            <a:spLocks noChangeArrowheads="1"/>
          </p:cNvSpPr>
          <p:nvPr/>
        </p:nvSpPr>
        <p:spPr bwMode="auto">
          <a:xfrm>
            <a:off x="4078288" y="4033838"/>
            <a:ext cx="830262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080808"/>
                </a:solidFill>
              </a:rPr>
              <a:t>30</a:t>
            </a:r>
            <a:r>
              <a:rPr lang="en-GB" sz="3200" baseline="30000">
                <a:solidFill>
                  <a:srgbClr val="080808"/>
                </a:solidFill>
              </a:rPr>
              <a:t>o</a:t>
            </a:r>
            <a:endParaRPr lang="en-GB" sz="3200">
              <a:solidFill>
                <a:srgbClr val="080808"/>
              </a:solidFill>
            </a:endParaRPr>
          </a:p>
        </p:txBody>
      </p:sp>
      <p:graphicFrame>
        <p:nvGraphicFramePr>
          <p:cNvPr id="2" name="Object 26"/>
          <p:cNvGraphicFramePr>
            <a:graphicFrameLocks noChangeAspect="1"/>
          </p:cNvGraphicFramePr>
          <p:nvPr/>
        </p:nvGraphicFramePr>
        <p:xfrm>
          <a:off x="5495925" y="4559300"/>
          <a:ext cx="357505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Equation" r:id="rId5" imgW="1675673" imgH="393529" progId="Equation.DSMT4">
                  <p:embed/>
                </p:oleObj>
              </mc:Choice>
              <mc:Fallback>
                <p:oleObj name="Equation" r:id="rId5" imgW="1675673" imgH="39352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5925" y="4559300"/>
                        <a:ext cx="3575050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7"/>
          <p:cNvGraphicFramePr>
            <a:graphicFrameLocks noChangeAspect="1"/>
          </p:cNvGraphicFramePr>
          <p:nvPr/>
        </p:nvGraphicFramePr>
        <p:xfrm>
          <a:off x="5197475" y="5754688"/>
          <a:ext cx="38735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3" name="Equation" r:id="rId7" imgW="1816100" imgH="203200" progId="Equation.DSMT4">
                  <p:embed/>
                </p:oleObj>
              </mc:Choice>
              <mc:Fallback>
                <p:oleObj name="Equation" r:id="rId7" imgW="1816100" imgH="2032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475" y="5754688"/>
                        <a:ext cx="3873500" cy="433387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8175" y="552450"/>
            <a:ext cx="5256213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200" dirty="0" smtClean="0">
                <a:solidFill>
                  <a:srgbClr val="FFFF00"/>
                </a:solidFill>
                <a:latin typeface="Comic Sans MS" pitchFamily="66" charset="0"/>
              </a:rPr>
              <a:t>Area of ANY Triangle</a:t>
            </a:r>
          </a:p>
        </p:txBody>
      </p:sp>
      <p:sp>
        <p:nvSpPr>
          <p:cNvPr id="23" name="Isosceles Triangle 22"/>
          <p:cNvSpPr/>
          <p:nvPr/>
        </p:nvSpPr>
        <p:spPr>
          <a:xfrm rot="20512326">
            <a:off x="887413" y="2882900"/>
            <a:ext cx="4237037" cy="2184400"/>
          </a:xfrm>
          <a:prstGeom prst="triangle">
            <a:avLst>
              <a:gd name="adj" fmla="val 42902"/>
            </a:avLst>
          </a:prstGeom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14340" name="TextBox 23"/>
          <p:cNvSpPr txBox="1">
            <a:spLocks noChangeArrowheads="1"/>
          </p:cNvSpPr>
          <p:nvPr/>
        </p:nvSpPr>
        <p:spPr bwMode="auto">
          <a:xfrm>
            <a:off x="769938" y="5630863"/>
            <a:ext cx="4810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D</a:t>
            </a:r>
          </a:p>
        </p:txBody>
      </p:sp>
      <p:sp>
        <p:nvSpPr>
          <p:cNvPr id="14341" name="TextBox 24"/>
          <p:cNvSpPr txBox="1">
            <a:spLocks noChangeArrowheads="1"/>
          </p:cNvSpPr>
          <p:nvPr/>
        </p:nvSpPr>
        <p:spPr bwMode="auto">
          <a:xfrm>
            <a:off x="1879600" y="2532063"/>
            <a:ext cx="441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E</a:t>
            </a:r>
          </a:p>
        </p:txBody>
      </p:sp>
      <p:sp>
        <p:nvSpPr>
          <p:cNvPr id="14342" name="TextBox 25"/>
          <p:cNvSpPr txBox="1">
            <a:spLocks noChangeArrowheads="1"/>
          </p:cNvSpPr>
          <p:nvPr/>
        </p:nvSpPr>
        <p:spPr bwMode="auto">
          <a:xfrm>
            <a:off x="5370513" y="3948113"/>
            <a:ext cx="4333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/>
              <a:t>F</a:t>
            </a:r>
          </a:p>
        </p:txBody>
      </p:sp>
      <p:sp>
        <p:nvSpPr>
          <p:cNvPr id="14343" name="TextBox 27"/>
          <p:cNvSpPr txBox="1">
            <a:spLocks noChangeArrowheads="1"/>
          </p:cNvSpPr>
          <p:nvPr/>
        </p:nvSpPr>
        <p:spPr bwMode="auto">
          <a:xfrm>
            <a:off x="3889375" y="3105150"/>
            <a:ext cx="11493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10cm</a:t>
            </a:r>
          </a:p>
        </p:txBody>
      </p:sp>
      <p:sp>
        <p:nvSpPr>
          <p:cNvPr id="14344" name="TextBox 31"/>
          <p:cNvSpPr txBox="1">
            <a:spLocks noChangeArrowheads="1"/>
          </p:cNvSpPr>
          <p:nvPr/>
        </p:nvSpPr>
        <p:spPr bwMode="auto">
          <a:xfrm>
            <a:off x="849313" y="3925888"/>
            <a:ext cx="965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00"/>
                </a:solidFill>
              </a:rPr>
              <a:t>8cm</a:t>
            </a:r>
          </a:p>
        </p:txBody>
      </p:sp>
      <p:sp>
        <p:nvSpPr>
          <p:cNvPr id="14345" name="TextBox 33"/>
          <p:cNvSpPr txBox="1">
            <a:spLocks noChangeArrowheads="1"/>
          </p:cNvSpPr>
          <p:nvPr/>
        </p:nvSpPr>
        <p:spPr bwMode="auto">
          <a:xfrm>
            <a:off x="1408113" y="3962400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endParaRPr lang="en-US" sz="3200">
              <a:solidFill>
                <a:srgbClr val="FFFF00"/>
              </a:solidFill>
            </a:endParaRPr>
          </a:p>
        </p:txBody>
      </p:sp>
      <p:sp>
        <p:nvSpPr>
          <p:cNvPr id="14346" name="TextBox 36"/>
          <p:cNvSpPr txBox="1">
            <a:spLocks noChangeArrowheads="1"/>
          </p:cNvSpPr>
          <p:nvPr/>
        </p:nvSpPr>
        <p:spPr bwMode="auto">
          <a:xfrm>
            <a:off x="842963" y="1873250"/>
            <a:ext cx="5918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2400">
                <a:solidFill>
                  <a:srgbClr val="FFFF00"/>
                </a:solidFill>
              </a:rPr>
              <a:t>Example : Find the area of the triangle.</a:t>
            </a:r>
          </a:p>
        </p:txBody>
      </p:sp>
      <p:graphicFrame>
        <p:nvGraphicFramePr>
          <p:cNvPr id="95236" name="Object 4"/>
          <p:cNvGraphicFramePr>
            <a:graphicFrameLocks noChangeAspect="1"/>
          </p:cNvGraphicFramePr>
          <p:nvPr/>
        </p:nvGraphicFramePr>
        <p:xfrm>
          <a:off x="6229350" y="2943225"/>
          <a:ext cx="2301875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3" imgW="1079032" imgH="393529" progId="Equation.DSMT4">
                  <p:embed/>
                </p:oleObj>
              </mc:Choice>
              <mc:Fallback>
                <p:oleObj name="Equation" r:id="rId3" imgW="1079032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9350" y="2943225"/>
                        <a:ext cx="2301875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943600" y="2489200"/>
            <a:ext cx="27241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The version we use is</a:t>
            </a:r>
          </a:p>
        </p:txBody>
      </p:sp>
      <p:sp>
        <p:nvSpPr>
          <p:cNvPr id="14349" name="TextBox 31"/>
          <p:cNvSpPr txBox="1">
            <a:spLocks noChangeArrowheads="1"/>
          </p:cNvSpPr>
          <p:nvPr/>
        </p:nvSpPr>
        <p:spPr bwMode="auto">
          <a:xfrm>
            <a:off x="2206625" y="3294063"/>
            <a:ext cx="8286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080808"/>
                </a:solidFill>
              </a:rPr>
              <a:t>60</a:t>
            </a:r>
            <a:r>
              <a:rPr lang="en-GB" sz="3200" baseline="30000">
                <a:solidFill>
                  <a:srgbClr val="080808"/>
                </a:solidFill>
              </a:rPr>
              <a:t>o</a:t>
            </a:r>
            <a:endParaRPr lang="en-GB" sz="3200">
              <a:solidFill>
                <a:srgbClr val="080808"/>
              </a:solidFill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603875" y="4559300"/>
          <a:ext cx="3359150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5" imgW="1574800" imgH="393700" progId="Equation.DSMT4">
                  <p:embed/>
                </p:oleObj>
              </mc:Choice>
              <mc:Fallback>
                <p:oleObj name="Equation" r:id="rId5" imgW="1574800" imgH="3937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4559300"/>
                        <a:ext cx="3359150" cy="839788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170488" y="5754688"/>
          <a:ext cx="3927475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7" imgW="1841500" imgH="203200" progId="Equation.DSMT4">
                  <p:embed/>
                </p:oleObj>
              </mc:Choice>
              <mc:Fallback>
                <p:oleObj name="Equation" r:id="rId7" imgW="1841500" imgH="203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0488" y="5754688"/>
                        <a:ext cx="3927475" cy="433387"/>
                      </a:xfrm>
                      <a:prstGeom prst="rect">
                        <a:avLst/>
                      </a:prstGeom>
                      <a:solidFill>
                        <a:srgbClr val="808080"/>
                      </a:solidFill>
                      <a:ln w="50800">
                        <a:solidFill>
                          <a:srgbClr val="FFFF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097088" y="693738"/>
            <a:ext cx="5362575" cy="762000"/>
          </a:xfrm>
        </p:spPr>
        <p:txBody>
          <a:bodyPr/>
          <a:lstStyle/>
          <a:p>
            <a:pPr>
              <a:defRPr/>
            </a:pPr>
            <a:r>
              <a:rPr lang="en-GB" sz="3200" dirty="0">
                <a:solidFill>
                  <a:srgbClr val="FFFF00"/>
                </a:solidFill>
                <a:latin typeface="Comic Sans MS" pitchFamily="66" charset="0"/>
              </a:rPr>
              <a:t>What Goes In The Box ?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982663" y="1865313"/>
            <a:ext cx="6361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>
                <a:solidFill>
                  <a:srgbClr val="FFFF00"/>
                </a:solidFill>
              </a:rPr>
              <a:t>Calculate the areas of the triangles below:</a:t>
            </a:r>
          </a:p>
        </p:txBody>
      </p:sp>
      <p:grpSp>
        <p:nvGrpSpPr>
          <p:cNvPr id="15364" name="Group 12"/>
          <p:cNvGrpSpPr>
            <a:grpSpLocks/>
          </p:cNvGrpSpPr>
          <p:nvPr/>
        </p:nvGrpSpPr>
        <p:grpSpPr bwMode="auto">
          <a:xfrm>
            <a:off x="1371600" y="2463800"/>
            <a:ext cx="4114800" cy="1905000"/>
            <a:chOff x="864" y="1104"/>
            <a:chExt cx="2592" cy="1200"/>
          </a:xfrm>
        </p:grpSpPr>
        <p:sp>
          <p:nvSpPr>
            <p:cNvPr id="15380" name="Text Box 4"/>
            <p:cNvSpPr txBox="1">
              <a:spLocks noChangeArrowheads="1"/>
            </p:cNvSpPr>
            <p:nvPr/>
          </p:nvSpPr>
          <p:spPr bwMode="auto">
            <a:xfrm>
              <a:off x="864" y="1104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(1)</a:t>
              </a:r>
            </a:p>
          </p:txBody>
        </p:sp>
        <p:grpSp>
          <p:nvGrpSpPr>
            <p:cNvPr id="15381" name="Group 8"/>
            <p:cNvGrpSpPr>
              <a:grpSpLocks/>
            </p:cNvGrpSpPr>
            <p:nvPr/>
          </p:nvGrpSpPr>
          <p:grpSpPr bwMode="auto">
            <a:xfrm>
              <a:off x="1008" y="1104"/>
              <a:ext cx="2448" cy="912"/>
              <a:chOff x="1008" y="1104"/>
              <a:chExt cx="2448" cy="912"/>
            </a:xfrm>
          </p:grpSpPr>
          <p:sp>
            <p:nvSpPr>
              <p:cNvPr id="15385" name="Line 5"/>
              <p:cNvSpPr>
                <a:spLocks noChangeShapeType="1"/>
              </p:cNvSpPr>
              <p:nvPr/>
            </p:nvSpPr>
            <p:spPr bwMode="auto">
              <a:xfrm flipV="1">
                <a:off x="1008" y="1104"/>
                <a:ext cx="864" cy="768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386" name="Line 6"/>
              <p:cNvSpPr>
                <a:spLocks noChangeShapeType="1"/>
              </p:cNvSpPr>
              <p:nvPr/>
            </p:nvSpPr>
            <p:spPr bwMode="auto">
              <a:xfrm>
                <a:off x="1872" y="1104"/>
                <a:ext cx="1584" cy="91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387" name="Line 7"/>
              <p:cNvSpPr>
                <a:spLocks noChangeShapeType="1"/>
              </p:cNvSpPr>
              <p:nvPr/>
            </p:nvSpPr>
            <p:spPr bwMode="auto">
              <a:xfrm>
                <a:off x="1008" y="1872"/>
                <a:ext cx="2448" cy="14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5382" name="Text Box 9"/>
            <p:cNvSpPr txBox="1">
              <a:spLocks noChangeArrowheads="1"/>
            </p:cNvSpPr>
            <p:nvPr/>
          </p:nvSpPr>
          <p:spPr bwMode="auto">
            <a:xfrm>
              <a:off x="2544" y="1680"/>
              <a:ext cx="52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23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15383" name="Text Box 10"/>
            <p:cNvSpPr txBox="1">
              <a:spLocks noChangeArrowheads="1"/>
            </p:cNvSpPr>
            <p:nvPr/>
          </p:nvSpPr>
          <p:spPr bwMode="auto">
            <a:xfrm>
              <a:off x="1824" y="2016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15cm</a:t>
              </a:r>
            </a:p>
          </p:txBody>
        </p:sp>
        <p:sp>
          <p:nvSpPr>
            <p:cNvPr id="15384" name="Text Box 11"/>
            <p:cNvSpPr txBox="1">
              <a:spLocks noChangeArrowheads="1"/>
            </p:cNvSpPr>
            <p:nvPr/>
          </p:nvSpPr>
          <p:spPr bwMode="auto">
            <a:xfrm>
              <a:off x="2496" y="1152"/>
              <a:ext cx="7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12.6cm</a:t>
              </a:r>
            </a:p>
          </p:txBody>
        </p:sp>
      </p:grpSp>
      <p:grpSp>
        <p:nvGrpSpPr>
          <p:cNvPr id="15365" name="Group 21"/>
          <p:cNvGrpSpPr>
            <a:grpSpLocks/>
          </p:cNvGrpSpPr>
          <p:nvPr/>
        </p:nvGrpSpPr>
        <p:grpSpPr bwMode="auto">
          <a:xfrm>
            <a:off x="1371600" y="4419600"/>
            <a:ext cx="3505200" cy="2209800"/>
            <a:chOff x="864" y="2784"/>
            <a:chExt cx="2208" cy="1392"/>
          </a:xfrm>
        </p:grpSpPr>
        <p:sp>
          <p:nvSpPr>
            <p:cNvPr id="15372" name="Text Box 13"/>
            <p:cNvSpPr txBox="1">
              <a:spLocks noChangeArrowheads="1"/>
            </p:cNvSpPr>
            <p:nvPr/>
          </p:nvSpPr>
          <p:spPr bwMode="auto">
            <a:xfrm>
              <a:off x="864" y="2784"/>
              <a:ext cx="3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(2)</a:t>
              </a:r>
            </a:p>
          </p:txBody>
        </p:sp>
        <p:grpSp>
          <p:nvGrpSpPr>
            <p:cNvPr id="15373" name="Group 17"/>
            <p:cNvGrpSpPr>
              <a:grpSpLocks/>
            </p:cNvGrpSpPr>
            <p:nvPr/>
          </p:nvGrpSpPr>
          <p:grpSpPr bwMode="auto">
            <a:xfrm>
              <a:off x="1392" y="2880"/>
              <a:ext cx="1680" cy="1296"/>
              <a:chOff x="1392" y="2880"/>
              <a:chExt cx="1680" cy="1296"/>
            </a:xfrm>
          </p:grpSpPr>
          <p:sp>
            <p:nvSpPr>
              <p:cNvPr id="15377" name="Line 14"/>
              <p:cNvSpPr>
                <a:spLocks noChangeShapeType="1"/>
              </p:cNvSpPr>
              <p:nvPr/>
            </p:nvSpPr>
            <p:spPr bwMode="auto">
              <a:xfrm>
                <a:off x="1392" y="2880"/>
                <a:ext cx="1680" cy="432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378" name="Line 15"/>
              <p:cNvSpPr>
                <a:spLocks noChangeShapeType="1"/>
              </p:cNvSpPr>
              <p:nvPr/>
            </p:nvSpPr>
            <p:spPr bwMode="auto">
              <a:xfrm>
                <a:off x="1392" y="2880"/>
                <a:ext cx="144" cy="1296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5379" name="Line 16"/>
              <p:cNvSpPr>
                <a:spLocks noChangeShapeType="1"/>
              </p:cNvSpPr>
              <p:nvPr/>
            </p:nvSpPr>
            <p:spPr bwMode="auto">
              <a:xfrm flipV="1">
                <a:off x="1536" y="3312"/>
                <a:ext cx="1536" cy="864"/>
              </a:xfrm>
              <a:prstGeom prst="line">
                <a:avLst/>
              </a:prstGeom>
              <a:noFill/>
              <a:ln w="38100" cap="sq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5374" name="Text Box 18"/>
            <p:cNvSpPr txBox="1">
              <a:spLocks noChangeArrowheads="1"/>
            </p:cNvSpPr>
            <p:nvPr/>
          </p:nvSpPr>
          <p:spPr bwMode="auto">
            <a:xfrm>
              <a:off x="1584" y="3696"/>
              <a:ext cx="5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71</a:t>
              </a:r>
              <a:r>
                <a:rPr lang="en-GB" sz="2400" baseline="30000"/>
                <a:t>o</a:t>
              </a:r>
            </a:p>
          </p:txBody>
        </p:sp>
        <p:sp>
          <p:nvSpPr>
            <p:cNvPr id="15375" name="Text Box 19"/>
            <p:cNvSpPr txBox="1">
              <a:spLocks noChangeArrowheads="1"/>
            </p:cNvSpPr>
            <p:nvPr/>
          </p:nvSpPr>
          <p:spPr bwMode="auto">
            <a:xfrm>
              <a:off x="912" y="3408"/>
              <a:ext cx="6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5.7m</a:t>
              </a:r>
            </a:p>
          </p:txBody>
        </p:sp>
        <p:sp>
          <p:nvSpPr>
            <p:cNvPr id="15376" name="Text Box 20"/>
            <p:cNvSpPr txBox="1">
              <a:spLocks noChangeArrowheads="1"/>
            </p:cNvSpPr>
            <p:nvPr/>
          </p:nvSpPr>
          <p:spPr bwMode="auto">
            <a:xfrm>
              <a:off x="2352" y="3792"/>
              <a:ext cx="63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Comic Sans MS" pitchFamily="66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400"/>
                <a:t>6.2m</a:t>
              </a:r>
            </a:p>
          </p:txBody>
        </p:sp>
      </p:grpSp>
      <p:sp>
        <p:nvSpPr>
          <p:cNvPr id="15366" name="Rectangle 31"/>
          <p:cNvSpPr>
            <a:spLocks noChangeArrowheads="1"/>
          </p:cNvSpPr>
          <p:nvPr/>
        </p:nvSpPr>
        <p:spPr bwMode="auto">
          <a:xfrm>
            <a:off x="6143625" y="2895600"/>
            <a:ext cx="1600200" cy="6096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32"/>
          <p:cNvSpPr>
            <a:spLocks noChangeArrowheads="1"/>
          </p:cNvSpPr>
          <p:nvPr/>
        </p:nvSpPr>
        <p:spPr bwMode="auto">
          <a:xfrm>
            <a:off x="5410200" y="5689600"/>
            <a:ext cx="1600200" cy="609600"/>
          </a:xfrm>
          <a:prstGeom prst="rect">
            <a:avLst/>
          </a:prstGeom>
          <a:solidFill>
            <a:srgbClr val="4D4D4D"/>
          </a:solidFill>
          <a:ln w="38100" cap="sq">
            <a:solidFill>
              <a:srgbClr val="FFFF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26" name="Text Box 34"/>
          <p:cNvSpPr txBox="1">
            <a:spLocks noChangeArrowheads="1"/>
          </p:cNvSpPr>
          <p:nvPr/>
        </p:nvSpPr>
        <p:spPr bwMode="auto">
          <a:xfrm>
            <a:off x="6143625" y="2971800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=36.9cm</a:t>
            </a:r>
            <a:r>
              <a:rPr lang="en-GB" baseline="30000"/>
              <a:t>2</a:t>
            </a:r>
          </a:p>
        </p:txBody>
      </p:sp>
      <p:sp>
        <p:nvSpPr>
          <p:cNvPr id="8228" name="Text Box 36"/>
          <p:cNvSpPr txBox="1">
            <a:spLocks noChangeArrowheads="1"/>
          </p:cNvSpPr>
          <p:nvPr/>
        </p:nvSpPr>
        <p:spPr bwMode="auto">
          <a:xfrm>
            <a:off x="5514975" y="57912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/>
              <a:t>A =16.7m</a:t>
            </a:r>
            <a:r>
              <a:rPr lang="en-GB" baseline="30000"/>
              <a:t>2</a:t>
            </a:r>
          </a:p>
        </p:txBody>
      </p:sp>
      <p:pic>
        <p:nvPicPr>
          <p:cNvPr id="15370" name="Picture 4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Cloud 40"/>
          <p:cNvSpPr/>
          <p:nvPr/>
        </p:nvSpPr>
        <p:spPr>
          <a:xfrm>
            <a:off x="5776913" y="101600"/>
            <a:ext cx="3294062" cy="197485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u="sng" dirty="0">
                <a:solidFill>
                  <a:srgbClr val="080808"/>
                </a:solidFill>
                <a:latin typeface="Comic Sans MS" pitchFamily="66" charset="0"/>
              </a:rPr>
              <a:t>Key feature </a:t>
            </a:r>
          </a:p>
          <a:p>
            <a:pPr algn="ctr">
              <a:defRPr/>
            </a:pPr>
            <a:endParaRPr lang="en-GB" sz="2400" dirty="0">
              <a:solidFill>
                <a:srgbClr val="080808"/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sz="2400" dirty="0">
                <a:solidFill>
                  <a:srgbClr val="080808"/>
                </a:solidFill>
                <a:latin typeface="Comic Sans MS" pitchFamily="66" charset="0"/>
              </a:rPr>
              <a:t>Remember (SAS)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6" grpId="0" autoUpdateAnimBg="0"/>
      <p:bldP spid="8228" grpId="0" autoUpdateAnimBg="0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77159" name="Text Box 7"/>
          <p:cNvSpPr txBox="1">
            <a:spLocks noChangeArrowheads="1"/>
          </p:cNvSpPr>
          <p:nvPr/>
        </p:nvSpPr>
        <p:spPr bwMode="auto">
          <a:xfrm>
            <a:off x="5029200" y="3025775"/>
            <a:ext cx="4114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Know how to use the sine rule to solve REAL LIFE problems involving lengths.</a:t>
            </a:r>
            <a:endParaRPr lang="en-GB" sz="3600" dirty="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6389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7161" name="Rectangle 9"/>
          <p:cNvSpPr>
            <a:spLocks noChangeArrowheads="1"/>
          </p:cNvSpPr>
          <p:nvPr/>
        </p:nvSpPr>
        <p:spPr bwMode="auto">
          <a:xfrm>
            <a:off x="977900" y="3044825"/>
            <a:ext cx="3852863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1.   To show how to use the sine rule to solve REAL LIFE problems involving finding  the  length of a side of a triangle .</a:t>
            </a:r>
          </a:p>
        </p:txBody>
      </p:sp>
      <p:sp>
        <p:nvSpPr>
          <p:cNvPr id="15" name="Rectangle 64"/>
          <p:cNvSpPr>
            <a:spLocks noChangeArrowheads="1"/>
          </p:cNvSpPr>
          <p:nvPr/>
        </p:nvSpPr>
        <p:spPr bwMode="auto">
          <a:xfrm>
            <a:off x="1584325" y="498475"/>
            <a:ext cx="589756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5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Sine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9" grpId="0"/>
      <p:bldP spid="177161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4177</TotalTime>
  <Words>644</Words>
  <Application>Microsoft Office PowerPoint</Application>
  <PresentationFormat>On-screen Show (4:3)</PresentationFormat>
  <Paragraphs>212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6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1" baseType="lpstr">
      <vt:lpstr>Comic Sans MS</vt:lpstr>
      <vt:lpstr>Arial</vt:lpstr>
      <vt:lpstr>Tahoma</vt:lpstr>
      <vt:lpstr>Wingdings</vt:lpstr>
      <vt:lpstr>Calibri</vt:lpstr>
      <vt:lpstr>1_Shimmer</vt:lpstr>
      <vt:lpstr>Office Theme</vt:lpstr>
      <vt:lpstr>2_Shimmer</vt:lpstr>
      <vt:lpstr>3_Shimmer</vt:lpstr>
      <vt:lpstr>4_Shimmer</vt:lpstr>
      <vt:lpstr>5_Shimmer</vt:lpstr>
      <vt:lpstr>Equation</vt:lpstr>
      <vt:lpstr>MathType 5.0 Equation</vt:lpstr>
      <vt:lpstr>Area of a Triangle</vt:lpstr>
      <vt:lpstr>Area of a Triangle</vt:lpstr>
      <vt:lpstr>Area of ANY Triangle</vt:lpstr>
      <vt:lpstr>General Formula for Area of ANY Triangle</vt:lpstr>
      <vt:lpstr>Area of ANY Triangle</vt:lpstr>
      <vt:lpstr>Area of ANY Triangle</vt:lpstr>
      <vt:lpstr>Area of ANY Triangle</vt:lpstr>
      <vt:lpstr>What Goes In The Box ?</vt:lpstr>
      <vt:lpstr>PowerPoint Presentation</vt:lpstr>
      <vt:lpstr>Sine Rule</vt:lpstr>
      <vt:lpstr>PowerPoint Presentation</vt:lpstr>
      <vt:lpstr>Calculating Sides  Using The Sine Rule</vt:lpstr>
      <vt:lpstr>Calculating Sides  Using The Sine Rule</vt:lpstr>
      <vt:lpstr>What goes in the Box ?</vt:lpstr>
      <vt:lpstr>PowerPoint Presentation</vt:lpstr>
      <vt:lpstr>Calculating Angles  Using The Sine Rule</vt:lpstr>
      <vt:lpstr>PowerPoint Presentation</vt:lpstr>
      <vt:lpstr>What Goes In The Box ?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497</cp:revision>
  <dcterms:created xsi:type="dcterms:W3CDTF">2005-04-06T16:52:43Z</dcterms:created>
  <dcterms:modified xsi:type="dcterms:W3CDTF">2019-01-18T17:04:29Z</dcterms:modified>
</cp:coreProperties>
</file>