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54"/>
  </p:notesMasterIdLst>
  <p:sldIdLst>
    <p:sldId id="256" r:id="rId2"/>
    <p:sldId id="257" r:id="rId3"/>
    <p:sldId id="302" r:id="rId4"/>
    <p:sldId id="303" r:id="rId5"/>
    <p:sldId id="304" r:id="rId6"/>
    <p:sldId id="258" r:id="rId7"/>
    <p:sldId id="305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98" r:id="rId21"/>
    <p:sldId id="307" r:id="rId22"/>
    <p:sldId id="271" r:id="rId23"/>
    <p:sldId id="272" r:id="rId24"/>
    <p:sldId id="273" r:id="rId25"/>
    <p:sldId id="274" r:id="rId26"/>
    <p:sldId id="275" r:id="rId27"/>
    <p:sldId id="277" r:id="rId28"/>
    <p:sldId id="278" r:id="rId29"/>
    <p:sldId id="279" r:id="rId30"/>
    <p:sldId id="306" r:id="rId31"/>
    <p:sldId id="299" r:id="rId32"/>
    <p:sldId id="300" r:id="rId33"/>
    <p:sldId id="280" r:id="rId34"/>
    <p:sldId id="276" r:id="rId35"/>
    <p:sldId id="281" r:id="rId36"/>
    <p:sldId id="296" r:id="rId37"/>
    <p:sldId id="282" r:id="rId38"/>
    <p:sldId id="283" r:id="rId39"/>
    <p:sldId id="284" r:id="rId40"/>
    <p:sldId id="285" r:id="rId41"/>
    <p:sldId id="286" r:id="rId42"/>
    <p:sldId id="287" r:id="rId43"/>
    <p:sldId id="288" r:id="rId44"/>
    <p:sldId id="289" r:id="rId45"/>
    <p:sldId id="290" r:id="rId46"/>
    <p:sldId id="291" r:id="rId47"/>
    <p:sldId id="292" r:id="rId48"/>
    <p:sldId id="293" r:id="rId49"/>
    <p:sldId id="294" r:id="rId50"/>
    <p:sldId id="301" r:id="rId51"/>
    <p:sldId id="295" r:id="rId52"/>
    <p:sldId id="297" r:id="rId5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CC"/>
    <a:srgbClr val="FFFF00"/>
    <a:srgbClr val="66FF66"/>
    <a:srgbClr val="993300"/>
    <a:srgbClr val="00CC00"/>
    <a:srgbClr val="33CCCC"/>
    <a:srgbClr val="FF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34" autoAdjust="0"/>
  </p:normalViewPr>
  <p:slideViewPr>
    <p:cSldViewPr snapToGrid="0">
      <p:cViewPr>
        <p:scale>
          <a:sx n="75" d="100"/>
          <a:sy n="75" d="100"/>
        </p:scale>
        <p:origin x="-5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584485B-9709-4FD9-BF6B-08A2406C50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743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78DDFF30-ED74-4FBC-A7E0-71BC8A3A36CC}" type="slidenum">
              <a:rPr lang="en-US" smtClean="0">
                <a:latin typeface="Arial" pitchFamily="34" charset="0"/>
              </a:rPr>
              <a:pPr/>
              <a:t>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B08C6E4-031C-406D-BBCA-72D54A0DC579}" type="slidenum">
              <a:rPr lang="en-US" smtClean="0">
                <a:latin typeface="Arial" pitchFamily="34" charset="0"/>
              </a:rPr>
              <a:pPr/>
              <a:t>10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65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D581E11-996E-45C7-96A7-86ACC22FED47}" type="slidenum">
              <a:rPr lang="en-US" smtClean="0">
                <a:latin typeface="Arial" pitchFamily="34" charset="0"/>
              </a:rPr>
              <a:pPr/>
              <a:t>11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75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5ABB2FF-93B6-4735-9F71-2893AE57FFE5}" type="slidenum">
              <a:rPr lang="en-US" smtClean="0">
                <a:latin typeface="Arial" pitchFamily="34" charset="0"/>
              </a:rPr>
              <a:pPr/>
              <a:t>12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86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98D6C0D-4160-40B5-B927-15C0ECA522AA}" type="slidenum">
              <a:rPr lang="en-US" smtClean="0">
                <a:latin typeface="Arial" pitchFamily="34" charset="0"/>
              </a:rPr>
              <a:pPr/>
              <a:t>13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96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F565C043-ADCB-47B2-8F92-1C1FE243C050}" type="slidenum">
              <a:rPr lang="en-US" smtClean="0">
                <a:latin typeface="Arial" pitchFamily="34" charset="0"/>
              </a:rPr>
              <a:pPr/>
              <a:t>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706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46F44F9C-569B-45D6-BF00-BF7DFB1439D6}" type="slidenum">
              <a:rPr lang="en-US" smtClean="0">
                <a:latin typeface="Arial" pitchFamily="34" charset="0"/>
              </a:rPr>
              <a:pPr/>
              <a:t>15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716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4AC4F50A-2A92-4661-A69F-0ACF6C5C2107}" type="slidenum">
              <a:rPr lang="en-US" smtClean="0">
                <a:latin typeface="Arial" pitchFamily="34" charset="0"/>
              </a:rPr>
              <a:pPr/>
              <a:t>16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727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77C5E3F-7F0F-44AF-B080-B24A78C5D01E}" type="slidenum">
              <a:rPr lang="en-US" smtClean="0">
                <a:latin typeface="Arial" pitchFamily="34" charset="0"/>
              </a:rPr>
              <a:pPr/>
              <a:t>17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737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EA0996D1-4BC9-412E-BCEB-BA3C924AFE18}" type="slidenum">
              <a:rPr lang="en-US" smtClean="0">
                <a:latin typeface="Arial" pitchFamily="34" charset="0"/>
              </a:rPr>
              <a:pPr/>
              <a:t>18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747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2BCBC3A-A92A-4F3A-954F-7FFE106B91D2}" type="slidenum">
              <a:rPr lang="en-US" smtClean="0">
                <a:latin typeface="Arial" pitchFamily="34" charset="0"/>
              </a:rPr>
              <a:pPr/>
              <a:t>19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757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FD94B98-9EBE-49C6-842B-906586B03680}" type="slidenum">
              <a:rPr lang="en-US" smtClean="0">
                <a:latin typeface="Arial" pitchFamily="34" charset="0"/>
              </a:rPr>
              <a:pPr/>
              <a:t>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8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6CCF471-93DD-4CA2-8578-31A8BC07FF40}" type="slidenum">
              <a:rPr lang="en-US" smtClean="0">
                <a:latin typeface="Arial" pitchFamily="34" charset="0"/>
              </a:rPr>
              <a:pPr/>
              <a:t>20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768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5F1AD45-6648-42D2-9992-67932C00B71A}" type="slidenum">
              <a:rPr lang="en-US" smtClean="0">
                <a:latin typeface="Arial" pitchFamily="34" charset="0"/>
              </a:rPr>
              <a:pPr/>
              <a:t>21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778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14F9DB4-5042-4D68-9F11-DC9E239E947D}" type="slidenum">
              <a:rPr lang="en-US" smtClean="0">
                <a:latin typeface="Arial" pitchFamily="34" charset="0"/>
              </a:rPr>
              <a:pPr/>
              <a:t>22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788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140F274-425A-4660-B0F9-66089A31D7E5}" type="slidenum">
              <a:rPr lang="en-US" smtClean="0">
                <a:latin typeface="Arial" pitchFamily="34" charset="0"/>
              </a:rPr>
              <a:pPr/>
              <a:t>23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798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3A26EE7-81EE-4096-A2CE-02C516FBF595}" type="slidenum">
              <a:rPr lang="en-US" smtClean="0">
                <a:latin typeface="Arial" pitchFamily="34" charset="0"/>
              </a:rPr>
              <a:pPr/>
              <a:t>24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808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8CB183E-EC28-450E-91C1-DAB67052C325}" type="slidenum">
              <a:rPr lang="en-US" smtClean="0">
                <a:latin typeface="Arial" pitchFamily="34" charset="0"/>
              </a:rPr>
              <a:pPr/>
              <a:t>25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819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5173C247-80B3-496A-8E80-569FE075A421}" type="slidenum">
              <a:rPr lang="en-US" smtClean="0">
                <a:latin typeface="Arial" pitchFamily="34" charset="0"/>
              </a:rPr>
              <a:pPr/>
              <a:t>26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829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4F68E9E-1B12-4FEE-8981-0C636CC6D423}" type="slidenum">
              <a:rPr lang="en-US" smtClean="0">
                <a:latin typeface="Arial" pitchFamily="34" charset="0"/>
              </a:rPr>
              <a:pPr/>
              <a:t>27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839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C10B635-44A8-4691-8EF7-A04A49AB4E92}" type="slidenum">
              <a:rPr lang="en-US" smtClean="0">
                <a:latin typeface="Arial" pitchFamily="34" charset="0"/>
              </a:rPr>
              <a:pPr/>
              <a:t>28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849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BCFF59D-E438-4D7B-9C83-E3900C48EA03}" type="slidenum">
              <a:rPr lang="en-US" smtClean="0">
                <a:latin typeface="Arial" pitchFamily="34" charset="0"/>
              </a:rPr>
              <a:pPr/>
              <a:t>29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860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FAABFC35-3D2E-4D38-8708-CFFCC41D311F}" type="slidenum">
              <a:rPr lang="en-US" smtClean="0">
                <a:latin typeface="Arial" pitchFamily="34" charset="0"/>
              </a:rPr>
              <a:pPr/>
              <a:t>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37FA9B3-801D-49F8-86DE-8A84D3859137}" type="slidenum">
              <a:rPr lang="en-US" smtClean="0">
                <a:latin typeface="Arial" pitchFamily="34" charset="0"/>
              </a:rPr>
              <a:pPr/>
              <a:t>30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870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CA94632-9CA4-4D50-9D6C-3CBE74789A58}" type="slidenum">
              <a:rPr lang="en-US" smtClean="0">
                <a:latin typeface="Arial" pitchFamily="34" charset="0"/>
              </a:rPr>
              <a:pPr/>
              <a:t>31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880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4160C06-1887-41D8-9E18-13B5442716F0}" type="slidenum">
              <a:rPr lang="en-US" smtClean="0">
                <a:latin typeface="Arial" pitchFamily="34" charset="0"/>
              </a:rPr>
              <a:pPr/>
              <a:t>32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890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C29B91E-DFCD-4820-96BC-3D254ED5BDDB}" type="slidenum">
              <a:rPr lang="en-US" smtClean="0">
                <a:latin typeface="Arial" pitchFamily="34" charset="0"/>
              </a:rPr>
              <a:pPr/>
              <a:t>33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01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7768F35-CC31-4060-B29F-01E7208AC22C}" type="slidenum">
              <a:rPr lang="en-US" smtClean="0">
                <a:latin typeface="Arial" pitchFamily="34" charset="0"/>
              </a:rPr>
              <a:pPr/>
              <a:t>34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11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16A8AB5-8D65-4F8D-BEEC-EA38F387F13A}" type="slidenum">
              <a:rPr lang="en-US" smtClean="0">
                <a:latin typeface="Arial" pitchFamily="34" charset="0"/>
              </a:rPr>
              <a:pPr/>
              <a:t>35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21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C1D0CF10-58BF-4296-A87F-FF68D2829209}" type="slidenum">
              <a:rPr lang="en-US" smtClean="0">
                <a:latin typeface="Arial" pitchFamily="34" charset="0"/>
              </a:rPr>
              <a:pPr/>
              <a:t>36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31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2320E7E-1DFD-4242-96A7-F816362DBC6F}" type="slidenum">
              <a:rPr lang="en-US" smtClean="0">
                <a:latin typeface="Arial" pitchFamily="34" charset="0"/>
              </a:rPr>
              <a:pPr/>
              <a:t>37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42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4B6F1FE4-47F2-4C61-8CF2-B6C388F43EC3}" type="slidenum">
              <a:rPr lang="en-US" smtClean="0">
                <a:latin typeface="Arial" pitchFamily="34" charset="0"/>
              </a:rPr>
              <a:pPr/>
              <a:t>38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52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51ADCFBA-C134-4AA8-9974-724D3246D670}" type="slidenum">
              <a:rPr lang="en-US" smtClean="0">
                <a:latin typeface="Arial" pitchFamily="34" charset="0"/>
              </a:rPr>
              <a:pPr/>
              <a:t>39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62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E9493095-A1E6-476E-993F-5173BD98205D}" type="slidenum">
              <a:rPr lang="en-US" smtClean="0">
                <a:latin typeface="Arial" pitchFamily="34" charset="0"/>
              </a:rPr>
              <a:pPr/>
              <a:t>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7DC3D782-9941-4E61-81D6-BCFA7D293E44}" type="slidenum">
              <a:rPr lang="en-US" smtClean="0">
                <a:latin typeface="Arial" pitchFamily="34" charset="0"/>
              </a:rPr>
              <a:pPr/>
              <a:t>40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72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8E127113-BF75-4429-9F2A-605940797A6A}" type="slidenum">
              <a:rPr lang="en-US" smtClean="0">
                <a:latin typeface="Arial" pitchFamily="34" charset="0"/>
              </a:rPr>
              <a:pPr/>
              <a:t>41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83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D889F34-92AA-4ED1-82EC-474A903DE088}" type="slidenum">
              <a:rPr lang="en-US" smtClean="0">
                <a:latin typeface="Arial" pitchFamily="34" charset="0"/>
              </a:rPr>
              <a:pPr/>
              <a:t>42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93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9096FEE-8997-423C-B29F-C1979EB26B29}" type="slidenum">
              <a:rPr lang="en-US" smtClean="0">
                <a:latin typeface="Arial" pitchFamily="34" charset="0"/>
              </a:rPr>
              <a:pPr/>
              <a:t>43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03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6ED8E2A-AFE4-4864-B05E-246F1DEA9F5C}" type="slidenum">
              <a:rPr lang="en-US" smtClean="0">
                <a:latin typeface="Arial" pitchFamily="34" charset="0"/>
              </a:rPr>
              <a:pPr/>
              <a:t>44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13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B737106-CABF-4FC1-860F-172960BD0607}" type="slidenum">
              <a:rPr lang="en-US" smtClean="0">
                <a:latin typeface="Arial" pitchFamily="34" charset="0"/>
              </a:rPr>
              <a:pPr/>
              <a:t>45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24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0D71B12-1117-4C64-86B7-D5CE39A1253C}" type="slidenum">
              <a:rPr lang="en-US" smtClean="0">
                <a:latin typeface="Arial" pitchFamily="34" charset="0"/>
              </a:rPr>
              <a:pPr/>
              <a:t>46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34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FFD23624-FB2D-4BDA-ABD8-1FB2D1B8085A}" type="slidenum">
              <a:rPr lang="en-US" smtClean="0">
                <a:latin typeface="Arial" pitchFamily="34" charset="0"/>
              </a:rPr>
              <a:pPr/>
              <a:t>47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44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52A3420D-0C7F-47C6-A64A-263D58CDFE84}" type="slidenum">
              <a:rPr lang="en-US" smtClean="0">
                <a:latin typeface="Arial" pitchFamily="34" charset="0"/>
              </a:rPr>
              <a:pPr/>
              <a:t>48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54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C16197CD-3FC7-48E4-B6DA-0F8FB553FD63}" type="slidenum">
              <a:rPr lang="en-US" smtClean="0">
                <a:latin typeface="Arial" pitchFamily="34" charset="0"/>
              </a:rPr>
              <a:pPr/>
              <a:t>49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64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E45F1910-4BCF-47F2-A3AC-2F2ECEBC6AD4}" type="slidenum">
              <a:rPr lang="en-US" smtClean="0">
                <a:latin typeface="Arial" pitchFamily="34" charset="0"/>
              </a:rPr>
              <a:pPr/>
              <a:t>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14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C8EA9EED-3D91-4EE1-A0D7-4E08AC9471EA}" type="slidenum">
              <a:rPr lang="en-US" smtClean="0">
                <a:latin typeface="Arial" pitchFamily="34" charset="0"/>
              </a:rPr>
              <a:pPr/>
              <a:t>50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75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6E77326-6454-4C9B-B8BD-461E43A88B22}" type="slidenum">
              <a:rPr lang="en-US" smtClean="0">
                <a:latin typeface="Arial" pitchFamily="34" charset="0"/>
              </a:rPr>
              <a:pPr/>
              <a:t>51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85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2713628-8C4B-4A17-8D89-9B341E19E749}" type="slidenum">
              <a:rPr lang="en-US" smtClean="0">
                <a:latin typeface="Arial" pitchFamily="34" charset="0"/>
              </a:rPr>
              <a:pPr/>
              <a:t>52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95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4817AAB-5547-44FB-95E8-0B0FB20166EF}" type="slidenum">
              <a:rPr lang="en-US" smtClean="0">
                <a:latin typeface="Arial" pitchFamily="34" charset="0"/>
              </a:rPr>
              <a:pPr/>
              <a:t>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24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E6AB627F-E46C-45D4-86FD-5CC08E3C9147}" type="slidenum">
              <a:rPr lang="en-US" smtClean="0">
                <a:latin typeface="Arial" pitchFamily="34" charset="0"/>
              </a:rPr>
              <a:pPr/>
              <a:t>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34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8A16C03-47A1-4D9E-970A-E778DDA3DE81}" type="slidenum">
              <a:rPr lang="en-US" smtClean="0">
                <a:latin typeface="Arial" pitchFamily="34" charset="0"/>
              </a:rPr>
              <a:pPr/>
              <a:t>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45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2EC5260-383C-4476-80C6-A8350A71C89A}" type="slidenum">
              <a:rPr lang="en-US" smtClean="0">
                <a:latin typeface="Arial" pitchFamily="34" charset="0"/>
              </a:rPr>
              <a:pPr/>
              <a:t>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55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T0" fmla="*/ 57 w 64000"/>
                <a:gd name="T1" fmla="*/ -38 h 64000"/>
                <a:gd name="T2" fmla="*/ 83 w 64000"/>
                <a:gd name="T3" fmla="*/ 0 h 64000"/>
                <a:gd name="T4" fmla="*/ 57 w 64000"/>
                <a:gd name="T5" fmla="*/ 38 h 64000"/>
                <a:gd name="T6" fmla="*/ 57 w 64000"/>
                <a:gd name="T7" fmla="*/ 38 h 64000"/>
                <a:gd name="T8" fmla="*/ 57 w 64000"/>
                <a:gd name="T9" fmla="*/ 38 h 64000"/>
                <a:gd name="T10" fmla="*/ 57 w 64000"/>
                <a:gd name="T11" fmla="*/ 38 h 64000"/>
                <a:gd name="T12" fmla="*/ 57 w 64000"/>
                <a:gd name="T13" fmla="*/ -38 h 64000"/>
                <a:gd name="T14" fmla="*/ 57 w 64000"/>
                <a:gd name="T15" fmla="*/ -38 h 64000"/>
                <a:gd name="T16" fmla="*/ 57 w 64000"/>
                <a:gd name="T17" fmla="*/ -38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44083 w 64000"/>
                <a:gd name="T28" fmla="*/ -29639 h 64000"/>
                <a:gd name="T29" fmla="*/ 44083 w 64000"/>
                <a:gd name="T30" fmla="*/ 29639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T0" fmla="*/ 81 w 64000"/>
                <a:gd name="T1" fmla="*/ -41 h 64000"/>
                <a:gd name="T2" fmla="*/ 101 w 64000"/>
                <a:gd name="T3" fmla="*/ 0 h 64000"/>
                <a:gd name="T4" fmla="*/ 81 w 64000"/>
                <a:gd name="T5" fmla="*/ 41 h 64000"/>
                <a:gd name="T6" fmla="*/ 81 w 64000"/>
                <a:gd name="T7" fmla="*/ 41 h 64000"/>
                <a:gd name="T8" fmla="*/ 81 w 64000"/>
                <a:gd name="T9" fmla="*/ 41 h 64000"/>
                <a:gd name="T10" fmla="*/ 81 w 64000"/>
                <a:gd name="T11" fmla="*/ 41 h 64000"/>
                <a:gd name="T12" fmla="*/ 81 w 64000"/>
                <a:gd name="T13" fmla="*/ -41 h 64000"/>
                <a:gd name="T14" fmla="*/ 81 w 64000"/>
                <a:gd name="T15" fmla="*/ -41 h 64000"/>
                <a:gd name="T16" fmla="*/ 81 w 64000"/>
                <a:gd name="T17" fmla="*/ -41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994 w 64000"/>
                <a:gd name="T28" fmla="*/ -25761 h 64000"/>
                <a:gd name="T29" fmla="*/ 50994 w 64000"/>
                <a:gd name="T30" fmla="*/ 25761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C8C3C-2173-4DB0-884E-4535F62C3899}" type="datetime4">
              <a:rPr lang="en-US"/>
              <a:pPr>
                <a:defRPr/>
              </a:pPr>
              <a:t>January 18, 2019</a:t>
            </a:fld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11.2 Areas of Regular Polygons</a:t>
            </a: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E6BAF-9908-4205-90A1-D422ED7BBC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193584"/>
      </p:ext>
    </p:extLst>
  </p:cSld>
  <p:clrMapOvr>
    <a:masterClrMapping/>
  </p:clrMapOvr>
  <p:transition>
    <p:push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6199F-C400-4D43-87D7-64A17AE66B3C}" type="datetime4">
              <a:rPr lang="en-US"/>
              <a:pPr>
                <a:defRPr/>
              </a:pPr>
              <a:t>January 18, 2019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11.2 Areas of Regular Polygons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B02A7-E65C-4358-BD33-D342FECE42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970171"/>
      </p:ext>
    </p:extLst>
  </p:cSld>
  <p:clrMapOvr>
    <a:masterClrMapping/>
  </p:clrMapOvr>
  <p:transition>
    <p:push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AC18A-A176-4136-9453-A3E4862B4CDE}" type="datetime4">
              <a:rPr lang="en-US"/>
              <a:pPr>
                <a:defRPr/>
              </a:pPr>
              <a:t>January 18, 2019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11.2 Areas of Regular Polygons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A24C0-A457-4BEE-9AFE-9A0D69FCB0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374363"/>
      </p:ext>
    </p:extLst>
  </p:cSld>
  <p:clrMapOvr>
    <a:masterClrMapping/>
  </p:clrMapOvr>
  <p:transition>
    <p:push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02225" y="1827213"/>
            <a:ext cx="3581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02225" y="3960813"/>
            <a:ext cx="3581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0AF19-87AF-4CB4-A3F0-A8CAC91B231C}" type="datetime4">
              <a:rPr lang="en-US"/>
              <a:pPr>
                <a:defRPr/>
              </a:pPr>
              <a:t>January 18, 2019</a:t>
            </a:fld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11.2 Areas of Regular Polygons</a:t>
            </a: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64984-D60B-4096-B6C3-83F9BBF73A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395738"/>
      </p:ext>
    </p:extLst>
  </p:cSld>
  <p:clrMapOvr>
    <a:masterClrMapping/>
  </p:clrMapOvr>
  <p:transition>
    <p:push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C316C-372E-4BAF-9833-CBE598F599E8}" type="datetime4">
              <a:rPr lang="en-US"/>
              <a:pPr>
                <a:defRPr/>
              </a:pPr>
              <a:t>January 18, 2019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11.2 Areas of Regular Polygons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FFFC0-DB99-4191-BB51-9BC8A18AD2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87466"/>
      </p:ext>
    </p:extLst>
  </p:cSld>
  <p:clrMapOvr>
    <a:masterClrMapping/>
  </p:clrMapOvr>
  <p:transition>
    <p:push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B2089-AECA-48F5-8439-CEB4B64C6DBE}" type="datetime4">
              <a:rPr lang="en-US"/>
              <a:pPr>
                <a:defRPr/>
              </a:pPr>
              <a:t>January 18, 2019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11.2 Areas of Regular Polygons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6F5F0-47CA-4BDF-81D3-10762C1119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439795"/>
      </p:ext>
    </p:extLst>
  </p:cSld>
  <p:clrMapOvr>
    <a:masterClrMapping/>
  </p:clrMapOvr>
  <p:transition>
    <p:push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D6EF6-5681-44D8-AF03-9739C86BB1C7}" type="datetime4">
              <a:rPr lang="en-US"/>
              <a:pPr>
                <a:defRPr/>
              </a:pPr>
              <a:t>January 18, 2019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11.2 Areas of Regular Polygons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A8AF7-DC47-4DE3-96FB-DE4EFC0FE7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47884"/>
      </p:ext>
    </p:extLst>
  </p:cSld>
  <p:clrMapOvr>
    <a:masterClrMapping/>
  </p:clrMapOvr>
  <p:transition>
    <p:push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AB87A-3F49-4791-B864-7C092E9535F2}" type="datetime4">
              <a:rPr lang="en-US"/>
              <a:pPr>
                <a:defRPr/>
              </a:pPr>
              <a:t>January 18, 2019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11.2 Areas of Regular Polygons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3917F-F373-4794-99C5-F43F50AB30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146573"/>
      </p:ext>
    </p:extLst>
  </p:cSld>
  <p:clrMapOvr>
    <a:masterClrMapping/>
  </p:clrMapOvr>
  <p:transition>
    <p:push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271CF-7641-4FF3-B139-2EABCA87898F}" type="datetime4">
              <a:rPr lang="en-US"/>
              <a:pPr>
                <a:defRPr/>
              </a:pPr>
              <a:t>January 18, 2019</a:t>
            </a:fld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11.2 Areas of Regular Polygons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55551-4A33-4145-A6B0-8E1B2134A2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661992"/>
      </p:ext>
    </p:extLst>
  </p:cSld>
  <p:clrMapOvr>
    <a:masterClrMapping/>
  </p:clrMapOvr>
  <p:transition>
    <p:push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26B843-F809-41CA-82BA-85146493387E}" type="datetime4">
              <a:rPr lang="en-US"/>
              <a:pPr>
                <a:defRPr/>
              </a:pPr>
              <a:t>January 18, 2019</a:t>
            </a:fld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11.2 Areas of Regular Polygons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12CCB-42D0-4623-B7B1-34F293702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976566"/>
      </p:ext>
    </p:extLst>
  </p:cSld>
  <p:clrMapOvr>
    <a:masterClrMapping/>
  </p:clrMapOvr>
  <p:transition>
    <p:push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DCAE5-0C9D-463F-AED2-CA5808648256}" type="datetime4">
              <a:rPr lang="en-US"/>
              <a:pPr>
                <a:defRPr/>
              </a:pPr>
              <a:t>January 18, 2019</a:t>
            </a:fld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11.2 Areas of Regular Polygons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5EF10B-4AF4-43E5-8076-2C62232C1E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592449"/>
      </p:ext>
    </p:extLst>
  </p:cSld>
  <p:clrMapOvr>
    <a:masterClrMapping/>
  </p:clrMapOvr>
  <p:transition>
    <p:push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EF1D5-635B-4EAC-A01C-96D7114DE03C}" type="datetime4">
              <a:rPr lang="en-US"/>
              <a:pPr>
                <a:defRPr/>
              </a:pPr>
              <a:t>January 18, 2019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11.2 Areas of Regular Polygons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5E17B-05A2-4029-B22C-694B26AEE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805896"/>
      </p:ext>
    </p:extLst>
  </p:cSld>
  <p:clrMapOvr>
    <a:masterClrMapping/>
  </p:clrMapOvr>
  <p:transition>
    <p:push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A0F86-EF86-4BC0-8A1B-FFD25E2FA950}" type="datetime4">
              <a:rPr lang="en-US"/>
              <a:pPr>
                <a:defRPr/>
              </a:pPr>
              <a:t>January 18, 2019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11.2 Areas of Regular Polygons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33EA9-B280-41D2-AF8C-2FA0F785AC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074887"/>
      </p:ext>
    </p:extLst>
  </p:cSld>
  <p:clrMapOvr>
    <a:masterClrMapping/>
  </p:clrMapOvr>
  <p:transition>
    <p:push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T0" fmla="*/ 82 w 64000"/>
                <a:gd name="T1" fmla="*/ -25 h 64000"/>
                <a:gd name="T2" fmla="*/ 105 w 64000"/>
                <a:gd name="T3" fmla="*/ 0 h 64000"/>
                <a:gd name="T4" fmla="*/ 82 w 64000"/>
                <a:gd name="T5" fmla="*/ 25 h 64000"/>
                <a:gd name="T6" fmla="*/ 82 w 64000"/>
                <a:gd name="T7" fmla="*/ 25 h 64000"/>
                <a:gd name="T8" fmla="*/ 82 w 64000"/>
                <a:gd name="T9" fmla="*/ 25 h 64000"/>
                <a:gd name="T10" fmla="*/ 82 w 64000"/>
                <a:gd name="T11" fmla="*/ 25 h 64000"/>
                <a:gd name="T12" fmla="*/ 82 w 64000"/>
                <a:gd name="T13" fmla="*/ -25 h 64000"/>
                <a:gd name="T14" fmla="*/ 82 w 64000"/>
                <a:gd name="T15" fmla="*/ -25 h 64000"/>
                <a:gd name="T16" fmla="*/ 82 w 64000"/>
                <a:gd name="T17" fmla="*/ -25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296 w 64000"/>
                <a:gd name="T28" fmla="*/ -26244 h 64000"/>
                <a:gd name="T29" fmla="*/ 50296 w 64000"/>
                <a:gd name="T30" fmla="*/ 26244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T0" fmla="*/ 46 w 64000"/>
                <a:gd name="T1" fmla="*/ -25 h 64000"/>
                <a:gd name="T2" fmla="*/ 59 w 64000"/>
                <a:gd name="T3" fmla="*/ 0 h 64000"/>
                <a:gd name="T4" fmla="*/ 46 w 64000"/>
                <a:gd name="T5" fmla="*/ 25 h 64000"/>
                <a:gd name="T6" fmla="*/ 46 w 64000"/>
                <a:gd name="T7" fmla="*/ 25 h 64000"/>
                <a:gd name="T8" fmla="*/ 46 w 64000"/>
                <a:gd name="T9" fmla="*/ 25 h 64000"/>
                <a:gd name="T10" fmla="*/ 46 w 64000"/>
                <a:gd name="T11" fmla="*/ 25 h 64000"/>
                <a:gd name="T12" fmla="*/ 46 w 64000"/>
                <a:gd name="T13" fmla="*/ -25 h 64000"/>
                <a:gd name="T14" fmla="*/ 46 w 64000"/>
                <a:gd name="T15" fmla="*/ -25 h 64000"/>
                <a:gd name="T16" fmla="*/ 46 w 64000"/>
                <a:gd name="T17" fmla="*/ -25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077 w 64000"/>
                <a:gd name="T28" fmla="*/ -26412 h 64000"/>
                <a:gd name="T29" fmla="*/ 50077 w 64000"/>
                <a:gd name="T30" fmla="*/ 26412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fld id="{CF55317D-3441-4BE1-9101-9E47165D7CA9}" type="datetime4">
              <a:rPr lang="en-US"/>
              <a:pPr>
                <a:defRPr/>
              </a:pPr>
              <a:t>January 18, 2019</a:t>
            </a:fld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r>
              <a:rPr lang="en-US"/>
              <a:t>11.2 Areas of Regular Polygons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2B47EB7-7703-400D-A2CE-909F492A6B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ransition>
    <p:push dir="d"/>
  </p:transition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oleObject" Target="../embeddings/oleObject9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1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4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6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7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8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.wmf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9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20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notesSlide" Target="../notesSlides/notesSlide29.xml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22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8.wmf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5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6.bin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5" Type="http://schemas.openxmlformats.org/officeDocument/2006/relationships/image" Target="../media/image25.png"/><Relationship Id="rId4" Type="http://schemas.openxmlformats.org/officeDocument/2006/relationships/image" Target="../media/image24.wmf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7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8.bin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9.bin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5.v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30.bin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6.v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31.bin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7.vml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2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6" Type="http://schemas.openxmlformats.org/officeDocument/2006/relationships/slide" Target="slide51.xml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3.bin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Geometry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Areas of Regular Polygons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6FBCDC2-2C52-4801-B3AC-7A232EC67271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Finding h.</a:t>
            </a:r>
          </a:p>
        </p:txBody>
      </p:sp>
      <p:graphicFrame>
        <p:nvGraphicFramePr>
          <p:cNvPr id="12292" name="Object 13"/>
          <p:cNvGraphicFramePr>
            <a:graphicFrameLocks noChangeAspect="1"/>
          </p:cNvGraphicFramePr>
          <p:nvPr>
            <p:ph sz="half" idx="1"/>
          </p:nvPr>
        </p:nvGraphicFramePr>
        <p:xfrm>
          <a:off x="1295400" y="5048250"/>
          <a:ext cx="54292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4" imgW="241300" imgH="228600" progId="Equation.DSMT4">
                  <p:embed/>
                </p:oleObj>
              </mc:Choice>
              <mc:Fallback>
                <p:oleObj name="Equation" r:id="rId4" imgW="241300" imgH="228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048250"/>
                        <a:ext cx="542925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AutoShape 4"/>
          <p:cNvSpPr>
            <a:spLocks noChangeArrowheads="1"/>
          </p:cNvSpPr>
          <p:nvPr/>
        </p:nvSpPr>
        <p:spPr bwMode="auto">
          <a:xfrm>
            <a:off x="762000" y="2609850"/>
            <a:ext cx="2819400" cy="2438400"/>
          </a:xfrm>
          <a:prstGeom prst="triangle">
            <a:avLst>
              <a:gd name="adj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1117600" y="3413125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2806700" y="3357563"/>
            <a:ext cx="914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/>
              <a:t>s</a:t>
            </a: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2178050" y="2625725"/>
            <a:ext cx="0" cy="24384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1952625" y="4819650"/>
            <a:ext cx="228600" cy="228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2133600" y="375285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h</a:t>
            </a:r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 flipH="1">
            <a:off x="790575" y="2670175"/>
            <a:ext cx="1371600" cy="2362200"/>
          </a:xfrm>
          <a:prstGeom prst="rtTriangle">
            <a:avLst/>
          </a:prstGeom>
          <a:solidFill>
            <a:srgbClr val="33CCCC">
              <a:alpha val="54117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2300" name="Object 15"/>
          <p:cNvGraphicFramePr>
            <a:graphicFrameLocks noChangeAspect="1"/>
          </p:cNvGraphicFramePr>
          <p:nvPr>
            <p:ph sz="half" idx="2"/>
          </p:nvPr>
        </p:nvGraphicFramePr>
        <p:xfrm>
          <a:off x="2971800" y="1447800"/>
          <a:ext cx="52578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6" imgW="1752600" imgH="1371600" progId="Equation.DSMT4">
                  <p:embed/>
                </p:oleObj>
              </mc:Choice>
              <mc:Fallback>
                <p:oleObj name="Equation" r:id="rId6" imgW="1752600" imgH="1371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447800"/>
                        <a:ext cx="5257800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5" name="Rectangle 17"/>
          <p:cNvSpPr>
            <a:spLocks noChangeArrowheads="1"/>
          </p:cNvSpPr>
          <p:nvPr/>
        </p:nvSpPr>
        <p:spPr bwMode="auto">
          <a:xfrm>
            <a:off x="2895600" y="1574800"/>
            <a:ext cx="36576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2971800" y="2362200"/>
            <a:ext cx="36576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3886200" y="3200400"/>
            <a:ext cx="36576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3886200" y="4033838"/>
            <a:ext cx="36576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4495800" y="4800600"/>
            <a:ext cx="2517775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6911975" y="4803775"/>
            <a:ext cx="1528763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9" grpId="0" animBg="1"/>
      <p:bldP spid="17425" grpId="0" animBg="1"/>
      <p:bldP spid="17426" grpId="0" animBg="1"/>
      <p:bldP spid="17427" grpId="0" animBg="1"/>
      <p:bldP spid="17428" grpId="0" animBg="1"/>
      <p:bldP spid="17429" grpId="0" animBg="1"/>
      <p:bldP spid="1743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44C4128F-84EB-4137-8BA2-544338ECFB9C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Solving for Area</a:t>
            </a:r>
          </a:p>
        </p:txBody>
      </p:sp>
      <p:graphicFrame>
        <p:nvGraphicFramePr>
          <p:cNvPr id="19469" name="Object 13"/>
          <p:cNvGraphicFramePr>
            <a:graphicFrameLocks noChangeAspect="1"/>
          </p:cNvGraphicFramePr>
          <p:nvPr>
            <p:ph sz="quarter" idx="2"/>
          </p:nvPr>
        </p:nvGraphicFramePr>
        <p:xfrm>
          <a:off x="2133600" y="3987800"/>
          <a:ext cx="1066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4" imgW="304536" imgH="253780" progId="Equation.DSMT4">
                  <p:embed/>
                </p:oleObj>
              </mc:Choice>
              <mc:Fallback>
                <p:oleObj name="Equation" r:id="rId4" imgW="304536" imgH="2537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987800"/>
                        <a:ext cx="10668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AutoShape 4"/>
          <p:cNvSpPr>
            <a:spLocks noChangeArrowheads="1"/>
          </p:cNvSpPr>
          <p:nvPr/>
        </p:nvSpPr>
        <p:spPr bwMode="auto">
          <a:xfrm>
            <a:off x="762000" y="2609850"/>
            <a:ext cx="2819400" cy="2438400"/>
          </a:xfrm>
          <a:prstGeom prst="triangle">
            <a:avLst>
              <a:gd name="adj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Text Box 5"/>
          <p:cNvSpPr txBox="1">
            <a:spLocks noChangeArrowheads="1"/>
          </p:cNvSpPr>
          <p:nvPr/>
        </p:nvSpPr>
        <p:spPr bwMode="auto">
          <a:xfrm>
            <a:off x="1117600" y="3413125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13319" name="Text Box 6"/>
          <p:cNvSpPr txBox="1">
            <a:spLocks noChangeArrowheads="1"/>
          </p:cNvSpPr>
          <p:nvPr/>
        </p:nvSpPr>
        <p:spPr bwMode="auto">
          <a:xfrm>
            <a:off x="2806700" y="3357563"/>
            <a:ext cx="914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/>
              <a:t>s</a:t>
            </a:r>
          </a:p>
        </p:txBody>
      </p:sp>
      <p:sp>
        <p:nvSpPr>
          <p:cNvPr id="13320" name="Line 7"/>
          <p:cNvSpPr>
            <a:spLocks noChangeShapeType="1"/>
          </p:cNvSpPr>
          <p:nvPr/>
        </p:nvSpPr>
        <p:spPr bwMode="auto">
          <a:xfrm>
            <a:off x="2178050" y="2625725"/>
            <a:ext cx="0" cy="2438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Rectangle 8"/>
          <p:cNvSpPr>
            <a:spLocks noChangeArrowheads="1"/>
          </p:cNvSpPr>
          <p:nvPr/>
        </p:nvSpPr>
        <p:spPr bwMode="auto">
          <a:xfrm>
            <a:off x="1952625" y="4819650"/>
            <a:ext cx="228600" cy="228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Text Box 15"/>
          <p:cNvSpPr txBox="1">
            <a:spLocks noChangeArrowheads="1"/>
          </p:cNvSpPr>
          <p:nvPr/>
        </p:nvSpPr>
        <p:spPr bwMode="auto">
          <a:xfrm>
            <a:off x="1981200" y="5029200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s</a:t>
            </a:r>
          </a:p>
        </p:txBody>
      </p:sp>
      <p:graphicFrame>
        <p:nvGraphicFramePr>
          <p:cNvPr id="13323" name="Object 16"/>
          <p:cNvGraphicFramePr>
            <a:graphicFrameLocks noChangeAspect="1"/>
          </p:cNvGraphicFramePr>
          <p:nvPr>
            <p:ph sz="quarter" idx="3"/>
          </p:nvPr>
        </p:nvGraphicFramePr>
        <p:xfrm>
          <a:off x="4572000" y="1828800"/>
          <a:ext cx="2859088" cy="305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6" imgW="927100" imgH="990600" progId="Equation.DSMT4">
                  <p:embed/>
                </p:oleObj>
              </mc:Choice>
              <mc:Fallback>
                <p:oleObj name="Equation" r:id="rId6" imgW="927100" imgH="990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828800"/>
                        <a:ext cx="2859088" cy="305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4572000" y="1828800"/>
            <a:ext cx="25908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Freeform 19"/>
          <p:cNvSpPr>
            <a:spLocks/>
          </p:cNvSpPr>
          <p:nvPr/>
        </p:nvSpPr>
        <p:spPr bwMode="auto">
          <a:xfrm>
            <a:off x="2284413" y="1260475"/>
            <a:ext cx="4011612" cy="4505325"/>
          </a:xfrm>
          <a:custGeom>
            <a:avLst/>
            <a:gdLst>
              <a:gd name="T0" fmla="*/ 0 w 2527"/>
              <a:gd name="T1" fmla="*/ 2147483647 h 2838"/>
              <a:gd name="T2" fmla="*/ 2147483647 w 2527"/>
              <a:gd name="T3" fmla="*/ 2147483647 h 2838"/>
              <a:gd name="T4" fmla="*/ 2147483647 w 2527"/>
              <a:gd name="T5" fmla="*/ 960180325 h 2838"/>
              <a:gd name="T6" fmla="*/ 2147483647 w 2527"/>
              <a:gd name="T7" fmla="*/ 476310325 h 2838"/>
              <a:gd name="T8" fmla="*/ 2147483647 w 2527"/>
              <a:gd name="T9" fmla="*/ 1078626875 h 28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27" h="2838">
                <a:moveTo>
                  <a:pt x="0" y="2574"/>
                </a:moveTo>
                <a:cubicBezTo>
                  <a:pt x="220" y="2557"/>
                  <a:pt x="1088" y="2838"/>
                  <a:pt x="1322" y="2473"/>
                </a:cubicBezTo>
                <a:cubicBezTo>
                  <a:pt x="1556" y="2108"/>
                  <a:pt x="1229" y="762"/>
                  <a:pt x="1402" y="381"/>
                </a:cubicBezTo>
                <a:cubicBezTo>
                  <a:pt x="1575" y="0"/>
                  <a:pt x="2197" y="181"/>
                  <a:pt x="2362" y="189"/>
                </a:cubicBezTo>
                <a:cubicBezTo>
                  <a:pt x="2527" y="197"/>
                  <a:pt x="2387" y="378"/>
                  <a:pt x="2393" y="428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Freeform 20"/>
          <p:cNvSpPr>
            <a:spLocks/>
          </p:cNvSpPr>
          <p:nvPr/>
        </p:nvSpPr>
        <p:spPr bwMode="auto">
          <a:xfrm>
            <a:off x="3124200" y="431800"/>
            <a:ext cx="3746500" cy="4122738"/>
          </a:xfrm>
          <a:custGeom>
            <a:avLst/>
            <a:gdLst>
              <a:gd name="T0" fmla="*/ 0 w 2360"/>
              <a:gd name="T1" fmla="*/ 2147483647 h 2597"/>
              <a:gd name="T2" fmla="*/ 1121470325 w 2360"/>
              <a:gd name="T3" fmla="*/ 2147483647 h 2597"/>
              <a:gd name="T4" fmla="*/ 1451610000 w 2360"/>
              <a:gd name="T5" fmla="*/ 766127593 h 2597"/>
              <a:gd name="T6" fmla="*/ 2147483647 w 2360"/>
              <a:gd name="T7" fmla="*/ 1008062622 h 2597"/>
              <a:gd name="T8" fmla="*/ 2147483647 w 2360"/>
              <a:gd name="T9" fmla="*/ 2147483647 h 25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60" h="2597">
                <a:moveTo>
                  <a:pt x="0" y="2560"/>
                </a:moveTo>
                <a:cubicBezTo>
                  <a:pt x="74" y="2504"/>
                  <a:pt x="349" y="2597"/>
                  <a:pt x="445" y="2221"/>
                </a:cubicBezTo>
                <a:cubicBezTo>
                  <a:pt x="541" y="1845"/>
                  <a:pt x="298" y="608"/>
                  <a:pt x="576" y="304"/>
                </a:cubicBezTo>
                <a:cubicBezTo>
                  <a:pt x="854" y="0"/>
                  <a:pt x="1864" y="288"/>
                  <a:pt x="2112" y="400"/>
                </a:cubicBezTo>
                <a:cubicBezTo>
                  <a:pt x="2360" y="512"/>
                  <a:pt x="2072" y="880"/>
                  <a:pt x="2064" y="976"/>
                </a:cubicBez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7" name="Rectangle 21"/>
          <p:cNvSpPr>
            <a:spLocks noChangeArrowheads="1"/>
          </p:cNvSpPr>
          <p:nvPr/>
        </p:nvSpPr>
        <p:spPr bwMode="auto">
          <a:xfrm>
            <a:off x="4953000" y="2590800"/>
            <a:ext cx="25908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8" name="Rectangle 22"/>
          <p:cNvSpPr>
            <a:spLocks noChangeArrowheads="1"/>
          </p:cNvSpPr>
          <p:nvPr/>
        </p:nvSpPr>
        <p:spPr bwMode="auto">
          <a:xfrm>
            <a:off x="5105400" y="3581400"/>
            <a:ext cx="2590800" cy="1600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4" grpId="0" animBg="1"/>
      <p:bldP spid="19475" grpId="0" animBg="1"/>
      <p:bldP spid="19476" grpId="0" animBg="1"/>
      <p:bldP spid="19477" grpId="0" animBg="1"/>
      <p:bldP spid="1947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5458587-C02F-4D6A-BF59-8B9AE823AB7B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Area of an Equilateral Triangle</a:t>
            </a:r>
          </a:p>
        </p:txBody>
      </p:sp>
      <p:sp>
        <p:nvSpPr>
          <p:cNvPr id="14340" name="AutoShape 5"/>
          <p:cNvSpPr>
            <a:spLocks noChangeArrowheads="1"/>
          </p:cNvSpPr>
          <p:nvPr/>
        </p:nvSpPr>
        <p:spPr bwMode="auto">
          <a:xfrm>
            <a:off x="1371600" y="2133600"/>
            <a:ext cx="2514600" cy="21748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Text Box 6"/>
          <p:cNvSpPr txBox="1">
            <a:spLocks noChangeArrowheads="1"/>
          </p:cNvSpPr>
          <p:nvPr/>
        </p:nvSpPr>
        <p:spPr bwMode="auto">
          <a:xfrm>
            <a:off x="1524000" y="28956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/>
              <a:t>s</a:t>
            </a:r>
          </a:p>
        </p:txBody>
      </p:sp>
      <p:sp>
        <p:nvSpPr>
          <p:cNvPr id="14342" name="Text Box 7"/>
          <p:cNvSpPr txBox="1">
            <a:spLocks noChangeArrowheads="1"/>
          </p:cNvSpPr>
          <p:nvPr/>
        </p:nvSpPr>
        <p:spPr bwMode="auto">
          <a:xfrm>
            <a:off x="3352800" y="28956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/>
              <a:t>s</a:t>
            </a:r>
          </a:p>
        </p:txBody>
      </p:sp>
      <p:sp>
        <p:nvSpPr>
          <p:cNvPr id="14343" name="Text Box 8"/>
          <p:cNvSpPr txBox="1">
            <a:spLocks noChangeArrowheads="1"/>
          </p:cNvSpPr>
          <p:nvPr/>
        </p:nvSpPr>
        <p:spPr bwMode="auto">
          <a:xfrm>
            <a:off x="2362200" y="42672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/>
              <a:t>s</a:t>
            </a:r>
          </a:p>
        </p:txBody>
      </p:sp>
      <p:graphicFrame>
        <p:nvGraphicFramePr>
          <p:cNvPr id="14344" name="Object 9"/>
          <p:cNvGraphicFramePr>
            <a:graphicFrameLocks noChangeAspect="1"/>
          </p:cNvGraphicFramePr>
          <p:nvPr>
            <p:ph idx="1"/>
          </p:nvPr>
        </p:nvGraphicFramePr>
        <p:xfrm>
          <a:off x="4572000" y="2514600"/>
          <a:ext cx="2974975" cy="174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4" imgW="736600" imgH="431800" progId="Equation.DSMT4">
                  <p:embed/>
                </p:oleObj>
              </mc:Choice>
              <mc:Fallback>
                <p:oleObj name="Equation" r:id="rId4" imgW="736600" imgH="431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514600"/>
                        <a:ext cx="2974975" cy="174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5" name="Picture 11" descr="MCj02374530000[1]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5425" y="833438"/>
            <a:ext cx="8318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A2C24E8-C275-4EF1-A0AA-72A37E5A47E0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		Find the area.</a:t>
            </a:r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1143000" y="2286000"/>
            <a:ext cx="2362200" cy="2043113"/>
          </a:xfrm>
          <a:prstGeom prst="triangle">
            <a:avLst>
              <a:gd name="adj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371600" y="3048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2895600" y="3048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2073275" y="42672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2743200" y="1905000"/>
            <a:ext cx="190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Solution:</a:t>
            </a:r>
          </a:p>
        </p:txBody>
      </p:sp>
      <p:graphicFrame>
        <p:nvGraphicFramePr>
          <p:cNvPr id="15369" name="Object 9"/>
          <p:cNvGraphicFramePr>
            <a:graphicFrameLocks noChangeAspect="1"/>
          </p:cNvGraphicFramePr>
          <p:nvPr>
            <p:ph idx="1"/>
          </p:nvPr>
        </p:nvGraphicFramePr>
        <p:xfrm>
          <a:off x="4800600" y="1600200"/>
          <a:ext cx="3211513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4" imgW="1244600" imgH="1574800" progId="Equation.DSMT4">
                  <p:embed/>
                </p:oleObj>
              </mc:Choice>
              <mc:Fallback>
                <p:oleObj name="Equation" r:id="rId4" imgW="1244600" imgH="1574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600200"/>
                        <a:ext cx="3211513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7" name="Line 11"/>
          <p:cNvSpPr>
            <a:spLocks noChangeShapeType="1"/>
          </p:cNvSpPr>
          <p:nvPr/>
        </p:nvSpPr>
        <p:spPr bwMode="auto">
          <a:xfrm flipV="1">
            <a:off x="5638800" y="4648200"/>
            <a:ext cx="5334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V="1">
            <a:off x="6400800" y="4343400"/>
            <a:ext cx="5334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6324600" y="38862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4800600" y="1600200"/>
            <a:ext cx="19050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5181600" y="2743200"/>
            <a:ext cx="19050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Rectangle 16"/>
          <p:cNvSpPr>
            <a:spLocks noChangeArrowheads="1"/>
          </p:cNvSpPr>
          <p:nvPr/>
        </p:nvSpPr>
        <p:spPr bwMode="auto">
          <a:xfrm>
            <a:off x="5029200" y="3886200"/>
            <a:ext cx="22098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Rectangle 17"/>
          <p:cNvSpPr>
            <a:spLocks noChangeArrowheads="1"/>
          </p:cNvSpPr>
          <p:nvPr/>
        </p:nvSpPr>
        <p:spPr bwMode="auto">
          <a:xfrm>
            <a:off x="5105400" y="5105400"/>
            <a:ext cx="31242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/>
      <p:bldP spid="24587" grpId="0" animBg="1"/>
      <p:bldP spid="24588" grpId="0" animBg="1"/>
      <p:bldP spid="24589" grpId="0"/>
      <p:bldP spid="24590" grpId="0" animBg="1"/>
      <p:bldP spid="24591" grpId="0" animBg="1"/>
      <p:bldP spid="24592" grpId="0" animBg="1"/>
      <p:bldP spid="2459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9E40FA8-7DA3-4D10-ADBD-0F59493449A1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Your Turn		Find the area.</a:t>
            </a:r>
          </a:p>
        </p:txBody>
      </p:sp>
      <p:sp>
        <p:nvSpPr>
          <p:cNvPr id="16388" name="AutoShape 5"/>
          <p:cNvSpPr>
            <a:spLocks noChangeArrowheads="1"/>
          </p:cNvSpPr>
          <p:nvPr/>
        </p:nvSpPr>
        <p:spPr bwMode="auto">
          <a:xfrm>
            <a:off x="1600200" y="2057400"/>
            <a:ext cx="2438400" cy="2108200"/>
          </a:xfrm>
          <a:prstGeom prst="triangle">
            <a:avLst>
              <a:gd name="adj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1600200" y="2743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3352800" y="2743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6391" name="Text Box 8"/>
          <p:cNvSpPr txBox="1">
            <a:spLocks noChangeArrowheads="1"/>
          </p:cNvSpPr>
          <p:nvPr/>
        </p:nvSpPr>
        <p:spPr bwMode="auto">
          <a:xfrm>
            <a:off x="2514600" y="41148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10</a:t>
            </a:r>
          </a:p>
        </p:txBody>
      </p:sp>
      <p:graphicFrame>
        <p:nvGraphicFramePr>
          <p:cNvPr id="16392" name="Object 9"/>
          <p:cNvGraphicFramePr>
            <a:graphicFrameLocks noChangeAspect="1"/>
          </p:cNvGraphicFramePr>
          <p:nvPr>
            <p:ph idx="1"/>
          </p:nvPr>
        </p:nvGraphicFramePr>
        <p:xfrm>
          <a:off x="4495800" y="1905000"/>
          <a:ext cx="3508375" cy="311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Equation" r:id="rId4" imgW="1257300" imgH="1117600" progId="Equation.DSMT4">
                  <p:embed/>
                </p:oleObj>
              </mc:Choice>
              <mc:Fallback>
                <p:oleObj name="Equation" r:id="rId4" imgW="1257300" imgH="1117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905000"/>
                        <a:ext cx="3508375" cy="311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4403725" y="1677988"/>
            <a:ext cx="3124200" cy="1447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4784725" y="3049588"/>
            <a:ext cx="3124200" cy="1371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 flipV="1">
            <a:off x="5486400" y="3962400"/>
            <a:ext cx="4572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 flipV="1">
            <a:off x="6324600" y="3657600"/>
            <a:ext cx="685800" cy="228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6324600" y="3124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27664" name="Rectangle 16"/>
          <p:cNvSpPr>
            <a:spLocks noChangeArrowheads="1"/>
          </p:cNvSpPr>
          <p:nvPr/>
        </p:nvSpPr>
        <p:spPr bwMode="auto">
          <a:xfrm>
            <a:off x="4937125" y="4421188"/>
            <a:ext cx="3124200" cy="838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9" grpId="0" animBg="1"/>
      <p:bldP spid="27660" grpId="0" animBg="1"/>
      <p:bldP spid="27661" grpId="0" animBg="1"/>
      <p:bldP spid="27662" grpId="0" animBg="1"/>
      <p:bldP spid="27663" grpId="0"/>
      <p:bldP spid="2766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2B64A2B-BCC4-481F-9AA0-44D645D900C0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1741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2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1219200" y="1676400"/>
            <a:ext cx="38100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The area of an equilateral triangle is 15. Find the length of the sides.</a:t>
            </a:r>
          </a:p>
        </p:txBody>
      </p:sp>
      <p:graphicFrame>
        <p:nvGraphicFramePr>
          <p:cNvPr id="17413" name="Object 6"/>
          <p:cNvGraphicFramePr>
            <a:graphicFrameLocks noChangeAspect="1"/>
          </p:cNvGraphicFramePr>
          <p:nvPr>
            <p:ph idx="1"/>
          </p:nvPr>
        </p:nvGraphicFramePr>
        <p:xfrm>
          <a:off x="4876800" y="1600200"/>
          <a:ext cx="3559175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quation" r:id="rId4" imgW="1574800" imgH="2057400" progId="Equation.DSMT4">
                  <p:embed/>
                </p:oleObj>
              </mc:Choice>
              <mc:Fallback>
                <p:oleObj name="Equation" r:id="rId4" imgW="1574800" imgH="2057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600200"/>
                        <a:ext cx="3559175" cy="464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732" name="Group 12"/>
          <p:cNvGrpSpPr>
            <a:grpSpLocks/>
          </p:cNvGrpSpPr>
          <p:nvPr/>
        </p:nvGrpSpPr>
        <p:grpSpPr bwMode="auto">
          <a:xfrm>
            <a:off x="1600200" y="3962400"/>
            <a:ext cx="2438400" cy="1890713"/>
            <a:chOff x="1008" y="2496"/>
            <a:chExt cx="1536" cy="1191"/>
          </a:xfrm>
        </p:grpSpPr>
        <p:sp>
          <p:nvSpPr>
            <p:cNvPr id="17423" name="AutoShape 8"/>
            <p:cNvSpPr>
              <a:spLocks noChangeArrowheads="1"/>
            </p:cNvSpPr>
            <p:nvPr/>
          </p:nvSpPr>
          <p:spPr bwMode="auto">
            <a:xfrm>
              <a:off x="1152" y="2496"/>
              <a:ext cx="1104" cy="955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4" name="Text Box 9"/>
            <p:cNvSpPr txBox="1">
              <a:spLocks noChangeArrowheads="1"/>
            </p:cNvSpPr>
            <p:nvPr/>
          </p:nvSpPr>
          <p:spPr bwMode="auto">
            <a:xfrm>
              <a:off x="1488" y="3456"/>
              <a:ext cx="6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5.89</a:t>
              </a:r>
            </a:p>
          </p:txBody>
        </p:sp>
        <p:sp>
          <p:nvSpPr>
            <p:cNvPr id="17425" name="Text Box 10"/>
            <p:cNvSpPr txBox="1">
              <a:spLocks noChangeArrowheads="1"/>
            </p:cNvSpPr>
            <p:nvPr/>
          </p:nvSpPr>
          <p:spPr bwMode="auto">
            <a:xfrm>
              <a:off x="1920" y="2784"/>
              <a:ext cx="6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5.89</a:t>
              </a:r>
            </a:p>
          </p:txBody>
        </p:sp>
        <p:sp>
          <p:nvSpPr>
            <p:cNvPr id="17426" name="Text Box 11"/>
            <p:cNvSpPr txBox="1">
              <a:spLocks noChangeArrowheads="1"/>
            </p:cNvSpPr>
            <p:nvPr/>
          </p:nvSpPr>
          <p:spPr bwMode="auto">
            <a:xfrm>
              <a:off x="1008" y="2784"/>
              <a:ext cx="6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5.89</a:t>
              </a:r>
            </a:p>
          </p:txBody>
        </p:sp>
      </p:grp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5791200" y="1600200"/>
            <a:ext cx="19050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5715000" y="2590800"/>
            <a:ext cx="19050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4800600" y="3505200"/>
            <a:ext cx="36576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4953000" y="4648200"/>
            <a:ext cx="2057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5867400" y="5181600"/>
            <a:ext cx="21336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5867400" y="5867400"/>
            <a:ext cx="2133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9" name="Line 19"/>
          <p:cNvSpPr>
            <a:spLocks noChangeShapeType="1"/>
          </p:cNvSpPr>
          <p:nvPr/>
        </p:nvSpPr>
        <p:spPr bwMode="auto">
          <a:xfrm>
            <a:off x="6781800" y="3733800"/>
            <a:ext cx="106680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0" name="Line 20"/>
          <p:cNvSpPr>
            <a:spLocks noChangeShapeType="1"/>
          </p:cNvSpPr>
          <p:nvPr/>
        </p:nvSpPr>
        <p:spPr bwMode="auto">
          <a:xfrm flipV="1">
            <a:off x="6781800" y="3733800"/>
            <a:ext cx="1143000" cy="838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/>
      <p:bldP spid="30733" grpId="0" animBg="1"/>
      <p:bldP spid="30734" grpId="0" animBg="1"/>
      <p:bldP spid="30735" grpId="0" animBg="1"/>
      <p:bldP spid="30736" grpId="0" animBg="1"/>
      <p:bldP spid="30737" grpId="0" animBg="1"/>
      <p:bldP spid="30738" grpId="0" animBg="1"/>
      <p:bldP spid="30739" grpId="0" animBg="1"/>
      <p:bldP spid="3074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D5D9CAD-F2F4-49BC-95A5-599C990CF1AE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1843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Area of a Regular Hexagon</a:t>
            </a:r>
          </a:p>
        </p:txBody>
      </p:sp>
      <p:sp>
        <p:nvSpPr>
          <p:cNvPr id="18436" name="AutoShape 5"/>
          <p:cNvSpPr>
            <a:spLocks noChangeArrowheads="1"/>
          </p:cNvSpPr>
          <p:nvPr/>
        </p:nvSpPr>
        <p:spPr bwMode="auto">
          <a:xfrm>
            <a:off x="1676400" y="2133600"/>
            <a:ext cx="2590800" cy="2239963"/>
          </a:xfrm>
          <a:prstGeom prst="hexagon">
            <a:avLst>
              <a:gd name="adj" fmla="val 2891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 flipV="1">
            <a:off x="2319338" y="2143125"/>
            <a:ext cx="1295400" cy="2233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>
            <a:off x="2324100" y="2128838"/>
            <a:ext cx="1290638" cy="2247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0" name="Line 8"/>
          <p:cNvSpPr>
            <a:spLocks noChangeShapeType="1"/>
          </p:cNvSpPr>
          <p:nvPr/>
        </p:nvSpPr>
        <p:spPr bwMode="auto">
          <a:xfrm flipV="1">
            <a:off x="1681163" y="3252788"/>
            <a:ext cx="25765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" name="Text Box 9"/>
          <p:cNvSpPr txBox="1">
            <a:spLocks noChangeArrowheads="1"/>
          </p:cNvSpPr>
          <p:nvPr/>
        </p:nvSpPr>
        <p:spPr bwMode="auto">
          <a:xfrm>
            <a:off x="2697163" y="4319588"/>
            <a:ext cx="1039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/>
              <a:t>s</a:t>
            </a:r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4667250" y="1844675"/>
            <a:ext cx="39878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Divide the hexagon into six equilateral triangles.</a:t>
            </a:r>
          </a:p>
        </p:txBody>
      </p:sp>
      <p:sp>
        <p:nvSpPr>
          <p:cNvPr id="33803" name="AutoShape 11"/>
          <p:cNvSpPr>
            <a:spLocks noChangeArrowheads="1"/>
          </p:cNvSpPr>
          <p:nvPr/>
        </p:nvSpPr>
        <p:spPr bwMode="auto">
          <a:xfrm>
            <a:off x="2301875" y="3222625"/>
            <a:ext cx="1323975" cy="114458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4676775" y="3257550"/>
            <a:ext cx="3987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Each triangle has an area of</a:t>
            </a:r>
          </a:p>
        </p:txBody>
      </p:sp>
      <p:graphicFrame>
        <p:nvGraphicFramePr>
          <p:cNvPr id="33805" name="Object 13"/>
          <p:cNvGraphicFramePr>
            <a:graphicFrameLocks noChangeAspect="1"/>
          </p:cNvGraphicFramePr>
          <p:nvPr>
            <p:ph idx="1"/>
          </p:nvPr>
        </p:nvGraphicFramePr>
        <p:xfrm>
          <a:off x="5151438" y="4200525"/>
          <a:ext cx="2363787" cy="1385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Equation" r:id="rId4" imgW="736600" imgH="431800" progId="Equation.DSMT4">
                  <p:embed/>
                </p:oleObj>
              </mc:Choice>
              <mc:Fallback>
                <p:oleObj name="Equation" r:id="rId4" imgW="736600" imgH="4318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1438" y="4200525"/>
                        <a:ext cx="2363787" cy="1385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8" grpId="0" animBg="1"/>
      <p:bldP spid="33799" grpId="0" animBg="1"/>
      <p:bldP spid="33800" grpId="0" animBg="1"/>
      <p:bldP spid="33802" grpId="0"/>
      <p:bldP spid="33803" grpId="0" animBg="1"/>
      <p:bldP spid="3380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8F76A76-7A06-439F-A9E5-BF5E497FFF30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Area of a Regular Hexagon</a:t>
            </a:r>
          </a:p>
        </p:txBody>
      </p:sp>
      <p:sp>
        <p:nvSpPr>
          <p:cNvPr id="19460" name="AutoShape 3"/>
          <p:cNvSpPr>
            <a:spLocks noChangeArrowheads="1"/>
          </p:cNvSpPr>
          <p:nvPr/>
        </p:nvSpPr>
        <p:spPr bwMode="auto">
          <a:xfrm>
            <a:off x="1676400" y="2133600"/>
            <a:ext cx="2590800" cy="2239963"/>
          </a:xfrm>
          <a:prstGeom prst="hexagon">
            <a:avLst>
              <a:gd name="adj" fmla="val 2891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4"/>
          <p:cNvSpPr>
            <a:spLocks noChangeShapeType="1"/>
          </p:cNvSpPr>
          <p:nvPr/>
        </p:nvSpPr>
        <p:spPr bwMode="auto">
          <a:xfrm flipV="1">
            <a:off x="2319338" y="2143125"/>
            <a:ext cx="1295400" cy="2233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Line 5"/>
          <p:cNvSpPr>
            <a:spLocks noChangeShapeType="1"/>
          </p:cNvSpPr>
          <p:nvPr/>
        </p:nvSpPr>
        <p:spPr bwMode="auto">
          <a:xfrm>
            <a:off x="2324100" y="2128838"/>
            <a:ext cx="1290638" cy="2247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Line 6"/>
          <p:cNvSpPr>
            <a:spLocks noChangeShapeType="1"/>
          </p:cNvSpPr>
          <p:nvPr/>
        </p:nvSpPr>
        <p:spPr bwMode="auto">
          <a:xfrm flipV="1">
            <a:off x="1681163" y="3252788"/>
            <a:ext cx="25765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Text Box 7"/>
          <p:cNvSpPr txBox="1">
            <a:spLocks noChangeArrowheads="1"/>
          </p:cNvSpPr>
          <p:nvPr/>
        </p:nvSpPr>
        <p:spPr bwMode="auto">
          <a:xfrm>
            <a:off x="2697163" y="4319588"/>
            <a:ext cx="1039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/>
              <a:t>s</a:t>
            </a: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4667250" y="1844675"/>
            <a:ext cx="3987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Multiply this by 6:</a:t>
            </a:r>
          </a:p>
        </p:txBody>
      </p:sp>
      <p:sp>
        <p:nvSpPr>
          <p:cNvPr id="36873" name="AutoShape 9"/>
          <p:cNvSpPr>
            <a:spLocks noChangeArrowheads="1"/>
          </p:cNvSpPr>
          <p:nvPr/>
        </p:nvSpPr>
        <p:spPr bwMode="auto">
          <a:xfrm>
            <a:off x="2301875" y="3222625"/>
            <a:ext cx="1323975" cy="114458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6875" name="Object 11"/>
          <p:cNvGraphicFramePr>
            <a:graphicFrameLocks noChangeAspect="1"/>
          </p:cNvGraphicFramePr>
          <p:nvPr>
            <p:ph idx="1"/>
          </p:nvPr>
        </p:nvGraphicFramePr>
        <p:xfrm>
          <a:off x="4960938" y="2632075"/>
          <a:ext cx="3000375" cy="2649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0" name="Equation" r:id="rId4" imgW="977476" imgH="863225" progId="Equation.DSMT4">
                  <p:embed/>
                </p:oleObj>
              </mc:Choice>
              <mc:Fallback>
                <p:oleObj name="Equation" r:id="rId4" imgW="977476" imgH="863225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8" y="2632075"/>
                        <a:ext cx="3000375" cy="2649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4994275" y="3908425"/>
            <a:ext cx="2963863" cy="163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AutoShape 13"/>
          <p:cNvSpPr>
            <a:spLocks noChangeArrowheads="1"/>
          </p:cNvSpPr>
          <p:nvPr/>
        </p:nvSpPr>
        <p:spPr bwMode="auto">
          <a:xfrm>
            <a:off x="1666875" y="2128838"/>
            <a:ext cx="2606675" cy="2254250"/>
          </a:xfrm>
          <a:prstGeom prst="hexagon">
            <a:avLst>
              <a:gd name="adj" fmla="val 28908"/>
              <a:gd name="vf" fmla="val 115470"/>
            </a:avLst>
          </a:prstGeom>
          <a:solidFill>
            <a:srgbClr val="33CCCC">
              <a:alpha val="5803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2" grpId="0"/>
      <p:bldP spid="36873" grpId="0" animBg="1"/>
      <p:bldP spid="36876" grpId="0" animBg="1"/>
      <p:bldP spid="3687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F68B9B5-BEA5-42B4-BC44-53999450E26F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	</a:t>
            </a:r>
          </a:p>
        </p:txBody>
      </p:sp>
      <p:sp>
        <p:nvSpPr>
          <p:cNvPr id="20484" name="AutoShape 3"/>
          <p:cNvSpPr>
            <a:spLocks noChangeArrowheads="1"/>
          </p:cNvSpPr>
          <p:nvPr/>
        </p:nvSpPr>
        <p:spPr bwMode="auto">
          <a:xfrm>
            <a:off x="962025" y="2133600"/>
            <a:ext cx="2590800" cy="2239963"/>
          </a:xfrm>
          <a:prstGeom prst="hexagon">
            <a:avLst>
              <a:gd name="adj" fmla="val 2891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Text Box 7"/>
          <p:cNvSpPr txBox="1">
            <a:spLocks noChangeArrowheads="1"/>
          </p:cNvSpPr>
          <p:nvPr/>
        </p:nvSpPr>
        <p:spPr bwMode="auto">
          <a:xfrm>
            <a:off x="1982788" y="4319588"/>
            <a:ext cx="1039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/>
              <a:t>8</a:t>
            </a:r>
          </a:p>
        </p:txBody>
      </p:sp>
      <p:graphicFrame>
        <p:nvGraphicFramePr>
          <p:cNvPr id="20486" name="Object 10"/>
          <p:cNvGraphicFramePr>
            <a:graphicFrameLocks noChangeAspect="1"/>
          </p:cNvGraphicFramePr>
          <p:nvPr>
            <p:ph idx="1"/>
          </p:nvPr>
        </p:nvGraphicFramePr>
        <p:xfrm>
          <a:off x="4541838" y="1601788"/>
          <a:ext cx="2954337" cy="4773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6" name="Equation" r:id="rId4" imgW="990600" imgH="1600200" progId="Equation.DSMT4">
                  <p:embed/>
                </p:oleObj>
              </mc:Choice>
              <mc:Fallback>
                <p:oleObj name="Equation" r:id="rId4" imgW="990600" imgH="1600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1838" y="1601788"/>
                        <a:ext cx="2954337" cy="4773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7" name="Text Box 11"/>
          <p:cNvSpPr txBox="1">
            <a:spLocks noChangeArrowheads="1"/>
          </p:cNvSpPr>
          <p:nvPr/>
        </p:nvSpPr>
        <p:spPr bwMode="auto">
          <a:xfrm>
            <a:off x="4429125" y="298450"/>
            <a:ext cx="408463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Find the area of a regular hexagon with side length of 8.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4492625" y="1671638"/>
            <a:ext cx="3138488" cy="12604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4851400" y="2973388"/>
            <a:ext cx="3138488" cy="12604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4533900" y="4268788"/>
            <a:ext cx="3138488" cy="787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4549775" y="5087938"/>
            <a:ext cx="3138488" cy="70961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4559300" y="5856288"/>
            <a:ext cx="3138488" cy="5524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 flipV="1">
            <a:off x="5691188" y="3862388"/>
            <a:ext cx="473075" cy="3000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6" name="Line 18"/>
          <p:cNvSpPr>
            <a:spLocks noChangeShapeType="1"/>
          </p:cNvSpPr>
          <p:nvPr/>
        </p:nvSpPr>
        <p:spPr bwMode="auto">
          <a:xfrm flipV="1">
            <a:off x="6826250" y="3468688"/>
            <a:ext cx="584200" cy="2682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7" name="Text Box 19"/>
          <p:cNvSpPr txBox="1">
            <a:spLocks noChangeArrowheads="1"/>
          </p:cNvSpPr>
          <p:nvPr/>
        </p:nvSpPr>
        <p:spPr bwMode="auto">
          <a:xfrm>
            <a:off x="6858000" y="2900363"/>
            <a:ext cx="7889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32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379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379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0" grpId="0" animBg="1"/>
      <p:bldP spid="37901" grpId="0" animBg="1"/>
      <p:bldP spid="37902" grpId="0" animBg="1"/>
      <p:bldP spid="37903" grpId="0" animBg="1"/>
      <p:bldP spid="37904" grpId="0" animBg="1"/>
      <p:bldP spid="37905" grpId="0" animBg="1"/>
      <p:bldP spid="37906" grpId="0" animBg="1"/>
      <p:bldP spid="3790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A7CB06B-56BD-43D3-B3DD-AB92A2D96388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38927" name="Rectangle 15"/>
          <p:cNvSpPr>
            <a:spLocks noChangeArrowheads="1"/>
          </p:cNvSpPr>
          <p:nvPr/>
        </p:nvSpPr>
        <p:spPr bwMode="auto">
          <a:xfrm>
            <a:off x="4792663" y="5722938"/>
            <a:ext cx="173037" cy="173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Segments in a regular polygon.</a:t>
            </a:r>
          </a:p>
        </p:txBody>
      </p:sp>
      <p:sp>
        <p:nvSpPr>
          <p:cNvPr id="21509" name="AutoShape 6"/>
          <p:cNvSpPr>
            <a:spLocks noChangeArrowheads="1"/>
          </p:cNvSpPr>
          <p:nvPr/>
        </p:nvSpPr>
        <p:spPr bwMode="auto">
          <a:xfrm>
            <a:off x="2362200" y="1676400"/>
            <a:ext cx="4876800" cy="4217988"/>
          </a:xfrm>
          <a:prstGeom prst="hexagon">
            <a:avLst>
              <a:gd name="adj" fmla="val 28905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0" name="Line 8"/>
          <p:cNvSpPr>
            <a:spLocks noChangeShapeType="1"/>
          </p:cNvSpPr>
          <p:nvPr/>
        </p:nvSpPr>
        <p:spPr bwMode="auto">
          <a:xfrm flipH="1">
            <a:off x="3581400" y="3784600"/>
            <a:ext cx="1217613" cy="21097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1" name="Oval 9"/>
          <p:cNvSpPr>
            <a:spLocks noChangeArrowheads="1"/>
          </p:cNvSpPr>
          <p:nvPr/>
        </p:nvSpPr>
        <p:spPr bwMode="auto">
          <a:xfrm>
            <a:off x="4762500" y="3743325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3" name="Line 11"/>
          <p:cNvSpPr>
            <a:spLocks noChangeShapeType="1"/>
          </p:cNvSpPr>
          <p:nvPr/>
        </p:nvSpPr>
        <p:spPr bwMode="auto">
          <a:xfrm flipH="1">
            <a:off x="4792663" y="3784600"/>
            <a:ext cx="9525" cy="2100263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4" name="Text Box 12"/>
          <p:cNvSpPr txBox="1">
            <a:spLocks noChangeArrowheads="1"/>
          </p:cNvSpPr>
          <p:nvPr/>
        </p:nvSpPr>
        <p:spPr bwMode="auto">
          <a:xfrm>
            <a:off x="4714875" y="3327400"/>
            <a:ext cx="2649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Center</a:t>
            </a:r>
          </a:p>
        </p:txBody>
      </p:sp>
      <p:sp>
        <p:nvSpPr>
          <p:cNvPr id="38925" name="Text Box 13"/>
          <p:cNvSpPr txBox="1">
            <a:spLocks noChangeArrowheads="1"/>
          </p:cNvSpPr>
          <p:nvPr/>
        </p:nvSpPr>
        <p:spPr bwMode="auto">
          <a:xfrm>
            <a:off x="3195638" y="4237038"/>
            <a:ext cx="26495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Radius</a:t>
            </a:r>
          </a:p>
        </p:txBody>
      </p:sp>
      <p:sp>
        <p:nvSpPr>
          <p:cNvPr id="38926" name="Text Box 14"/>
          <p:cNvSpPr txBox="1">
            <a:spLocks noChangeArrowheads="1"/>
          </p:cNvSpPr>
          <p:nvPr/>
        </p:nvSpPr>
        <p:spPr bwMode="auto">
          <a:xfrm>
            <a:off x="4860925" y="4578350"/>
            <a:ext cx="2649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Apothem</a:t>
            </a:r>
          </a:p>
        </p:txBody>
      </p:sp>
      <p:pic>
        <p:nvPicPr>
          <p:cNvPr id="21516" name="Picture 16" descr="MCj0237453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300" y="730250"/>
            <a:ext cx="885825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8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7" grpId="0" animBg="1"/>
      <p:bldP spid="38920" grpId="0" animBg="1"/>
      <p:bldP spid="38921" grpId="0" animBg="1"/>
      <p:bldP spid="38923" grpId="0" animBg="1"/>
      <p:bldP spid="38924" grpId="0"/>
      <p:bldP spid="38925" grpId="0"/>
      <p:bldP spid="389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4FA37FB1-C208-4020-9865-9D64AAADF638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Goals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Find the area of equilateral triangles.</a:t>
            </a:r>
          </a:p>
          <a:p>
            <a:pPr eaLnBrk="1" hangingPunct="1"/>
            <a:r>
              <a:rPr lang="en-US" smtClean="0"/>
              <a:t>Know what an apothem is and be able to find its length.</a:t>
            </a:r>
          </a:p>
          <a:p>
            <a:pPr eaLnBrk="1" hangingPunct="1"/>
            <a:r>
              <a:rPr lang="en-US" smtClean="0"/>
              <a:t>Use the apothem to find the area of a regular polygon.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F37A8B8-F4F6-48E2-BCEC-E59C3D2D30CB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Apothem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500" smtClean="0"/>
              <a:t>The perpendicular distance from the center of a regular polygon to one of its sides is called the </a:t>
            </a:r>
            <a:r>
              <a:rPr lang="en-US" sz="2500" smtClean="0">
                <a:solidFill>
                  <a:srgbClr val="0000FF"/>
                </a:solidFill>
              </a:rPr>
              <a:t>apothem</a:t>
            </a:r>
            <a:r>
              <a:rPr lang="en-US" sz="2500" smtClean="0"/>
              <a:t> or </a:t>
            </a:r>
            <a:r>
              <a:rPr lang="en-US" sz="2500" smtClean="0">
                <a:solidFill>
                  <a:srgbClr val="0000FF"/>
                </a:solidFill>
              </a:rPr>
              <a:t>short radius</a:t>
            </a:r>
            <a:r>
              <a:rPr lang="en-US" sz="2500" smtClean="0"/>
              <a:t>. It is the same as the radius of a circle inscribed in the polygon. </a:t>
            </a:r>
          </a:p>
          <a:p>
            <a:pPr eaLnBrk="1" hangingPunct="1"/>
            <a:r>
              <a:rPr lang="en-US" sz="2500" smtClean="0"/>
              <a:t>Apothem is pronounced with the emphasis on the first syllable with the </a:t>
            </a:r>
            <a:r>
              <a:rPr lang="en-US" sz="2500" i="1" smtClean="0"/>
              <a:t>a</a:t>
            </a:r>
            <a:r>
              <a:rPr lang="en-US" sz="2500" smtClean="0"/>
              <a:t> pronounced as in apple (</a:t>
            </a:r>
            <a:r>
              <a:rPr lang="en-US" sz="2500" b="1" smtClean="0">
                <a:solidFill>
                  <a:srgbClr val="0000FF"/>
                </a:solidFill>
              </a:rPr>
              <a:t>A</a:t>
            </a:r>
            <a:r>
              <a:rPr lang="en-US" sz="2500" smtClean="0">
                <a:solidFill>
                  <a:srgbClr val="0000FF"/>
                </a:solidFill>
              </a:rPr>
              <a:t>-puh-thum</a:t>
            </a:r>
            <a:r>
              <a:rPr lang="en-US" sz="2500" smtClean="0"/>
              <a:t>). 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60A5295-FCC9-47C9-A646-74403624F74D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30388" y="301625"/>
            <a:ext cx="7313612" cy="1143000"/>
          </a:xfrm>
        </p:spPr>
        <p:txBody>
          <a:bodyPr/>
          <a:lstStyle/>
          <a:p>
            <a:pPr eaLnBrk="1" hangingPunct="1"/>
            <a:r>
              <a:rPr lang="en-US" smtClean="0"/>
              <a:t>Apothem</a:t>
            </a:r>
          </a:p>
        </p:txBody>
      </p:sp>
      <p:sp>
        <p:nvSpPr>
          <p:cNvPr id="23556" name="Oval 6"/>
          <p:cNvSpPr>
            <a:spLocks noChangeArrowheads="1"/>
          </p:cNvSpPr>
          <p:nvPr/>
        </p:nvSpPr>
        <p:spPr bwMode="auto">
          <a:xfrm>
            <a:off x="2801938" y="1970088"/>
            <a:ext cx="3581400" cy="3581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AutoShape 7"/>
          <p:cNvSpPr>
            <a:spLocks noChangeArrowheads="1"/>
          </p:cNvSpPr>
          <p:nvPr/>
        </p:nvSpPr>
        <p:spPr bwMode="auto">
          <a:xfrm>
            <a:off x="2801938" y="2198688"/>
            <a:ext cx="3581400" cy="3097212"/>
          </a:xfrm>
          <a:prstGeom prst="hexagon">
            <a:avLst>
              <a:gd name="adj" fmla="val 28908"/>
              <a:gd name="vf" fmla="val 115470"/>
            </a:avLst>
          </a:prstGeom>
          <a:solidFill>
            <a:srgbClr val="33CCCC">
              <a:alpha val="56862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Line 10"/>
          <p:cNvSpPr>
            <a:spLocks noChangeShapeType="1"/>
          </p:cNvSpPr>
          <p:nvPr/>
        </p:nvSpPr>
        <p:spPr bwMode="auto">
          <a:xfrm flipH="1">
            <a:off x="3678238" y="3722688"/>
            <a:ext cx="952500" cy="15906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Line 11"/>
          <p:cNvSpPr>
            <a:spLocks noChangeShapeType="1"/>
          </p:cNvSpPr>
          <p:nvPr/>
        </p:nvSpPr>
        <p:spPr bwMode="auto">
          <a:xfrm flipH="1">
            <a:off x="4625975" y="3722688"/>
            <a:ext cx="4763" cy="15668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Text Box 12"/>
          <p:cNvSpPr txBox="1">
            <a:spLocks noChangeArrowheads="1"/>
          </p:cNvSpPr>
          <p:nvPr/>
        </p:nvSpPr>
        <p:spPr bwMode="auto">
          <a:xfrm>
            <a:off x="3046413" y="3813175"/>
            <a:ext cx="17065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/>
              <a:t>Radius</a:t>
            </a:r>
          </a:p>
        </p:txBody>
      </p:sp>
      <p:sp>
        <p:nvSpPr>
          <p:cNvPr id="23561" name="Text Box 13"/>
          <p:cNvSpPr txBox="1">
            <a:spLocks noChangeArrowheads="1"/>
          </p:cNvSpPr>
          <p:nvPr/>
        </p:nvSpPr>
        <p:spPr bwMode="auto">
          <a:xfrm>
            <a:off x="4443413" y="4033838"/>
            <a:ext cx="20431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Arial Black" pitchFamily="34" charset="0"/>
              </a:rPr>
              <a:t>Apothem</a:t>
            </a:r>
          </a:p>
        </p:txBody>
      </p:sp>
      <p:sp>
        <p:nvSpPr>
          <p:cNvPr id="23562" name="Oval 15"/>
          <p:cNvSpPr>
            <a:spLocks noChangeArrowheads="1"/>
          </p:cNvSpPr>
          <p:nvPr/>
        </p:nvSpPr>
        <p:spPr bwMode="auto">
          <a:xfrm>
            <a:off x="3059113" y="2220913"/>
            <a:ext cx="3062287" cy="3062287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8D09BBD-F3CB-473F-B256-C4B5A65F433D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Another Way to Find the Area</a:t>
            </a:r>
          </a:p>
        </p:txBody>
      </p:sp>
      <p:sp>
        <p:nvSpPr>
          <p:cNvPr id="40974" name="Text Box 14"/>
          <p:cNvSpPr txBox="1">
            <a:spLocks noChangeArrowheads="1"/>
          </p:cNvSpPr>
          <p:nvPr/>
        </p:nvSpPr>
        <p:spPr bwMode="auto">
          <a:xfrm>
            <a:off x="4918075" y="1812925"/>
            <a:ext cx="3910013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The area of the hexagon is equal to the area of one triangle multiplied by the number of triangles, n.</a:t>
            </a:r>
          </a:p>
        </p:txBody>
      </p:sp>
      <p:sp>
        <p:nvSpPr>
          <p:cNvPr id="24581" name="AutoShape 18"/>
          <p:cNvSpPr>
            <a:spLocks noChangeArrowheads="1"/>
          </p:cNvSpPr>
          <p:nvPr/>
        </p:nvSpPr>
        <p:spPr bwMode="auto">
          <a:xfrm>
            <a:off x="1676400" y="2133600"/>
            <a:ext cx="2590800" cy="2239963"/>
          </a:xfrm>
          <a:prstGeom prst="hexagon">
            <a:avLst>
              <a:gd name="adj" fmla="val 2891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Line 19"/>
          <p:cNvSpPr>
            <a:spLocks noChangeShapeType="1"/>
          </p:cNvSpPr>
          <p:nvPr/>
        </p:nvSpPr>
        <p:spPr bwMode="auto">
          <a:xfrm flipV="1">
            <a:off x="2319338" y="2143125"/>
            <a:ext cx="1295400" cy="2233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3" name="Line 20"/>
          <p:cNvSpPr>
            <a:spLocks noChangeShapeType="1"/>
          </p:cNvSpPr>
          <p:nvPr/>
        </p:nvSpPr>
        <p:spPr bwMode="auto">
          <a:xfrm>
            <a:off x="2324100" y="2128838"/>
            <a:ext cx="1290638" cy="2247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Line 21"/>
          <p:cNvSpPr>
            <a:spLocks noChangeShapeType="1"/>
          </p:cNvSpPr>
          <p:nvPr/>
        </p:nvSpPr>
        <p:spPr bwMode="auto">
          <a:xfrm flipV="1">
            <a:off x="1681163" y="3252788"/>
            <a:ext cx="25765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3" name="AutoShape 23"/>
          <p:cNvSpPr>
            <a:spLocks noChangeArrowheads="1"/>
          </p:cNvSpPr>
          <p:nvPr/>
        </p:nvSpPr>
        <p:spPr bwMode="auto">
          <a:xfrm>
            <a:off x="2301875" y="3222625"/>
            <a:ext cx="1323975" cy="114458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4" name="AutoShape 24"/>
          <p:cNvSpPr>
            <a:spLocks noChangeArrowheads="1"/>
          </p:cNvSpPr>
          <p:nvPr/>
        </p:nvSpPr>
        <p:spPr bwMode="auto">
          <a:xfrm flipH="1" flipV="1">
            <a:off x="2327275" y="2112963"/>
            <a:ext cx="1323975" cy="1144587"/>
          </a:xfrm>
          <a:prstGeom prst="triangle">
            <a:avLst>
              <a:gd name="adj" fmla="val 50000"/>
            </a:avLst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7" name="AutoShape 27"/>
          <p:cNvSpPr>
            <a:spLocks noChangeArrowheads="1"/>
          </p:cNvSpPr>
          <p:nvPr/>
        </p:nvSpPr>
        <p:spPr bwMode="auto">
          <a:xfrm>
            <a:off x="1666875" y="2112963"/>
            <a:ext cx="1323975" cy="1144587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8" name="AutoShape 28"/>
          <p:cNvSpPr>
            <a:spLocks noChangeArrowheads="1"/>
          </p:cNvSpPr>
          <p:nvPr/>
        </p:nvSpPr>
        <p:spPr bwMode="auto">
          <a:xfrm>
            <a:off x="2970213" y="2108200"/>
            <a:ext cx="1323975" cy="1144588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9" name="AutoShape 29"/>
          <p:cNvSpPr>
            <a:spLocks noChangeArrowheads="1"/>
          </p:cNvSpPr>
          <p:nvPr/>
        </p:nvSpPr>
        <p:spPr bwMode="auto">
          <a:xfrm flipH="1" flipV="1">
            <a:off x="2968625" y="3241675"/>
            <a:ext cx="1323975" cy="1144588"/>
          </a:xfrm>
          <a:prstGeom prst="triangle">
            <a:avLst>
              <a:gd name="adj" fmla="val 50000"/>
            </a:avLst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0" name="AutoShape 30"/>
          <p:cNvSpPr>
            <a:spLocks noChangeArrowheads="1"/>
          </p:cNvSpPr>
          <p:nvPr/>
        </p:nvSpPr>
        <p:spPr bwMode="auto">
          <a:xfrm flipH="1" flipV="1">
            <a:off x="1655763" y="3251200"/>
            <a:ext cx="1323975" cy="1144588"/>
          </a:xfrm>
          <a:prstGeom prst="triangle">
            <a:avLst>
              <a:gd name="adj" fmla="val 50000"/>
            </a:avLst>
          </a:prstGeom>
          <a:solidFill>
            <a:srgbClr val="FF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1" name="Text Box 31"/>
          <p:cNvSpPr txBox="1">
            <a:spLocks noChangeArrowheads="1"/>
          </p:cNvSpPr>
          <p:nvPr/>
        </p:nvSpPr>
        <p:spPr bwMode="auto">
          <a:xfrm>
            <a:off x="457200" y="5060950"/>
            <a:ext cx="81518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 Black" pitchFamily="34" charset="0"/>
              </a:rPr>
              <a:t>Area = (Area of one </a:t>
            </a:r>
            <a:r>
              <a:rPr lang="en-US" sz="2800">
                <a:solidFill>
                  <a:srgbClr val="0000FF"/>
                </a:solidFill>
                <a:latin typeface="Arial Black" pitchFamily="34" charset="0"/>
                <a:sym typeface="Wingdings 3" pitchFamily="18" charset="2"/>
              </a:rPr>
              <a:t>) </a:t>
            </a:r>
            <a:r>
              <a:rPr lang="en-US" sz="2800">
                <a:solidFill>
                  <a:srgbClr val="0000FF"/>
                </a:solidFill>
                <a:latin typeface="Arial Black" pitchFamily="34" charset="0"/>
                <a:sym typeface="Symbol" pitchFamily="18" charset="2"/>
              </a:rPr>
              <a:t> (Number of </a:t>
            </a:r>
            <a:r>
              <a:rPr lang="en-US" sz="2800">
                <a:solidFill>
                  <a:srgbClr val="0000FF"/>
                </a:solidFill>
                <a:latin typeface="Arial Black" pitchFamily="34" charset="0"/>
                <a:sym typeface="Wingdings 3" pitchFamily="18" charset="2"/>
              </a:rPr>
              <a:t>s)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0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0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0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0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4" grpId="0"/>
      <p:bldP spid="40983" grpId="0" animBg="1"/>
      <p:bldP spid="40984" grpId="0" animBg="1"/>
      <p:bldP spid="40987" grpId="0" animBg="1"/>
      <p:bldP spid="40988" grpId="0" animBg="1"/>
      <p:bldP spid="40989" grpId="0" animBg="1"/>
      <p:bldP spid="40990" grpId="0" animBg="1"/>
      <p:bldP spid="4099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7D3179C-648F-4A98-8C11-9580D6032449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2560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Area of one triangle</a:t>
            </a: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3141663" y="5722938"/>
            <a:ext cx="173037" cy="173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AutoShape 6"/>
          <p:cNvSpPr>
            <a:spLocks noChangeArrowheads="1"/>
          </p:cNvSpPr>
          <p:nvPr/>
        </p:nvSpPr>
        <p:spPr bwMode="auto">
          <a:xfrm>
            <a:off x="711200" y="1676400"/>
            <a:ext cx="4876800" cy="4217988"/>
          </a:xfrm>
          <a:prstGeom prst="hexagon">
            <a:avLst>
              <a:gd name="adj" fmla="val 28905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Line 7"/>
          <p:cNvSpPr>
            <a:spLocks noChangeShapeType="1"/>
          </p:cNvSpPr>
          <p:nvPr/>
        </p:nvSpPr>
        <p:spPr bwMode="auto">
          <a:xfrm flipH="1">
            <a:off x="1930400" y="3784600"/>
            <a:ext cx="1217613" cy="21097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Oval 8"/>
          <p:cNvSpPr>
            <a:spLocks noChangeArrowheads="1"/>
          </p:cNvSpPr>
          <p:nvPr/>
        </p:nvSpPr>
        <p:spPr bwMode="auto">
          <a:xfrm>
            <a:off x="3111500" y="3743325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8" name="Line 9"/>
          <p:cNvSpPr>
            <a:spLocks noChangeShapeType="1"/>
          </p:cNvSpPr>
          <p:nvPr/>
        </p:nvSpPr>
        <p:spPr bwMode="auto">
          <a:xfrm flipH="1">
            <a:off x="3141663" y="3784600"/>
            <a:ext cx="9525" cy="2100263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Text Box 11"/>
          <p:cNvSpPr txBox="1">
            <a:spLocks noChangeArrowheads="1"/>
          </p:cNvSpPr>
          <p:nvPr/>
        </p:nvSpPr>
        <p:spPr bwMode="auto">
          <a:xfrm>
            <a:off x="1481138" y="4237038"/>
            <a:ext cx="1246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Radius</a:t>
            </a:r>
          </a:p>
        </p:txBody>
      </p:sp>
      <p:sp>
        <p:nvSpPr>
          <p:cNvPr id="25610" name="Text Box 12"/>
          <p:cNvSpPr txBox="1">
            <a:spLocks noChangeArrowheads="1"/>
          </p:cNvSpPr>
          <p:nvPr/>
        </p:nvSpPr>
        <p:spPr bwMode="auto">
          <a:xfrm>
            <a:off x="3209925" y="4578350"/>
            <a:ext cx="1593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Apothem</a:t>
            </a:r>
          </a:p>
        </p:txBody>
      </p:sp>
      <p:sp>
        <p:nvSpPr>
          <p:cNvPr id="25611" name="Line 13"/>
          <p:cNvSpPr>
            <a:spLocks noChangeShapeType="1"/>
          </p:cNvSpPr>
          <p:nvPr/>
        </p:nvSpPr>
        <p:spPr bwMode="auto">
          <a:xfrm>
            <a:off x="3146425" y="3778250"/>
            <a:ext cx="1217613" cy="21097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2922588" y="5834063"/>
            <a:ext cx="6762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s</a:t>
            </a:r>
          </a:p>
        </p:txBody>
      </p:sp>
      <p:graphicFrame>
        <p:nvGraphicFramePr>
          <p:cNvPr id="25613" name="Object 15"/>
          <p:cNvGraphicFramePr>
            <a:graphicFrameLocks noChangeAspect="1"/>
          </p:cNvGraphicFramePr>
          <p:nvPr>
            <p:ph idx="1"/>
          </p:nvPr>
        </p:nvGraphicFramePr>
        <p:xfrm>
          <a:off x="6042025" y="1906588"/>
          <a:ext cx="2301875" cy="331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1" name="Equation" r:id="rId4" imgW="635000" imgH="914400" progId="Equation.DSMT4">
                  <p:embed/>
                </p:oleObj>
              </mc:Choice>
              <mc:Fallback>
                <p:oleObj name="Equation" r:id="rId4" imgW="635000" imgH="9144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2025" y="1906588"/>
                        <a:ext cx="2301875" cy="3316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01" name="Text Box 17"/>
          <p:cNvSpPr txBox="1">
            <a:spLocks noChangeArrowheads="1"/>
          </p:cNvSpPr>
          <p:nvPr/>
        </p:nvSpPr>
        <p:spPr bwMode="auto">
          <a:xfrm>
            <a:off x="1846263" y="4554538"/>
            <a:ext cx="5508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42002" name="Text Box 18"/>
          <p:cNvSpPr txBox="1">
            <a:spLocks noChangeArrowheads="1"/>
          </p:cNvSpPr>
          <p:nvPr/>
        </p:nvSpPr>
        <p:spPr bwMode="auto">
          <a:xfrm>
            <a:off x="3135313" y="4864100"/>
            <a:ext cx="5508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42003" name="Freeform 19"/>
          <p:cNvSpPr>
            <a:spLocks/>
          </p:cNvSpPr>
          <p:nvPr/>
        </p:nvSpPr>
        <p:spPr bwMode="auto">
          <a:xfrm>
            <a:off x="3232150" y="2538413"/>
            <a:ext cx="4476750" cy="3949700"/>
          </a:xfrm>
          <a:custGeom>
            <a:avLst/>
            <a:gdLst>
              <a:gd name="T0" fmla="*/ 0 w 2820"/>
              <a:gd name="T1" fmla="*/ 2147483647 h 2488"/>
              <a:gd name="T2" fmla="*/ 2147483647 w 2820"/>
              <a:gd name="T3" fmla="*/ 2147483647 h 2488"/>
              <a:gd name="T4" fmla="*/ 2147483647 w 2820"/>
              <a:gd name="T5" fmla="*/ 1300400625 h 2488"/>
              <a:gd name="T6" fmla="*/ 2147483647 w 2820"/>
              <a:gd name="T7" fmla="*/ 700603438 h 2488"/>
              <a:gd name="T8" fmla="*/ 2147483647 w 2820"/>
              <a:gd name="T9" fmla="*/ 0 h 24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20" h="2488">
                <a:moveTo>
                  <a:pt x="0" y="2274"/>
                </a:moveTo>
                <a:cubicBezTo>
                  <a:pt x="511" y="2381"/>
                  <a:pt x="1023" y="2488"/>
                  <a:pt x="1311" y="2195"/>
                </a:cubicBezTo>
                <a:cubicBezTo>
                  <a:pt x="1599" y="1902"/>
                  <a:pt x="1520" y="835"/>
                  <a:pt x="1728" y="516"/>
                </a:cubicBezTo>
                <a:cubicBezTo>
                  <a:pt x="1936" y="197"/>
                  <a:pt x="2380" y="364"/>
                  <a:pt x="2562" y="278"/>
                </a:cubicBezTo>
                <a:cubicBezTo>
                  <a:pt x="2744" y="192"/>
                  <a:pt x="2777" y="46"/>
                  <a:pt x="2820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4" name="Freeform 20"/>
          <p:cNvSpPr>
            <a:spLocks/>
          </p:cNvSpPr>
          <p:nvPr/>
        </p:nvSpPr>
        <p:spPr bwMode="auto">
          <a:xfrm>
            <a:off x="3532188" y="2617788"/>
            <a:ext cx="4508500" cy="2744787"/>
          </a:xfrm>
          <a:custGeom>
            <a:avLst/>
            <a:gdLst>
              <a:gd name="T0" fmla="*/ 0 w 2840"/>
              <a:gd name="T1" fmla="*/ 2147483647 h 1729"/>
              <a:gd name="T2" fmla="*/ 2147483647 w 2840"/>
              <a:gd name="T3" fmla="*/ 2147483647 h 1729"/>
              <a:gd name="T4" fmla="*/ 2147483647 w 2840"/>
              <a:gd name="T5" fmla="*/ 1650701249 h 1729"/>
              <a:gd name="T6" fmla="*/ 2147483647 w 2840"/>
              <a:gd name="T7" fmla="*/ 1350803504 h 1729"/>
              <a:gd name="T8" fmla="*/ 2147483647 w 2840"/>
              <a:gd name="T9" fmla="*/ 0 h 17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40" h="1729">
                <a:moveTo>
                  <a:pt x="0" y="1618"/>
                </a:moveTo>
                <a:cubicBezTo>
                  <a:pt x="380" y="1673"/>
                  <a:pt x="761" y="1729"/>
                  <a:pt x="1072" y="1569"/>
                </a:cubicBezTo>
                <a:cubicBezTo>
                  <a:pt x="1383" y="1409"/>
                  <a:pt x="1604" y="827"/>
                  <a:pt x="1867" y="655"/>
                </a:cubicBezTo>
                <a:cubicBezTo>
                  <a:pt x="2130" y="483"/>
                  <a:pt x="2489" y="645"/>
                  <a:pt x="2651" y="536"/>
                </a:cubicBezTo>
                <a:cubicBezTo>
                  <a:pt x="2813" y="427"/>
                  <a:pt x="2809" y="89"/>
                  <a:pt x="2840" y="0"/>
                </a:cubicBez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6054725" y="1827213"/>
            <a:ext cx="2379663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6034088" y="4378325"/>
            <a:ext cx="2379662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7" name="Text Box 23"/>
          <p:cNvSpPr txBox="1">
            <a:spLocks noChangeArrowheads="1"/>
          </p:cNvSpPr>
          <p:nvPr/>
        </p:nvSpPr>
        <p:spPr bwMode="auto">
          <a:xfrm>
            <a:off x="5770563" y="5534025"/>
            <a:ext cx="33734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This is the Area of only </a:t>
            </a:r>
            <a:r>
              <a:rPr lang="en-US" sz="2400" i="1" u="sng">
                <a:solidFill>
                  <a:srgbClr val="FF0000"/>
                </a:solidFill>
              </a:rPr>
              <a:t>one </a:t>
            </a:r>
            <a:r>
              <a:rPr lang="en-US" sz="2400">
                <a:solidFill>
                  <a:srgbClr val="FF0000"/>
                </a:solidFill>
              </a:rPr>
              <a:t>triangle.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420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2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420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2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8" grpId="0"/>
      <p:bldP spid="42001" grpId="0"/>
      <p:bldP spid="42002" grpId="0"/>
      <p:bldP spid="42003" grpId="0" animBg="1"/>
      <p:bldP spid="42004" grpId="0" animBg="1"/>
      <p:bldP spid="42005" grpId="0" animBg="1"/>
      <p:bldP spid="4200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DBD2347-B01E-4810-B9AB-2A0F66C32560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Area of one triangle</a:t>
            </a:r>
          </a:p>
        </p:txBody>
      </p:sp>
      <p:sp>
        <p:nvSpPr>
          <p:cNvPr id="26628" name="Rectangle 3"/>
          <p:cNvSpPr>
            <a:spLocks noChangeArrowheads="1"/>
          </p:cNvSpPr>
          <p:nvPr/>
        </p:nvSpPr>
        <p:spPr bwMode="auto">
          <a:xfrm>
            <a:off x="3141663" y="5722938"/>
            <a:ext cx="173037" cy="173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AutoShape 4"/>
          <p:cNvSpPr>
            <a:spLocks noChangeArrowheads="1"/>
          </p:cNvSpPr>
          <p:nvPr/>
        </p:nvSpPr>
        <p:spPr bwMode="auto">
          <a:xfrm>
            <a:off x="711200" y="1676400"/>
            <a:ext cx="4876800" cy="4217988"/>
          </a:xfrm>
          <a:prstGeom prst="hexagon">
            <a:avLst>
              <a:gd name="adj" fmla="val 28905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Line 5"/>
          <p:cNvSpPr>
            <a:spLocks noChangeShapeType="1"/>
          </p:cNvSpPr>
          <p:nvPr/>
        </p:nvSpPr>
        <p:spPr bwMode="auto">
          <a:xfrm flipH="1">
            <a:off x="1930400" y="3784600"/>
            <a:ext cx="1217613" cy="21097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1" name="Oval 6"/>
          <p:cNvSpPr>
            <a:spLocks noChangeArrowheads="1"/>
          </p:cNvSpPr>
          <p:nvPr/>
        </p:nvSpPr>
        <p:spPr bwMode="auto">
          <a:xfrm>
            <a:off x="3111500" y="3743325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Line 7"/>
          <p:cNvSpPr>
            <a:spLocks noChangeShapeType="1"/>
          </p:cNvSpPr>
          <p:nvPr/>
        </p:nvSpPr>
        <p:spPr bwMode="auto">
          <a:xfrm flipH="1">
            <a:off x="3141663" y="3784600"/>
            <a:ext cx="9525" cy="2100263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10"/>
          <p:cNvSpPr>
            <a:spLocks noChangeShapeType="1"/>
          </p:cNvSpPr>
          <p:nvPr/>
        </p:nvSpPr>
        <p:spPr bwMode="auto">
          <a:xfrm>
            <a:off x="3146425" y="3778250"/>
            <a:ext cx="1217613" cy="21097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Text Box 11"/>
          <p:cNvSpPr txBox="1">
            <a:spLocks noChangeArrowheads="1"/>
          </p:cNvSpPr>
          <p:nvPr/>
        </p:nvSpPr>
        <p:spPr bwMode="auto">
          <a:xfrm>
            <a:off x="2922588" y="5834063"/>
            <a:ext cx="6762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26635" name="Text Box 13"/>
          <p:cNvSpPr txBox="1">
            <a:spLocks noChangeArrowheads="1"/>
          </p:cNvSpPr>
          <p:nvPr/>
        </p:nvSpPr>
        <p:spPr bwMode="auto">
          <a:xfrm>
            <a:off x="2114550" y="4492625"/>
            <a:ext cx="550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26636" name="Text Box 14"/>
          <p:cNvSpPr txBox="1">
            <a:spLocks noChangeArrowheads="1"/>
          </p:cNvSpPr>
          <p:nvPr/>
        </p:nvSpPr>
        <p:spPr bwMode="auto">
          <a:xfrm>
            <a:off x="3135313" y="4864100"/>
            <a:ext cx="5508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45077" name="Text Box 21"/>
          <p:cNvSpPr txBox="1">
            <a:spLocks noChangeArrowheads="1"/>
          </p:cNvSpPr>
          <p:nvPr/>
        </p:nvSpPr>
        <p:spPr bwMode="auto">
          <a:xfrm>
            <a:off x="5313363" y="1733550"/>
            <a:ext cx="3514725" cy="137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Remember, there are </a:t>
            </a:r>
            <a:r>
              <a:rPr lang="en-US" sz="2400">
                <a:solidFill>
                  <a:srgbClr val="0000FF"/>
                </a:solidFill>
              </a:rPr>
              <a:t>n</a:t>
            </a:r>
            <a:r>
              <a:rPr lang="en-US" sz="2400">
                <a:solidFill>
                  <a:srgbClr val="FF0000"/>
                </a:solidFill>
              </a:rPr>
              <a:t> triangles.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The total area then is</a:t>
            </a:r>
          </a:p>
        </p:txBody>
      </p:sp>
      <p:graphicFrame>
        <p:nvGraphicFramePr>
          <p:cNvPr id="45078" name="Object 22"/>
          <p:cNvGraphicFramePr>
            <a:graphicFrameLocks noChangeAspect="1"/>
          </p:cNvGraphicFramePr>
          <p:nvPr>
            <p:ph idx="1"/>
          </p:nvPr>
        </p:nvGraphicFramePr>
        <p:xfrm>
          <a:off x="5389563" y="3032125"/>
          <a:ext cx="3392487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9" name="Equation" r:id="rId4" imgW="863225" imgH="228501" progId="Equation.DSMT4">
                  <p:embed/>
                </p:oleObj>
              </mc:Choice>
              <mc:Fallback>
                <p:oleObj name="Equation" r:id="rId4" imgW="863225" imgH="228501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9563" y="3032125"/>
                        <a:ext cx="3392487" cy="89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5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7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762A59B-6200-4FBA-B0BA-449320AE2934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Perimeter</a:t>
            </a:r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3141663" y="5722938"/>
            <a:ext cx="173037" cy="173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AutoShape 4"/>
          <p:cNvSpPr>
            <a:spLocks noChangeArrowheads="1"/>
          </p:cNvSpPr>
          <p:nvPr/>
        </p:nvSpPr>
        <p:spPr bwMode="auto">
          <a:xfrm>
            <a:off x="711200" y="1676400"/>
            <a:ext cx="4876800" cy="4217988"/>
          </a:xfrm>
          <a:prstGeom prst="hexagon">
            <a:avLst>
              <a:gd name="adj" fmla="val 28905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Line 5"/>
          <p:cNvSpPr>
            <a:spLocks noChangeShapeType="1"/>
          </p:cNvSpPr>
          <p:nvPr/>
        </p:nvSpPr>
        <p:spPr bwMode="auto">
          <a:xfrm flipH="1">
            <a:off x="1930400" y="3784600"/>
            <a:ext cx="1217613" cy="21097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Oval 6"/>
          <p:cNvSpPr>
            <a:spLocks noChangeArrowheads="1"/>
          </p:cNvSpPr>
          <p:nvPr/>
        </p:nvSpPr>
        <p:spPr bwMode="auto">
          <a:xfrm>
            <a:off x="3111500" y="3743325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Line 7"/>
          <p:cNvSpPr>
            <a:spLocks noChangeShapeType="1"/>
          </p:cNvSpPr>
          <p:nvPr/>
        </p:nvSpPr>
        <p:spPr bwMode="auto">
          <a:xfrm flipH="1">
            <a:off x="3141663" y="3784600"/>
            <a:ext cx="9525" cy="2100263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Line 8"/>
          <p:cNvSpPr>
            <a:spLocks noChangeShapeType="1"/>
          </p:cNvSpPr>
          <p:nvPr/>
        </p:nvSpPr>
        <p:spPr bwMode="auto">
          <a:xfrm>
            <a:off x="3146425" y="3778250"/>
            <a:ext cx="1217613" cy="21097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2922588" y="5834063"/>
            <a:ext cx="6762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27659" name="Text Box 10"/>
          <p:cNvSpPr txBox="1">
            <a:spLocks noChangeArrowheads="1"/>
          </p:cNvSpPr>
          <p:nvPr/>
        </p:nvSpPr>
        <p:spPr bwMode="auto">
          <a:xfrm>
            <a:off x="2114550" y="4492625"/>
            <a:ext cx="550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27660" name="Text Box 11"/>
          <p:cNvSpPr txBox="1">
            <a:spLocks noChangeArrowheads="1"/>
          </p:cNvSpPr>
          <p:nvPr/>
        </p:nvSpPr>
        <p:spPr bwMode="auto">
          <a:xfrm>
            <a:off x="3135313" y="4864100"/>
            <a:ext cx="5508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46092" name="Text Box 12"/>
          <p:cNvSpPr txBox="1">
            <a:spLocks noChangeArrowheads="1"/>
          </p:cNvSpPr>
          <p:nvPr/>
        </p:nvSpPr>
        <p:spPr bwMode="auto">
          <a:xfrm>
            <a:off x="4967288" y="566738"/>
            <a:ext cx="4176712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/>
              <a:t>The perimeter of the hexagon is s </a:t>
            </a:r>
            <a:r>
              <a:rPr lang="en-US" sz="2800">
                <a:sym typeface="Symbol" pitchFamily="18" charset="2"/>
              </a:rPr>
              <a:t> n.</a:t>
            </a:r>
          </a:p>
          <a:p>
            <a:pPr algn="ctr"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p = s  n</a:t>
            </a:r>
          </a:p>
        </p:txBody>
      </p:sp>
      <p:graphicFrame>
        <p:nvGraphicFramePr>
          <p:cNvPr id="27662" name="Object 13"/>
          <p:cNvGraphicFramePr>
            <a:graphicFrameLocks noChangeAspect="1"/>
          </p:cNvGraphicFramePr>
          <p:nvPr>
            <p:ph idx="1"/>
          </p:nvPr>
        </p:nvGraphicFramePr>
        <p:xfrm>
          <a:off x="5545138" y="2525713"/>
          <a:ext cx="3244850" cy="227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1" name="Equation" r:id="rId4" imgW="1016000" imgH="711200" progId="Equation.DSMT4">
                  <p:embed/>
                </p:oleObj>
              </mc:Choice>
              <mc:Fallback>
                <p:oleObj name="Equation" r:id="rId4" imgW="1016000" imgH="711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5138" y="2525713"/>
                        <a:ext cx="3244850" cy="227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4935538" y="4662488"/>
            <a:ext cx="6762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4746625" y="2060575"/>
            <a:ext cx="6762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2981325" y="1227138"/>
            <a:ext cx="6762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1025525" y="2312988"/>
            <a:ext cx="6762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914400" y="4583113"/>
            <a:ext cx="6762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5597525" y="2490788"/>
            <a:ext cx="2789238" cy="7254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6084888" y="3325813"/>
            <a:ext cx="2774950" cy="7572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101" name="Rectangle 21"/>
          <p:cNvSpPr>
            <a:spLocks noChangeArrowheads="1"/>
          </p:cNvSpPr>
          <p:nvPr/>
        </p:nvSpPr>
        <p:spPr bwMode="auto">
          <a:xfrm>
            <a:off x="6069013" y="4162425"/>
            <a:ext cx="1562100" cy="7556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6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6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6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6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460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46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46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9" grpId="0"/>
      <p:bldP spid="46092" grpId="0" build="p"/>
      <p:bldP spid="46094" grpId="0"/>
      <p:bldP spid="46095" grpId="0"/>
      <p:bldP spid="46096" grpId="0"/>
      <p:bldP spid="46097" grpId="0"/>
      <p:bldP spid="46098" grpId="0"/>
      <p:bldP spid="46099" grpId="0" animBg="1"/>
      <p:bldP spid="46100" grpId="0" animBg="1"/>
      <p:bldP spid="4610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20D2100-9F0F-44FD-899E-F0B8CDE8B14E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2867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Area of a Regular Polygon</a:t>
            </a:r>
          </a:p>
        </p:txBody>
      </p:sp>
      <p:graphicFrame>
        <p:nvGraphicFramePr>
          <p:cNvPr id="28676" name="Object 5"/>
          <p:cNvGraphicFramePr>
            <a:graphicFrameLocks noChangeAspect="1"/>
          </p:cNvGraphicFramePr>
          <p:nvPr>
            <p:ph idx="1"/>
          </p:nvPr>
        </p:nvGraphicFramePr>
        <p:xfrm>
          <a:off x="1679575" y="1652588"/>
          <a:ext cx="6096000" cy="219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0" name="Equation" r:id="rId4" imgW="634725" imgH="228501" progId="Equation.DSMT4">
                  <p:embed/>
                </p:oleObj>
              </mc:Choice>
              <mc:Fallback>
                <p:oleObj name="Equation" r:id="rId4" imgW="634725" imgH="228501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9575" y="1652588"/>
                        <a:ext cx="6096000" cy="219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7" name="Text Box 7"/>
          <p:cNvSpPr txBox="1">
            <a:spLocks noChangeArrowheads="1"/>
          </p:cNvSpPr>
          <p:nvPr/>
        </p:nvSpPr>
        <p:spPr bwMode="auto">
          <a:xfrm>
            <a:off x="1924050" y="4067175"/>
            <a:ext cx="603726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/>
              <a:t>a = apothem</a:t>
            </a:r>
          </a:p>
          <a:p>
            <a:pPr>
              <a:spcBef>
                <a:spcPct val="50000"/>
              </a:spcBef>
            </a:pPr>
            <a:r>
              <a:rPr lang="en-US" sz="3200"/>
              <a:t>p = perimeter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5172075" y="3957638"/>
            <a:ext cx="337185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00"/>
                </a:solidFill>
                <a:latin typeface="Arial Black" pitchFamily="34" charset="0"/>
              </a:rPr>
              <a:t>This formula works for all </a:t>
            </a:r>
            <a:r>
              <a:rPr lang="en-US" sz="2400" i="1" u="sng">
                <a:solidFill>
                  <a:srgbClr val="FF0000"/>
                </a:solidFill>
                <a:latin typeface="Arial Black" pitchFamily="34" charset="0"/>
              </a:rPr>
              <a:t>regular</a:t>
            </a:r>
            <a:r>
              <a:rPr lang="en-US" sz="2400" i="1">
                <a:solidFill>
                  <a:srgbClr val="FF0000"/>
                </a:solidFill>
                <a:latin typeface="Arial Black" pitchFamily="34" charset="0"/>
              </a:rPr>
              <a:t> polygons regardless of the number of sides.</a:t>
            </a:r>
          </a:p>
        </p:txBody>
      </p:sp>
      <p:pic>
        <p:nvPicPr>
          <p:cNvPr id="28679" name="Picture 9" descr="MCj02374530000[1]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6013" y="617538"/>
            <a:ext cx="1147762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4C3543EB-24C1-453F-8BE7-E6B63961C7C6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2969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			Find the area.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3008313" y="4495800"/>
            <a:ext cx="107950" cy="1079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AutoShape 6"/>
          <p:cNvSpPr>
            <a:spLocks noChangeArrowheads="1"/>
          </p:cNvSpPr>
          <p:nvPr/>
        </p:nvSpPr>
        <p:spPr bwMode="auto">
          <a:xfrm>
            <a:off x="1495425" y="1976438"/>
            <a:ext cx="3036888" cy="2625725"/>
          </a:xfrm>
          <a:prstGeom prst="hexagon">
            <a:avLst>
              <a:gd name="adj" fmla="val 28915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7" name="Line 7"/>
          <p:cNvSpPr>
            <a:spLocks noChangeShapeType="1"/>
          </p:cNvSpPr>
          <p:nvPr/>
        </p:nvSpPr>
        <p:spPr bwMode="auto">
          <a:xfrm flipH="1">
            <a:off x="2254250" y="3289300"/>
            <a:ext cx="758825" cy="13128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3" name="Oval 8"/>
          <p:cNvSpPr>
            <a:spLocks noChangeArrowheads="1"/>
          </p:cNvSpPr>
          <p:nvPr/>
        </p:nvSpPr>
        <p:spPr bwMode="auto">
          <a:xfrm>
            <a:off x="2990850" y="3263900"/>
            <a:ext cx="53975" cy="55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 flipH="1">
            <a:off x="3008313" y="3289300"/>
            <a:ext cx="6350" cy="13081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5" name="Text Box 14"/>
          <p:cNvSpPr txBox="1">
            <a:spLocks noChangeArrowheads="1"/>
          </p:cNvSpPr>
          <p:nvPr/>
        </p:nvSpPr>
        <p:spPr bwMode="auto">
          <a:xfrm>
            <a:off x="1371600" y="3784600"/>
            <a:ext cx="928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12</a:t>
            </a:r>
          </a:p>
        </p:txBody>
      </p:sp>
      <p:sp>
        <p:nvSpPr>
          <p:cNvPr id="51215" name="Text Box 15"/>
          <p:cNvSpPr txBox="1">
            <a:spLocks noChangeArrowheads="1"/>
          </p:cNvSpPr>
          <p:nvPr/>
        </p:nvSpPr>
        <p:spPr bwMode="auto">
          <a:xfrm>
            <a:off x="4713288" y="1639888"/>
            <a:ext cx="4067175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400"/>
              <a:t>Draw a radius and an apothem.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400"/>
              <a:t>What kind of triangle is formed?</a:t>
            </a:r>
          </a:p>
          <a:p>
            <a:pPr lvl="1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30</a:t>
            </a:r>
            <a:r>
              <a:rPr lang="en-US" sz="2400">
                <a:solidFill>
                  <a:srgbClr val="FF0000"/>
                </a:solidFill>
                <a:sym typeface="Symbol" pitchFamily="18" charset="2"/>
              </a:rPr>
              <a:t>-60-90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400">
                <a:sym typeface="Symbol" pitchFamily="18" charset="2"/>
              </a:rPr>
              <a:t>What is the length of the segment marked x?</a:t>
            </a:r>
          </a:p>
          <a:p>
            <a:pPr lvl="1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sym typeface="Symbol" pitchFamily="18" charset="2"/>
              </a:rPr>
              <a:t>6</a:t>
            </a:r>
          </a:p>
        </p:txBody>
      </p:sp>
      <p:sp>
        <p:nvSpPr>
          <p:cNvPr id="51216" name="Text Box 16"/>
          <p:cNvSpPr txBox="1">
            <a:spLocks noChangeArrowheads="1"/>
          </p:cNvSpPr>
          <p:nvPr/>
        </p:nvSpPr>
        <p:spPr bwMode="auto">
          <a:xfrm>
            <a:off x="2287588" y="3673475"/>
            <a:ext cx="646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2439988" y="4549775"/>
            <a:ext cx="646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51219" name="Text Box 19"/>
          <p:cNvSpPr txBox="1">
            <a:spLocks noChangeArrowheads="1"/>
          </p:cNvSpPr>
          <p:nvPr/>
        </p:nvSpPr>
        <p:spPr bwMode="auto">
          <a:xfrm>
            <a:off x="2301875" y="4273550"/>
            <a:ext cx="898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60</a:t>
            </a:r>
            <a:r>
              <a:rPr lang="en-US">
                <a:solidFill>
                  <a:srgbClr val="FF0000"/>
                </a:solidFill>
                <a:sym typeface="Symbol" pitchFamily="18" charset="2"/>
              </a:rPr>
              <a:t></a:t>
            </a: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2443163" y="4554538"/>
            <a:ext cx="757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x</a:t>
            </a: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3022600" y="3651250"/>
            <a:ext cx="646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1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1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512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12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51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5" grpId="0" animBg="1"/>
      <p:bldP spid="51207" grpId="0" animBg="1"/>
      <p:bldP spid="51209" grpId="0" animBg="1"/>
      <p:bldP spid="51215" grpId="0" build="p"/>
      <p:bldP spid="51216" grpId="0"/>
      <p:bldP spid="51217" grpId="0"/>
      <p:bldP spid="51219" grpId="0"/>
      <p:bldP spid="51221" grpId="0"/>
      <p:bldP spid="51221" grpId="1"/>
      <p:bldP spid="5122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4E1178DF-96FD-4BCB-98D4-D8E454FE64D0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			Find the area.</a:t>
            </a:r>
          </a:p>
        </p:txBody>
      </p:sp>
      <p:graphicFrame>
        <p:nvGraphicFramePr>
          <p:cNvPr id="53263" name="Object 15"/>
          <p:cNvGraphicFramePr>
            <a:graphicFrameLocks noChangeAspect="1"/>
          </p:cNvGraphicFramePr>
          <p:nvPr>
            <p:ph sz="half" idx="1"/>
          </p:nvPr>
        </p:nvGraphicFramePr>
        <p:xfrm>
          <a:off x="3097213" y="3622675"/>
          <a:ext cx="7239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8" name="Equation" r:id="rId4" imgW="342751" imgH="241195" progId="Equation.DSMT4">
                  <p:embed/>
                </p:oleObj>
              </mc:Choice>
              <mc:Fallback>
                <p:oleObj name="Equation" r:id="rId4" imgW="342751" imgH="241195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7213" y="3622675"/>
                        <a:ext cx="72390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5" name="Rectangle 3"/>
          <p:cNvSpPr>
            <a:spLocks noChangeArrowheads="1"/>
          </p:cNvSpPr>
          <p:nvPr/>
        </p:nvSpPr>
        <p:spPr bwMode="auto">
          <a:xfrm>
            <a:off x="3008313" y="4495800"/>
            <a:ext cx="107950" cy="1079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AutoShape 4"/>
          <p:cNvSpPr>
            <a:spLocks noChangeArrowheads="1"/>
          </p:cNvSpPr>
          <p:nvPr/>
        </p:nvSpPr>
        <p:spPr bwMode="auto">
          <a:xfrm>
            <a:off x="1495425" y="1976438"/>
            <a:ext cx="3036888" cy="2625725"/>
          </a:xfrm>
          <a:prstGeom prst="hexagon">
            <a:avLst>
              <a:gd name="adj" fmla="val 28915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Line 5"/>
          <p:cNvSpPr>
            <a:spLocks noChangeShapeType="1"/>
          </p:cNvSpPr>
          <p:nvPr/>
        </p:nvSpPr>
        <p:spPr bwMode="auto">
          <a:xfrm flipH="1">
            <a:off x="2254250" y="3289300"/>
            <a:ext cx="758825" cy="13128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Oval 6"/>
          <p:cNvSpPr>
            <a:spLocks noChangeArrowheads="1"/>
          </p:cNvSpPr>
          <p:nvPr/>
        </p:nvSpPr>
        <p:spPr bwMode="auto">
          <a:xfrm>
            <a:off x="2990850" y="3263900"/>
            <a:ext cx="53975" cy="55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Line 7"/>
          <p:cNvSpPr>
            <a:spLocks noChangeShapeType="1"/>
          </p:cNvSpPr>
          <p:nvPr/>
        </p:nvSpPr>
        <p:spPr bwMode="auto">
          <a:xfrm flipH="1">
            <a:off x="3008313" y="3289300"/>
            <a:ext cx="6350" cy="13081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1371600" y="3784600"/>
            <a:ext cx="928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12</a:t>
            </a:r>
          </a:p>
        </p:txBody>
      </p:sp>
      <p:sp>
        <p:nvSpPr>
          <p:cNvPr id="30731" name="Text Box 9"/>
          <p:cNvSpPr txBox="1">
            <a:spLocks noChangeArrowheads="1"/>
          </p:cNvSpPr>
          <p:nvPr/>
        </p:nvSpPr>
        <p:spPr bwMode="auto">
          <a:xfrm>
            <a:off x="5045075" y="1924050"/>
            <a:ext cx="2963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>
              <a:sym typeface="Symbol" pitchFamily="18" charset="2"/>
            </a:endParaRP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2287588" y="3673475"/>
            <a:ext cx="646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30733" name="Text Box 11"/>
          <p:cNvSpPr txBox="1">
            <a:spLocks noChangeArrowheads="1"/>
          </p:cNvSpPr>
          <p:nvPr/>
        </p:nvSpPr>
        <p:spPr bwMode="auto">
          <a:xfrm>
            <a:off x="2439988" y="4549775"/>
            <a:ext cx="646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2105025" y="3660775"/>
            <a:ext cx="646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53261" name="Text Box 13"/>
          <p:cNvSpPr txBox="1">
            <a:spLocks noChangeArrowheads="1"/>
          </p:cNvSpPr>
          <p:nvPr/>
        </p:nvSpPr>
        <p:spPr bwMode="auto">
          <a:xfrm>
            <a:off x="5233988" y="2001838"/>
            <a:ext cx="35639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4. So what is r?</a:t>
            </a:r>
          </a:p>
          <a:p>
            <a:pPr>
              <a:spcBef>
                <a:spcPct val="50000"/>
              </a:spcBef>
            </a:pPr>
            <a:r>
              <a:rPr lang="en-US" sz="2400"/>
              <a:t>	</a:t>
            </a:r>
            <a:r>
              <a:rPr lang="en-US" sz="2400">
                <a:solidFill>
                  <a:srgbClr val="FF0000"/>
                </a:solidFill>
              </a:rPr>
              <a:t>12</a:t>
            </a:r>
          </a:p>
          <a:p>
            <a:pPr>
              <a:spcBef>
                <a:spcPct val="50000"/>
              </a:spcBef>
            </a:pPr>
            <a:r>
              <a:rPr lang="en-US" sz="2400"/>
              <a:t>5. And what is a?</a:t>
            </a:r>
          </a:p>
          <a:p>
            <a:pPr>
              <a:spcBef>
                <a:spcPct val="50000"/>
              </a:spcBef>
            </a:pPr>
            <a:endParaRPr lang="en-US" sz="2400"/>
          </a:p>
          <a:p>
            <a:pPr>
              <a:spcBef>
                <a:spcPct val="50000"/>
              </a:spcBef>
            </a:pPr>
            <a:r>
              <a:rPr lang="en-US" sz="2400"/>
              <a:t>6. The perimeter is?</a:t>
            </a:r>
          </a:p>
          <a:p>
            <a:pPr>
              <a:spcBef>
                <a:spcPct val="50000"/>
              </a:spcBef>
            </a:pPr>
            <a:r>
              <a:rPr lang="en-US" sz="2400"/>
              <a:t>	</a:t>
            </a:r>
            <a:r>
              <a:rPr lang="en-US" sz="2400">
                <a:solidFill>
                  <a:srgbClr val="FF0000"/>
                </a:solidFill>
              </a:rPr>
              <a:t>72  </a:t>
            </a:r>
            <a:r>
              <a:rPr lang="en-US" sz="2400"/>
              <a:t>(6 </a:t>
            </a:r>
            <a:r>
              <a:rPr lang="en-US" sz="2400">
                <a:sym typeface="Symbol" pitchFamily="18" charset="2"/>
              </a:rPr>
              <a:t> 12)</a:t>
            </a:r>
          </a:p>
          <a:p>
            <a:pPr>
              <a:spcBef>
                <a:spcPct val="50000"/>
              </a:spcBef>
            </a:pP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53262" name="Text Box 14"/>
          <p:cNvSpPr txBox="1">
            <a:spLocks noChangeArrowheads="1"/>
          </p:cNvSpPr>
          <p:nvPr/>
        </p:nvSpPr>
        <p:spPr bwMode="auto">
          <a:xfrm>
            <a:off x="3041650" y="3657600"/>
            <a:ext cx="725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a</a:t>
            </a:r>
          </a:p>
        </p:txBody>
      </p:sp>
      <p:graphicFrame>
        <p:nvGraphicFramePr>
          <p:cNvPr id="53265" name="Object 17"/>
          <p:cNvGraphicFramePr>
            <a:graphicFrameLocks noChangeAspect="1"/>
          </p:cNvGraphicFramePr>
          <p:nvPr>
            <p:ph sz="half" idx="2"/>
          </p:nvPr>
        </p:nvGraphicFramePr>
        <p:xfrm>
          <a:off x="6327775" y="3606800"/>
          <a:ext cx="746125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9" name="Equation" r:id="rId6" imgW="342751" imgH="241195" progId="Equation.DSMT4">
                  <p:embed/>
                </p:oleObj>
              </mc:Choice>
              <mc:Fallback>
                <p:oleObj name="Equation" r:id="rId6" imgW="342751" imgH="241195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7775" y="3606800"/>
                        <a:ext cx="746125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3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3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3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3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532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532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8" grpId="0"/>
      <p:bldP spid="53260" grpId="0"/>
      <p:bldP spid="53261" grpId="0" build="p"/>
      <p:bldP spid="5326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EA67C66F-4E81-4645-990A-76ECD4AD6CD5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			Find the area.</a:t>
            </a:r>
          </a:p>
        </p:txBody>
      </p:sp>
      <p:graphicFrame>
        <p:nvGraphicFramePr>
          <p:cNvPr id="31748" name="Object 3"/>
          <p:cNvGraphicFramePr>
            <a:graphicFrameLocks noChangeAspect="1"/>
          </p:cNvGraphicFramePr>
          <p:nvPr>
            <p:ph sz="half" idx="1"/>
          </p:nvPr>
        </p:nvGraphicFramePr>
        <p:xfrm>
          <a:off x="3051175" y="3622675"/>
          <a:ext cx="72231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4" name="Equation" r:id="rId4" imgW="342751" imgH="241195" progId="Equation.DSMT4">
                  <p:embed/>
                </p:oleObj>
              </mc:Choice>
              <mc:Fallback>
                <p:oleObj name="Equation" r:id="rId4" imgW="342751" imgH="241195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1175" y="3622675"/>
                        <a:ext cx="722313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6" name="Object 16"/>
          <p:cNvGraphicFramePr>
            <a:graphicFrameLocks noChangeAspect="1"/>
          </p:cNvGraphicFramePr>
          <p:nvPr>
            <p:ph sz="quarter" idx="2"/>
          </p:nvPr>
        </p:nvGraphicFramePr>
        <p:xfrm>
          <a:off x="6029325" y="2051050"/>
          <a:ext cx="7683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5" name="Equation" r:id="rId6" imgW="342751" imgH="241195" progId="Equation.DSMT4">
                  <p:embed/>
                </p:oleObj>
              </mc:Choice>
              <mc:Fallback>
                <p:oleObj name="Equation" r:id="rId6" imgW="342751" imgH="241195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9325" y="2051050"/>
                        <a:ext cx="76835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0" name="Rectangle 4"/>
          <p:cNvSpPr>
            <a:spLocks noChangeArrowheads="1"/>
          </p:cNvSpPr>
          <p:nvPr/>
        </p:nvSpPr>
        <p:spPr bwMode="auto">
          <a:xfrm>
            <a:off x="3008313" y="4495800"/>
            <a:ext cx="107950" cy="1079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AutoShape 5"/>
          <p:cNvSpPr>
            <a:spLocks noChangeArrowheads="1"/>
          </p:cNvSpPr>
          <p:nvPr/>
        </p:nvSpPr>
        <p:spPr bwMode="auto">
          <a:xfrm>
            <a:off x="1495425" y="1976438"/>
            <a:ext cx="3036888" cy="2625725"/>
          </a:xfrm>
          <a:prstGeom prst="hexagon">
            <a:avLst>
              <a:gd name="adj" fmla="val 28915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2" name="Line 6"/>
          <p:cNvSpPr>
            <a:spLocks noChangeShapeType="1"/>
          </p:cNvSpPr>
          <p:nvPr/>
        </p:nvSpPr>
        <p:spPr bwMode="auto">
          <a:xfrm flipH="1">
            <a:off x="2254250" y="3289300"/>
            <a:ext cx="758825" cy="13128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3" name="Oval 7"/>
          <p:cNvSpPr>
            <a:spLocks noChangeArrowheads="1"/>
          </p:cNvSpPr>
          <p:nvPr/>
        </p:nvSpPr>
        <p:spPr bwMode="auto">
          <a:xfrm>
            <a:off x="2990850" y="3263900"/>
            <a:ext cx="53975" cy="55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Line 8"/>
          <p:cNvSpPr>
            <a:spLocks noChangeShapeType="1"/>
          </p:cNvSpPr>
          <p:nvPr/>
        </p:nvSpPr>
        <p:spPr bwMode="auto">
          <a:xfrm flipH="1">
            <a:off x="3008313" y="3289300"/>
            <a:ext cx="6350" cy="13081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5" name="Text Box 9"/>
          <p:cNvSpPr txBox="1">
            <a:spLocks noChangeArrowheads="1"/>
          </p:cNvSpPr>
          <p:nvPr/>
        </p:nvSpPr>
        <p:spPr bwMode="auto">
          <a:xfrm>
            <a:off x="1371600" y="3784600"/>
            <a:ext cx="928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12</a:t>
            </a:r>
          </a:p>
        </p:txBody>
      </p:sp>
      <p:sp>
        <p:nvSpPr>
          <p:cNvPr id="31756" name="Text Box 10"/>
          <p:cNvSpPr txBox="1">
            <a:spLocks noChangeArrowheads="1"/>
          </p:cNvSpPr>
          <p:nvPr/>
        </p:nvSpPr>
        <p:spPr bwMode="auto">
          <a:xfrm>
            <a:off x="5045075" y="1924050"/>
            <a:ext cx="2963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>
              <a:sym typeface="Symbol" pitchFamily="18" charset="2"/>
            </a:endParaRP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2136775" y="3567113"/>
            <a:ext cx="646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56334" name="Text Box 14"/>
          <p:cNvSpPr txBox="1">
            <a:spLocks noChangeArrowheads="1"/>
          </p:cNvSpPr>
          <p:nvPr/>
        </p:nvSpPr>
        <p:spPr bwMode="auto">
          <a:xfrm>
            <a:off x="4791075" y="1484313"/>
            <a:ext cx="4021138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The apothem is</a:t>
            </a:r>
          </a:p>
          <a:p>
            <a:pPr>
              <a:spcBef>
                <a:spcPct val="50000"/>
              </a:spcBef>
            </a:pPr>
            <a:endParaRPr lang="en-US" sz="2400"/>
          </a:p>
          <a:p>
            <a:pPr>
              <a:spcBef>
                <a:spcPct val="50000"/>
              </a:spcBef>
            </a:pPr>
            <a:r>
              <a:rPr lang="en-US" sz="2400"/>
              <a:t>and the perimeter is </a:t>
            </a:r>
            <a:r>
              <a:rPr lang="en-US" sz="2400">
                <a:solidFill>
                  <a:srgbClr val="FF0000"/>
                </a:solidFill>
              </a:rPr>
              <a:t>72</a:t>
            </a:r>
            <a:r>
              <a:rPr lang="en-US" sz="2400"/>
              <a:t>.</a:t>
            </a:r>
          </a:p>
          <a:p>
            <a:pPr>
              <a:spcBef>
                <a:spcPct val="50000"/>
              </a:spcBef>
            </a:pPr>
            <a:r>
              <a:rPr lang="en-US" sz="2400"/>
              <a:t>The area is </a:t>
            </a:r>
            <a:endParaRPr lang="en-US" sz="2400">
              <a:solidFill>
                <a:srgbClr val="FF0000"/>
              </a:solidFill>
              <a:sym typeface="Symbol" pitchFamily="18" charset="2"/>
            </a:endParaRPr>
          </a:p>
          <a:p>
            <a:pPr>
              <a:spcBef>
                <a:spcPct val="50000"/>
              </a:spcBef>
            </a:pPr>
            <a:endParaRPr lang="en-US" sz="2400">
              <a:solidFill>
                <a:srgbClr val="FF0000"/>
              </a:solidFill>
            </a:endParaRPr>
          </a:p>
        </p:txBody>
      </p:sp>
      <p:graphicFrame>
        <p:nvGraphicFramePr>
          <p:cNvPr id="31759" name="Object 17"/>
          <p:cNvGraphicFramePr>
            <a:graphicFrameLocks noChangeAspect="1"/>
          </p:cNvGraphicFramePr>
          <p:nvPr>
            <p:ph sz="quarter" idx="3"/>
          </p:nvPr>
        </p:nvGraphicFramePr>
        <p:xfrm>
          <a:off x="5048250" y="3568700"/>
          <a:ext cx="3263900" cy="280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6" name="Equation" r:id="rId7" imgW="1181100" imgH="1016000" progId="Equation.DSMT4">
                  <p:embed/>
                </p:oleObj>
              </mc:Choice>
              <mc:Fallback>
                <p:oleObj name="Equation" r:id="rId7" imgW="1181100" imgH="10160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0" y="3568700"/>
                        <a:ext cx="3263900" cy="2808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9" name="Rectangle 19"/>
          <p:cNvSpPr>
            <a:spLocks noChangeArrowheads="1"/>
          </p:cNvSpPr>
          <p:nvPr/>
        </p:nvSpPr>
        <p:spPr bwMode="auto">
          <a:xfrm>
            <a:off x="5065713" y="3582988"/>
            <a:ext cx="1889125" cy="6445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40" name="Rectangle 20"/>
          <p:cNvSpPr>
            <a:spLocks noChangeArrowheads="1"/>
          </p:cNvSpPr>
          <p:nvPr/>
        </p:nvSpPr>
        <p:spPr bwMode="auto">
          <a:xfrm>
            <a:off x="5500688" y="4241800"/>
            <a:ext cx="2822575" cy="9429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41" name="Rectangle 21"/>
          <p:cNvSpPr>
            <a:spLocks noChangeArrowheads="1"/>
          </p:cNvSpPr>
          <p:nvPr/>
        </p:nvSpPr>
        <p:spPr bwMode="auto">
          <a:xfrm>
            <a:off x="5499100" y="5186363"/>
            <a:ext cx="1828800" cy="6445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42" name="Rectangle 22"/>
          <p:cNvSpPr>
            <a:spLocks noChangeArrowheads="1"/>
          </p:cNvSpPr>
          <p:nvPr/>
        </p:nvSpPr>
        <p:spPr bwMode="auto">
          <a:xfrm>
            <a:off x="5524500" y="5843588"/>
            <a:ext cx="2017713" cy="6445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63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63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56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56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4" grpId="0" build="p"/>
      <p:bldP spid="56339" grpId="0" animBg="1"/>
      <p:bldP spid="56340" grpId="0" animBg="1"/>
      <p:bldP spid="56341" grpId="0" animBg="1"/>
      <p:bldP spid="5634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C6B4E230-655C-415D-B2E9-BEC37D849FF4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Quick Review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30-60-90 Triangles</a:t>
            </a:r>
          </a:p>
          <a:p>
            <a:pPr eaLnBrk="1" hangingPunct="1"/>
            <a:r>
              <a:rPr lang="en-US" smtClean="0"/>
              <a:t>Right Triangle Trigonometry</a:t>
            </a:r>
          </a:p>
          <a:p>
            <a:pPr eaLnBrk="1" hangingPunct="1"/>
            <a:r>
              <a:rPr lang="en-US" smtClean="0"/>
              <a:t>Area of a triangle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844F7E1-AED0-410B-B241-7AD600870CFF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Universal Formula</a:t>
            </a:r>
          </a:p>
        </p:txBody>
      </p:sp>
      <p:sp>
        <p:nvSpPr>
          <p:cNvPr id="32772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459163" y="2422525"/>
            <a:ext cx="2087562" cy="1984375"/>
          </a:xfrm>
          <a:prstGeom prst="pentag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/>
              <a:t>Click Here</a:t>
            </a:r>
          </a:p>
          <a:p>
            <a:pPr algn="ctr"/>
            <a:r>
              <a:rPr lang="en-US" sz="2400"/>
              <a:t>to</a:t>
            </a:r>
          </a:p>
          <a:p>
            <a:pPr algn="ctr"/>
            <a:r>
              <a:rPr lang="en-US" sz="2400"/>
              <a:t>Skip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737FFB6-C751-4D53-B0C8-61F25A2C2CD3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Another Very Useful Formula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70013" y="1827213"/>
            <a:ext cx="7221537" cy="4240212"/>
          </a:xfrm>
        </p:spPr>
        <p:txBody>
          <a:bodyPr/>
          <a:lstStyle/>
          <a:p>
            <a:pPr eaLnBrk="1" hangingPunct="1"/>
            <a:r>
              <a:rPr lang="en-US" sz="2500" smtClean="0"/>
              <a:t>Given the length of a side, s, of a regular polygon with n sides:</a:t>
            </a:r>
          </a:p>
          <a:p>
            <a:pPr eaLnBrk="1" hangingPunct="1"/>
            <a:endParaRPr lang="en-US" sz="2500" smtClean="0"/>
          </a:p>
          <a:p>
            <a:pPr eaLnBrk="1" hangingPunct="1"/>
            <a:endParaRPr lang="en-US" sz="2500" smtClean="0"/>
          </a:p>
          <a:p>
            <a:pPr eaLnBrk="1" hangingPunct="1"/>
            <a:endParaRPr lang="en-US" sz="2500" smtClean="0"/>
          </a:p>
          <a:p>
            <a:pPr eaLnBrk="1" hangingPunct="1"/>
            <a:endParaRPr lang="en-US" sz="2500" smtClean="0"/>
          </a:p>
          <a:p>
            <a:pPr eaLnBrk="1" hangingPunct="1"/>
            <a:r>
              <a:rPr lang="en-US" sz="2500" smtClean="0"/>
              <a:t>n = the number of sides</a:t>
            </a:r>
          </a:p>
          <a:p>
            <a:pPr eaLnBrk="1" hangingPunct="1"/>
            <a:r>
              <a:rPr lang="en-US" sz="2500" smtClean="0"/>
              <a:t>s = the length of a side</a:t>
            </a:r>
          </a:p>
        </p:txBody>
      </p:sp>
      <p:graphicFrame>
        <p:nvGraphicFramePr>
          <p:cNvPr id="33797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709863" y="2754313"/>
          <a:ext cx="3716337" cy="154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9" name="Equation" r:id="rId4" imgW="1129810" imgH="469696" progId="Equation.DSMT4">
                  <p:embed/>
                </p:oleObj>
              </mc:Choice>
              <mc:Fallback>
                <p:oleObj name="Equation" r:id="rId4" imgW="1129810" imgH="469696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863" y="2754313"/>
                        <a:ext cx="3716337" cy="1544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798" name="Picture 6" descr="MCj02374530000[1]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3213" y="801688"/>
            <a:ext cx="89535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468B5A8-F3E1-459B-A687-43246DC7C13D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Previous Example Again</a:t>
            </a:r>
          </a:p>
        </p:txBody>
      </p:sp>
      <p:graphicFrame>
        <p:nvGraphicFramePr>
          <p:cNvPr id="34820" name="Object 6"/>
          <p:cNvGraphicFramePr>
            <a:graphicFrameLocks noChangeAspect="1"/>
          </p:cNvGraphicFramePr>
          <p:nvPr>
            <p:ph sz="half" idx="1"/>
          </p:nvPr>
        </p:nvGraphicFramePr>
        <p:xfrm>
          <a:off x="5037138" y="1782763"/>
          <a:ext cx="2470150" cy="421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9" name="Equation" r:id="rId4" imgW="1130300" imgH="1930400" progId="Equation.DSMT4">
                  <p:embed/>
                </p:oleObj>
              </mc:Choice>
              <mc:Fallback>
                <p:oleObj name="Equation" r:id="rId4" imgW="1130300" imgH="1930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7138" y="1782763"/>
                        <a:ext cx="2470150" cy="421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1" name="AutoShape 4"/>
          <p:cNvSpPr>
            <a:spLocks noChangeArrowheads="1"/>
          </p:cNvSpPr>
          <p:nvPr/>
        </p:nvSpPr>
        <p:spPr bwMode="auto">
          <a:xfrm>
            <a:off x="1339850" y="1906588"/>
            <a:ext cx="1933575" cy="1671637"/>
          </a:xfrm>
          <a:prstGeom prst="hexagon">
            <a:avLst>
              <a:gd name="adj" fmla="val 2891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2" name="Text Box 5"/>
          <p:cNvSpPr txBox="1">
            <a:spLocks noChangeArrowheads="1"/>
          </p:cNvSpPr>
          <p:nvPr/>
        </p:nvSpPr>
        <p:spPr bwMode="auto">
          <a:xfrm>
            <a:off x="1009650" y="2979738"/>
            <a:ext cx="646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12</a:t>
            </a:r>
          </a:p>
        </p:txBody>
      </p:sp>
      <p:sp>
        <p:nvSpPr>
          <p:cNvPr id="82952" name="Rectangle 8"/>
          <p:cNvSpPr>
            <a:spLocks noChangeArrowheads="1"/>
          </p:cNvSpPr>
          <p:nvPr/>
        </p:nvSpPr>
        <p:spPr bwMode="auto">
          <a:xfrm>
            <a:off x="5048250" y="2741613"/>
            <a:ext cx="2554288" cy="10715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3" name="Rectangle 9"/>
          <p:cNvSpPr>
            <a:spLocks noChangeArrowheads="1"/>
          </p:cNvSpPr>
          <p:nvPr/>
        </p:nvSpPr>
        <p:spPr bwMode="auto">
          <a:xfrm>
            <a:off x="5024438" y="3887788"/>
            <a:ext cx="2365375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4" name="Rectangle 10"/>
          <p:cNvSpPr>
            <a:spLocks noChangeArrowheads="1"/>
          </p:cNvSpPr>
          <p:nvPr/>
        </p:nvSpPr>
        <p:spPr bwMode="auto">
          <a:xfrm>
            <a:off x="4956175" y="4733925"/>
            <a:ext cx="2365375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5" name="Rectangle 11"/>
          <p:cNvSpPr>
            <a:spLocks noChangeArrowheads="1"/>
          </p:cNvSpPr>
          <p:nvPr/>
        </p:nvSpPr>
        <p:spPr bwMode="auto">
          <a:xfrm>
            <a:off x="5033963" y="5583238"/>
            <a:ext cx="2365375" cy="584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2956" name="Picture 12"/>
          <p:cNvPicPr>
            <a:picLocks noChangeAspect="1" noChangeArrowheads="1"/>
          </p:cNvPicPr>
          <p:nvPr>
            <p:ph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3150" y="4041775"/>
            <a:ext cx="2401888" cy="1641475"/>
          </a:xfrm>
          <a:noFill/>
        </p:spPr>
      </p:pic>
      <p:sp>
        <p:nvSpPr>
          <p:cNvPr id="82958" name="Text Box 14"/>
          <p:cNvSpPr txBox="1">
            <a:spLocks noChangeArrowheads="1"/>
          </p:cNvSpPr>
          <p:nvPr/>
        </p:nvSpPr>
        <p:spPr bwMode="auto">
          <a:xfrm>
            <a:off x="852488" y="5722938"/>
            <a:ext cx="29003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 Black" pitchFamily="34" charset="0"/>
              </a:rPr>
              <a:t>(graphing calculator)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2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2" grpId="0" animBg="1"/>
      <p:bldP spid="82953" grpId="0" animBg="1"/>
      <p:bldP spid="82954" grpId="0" animBg="1"/>
      <p:bldP spid="82955" grpId="0" animBg="1"/>
      <p:bldP spid="8295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B39197C-E06A-4478-93AE-068FAC98A0D6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Notice!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a regular hexagon, the radius is always equal to the length of a side.</a:t>
            </a:r>
          </a:p>
          <a:p>
            <a:pPr eaLnBrk="1" hangingPunct="1"/>
            <a:r>
              <a:rPr lang="en-US" smtClean="0"/>
              <a:t>This is because we divide the hexagon into equilateral triangles.</a:t>
            </a:r>
          </a:p>
          <a:p>
            <a:pPr eaLnBrk="1" hangingPunct="1"/>
            <a:r>
              <a:rPr lang="en-US" smtClean="0"/>
              <a:t>A hexagon is the </a:t>
            </a:r>
            <a:r>
              <a:rPr lang="en-US" i="1" u="sng" smtClean="0">
                <a:solidFill>
                  <a:srgbClr val="FF0000"/>
                </a:solidFill>
              </a:rPr>
              <a:t>only</a:t>
            </a:r>
            <a:r>
              <a:rPr lang="en-US" i="1" smtClean="0">
                <a:solidFill>
                  <a:srgbClr val="FF0000"/>
                </a:solidFill>
              </a:rPr>
              <a:t> </a:t>
            </a:r>
            <a:r>
              <a:rPr lang="en-US" smtClean="0"/>
              <a:t>shape where this is true. 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C1B979F-859F-4639-9BF4-262F56EB26BA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Fly in the Ointment…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If the polygon is anything other than an equilateral triangle, a square, or a regular hexagon, finding the apothem and the radius can be very challenging.</a:t>
            </a:r>
          </a:p>
          <a:p>
            <a:pPr eaLnBrk="1" hangingPunct="1"/>
            <a:r>
              <a:rPr lang="en-US" smtClean="0"/>
              <a:t>Use what you know about 30-60-90 triangles, 45-45-90 triangles, and even trig to solve the problem.</a:t>
            </a:r>
          </a:p>
        </p:txBody>
      </p:sp>
      <p:pic>
        <p:nvPicPr>
          <p:cNvPr id="50180" name="Picture 4" descr="MCj0197385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4338" y="460375"/>
            <a:ext cx="1181100" cy="93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1" name="MSj03273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Sj00748080000[1].wav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5913" y="1117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2247" fill="hold"/>
                                        <p:tgtEl>
                                          <p:spTgt spid="5018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85185E-6 C -0.0276 0.01458 -0.05521 0.02917 -0.10521 0.05509 C -0.15521 0.08079 -0.24878 0.11366 -0.3 0.15625 C -0.35121 0.19861 -0.41823 0.24444 -0.41215 0.31018 C -0.40607 0.37639 -0.32222 0.49768 -0.26389 0.55185 C -0.20555 0.60555 -0.11302 0.64884 -0.06215 0.63449 C -0.01128 0.61967 0.0408 0.53009 0.04132 0.46412 C 0.04184 0.39838 0.0099 0.22083 -0.05868 0.23912 C -0.12725 0.25717 -0.26493 0.52778 -0.37066 0.57454 C -0.47639 0.62153 -0.66284 0.59421 -0.69305 0.51944 C -0.72326 0.44467 -0.62274 0.17037 -0.55173 0.12639 C -0.48073 0.08241 -0.30885 0.15741 -0.26719 0.25509 C -0.22552 0.35278 -0.36267 0.62963 -0.30173 0.7125 C -0.2408 0.79537 0.03594 0.84583 0.09827 0.75162 C 0.16059 0.65787 0.16615 0.28032 0.0724 0.14954 C -0.02135 0.01852 -0.36562 -0.08287 -0.46389 -0.03449 C -0.56215 0.01389 -0.48958 0.31713 -0.51719 0.43889 C -0.54479 0.56088 -0.59965 0.65671 -0.62934 0.69629 C -0.65903 0.73634 -0.68385 0.68079 -0.69479 0.67801 " pathEditMode="relative" ptsTypes="aaaaaaaaaaaaaaaaaaA">
                                      <p:cBhvr>
                                        <p:cTn id="12" dur="50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2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0181"/>
                </p:tgtEl>
              </p:cMediaNode>
            </p:audio>
          </p:childTnLst>
        </p:cTn>
      </p:par>
    </p:tnLst>
    <p:bldLst>
      <p:bldP spid="50179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CAA20CE-84E4-4ACF-B1DA-DB6A803F3F7D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3789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harder example	</a:t>
            </a:r>
          </a:p>
        </p:txBody>
      </p:sp>
      <p:sp>
        <p:nvSpPr>
          <p:cNvPr id="37892" name="AutoShape 6"/>
          <p:cNvSpPr>
            <a:spLocks noChangeArrowheads="1"/>
          </p:cNvSpPr>
          <p:nvPr/>
        </p:nvSpPr>
        <p:spPr bwMode="auto">
          <a:xfrm>
            <a:off x="1103313" y="2001838"/>
            <a:ext cx="3101975" cy="2947987"/>
          </a:xfrm>
          <a:prstGeom prst="pentag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Oval 9"/>
          <p:cNvSpPr>
            <a:spLocks noChangeArrowheads="1"/>
          </p:cNvSpPr>
          <p:nvPr/>
        </p:nvSpPr>
        <p:spPr bwMode="auto">
          <a:xfrm>
            <a:off x="2617788" y="3530600"/>
            <a:ext cx="109537" cy="1095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Line 10"/>
          <p:cNvSpPr>
            <a:spLocks noChangeShapeType="1"/>
          </p:cNvSpPr>
          <p:nvPr/>
        </p:nvSpPr>
        <p:spPr bwMode="auto">
          <a:xfrm>
            <a:off x="2663825" y="3578225"/>
            <a:ext cx="946150" cy="1401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5" name="Line 11"/>
          <p:cNvSpPr>
            <a:spLocks noChangeShapeType="1"/>
          </p:cNvSpPr>
          <p:nvPr/>
        </p:nvSpPr>
        <p:spPr bwMode="auto">
          <a:xfrm flipH="1">
            <a:off x="2649538" y="3578225"/>
            <a:ext cx="14287" cy="1387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6" name="Rectangle 12"/>
          <p:cNvSpPr>
            <a:spLocks noChangeArrowheads="1"/>
          </p:cNvSpPr>
          <p:nvPr/>
        </p:nvSpPr>
        <p:spPr bwMode="auto">
          <a:xfrm>
            <a:off x="2663825" y="4713288"/>
            <a:ext cx="236538" cy="2365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Text Box 13"/>
          <p:cNvSpPr txBox="1">
            <a:spLocks noChangeArrowheads="1"/>
          </p:cNvSpPr>
          <p:nvPr/>
        </p:nvSpPr>
        <p:spPr bwMode="auto">
          <a:xfrm>
            <a:off x="2286000" y="4005263"/>
            <a:ext cx="725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7898" name="Text Box 14"/>
          <p:cNvSpPr txBox="1">
            <a:spLocks noChangeArrowheads="1"/>
          </p:cNvSpPr>
          <p:nvPr/>
        </p:nvSpPr>
        <p:spPr bwMode="auto">
          <a:xfrm>
            <a:off x="2911475" y="3386138"/>
            <a:ext cx="725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36</a:t>
            </a:r>
            <a:r>
              <a:rPr lang="en-US" sz="2400">
                <a:solidFill>
                  <a:srgbClr val="FF0000"/>
                </a:solidFill>
                <a:sym typeface="Symbol" pitchFamily="18" charset="2"/>
              </a:rPr>
              <a:t></a:t>
            </a:r>
          </a:p>
        </p:txBody>
      </p:sp>
      <p:sp>
        <p:nvSpPr>
          <p:cNvPr id="37899" name="Freeform 15"/>
          <p:cNvSpPr>
            <a:spLocks/>
          </p:cNvSpPr>
          <p:nvPr/>
        </p:nvSpPr>
        <p:spPr bwMode="auto">
          <a:xfrm>
            <a:off x="2759075" y="3798888"/>
            <a:ext cx="457200" cy="244475"/>
          </a:xfrm>
          <a:custGeom>
            <a:avLst/>
            <a:gdLst>
              <a:gd name="T0" fmla="*/ 725805000 w 288"/>
              <a:gd name="T1" fmla="*/ 0 h 154"/>
              <a:gd name="T2" fmla="*/ 599797188 w 288"/>
              <a:gd name="T3" fmla="*/ 350302513 h 154"/>
              <a:gd name="T4" fmla="*/ 0 w 288"/>
              <a:gd name="T5" fmla="*/ 226814063 h 15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88" h="154">
                <a:moveTo>
                  <a:pt x="288" y="0"/>
                </a:moveTo>
                <a:cubicBezTo>
                  <a:pt x="287" y="62"/>
                  <a:pt x="286" y="124"/>
                  <a:pt x="238" y="139"/>
                </a:cubicBezTo>
                <a:cubicBezTo>
                  <a:pt x="190" y="154"/>
                  <a:pt x="95" y="122"/>
                  <a:pt x="0" y="90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0" name="Text Box 16"/>
          <p:cNvSpPr txBox="1">
            <a:spLocks noChangeArrowheads="1"/>
          </p:cNvSpPr>
          <p:nvPr/>
        </p:nvSpPr>
        <p:spPr bwMode="auto">
          <a:xfrm>
            <a:off x="2568575" y="1576388"/>
            <a:ext cx="6418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Find the area of the regular pentagon.</a:t>
            </a:r>
          </a:p>
        </p:txBody>
      </p:sp>
      <p:sp>
        <p:nvSpPr>
          <p:cNvPr id="59409" name="Text Box 17"/>
          <p:cNvSpPr txBox="1">
            <a:spLocks noChangeArrowheads="1"/>
          </p:cNvSpPr>
          <p:nvPr/>
        </p:nvSpPr>
        <p:spPr bwMode="auto">
          <a:xfrm>
            <a:off x="4679950" y="2286000"/>
            <a:ext cx="4289425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Where did 36</a:t>
            </a:r>
            <a:r>
              <a:rPr lang="en-US" sz="2400">
                <a:solidFill>
                  <a:srgbClr val="0000FF"/>
                </a:solidFill>
                <a:sym typeface="Symbol" pitchFamily="18" charset="2"/>
              </a:rPr>
              <a:t> come from?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sym typeface="Symbol" pitchFamily="18" charset="2"/>
              </a:rPr>
              <a:t>Each central angle measures 1/5 of 360, or 72.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sym typeface="Symbol" pitchFamily="18" charset="2"/>
              </a:rPr>
              <a:t>The apothem bisects the central angle. Half of 72 is 36.</a:t>
            </a:r>
          </a:p>
        </p:txBody>
      </p:sp>
      <p:sp>
        <p:nvSpPr>
          <p:cNvPr id="59410" name="AutoShape 18"/>
          <p:cNvSpPr>
            <a:spLocks noChangeArrowheads="1"/>
          </p:cNvSpPr>
          <p:nvPr/>
        </p:nvSpPr>
        <p:spPr bwMode="auto">
          <a:xfrm>
            <a:off x="1703388" y="3625850"/>
            <a:ext cx="1890712" cy="1308100"/>
          </a:xfrm>
          <a:prstGeom prst="triangle">
            <a:avLst>
              <a:gd name="adj" fmla="val 51722"/>
            </a:avLst>
          </a:prstGeom>
          <a:solidFill>
            <a:srgbClr val="99FF66">
              <a:alpha val="3803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1" name="AutoShape 19"/>
          <p:cNvSpPr>
            <a:spLocks noChangeArrowheads="1"/>
          </p:cNvSpPr>
          <p:nvPr/>
        </p:nvSpPr>
        <p:spPr bwMode="auto">
          <a:xfrm rot="-4290823">
            <a:off x="2329656" y="3161507"/>
            <a:ext cx="1890713" cy="1308100"/>
          </a:xfrm>
          <a:prstGeom prst="triangle">
            <a:avLst>
              <a:gd name="adj" fmla="val 51722"/>
            </a:avLst>
          </a:prstGeom>
          <a:solidFill>
            <a:srgbClr val="99FF66">
              <a:alpha val="3803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2" name="AutoShape 20"/>
          <p:cNvSpPr>
            <a:spLocks noChangeArrowheads="1"/>
          </p:cNvSpPr>
          <p:nvPr/>
        </p:nvSpPr>
        <p:spPr bwMode="auto">
          <a:xfrm rot="-8652749">
            <a:off x="2089150" y="2447925"/>
            <a:ext cx="1890713" cy="1308100"/>
          </a:xfrm>
          <a:prstGeom prst="triangle">
            <a:avLst>
              <a:gd name="adj" fmla="val 51722"/>
            </a:avLst>
          </a:prstGeom>
          <a:solidFill>
            <a:srgbClr val="99FF66">
              <a:alpha val="3803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3" name="AutoShape 21"/>
          <p:cNvSpPr>
            <a:spLocks noChangeArrowheads="1"/>
          </p:cNvSpPr>
          <p:nvPr/>
        </p:nvSpPr>
        <p:spPr bwMode="auto">
          <a:xfrm rot="8671394">
            <a:off x="1330325" y="2432050"/>
            <a:ext cx="1890713" cy="1308100"/>
          </a:xfrm>
          <a:prstGeom prst="triangle">
            <a:avLst>
              <a:gd name="adj" fmla="val 51722"/>
            </a:avLst>
          </a:prstGeom>
          <a:solidFill>
            <a:srgbClr val="99FF66">
              <a:alpha val="3803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4" name="AutoShape 22"/>
          <p:cNvSpPr>
            <a:spLocks noChangeArrowheads="1"/>
          </p:cNvSpPr>
          <p:nvPr/>
        </p:nvSpPr>
        <p:spPr bwMode="auto">
          <a:xfrm rot="4313575">
            <a:off x="1094581" y="3155157"/>
            <a:ext cx="1890713" cy="1308100"/>
          </a:xfrm>
          <a:prstGeom prst="triangle">
            <a:avLst>
              <a:gd name="adj" fmla="val 51722"/>
            </a:avLst>
          </a:prstGeom>
          <a:solidFill>
            <a:srgbClr val="99FF66">
              <a:alpha val="3803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5" name="Arc 23"/>
          <p:cNvSpPr>
            <a:spLocks/>
          </p:cNvSpPr>
          <p:nvPr/>
        </p:nvSpPr>
        <p:spPr bwMode="auto">
          <a:xfrm>
            <a:off x="1766888" y="2747963"/>
            <a:ext cx="1828800" cy="1828800"/>
          </a:xfrm>
          <a:custGeom>
            <a:avLst/>
            <a:gdLst>
              <a:gd name="T0" fmla="*/ 39240079 w 43200"/>
              <a:gd name="T1" fmla="*/ 0 h 43198"/>
              <a:gd name="T2" fmla="*/ 37704226 w 43200"/>
              <a:gd name="T3" fmla="*/ 8975 h 43198"/>
              <a:gd name="T4" fmla="*/ 38709600 w 43200"/>
              <a:gd name="T5" fmla="*/ 38709614 h 4319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200" h="43198" fill="none" extrusionOk="0">
                <a:moveTo>
                  <a:pt x="21895" y="0"/>
                </a:moveTo>
                <a:cubicBezTo>
                  <a:pt x="33708" y="161"/>
                  <a:pt x="43200" y="9784"/>
                  <a:pt x="43200" y="21598"/>
                </a:cubicBezTo>
                <a:cubicBezTo>
                  <a:pt x="43200" y="33527"/>
                  <a:pt x="33529" y="43198"/>
                  <a:pt x="21600" y="43198"/>
                </a:cubicBezTo>
                <a:cubicBezTo>
                  <a:pt x="9670" y="43198"/>
                  <a:pt x="0" y="33527"/>
                  <a:pt x="0" y="21598"/>
                </a:cubicBezTo>
                <a:cubicBezTo>
                  <a:pt x="-1" y="9887"/>
                  <a:pt x="9332" y="309"/>
                  <a:pt x="21039" y="5"/>
                </a:cubicBezTo>
              </a:path>
              <a:path w="43200" h="43198" stroke="0" extrusionOk="0">
                <a:moveTo>
                  <a:pt x="21895" y="0"/>
                </a:moveTo>
                <a:cubicBezTo>
                  <a:pt x="33708" y="161"/>
                  <a:pt x="43200" y="9784"/>
                  <a:pt x="43200" y="21598"/>
                </a:cubicBezTo>
                <a:cubicBezTo>
                  <a:pt x="43200" y="33527"/>
                  <a:pt x="33529" y="43198"/>
                  <a:pt x="21600" y="43198"/>
                </a:cubicBezTo>
                <a:cubicBezTo>
                  <a:pt x="9670" y="43198"/>
                  <a:pt x="0" y="33527"/>
                  <a:pt x="0" y="21598"/>
                </a:cubicBezTo>
                <a:cubicBezTo>
                  <a:pt x="-1" y="9887"/>
                  <a:pt x="9332" y="309"/>
                  <a:pt x="21039" y="5"/>
                </a:cubicBezTo>
                <a:lnTo>
                  <a:pt x="21600" y="21598"/>
                </a:lnTo>
                <a:lnTo>
                  <a:pt x="21895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6" name="Text Box 24"/>
          <p:cNvSpPr txBox="1">
            <a:spLocks noChangeArrowheads="1"/>
          </p:cNvSpPr>
          <p:nvPr/>
        </p:nvSpPr>
        <p:spPr bwMode="auto">
          <a:xfrm>
            <a:off x="3532188" y="3357563"/>
            <a:ext cx="13557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>
                <a:solidFill>
                  <a:srgbClr val="FF0000"/>
                </a:solidFill>
              </a:rPr>
              <a:t>360</a:t>
            </a:r>
            <a:r>
              <a:rPr lang="en-US" sz="3600">
                <a:solidFill>
                  <a:srgbClr val="FF0000"/>
                </a:solidFill>
                <a:sym typeface="Symbol" pitchFamily="18" charset="2"/>
              </a:rPr>
              <a:t>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9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59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9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9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9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9" grpId="0" build="p"/>
      <p:bldP spid="59410" grpId="0" animBg="1"/>
      <p:bldP spid="59411" grpId="0" animBg="1"/>
      <p:bldP spid="59412" grpId="0" animBg="1"/>
      <p:bldP spid="59413" grpId="0" animBg="1"/>
      <p:bldP spid="59414" grpId="0" animBg="1"/>
      <p:bldP spid="59415" grpId="0" animBg="1"/>
      <p:bldP spid="5941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5950FB4B-B1D0-47AC-8F9D-77D20DA9DDA0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harder example	</a:t>
            </a:r>
          </a:p>
        </p:txBody>
      </p:sp>
      <p:sp>
        <p:nvSpPr>
          <p:cNvPr id="38916" name="AutoShape 3"/>
          <p:cNvSpPr>
            <a:spLocks noChangeArrowheads="1"/>
          </p:cNvSpPr>
          <p:nvPr/>
        </p:nvSpPr>
        <p:spPr bwMode="auto">
          <a:xfrm>
            <a:off x="1103313" y="2001838"/>
            <a:ext cx="3101975" cy="2947987"/>
          </a:xfrm>
          <a:prstGeom prst="pentag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Oval 4"/>
          <p:cNvSpPr>
            <a:spLocks noChangeArrowheads="1"/>
          </p:cNvSpPr>
          <p:nvPr/>
        </p:nvSpPr>
        <p:spPr bwMode="auto">
          <a:xfrm>
            <a:off x="2617788" y="3530600"/>
            <a:ext cx="109537" cy="1095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8" name="Line 5"/>
          <p:cNvSpPr>
            <a:spLocks noChangeShapeType="1"/>
          </p:cNvSpPr>
          <p:nvPr/>
        </p:nvSpPr>
        <p:spPr bwMode="auto">
          <a:xfrm>
            <a:off x="2663825" y="3578225"/>
            <a:ext cx="946150" cy="1401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9" name="Line 6"/>
          <p:cNvSpPr>
            <a:spLocks noChangeShapeType="1"/>
          </p:cNvSpPr>
          <p:nvPr/>
        </p:nvSpPr>
        <p:spPr bwMode="auto">
          <a:xfrm flipH="1">
            <a:off x="2649538" y="3578225"/>
            <a:ext cx="14287" cy="1387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0" name="Rectangle 7"/>
          <p:cNvSpPr>
            <a:spLocks noChangeArrowheads="1"/>
          </p:cNvSpPr>
          <p:nvPr/>
        </p:nvSpPr>
        <p:spPr bwMode="auto">
          <a:xfrm>
            <a:off x="2649538" y="4713288"/>
            <a:ext cx="236537" cy="2365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1" name="Text Box 8"/>
          <p:cNvSpPr txBox="1">
            <a:spLocks noChangeArrowheads="1"/>
          </p:cNvSpPr>
          <p:nvPr/>
        </p:nvSpPr>
        <p:spPr bwMode="auto">
          <a:xfrm>
            <a:off x="2286000" y="4005263"/>
            <a:ext cx="725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8922" name="Text Box 9"/>
          <p:cNvSpPr txBox="1">
            <a:spLocks noChangeArrowheads="1"/>
          </p:cNvSpPr>
          <p:nvPr/>
        </p:nvSpPr>
        <p:spPr bwMode="auto">
          <a:xfrm>
            <a:off x="2911475" y="3386138"/>
            <a:ext cx="725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36</a:t>
            </a:r>
            <a:r>
              <a:rPr lang="en-US" sz="2400">
                <a:solidFill>
                  <a:srgbClr val="FF0000"/>
                </a:solidFill>
                <a:sym typeface="Symbol" pitchFamily="18" charset="2"/>
              </a:rPr>
              <a:t></a:t>
            </a:r>
          </a:p>
        </p:txBody>
      </p:sp>
      <p:sp>
        <p:nvSpPr>
          <p:cNvPr id="38923" name="Freeform 10"/>
          <p:cNvSpPr>
            <a:spLocks/>
          </p:cNvSpPr>
          <p:nvPr/>
        </p:nvSpPr>
        <p:spPr bwMode="auto">
          <a:xfrm>
            <a:off x="2759075" y="3798888"/>
            <a:ext cx="457200" cy="244475"/>
          </a:xfrm>
          <a:custGeom>
            <a:avLst/>
            <a:gdLst>
              <a:gd name="T0" fmla="*/ 725805000 w 288"/>
              <a:gd name="T1" fmla="*/ 0 h 154"/>
              <a:gd name="T2" fmla="*/ 599797188 w 288"/>
              <a:gd name="T3" fmla="*/ 350302513 h 154"/>
              <a:gd name="T4" fmla="*/ 0 w 288"/>
              <a:gd name="T5" fmla="*/ 226814063 h 15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88" h="154">
                <a:moveTo>
                  <a:pt x="288" y="0"/>
                </a:moveTo>
                <a:cubicBezTo>
                  <a:pt x="287" y="62"/>
                  <a:pt x="286" y="124"/>
                  <a:pt x="238" y="139"/>
                </a:cubicBezTo>
                <a:cubicBezTo>
                  <a:pt x="190" y="154"/>
                  <a:pt x="95" y="122"/>
                  <a:pt x="0" y="90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4" name="Text Box 11"/>
          <p:cNvSpPr txBox="1">
            <a:spLocks noChangeArrowheads="1"/>
          </p:cNvSpPr>
          <p:nvPr/>
        </p:nvSpPr>
        <p:spPr bwMode="auto">
          <a:xfrm>
            <a:off x="2568575" y="1576388"/>
            <a:ext cx="6418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Find the area of the regular pentagon.</a:t>
            </a:r>
          </a:p>
        </p:txBody>
      </p:sp>
      <p:sp>
        <p:nvSpPr>
          <p:cNvPr id="77836" name="Text Box 12"/>
          <p:cNvSpPr txBox="1">
            <a:spLocks noChangeArrowheads="1"/>
          </p:cNvSpPr>
          <p:nvPr/>
        </p:nvSpPr>
        <p:spPr bwMode="auto">
          <a:xfrm>
            <a:off x="4524375" y="2317750"/>
            <a:ext cx="4289425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What is the apothem?</a:t>
            </a:r>
          </a:p>
          <a:p>
            <a:pPr>
              <a:spcBef>
                <a:spcPct val="50000"/>
              </a:spcBef>
            </a:pPr>
            <a:r>
              <a:rPr lang="en-US" sz="2400"/>
              <a:t>	</a:t>
            </a:r>
            <a:r>
              <a:rPr lang="en-US" sz="2400">
                <a:solidFill>
                  <a:srgbClr val="FF0000"/>
                </a:solidFill>
              </a:rPr>
              <a:t>6</a:t>
            </a:r>
          </a:p>
          <a:p>
            <a:pPr>
              <a:spcBef>
                <a:spcPct val="50000"/>
              </a:spcBef>
            </a:pPr>
            <a:r>
              <a:rPr lang="en-US" sz="2400"/>
              <a:t>What is the perimeter?</a:t>
            </a:r>
          </a:p>
          <a:p>
            <a:pPr>
              <a:spcBef>
                <a:spcPct val="50000"/>
              </a:spcBef>
            </a:pPr>
            <a:r>
              <a:rPr lang="en-US" sz="2400"/>
              <a:t>	</a:t>
            </a:r>
            <a:r>
              <a:rPr lang="en-US" sz="2400">
                <a:solidFill>
                  <a:srgbClr val="FF0000"/>
                </a:solidFill>
              </a:rPr>
              <a:t>Don’t know.</a:t>
            </a:r>
          </a:p>
          <a:p>
            <a:pPr>
              <a:spcBef>
                <a:spcPct val="50000"/>
              </a:spcBef>
            </a:pPr>
            <a:r>
              <a:rPr lang="en-US" sz="2400"/>
              <a:t>Let’s find it.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7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78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78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78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78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6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F3B0262-DC2E-4113-A485-935EB77C9805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harder example	</a:t>
            </a:r>
          </a:p>
        </p:txBody>
      </p:sp>
      <p:sp>
        <p:nvSpPr>
          <p:cNvPr id="39940" name="AutoShape 3"/>
          <p:cNvSpPr>
            <a:spLocks noChangeArrowheads="1"/>
          </p:cNvSpPr>
          <p:nvPr/>
        </p:nvSpPr>
        <p:spPr bwMode="auto">
          <a:xfrm>
            <a:off x="1103313" y="2001838"/>
            <a:ext cx="3101975" cy="2947987"/>
          </a:xfrm>
          <a:prstGeom prst="pentag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Oval 4"/>
          <p:cNvSpPr>
            <a:spLocks noChangeArrowheads="1"/>
          </p:cNvSpPr>
          <p:nvPr/>
        </p:nvSpPr>
        <p:spPr bwMode="auto">
          <a:xfrm>
            <a:off x="2617788" y="3530600"/>
            <a:ext cx="109537" cy="1095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Line 5"/>
          <p:cNvSpPr>
            <a:spLocks noChangeShapeType="1"/>
          </p:cNvSpPr>
          <p:nvPr/>
        </p:nvSpPr>
        <p:spPr bwMode="auto">
          <a:xfrm>
            <a:off x="2663825" y="3578225"/>
            <a:ext cx="946150" cy="1401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3" name="Line 6"/>
          <p:cNvSpPr>
            <a:spLocks noChangeShapeType="1"/>
          </p:cNvSpPr>
          <p:nvPr/>
        </p:nvSpPr>
        <p:spPr bwMode="auto">
          <a:xfrm flipH="1">
            <a:off x="2649538" y="3578225"/>
            <a:ext cx="14287" cy="1387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4" name="Rectangle 7"/>
          <p:cNvSpPr>
            <a:spLocks noChangeArrowheads="1"/>
          </p:cNvSpPr>
          <p:nvPr/>
        </p:nvSpPr>
        <p:spPr bwMode="auto">
          <a:xfrm>
            <a:off x="2654300" y="4713288"/>
            <a:ext cx="236538" cy="2365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5" name="Text Box 8"/>
          <p:cNvSpPr txBox="1">
            <a:spLocks noChangeArrowheads="1"/>
          </p:cNvSpPr>
          <p:nvPr/>
        </p:nvSpPr>
        <p:spPr bwMode="auto">
          <a:xfrm>
            <a:off x="2286000" y="4005263"/>
            <a:ext cx="725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9946" name="Text Box 9"/>
          <p:cNvSpPr txBox="1">
            <a:spLocks noChangeArrowheads="1"/>
          </p:cNvSpPr>
          <p:nvPr/>
        </p:nvSpPr>
        <p:spPr bwMode="auto">
          <a:xfrm>
            <a:off x="2911475" y="3386138"/>
            <a:ext cx="725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36</a:t>
            </a:r>
            <a:r>
              <a:rPr lang="en-US" sz="2400">
                <a:solidFill>
                  <a:srgbClr val="FF0000"/>
                </a:solidFill>
                <a:sym typeface="Symbol" pitchFamily="18" charset="2"/>
              </a:rPr>
              <a:t></a:t>
            </a:r>
          </a:p>
        </p:txBody>
      </p:sp>
      <p:sp>
        <p:nvSpPr>
          <p:cNvPr id="39947" name="Freeform 10"/>
          <p:cNvSpPr>
            <a:spLocks/>
          </p:cNvSpPr>
          <p:nvPr/>
        </p:nvSpPr>
        <p:spPr bwMode="auto">
          <a:xfrm>
            <a:off x="2759075" y="3798888"/>
            <a:ext cx="457200" cy="244475"/>
          </a:xfrm>
          <a:custGeom>
            <a:avLst/>
            <a:gdLst>
              <a:gd name="T0" fmla="*/ 725805000 w 288"/>
              <a:gd name="T1" fmla="*/ 0 h 154"/>
              <a:gd name="T2" fmla="*/ 599797188 w 288"/>
              <a:gd name="T3" fmla="*/ 350302513 h 154"/>
              <a:gd name="T4" fmla="*/ 0 w 288"/>
              <a:gd name="T5" fmla="*/ 226814063 h 15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88" h="154">
                <a:moveTo>
                  <a:pt x="288" y="0"/>
                </a:moveTo>
                <a:cubicBezTo>
                  <a:pt x="287" y="62"/>
                  <a:pt x="286" y="124"/>
                  <a:pt x="238" y="139"/>
                </a:cubicBezTo>
                <a:cubicBezTo>
                  <a:pt x="190" y="154"/>
                  <a:pt x="95" y="122"/>
                  <a:pt x="0" y="90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8" name="Text Box 11"/>
          <p:cNvSpPr txBox="1">
            <a:spLocks noChangeArrowheads="1"/>
          </p:cNvSpPr>
          <p:nvPr/>
        </p:nvSpPr>
        <p:spPr bwMode="auto">
          <a:xfrm>
            <a:off x="2568575" y="1576388"/>
            <a:ext cx="6418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Find the area of the regular pentagon.</a:t>
            </a:r>
          </a:p>
        </p:txBody>
      </p:sp>
      <p:sp>
        <p:nvSpPr>
          <p:cNvPr id="61452" name="Text Box 12"/>
          <p:cNvSpPr txBox="1">
            <a:spLocks noChangeArrowheads="1"/>
          </p:cNvSpPr>
          <p:nvPr/>
        </p:nvSpPr>
        <p:spPr bwMode="auto">
          <a:xfrm>
            <a:off x="4524375" y="2317750"/>
            <a:ext cx="4289425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What trig function can be used to find x?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TANGENT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(SOHCAH</a:t>
            </a:r>
            <a:r>
              <a:rPr lang="en-US" sz="2400">
                <a:solidFill>
                  <a:srgbClr val="0000FF"/>
                </a:solidFill>
              </a:rPr>
              <a:t>TOA</a:t>
            </a:r>
            <a:r>
              <a:rPr lang="en-US" sz="2400">
                <a:solidFill>
                  <a:srgbClr val="FF0000"/>
                </a:solidFill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2400"/>
              <a:t>Equation:</a:t>
            </a:r>
          </a:p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61453" name="Text Box 13"/>
          <p:cNvSpPr txBox="1">
            <a:spLocks noChangeArrowheads="1"/>
          </p:cNvSpPr>
          <p:nvPr/>
        </p:nvSpPr>
        <p:spPr bwMode="auto">
          <a:xfrm>
            <a:off x="2900363" y="4887913"/>
            <a:ext cx="725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x</a:t>
            </a:r>
          </a:p>
        </p:txBody>
      </p:sp>
      <p:graphicFrame>
        <p:nvGraphicFramePr>
          <p:cNvPr id="61455" name="Object 15"/>
          <p:cNvGraphicFramePr>
            <a:graphicFrameLocks noChangeAspect="1"/>
          </p:cNvGraphicFramePr>
          <p:nvPr>
            <p:ph idx="1"/>
          </p:nvPr>
        </p:nvGraphicFramePr>
        <p:xfrm>
          <a:off x="5060950" y="4822825"/>
          <a:ext cx="2266950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2" name="Equation" r:id="rId4" imgW="812447" imgH="406224" progId="Equation.DSMT4">
                  <p:embed/>
                </p:oleObj>
              </mc:Choice>
              <mc:Fallback>
                <p:oleObj name="Equation" r:id="rId4" imgW="812447" imgH="406224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0950" y="4822825"/>
                        <a:ext cx="2266950" cy="113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1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1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14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14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1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2" grpId="0" build="p"/>
      <p:bldP spid="61453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C94AF819-2BD9-4BA8-A854-9210F1BB2616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harder example	</a:t>
            </a:r>
          </a:p>
        </p:txBody>
      </p:sp>
      <p:sp>
        <p:nvSpPr>
          <p:cNvPr id="40964" name="AutoShape 3"/>
          <p:cNvSpPr>
            <a:spLocks noChangeArrowheads="1"/>
          </p:cNvSpPr>
          <p:nvPr/>
        </p:nvSpPr>
        <p:spPr bwMode="auto">
          <a:xfrm>
            <a:off x="1103313" y="2001838"/>
            <a:ext cx="3101975" cy="2947987"/>
          </a:xfrm>
          <a:prstGeom prst="pentag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Oval 4"/>
          <p:cNvSpPr>
            <a:spLocks noChangeArrowheads="1"/>
          </p:cNvSpPr>
          <p:nvPr/>
        </p:nvSpPr>
        <p:spPr bwMode="auto">
          <a:xfrm>
            <a:off x="2617788" y="3530600"/>
            <a:ext cx="109537" cy="1095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Line 5"/>
          <p:cNvSpPr>
            <a:spLocks noChangeShapeType="1"/>
          </p:cNvSpPr>
          <p:nvPr/>
        </p:nvSpPr>
        <p:spPr bwMode="auto">
          <a:xfrm>
            <a:off x="2663825" y="3578225"/>
            <a:ext cx="946150" cy="1401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7" name="Line 6"/>
          <p:cNvSpPr>
            <a:spLocks noChangeShapeType="1"/>
          </p:cNvSpPr>
          <p:nvPr/>
        </p:nvSpPr>
        <p:spPr bwMode="auto">
          <a:xfrm flipH="1">
            <a:off x="2649538" y="3578225"/>
            <a:ext cx="14287" cy="1387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8" name="Rectangle 7"/>
          <p:cNvSpPr>
            <a:spLocks noChangeArrowheads="1"/>
          </p:cNvSpPr>
          <p:nvPr/>
        </p:nvSpPr>
        <p:spPr bwMode="auto">
          <a:xfrm>
            <a:off x="2654300" y="4713288"/>
            <a:ext cx="236538" cy="2365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9" name="Text Box 8"/>
          <p:cNvSpPr txBox="1">
            <a:spLocks noChangeArrowheads="1"/>
          </p:cNvSpPr>
          <p:nvPr/>
        </p:nvSpPr>
        <p:spPr bwMode="auto">
          <a:xfrm>
            <a:off x="2286000" y="4005263"/>
            <a:ext cx="725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40970" name="Text Box 9"/>
          <p:cNvSpPr txBox="1">
            <a:spLocks noChangeArrowheads="1"/>
          </p:cNvSpPr>
          <p:nvPr/>
        </p:nvSpPr>
        <p:spPr bwMode="auto">
          <a:xfrm>
            <a:off x="2911475" y="3386138"/>
            <a:ext cx="725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36</a:t>
            </a:r>
            <a:r>
              <a:rPr lang="en-US" sz="2400">
                <a:solidFill>
                  <a:srgbClr val="FF0000"/>
                </a:solidFill>
                <a:sym typeface="Symbol" pitchFamily="18" charset="2"/>
              </a:rPr>
              <a:t></a:t>
            </a:r>
          </a:p>
        </p:txBody>
      </p:sp>
      <p:sp>
        <p:nvSpPr>
          <p:cNvPr id="40971" name="Freeform 10"/>
          <p:cNvSpPr>
            <a:spLocks/>
          </p:cNvSpPr>
          <p:nvPr/>
        </p:nvSpPr>
        <p:spPr bwMode="auto">
          <a:xfrm>
            <a:off x="2759075" y="3798888"/>
            <a:ext cx="457200" cy="244475"/>
          </a:xfrm>
          <a:custGeom>
            <a:avLst/>
            <a:gdLst>
              <a:gd name="T0" fmla="*/ 725805000 w 288"/>
              <a:gd name="T1" fmla="*/ 0 h 154"/>
              <a:gd name="T2" fmla="*/ 599797188 w 288"/>
              <a:gd name="T3" fmla="*/ 350302513 h 154"/>
              <a:gd name="T4" fmla="*/ 0 w 288"/>
              <a:gd name="T5" fmla="*/ 226814063 h 15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88" h="154">
                <a:moveTo>
                  <a:pt x="288" y="0"/>
                </a:moveTo>
                <a:cubicBezTo>
                  <a:pt x="287" y="62"/>
                  <a:pt x="286" y="124"/>
                  <a:pt x="238" y="139"/>
                </a:cubicBezTo>
                <a:cubicBezTo>
                  <a:pt x="190" y="154"/>
                  <a:pt x="95" y="122"/>
                  <a:pt x="0" y="90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4540250" y="1797050"/>
            <a:ext cx="4289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Solve the equation:</a:t>
            </a:r>
          </a:p>
        </p:txBody>
      </p:sp>
      <p:sp>
        <p:nvSpPr>
          <p:cNvPr id="40973" name="Text Box 13"/>
          <p:cNvSpPr txBox="1">
            <a:spLocks noChangeArrowheads="1"/>
          </p:cNvSpPr>
          <p:nvPr/>
        </p:nvSpPr>
        <p:spPr bwMode="auto">
          <a:xfrm>
            <a:off x="2900363" y="4887913"/>
            <a:ext cx="725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x</a:t>
            </a:r>
          </a:p>
        </p:txBody>
      </p:sp>
      <p:graphicFrame>
        <p:nvGraphicFramePr>
          <p:cNvPr id="40974" name="Object 14"/>
          <p:cNvGraphicFramePr>
            <a:graphicFrameLocks noChangeAspect="1"/>
          </p:cNvGraphicFramePr>
          <p:nvPr>
            <p:ph idx="1"/>
          </p:nvPr>
        </p:nvGraphicFramePr>
        <p:xfrm>
          <a:off x="4602163" y="2559050"/>
          <a:ext cx="3932237" cy="283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0" name="Equation" r:id="rId4" imgW="1231366" imgH="888614" progId="Equation.DSMT4">
                  <p:embed/>
                </p:oleObj>
              </mc:Choice>
              <mc:Fallback>
                <p:oleObj name="Equation" r:id="rId4" imgW="1231366" imgH="888614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2163" y="2559050"/>
                        <a:ext cx="3932237" cy="283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03" name="Text Box 15"/>
          <p:cNvSpPr txBox="1">
            <a:spLocks noChangeArrowheads="1"/>
          </p:cNvSpPr>
          <p:nvPr/>
        </p:nvSpPr>
        <p:spPr bwMode="auto">
          <a:xfrm>
            <a:off x="1703388" y="5422900"/>
            <a:ext cx="47466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Use a scientific calculator or use the table on page 845.</a:t>
            </a:r>
          </a:p>
        </p:txBody>
      </p:sp>
      <p:sp>
        <p:nvSpPr>
          <p:cNvPr id="63504" name="Line 16"/>
          <p:cNvSpPr>
            <a:spLocks noChangeShapeType="1"/>
          </p:cNvSpPr>
          <p:nvPr/>
        </p:nvSpPr>
        <p:spPr bwMode="auto">
          <a:xfrm flipV="1">
            <a:off x="4713288" y="4619625"/>
            <a:ext cx="1089025" cy="8667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5" name="Rectangle 17"/>
          <p:cNvSpPr>
            <a:spLocks noChangeArrowheads="1"/>
          </p:cNvSpPr>
          <p:nvPr/>
        </p:nvSpPr>
        <p:spPr bwMode="auto">
          <a:xfrm>
            <a:off x="4872038" y="3311525"/>
            <a:ext cx="3057525" cy="7556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6" name="Rectangle 18"/>
          <p:cNvSpPr>
            <a:spLocks noChangeArrowheads="1"/>
          </p:cNvSpPr>
          <p:nvPr/>
        </p:nvSpPr>
        <p:spPr bwMode="auto">
          <a:xfrm>
            <a:off x="4598988" y="4094163"/>
            <a:ext cx="3057525" cy="7556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7" name="Rectangle 19"/>
          <p:cNvSpPr>
            <a:spLocks noChangeArrowheads="1"/>
          </p:cNvSpPr>
          <p:nvPr/>
        </p:nvSpPr>
        <p:spPr bwMode="auto">
          <a:xfrm>
            <a:off x="6251575" y="4892675"/>
            <a:ext cx="2630488" cy="7556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635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635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03" grpId="0"/>
      <p:bldP spid="63504" grpId="0" animBg="1"/>
      <p:bldP spid="63505" grpId="0" animBg="1"/>
      <p:bldP spid="63506" grpId="0" animBg="1"/>
      <p:bldP spid="6350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5CA79970-B995-4FFF-AB4A-3367EF050453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harder example	</a:t>
            </a:r>
          </a:p>
        </p:txBody>
      </p:sp>
      <p:sp>
        <p:nvSpPr>
          <p:cNvPr id="41988" name="AutoShape 3"/>
          <p:cNvSpPr>
            <a:spLocks noChangeArrowheads="1"/>
          </p:cNvSpPr>
          <p:nvPr/>
        </p:nvSpPr>
        <p:spPr bwMode="auto">
          <a:xfrm>
            <a:off x="1103313" y="2001838"/>
            <a:ext cx="3101975" cy="2947987"/>
          </a:xfrm>
          <a:prstGeom prst="pentag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Oval 4"/>
          <p:cNvSpPr>
            <a:spLocks noChangeArrowheads="1"/>
          </p:cNvSpPr>
          <p:nvPr/>
        </p:nvSpPr>
        <p:spPr bwMode="auto">
          <a:xfrm>
            <a:off x="2617788" y="3530600"/>
            <a:ext cx="109537" cy="1095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Line 5"/>
          <p:cNvSpPr>
            <a:spLocks noChangeShapeType="1"/>
          </p:cNvSpPr>
          <p:nvPr/>
        </p:nvSpPr>
        <p:spPr bwMode="auto">
          <a:xfrm>
            <a:off x="2663825" y="3578225"/>
            <a:ext cx="946150" cy="1401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1" name="Line 6"/>
          <p:cNvSpPr>
            <a:spLocks noChangeShapeType="1"/>
          </p:cNvSpPr>
          <p:nvPr/>
        </p:nvSpPr>
        <p:spPr bwMode="auto">
          <a:xfrm flipH="1">
            <a:off x="2649538" y="3578225"/>
            <a:ext cx="14287" cy="1387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2" name="Rectangle 7"/>
          <p:cNvSpPr>
            <a:spLocks noChangeArrowheads="1"/>
          </p:cNvSpPr>
          <p:nvPr/>
        </p:nvSpPr>
        <p:spPr bwMode="auto">
          <a:xfrm>
            <a:off x="2654300" y="4713288"/>
            <a:ext cx="236538" cy="2365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Text Box 8"/>
          <p:cNvSpPr txBox="1">
            <a:spLocks noChangeArrowheads="1"/>
          </p:cNvSpPr>
          <p:nvPr/>
        </p:nvSpPr>
        <p:spPr bwMode="auto">
          <a:xfrm>
            <a:off x="2286000" y="4005263"/>
            <a:ext cx="725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41994" name="Text Box 9"/>
          <p:cNvSpPr txBox="1">
            <a:spLocks noChangeArrowheads="1"/>
          </p:cNvSpPr>
          <p:nvPr/>
        </p:nvSpPr>
        <p:spPr bwMode="auto">
          <a:xfrm>
            <a:off x="2911475" y="3386138"/>
            <a:ext cx="725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36</a:t>
            </a:r>
            <a:r>
              <a:rPr lang="en-US" sz="2400">
                <a:solidFill>
                  <a:srgbClr val="FF0000"/>
                </a:solidFill>
                <a:sym typeface="Symbol" pitchFamily="18" charset="2"/>
              </a:rPr>
              <a:t></a:t>
            </a:r>
          </a:p>
        </p:txBody>
      </p:sp>
      <p:sp>
        <p:nvSpPr>
          <p:cNvPr id="41995" name="Freeform 10"/>
          <p:cNvSpPr>
            <a:spLocks/>
          </p:cNvSpPr>
          <p:nvPr/>
        </p:nvSpPr>
        <p:spPr bwMode="auto">
          <a:xfrm>
            <a:off x="2759075" y="3798888"/>
            <a:ext cx="457200" cy="244475"/>
          </a:xfrm>
          <a:custGeom>
            <a:avLst/>
            <a:gdLst>
              <a:gd name="T0" fmla="*/ 725805000 w 288"/>
              <a:gd name="T1" fmla="*/ 0 h 154"/>
              <a:gd name="T2" fmla="*/ 599797188 w 288"/>
              <a:gd name="T3" fmla="*/ 350302513 h 154"/>
              <a:gd name="T4" fmla="*/ 0 w 288"/>
              <a:gd name="T5" fmla="*/ 226814063 h 15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88" h="154">
                <a:moveTo>
                  <a:pt x="288" y="0"/>
                </a:moveTo>
                <a:cubicBezTo>
                  <a:pt x="287" y="62"/>
                  <a:pt x="286" y="124"/>
                  <a:pt x="238" y="139"/>
                </a:cubicBezTo>
                <a:cubicBezTo>
                  <a:pt x="190" y="154"/>
                  <a:pt x="95" y="122"/>
                  <a:pt x="0" y="90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2" name="Text Box 20"/>
          <p:cNvSpPr txBox="1">
            <a:spLocks noChangeArrowheads="1"/>
          </p:cNvSpPr>
          <p:nvPr/>
        </p:nvSpPr>
        <p:spPr bwMode="auto">
          <a:xfrm>
            <a:off x="4713288" y="2033588"/>
            <a:ext cx="3846512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x = 4.36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One side of the pentagon measures?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8.72</a:t>
            </a:r>
            <a:r>
              <a:rPr lang="en-US" sz="2400">
                <a:solidFill>
                  <a:srgbClr val="0000FF"/>
                </a:solidFill>
              </a:rPr>
              <a:t>	(2 </a:t>
            </a:r>
            <a:r>
              <a:rPr lang="en-US" sz="2400">
                <a:solidFill>
                  <a:srgbClr val="0000FF"/>
                </a:solidFill>
                <a:sym typeface="Symbol" pitchFamily="18" charset="2"/>
              </a:rPr>
              <a:t> 4.36)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sym typeface="Symbol" pitchFamily="18" charset="2"/>
              </a:rPr>
              <a:t>The perimeter is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sym typeface="Symbol" pitchFamily="18" charset="2"/>
              </a:rPr>
              <a:t>43.59</a:t>
            </a:r>
            <a:r>
              <a:rPr lang="en-US" sz="2400">
                <a:solidFill>
                  <a:srgbClr val="0000FF"/>
                </a:solidFill>
                <a:sym typeface="Symbol" pitchFamily="18" charset="2"/>
              </a:rPr>
              <a:t>	  (5  8.72)</a:t>
            </a:r>
          </a:p>
        </p:txBody>
      </p:sp>
      <p:sp>
        <p:nvSpPr>
          <p:cNvPr id="41997" name="Text Box 23"/>
          <p:cNvSpPr txBox="1">
            <a:spLocks noChangeArrowheads="1"/>
          </p:cNvSpPr>
          <p:nvPr/>
        </p:nvSpPr>
        <p:spPr bwMode="auto">
          <a:xfrm>
            <a:off x="2690813" y="4933950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4.36</a:t>
            </a:r>
          </a:p>
        </p:txBody>
      </p:sp>
      <p:sp>
        <p:nvSpPr>
          <p:cNvPr id="64536" name="Text Box 24"/>
          <p:cNvSpPr txBox="1">
            <a:spLocks noChangeArrowheads="1"/>
          </p:cNvSpPr>
          <p:nvPr/>
        </p:nvSpPr>
        <p:spPr bwMode="auto">
          <a:xfrm>
            <a:off x="552450" y="3925888"/>
            <a:ext cx="1085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8.72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4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4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4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4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45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32" grpId="0" build="p"/>
      <p:bldP spid="645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3BA6D55-721E-4E6E-B383-EB4DA2DD0A8E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30-60-90 Triangle</a:t>
            </a:r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3560763" y="5241925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60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  <a:sym typeface="Symbol" pitchFamily="18" charset="2"/>
              </a:rPr>
              <a:t></a:t>
            </a:r>
          </a:p>
        </p:txBody>
      </p:sp>
      <p:grpSp>
        <p:nvGrpSpPr>
          <p:cNvPr id="6149" name="Group 4"/>
          <p:cNvGrpSpPr>
            <a:grpSpLocks/>
          </p:cNvGrpSpPr>
          <p:nvPr/>
        </p:nvGrpSpPr>
        <p:grpSpPr bwMode="auto">
          <a:xfrm>
            <a:off x="3343275" y="1617663"/>
            <a:ext cx="2373313" cy="4116387"/>
            <a:chOff x="2832" y="1296"/>
            <a:chExt cx="1152" cy="1998"/>
          </a:xfrm>
        </p:grpSpPr>
        <p:sp>
          <p:nvSpPr>
            <p:cNvPr id="6154" name="AutoShape 5"/>
            <p:cNvSpPr>
              <a:spLocks noChangeArrowheads="1"/>
            </p:cNvSpPr>
            <p:nvPr/>
          </p:nvSpPr>
          <p:spPr bwMode="auto">
            <a:xfrm>
              <a:off x="2832" y="1296"/>
              <a:ext cx="1152" cy="1998"/>
            </a:xfrm>
            <a:prstGeom prst="triangle">
              <a:avLst>
                <a:gd name="adj" fmla="val 10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5" name="Rectangle 6"/>
            <p:cNvSpPr>
              <a:spLocks noChangeArrowheads="1"/>
            </p:cNvSpPr>
            <p:nvPr/>
          </p:nvSpPr>
          <p:spPr bwMode="auto">
            <a:xfrm>
              <a:off x="3792" y="3100"/>
              <a:ext cx="192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50" name="Text Box 7"/>
          <p:cNvSpPr txBox="1">
            <a:spLocks noChangeArrowheads="1"/>
          </p:cNvSpPr>
          <p:nvPr/>
        </p:nvSpPr>
        <p:spPr bwMode="auto">
          <a:xfrm>
            <a:off x="5148263" y="236855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pitchFamily="34" charset="0"/>
              </a:rPr>
              <a:t>30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  <a:sym typeface="Symbol" pitchFamily="18" charset="2"/>
              </a:rPr>
              <a:t></a:t>
            </a:r>
          </a:p>
        </p:txBody>
      </p:sp>
      <p:sp>
        <p:nvSpPr>
          <p:cNvPr id="6151" name="Text Box 8"/>
          <p:cNvSpPr txBox="1">
            <a:spLocks noChangeArrowheads="1"/>
          </p:cNvSpPr>
          <p:nvPr/>
        </p:nvSpPr>
        <p:spPr bwMode="auto">
          <a:xfrm>
            <a:off x="3865563" y="3373438"/>
            <a:ext cx="6921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pitchFamily="34" charset="0"/>
              </a:rPr>
              <a:t>2</a:t>
            </a:r>
            <a:r>
              <a:rPr lang="en-US" sz="3200" i="1">
                <a:solidFill>
                  <a:srgbClr val="0000FF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6152" name="Text Box 9"/>
          <p:cNvSpPr txBox="1">
            <a:spLocks noChangeArrowheads="1"/>
          </p:cNvSpPr>
          <p:nvPr/>
        </p:nvSpPr>
        <p:spPr bwMode="auto">
          <a:xfrm>
            <a:off x="4392613" y="5700713"/>
            <a:ext cx="6921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i="1">
                <a:solidFill>
                  <a:srgbClr val="0000FF"/>
                </a:solidFill>
                <a:latin typeface="Arial" pitchFamily="34" charset="0"/>
              </a:rPr>
              <a:t>a</a:t>
            </a:r>
          </a:p>
        </p:txBody>
      </p:sp>
      <p:graphicFrame>
        <p:nvGraphicFramePr>
          <p:cNvPr id="6153" name="Object 10"/>
          <p:cNvGraphicFramePr>
            <a:graphicFrameLocks noChangeAspect="1"/>
          </p:cNvGraphicFramePr>
          <p:nvPr/>
        </p:nvGraphicFramePr>
        <p:xfrm>
          <a:off x="5772150" y="3390900"/>
          <a:ext cx="958850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4" imgW="317362" imgH="228501" progId="Equation.DSMT4">
                  <p:embed/>
                </p:oleObj>
              </mc:Choice>
              <mc:Fallback>
                <p:oleObj name="Equation" r:id="rId4" imgW="317362" imgH="228501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2150" y="3390900"/>
                        <a:ext cx="958850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4B35700D-7C30-4E3A-B063-FBDB3F7AA040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harder example	</a:t>
            </a:r>
          </a:p>
        </p:txBody>
      </p:sp>
      <p:sp>
        <p:nvSpPr>
          <p:cNvPr id="43012" name="AutoShape 3"/>
          <p:cNvSpPr>
            <a:spLocks noChangeArrowheads="1"/>
          </p:cNvSpPr>
          <p:nvPr/>
        </p:nvSpPr>
        <p:spPr bwMode="auto">
          <a:xfrm>
            <a:off x="1103313" y="2001838"/>
            <a:ext cx="3101975" cy="2947987"/>
          </a:xfrm>
          <a:prstGeom prst="pentag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Oval 4"/>
          <p:cNvSpPr>
            <a:spLocks noChangeArrowheads="1"/>
          </p:cNvSpPr>
          <p:nvPr/>
        </p:nvSpPr>
        <p:spPr bwMode="auto">
          <a:xfrm>
            <a:off x="2617788" y="3530600"/>
            <a:ext cx="109537" cy="1095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4" name="Line 5"/>
          <p:cNvSpPr>
            <a:spLocks noChangeShapeType="1"/>
          </p:cNvSpPr>
          <p:nvPr/>
        </p:nvSpPr>
        <p:spPr bwMode="auto">
          <a:xfrm>
            <a:off x="2663825" y="3578225"/>
            <a:ext cx="946150" cy="1401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5" name="Line 6"/>
          <p:cNvSpPr>
            <a:spLocks noChangeShapeType="1"/>
          </p:cNvSpPr>
          <p:nvPr/>
        </p:nvSpPr>
        <p:spPr bwMode="auto">
          <a:xfrm flipH="1">
            <a:off x="2649538" y="3578225"/>
            <a:ext cx="14287" cy="1387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6" name="Rectangle 7"/>
          <p:cNvSpPr>
            <a:spLocks noChangeArrowheads="1"/>
          </p:cNvSpPr>
          <p:nvPr/>
        </p:nvSpPr>
        <p:spPr bwMode="auto">
          <a:xfrm>
            <a:off x="2654300" y="4713288"/>
            <a:ext cx="236538" cy="2365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7" name="Text Box 8"/>
          <p:cNvSpPr txBox="1">
            <a:spLocks noChangeArrowheads="1"/>
          </p:cNvSpPr>
          <p:nvPr/>
        </p:nvSpPr>
        <p:spPr bwMode="auto">
          <a:xfrm>
            <a:off x="2286000" y="4005263"/>
            <a:ext cx="725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43018" name="Text Box 9"/>
          <p:cNvSpPr txBox="1">
            <a:spLocks noChangeArrowheads="1"/>
          </p:cNvSpPr>
          <p:nvPr/>
        </p:nvSpPr>
        <p:spPr bwMode="auto">
          <a:xfrm>
            <a:off x="2911475" y="3386138"/>
            <a:ext cx="725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36</a:t>
            </a:r>
            <a:r>
              <a:rPr lang="en-US" sz="2400">
                <a:solidFill>
                  <a:srgbClr val="FF0000"/>
                </a:solidFill>
                <a:sym typeface="Symbol" pitchFamily="18" charset="2"/>
              </a:rPr>
              <a:t></a:t>
            </a:r>
          </a:p>
        </p:txBody>
      </p:sp>
      <p:sp>
        <p:nvSpPr>
          <p:cNvPr id="43019" name="Freeform 10"/>
          <p:cNvSpPr>
            <a:spLocks/>
          </p:cNvSpPr>
          <p:nvPr/>
        </p:nvSpPr>
        <p:spPr bwMode="auto">
          <a:xfrm>
            <a:off x="2759075" y="3798888"/>
            <a:ext cx="457200" cy="244475"/>
          </a:xfrm>
          <a:custGeom>
            <a:avLst/>
            <a:gdLst>
              <a:gd name="T0" fmla="*/ 725805000 w 288"/>
              <a:gd name="T1" fmla="*/ 0 h 154"/>
              <a:gd name="T2" fmla="*/ 599797188 w 288"/>
              <a:gd name="T3" fmla="*/ 350302513 h 154"/>
              <a:gd name="T4" fmla="*/ 0 w 288"/>
              <a:gd name="T5" fmla="*/ 226814063 h 15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88" h="154">
                <a:moveTo>
                  <a:pt x="288" y="0"/>
                </a:moveTo>
                <a:cubicBezTo>
                  <a:pt x="287" y="62"/>
                  <a:pt x="286" y="124"/>
                  <a:pt x="238" y="139"/>
                </a:cubicBezTo>
                <a:cubicBezTo>
                  <a:pt x="190" y="154"/>
                  <a:pt x="95" y="122"/>
                  <a:pt x="0" y="90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0" name="Text Box 11"/>
          <p:cNvSpPr txBox="1">
            <a:spLocks noChangeArrowheads="1"/>
          </p:cNvSpPr>
          <p:nvPr/>
        </p:nvSpPr>
        <p:spPr bwMode="auto">
          <a:xfrm>
            <a:off x="2900363" y="4887913"/>
            <a:ext cx="725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65548" name="Text Box 12"/>
          <p:cNvSpPr txBox="1">
            <a:spLocks noChangeArrowheads="1"/>
          </p:cNvSpPr>
          <p:nvPr/>
        </p:nvSpPr>
        <p:spPr bwMode="auto">
          <a:xfrm>
            <a:off x="4713288" y="2033588"/>
            <a:ext cx="38465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The area is:</a:t>
            </a:r>
            <a:endParaRPr lang="en-US" sz="2400">
              <a:solidFill>
                <a:srgbClr val="0000FF"/>
              </a:solidFill>
              <a:sym typeface="Symbol" pitchFamily="18" charset="2"/>
            </a:endParaRPr>
          </a:p>
        </p:txBody>
      </p:sp>
      <p:graphicFrame>
        <p:nvGraphicFramePr>
          <p:cNvPr id="43022" name="Object 15"/>
          <p:cNvGraphicFramePr>
            <a:graphicFrameLocks noChangeAspect="1"/>
          </p:cNvGraphicFramePr>
          <p:nvPr>
            <p:ph idx="1"/>
          </p:nvPr>
        </p:nvGraphicFramePr>
        <p:xfrm>
          <a:off x="4765675" y="2641600"/>
          <a:ext cx="3960813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7" name="Equation" r:id="rId4" imgW="1244600" imgH="698500" progId="Equation.DSMT4">
                  <p:embed/>
                </p:oleObj>
              </mc:Choice>
              <mc:Fallback>
                <p:oleObj name="Equation" r:id="rId4" imgW="1244600" imgH="6985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5675" y="2641600"/>
                        <a:ext cx="3960813" cy="222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52" name="Rectangle 16"/>
          <p:cNvSpPr>
            <a:spLocks noChangeArrowheads="1"/>
          </p:cNvSpPr>
          <p:nvPr/>
        </p:nvSpPr>
        <p:spPr bwMode="auto">
          <a:xfrm>
            <a:off x="4683125" y="2601913"/>
            <a:ext cx="2206625" cy="8191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3" name="Rectangle 17"/>
          <p:cNvSpPr>
            <a:spLocks noChangeArrowheads="1"/>
          </p:cNvSpPr>
          <p:nvPr/>
        </p:nvSpPr>
        <p:spPr bwMode="auto">
          <a:xfrm>
            <a:off x="4835525" y="3421063"/>
            <a:ext cx="3894138" cy="8191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4" name="Rectangle 18"/>
          <p:cNvSpPr>
            <a:spLocks noChangeArrowheads="1"/>
          </p:cNvSpPr>
          <p:nvPr/>
        </p:nvSpPr>
        <p:spPr bwMode="auto">
          <a:xfrm>
            <a:off x="4986338" y="4235450"/>
            <a:ext cx="3200400" cy="8191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6" name="Text Box 19"/>
          <p:cNvSpPr txBox="1">
            <a:spLocks noChangeArrowheads="1"/>
          </p:cNvSpPr>
          <p:nvPr/>
        </p:nvSpPr>
        <p:spPr bwMode="auto">
          <a:xfrm>
            <a:off x="552450" y="3925888"/>
            <a:ext cx="1085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8.72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5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655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655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65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8" grpId="0" build="p"/>
      <p:bldP spid="65552" grpId="0" animBg="1"/>
      <p:bldP spid="65553" grpId="0" animBg="1"/>
      <p:bldP spid="65554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CE5DFA5E-713E-45C0-8C7B-0253A6DCDE63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Final Example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827213"/>
            <a:ext cx="7313612" cy="12446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3200" smtClean="0"/>
              <a:t>Find the area of a regular octagon if the length of the sides is 10.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8A09CCF-575F-4EB4-8765-CB4E47D3152C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Step 1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>Draw a regular octagon with side length 10.</a:t>
            </a:r>
          </a:p>
        </p:txBody>
      </p:sp>
      <p:sp>
        <p:nvSpPr>
          <p:cNvPr id="67588" name="AutoShape 4"/>
          <p:cNvSpPr>
            <a:spLocks noChangeArrowheads="1"/>
          </p:cNvSpPr>
          <p:nvPr/>
        </p:nvSpPr>
        <p:spPr bwMode="auto">
          <a:xfrm>
            <a:off x="2900363" y="2727325"/>
            <a:ext cx="3263900" cy="32639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2351088" y="4037013"/>
            <a:ext cx="78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10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/>
      <p:bldP spid="67588" grpId="0" animBg="1"/>
      <p:bldP spid="67589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85FAE67-E351-4C8D-AE0A-76ED4290511C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Step 2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>Locate the center and draw a central angle.</a:t>
            </a:r>
          </a:p>
        </p:txBody>
      </p:sp>
      <p:sp>
        <p:nvSpPr>
          <p:cNvPr id="46085" name="AutoShape 4"/>
          <p:cNvSpPr>
            <a:spLocks noChangeArrowheads="1"/>
          </p:cNvSpPr>
          <p:nvPr/>
        </p:nvSpPr>
        <p:spPr bwMode="auto">
          <a:xfrm>
            <a:off x="2900363" y="2727325"/>
            <a:ext cx="3263900" cy="32639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Text Box 5"/>
          <p:cNvSpPr txBox="1">
            <a:spLocks noChangeArrowheads="1"/>
          </p:cNvSpPr>
          <p:nvPr/>
        </p:nvSpPr>
        <p:spPr bwMode="auto">
          <a:xfrm>
            <a:off x="2351088" y="4037013"/>
            <a:ext cx="78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10</a:t>
            </a:r>
          </a:p>
        </p:txBody>
      </p:sp>
      <p:sp>
        <p:nvSpPr>
          <p:cNvPr id="68616" name="Oval 8"/>
          <p:cNvSpPr>
            <a:spLocks noChangeArrowheads="1"/>
          </p:cNvSpPr>
          <p:nvPr/>
        </p:nvSpPr>
        <p:spPr bwMode="auto">
          <a:xfrm>
            <a:off x="4486275" y="4313238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7" name="Line 9"/>
          <p:cNvSpPr>
            <a:spLocks noChangeShapeType="1"/>
          </p:cNvSpPr>
          <p:nvPr/>
        </p:nvSpPr>
        <p:spPr bwMode="auto">
          <a:xfrm flipH="1">
            <a:off x="3865563" y="4351338"/>
            <a:ext cx="658812" cy="1638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18" name="Line 10"/>
          <p:cNvSpPr>
            <a:spLocks noChangeShapeType="1"/>
          </p:cNvSpPr>
          <p:nvPr/>
        </p:nvSpPr>
        <p:spPr bwMode="auto">
          <a:xfrm>
            <a:off x="4524375" y="4351338"/>
            <a:ext cx="684213" cy="1627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8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  <p:bldP spid="68616" grpId="0" animBg="1"/>
      <p:bldP spid="68617" grpId="0" animBg="1"/>
      <p:bldP spid="68618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48D07F2-AF45-4F95-9505-73AFBA17490F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Step 3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70013" y="1827213"/>
            <a:ext cx="6575425" cy="8509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0000FF"/>
                </a:solidFill>
              </a:rPr>
              <a:t>Determine the measure of the central angle.</a:t>
            </a:r>
          </a:p>
        </p:txBody>
      </p:sp>
      <p:sp>
        <p:nvSpPr>
          <p:cNvPr id="47109" name="AutoShape 4"/>
          <p:cNvSpPr>
            <a:spLocks noChangeArrowheads="1"/>
          </p:cNvSpPr>
          <p:nvPr/>
        </p:nvSpPr>
        <p:spPr bwMode="auto">
          <a:xfrm>
            <a:off x="2900363" y="2727325"/>
            <a:ext cx="3263900" cy="32639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0" name="Text Box 5"/>
          <p:cNvSpPr txBox="1">
            <a:spLocks noChangeArrowheads="1"/>
          </p:cNvSpPr>
          <p:nvPr/>
        </p:nvSpPr>
        <p:spPr bwMode="auto">
          <a:xfrm>
            <a:off x="2351088" y="4037013"/>
            <a:ext cx="78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10</a:t>
            </a:r>
          </a:p>
        </p:txBody>
      </p:sp>
      <p:sp>
        <p:nvSpPr>
          <p:cNvPr id="47111" name="Oval 6"/>
          <p:cNvSpPr>
            <a:spLocks noChangeArrowheads="1"/>
          </p:cNvSpPr>
          <p:nvPr/>
        </p:nvSpPr>
        <p:spPr bwMode="auto">
          <a:xfrm>
            <a:off x="4486275" y="4313238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2" name="Line 7"/>
          <p:cNvSpPr>
            <a:spLocks noChangeShapeType="1"/>
          </p:cNvSpPr>
          <p:nvPr/>
        </p:nvSpPr>
        <p:spPr bwMode="auto">
          <a:xfrm flipH="1">
            <a:off x="3865563" y="4351338"/>
            <a:ext cx="658812" cy="1638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3" name="Line 8"/>
          <p:cNvSpPr>
            <a:spLocks noChangeShapeType="1"/>
          </p:cNvSpPr>
          <p:nvPr/>
        </p:nvSpPr>
        <p:spPr bwMode="auto">
          <a:xfrm>
            <a:off x="4524375" y="4351338"/>
            <a:ext cx="684213" cy="1627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47114" name="Object 9"/>
          <p:cNvGraphicFramePr>
            <a:graphicFrameLocks noChangeAspect="1"/>
          </p:cNvGraphicFramePr>
          <p:nvPr>
            <p:ph sz="half" idx="2"/>
          </p:nvPr>
        </p:nvGraphicFramePr>
        <p:xfrm>
          <a:off x="6338888" y="3130550"/>
          <a:ext cx="2330450" cy="111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8" name="Equation" r:id="rId4" imgW="850531" imgH="406224" progId="Equation.DSMT4">
                  <p:embed/>
                </p:oleObj>
              </mc:Choice>
              <mc:Fallback>
                <p:oleObj name="Equation" r:id="rId4" imgW="850531" imgH="406224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8888" y="3130550"/>
                        <a:ext cx="2330450" cy="1112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43" name="Rectangle 11"/>
          <p:cNvSpPr>
            <a:spLocks noChangeArrowheads="1"/>
          </p:cNvSpPr>
          <p:nvPr/>
        </p:nvSpPr>
        <p:spPr bwMode="auto">
          <a:xfrm>
            <a:off x="6384925" y="3168650"/>
            <a:ext cx="1150938" cy="11191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4" name="Rectangle 12"/>
          <p:cNvSpPr>
            <a:spLocks noChangeArrowheads="1"/>
          </p:cNvSpPr>
          <p:nvPr/>
        </p:nvSpPr>
        <p:spPr bwMode="auto">
          <a:xfrm>
            <a:off x="7535863" y="3121025"/>
            <a:ext cx="1119187" cy="11826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4192588" y="4822825"/>
            <a:ext cx="725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45</a:t>
            </a:r>
            <a:r>
              <a:rPr lang="en-US" sz="2400">
                <a:solidFill>
                  <a:srgbClr val="0000FF"/>
                </a:solidFill>
                <a:sym typeface="Symbol" pitchFamily="18" charset="2"/>
              </a:rPr>
              <a:t>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696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69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/>
      <p:bldP spid="69643" grpId="0" animBg="1"/>
      <p:bldP spid="69644" grpId="0" animBg="1"/>
      <p:bldP spid="69645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75DDAFDF-55FF-436D-8EF7-16EBAB6162D1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Step 4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70013" y="1827213"/>
            <a:ext cx="6575425" cy="8509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0000FF"/>
                </a:solidFill>
              </a:rPr>
              <a:t>Draw the apothem.</a:t>
            </a:r>
          </a:p>
        </p:txBody>
      </p:sp>
      <p:sp>
        <p:nvSpPr>
          <p:cNvPr id="48133" name="AutoShape 4"/>
          <p:cNvSpPr>
            <a:spLocks noChangeArrowheads="1"/>
          </p:cNvSpPr>
          <p:nvPr/>
        </p:nvSpPr>
        <p:spPr bwMode="auto">
          <a:xfrm>
            <a:off x="2900363" y="2727325"/>
            <a:ext cx="3263900" cy="32639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Text Box 5"/>
          <p:cNvSpPr txBox="1">
            <a:spLocks noChangeArrowheads="1"/>
          </p:cNvSpPr>
          <p:nvPr/>
        </p:nvSpPr>
        <p:spPr bwMode="auto">
          <a:xfrm>
            <a:off x="2351088" y="4037013"/>
            <a:ext cx="78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10</a:t>
            </a:r>
          </a:p>
        </p:txBody>
      </p:sp>
      <p:sp>
        <p:nvSpPr>
          <p:cNvPr id="48135" name="Oval 6"/>
          <p:cNvSpPr>
            <a:spLocks noChangeArrowheads="1"/>
          </p:cNvSpPr>
          <p:nvPr/>
        </p:nvSpPr>
        <p:spPr bwMode="auto">
          <a:xfrm>
            <a:off x="4486275" y="4313238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6" name="Line 7"/>
          <p:cNvSpPr>
            <a:spLocks noChangeShapeType="1"/>
          </p:cNvSpPr>
          <p:nvPr/>
        </p:nvSpPr>
        <p:spPr bwMode="auto">
          <a:xfrm flipH="1">
            <a:off x="3865563" y="4351338"/>
            <a:ext cx="658812" cy="1638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7" name="Line 8"/>
          <p:cNvSpPr>
            <a:spLocks noChangeShapeType="1"/>
          </p:cNvSpPr>
          <p:nvPr/>
        </p:nvSpPr>
        <p:spPr bwMode="auto">
          <a:xfrm>
            <a:off x="4524375" y="4351338"/>
            <a:ext cx="684213" cy="1627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8" name="Text Box 12"/>
          <p:cNvSpPr txBox="1">
            <a:spLocks noChangeArrowheads="1"/>
          </p:cNvSpPr>
          <p:nvPr/>
        </p:nvSpPr>
        <p:spPr bwMode="auto">
          <a:xfrm>
            <a:off x="4192588" y="4822825"/>
            <a:ext cx="725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45</a:t>
            </a:r>
            <a:r>
              <a:rPr lang="en-US" sz="2400">
                <a:solidFill>
                  <a:srgbClr val="0000FF"/>
                </a:solidFill>
                <a:sym typeface="Symbol" pitchFamily="18" charset="2"/>
              </a:rPr>
              <a:t></a:t>
            </a:r>
          </a:p>
        </p:txBody>
      </p:sp>
      <p:sp>
        <p:nvSpPr>
          <p:cNvPr id="71694" name="Line 14"/>
          <p:cNvSpPr>
            <a:spLocks noChangeShapeType="1"/>
          </p:cNvSpPr>
          <p:nvPr/>
        </p:nvSpPr>
        <p:spPr bwMode="auto">
          <a:xfrm>
            <a:off x="4524375" y="4367213"/>
            <a:ext cx="0" cy="162401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95" name="Rectangle 15"/>
          <p:cNvSpPr>
            <a:spLocks noChangeArrowheads="1"/>
          </p:cNvSpPr>
          <p:nvPr/>
        </p:nvSpPr>
        <p:spPr bwMode="auto">
          <a:xfrm>
            <a:off x="4524375" y="5753100"/>
            <a:ext cx="236538" cy="23653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1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/>
      <p:bldP spid="71694" grpId="0" animBg="1"/>
      <p:bldP spid="71695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8EC84BB-22DB-4025-A16A-511C572A31B7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Step 5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70013" y="1827213"/>
            <a:ext cx="6875462" cy="8509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0000FF"/>
                </a:solidFill>
              </a:rPr>
              <a:t>The apothem bisects the angle and the side. Write their measures.</a:t>
            </a:r>
          </a:p>
        </p:txBody>
      </p:sp>
      <p:sp>
        <p:nvSpPr>
          <p:cNvPr id="49157" name="AutoShape 4"/>
          <p:cNvSpPr>
            <a:spLocks noChangeArrowheads="1"/>
          </p:cNvSpPr>
          <p:nvPr/>
        </p:nvSpPr>
        <p:spPr bwMode="auto">
          <a:xfrm>
            <a:off x="2900363" y="2727325"/>
            <a:ext cx="3263900" cy="32639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Text Box 5"/>
          <p:cNvSpPr txBox="1">
            <a:spLocks noChangeArrowheads="1"/>
          </p:cNvSpPr>
          <p:nvPr/>
        </p:nvSpPr>
        <p:spPr bwMode="auto">
          <a:xfrm>
            <a:off x="2351088" y="4037013"/>
            <a:ext cx="78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10</a:t>
            </a:r>
          </a:p>
        </p:txBody>
      </p:sp>
      <p:sp>
        <p:nvSpPr>
          <p:cNvPr id="49159" name="Oval 6"/>
          <p:cNvSpPr>
            <a:spLocks noChangeArrowheads="1"/>
          </p:cNvSpPr>
          <p:nvPr/>
        </p:nvSpPr>
        <p:spPr bwMode="auto">
          <a:xfrm>
            <a:off x="4486275" y="4313238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0" name="Line 7"/>
          <p:cNvSpPr>
            <a:spLocks noChangeShapeType="1"/>
          </p:cNvSpPr>
          <p:nvPr/>
        </p:nvSpPr>
        <p:spPr bwMode="auto">
          <a:xfrm flipH="1">
            <a:off x="3865563" y="4351338"/>
            <a:ext cx="658812" cy="1638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1" name="Line 8"/>
          <p:cNvSpPr>
            <a:spLocks noChangeShapeType="1"/>
          </p:cNvSpPr>
          <p:nvPr/>
        </p:nvSpPr>
        <p:spPr bwMode="auto">
          <a:xfrm>
            <a:off x="4524375" y="4351338"/>
            <a:ext cx="684213" cy="1627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2" name="Text Box 9"/>
          <p:cNvSpPr txBox="1">
            <a:spLocks noChangeArrowheads="1"/>
          </p:cNvSpPr>
          <p:nvPr/>
        </p:nvSpPr>
        <p:spPr bwMode="auto">
          <a:xfrm>
            <a:off x="4192588" y="4822825"/>
            <a:ext cx="725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45</a:t>
            </a:r>
            <a:r>
              <a:rPr lang="en-US" sz="2400">
                <a:solidFill>
                  <a:srgbClr val="0000FF"/>
                </a:solidFill>
                <a:sym typeface="Symbol" pitchFamily="18" charset="2"/>
              </a:rPr>
              <a:t></a:t>
            </a:r>
          </a:p>
        </p:txBody>
      </p:sp>
      <p:sp>
        <p:nvSpPr>
          <p:cNvPr id="49163" name="Line 10"/>
          <p:cNvSpPr>
            <a:spLocks noChangeShapeType="1"/>
          </p:cNvSpPr>
          <p:nvPr/>
        </p:nvSpPr>
        <p:spPr bwMode="auto">
          <a:xfrm>
            <a:off x="4524375" y="4367213"/>
            <a:ext cx="0" cy="162401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4" name="Rectangle 11"/>
          <p:cNvSpPr>
            <a:spLocks noChangeArrowheads="1"/>
          </p:cNvSpPr>
          <p:nvPr/>
        </p:nvSpPr>
        <p:spPr bwMode="auto">
          <a:xfrm>
            <a:off x="4524375" y="5753100"/>
            <a:ext cx="236538" cy="23653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6" name="Text Box 12"/>
          <p:cNvSpPr txBox="1">
            <a:spLocks noChangeArrowheads="1"/>
          </p:cNvSpPr>
          <p:nvPr/>
        </p:nvSpPr>
        <p:spPr bwMode="auto">
          <a:xfrm>
            <a:off x="3436938" y="4146550"/>
            <a:ext cx="1466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22.5</a:t>
            </a:r>
            <a:r>
              <a:rPr lang="en-US" sz="2400">
                <a:solidFill>
                  <a:srgbClr val="0000FF"/>
                </a:solidFill>
                <a:sym typeface="Symbol" pitchFamily="18" charset="2"/>
              </a:rPr>
              <a:t></a:t>
            </a:r>
          </a:p>
        </p:txBody>
      </p:sp>
      <p:sp>
        <p:nvSpPr>
          <p:cNvPr id="72717" name="Freeform 13"/>
          <p:cNvSpPr>
            <a:spLocks/>
          </p:cNvSpPr>
          <p:nvPr/>
        </p:nvSpPr>
        <p:spPr bwMode="auto">
          <a:xfrm>
            <a:off x="3846513" y="4524375"/>
            <a:ext cx="568325" cy="303213"/>
          </a:xfrm>
          <a:custGeom>
            <a:avLst/>
            <a:gdLst>
              <a:gd name="T0" fmla="*/ 0 w 358"/>
              <a:gd name="T1" fmla="*/ 0 h 191"/>
              <a:gd name="T2" fmla="*/ 325100950 w 358"/>
              <a:gd name="T3" fmla="*/ 400706298 h 191"/>
              <a:gd name="T4" fmla="*/ 902215938 w 358"/>
              <a:gd name="T5" fmla="*/ 476311110 h 1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58" h="191">
                <a:moveTo>
                  <a:pt x="0" y="0"/>
                </a:moveTo>
                <a:cubicBezTo>
                  <a:pt x="34" y="63"/>
                  <a:pt x="69" y="127"/>
                  <a:pt x="129" y="159"/>
                </a:cubicBezTo>
                <a:cubicBezTo>
                  <a:pt x="189" y="191"/>
                  <a:pt x="320" y="184"/>
                  <a:pt x="358" y="189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18" name="Text Box 14"/>
          <p:cNvSpPr txBox="1">
            <a:spLocks noChangeArrowheads="1"/>
          </p:cNvSpPr>
          <p:nvPr/>
        </p:nvSpPr>
        <p:spPr bwMode="auto">
          <a:xfrm>
            <a:off x="4003675" y="5910263"/>
            <a:ext cx="522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5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2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2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2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/>
      <p:bldP spid="72716" grpId="0"/>
      <p:bldP spid="72717" grpId="0" animBg="1"/>
      <p:bldP spid="72718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7A64C53-311F-41A1-8D18-B8BCAA2CFA3C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Step 6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70013" y="1827213"/>
            <a:ext cx="6875462" cy="8509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0000FF"/>
                </a:solidFill>
              </a:rPr>
              <a:t>Use a trig function to find the apothem.</a:t>
            </a:r>
          </a:p>
        </p:txBody>
      </p:sp>
      <p:sp>
        <p:nvSpPr>
          <p:cNvPr id="50181" name="AutoShape 4"/>
          <p:cNvSpPr>
            <a:spLocks noChangeArrowheads="1"/>
          </p:cNvSpPr>
          <p:nvPr/>
        </p:nvSpPr>
        <p:spPr bwMode="auto">
          <a:xfrm>
            <a:off x="2900363" y="2727325"/>
            <a:ext cx="3263900" cy="32639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Text Box 5"/>
          <p:cNvSpPr txBox="1">
            <a:spLocks noChangeArrowheads="1"/>
          </p:cNvSpPr>
          <p:nvPr/>
        </p:nvSpPr>
        <p:spPr bwMode="auto">
          <a:xfrm>
            <a:off x="2351088" y="4037013"/>
            <a:ext cx="78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10</a:t>
            </a:r>
          </a:p>
        </p:txBody>
      </p:sp>
      <p:sp>
        <p:nvSpPr>
          <p:cNvPr id="50183" name="Oval 6"/>
          <p:cNvSpPr>
            <a:spLocks noChangeArrowheads="1"/>
          </p:cNvSpPr>
          <p:nvPr/>
        </p:nvSpPr>
        <p:spPr bwMode="auto">
          <a:xfrm>
            <a:off x="4486275" y="4313238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Line 7"/>
          <p:cNvSpPr>
            <a:spLocks noChangeShapeType="1"/>
          </p:cNvSpPr>
          <p:nvPr/>
        </p:nvSpPr>
        <p:spPr bwMode="auto">
          <a:xfrm flipH="1">
            <a:off x="3865563" y="4351338"/>
            <a:ext cx="658812" cy="1638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5" name="Line 8"/>
          <p:cNvSpPr>
            <a:spLocks noChangeShapeType="1"/>
          </p:cNvSpPr>
          <p:nvPr/>
        </p:nvSpPr>
        <p:spPr bwMode="auto">
          <a:xfrm>
            <a:off x="4524375" y="4351338"/>
            <a:ext cx="684213" cy="1627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>
            <a:off x="4524375" y="4367213"/>
            <a:ext cx="0" cy="162401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7" name="Rectangle 11"/>
          <p:cNvSpPr>
            <a:spLocks noChangeArrowheads="1"/>
          </p:cNvSpPr>
          <p:nvPr/>
        </p:nvSpPr>
        <p:spPr bwMode="auto">
          <a:xfrm>
            <a:off x="4524375" y="5753100"/>
            <a:ext cx="236538" cy="23653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3436938" y="4146550"/>
            <a:ext cx="1466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22.5</a:t>
            </a:r>
            <a:r>
              <a:rPr lang="en-US" sz="2400">
                <a:solidFill>
                  <a:srgbClr val="0000FF"/>
                </a:solidFill>
                <a:sym typeface="Symbol" pitchFamily="18" charset="2"/>
              </a:rPr>
              <a:t></a:t>
            </a:r>
          </a:p>
        </p:txBody>
      </p:sp>
      <p:sp>
        <p:nvSpPr>
          <p:cNvPr id="50189" name="Freeform 13"/>
          <p:cNvSpPr>
            <a:spLocks/>
          </p:cNvSpPr>
          <p:nvPr/>
        </p:nvSpPr>
        <p:spPr bwMode="auto">
          <a:xfrm>
            <a:off x="3846513" y="4524375"/>
            <a:ext cx="568325" cy="303213"/>
          </a:xfrm>
          <a:custGeom>
            <a:avLst/>
            <a:gdLst>
              <a:gd name="T0" fmla="*/ 0 w 358"/>
              <a:gd name="T1" fmla="*/ 0 h 191"/>
              <a:gd name="T2" fmla="*/ 325100950 w 358"/>
              <a:gd name="T3" fmla="*/ 400706298 h 191"/>
              <a:gd name="T4" fmla="*/ 902215938 w 358"/>
              <a:gd name="T5" fmla="*/ 476311110 h 1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58" h="191">
                <a:moveTo>
                  <a:pt x="0" y="0"/>
                </a:moveTo>
                <a:cubicBezTo>
                  <a:pt x="34" y="63"/>
                  <a:pt x="69" y="127"/>
                  <a:pt x="129" y="159"/>
                </a:cubicBezTo>
                <a:cubicBezTo>
                  <a:pt x="189" y="191"/>
                  <a:pt x="320" y="184"/>
                  <a:pt x="358" y="189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4003675" y="5910263"/>
            <a:ext cx="522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73743" name="Text Box 15"/>
          <p:cNvSpPr txBox="1">
            <a:spLocks noChangeArrowheads="1"/>
          </p:cNvSpPr>
          <p:nvPr/>
        </p:nvSpPr>
        <p:spPr bwMode="auto">
          <a:xfrm>
            <a:off x="4476750" y="5029200"/>
            <a:ext cx="520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a</a:t>
            </a:r>
          </a:p>
        </p:txBody>
      </p:sp>
      <p:graphicFrame>
        <p:nvGraphicFramePr>
          <p:cNvPr id="50192" name="Object 16"/>
          <p:cNvGraphicFramePr>
            <a:graphicFrameLocks noChangeAspect="1"/>
          </p:cNvGraphicFramePr>
          <p:nvPr>
            <p:ph sz="half" idx="2"/>
          </p:nvPr>
        </p:nvGraphicFramePr>
        <p:xfrm>
          <a:off x="6416675" y="2828925"/>
          <a:ext cx="2139950" cy="231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7" name="Equation" r:id="rId4" imgW="939800" imgH="1016000" progId="Equation.DSMT4">
                  <p:embed/>
                </p:oleObj>
              </mc:Choice>
              <mc:Fallback>
                <p:oleObj name="Equation" r:id="rId4" imgW="939800" imgH="10160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6675" y="2828925"/>
                        <a:ext cx="2139950" cy="2312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46" name="Rectangle 18"/>
          <p:cNvSpPr>
            <a:spLocks noChangeArrowheads="1"/>
          </p:cNvSpPr>
          <p:nvPr/>
        </p:nvSpPr>
        <p:spPr bwMode="auto">
          <a:xfrm>
            <a:off x="6305550" y="2727325"/>
            <a:ext cx="2413000" cy="11033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7" name="Rectangle 19"/>
          <p:cNvSpPr>
            <a:spLocks noChangeArrowheads="1"/>
          </p:cNvSpPr>
          <p:nvPr/>
        </p:nvSpPr>
        <p:spPr bwMode="auto">
          <a:xfrm>
            <a:off x="6300788" y="3838575"/>
            <a:ext cx="2413000" cy="8397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8" name="Rectangle 20"/>
          <p:cNvSpPr>
            <a:spLocks noChangeArrowheads="1"/>
          </p:cNvSpPr>
          <p:nvPr/>
        </p:nvSpPr>
        <p:spPr bwMode="auto">
          <a:xfrm>
            <a:off x="6299200" y="4724400"/>
            <a:ext cx="2413000" cy="5683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9" name="AutoShape 21"/>
          <p:cNvSpPr>
            <a:spLocks noChangeArrowheads="1"/>
          </p:cNvSpPr>
          <p:nvPr/>
        </p:nvSpPr>
        <p:spPr bwMode="auto">
          <a:xfrm flipH="1">
            <a:off x="3878263" y="4351338"/>
            <a:ext cx="644525" cy="1639887"/>
          </a:xfrm>
          <a:prstGeom prst="rtTriangle">
            <a:avLst/>
          </a:prstGeom>
          <a:solidFill>
            <a:srgbClr val="33CCCC">
              <a:alpha val="3098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737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73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737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build="p"/>
      <p:bldP spid="73743" grpId="0"/>
      <p:bldP spid="73746" grpId="0" animBg="1"/>
      <p:bldP spid="73747" grpId="0" animBg="1"/>
      <p:bldP spid="73748" grpId="0" animBg="1"/>
      <p:bldP spid="73749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43B361A2-5AEC-4362-B472-FEB46F455041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Step 7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70013" y="1827213"/>
            <a:ext cx="6875462" cy="8509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0000FF"/>
                </a:solidFill>
              </a:rPr>
              <a:t>Find the perimeter.</a:t>
            </a:r>
          </a:p>
        </p:txBody>
      </p:sp>
      <p:sp>
        <p:nvSpPr>
          <p:cNvPr id="51205" name="AutoShape 4"/>
          <p:cNvSpPr>
            <a:spLocks noChangeArrowheads="1"/>
          </p:cNvSpPr>
          <p:nvPr/>
        </p:nvSpPr>
        <p:spPr bwMode="auto">
          <a:xfrm>
            <a:off x="2900363" y="2727325"/>
            <a:ext cx="3263900" cy="32639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6" name="Text Box 5"/>
          <p:cNvSpPr txBox="1">
            <a:spLocks noChangeArrowheads="1"/>
          </p:cNvSpPr>
          <p:nvPr/>
        </p:nvSpPr>
        <p:spPr bwMode="auto">
          <a:xfrm>
            <a:off x="2351088" y="4037013"/>
            <a:ext cx="78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10</a:t>
            </a:r>
          </a:p>
        </p:txBody>
      </p:sp>
      <p:sp>
        <p:nvSpPr>
          <p:cNvPr id="51207" name="Oval 6"/>
          <p:cNvSpPr>
            <a:spLocks noChangeArrowheads="1"/>
          </p:cNvSpPr>
          <p:nvPr/>
        </p:nvSpPr>
        <p:spPr bwMode="auto">
          <a:xfrm>
            <a:off x="4486275" y="4313238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8" name="Line 7"/>
          <p:cNvSpPr>
            <a:spLocks noChangeShapeType="1"/>
          </p:cNvSpPr>
          <p:nvPr/>
        </p:nvSpPr>
        <p:spPr bwMode="auto">
          <a:xfrm flipH="1">
            <a:off x="3865563" y="4351338"/>
            <a:ext cx="658812" cy="1638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9" name="Line 8"/>
          <p:cNvSpPr>
            <a:spLocks noChangeShapeType="1"/>
          </p:cNvSpPr>
          <p:nvPr/>
        </p:nvSpPr>
        <p:spPr bwMode="auto">
          <a:xfrm>
            <a:off x="4524375" y="4351338"/>
            <a:ext cx="684213" cy="1627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0" name="Line 9"/>
          <p:cNvSpPr>
            <a:spLocks noChangeShapeType="1"/>
          </p:cNvSpPr>
          <p:nvPr/>
        </p:nvSpPr>
        <p:spPr bwMode="auto">
          <a:xfrm>
            <a:off x="4524375" y="4367213"/>
            <a:ext cx="0" cy="162401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1" name="Rectangle 10"/>
          <p:cNvSpPr>
            <a:spLocks noChangeArrowheads="1"/>
          </p:cNvSpPr>
          <p:nvPr/>
        </p:nvSpPr>
        <p:spPr bwMode="auto">
          <a:xfrm>
            <a:off x="4524375" y="5753100"/>
            <a:ext cx="236538" cy="23653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2" name="Text Box 14"/>
          <p:cNvSpPr txBox="1">
            <a:spLocks noChangeArrowheads="1"/>
          </p:cNvSpPr>
          <p:nvPr/>
        </p:nvSpPr>
        <p:spPr bwMode="auto">
          <a:xfrm>
            <a:off x="4476750" y="5029200"/>
            <a:ext cx="1419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12.07</a:t>
            </a:r>
          </a:p>
        </p:txBody>
      </p:sp>
      <p:sp>
        <p:nvSpPr>
          <p:cNvPr id="74772" name="Text Box 20"/>
          <p:cNvSpPr txBox="1">
            <a:spLocks noChangeArrowheads="1"/>
          </p:cNvSpPr>
          <p:nvPr/>
        </p:nvSpPr>
        <p:spPr bwMode="auto">
          <a:xfrm>
            <a:off x="6022975" y="1828800"/>
            <a:ext cx="2790825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p = 10 </a:t>
            </a:r>
            <a:r>
              <a:rPr lang="en-US" sz="2800">
                <a:solidFill>
                  <a:srgbClr val="0000FF"/>
                </a:solidFill>
                <a:sym typeface="Symbol" pitchFamily="18" charset="2"/>
              </a:rPr>
              <a:t> 8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sym typeface="Symbol" pitchFamily="18" charset="2"/>
              </a:rPr>
              <a:t>p = 80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4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4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/>
      <p:bldP spid="74772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4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F3D25B31-AFB4-4528-99AF-49417ED233A2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Step 8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70013" y="1827213"/>
            <a:ext cx="6875462" cy="8509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0000FF"/>
                </a:solidFill>
              </a:rPr>
              <a:t>Find the area.</a:t>
            </a:r>
          </a:p>
        </p:txBody>
      </p:sp>
      <p:sp>
        <p:nvSpPr>
          <p:cNvPr id="52229" name="AutoShape 4"/>
          <p:cNvSpPr>
            <a:spLocks noChangeArrowheads="1"/>
          </p:cNvSpPr>
          <p:nvPr/>
        </p:nvSpPr>
        <p:spPr bwMode="auto">
          <a:xfrm>
            <a:off x="2900363" y="2727325"/>
            <a:ext cx="3263900" cy="32639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Text Box 5"/>
          <p:cNvSpPr txBox="1">
            <a:spLocks noChangeArrowheads="1"/>
          </p:cNvSpPr>
          <p:nvPr/>
        </p:nvSpPr>
        <p:spPr bwMode="auto">
          <a:xfrm>
            <a:off x="2351088" y="4037013"/>
            <a:ext cx="78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10</a:t>
            </a:r>
          </a:p>
        </p:txBody>
      </p:sp>
      <p:sp>
        <p:nvSpPr>
          <p:cNvPr id="52231" name="Oval 6"/>
          <p:cNvSpPr>
            <a:spLocks noChangeArrowheads="1"/>
          </p:cNvSpPr>
          <p:nvPr/>
        </p:nvSpPr>
        <p:spPr bwMode="auto">
          <a:xfrm>
            <a:off x="4486275" y="4313238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2" name="Line 7"/>
          <p:cNvSpPr>
            <a:spLocks noChangeShapeType="1"/>
          </p:cNvSpPr>
          <p:nvPr/>
        </p:nvSpPr>
        <p:spPr bwMode="auto">
          <a:xfrm flipH="1">
            <a:off x="3865563" y="4351338"/>
            <a:ext cx="658812" cy="1638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3" name="Line 8"/>
          <p:cNvSpPr>
            <a:spLocks noChangeShapeType="1"/>
          </p:cNvSpPr>
          <p:nvPr/>
        </p:nvSpPr>
        <p:spPr bwMode="auto">
          <a:xfrm>
            <a:off x="4524375" y="4351338"/>
            <a:ext cx="684213" cy="1627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4" name="Line 9"/>
          <p:cNvSpPr>
            <a:spLocks noChangeShapeType="1"/>
          </p:cNvSpPr>
          <p:nvPr/>
        </p:nvSpPr>
        <p:spPr bwMode="auto">
          <a:xfrm>
            <a:off x="4524375" y="4367213"/>
            <a:ext cx="0" cy="162401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5" name="Rectangle 10"/>
          <p:cNvSpPr>
            <a:spLocks noChangeArrowheads="1"/>
          </p:cNvSpPr>
          <p:nvPr/>
        </p:nvSpPr>
        <p:spPr bwMode="auto">
          <a:xfrm>
            <a:off x="4524375" y="5753100"/>
            <a:ext cx="236538" cy="23653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6" name="Text Box 11"/>
          <p:cNvSpPr txBox="1">
            <a:spLocks noChangeArrowheads="1"/>
          </p:cNvSpPr>
          <p:nvPr/>
        </p:nvSpPr>
        <p:spPr bwMode="auto">
          <a:xfrm>
            <a:off x="4476750" y="5029200"/>
            <a:ext cx="1419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12.07</a:t>
            </a:r>
          </a:p>
        </p:txBody>
      </p:sp>
      <p:sp>
        <p:nvSpPr>
          <p:cNvPr id="52237" name="Text Box 12"/>
          <p:cNvSpPr txBox="1">
            <a:spLocks noChangeArrowheads="1"/>
          </p:cNvSpPr>
          <p:nvPr/>
        </p:nvSpPr>
        <p:spPr bwMode="auto">
          <a:xfrm>
            <a:off x="1481138" y="2900363"/>
            <a:ext cx="1576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sym typeface="Symbol" pitchFamily="18" charset="2"/>
              </a:rPr>
              <a:t>p = 80</a:t>
            </a:r>
          </a:p>
        </p:txBody>
      </p:sp>
      <p:graphicFrame>
        <p:nvGraphicFramePr>
          <p:cNvPr id="52238" name="Object 13"/>
          <p:cNvGraphicFramePr>
            <a:graphicFrameLocks noChangeAspect="1"/>
          </p:cNvGraphicFramePr>
          <p:nvPr>
            <p:ph sz="half" idx="2"/>
          </p:nvPr>
        </p:nvGraphicFramePr>
        <p:xfrm>
          <a:off x="5830888" y="1711325"/>
          <a:ext cx="3124200" cy="165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3" name="Equation" r:id="rId4" imgW="1320800" imgH="698500" progId="Equation.DSMT4">
                  <p:embed/>
                </p:oleObj>
              </mc:Choice>
              <mc:Fallback>
                <p:oleObj name="Equation" r:id="rId4" imgW="1320800" imgH="6985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0888" y="1711325"/>
                        <a:ext cx="3124200" cy="165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791" name="Rectangle 15"/>
          <p:cNvSpPr>
            <a:spLocks noChangeArrowheads="1"/>
          </p:cNvSpPr>
          <p:nvPr/>
        </p:nvSpPr>
        <p:spPr bwMode="auto">
          <a:xfrm>
            <a:off x="5818188" y="1717675"/>
            <a:ext cx="1576387" cy="5365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92" name="Rectangle 16"/>
          <p:cNvSpPr>
            <a:spLocks noChangeArrowheads="1"/>
          </p:cNvSpPr>
          <p:nvPr/>
        </p:nvSpPr>
        <p:spPr bwMode="auto">
          <a:xfrm>
            <a:off x="6191250" y="2279650"/>
            <a:ext cx="2711450" cy="6143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93" name="Rectangle 17"/>
          <p:cNvSpPr>
            <a:spLocks noChangeArrowheads="1"/>
          </p:cNvSpPr>
          <p:nvPr/>
        </p:nvSpPr>
        <p:spPr bwMode="auto">
          <a:xfrm>
            <a:off x="6175375" y="2925763"/>
            <a:ext cx="2159000" cy="5365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94" name="Text Box 18"/>
          <p:cNvSpPr txBox="1">
            <a:spLocks noChangeArrowheads="1"/>
          </p:cNvSpPr>
          <p:nvPr/>
        </p:nvSpPr>
        <p:spPr bwMode="auto">
          <a:xfrm>
            <a:off x="3532188" y="3452813"/>
            <a:ext cx="20335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A = 482.8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757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757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757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5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/>
      <p:bldP spid="75791" grpId="0" animBg="1"/>
      <p:bldP spid="75792" grpId="0" animBg="1"/>
      <p:bldP spid="75793" grpId="0" animBg="1"/>
      <p:bldP spid="7579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82A3600E-053C-487F-9C82-3FB36D6B0453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Trig Ratio Definition: Tangent</a:t>
            </a:r>
          </a:p>
        </p:txBody>
      </p:sp>
      <p:sp>
        <p:nvSpPr>
          <p:cNvPr id="7172" name="AutoShape 3"/>
          <p:cNvSpPr>
            <a:spLocks noChangeArrowheads="1"/>
          </p:cNvSpPr>
          <p:nvPr/>
        </p:nvSpPr>
        <p:spPr bwMode="auto">
          <a:xfrm flipH="1">
            <a:off x="2200275" y="2432050"/>
            <a:ext cx="3886200" cy="2209800"/>
          </a:xfrm>
          <a:prstGeom prst="rtTriangl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5781675" y="4337050"/>
            <a:ext cx="304800" cy="304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Text Box 5"/>
          <p:cNvSpPr txBox="1">
            <a:spLocks noChangeArrowheads="1"/>
          </p:cNvSpPr>
          <p:nvPr/>
        </p:nvSpPr>
        <p:spPr bwMode="auto">
          <a:xfrm rot="-1822802">
            <a:off x="3190875" y="3178175"/>
            <a:ext cx="1981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Arial Black" pitchFamily="34" charset="0"/>
              </a:rPr>
              <a:t>Hypotenuse</a:t>
            </a:r>
          </a:p>
        </p:txBody>
      </p:sp>
      <p:sp>
        <p:nvSpPr>
          <p:cNvPr id="7175" name="Text Box 6"/>
          <p:cNvSpPr txBox="1">
            <a:spLocks noChangeArrowheads="1"/>
          </p:cNvSpPr>
          <p:nvPr/>
        </p:nvSpPr>
        <p:spPr bwMode="auto">
          <a:xfrm>
            <a:off x="3832225" y="4586288"/>
            <a:ext cx="17811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Arial Black" pitchFamily="34" charset="0"/>
              </a:rPr>
              <a:t>Adjacent</a:t>
            </a:r>
          </a:p>
        </p:txBody>
      </p:sp>
      <p:sp>
        <p:nvSpPr>
          <p:cNvPr id="7176" name="Text Box 7"/>
          <p:cNvSpPr txBox="1">
            <a:spLocks noChangeArrowheads="1"/>
          </p:cNvSpPr>
          <p:nvPr/>
        </p:nvSpPr>
        <p:spPr bwMode="auto">
          <a:xfrm>
            <a:off x="6034088" y="3319463"/>
            <a:ext cx="1466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Arial Black" pitchFamily="34" charset="0"/>
              </a:rPr>
              <a:t>Opposite</a:t>
            </a:r>
          </a:p>
        </p:txBody>
      </p:sp>
      <p:sp>
        <p:nvSpPr>
          <p:cNvPr id="7177" name="Text Box 8"/>
          <p:cNvSpPr txBox="1">
            <a:spLocks noChangeArrowheads="1"/>
          </p:cNvSpPr>
          <p:nvPr/>
        </p:nvSpPr>
        <p:spPr bwMode="auto">
          <a:xfrm>
            <a:off x="1797050" y="4414838"/>
            <a:ext cx="803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latin typeface="Arial Black" pitchFamily="34" charset="0"/>
              </a:rPr>
              <a:t>A</a:t>
            </a:r>
          </a:p>
        </p:txBody>
      </p:sp>
      <p:sp>
        <p:nvSpPr>
          <p:cNvPr id="92169" name="Text Box 9"/>
          <p:cNvSpPr txBox="1">
            <a:spLocks noChangeArrowheads="1"/>
          </p:cNvSpPr>
          <p:nvPr/>
        </p:nvSpPr>
        <p:spPr bwMode="auto">
          <a:xfrm>
            <a:off x="817563" y="5345113"/>
            <a:ext cx="37052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pitchFamily="34" charset="0"/>
              </a:rPr>
              <a:t>Tangent of </a:t>
            </a:r>
            <a:r>
              <a:rPr lang="en-US" sz="3200" b="1">
                <a:solidFill>
                  <a:srgbClr val="0000FF"/>
                </a:solidFill>
                <a:latin typeface="Arial" pitchFamily="34" charset="0"/>
                <a:sym typeface="Symbol" pitchFamily="18" charset="2"/>
              </a:rPr>
              <a:t>A =</a:t>
            </a:r>
            <a:r>
              <a:rPr lang="en-US" b="1">
                <a:solidFill>
                  <a:srgbClr val="0000FF"/>
                </a:solidFill>
                <a:latin typeface="Arial" pitchFamily="34" charset="0"/>
                <a:sym typeface="Symbol" pitchFamily="18" charset="2"/>
              </a:rPr>
              <a:t> </a:t>
            </a:r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auto">
          <a:xfrm>
            <a:off x="3716338" y="5119688"/>
            <a:ext cx="288448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pitchFamily="34" charset="0"/>
              </a:rPr>
              <a:t>Opposite</a:t>
            </a:r>
            <a:endParaRPr lang="en-US" b="1">
              <a:solidFill>
                <a:srgbClr val="0000FF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92171" name="Line 11"/>
          <p:cNvSpPr>
            <a:spLocks noChangeShapeType="1"/>
          </p:cNvSpPr>
          <p:nvPr/>
        </p:nvSpPr>
        <p:spPr bwMode="auto">
          <a:xfrm>
            <a:off x="4243388" y="5627688"/>
            <a:ext cx="186055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72" name="Text Box 12"/>
          <p:cNvSpPr txBox="1">
            <a:spLocks noChangeArrowheads="1"/>
          </p:cNvSpPr>
          <p:nvPr/>
        </p:nvSpPr>
        <p:spPr bwMode="auto">
          <a:xfrm>
            <a:off x="4191000" y="5529263"/>
            <a:ext cx="28844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pitchFamily="34" charset="0"/>
              </a:rPr>
              <a:t>Adjacent</a:t>
            </a:r>
            <a:r>
              <a:rPr lang="en-US" b="1">
                <a:solidFill>
                  <a:srgbClr val="0000FF"/>
                </a:solidFill>
                <a:latin typeface="Arial" pitchFamily="34" charset="0"/>
                <a:sym typeface="Symbol" pitchFamily="18" charset="2"/>
              </a:rPr>
              <a:t> 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2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9" grpId="0"/>
      <p:bldP spid="92170" grpId="0"/>
      <p:bldP spid="92171" grpId="0" animBg="1"/>
      <p:bldP spid="92172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5549F770-DAEC-42CE-9751-1DA2234FF96D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Using the area formula:</a:t>
            </a:r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1671638" y="2033588"/>
            <a:ext cx="1749425" cy="1749425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1135063" y="2646363"/>
            <a:ext cx="930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10</a:t>
            </a:r>
          </a:p>
        </p:txBody>
      </p:sp>
      <p:graphicFrame>
        <p:nvGraphicFramePr>
          <p:cNvPr id="53254" name="Object 7"/>
          <p:cNvGraphicFramePr>
            <a:graphicFrameLocks noChangeAspect="1"/>
          </p:cNvGraphicFramePr>
          <p:nvPr>
            <p:ph idx="1"/>
          </p:nvPr>
        </p:nvGraphicFramePr>
        <p:xfrm>
          <a:off x="4997450" y="1504950"/>
          <a:ext cx="2767013" cy="473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0" name="Equation" r:id="rId4" imgW="1130300" imgH="1930400" progId="Equation.DSMT4">
                  <p:embed/>
                </p:oleObj>
              </mc:Choice>
              <mc:Fallback>
                <p:oleObj name="Equation" r:id="rId4" imgW="1130300" imgH="1930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7450" y="1504950"/>
                        <a:ext cx="2767013" cy="4735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01" name="Rectangle 9"/>
          <p:cNvSpPr>
            <a:spLocks noChangeArrowheads="1"/>
          </p:cNvSpPr>
          <p:nvPr/>
        </p:nvSpPr>
        <p:spPr bwMode="auto">
          <a:xfrm>
            <a:off x="5170488" y="2711450"/>
            <a:ext cx="2633662" cy="10572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002" name="Rectangle 10"/>
          <p:cNvSpPr>
            <a:spLocks noChangeArrowheads="1"/>
          </p:cNvSpPr>
          <p:nvPr/>
        </p:nvSpPr>
        <p:spPr bwMode="auto">
          <a:xfrm>
            <a:off x="5133975" y="3824288"/>
            <a:ext cx="2633663" cy="9318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003" name="Rectangle 11"/>
          <p:cNvSpPr>
            <a:spLocks noChangeArrowheads="1"/>
          </p:cNvSpPr>
          <p:nvPr/>
        </p:nvSpPr>
        <p:spPr bwMode="auto">
          <a:xfrm>
            <a:off x="5240338" y="4797425"/>
            <a:ext cx="1892300" cy="9318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004" name="Rectangle 12"/>
          <p:cNvSpPr>
            <a:spLocks noChangeArrowheads="1"/>
          </p:cNvSpPr>
          <p:nvPr/>
        </p:nvSpPr>
        <p:spPr bwMode="auto">
          <a:xfrm>
            <a:off x="5265738" y="5770563"/>
            <a:ext cx="1892300" cy="6159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AutoShape 13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7070725" y="411163"/>
            <a:ext cx="1066800" cy="1014412"/>
          </a:xfrm>
          <a:prstGeom prst="pentag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Ski</a:t>
            </a:r>
            <a:r>
              <a:rPr lang="en-US">
                <a:hlinkClick r:id="rId6" action="ppaction://hlinksldjump"/>
              </a:rPr>
              <a:t>p</a:t>
            </a:r>
            <a:endParaRPr lang="en-US"/>
          </a:p>
          <a:p>
            <a:pPr algn="ctr"/>
            <a:r>
              <a:rPr lang="en-US"/>
              <a:t>This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01" grpId="0" animBg="1"/>
      <p:bldP spid="85002" grpId="0" animBg="1"/>
      <p:bldP spid="85003" grpId="0" animBg="1"/>
      <p:bldP spid="85004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4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7B877E23-7BA4-4786-84D7-B903309FA743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 area of any regular polygon can be found be dividing the shape into congruent triangles, finding the area of one triangle, then multiplying by the number of triangles.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Or, multiply the length of the apothem by the perimeter and divide that by 2.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4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70DFED1-6D71-46D2-95F4-9E75FCDE14DE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Practice Problems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E17CCB5A-8B16-4BB2-A486-644F41588101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Area of any Triangle</a:t>
            </a:r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2286000" y="2209800"/>
            <a:ext cx="3505200" cy="2209800"/>
          </a:xfrm>
          <a:prstGeom prst="triangle">
            <a:avLst>
              <a:gd name="adj" fmla="val 29755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3336925" y="2209800"/>
            <a:ext cx="0" cy="2209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3336925" y="4191000"/>
            <a:ext cx="228600" cy="228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581400" y="4433888"/>
            <a:ext cx="914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3321050" y="3124200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h</a:t>
            </a:r>
          </a:p>
        </p:txBody>
      </p:sp>
      <p:graphicFrame>
        <p:nvGraphicFramePr>
          <p:cNvPr id="8201" name="Object 9"/>
          <p:cNvGraphicFramePr>
            <a:graphicFrameLocks noChangeAspect="1"/>
          </p:cNvGraphicFramePr>
          <p:nvPr>
            <p:ph idx="1"/>
          </p:nvPr>
        </p:nvGraphicFramePr>
        <p:xfrm>
          <a:off x="4572000" y="1752600"/>
          <a:ext cx="3849688" cy="1385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4" imgW="634725" imgH="228501" progId="Equation.DSMT4">
                  <p:embed/>
                </p:oleObj>
              </mc:Choice>
              <mc:Fallback>
                <p:oleObj name="Equation" r:id="rId4" imgW="634725" imgH="228501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52600"/>
                        <a:ext cx="3849688" cy="1385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059F5F5-5245-4F68-83C5-D5434EAEEE23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9219" name="WordArt 4"/>
          <p:cNvSpPr>
            <a:spLocks noChangeArrowheads="1" noChangeShapeType="1" noTextEdit="1"/>
          </p:cNvSpPr>
          <p:nvPr/>
        </p:nvSpPr>
        <p:spPr bwMode="auto">
          <a:xfrm>
            <a:off x="2765425" y="1582738"/>
            <a:ext cx="4089400" cy="4672012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11.2</a:t>
            </a:r>
          </a:p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Area of</a:t>
            </a:r>
          </a:p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Regular</a:t>
            </a:r>
          </a:p>
          <a:p>
            <a:pPr algn="ctr"/>
            <a:r>
              <a:rPr 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Polygons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0959C2F-B833-445F-AD70-F94EB29FF686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Area of an Equilateral Triangle</a:t>
            </a:r>
          </a:p>
        </p:txBody>
      </p:sp>
      <p:grpSp>
        <p:nvGrpSpPr>
          <p:cNvPr id="10244" name="Group 9"/>
          <p:cNvGrpSpPr>
            <a:grpSpLocks/>
          </p:cNvGrpSpPr>
          <p:nvPr/>
        </p:nvGrpSpPr>
        <p:grpSpPr bwMode="auto">
          <a:xfrm>
            <a:off x="1219200" y="2057400"/>
            <a:ext cx="2959100" cy="2884488"/>
            <a:chOff x="2016" y="1296"/>
            <a:chExt cx="1864" cy="1817"/>
          </a:xfrm>
        </p:grpSpPr>
        <p:sp>
          <p:nvSpPr>
            <p:cNvPr id="10252" name="AutoShape 5"/>
            <p:cNvSpPr>
              <a:spLocks noChangeArrowheads="1"/>
            </p:cNvSpPr>
            <p:nvPr/>
          </p:nvSpPr>
          <p:spPr bwMode="auto">
            <a:xfrm>
              <a:off x="2016" y="1296"/>
              <a:ext cx="1776" cy="1536"/>
            </a:xfrm>
            <a:prstGeom prst="triangle">
              <a:avLst>
                <a:gd name="adj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" name="Text Box 6"/>
            <p:cNvSpPr txBox="1">
              <a:spLocks noChangeArrowheads="1"/>
            </p:cNvSpPr>
            <p:nvPr/>
          </p:nvSpPr>
          <p:spPr bwMode="auto">
            <a:xfrm>
              <a:off x="2240" y="1802"/>
              <a:ext cx="57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/>
                <a:t>s</a:t>
              </a:r>
            </a:p>
          </p:txBody>
        </p:sp>
        <p:sp>
          <p:nvSpPr>
            <p:cNvPr id="10254" name="Text Box 7"/>
            <p:cNvSpPr txBox="1">
              <a:spLocks noChangeArrowheads="1"/>
            </p:cNvSpPr>
            <p:nvPr/>
          </p:nvSpPr>
          <p:spPr bwMode="auto">
            <a:xfrm>
              <a:off x="2784" y="2786"/>
              <a:ext cx="57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/>
                <a:t>s</a:t>
              </a:r>
            </a:p>
          </p:txBody>
        </p:sp>
        <p:sp>
          <p:nvSpPr>
            <p:cNvPr id="10255" name="Text Box 8"/>
            <p:cNvSpPr txBox="1">
              <a:spLocks noChangeArrowheads="1"/>
            </p:cNvSpPr>
            <p:nvPr/>
          </p:nvSpPr>
          <p:spPr bwMode="auto">
            <a:xfrm>
              <a:off x="3304" y="1767"/>
              <a:ext cx="57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/>
                <a:t>s</a:t>
              </a:r>
            </a:p>
          </p:txBody>
        </p:sp>
      </p:grp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2146300" y="4724400"/>
            <a:ext cx="1447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base</a:t>
            </a:r>
          </a:p>
        </p:txBody>
      </p:sp>
      <p:graphicFrame>
        <p:nvGraphicFramePr>
          <p:cNvPr id="11275" name="Object 11"/>
          <p:cNvGraphicFramePr>
            <a:graphicFrameLocks noChangeAspect="1"/>
          </p:cNvGraphicFramePr>
          <p:nvPr>
            <p:ph idx="1"/>
          </p:nvPr>
        </p:nvGraphicFramePr>
        <p:xfrm>
          <a:off x="5181600" y="1752600"/>
          <a:ext cx="2530475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4" imgW="634725" imgH="228501" progId="Equation.DSMT4">
                  <p:embed/>
                </p:oleObj>
              </mc:Choice>
              <mc:Fallback>
                <p:oleObj name="Equation" r:id="rId4" imgW="634725" imgH="228501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752600"/>
                        <a:ext cx="2530475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8" name="Freeform 14"/>
          <p:cNvSpPr>
            <a:spLocks/>
          </p:cNvSpPr>
          <p:nvPr/>
        </p:nvSpPr>
        <p:spPr bwMode="auto">
          <a:xfrm>
            <a:off x="3200400" y="2362200"/>
            <a:ext cx="3810000" cy="3009900"/>
          </a:xfrm>
          <a:custGeom>
            <a:avLst/>
            <a:gdLst>
              <a:gd name="T0" fmla="*/ 0 w 2400"/>
              <a:gd name="T1" fmla="*/ 2147483647 h 1800"/>
              <a:gd name="T2" fmla="*/ 2147483647 w 2400"/>
              <a:gd name="T3" fmla="*/ 2147483647 h 1800"/>
              <a:gd name="T4" fmla="*/ 2147483647 w 2400"/>
              <a:gd name="T5" fmla="*/ 0 h 18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00" h="1800">
                <a:moveTo>
                  <a:pt x="0" y="1584"/>
                </a:moveTo>
                <a:cubicBezTo>
                  <a:pt x="640" y="1692"/>
                  <a:pt x="1280" y="1800"/>
                  <a:pt x="1680" y="1536"/>
                </a:cubicBezTo>
                <a:cubicBezTo>
                  <a:pt x="2080" y="1272"/>
                  <a:pt x="2240" y="636"/>
                  <a:pt x="2400" y="0"/>
                </a:cubicBez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2635250" y="2057400"/>
            <a:ext cx="0" cy="24384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2590800" y="31242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1281" name="Freeform 17"/>
          <p:cNvSpPr>
            <a:spLocks/>
          </p:cNvSpPr>
          <p:nvPr/>
        </p:nvSpPr>
        <p:spPr bwMode="auto">
          <a:xfrm>
            <a:off x="2895600" y="2514600"/>
            <a:ext cx="4787900" cy="1752600"/>
          </a:xfrm>
          <a:custGeom>
            <a:avLst/>
            <a:gdLst>
              <a:gd name="T0" fmla="*/ 0 w 3016"/>
              <a:gd name="T1" fmla="*/ 1451610000 h 1104"/>
              <a:gd name="T2" fmla="*/ 2147483647 w 3016"/>
              <a:gd name="T3" fmla="*/ 2147483647 h 1104"/>
              <a:gd name="T4" fmla="*/ 2147483647 w 3016"/>
              <a:gd name="T5" fmla="*/ 0 h 1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016" h="1104">
                <a:moveTo>
                  <a:pt x="0" y="576"/>
                </a:moveTo>
                <a:cubicBezTo>
                  <a:pt x="1036" y="840"/>
                  <a:pt x="2072" y="1104"/>
                  <a:pt x="2544" y="1008"/>
                </a:cubicBezTo>
                <a:cubicBezTo>
                  <a:pt x="3016" y="912"/>
                  <a:pt x="2924" y="456"/>
                  <a:pt x="2832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2586038" y="3103563"/>
            <a:ext cx="4540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h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" grpId="0"/>
      <p:bldP spid="11278" grpId="0" animBg="1"/>
      <p:bldP spid="11279" grpId="0" animBg="1"/>
      <p:bldP spid="11280" grpId="0"/>
      <p:bldP spid="11280" grpId="1"/>
      <p:bldP spid="11281" grpId="0" animBg="1"/>
      <p:bldP spid="1128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WO120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39B7F17-9F08-46D9-ABFD-049766888952}" type="datetime4">
              <a:rPr lang="en-US" smtClean="0"/>
              <a:pPr/>
              <a:t>January 18, 2019</a:t>
            </a:fld>
            <a:endParaRPr lang="en-US" smtClean="0"/>
          </a:p>
        </p:txBody>
      </p:sp>
      <p:sp>
        <p:nvSpPr>
          <p:cNvPr id="1126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Finding h.</a:t>
            </a:r>
          </a:p>
        </p:txBody>
      </p:sp>
      <p:grpSp>
        <p:nvGrpSpPr>
          <p:cNvPr id="11268" name="Group 5"/>
          <p:cNvGrpSpPr>
            <a:grpSpLocks/>
          </p:cNvGrpSpPr>
          <p:nvPr/>
        </p:nvGrpSpPr>
        <p:grpSpPr bwMode="auto">
          <a:xfrm>
            <a:off x="1219200" y="2057400"/>
            <a:ext cx="2959100" cy="2884488"/>
            <a:chOff x="2016" y="1296"/>
            <a:chExt cx="1864" cy="1817"/>
          </a:xfrm>
        </p:grpSpPr>
        <p:sp>
          <p:nvSpPr>
            <p:cNvPr id="11276" name="AutoShape 6"/>
            <p:cNvSpPr>
              <a:spLocks noChangeArrowheads="1"/>
            </p:cNvSpPr>
            <p:nvPr/>
          </p:nvSpPr>
          <p:spPr bwMode="auto">
            <a:xfrm>
              <a:off x="2016" y="1296"/>
              <a:ext cx="1776" cy="1536"/>
            </a:xfrm>
            <a:prstGeom prst="triangle">
              <a:avLst>
                <a:gd name="adj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Text Box 7"/>
            <p:cNvSpPr txBox="1">
              <a:spLocks noChangeArrowheads="1"/>
            </p:cNvSpPr>
            <p:nvPr/>
          </p:nvSpPr>
          <p:spPr bwMode="auto">
            <a:xfrm>
              <a:off x="2240" y="1802"/>
              <a:ext cx="57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/>
                <a:t>s</a:t>
              </a:r>
            </a:p>
          </p:txBody>
        </p:sp>
        <p:sp>
          <p:nvSpPr>
            <p:cNvPr id="11278" name="Text Box 8"/>
            <p:cNvSpPr txBox="1">
              <a:spLocks noChangeArrowheads="1"/>
            </p:cNvSpPr>
            <p:nvPr/>
          </p:nvSpPr>
          <p:spPr bwMode="auto">
            <a:xfrm>
              <a:off x="2784" y="2786"/>
              <a:ext cx="57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/>
                <a:t>s</a:t>
              </a:r>
            </a:p>
          </p:txBody>
        </p:sp>
        <p:sp>
          <p:nvSpPr>
            <p:cNvPr id="11279" name="Text Box 9"/>
            <p:cNvSpPr txBox="1">
              <a:spLocks noChangeArrowheads="1"/>
            </p:cNvSpPr>
            <p:nvPr/>
          </p:nvSpPr>
          <p:spPr bwMode="auto">
            <a:xfrm>
              <a:off x="3304" y="1767"/>
              <a:ext cx="57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/>
                <a:t>s</a:t>
              </a:r>
            </a:p>
          </p:txBody>
        </p:sp>
      </p:grpSp>
      <p:sp>
        <p:nvSpPr>
          <p:cNvPr id="11269" name="Line 10"/>
          <p:cNvSpPr>
            <a:spLocks noChangeShapeType="1"/>
          </p:cNvSpPr>
          <p:nvPr/>
        </p:nvSpPr>
        <p:spPr bwMode="auto">
          <a:xfrm>
            <a:off x="2635250" y="2073275"/>
            <a:ext cx="0" cy="24384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Rectangle 11"/>
          <p:cNvSpPr>
            <a:spLocks noChangeArrowheads="1"/>
          </p:cNvSpPr>
          <p:nvPr/>
        </p:nvSpPr>
        <p:spPr bwMode="auto">
          <a:xfrm>
            <a:off x="2409825" y="4267200"/>
            <a:ext cx="228600" cy="228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Text Box 12"/>
          <p:cNvSpPr txBox="1">
            <a:spLocks noChangeArrowheads="1"/>
          </p:cNvSpPr>
          <p:nvPr/>
        </p:nvSpPr>
        <p:spPr bwMode="auto">
          <a:xfrm>
            <a:off x="25908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h</a:t>
            </a:r>
          </a:p>
        </p:txBody>
      </p:sp>
      <p:sp>
        <p:nvSpPr>
          <p:cNvPr id="14350" name="AutoShape 14"/>
          <p:cNvSpPr>
            <a:spLocks noChangeArrowheads="1"/>
          </p:cNvSpPr>
          <p:nvPr/>
        </p:nvSpPr>
        <p:spPr bwMode="auto">
          <a:xfrm flipH="1">
            <a:off x="1247775" y="2117725"/>
            <a:ext cx="1371600" cy="2362200"/>
          </a:xfrm>
          <a:prstGeom prst="rtTriangle">
            <a:avLst/>
          </a:prstGeom>
          <a:solidFill>
            <a:srgbClr val="33CCCC">
              <a:alpha val="54117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1752600" y="4495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?</a:t>
            </a:r>
          </a:p>
        </p:txBody>
      </p:sp>
      <p:graphicFrame>
        <p:nvGraphicFramePr>
          <p:cNvPr id="14352" name="Object 16"/>
          <p:cNvGraphicFramePr>
            <a:graphicFrameLocks noChangeAspect="1"/>
          </p:cNvGraphicFramePr>
          <p:nvPr>
            <p:ph idx="1"/>
          </p:nvPr>
        </p:nvGraphicFramePr>
        <p:xfrm>
          <a:off x="1670050" y="4471988"/>
          <a:ext cx="538163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4" imgW="241300" imgH="228600" progId="Equation.DSMT4">
                  <p:embed/>
                </p:oleObj>
              </mc:Choice>
              <mc:Fallback>
                <p:oleObj name="Equation" r:id="rId4" imgW="241300" imgH="228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4471988"/>
                        <a:ext cx="538163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5" name="Text Box 18"/>
          <p:cNvSpPr txBox="1">
            <a:spLocks noChangeArrowheads="1"/>
          </p:cNvSpPr>
          <p:nvPr/>
        </p:nvSpPr>
        <p:spPr bwMode="auto">
          <a:xfrm>
            <a:off x="4191000" y="2057400"/>
            <a:ext cx="45720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We can solve for h by using the Pythagorean Theorem.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0" grpId="0" animBg="1"/>
      <p:bldP spid="14351" grpId="0"/>
      <p:bldP spid="14351" grpId="1"/>
    </p:bldLst>
  </p:timing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665</TotalTime>
  <Words>1077</Words>
  <Application>Microsoft Office PowerPoint</Application>
  <PresentationFormat>On-screen Show (4:3)</PresentationFormat>
  <Paragraphs>376</Paragraphs>
  <Slides>52</Slides>
  <Notes>52</Notes>
  <HiddenSlides>0</HiddenSlides>
  <MMClips>1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60" baseType="lpstr">
      <vt:lpstr>Verdana</vt:lpstr>
      <vt:lpstr>Arial</vt:lpstr>
      <vt:lpstr>Wingdings</vt:lpstr>
      <vt:lpstr>Symbol</vt:lpstr>
      <vt:lpstr>Arial Black</vt:lpstr>
      <vt:lpstr>Wingdings 3</vt:lpstr>
      <vt:lpstr>Eclipse</vt:lpstr>
      <vt:lpstr>MathType 5.0 Equation</vt:lpstr>
      <vt:lpstr>Geometry</vt:lpstr>
      <vt:lpstr>Goals</vt:lpstr>
      <vt:lpstr>Quick Review</vt:lpstr>
      <vt:lpstr>30-60-90 Triangle</vt:lpstr>
      <vt:lpstr>Trig Ratio Definition: Tangent</vt:lpstr>
      <vt:lpstr>Area of any Triangle</vt:lpstr>
      <vt:lpstr>PowerPoint Presentation</vt:lpstr>
      <vt:lpstr>Area of an Equilateral Triangle</vt:lpstr>
      <vt:lpstr>Finding h.</vt:lpstr>
      <vt:lpstr>Finding h.</vt:lpstr>
      <vt:lpstr>Solving for Area</vt:lpstr>
      <vt:lpstr>Area of an Equilateral Triangle</vt:lpstr>
      <vt:lpstr>Example  Find the area.</vt:lpstr>
      <vt:lpstr>Your Turn  Find the area.</vt:lpstr>
      <vt:lpstr>Example 2</vt:lpstr>
      <vt:lpstr>Area of a Regular Hexagon</vt:lpstr>
      <vt:lpstr>Area of a Regular Hexagon</vt:lpstr>
      <vt:lpstr>Example </vt:lpstr>
      <vt:lpstr>Segments in a regular polygon.</vt:lpstr>
      <vt:lpstr>Apothem</vt:lpstr>
      <vt:lpstr>Apothem</vt:lpstr>
      <vt:lpstr>Another Way to Find the Area</vt:lpstr>
      <vt:lpstr>Area of one triangle</vt:lpstr>
      <vt:lpstr>Area of one triangle</vt:lpstr>
      <vt:lpstr>Perimeter</vt:lpstr>
      <vt:lpstr>Area of a Regular Polygon</vt:lpstr>
      <vt:lpstr>Example   Find the area.</vt:lpstr>
      <vt:lpstr>Example   Find the area.</vt:lpstr>
      <vt:lpstr>Example   Find the area.</vt:lpstr>
      <vt:lpstr>Universal Formula</vt:lpstr>
      <vt:lpstr>Another Very Useful Formula</vt:lpstr>
      <vt:lpstr>Previous Example Again</vt:lpstr>
      <vt:lpstr>Notice!</vt:lpstr>
      <vt:lpstr>The Fly in the Ointment…</vt:lpstr>
      <vt:lpstr>A harder example </vt:lpstr>
      <vt:lpstr>A harder example </vt:lpstr>
      <vt:lpstr>A harder example </vt:lpstr>
      <vt:lpstr>A harder example </vt:lpstr>
      <vt:lpstr>A harder example </vt:lpstr>
      <vt:lpstr>A harder example </vt:lpstr>
      <vt:lpstr>Final Example</vt:lpstr>
      <vt:lpstr>Step 1</vt:lpstr>
      <vt:lpstr>Step 2</vt:lpstr>
      <vt:lpstr>Step 3</vt:lpstr>
      <vt:lpstr>Step 4</vt:lpstr>
      <vt:lpstr>Step 5</vt:lpstr>
      <vt:lpstr>Step 6</vt:lpstr>
      <vt:lpstr>Step 7</vt:lpstr>
      <vt:lpstr>Step 8</vt:lpstr>
      <vt:lpstr>Using the area formula:</vt:lpstr>
      <vt:lpstr>Summary</vt:lpstr>
      <vt:lpstr>Practice Problems</vt:lpstr>
    </vt:vector>
  </TitlesOfParts>
  <Company>Mesa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Geometry</dc:title>
  <dc:creator>Math Dept</dc:creator>
  <cp:lastModifiedBy>Teacher E-Solutions</cp:lastModifiedBy>
  <cp:revision>36</cp:revision>
  <dcterms:created xsi:type="dcterms:W3CDTF">2006-02-06T16:11:40Z</dcterms:created>
  <dcterms:modified xsi:type="dcterms:W3CDTF">2019-01-18T17:04:38Z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WO120">
    <vt:i4>895352874</vt:i4>
  </property>
</Properties>
</file>