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53"/>
  </p:notesMasterIdLst>
  <p:sldIdLst>
    <p:sldId id="355" r:id="rId2"/>
    <p:sldId id="334" r:id="rId3"/>
    <p:sldId id="266" r:id="rId4"/>
    <p:sldId id="353" r:id="rId5"/>
    <p:sldId id="269" r:id="rId6"/>
    <p:sldId id="354" r:id="rId7"/>
    <p:sldId id="264" r:id="rId8"/>
    <p:sldId id="272" r:id="rId9"/>
    <p:sldId id="273" r:id="rId10"/>
    <p:sldId id="274" r:id="rId11"/>
    <p:sldId id="275" r:id="rId12"/>
    <p:sldId id="276" r:id="rId13"/>
    <p:sldId id="351" r:id="rId14"/>
    <p:sldId id="279" r:id="rId15"/>
    <p:sldId id="280" r:id="rId16"/>
    <p:sldId id="352" r:id="rId17"/>
    <p:sldId id="282" r:id="rId18"/>
    <p:sldId id="283" r:id="rId19"/>
    <p:sldId id="285" r:id="rId20"/>
    <p:sldId id="286" r:id="rId21"/>
    <p:sldId id="287" r:id="rId22"/>
    <p:sldId id="288" r:id="rId23"/>
    <p:sldId id="291" r:id="rId24"/>
    <p:sldId id="292" r:id="rId25"/>
    <p:sldId id="293" r:id="rId26"/>
    <p:sldId id="294" r:id="rId27"/>
    <p:sldId id="295" r:id="rId28"/>
    <p:sldId id="297" r:id="rId29"/>
    <p:sldId id="341" r:id="rId30"/>
    <p:sldId id="342" r:id="rId31"/>
    <p:sldId id="343" r:id="rId32"/>
    <p:sldId id="344" r:id="rId33"/>
    <p:sldId id="345" r:id="rId34"/>
    <p:sldId id="306" r:id="rId35"/>
    <p:sldId id="308" r:id="rId36"/>
    <p:sldId id="309" r:id="rId37"/>
    <p:sldId id="310" r:id="rId38"/>
    <p:sldId id="311" r:id="rId39"/>
    <p:sldId id="312" r:id="rId40"/>
    <p:sldId id="313" r:id="rId41"/>
    <p:sldId id="314" r:id="rId42"/>
    <p:sldId id="315" r:id="rId43"/>
    <p:sldId id="316" r:id="rId44"/>
    <p:sldId id="319" r:id="rId45"/>
    <p:sldId id="346" r:id="rId46"/>
    <p:sldId id="347" r:id="rId47"/>
    <p:sldId id="348" r:id="rId48"/>
    <p:sldId id="349" r:id="rId49"/>
    <p:sldId id="350" r:id="rId50"/>
    <p:sldId id="328" r:id="rId51"/>
    <p:sldId id="329" r:id="rId5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2B2B2"/>
    <a:srgbClr val="00FF00"/>
    <a:srgbClr val="FF00FF"/>
    <a:srgbClr val="FFFFFF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3" d="100"/>
          <a:sy n="63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4" Type="http://schemas.openxmlformats.org/officeDocument/2006/relationships/image" Target="../media/image5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6.wmf"/><Relationship Id="rId4" Type="http://schemas.openxmlformats.org/officeDocument/2006/relationships/image" Target="../media/image6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6" Type="http://schemas.openxmlformats.org/officeDocument/2006/relationships/image" Target="../media/image77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4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031AC70-EE42-4DFF-91D1-C700543386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8705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pic>
        <p:nvPicPr>
          <p:cNvPr id="18" name="Picture 21" descr="Office Objects 057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050" y="2000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 Box 22"/>
          <p:cNvSpPr txBox="1">
            <a:spLocks noChangeArrowheads="1"/>
          </p:cNvSpPr>
          <p:nvPr userDrawn="1"/>
        </p:nvSpPr>
        <p:spPr bwMode="auto">
          <a:xfrm>
            <a:off x="-1588" y="1522413"/>
            <a:ext cx="923926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GB" sz="1200">
                <a:solidFill>
                  <a:srgbClr val="FFFF00"/>
                </a:solidFill>
                <a:latin typeface="Comic Sans MS" pitchFamily="66" charset="0"/>
              </a:rPr>
              <a:t>National 5</a:t>
            </a:r>
          </a:p>
        </p:txBody>
      </p:sp>
      <p:sp>
        <p:nvSpPr>
          <p:cNvPr id="32784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785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+mj-lt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F2237-04B9-415A-B8C1-2CDBA0FBFA17}" type="datetime2">
              <a:rPr lang="en-GB"/>
              <a:pPr>
                <a:defRPr/>
              </a:pPr>
              <a:t>Friday, 18 January 2019</a:t>
            </a:fld>
            <a:endParaRPr lang="en-GB"/>
          </a:p>
        </p:txBody>
      </p:sp>
      <p:sp>
        <p:nvSpPr>
          <p:cNvPr id="21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 Lafferty </a:t>
            </a:r>
          </a:p>
        </p:txBody>
      </p:sp>
      <p:sp>
        <p:nvSpPr>
          <p:cNvPr id="22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F4274192-B0C2-40D1-8922-756C27CF7A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066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79DE3-EF86-4A80-909A-2BAD3CE75C8C}" type="datetime2">
              <a:rPr lang="en-GB"/>
              <a:pPr>
                <a:defRPr/>
              </a:pPr>
              <a:t>Friday, 18 January 2019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 Lafferty 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C55E2-4AFC-4E3D-B8BC-8CF86D9591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15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A95CC-5070-4A8A-A36C-1356A823FE31}" type="datetime2">
              <a:rPr lang="en-GB"/>
              <a:pPr>
                <a:defRPr/>
              </a:pPr>
              <a:t>Friday, 18 January 2019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 Lafferty 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4C1DB-E535-40B8-8D82-AA837E089A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887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6F4F3-E308-4F07-A00D-1BFC49164C5C}" type="datetime2">
              <a:rPr lang="en-GB"/>
              <a:pPr>
                <a:defRPr/>
              </a:pPr>
              <a:t>Friday, 18 January 2019</a:t>
            </a:fld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 Lafferty 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E07B8-0DAA-4706-8720-5BE395AC0B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79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47DD8-A569-4E1D-AE2A-8B49B3C8C998}" type="datetime2">
              <a:rPr lang="en-GB"/>
              <a:pPr>
                <a:defRPr/>
              </a:pPr>
              <a:t>Friday, 18 January 2019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 Lafferty 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19655-204C-4FA8-AA41-A99753908A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279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8CE91-7382-44F9-9A00-3DE93C7F083B}" type="datetime2">
              <a:rPr lang="en-GB"/>
              <a:pPr>
                <a:defRPr/>
              </a:pPr>
              <a:t>Friday, 18 January 2019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 Lafferty 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C7D45-06AF-432E-A946-F938E7ED0D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43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0C154-F7B0-4784-A54B-D549F44F8AB6}" type="datetime2">
              <a:rPr lang="en-GB"/>
              <a:pPr>
                <a:defRPr/>
              </a:pPr>
              <a:t>Friday, 18 January 2019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 Lafferty 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D4993-C201-489C-A523-D851DB8536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099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0E469-3C28-49B9-B2F9-797B9236A925}" type="datetime2">
              <a:rPr lang="en-GB"/>
              <a:pPr>
                <a:defRPr/>
              </a:pPr>
              <a:t>Friday, 18 January 2019</a:t>
            </a:fld>
            <a:endParaRPr lang="en-GB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 Lafferty 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C718E-E2F7-45CA-AA53-14C2562C52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719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1824A-F6F8-41E1-9F71-6483A26AE945}" type="datetime2">
              <a:rPr lang="en-GB"/>
              <a:pPr>
                <a:defRPr/>
              </a:pPr>
              <a:t>Friday, 18 January 2019</a:t>
            </a:fld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 Lafferty 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8CFC4-FDC8-49D2-A129-E34320C0C1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4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80D8C-721D-4D6A-BA58-69A8823EFDAF}" type="datetime2">
              <a:rPr lang="en-GB"/>
              <a:pPr>
                <a:defRPr/>
              </a:pPr>
              <a:t>Friday, 18 January 2019</a:t>
            </a:fld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 Lafferty 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F9EE6-5EDB-4B62-B3B2-F9857FB743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82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DC442-6C56-42A6-B6EE-4ED4D526CC85}" type="datetime2">
              <a:rPr lang="en-GB"/>
              <a:pPr>
                <a:defRPr/>
              </a:pPr>
              <a:t>Friday, 18 January 2019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 Lafferty 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A6F97-A983-4116-8D52-B221BA5A83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443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12069-3958-4798-BA32-1A20500DC283}" type="datetime2">
              <a:rPr lang="en-GB"/>
              <a:pPr>
                <a:defRPr/>
              </a:pPr>
              <a:t>Friday, 18 January 2019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 Lafferty 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369C6-374B-44D2-AE37-1D53F8C690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973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4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6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7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5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3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8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3175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176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176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fld id="{822C96FF-3D80-41DD-B0CD-1E3578A5DCD3}" type="datetime2">
              <a:rPr lang="en-GB"/>
              <a:pPr>
                <a:defRPr/>
              </a:pPr>
              <a:t>Friday, 18 January 2019</a:t>
            </a:fld>
            <a:endParaRPr lang="en-GB"/>
          </a:p>
        </p:txBody>
      </p:sp>
      <p:sp>
        <p:nvSpPr>
          <p:cNvPr id="3176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en-GB"/>
              <a:t>Created by Mr Lafferty </a:t>
            </a:r>
          </a:p>
        </p:txBody>
      </p:sp>
      <p:sp>
        <p:nvSpPr>
          <p:cNvPr id="3176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fld id="{185EE73A-FBDA-4C92-8B41-140BCF6EA4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2" name="Picture 20" descr="Office Objects 057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050" y="2000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 Box 21"/>
          <p:cNvSpPr txBox="1">
            <a:spLocks noChangeArrowheads="1"/>
          </p:cNvSpPr>
          <p:nvPr userDrawn="1"/>
        </p:nvSpPr>
        <p:spPr bwMode="auto">
          <a:xfrm>
            <a:off x="307975" y="1538288"/>
            <a:ext cx="4159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FF00"/>
                </a:solidFill>
                <a:latin typeface="Comic Sans MS" pitchFamily="66" charset="0"/>
              </a:rPr>
              <a:t>S3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1.xml"/><Relationship Id="rId3" Type="http://schemas.openxmlformats.org/officeDocument/2006/relationships/slide" Target="slide8.xml"/><Relationship Id="rId7" Type="http://schemas.openxmlformats.org/officeDocument/2006/relationships/slide" Target="slide3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5" Type="http://schemas.openxmlformats.org/officeDocument/2006/relationships/slide" Target="slide21.xml"/><Relationship Id="rId4" Type="http://schemas.openxmlformats.org/officeDocument/2006/relationships/slide" Target="slide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21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2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4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3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29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31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4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6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8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40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4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image" Target="../media/image42.png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47.png"/><Relationship Id="rId4" Type="http://schemas.openxmlformats.org/officeDocument/2006/relationships/image" Target="../media/image43.png"/><Relationship Id="rId9" Type="http://schemas.openxmlformats.org/officeDocument/2006/relationships/image" Target="../media/image46.w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52.wmf"/><Relationship Id="rId3" Type="http://schemas.openxmlformats.org/officeDocument/2006/relationships/image" Target="../media/image47.png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51.wmf"/><Relationship Id="rId5" Type="http://schemas.openxmlformats.org/officeDocument/2006/relationships/image" Target="../media/image48.wmf"/><Relationship Id="rId10" Type="http://schemas.openxmlformats.org/officeDocument/2006/relationships/oleObject" Target="../embeddings/oleObject43.bin"/><Relationship Id="rId4" Type="http://schemas.openxmlformats.org/officeDocument/2006/relationships/oleObject" Target="../embeddings/oleObject40.bin"/><Relationship Id="rId9" Type="http://schemas.openxmlformats.org/officeDocument/2006/relationships/image" Target="../media/image50.wmf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5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1.bin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53.bin"/><Relationship Id="rId10" Type="http://schemas.openxmlformats.org/officeDocument/2006/relationships/image" Target="../media/image62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5.bin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4.w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63.w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7.wmf"/><Relationship Id="rId5" Type="http://schemas.openxmlformats.org/officeDocument/2006/relationships/oleObject" Target="../embeddings/oleObject60.bin"/><Relationship Id="rId4" Type="http://schemas.openxmlformats.org/officeDocument/2006/relationships/image" Target="../media/image66.w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9.wmf"/><Relationship Id="rId5" Type="http://schemas.openxmlformats.org/officeDocument/2006/relationships/oleObject" Target="../embeddings/oleObject62.bin"/><Relationship Id="rId4" Type="http://schemas.openxmlformats.org/officeDocument/2006/relationships/image" Target="../media/image68.w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71.wmf"/><Relationship Id="rId5" Type="http://schemas.openxmlformats.org/officeDocument/2006/relationships/oleObject" Target="../embeddings/oleObject64.bin"/><Relationship Id="rId4" Type="http://schemas.openxmlformats.org/officeDocument/2006/relationships/image" Target="../media/image70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13" Type="http://schemas.openxmlformats.org/officeDocument/2006/relationships/image" Target="../media/image76.wmf"/><Relationship Id="rId3" Type="http://schemas.openxmlformats.org/officeDocument/2006/relationships/oleObject" Target="../embeddings/oleObject65.bin"/><Relationship Id="rId7" Type="http://schemas.openxmlformats.org/officeDocument/2006/relationships/image" Target="../media/image73.wmf"/><Relationship Id="rId12" Type="http://schemas.openxmlformats.org/officeDocument/2006/relationships/oleObject" Target="../embeddings/oleObject69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8.png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66.bin"/><Relationship Id="rId11" Type="http://schemas.openxmlformats.org/officeDocument/2006/relationships/image" Target="../media/image75.wmf"/><Relationship Id="rId5" Type="http://schemas.openxmlformats.org/officeDocument/2006/relationships/image" Target="../media/image43.png"/><Relationship Id="rId15" Type="http://schemas.openxmlformats.org/officeDocument/2006/relationships/image" Target="../media/image77.wmf"/><Relationship Id="rId10" Type="http://schemas.openxmlformats.org/officeDocument/2006/relationships/oleObject" Target="../embeddings/oleObject68.bin"/><Relationship Id="rId4" Type="http://schemas.openxmlformats.org/officeDocument/2006/relationships/image" Target="../media/image72.wmf"/><Relationship Id="rId9" Type="http://schemas.openxmlformats.org/officeDocument/2006/relationships/image" Target="../media/image74.wmf"/><Relationship Id="rId14" Type="http://schemas.openxmlformats.org/officeDocument/2006/relationships/oleObject" Target="../embeddings/oleObject7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4E329A-8E29-41B3-92BC-D704F60634EB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1792288" y="238125"/>
            <a:ext cx="6580187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3600" b="1">
                <a:solidFill>
                  <a:srgbClr val="7030A0"/>
                </a:solidFill>
              </a:rPr>
              <a:t>AREA OF PART OF A CIRCLE</a:t>
            </a:r>
            <a:endParaRPr lang="en-US" sz="360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84696-62EA-40EC-BAC4-BDCCBAB88C3D}" type="slidenum">
              <a:rPr lang="en-GB"/>
              <a:pPr>
                <a:defRPr/>
              </a:pPr>
              <a:t>10</a:t>
            </a:fld>
            <a:endParaRPr lang="en-GB"/>
          </a:p>
        </p:txBody>
      </p:sp>
      <p:pic>
        <p:nvPicPr>
          <p:cNvPr id="2355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863" y="2347913"/>
            <a:ext cx="2959100" cy="177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039813" y="2255838"/>
            <a:ext cx="48609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1.	Using your pencil trace round</a:t>
            </a:r>
          </a:p>
          <a:p>
            <a:pPr>
              <a:defRPr/>
            </a:pPr>
            <a:r>
              <a:rPr lang="en-GB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the protractor so that you have</a:t>
            </a:r>
          </a:p>
          <a:p>
            <a:pPr>
              <a:defRPr/>
            </a:pPr>
            <a:r>
              <a:rPr lang="en-GB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 semi-circle.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1095375" y="3386138"/>
            <a:ext cx="34353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2.		Mark the centre of 	the semi-circle.</a:t>
            </a:r>
          </a:p>
          <a:p>
            <a:pPr marL="342900" indent="-342900">
              <a:defRPr/>
            </a:pPr>
            <a:r>
              <a:rPr lang="en-GB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179638" y="4591050"/>
            <a:ext cx="5286375" cy="1397000"/>
            <a:chOff x="1373" y="2892"/>
            <a:chExt cx="3330" cy="880"/>
          </a:xfrm>
        </p:grpSpPr>
        <p:pic>
          <p:nvPicPr>
            <p:cNvPr id="23560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2892"/>
              <a:ext cx="1631" cy="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7353" name="Text Box 9"/>
            <p:cNvSpPr txBox="1">
              <a:spLocks noChangeArrowheads="1"/>
            </p:cNvSpPr>
            <p:nvPr/>
          </p:nvSpPr>
          <p:spPr bwMode="auto">
            <a:xfrm>
              <a:off x="1373" y="3138"/>
              <a:ext cx="156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You should have </a:t>
              </a:r>
            </a:p>
            <a:p>
              <a:pPr>
                <a:defRPr/>
              </a:pPr>
              <a:r>
                <a:rPr lang="en-GB" sz="2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something like this.</a:t>
              </a:r>
            </a:p>
          </p:txBody>
        </p:sp>
      </p:grp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2022475" y="374650"/>
            <a:ext cx="6580188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Semi-circle angle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506010-B8BB-4F40-9C22-BF08D158D90E}" type="slidenum">
              <a:rPr lang="en-GB"/>
              <a:pPr>
                <a:defRPr/>
              </a:pPr>
              <a:t>11</a:t>
            </a:fld>
            <a:endParaRPr lang="en-GB"/>
          </a:p>
        </p:txBody>
      </p:sp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963" y="2344738"/>
            <a:ext cx="3881437" cy="209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1447800" y="2193925"/>
            <a:ext cx="26860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en-GB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Mark three points </a:t>
            </a:r>
          </a:p>
          <a:p>
            <a:pPr marL="342900" indent="-342900">
              <a:defRPr/>
            </a:pPr>
            <a:endParaRPr lang="en-GB" sz="2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GB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Outside the circle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195888" y="1974850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x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7981950" y="1873250"/>
            <a:ext cx="363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x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6180138" y="1835150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x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073650" y="2781300"/>
            <a:ext cx="393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6519863" y="2836863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x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351463" y="3343275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x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7296150" y="3424238"/>
            <a:ext cx="363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x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6675438" y="2128838"/>
            <a:ext cx="3937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8015288" y="2889250"/>
            <a:ext cx="393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58383" name="Rectangle 15"/>
          <p:cNvSpPr>
            <a:spLocks noChangeArrowheads="1"/>
          </p:cNvSpPr>
          <p:nvPr/>
        </p:nvSpPr>
        <p:spPr bwMode="auto">
          <a:xfrm>
            <a:off x="2022475" y="374650"/>
            <a:ext cx="6580188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Semi-circle angle</a:t>
            </a:r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1447800" y="3206750"/>
            <a:ext cx="3270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2.  On the circumference</a:t>
            </a:r>
          </a:p>
        </p:txBody>
      </p:sp>
      <p:sp>
        <p:nvSpPr>
          <p:cNvPr id="58385" name="Rectangle 17"/>
          <p:cNvSpPr>
            <a:spLocks noChangeArrowheads="1"/>
          </p:cNvSpPr>
          <p:nvPr/>
        </p:nvSpPr>
        <p:spPr bwMode="auto">
          <a:xfrm>
            <a:off x="1447800" y="3609975"/>
            <a:ext cx="2532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3.  Inside the circle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4" grpId="0"/>
      <p:bldP spid="58375" grpId="0"/>
      <p:bldP spid="58376" grpId="0"/>
      <p:bldP spid="58377" grpId="0"/>
      <p:bldP spid="58378" grpId="0"/>
      <p:bldP spid="58379" grpId="0"/>
      <p:bldP spid="58380" grpId="0"/>
      <p:bldP spid="58381" grpId="0"/>
      <p:bldP spid="58382" grpId="0"/>
      <p:bldP spid="58384" grpId="0"/>
      <p:bldP spid="5838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8101C9-44BF-4CB2-BFBB-B7B99AFB3DD3}" type="slidenum">
              <a:rPr lang="en-GB"/>
              <a:pPr>
                <a:defRPr/>
              </a:pPr>
              <a:t>12</a:t>
            </a:fld>
            <a:endParaRPr lang="en-GB"/>
          </a:p>
        </p:txBody>
      </p:sp>
      <p:pic>
        <p:nvPicPr>
          <p:cNvPr id="2560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963" y="2344738"/>
            <a:ext cx="3881437" cy="209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914400" y="2155825"/>
            <a:ext cx="35496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en-GB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For each of the points </a:t>
            </a:r>
          </a:p>
          <a:p>
            <a:pPr marL="342900" indent="-342900">
              <a:defRPr/>
            </a:pPr>
            <a:endParaRPr lang="en-GB" sz="2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indent="-342900">
              <a:defRPr/>
            </a:pPr>
            <a:r>
              <a:rPr lang="en-GB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Form a triangle by drawing a</a:t>
            </a:r>
          </a:p>
          <a:p>
            <a:pPr marL="342900" indent="-342900">
              <a:defRPr/>
            </a:pPr>
            <a:r>
              <a:rPr lang="en-GB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line from each end of the </a:t>
            </a:r>
          </a:p>
          <a:p>
            <a:pPr marL="342900" indent="-342900">
              <a:defRPr/>
            </a:pPr>
            <a:r>
              <a:rPr lang="en-GB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diameter to the point.</a:t>
            </a:r>
          </a:p>
          <a:p>
            <a:pPr marL="342900" indent="-342900">
              <a:defRPr/>
            </a:pPr>
            <a:r>
              <a:rPr lang="en-GB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Measure the angle at the </a:t>
            </a:r>
          </a:p>
          <a:p>
            <a:pPr marL="342900" indent="-342900">
              <a:defRPr/>
            </a:pPr>
            <a:r>
              <a:rPr lang="en-GB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various points.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889500" y="2236788"/>
            <a:ext cx="3648075" cy="2017712"/>
            <a:chOff x="3080" y="1409"/>
            <a:chExt cx="2298" cy="1271"/>
          </a:xfrm>
        </p:grpSpPr>
        <p:sp>
          <p:nvSpPr>
            <p:cNvPr id="25631" name="Line 7"/>
            <p:cNvSpPr>
              <a:spLocks noChangeShapeType="1"/>
            </p:cNvSpPr>
            <p:nvPr/>
          </p:nvSpPr>
          <p:spPr bwMode="auto">
            <a:xfrm flipV="1">
              <a:off x="3080" y="1409"/>
              <a:ext cx="313" cy="1266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2" name="Line 8"/>
            <p:cNvSpPr>
              <a:spLocks noChangeShapeType="1"/>
            </p:cNvSpPr>
            <p:nvPr/>
          </p:nvSpPr>
          <p:spPr bwMode="auto">
            <a:xfrm flipH="1" flipV="1">
              <a:off x="3399" y="1414"/>
              <a:ext cx="1979" cy="1266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879975" y="3663950"/>
            <a:ext cx="3648075" cy="582613"/>
            <a:chOff x="3074" y="2308"/>
            <a:chExt cx="2298" cy="367"/>
          </a:xfrm>
        </p:grpSpPr>
        <p:sp>
          <p:nvSpPr>
            <p:cNvPr id="25629" name="Line 10"/>
            <p:cNvSpPr>
              <a:spLocks noChangeShapeType="1"/>
            </p:cNvSpPr>
            <p:nvPr/>
          </p:nvSpPr>
          <p:spPr bwMode="auto">
            <a:xfrm flipV="1">
              <a:off x="3074" y="2308"/>
              <a:ext cx="1023" cy="36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0" name="Line 11"/>
            <p:cNvSpPr>
              <a:spLocks noChangeShapeType="1"/>
            </p:cNvSpPr>
            <p:nvPr/>
          </p:nvSpPr>
          <p:spPr bwMode="auto">
            <a:xfrm flipH="1" flipV="1">
              <a:off x="4091" y="2308"/>
              <a:ext cx="1281" cy="36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897438" y="2552700"/>
            <a:ext cx="3621087" cy="1693863"/>
            <a:chOff x="3085" y="1608"/>
            <a:chExt cx="2281" cy="1067"/>
          </a:xfrm>
        </p:grpSpPr>
        <p:sp>
          <p:nvSpPr>
            <p:cNvPr id="25627" name="Line 13"/>
            <p:cNvSpPr>
              <a:spLocks noChangeShapeType="1"/>
            </p:cNvSpPr>
            <p:nvPr/>
          </p:nvSpPr>
          <p:spPr bwMode="auto">
            <a:xfrm flipV="1">
              <a:off x="3085" y="1608"/>
              <a:ext cx="1637" cy="1044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8" name="Line 14"/>
            <p:cNvSpPr>
              <a:spLocks noChangeShapeType="1"/>
            </p:cNvSpPr>
            <p:nvPr/>
          </p:nvSpPr>
          <p:spPr bwMode="auto">
            <a:xfrm flipH="1" flipV="1">
              <a:off x="4716" y="1608"/>
              <a:ext cx="650" cy="1067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08" name="Text Box 15"/>
          <p:cNvSpPr txBox="1">
            <a:spLocks noChangeArrowheads="1"/>
          </p:cNvSpPr>
          <p:nvPr/>
        </p:nvSpPr>
        <p:spPr bwMode="auto">
          <a:xfrm>
            <a:off x="7292975" y="2308225"/>
            <a:ext cx="363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25609" name="Text Box 16"/>
          <p:cNvSpPr txBox="1">
            <a:spLocks noChangeArrowheads="1"/>
          </p:cNvSpPr>
          <p:nvPr/>
        </p:nvSpPr>
        <p:spPr bwMode="auto">
          <a:xfrm>
            <a:off x="6310313" y="3417888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x</a:t>
            </a:r>
          </a:p>
        </p:txBody>
      </p:sp>
      <p:sp>
        <p:nvSpPr>
          <p:cNvPr id="25610" name="Text Box 17"/>
          <p:cNvSpPr txBox="1">
            <a:spLocks noChangeArrowheads="1"/>
          </p:cNvSpPr>
          <p:nvPr/>
        </p:nvSpPr>
        <p:spPr bwMode="auto">
          <a:xfrm>
            <a:off x="5195888" y="1974850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x</a:t>
            </a:r>
          </a:p>
        </p:txBody>
      </p:sp>
      <p:sp>
        <p:nvSpPr>
          <p:cNvPr id="59410" name="Rectangle 18"/>
          <p:cNvSpPr>
            <a:spLocks noChangeArrowheads="1"/>
          </p:cNvSpPr>
          <p:nvPr/>
        </p:nvSpPr>
        <p:spPr bwMode="auto">
          <a:xfrm>
            <a:off x="2022475" y="374650"/>
            <a:ext cx="6580188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Semi-circle angle</a:t>
            </a: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624013" y="4554538"/>
            <a:ext cx="6096000" cy="1570037"/>
            <a:chOff x="1023" y="2785"/>
            <a:chExt cx="3840" cy="989"/>
          </a:xfrm>
        </p:grpSpPr>
        <p:sp>
          <p:nvSpPr>
            <p:cNvPr id="59412" name="Text Box 20"/>
            <p:cNvSpPr txBox="1">
              <a:spLocks noChangeArrowheads="1"/>
            </p:cNvSpPr>
            <p:nvPr/>
          </p:nvSpPr>
          <p:spPr bwMode="auto">
            <a:xfrm>
              <a:off x="1329" y="2785"/>
              <a:ext cx="336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defRPr/>
              </a:pPr>
              <a:r>
                <a:rPr lang="en-GB" sz="32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Log your results in a table. </a:t>
              </a:r>
            </a:p>
          </p:txBody>
        </p:sp>
        <p:sp>
          <p:nvSpPr>
            <p:cNvPr id="59413" name="Rectangle 21"/>
            <p:cNvSpPr>
              <a:spLocks noChangeArrowheads="1"/>
            </p:cNvSpPr>
            <p:nvPr/>
          </p:nvSpPr>
          <p:spPr bwMode="auto">
            <a:xfrm>
              <a:off x="3583" y="3412"/>
              <a:ext cx="1280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  <a:defRPr/>
              </a:pPr>
              <a:endParaRPr lang="en-US" sz="2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9414" name="Rectangle 22"/>
            <p:cNvSpPr>
              <a:spLocks noChangeArrowheads="1"/>
            </p:cNvSpPr>
            <p:nvPr/>
          </p:nvSpPr>
          <p:spPr bwMode="auto">
            <a:xfrm>
              <a:off x="2303" y="3412"/>
              <a:ext cx="1280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  <a:defRPr/>
              </a:pPr>
              <a:endParaRPr lang="en-US" sz="2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9415" name="Rectangle 23"/>
            <p:cNvSpPr>
              <a:spLocks noChangeArrowheads="1"/>
            </p:cNvSpPr>
            <p:nvPr/>
          </p:nvSpPr>
          <p:spPr bwMode="auto">
            <a:xfrm>
              <a:off x="1023" y="3412"/>
              <a:ext cx="1280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  <a:defRPr/>
              </a:pPr>
              <a:endParaRPr lang="en-US" sz="2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5617" name="Rectangle 24"/>
            <p:cNvSpPr>
              <a:spLocks noChangeArrowheads="1"/>
            </p:cNvSpPr>
            <p:nvPr/>
          </p:nvSpPr>
          <p:spPr bwMode="auto">
            <a:xfrm>
              <a:off x="3583" y="3147"/>
              <a:ext cx="1280" cy="26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GB" sz="2000">
                  <a:solidFill>
                    <a:srgbClr val="000000"/>
                  </a:solidFill>
                  <a:latin typeface="Comic Sans MS" pitchFamily="66" charset="0"/>
                </a:rPr>
                <a:t>Inside</a:t>
              </a:r>
            </a:p>
          </p:txBody>
        </p:sp>
        <p:sp>
          <p:nvSpPr>
            <p:cNvPr id="25618" name="Rectangle 25"/>
            <p:cNvSpPr>
              <a:spLocks noChangeArrowheads="1"/>
            </p:cNvSpPr>
            <p:nvPr/>
          </p:nvSpPr>
          <p:spPr bwMode="auto">
            <a:xfrm>
              <a:off x="2303" y="3147"/>
              <a:ext cx="1280" cy="26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GB" sz="2000">
                  <a:solidFill>
                    <a:srgbClr val="000000"/>
                  </a:solidFill>
                  <a:latin typeface="Comic Sans MS" pitchFamily="66" charset="0"/>
                </a:rPr>
                <a:t>Circumference</a:t>
              </a:r>
            </a:p>
          </p:txBody>
        </p:sp>
        <p:sp>
          <p:nvSpPr>
            <p:cNvPr id="25619" name="Rectangle 26"/>
            <p:cNvSpPr>
              <a:spLocks noChangeArrowheads="1"/>
            </p:cNvSpPr>
            <p:nvPr/>
          </p:nvSpPr>
          <p:spPr bwMode="auto">
            <a:xfrm>
              <a:off x="1023" y="3147"/>
              <a:ext cx="1280" cy="26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GB" sz="2000">
                  <a:solidFill>
                    <a:srgbClr val="000000"/>
                  </a:solidFill>
                  <a:latin typeface="Comic Sans MS" pitchFamily="66" charset="0"/>
                </a:rPr>
                <a:t>Outside</a:t>
              </a:r>
            </a:p>
          </p:txBody>
        </p:sp>
        <p:sp>
          <p:nvSpPr>
            <p:cNvPr id="25620" name="Line 27"/>
            <p:cNvSpPr>
              <a:spLocks noChangeShapeType="1"/>
            </p:cNvSpPr>
            <p:nvPr/>
          </p:nvSpPr>
          <p:spPr bwMode="auto">
            <a:xfrm>
              <a:off x="1023" y="3147"/>
              <a:ext cx="38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1" name="Line 28"/>
            <p:cNvSpPr>
              <a:spLocks noChangeShapeType="1"/>
            </p:cNvSpPr>
            <p:nvPr/>
          </p:nvSpPr>
          <p:spPr bwMode="auto">
            <a:xfrm>
              <a:off x="1023" y="3412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2" name="Line 29"/>
            <p:cNvSpPr>
              <a:spLocks noChangeShapeType="1"/>
            </p:cNvSpPr>
            <p:nvPr/>
          </p:nvSpPr>
          <p:spPr bwMode="auto">
            <a:xfrm>
              <a:off x="1023" y="3774"/>
              <a:ext cx="38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3" name="Line 30"/>
            <p:cNvSpPr>
              <a:spLocks noChangeShapeType="1"/>
            </p:cNvSpPr>
            <p:nvPr/>
          </p:nvSpPr>
          <p:spPr bwMode="auto">
            <a:xfrm>
              <a:off x="1023" y="3147"/>
              <a:ext cx="0" cy="62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4" name="Line 31"/>
            <p:cNvSpPr>
              <a:spLocks noChangeShapeType="1"/>
            </p:cNvSpPr>
            <p:nvPr/>
          </p:nvSpPr>
          <p:spPr bwMode="auto">
            <a:xfrm>
              <a:off x="2303" y="3147"/>
              <a:ext cx="0" cy="6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5" name="Line 32"/>
            <p:cNvSpPr>
              <a:spLocks noChangeShapeType="1"/>
            </p:cNvSpPr>
            <p:nvPr/>
          </p:nvSpPr>
          <p:spPr bwMode="auto">
            <a:xfrm>
              <a:off x="3583" y="3147"/>
              <a:ext cx="0" cy="6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6" name="Line 33"/>
            <p:cNvSpPr>
              <a:spLocks noChangeShapeType="1"/>
            </p:cNvSpPr>
            <p:nvPr/>
          </p:nvSpPr>
          <p:spPr bwMode="auto">
            <a:xfrm>
              <a:off x="4863" y="3147"/>
              <a:ext cx="0" cy="62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5D1156-1DE3-41CE-BF6E-0080ECBDA3CD}" type="slidenum">
              <a:rPr lang="en-GB"/>
              <a:pPr>
                <a:defRPr/>
              </a:pPr>
              <a:t>13</a:t>
            </a:fld>
            <a:endParaRPr lang="en-GB"/>
          </a:p>
        </p:txBody>
      </p:sp>
      <p:grpSp>
        <p:nvGrpSpPr>
          <p:cNvPr id="26627" name="Group 2"/>
          <p:cNvGrpSpPr>
            <a:grpSpLocks/>
          </p:cNvGrpSpPr>
          <p:nvPr/>
        </p:nvGrpSpPr>
        <p:grpSpPr bwMode="auto">
          <a:xfrm>
            <a:off x="928688" y="3327400"/>
            <a:ext cx="3749675" cy="855663"/>
            <a:chOff x="1023" y="3147"/>
            <a:chExt cx="3840" cy="627"/>
          </a:xfrm>
        </p:grpSpPr>
        <p:sp>
          <p:nvSpPr>
            <p:cNvPr id="60419" name="Rectangle 3"/>
            <p:cNvSpPr>
              <a:spLocks noChangeArrowheads="1"/>
            </p:cNvSpPr>
            <p:nvPr/>
          </p:nvSpPr>
          <p:spPr bwMode="auto">
            <a:xfrm>
              <a:off x="3584" y="3412"/>
              <a:ext cx="1279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  <a:defRPr/>
              </a:pPr>
              <a:endParaRPr lang="en-US" sz="2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0420" name="Rectangle 4"/>
            <p:cNvSpPr>
              <a:spLocks noChangeArrowheads="1"/>
            </p:cNvSpPr>
            <p:nvPr/>
          </p:nvSpPr>
          <p:spPr bwMode="auto">
            <a:xfrm>
              <a:off x="2302" y="3412"/>
              <a:ext cx="1281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  <a:defRPr/>
              </a:pPr>
              <a:endParaRPr lang="en-US" sz="2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0421" name="Rectangle 5"/>
            <p:cNvSpPr>
              <a:spLocks noChangeArrowheads="1"/>
            </p:cNvSpPr>
            <p:nvPr/>
          </p:nvSpPr>
          <p:spPr bwMode="auto">
            <a:xfrm>
              <a:off x="1023" y="3412"/>
              <a:ext cx="1279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  <a:defRPr/>
              </a:pPr>
              <a:endParaRPr lang="en-US" sz="2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6648" name="Rectangle 6"/>
            <p:cNvSpPr>
              <a:spLocks noChangeArrowheads="1"/>
            </p:cNvSpPr>
            <p:nvPr/>
          </p:nvSpPr>
          <p:spPr bwMode="auto">
            <a:xfrm>
              <a:off x="3583" y="3147"/>
              <a:ext cx="1280" cy="26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GB" sz="2000">
                  <a:solidFill>
                    <a:srgbClr val="000000"/>
                  </a:solidFill>
                  <a:latin typeface="Comic Sans MS" pitchFamily="66" charset="0"/>
                </a:rPr>
                <a:t>Inside</a:t>
              </a:r>
            </a:p>
          </p:txBody>
        </p:sp>
        <p:sp>
          <p:nvSpPr>
            <p:cNvPr id="26649" name="Rectangle 7"/>
            <p:cNvSpPr>
              <a:spLocks noChangeArrowheads="1"/>
            </p:cNvSpPr>
            <p:nvPr/>
          </p:nvSpPr>
          <p:spPr bwMode="auto">
            <a:xfrm>
              <a:off x="2303" y="3147"/>
              <a:ext cx="1280" cy="26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GB" sz="1200">
                  <a:solidFill>
                    <a:srgbClr val="000000"/>
                  </a:solidFill>
                  <a:latin typeface="Comic Sans MS" pitchFamily="66" charset="0"/>
                </a:rPr>
                <a:t>Circumference</a:t>
              </a:r>
            </a:p>
          </p:txBody>
        </p:sp>
        <p:sp>
          <p:nvSpPr>
            <p:cNvPr id="26650" name="Rectangle 8"/>
            <p:cNvSpPr>
              <a:spLocks noChangeArrowheads="1"/>
            </p:cNvSpPr>
            <p:nvPr/>
          </p:nvSpPr>
          <p:spPr bwMode="auto">
            <a:xfrm>
              <a:off x="1023" y="3147"/>
              <a:ext cx="1280" cy="26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GB" sz="2000">
                  <a:solidFill>
                    <a:srgbClr val="000000"/>
                  </a:solidFill>
                  <a:latin typeface="Comic Sans MS" pitchFamily="66" charset="0"/>
                </a:rPr>
                <a:t>Outside</a:t>
              </a:r>
            </a:p>
          </p:txBody>
        </p:sp>
        <p:sp>
          <p:nvSpPr>
            <p:cNvPr id="26651" name="Line 9"/>
            <p:cNvSpPr>
              <a:spLocks noChangeShapeType="1"/>
            </p:cNvSpPr>
            <p:nvPr/>
          </p:nvSpPr>
          <p:spPr bwMode="auto">
            <a:xfrm>
              <a:off x="1023" y="3147"/>
              <a:ext cx="38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2" name="Line 10"/>
            <p:cNvSpPr>
              <a:spLocks noChangeShapeType="1"/>
            </p:cNvSpPr>
            <p:nvPr/>
          </p:nvSpPr>
          <p:spPr bwMode="auto">
            <a:xfrm>
              <a:off x="1023" y="3412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3" name="Line 11"/>
            <p:cNvSpPr>
              <a:spLocks noChangeShapeType="1"/>
            </p:cNvSpPr>
            <p:nvPr/>
          </p:nvSpPr>
          <p:spPr bwMode="auto">
            <a:xfrm>
              <a:off x="1023" y="3774"/>
              <a:ext cx="38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4" name="Line 12"/>
            <p:cNvSpPr>
              <a:spLocks noChangeShapeType="1"/>
            </p:cNvSpPr>
            <p:nvPr/>
          </p:nvSpPr>
          <p:spPr bwMode="auto">
            <a:xfrm>
              <a:off x="1023" y="3147"/>
              <a:ext cx="0" cy="62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5" name="Line 13"/>
            <p:cNvSpPr>
              <a:spLocks noChangeShapeType="1"/>
            </p:cNvSpPr>
            <p:nvPr/>
          </p:nvSpPr>
          <p:spPr bwMode="auto">
            <a:xfrm>
              <a:off x="2303" y="3147"/>
              <a:ext cx="0" cy="6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6" name="Line 14"/>
            <p:cNvSpPr>
              <a:spLocks noChangeShapeType="1"/>
            </p:cNvSpPr>
            <p:nvPr/>
          </p:nvSpPr>
          <p:spPr bwMode="auto">
            <a:xfrm>
              <a:off x="3583" y="3147"/>
              <a:ext cx="0" cy="6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7" name="Line 15"/>
            <p:cNvSpPr>
              <a:spLocks noChangeShapeType="1"/>
            </p:cNvSpPr>
            <p:nvPr/>
          </p:nvSpPr>
          <p:spPr bwMode="auto">
            <a:xfrm>
              <a:off x="4863" y="3147"/>
              <a:ext cx="0" cy="62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6628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963" y="2344738"/>
            <a:ext cx="3881437" cy="209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897438" y="2552700"/>
            <a:ext cx="3621087" cy="1693863"/>
            <a:chOff x="3085" y="1608"/>
            <a:chExt cx="2281" cy="1067"/>
          </a:xfrm>
        </p:grpSpPr>
        <p:sp>
          <p:nvSpPr>
            <p:cNvPr id="26643" name="Line 20"/>
            <p:cNvSpPr>
              <a:spLocks noChangeShapeType="1"/>
            </p:cNvSpPr>
            <p:nvPr/>
          </p:nvSpPr>
          <p:spPr bwMode="auto">
            <a:xfrm flipV="1">
              <a:off x="3085" y="1608"/>
              <a:ext cx="1637" cy="1044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4" name="Line 21"/>
            <p:cNvSpPr>
              <a:spLocks noChangeShapeType="1"/>
            </p:cNvSpPr>
            <p:nvPr/>
          </p:nvSpPr>
          <p:spPr bwMode="auto">
            <a:xfrm flipH="1" flipV="1">
              <a:off x="4716" y="1608"/>
              <a:ext cx="650" cy="1067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0" name="Text Box 22"/>
          <p:cNvSpPr txBox="1">
            <a:spLocks noChangeArrowheads="1"/>
          </p:cNvSpPr>
          <p:nvPr/>
        </p:nvSpPr>
        <p:spPr bwMode="auto">
          <a:xfrm>
            <a:off x="7292975" y="2308225"/>
            <a:ext cx="363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60439" name="Rectangle 23"/>
          <p:cNvSpPr>
            <a:spLocks noChangeArrowheads="1"/>
          </p:cNvSpPr>
          <p:nvPr/>
        </p:nvSpPr>
        <p:spPr bwMode="auto">
          <a:xfrm>
            <a:off x="2022475" y="374650"/>
            <a:ext cx="6580188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Semi-circle angle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924425" y="2409825"/>
            <a:ext cx="3592513" cy="1824038"/>
            <a:chOff x="3102" y="1518"/>
            <a:chExt cx="2263" cy="1149"/>
          </a:xfrm>
        </p:grpSpPr>
        <p:sp>
          <p:nvSpPr>
            <p:cNvPr id="26641" name="Line 25"/>
            <p:cNvSpPr>
              <a:spLocks noChangeShapeType="1"/>
            </p:cNvSpPr>
            <p:nvPr/>
          </p:nvSpPr>
          <p:spPr bwMode="auto">
            <a:xfrm flipH="1" flipV="1">
              <a:off x="4045" y="1518"/>
              <a:ext cx="1320" cy="1149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2" name="Line 26"/>
            <p:cNvSpPr>
              <a:spLocks noChangeShapeType="1"/>
            </p:cNvSpPr>
            <p:nvPr/>
          </p:nvSpPr>
          <p:spPr bwMode="auto">
            <a:xfrm flipV="1">
              <a:off x="3102" y="1525"/>
              <a:ext cx="929" cy="1106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4911725" y="2905125"/>
            <a:ext cx="3602038" cy="1325563"/>
            <a:chOff x="3094" y="1830"/>
            <a:chExt cx="2269" cy="835"/>
          </a:xfrm>
        </p:grpSpPr>
        <p:sp>
          <p:nvSpPr>
            <p:cNvPr id="26639" name="Line 28"/>
            <p:cNvSpPr>
              <a:spLocks noChangeShapeType="1"/>
            </p:cNvSpPr>
            <p:nvPr/>
          </p:nvSpPr>
          <p:spPr bwMode="auto">
            <a:xfrm flipV="1">
              <a:off x="3094" y="1830"/>
              <a:ext cx="346" cy="82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0" name="Line 29"/>
            <p:cNvSpPr>
              <a:spLocks noChangeShapeType="1"/>
            </p:cNvSpPr>
            <p:nvPr/>
          </p:nvSpPr>
          <p:spPr bwMode="auto">
            <a:xfrm flipH="1" flipV="1">
              <a:off x="3448" y="1835"/>
              <a:ext cx="1915" cy="83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Text Box 30"/>
          <p:cNvSpPr txBox="1">
            <a:spLocks noChangeArrowheads="1"/>
          </p:cNvSpPr>
          <p:nvPr/>
        </p:nvSpPr>
        <p:spPr bwMode="auto">
          <a:xfrm>
            <a:off x="5272088" y="2625725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26635" name="Text Box 31"/>
          <p:cNvSpPr txBox="1">
            <a:spLocks noChangeArrowheads="1"/>
          </p:cNvSpPr>
          <p:nvPr/>
        </p:nvSpPr>
        <p:spPr bwMode="auto">
          <a:xfrm>
            <a:off x="6224588" y="2154238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60448" name="Text Box 32"/>
          <p:cNvSpPr txBox="1">
            <a:spLocks noChangeArrowheads="1"/>
          </p:cNvSpPr>
          <p:nvPr/>
        </p:nvSpPr>
        <p:spPr bwMode="auto">
          <a:xfrm>
            <a:off x="1090613" y="3708400"/>
            <a:ext cx="958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 &lt; 90</a:t>
            </a:r>
            <a:r>
              <a:rPr lang="en-GB" baseline="60000">
                <a:latin typeface="Comic Sans MS" pitchFamily="66" charset="0"/>
              </a:rPr>
              <a:t>o</a:t>
            </a:r>
            <a:endParaRPr lang="en-GB">
              <a:latin typeface="Comic Sans MS" pitchFamily="66" charset="0"/>
            </a:endParaRPr>
          </a:p>
        </p:txBody>
      </p:sp>
      <p:sp>
        <p:nvSpPr>
          <p:cNvPr id="60449" name="Text Box 33"/>
          <p:cNvSpPr txBox="1">
            <a:spLocks noChangeArrowheads="1"/>
          </p:cNvSpPr>
          <p:nvPr/>
        </p:nvSpPr>
        <p:spPr bwMode="auto">
          <a:xfrm>
            <a:off x="3573463" y="3706813"/>
            <a:ext cx="868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&gt; 90</a:t>
            </a:r>
            <a:r>
              <a:rPr lang="en-GB" baseline="60000">
                <a:latin typeface="Comic Sans MS" pitchFamily="66" charset="0"/>
              </a:rPr>
              <a:t>o</a:t>
            </a:r>
            <a:endParaRPr lang="en-GB">
              <a:latin typeface="Comic Sans MS" pitchFamily="66" charset="0"/>
            </a:endParaRPr>
          </a:p>
        </p:txBody>
      </p:sp>
      <p:sp>
        <p:nvSpPr>
          <p:cNvPr id="60450" name="Text Box 34"/>
          <p:cNvSpPr txBox="1">
            <a:spLocks noChangeArrowheads="1"/>
          </p:cNvSpPr>
          <p:nvPr/>
        </p:nvSpPr>
        <p:spPr bwMode="auto">
          <a:xfrm>
            <a:off x="2366963" y="3687763"/>
            <a:ext cx="908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= 90</a:t>
            </a:r>
            <a:r>
              <a:rPr lang="en-GB" baseline="60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</a:t>
            </a:r>
            <a:endParaRPr lang="en-GB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48" grpId="0"/>
      <p:bldP spid="60449" grpId="0"/>
      <p:bldP spid="6045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96FDE-E01D-4A27-8DDE-9DFEEBB2520E}" type="slidenum">
              <a:rPr lang="en-GB"/>
              <a:pPr>
                <a:defRPr/>
              </a:pPr>
              <a:t>14</a:t>
            </a:fld>
            <a:endParaRPr lang="en-GB"/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1379538" y="3397250"/>
            <a:ext cx="7086600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GB" sz="3200">
                <a:latin typeface="Comic Sans MS" pitchFamily="66" charset="0"/>
              </a:rPr>
              <a:t>To understand what a tangent line is</a:t>
            </a:r>
          </a:p>
          <a:p>
            <a:pPr algn="ctr" eaLnBrk="1" hangingPunct="1"/>
            <a:r>
              <a:rPr lang="en-GB" sz="3200">
                <a:latin typeface="Comic Sans MS" pitchFamily="66" charset="0"/>
              </a:rPr>
              <a:t>and its special property with the </a:t>
            </a:r>
          </a:p>
          <a:p>
            <a:pPr algn="ctr" eaLnBrk="1" hangingPunct="1"/>
            <a:r>
              <a:rPr lang="en-GB" sz="3200">
                <a:latin typeface="Comic Sans MS" pitchFamily="66" charset="0"/>
              </a:rPr>
              <a:t>radius at the point of contact. 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3008313" y="2551113"/>
            <a:ext cx="43878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3200" u="sng">
                <a:solidFill>
                  <a:srgbClr val="FFFF00"/>
                </a:solidFill>
                <a:latin typeface="Comic Sans MS" pitchFamily="66" charset="0"/>
              </a:rPr>
              <a:t>Aim of Today’s Lesson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2022475" y="374650"/>
            <a:ext cx="6580188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Tangent 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870E9C-9BF6-4157-AB30-DD38FCDC384C}" type="slidenum">
              <a:rPr lang="en-GB"/>
              <a:pPr>
                <a:defRPr/>
              </a:pPr>
              <a:t>15</a:t>
            </a:fld>
            <a:endParaRPr lang="en-GB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2022475" y="374650"/>
            <a:ext cx="6580188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Tangent line</a:t>
            </a: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1782763" y="2073275"/>
            <a:ext cx="49752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 </a:t>
            </a: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tangent line </a:t>
            </a:r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is a line that </a:t>
            </a:r>
          </a:p>
          <a:p>
            <a:pPr algn="ctr">
              <a:defRPr/>
            </a:pPr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touches a circle at </a:t>
            </a:r>
            <a:r>
              <a:rPr lang="en-GB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only one point.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101725" y="3211513"/>
            <a:ext cx="7788275" cy="2816225"/>
            <a:chOff x="694" y="2023"/>
            <a:chExt cx="4906" cy="1774"/>
          </a:xfrm>
        </p:grpSpPr>
        <p:sp>
          <p:nvSpPr>
            <p:cNvPr id="28678" name="Oval 7"/>
            <p:cNvSpPr>
              <a:spLocks noChangeArrowheads="1"/>
            </p:cNvSpPr>
            <p:nvPr/>
          </p:nvSpPr>
          <p:spPr bwMode="auto">
            <a:xfrm>
              <a:off x="2639" y="2120"/>
              <a:ext cx="1928" cy="1677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9" name="Line 8"/>
            <p:cNvSpPr>
              <a:spLocks noChangeShapeType="1"/>
            </p:cNvSpPr>
            <p:nvPr/>
          </p:nvSpPr>
          <p:spPr bwMode="auto">
            <a:xfrm flipV="1">
              <a:off x="1984" y="2023"/>
              <a:ext cx="2761" cy="194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0" name="Line 9"/>
            <p:cNvSpPr>
              <a:spLocks noChangeShapeType="1"/>
            </p:cNvSpPr>
            <p:nvPr/>
          </p:nvSpPr>
          <p:spPr bwMode="auto">
            <a:xfrm flipV="1">
              <a:off x="2285" y="2787"/>
              <a:ext cx="2761" cy="19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1" name="Line 10"/>
            <p:cNvSpPr>
              <a:spLocks noChangeShapeType="1"/>
            </p:cNvSpPr>
            <p:nvPr/>
          </p:nvSpPr>
          <p:spPr bwMode="auto">
            <a:xfrm flipV="1">
              <a:off x="2574" y="2290"/>
              <a:ext cx="120" cy="1345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2" name="Line 11"/>
            <p:cNvSpPr>
              <a:spLocks noChangeShapeType="1"/>
            </p:cNvSpPr>
            <p:nvPr/>
          </p:nvSpPr>
          <p:spPr bwMode="auto">
            <a:xfrm flipV="1">
              <a:off x="2306" y="2524"/>
              <a:ext cx="2647" cy="94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3" name="Line 12"/>
            <p:cNvSpPr>
              <a:spLocks noChangeShapeType="1"/>
            </p:cNvSpPr>
            <p:nvPr/>
          </p:nvSpPr>
          <p:spPr bwMode="auto">
            <a:xfrm>
              <a:off x="2135" y="2174"/>
              <a:ext cx="3126" cy="16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4" name="Line 13"/>
            <p:cNvSpPr>
              <a:spLocks noChangeShapeType="1"/>
            </p:cNvSpPr>
            <p:nvPr/>
          </p:nvSpPr>
          <p:spPr bwMode="auto">
            <a:xfrm flipV="1">
              <a:off x="4225" y="3165"/>
              <a:ext cx="1375" cy="6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5" name="Oval 14"/>
            <p:cNvSpPr>
              <a:spLocks noChangeArrowheads="1"/>
            </p:cNvSpPr>
            <p:nvPr/>
          </p:nvSpPr>
          <p:spPr bwMode="auto">
            <a:xfrm>
              <a:off x="3587" y="2977"/>
              <a:ext cx="56" cy="5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3" name="Text Box 15"/>
            <p:cNvSpPr txBox="1">
              <a:spLocks noChangeArrowheads="1"/>
            </p:cNvSpPr>
            <p:nvPr/>
          </p:nvSpPr>
          <p:spPr bwMode="auto">
            <a:xfrm>
              <a:off x="694" y="2269"/>
              <a:ext cx="1310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Which of the</a:t>
              </a:r>
            </a:p>
            <a:p>
              <a:pPr>
                <a:defRPr/>
              </a:pPr>
              <a:r>
                <a:rPr lang="en-GB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lines are </a:t>
              </a:r>
            </a:p>
            <a:p>
              <a:pPr>
                <a:defRPr/>
              </a:pPr>
              <a:r>
                <a:rPr lang="en-GB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tangent to </a:t>
              </a:r>
            </a:p>
            <a:p>
              <a:pPr>
                <a:defRPr/>
              </a:pPr>
              <a:r>
                <a:rPr lang="en-GB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the circle?</a:t>
              </a:r>
              <a:endParaRPr lang="en-GB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1CA367-FEEA-4AA1-A7F3-2903CF89F4FC}" type="slidenum">
              <a:rPr lang="en-GB"/>
              <a:pPr>
                <a:defRPr/>
              </a:pPr>
              <a:t>16</a:t>
            </a:fld>
            <a:endParaRPr lang="en-GB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2022475" y="374650"/>
            <a:ext cx="6580188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Tangent line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1365250" y="2033588"/>
            <a:ext cx="73945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The radius of the circle that touches the tangent </a:t>
            </a:r>
          </a:p>
          <a:p>
            <a:pPr>
              <a:defRPr/>
            </a:pPr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line is called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the point of contact radius.</a:t>
            </a:r>
            <a:endParaRPr lang="en-GB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1081088" y="3511550"/>
            <a:ext cx="411321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Special Property</a:t>
            </a:r>
          </a:p>
          <a:p>
            <a:pPr algn="ctr">
              <a:defRPr/>
            </a:pPr>
            <a:endParaRPr lang="en-GB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>
              <a:defRPr/>
            </a:pPr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The point of contact radius</a:t>
            </a:r>
          </a:p>
          <a:p>
            <a:pPr algn="ctr">
              <a:defRPr/>
            </a:pPr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is always perpendicular </a:t>
            </a:r>
          </a:p>
          <a:p>
            <a:pPr algn="ctr">
              <a:defRPr/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(right-angled)</a:t>
            </a:r>
          </a:p>
          <a:p>
            <a:pPr algn="ctr">
              <a:defRPr/>
            </a:pPr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to the tangent line.</a:t>
            </a:r>
          </a:p>
        </p:txBody>
      </p:sp>
      <p:sp>
        <p:nvSpPr>
          <p:cNvPr id="46089" name="Oval 7"/>
          <p:cNvSpPr>
            <a:spLocks noChangeArrowheads="1"/>
          </p:cNvSpPr>
          <p:nvPr/>
        </p:nvSpPr>
        <p:spPr bwMode="auto">
          <a:xfrm>
            <a:off x="5683250" y="3449638"/>
            <a:ext cx="2336800" cy="2220912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090" name="Line 8"/>
          <p:cNvSpPr>
            <a:spLocks noChangeShapeType="1"/>
          </p:cNvSpPr>
          <p:nvPr/>
        </p:nvSpPr>
        <p:spPr bwMode="auto">
          <a:xfrm flipV="1">
            <a:off x="4927600" y="3322638"/>
            <a:ext cx="3330575" cy="29051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091" name="Line 9"/>
          <p:cNvSpPr>
            <a:spLocks noChangeShapeType="1"/>
          </p:cNvSpPr>
          <p:nvPr/>
        </p:nvSpPr>
        <p:spPr bwMode="auto">
          <a:xfrm flipV="1">
            <a:off x="5643563" y="3700463"/>
            <a:ext cx="69850" cy="1747837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 flipH="1" flipV="1">
            <a:off x="6756400" y="3460750"/>
            <a:ext cx="92075" cy="10953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 flipH="1" flipV="1">
            <a:off x="5676900" y="4562475"/>
            <a:ext cx="1152525" cy="158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094" name="Oval 12"/>
          <p:cNvSpPr>
            <a:spLocks noChangeArrowheads="1"/>
          </p:cNvSpPr>
          <p:nvPr/>
        </p:nvSpPr>
        <p:spPr bwMode="auto">
          <a:xfrm>
            <a:off x="5653088" y="4532313"/>
            <a:ext cx="68262" cy="73025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095" name="Oval 13"/>
          <p:cNvSpPr>
            <a:spLocks noChangeArrowheads="1"/>
          </p:cNvSpPr>
          <p:nvPr/>
        </p:nvSpPr>
        <p:spPr bwMode="auto">
          <a:xfrm>
            <a:off x="6721475" y="3419475"/>
            <a:ext cx="68263" cy="7461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5705475" y="4414838"/>
            <a:ext cx="109538" cy="119062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27" name="Rectangle 15"/>
          <p:cNvSpPr>
            <a:spLocks noChangeArrowheads="1"/>
          </p:cNvSpPr>
          <p:nvPr/>
        </p:nvSpPr>
        <p:spPr bwMode="auto">
          <a:xfrm rot="-399930">
            <a:off x="6783388" y="3475038"/>
            <a:ext cx="100012" cy="104775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098" name="Oval 16"/>
          <p:cNvSpPr>
            <a:spLocks noChangeArrowheads="1"/>
          </p:cNvSpPr>
          <p:nvPr/>
        </p:nvSpPr>
        <p:spPr bwMode="auto">
          <a:xfrm>
            <a:off x="6823075" y="4522788"/>
            <a:ext cx="98425" cy="952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8" grpId="0"/>
      <p:bldP spid="64526" grpId="0" animBg="1"/>
      <p:bldP spid="645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529388"/>
            <a:ext cx="1905000" cy="314325"/>
          </a:xfrm>
        </p:spPr>
        <p:txBody>
          <a:bodyPr/>
          <a:lstStyle/>
          <a:p>
            <a:pPr>
              <a:defRPr/>
            </a:pPr>
            <a:fld id="{E35040DD-7BBC-48F0-BA72-11DF6A39C3A0}" type="slidenum">
              <a:rPr lang="en-GB"/>
              <a:pPr>
                <a:defRPr/>
              </a:pPr>
              <a:t>17</a:t>
            </a:fld>
            <a:endParaRPr lang="en-GB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2022475" y="374650"/>
            <a:ext cx="6580188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Tangent line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1365250" y="2033588"/>
            <a:ext cx="7302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en-GB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Q.	Find the length of the tangent line between</a:t>
            </a:r>
          </a:p>
          <a:p>
            <a:pPr marL="342900" indent="-342900">
              <a:defRPr/>
            </a:pPr>
            <a:r>
              <a:rPr lang="en-GB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 	A and B.</a:t>
            </a:r>
            <a:endParaRPr lang="en-GB" u="sng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30725" name="Oval 6"/>
          <p:cNvSpPr>
            <a:spLocks noChangeArrowheads="1"/>
          </p:cNvSpPr>
          <p:nvPr/>
        </p:nvSpPr>
        <p:spPr bwMode="auto">
          <a:xfrm>
            <a:off x="5683250" y="3449638"/>
            <a:ext cx="2336800" cy="2220912"/>
          </a:xfrm>
          <a:prstGeom prst="ellipse">
            <a:avLst/>
          </a:prstGeom>
          <a:solidFill>
            <a:srgbClr val="FF00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Text Box 8"/>
          <p:cNvSpPr txBox="1">
            <a:spLocks noChangeArrowheads="1"/>
          </p:cNvSpPr>
          <p:nvPr/>
        </p:nvSpPr>
        <p:spPr bwMode="auto">
          <a:xfrm>
            <a:off x="5205413" y="4386263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A</a:t>
            </a:r>
          </a:p>
        </p:txBody>
      </p:sp>
      <p:sp>
        <p:nvSpPr>
          <p:cNvPr id="30727" name="Line 9"/>
          <p:cNvSpPr>
            <a:spLocks noChangeShapeType="1"/>
          </p:cNvSpPr>
          <p:nvPr/>
        </p:nvSpPr>
        <p:spPr bwMode="auto">
          <a:xfrm flipH="1" flipV="1">
            <a:off x="5724525" y="3408363"/>
            <a:ext cx="1133475" cy="11239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Text Box 10"/>
          <p:cNvSpPr txBox="1">
            <a:spLocks noChangeArrowheads="1"/>
          </p:cNvSpPr>
          <p:nvPr/>
        </p:nvSpPr>
        <p:spPr bwMode="auto">
          <a:xfrm>
            <a:off x="5303838" y="3101975"/>
            <a:ext cx="376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B</a:t>
            </a:r>
          </a:p>
        </p:txBody>
      </p:sp>
      <p:sp>
        <p:nvSpPr>
          <p:cNvPr id="30729" name="Line 11"/>
          <p:cNvSpPr>
            <a:spLocks noChangeShapeType="1"/>
          </p:cNvSpPr>
          <p:nvPr/>
        </p:nvSpPr>
        <p:spPr bwMode="auto">
          <a:xfrm flipV="1">
            <a:off x="5643563" y="3182938"/>
            <a:ext cx="88900" cy="2265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Oval 12"/>
          <p:cNvSpPr>
            <a:spLocks noChangeArrowheads="1"/>
          </p:cNvSpPr>
          <p:nvPr/>
        </p:nvSpPr>
        <p:spPr bwMode="auto">
          <a:xfrm>
            <a:off x="6823075" y="4522788"/>
            <a:ext cx="98425" cy="952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Text Box 13"/>
          <p:cNvSpPr txBox="1">
            <a:spLocks noChangeArrowheads="1"/>
          </p:cNvSpPr>
          <p:nvPr/>
        </p:nvSpPr>
        <p:spPr bwMode="auto">
          <a:xfrm>
            <a:off x="6110288" y="4611688"/>
            <a:ext cx="350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6218238" y="3568700"/>
            <a:ext cx="517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6900863" y="4330700"/>
            <a:ext cx="368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30734" name="Oval 16"/>
          <p:cNvSpPr>
            <a:spLocks noChangeArrowheads="1"/>
          </p:cNvSpPr>
          <p:nvPr/>
        </p:nvSpPr>
        <p:spPr bwMode="auto">
          <a:xfrm>
            <a:off x="5653088" y="4532313"/>
            <a:ext cx="68262" cy="73025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519238" y="2787650"/>
            <a:ext cx="3233737" cy="1493838"/>
            <a:chOff x="957" y="1756"/>
            <a:chExt cx="2037" cy="941"/>
          </a:xfrm>
        </p:grpSpPr>
        <p:sp>
          <p:nvSpPr>
            <p:cNvPr id="30744" name="Text Box 18"/>
            <p:cNvSpPr txBox="1">
              <a:spLocks noChangeArrowheads="1"/>
            </p:cNvSpPr>
            <p:nvPr/>
          </p:nvSpPr>
          <p:spPr bwMode="auto">
            <a:xfrm>
              <a:off x="957" y="1756"/>
              <a:ext cx="66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 sz="1800" u="sng">
                  <a:solidFill>
                    <a:srgbClr val="FFFF00"/>
                  </a:solidFill>
                  <a:latin typeface="Comic Sans MS" pitchFamily="66" charset="0"/>
                </a:rPr>
                <a:t>Solution</a:t>
              </a:r>
            </a:p>
          </p:txBody>
        </p:sp>
        <p:sp>
          <p:nvSpPr>
            <p:cNvPr id="30745" name="Text Box 19"/>
            <p:cNvSpPr txBox="1">
              <a:spLocks noChangeArrowheads="1"/>
            </p:cNvSpPr>
            <p:nvPr/>
          </p:nvSpPr>
          <p:spPr bwMode="auto">
            <a:xfrm>
              <a:off x="967" y="1947"/>
              <a:ext cx="2027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FFFF00"/>
                  </a:solidFill>
                  <a:latin typeface="Comic Sans MS" pitchFamily="66" charset="0"/>
                </a:rPr>
                <a:t>Right-angled at A since</a:t>
              </a:r>
            </a:p>
            <a:p>
              <a:pPr eaLnBrk="1" hangingPunct="1"/>
              <a:r>
                <a:rPr lang="en-GB" sz="1800">
                  <a:solidFill>
                    <a:srgbClr val="FFFF00"/>
                  </a:solidFill>
                  <a:latin typeface="Comic Sans MS" pitchFamily="66" charset="0"/>
                </a:rPr>
                <a:t>AC is the radius at the point</a:t>
              </a:r>
            </a:p>
            <a:p>
              <a:pPr eaLnBrk="1" hangingPunct="1"/>
              <a:r>
                <a:rPr lang="en-GB" sz="1800">
                  <a:solidFill>
                    <a:srgbClr val="FFFF00"/>
                  </a:solidFill>
                  <a:latin typeface="Comic Sans MS" pitchFamily="66" charset="0"/>
                </a:rPr>
                <a:t>of contact with the </a:t>
              </a:r>
            </a:p>
            <a:p>
              <a:pPr eaLnBrk="1" hangingPunct="1"/>
              <a:r>
                <a:rPr lang="en-GB" sz="1800">
                  <a:solidFill>
                    <a:srgbClr val="FFFF00"/>
                  </a:solidFill>
                  <a:latin typeface="Comic Sans MS" pitchFamily="66" charset="0"/>
                </a:rPr>
                <a:t>Tangent.</a:t>
              </a:r>
            </a:p>
          </p:txBody>
        </p:sp>
      </p:grpSp>
      <p:sp>
        <p:nvSpPr>
          <p:cNvPr id="65556" name="Rectangle 20"/>
          <p:cNvSpPr>
            <a:spLocks noChangeArrowheads="1"/>
          </p:cNvSpPr>
          <p:nvPr/>
        </p:nvSpPr>
        <p:spPr bwMode="auto">
          <a:xfrm>
            <a:off x="5716588" y="4403725"/>
            <a:ext cx="138112" cy="147638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57" name="Text Box 21"/>
          <p:cNvSpPr txBox="1">
            <a:spLocks noChangeArrowheads="1"/>
          </p:cNvSpPr>
          <p:nvPr/>
        </p:nvSpPr>
        <p:spPr bwMode="auto">
          <a:xfrm>
            <a:off x="1530350" y="4270375"/>
            <a:ext cx="3609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1800">
                <a:latin typeface="Comic Sans MS" pitchFamily="66" charset="0"/>
              </a:rPr>
              <a:t>By Pythagoras Theorem we have</a:t>
            </a:r>
          </a:p>
        </p:txBody>
      </p:sp>
      <p:graphicFrame>
        <p:nvGraphicFramePr>
          <p:cNvPr id="65558" name="Object 22"/>
          <p:cNvGraphicFramePr>
            <a:graphicFrameLocks noChangeAspect="1"/>
          </p:cNvGraphicFramePr>
          <p:nvPr/>
        </p:nvGraphicFramePr>
        <p:xfrm>
          <a:off x="2447925" y="4686300"/>
          <a:ext cx="1563688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6" name="Equation" r:id="rId3" imgW="837836" imgH="215806" progId="Equation.DSMT4">
                  <p:embed/>
                </p:oleObj>
              </mc:Choice>
              <mc:Fallback>
                <p:oleObj name="Equation" r:id="rId3" imgW="837836" imgH="215806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7925" y="4686300"/>
                        <a:ext cx="1563688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9" name="Line 7"/>
          <p:cNvSpPr>
            <a:spLocks noChangeShapeType="1"/>
          </p:cNvSpPr>
          <p:nvPr/>
        </p:nvSpPr>
        <p:spPr bwMode="auto">
          <a:xfrm flipH="1" flipV="1">
            <a:off x="5676900" y="4562475"/>
            <a:ext cx="1152525" cy="158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6" name="Object 26"/>
          <p:cNvGraphicFramePr>
            <a:graphicFrameLocks noChangeAspect="1"/>
          </p:cNvGraphicFramePr>
          <p:nvPr/>
        </p:nvGraphicFramePr>
        <p:xfrm>
          <a:off x="2587625" y="5032375"/>
          <a:ext cx="144780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7" name="Equation" r:id="rId5" imgW="888614" imgH="215806" progId="Equation.DSMT4">
                  <p:embed/>
                </p:oleObj>
              </mc:Choice>
              <mc:Fallback>
                <p:oleObj name="Equation" r:id="rId5" imgW="888614" imgH="215806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25" y="5032375"/>
                        <a:ext cx="1447800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7"/>
          <p:cNvGraphicFramePr>
            <a:graphicFrameLocks noChangeAspect="1"/>
          </p:cNvGraphicFramePr>
          <p:nvPr/>
        </p:nvGraphicFramePr>
        <p:xfrm>
          <a:off x="3103563" y="5414963"/>
          <a:ext cx="138747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8" name="Equation" r:id="rId7" imgW="888614" imgH="215806" progId="Equation.DSMT4">
                  <p:embed/>
                </p:oleObj>
              </mc:Choice>
              <mc:Fallback>
                <p:oleObj name="Equation" r:id="rId7" imgW="888614" imgH="215806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3563" y="5414963"/>
                        <a:ext cx="1387475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8"/>
          <p:cNvGraphicFramePr>
            <a:graphicFrameLocks noChangeAspect="1"/>
          </p:cNvGraphicFramePr>
          <p:nvPr/>
        </p:nvGraphicFramePr>
        <p:xfrm>
          <a:off x="3175000" y="5783263"/>
          <a:ext cx="168275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9" name="Equation" r:id="rId9" imgW="1307532" imgH="215806" progId="Equation.DSMT4">
                  <p:embed/>
                </p:oleObj>
              </mc:Choice>
              <mc:Fallback>
                <p:oleObj name="Equation" r:id="rId9" imgW="1307532" imgH="215806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0" y="5783263"/>
                        <a:ext cx="1682750" cy="277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9"/>
          <p:cNvGraphicFramePr>
            <a:graphicFrameLocks noChangeAspect="1"/>
          </p:cNvGraphicFramePr>
          <p:nvPr/>
        </p:nvGraphicFramePr>
        <p:xfrm>
          <a:off x="3263900" y="6118225"/>
          <a:ext cx="110966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0" name="Equation" r:id="rId11" imgW="863225" imgH="253890" progId="Equation.DSMT4">
                  <p:embed/>
                </p:oleObj>
              </mc:Choice>
              <mc:Fallback>
                <p:oleObj name="Equation" r:id="rId11" imgW="863225" imgH="25389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3900" y="6118225"/>
                        <a:ext cx="1109663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56" grpId="0" animBg="1"/>
      <p:bldP spid="6555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614E25-A226-4791-BFAC-E68EEAFA2FCE}" type="slidenum">
              <a:rPr lang="en-GB"/>
              <a:pPr>
                <a:defRPr/>
              </a:pPr>
              <a:t>18</a:t>
            </a:fld>
            <a:endParaRPr lang="en-GB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2022475" y="374650"/>
            <a:ext cx="6580188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Tangent 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D2D3A4-9652-4ECF-B167-F1395298F80D}" type="slidenum">
              <a:rPr lang="en-GB"/>
              <a:pPr>
                <a:defRPr/>
              </a:pPr>
              <a:t>19</a:t>
            </a:fld>
            <a:endParaRPr lang="en-GB"/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1711325" y="3397250"/>
            <a:ext cx="64992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GB" sz="3200">
                <a:latin typeface="Comic Sans MS" pitchFamily="66" charset="0"/>
              </a:rPr>
              <a:t>To understand </a:t>
            </a:r>
          </a:p>
          <a:p>
            <a:pPr algn="ctr" eaLnBrk="1" hangingPunct="1"/>
            <a:r>
              <a:rPr lang="en-GB" sz="3200">
                <a:latin typeface="Comic Sans MS" pitchFamily="66" charset="0"/>
              </a:rPr>
              <a:t>some special properties</a:t>
            </a:r>
          </a:p>
          <a:p>
            <a:pPr algn="ctr" eaLnBrk="1" hangingPunct="1"/>
            <a:r>
              <a:rPr lang="en-GB" sz="3200">
                <a:latin typeface="Comic Sans MS" pitchFamily="66" charset="0"/>
              </a:rPr>
              <a:t>when a diameter </a:t>
            </a:r>
            <a:r>
              <a:rPr lang="en-GB" sz="3200" u="sng">
                <a:solidFill>
                  <a:srgbClr val="FFFF00"/>
                </a:solidFill>
                <a:latin typeface="Comic Sans MS" pitchFamily="66" charset="0"/>
              </a:rPr>
              <a:t>bisects</a:t>
            </a:r>
            <a:r>
              <a:rPr lang="en-GB" sz="3200">
                <a:latin typeface="Comic Sans MS" pitchFamily="66" charset="0"/>
              </a:rPr>
              <a:t> a chord.</a:t>
            </a:r>
          </a:p>
        </p:txBody>
      </p:sp>
      <p:sp>
        <p:nvSpPr>
          <p:cNvPr id="32772" name="Rectangle 5"/>
          <p:cNvSpPr>
            <a:spLocks noChangeArrowheads="1"/>
          </p:cNvSpPr>
          <p:nvPr/>
        </p:nvSpPr>
        <p:spPr bwMode="auto">
          <a:xfrm>
            <a:off x="3008313" y="2551113"/>
            <a:ext cx="43878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3200" u="sng">
                <a:solidFill>
                  <a:srgbClr val="FFFF00"/>
                </a:solidFill>
                <a:latin typeface="Comic Sans MS" pitchFamily="66" charset="0"/>
              </a:rPr>
              <a:t>Aim of Today’s Lesson</a:t>
            </a:r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2022475" y="374650"/>
            <a:ext cx="6580188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Diameter symmetry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/>
      <p:bldP spid="6861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043756-931C-4F4C-8CCE-B61500BC7E2C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2733675" y="2112963"/>
            <a:ext cx="4625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Isosceles Triangles in Circles </a:t>
            </a: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2733675" y="2524125"/>
            <a:ext cx="4356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Right angle in a Semi-Circle</a:t>
            </a:r>
          </a:p>
        </p:txBody>
      </p:sp>
      <p:sp>
        <p:nvSpPr>
          <p:cNvPr id="15365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82813" y="2185988"/>
            <a:ext cx="404812" cy="309562"/>
          </a:xfrm>
          <a:prstGeom prst="actionButtonForwardNex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82813" y="2595563"/>
            <a:ext cx="404812" cy="309562"/>
          </a:xfrm>
          <a:prstGeom prst="actionButtonForwardNex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5537200" cy="949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mtClean="0"/>
              <a:t>The Circle</a:t>
            </a:r>
            <a:endParaRPr lang="en-GB" sz="2800" smtClean="0"/>
          </a:p>
        </p:txBody>
      </p:sp>
      <p:sp>
        <p:nvSpPr>
          <p:cNvPr id="15368" name="Text Box 10"/>
          <p:cNvSpPr txBox="1">
            <a:spLocks noChangeArrowheads="1"/>
          </p:cNvSpPr>
          <p:nvPr/>
        </p:nvSpPr>
        <p:spPr bwMode="auto">
          <a:xfrm>
            <a:off x="2733675" y="2935288"/>
            <a:ext cx="3778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Tangent Line to a Circle</a:t>
            </a:r>
          </a:p>
        </p:txBody>
      </p:sp>
      <p:sp>
        <p:nvSpPr>
          <p:cNvPr id="15369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82813" y="3006725"/>
            <a:ext cx="404812" cy="309563"/>
          </a:xfrm>
          <a:prstGeom prst="actionButtonForwardNex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Text Box 12"/>
          <p:cNvSpPr txBox="1">
            <a:spLocks noChangeArrowheads="1"/>
          </p:cNvSpPr>
          <p:nvPr/>
        </p:nvSpPr>
        <p:spPr bwMode="auto">
          <a:xfrm>
            <a:off x="2733675" y="3344863"/>
            <a:ext cx="4779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Diameter Symmetry in a Circle</a:t>
            </a:r>
          </a:p>
        </p:txBody>
      </p:sp>
      <p:sp>
        <p:nvSpPr>
          <p:cNvPr id="15371" name="AutoShape 1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82813" y="3416300"/>
            <a:ext cx="404812" cy="309563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Text Box 14"/>
          <p:cNvSpPr txBox="1">
            <a:spLocks noChangeArrowheads="1"/>
          </p:cNvSpPr>
          <p:nvPr/>
        </p:nvSpPr>
        <p:spPr bwMode="auto">
          <a:xfrm>
            <a:off x="2733675" y="3756025"/>
            <a:ext cx="3998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Circumference of a Circle</a:t>
            </a:r>
          </a:p>
        </p:txBody>
      </p:sp>
      <p:sp>
        <p:nvSpPr>
          <p:cNvPr id="15373" name="Text Box 15"/>
          <p:cNvSpPr txBox="1">
            <a:spLocks noChangeArrowheads="1"/>
          </p:cNvSpPr>
          <p:nvPr/>
        </p:nvSpPr>
        <p:spPr bwMode="auto">
          <a:xfrm>
            <a:off x="2733675" y="4165600"/>
            <a:ext cx="4524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Length of an ARC of a Circle</a:t>
            </a:r>
          </a:p>
        </p:txBody>
      </p:sp>
      <p:sp>
        <p:nvSpPr>
          <p:cNvPr id="15374" name="AutoShape 1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82813" y="3827463"/>
            <a:ext cx="404812" cy="309562"/>
          </a:xfrm>
          <a:prstGeom prst="actionButtonForwardNex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AutoShape 1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82813" y="4238625"/>
            <a:ext cx="404812" cy="309563"/>
          </a:xfrm>
          <a:prstGeom prst="actionButtonForwardNex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Text Box 18"/>
          <p:cNvSpPr txBox="1">
            <a:spLocks noChangeArrowheads="1"/>
          </p:cNvSpPr>
          <p:nvPr/>
        </p:nvSpPr>
        <p:spPr bwMode="auto">
          <a:xfrm>
            <a:off x="2733675" y="4576763"/>
            <a:ext cx="2736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Area of  a Circle</a:t>
            </a:r>
          </a:p>
        </p:txBody>
      </p:sp>
      <p:sp>
        <p:nvSpPr>
          <p:cNvPr id="15377" name="AutoShape 19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82813" y="4648200"/>
            <a:ext cx="404812" cy="309563"/>
          </a:xfrm>
          <a:prstGeom prst="actionButtonForwardNex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AutoShape 2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82813" y="5057775"/>
            <a:ext cx="404812" cy="309563"/>
          </a:xfrm>
          <a:prstGeom prst="actionButtonForwardNext">
            <a:avLst/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Text Box 21"/>
          <p:cNvSpPr txBox="1">
            <a:spLocks noChangeArrowheads="1"/>
          </p:cNvSpPr>
          <p:nvPr/>
        </p:nvSpPr>
        <p:spPr bwMode="auto">
          <a:xfrm>
            <a:off x="2733675" y="4986338"/>
            <a:ext cx="4727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Area of a SECTOR of a Circle</a:t>
            </a:r>
          </a:p>
        </p:txBody>
      </p:sp>
      <p:sp>
        <p:nvSpPr>
          <p:cNvPr id="15380" name="AutoShape 2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82813" y="5468938"/>
            <a:ext cx="404812" cy="309562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Text Box 23"/>
          <p:cNvSpPr txBox="1">
            <a:spLocks noChangeArrowheads="1"/>
          </p:cNvSpPr>
          <p:nvPr/>
        </p:nvSpPr>
        <p:spPr bwMode="auto">
          <a:xfrm>
            <a:off x="2733675" y="5397500"/>
            <a:ext cx="4211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Summary of Circle Chapter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781DE-23B2-4383-819A-89271E66A667}" type="slidenum">
              <a:rPr lang="en-GB"/>
              <a:pPr>
                <a:defRPr/>
              </a:pPr>
              <a:t>20</a:t>
            </a:fld>
            <a:endParaRPr lang="en-GB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2022475" y="374650"/>
            <a:ext cx="6580188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Diameter symmetry</a:t>
            </a:r>
          </a:p>
        </p:txBody>
      </p:sp>
      <p:sp>
        <p:nvSpPr>
          <p:cNvPr id="33796" name="Oval 5"/>
          <p:cNvSpPr>
            <a:spLocks noChangeArrowheads="1"/>
          </p:cNvSpPr>
          <p:nvPr/>
        </p:nvSpPr>
        <p:spPr bwMode="auto">
          <a:xfrm>
            <a:off x="215900" y="2490788"/>
            <a:ext cx="2686050" cy="23749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19100" y="3586163"/>
            <a:ext cx="2262188" cy="725487"/>
            <a:chOff x="264" y="2259"/>
            <a:chExt cx="1425" cy="457"/>
          </a:xfrm>
        </p:grpSpPr>
        <p:sp>
          <p:nvSpPr>
            <p:cNvPr id="33817" name="Line 7"/>
            <p:cNvSpPr>
              <a:spLocks noChangeShapeType="1"/>
            </p:cNvSpPr>
            <p:nvPr/>
          </p:nvSpPr>
          <p:spPr bwMode="auto">
            <a:xfrm flipV="1">
              <a:off x="264" y="2277"/>
              <a:ext cx="705" cy="43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8" name="Line 8"/>
            <p:cNvSpPr>
              <a:spLocks noChangeShapeType="1"/>
            </p:cNvSpPr>
            <p:nvPr/>
          </p:nvSpPr>
          <p:spPr bwMode="auto">
            <a:xfrm flipH="1" flipV="1">
              <a:off x="973" y="2259"/>
              <a:ext cx="716" cy="45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465263" y="4194175"/>
            <a:ext cx="214312" cy="100013"/>
            <a:chOff x="923" y="2642"/>
            <a:chExt cx="135" cy="63"/>
          </a:xfrm>
        </p:grpSpPr>
        <p:sp>
          <p:nvSpPr>
            <p:cNvPr id="33815" name="Rectangle 10"/>
            <p:cNvSpPr>
              <a:spLocks noChangeArrowheads="1"/>
            </p:cNvSpPr>
            <p:nvPr/>
          </p:nvSpPr>
          <p:spPr bwMode="auto">
            <a:xfrm>
              <a:off x="923" y="2642"/>
              <a:ext cx="60" cy="63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6" name="Rectangle 11"/>
            <p:cNvSpPr>
              <a:spLocks noChangeArrowheads="1"/>
            </p:cNvSpPr>
            <p:nvPr/>
          </p:nvSpPr>
          <p:spPr bwMode="auto">
            <a:xfrm>
              <a:off x="998" y="2642"/>
              <a:ext cx="60" cy="63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0" y="4113213"/>
            <a:ext cx="3175000" cy="457200"/>
            <a:chOff x="0" y="2591"/>
            <a:chExt cx="2000" cy="288"/>
          </a:xfrm>
        </p:grpSpPr>
        <p:sp>
          <p:nvSpPr>
            <p:cNvPr id="33812" name="Line 13"/>
            <p:cNvSpPr>
              <a:spLocks noChangeShapeType="1"/>
            </p:cNvSpPr>
            <p:nvPr/>
          </p:nvSpPr>
          <p:spPr bwMode="auto">
            <a:xfrm>
              <a:off x="269" y="2716"/>
              <a:ext cx="144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3" name="Text Box 14"/>
            <p:cNvSpPr txBox="1">
              <a:spLocks noChangeArrowheads="1"/>
            </p:cNvSpPr>
            <p:nvPr/>
          </p:nvSpPr>
          <p:spPr bwMode="auto">
            <a:xfrm>
              <a:off x="0" y="2591"/>
              <a:ext cx="25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latin typeface="Comic Sans MS" pitchFamily="66" charset="0"/>
                </a:rPr>
                <a:t>A</a:t>
              </a:r>
            </a:p>
          </p:txBody>
        </p:sp>
        <p:sp>
          <p:nvSpPr>
            <p:cNvPr id="33814" name="Text Box 15"/>
            <p:cNvSpPr txBox="1">
              <a:spLocks noChangeArrowheads="1"/>
            </p:cNvSpPr>
            <p:nvPr/>
          </p:nvSpPr>
          <p:spPr bwMode="auto">
            <a:xfrm>
              <a:off x="1763" y="2591"/>
              <a:ext cx="2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latin typeface="Comic Sans MS" pitchFamily="66" charset="0"/>
                </a:rPr>
                <a:t>B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1400175" y="2114550"/>
            <a:ext cx="417513" cy="3230563"/>
            <a:chOff x="882" y="1382"/>
            <a:chExt cx="263" cy="1986"/>
          </a:xfrm>
        </p:grpSpPr>
        <p:sp>
          <p:nvSpPr>
            <p:cNvPr id="33809" name="Line 17"/>
            <p:cNvSpPr>
              <a:spLocks noChangeShapeType="1"/>
            </p:cNvSpPr>
            <p:nvPr/>
          </p:nvSpPr>
          <p:spPr bwMode="auto">
            <a:xfrm flipV="1">
              <a:off x="990" y="1612"/>
              <a:ext cx="1" cy="145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0" name="Text Box 18"/>
            <p:cNvSpPr txBox="1">
              <a:spLocks noChangeArrowheads="1"/>
            </p:cNvSpPr>
            <p:nvPr/>
          </p:nvSpPr>
          <p:spPr bwMode="auto">
            <a:xfrm>
              <a:off x="882" y="1382"/>
              <a:ext cx="232" cy="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latin typeface="Comic Sans MS" pitchFamily="66" charset="0"/>
                </a:rPr>
                <a:t>C</a:t>
              </a:r>
            </a:p>
          </p:txBody>
        </p:sp>
        <p:sp>
          <p:nvSpPr>
            <p:cNvPr id="33811" name="Text Box 19"/>
            <p:cNvSpPr txBox="1">
              <a:spLocks noChangeArrowheads="1"/>
            </p:cNvSpPr>
            <p:nvPr/>
          </p:nvSpPr>
          <p:spPr bwMode="auto">
            <a:xfrm>
              <a:off x="890" y="3087"/>
              <a:ext cx="255" cy="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latin typeface="Comic Sans MS" pitchFamily="66" charset="0"/>
                </a:rPr>
                <a:t>D</a:t>
              </a:r>
            </a:p>
          </p:txBody>
        </p:sp>
      </p:grpSp>
      <p:sp>
        <p:nvSpPr>
          <p:cNvPr id="69652" name="Text Box 20"/>
          <p:cNvSpPr txBox="1">
            <a:spLocks noChangeArrowheads="1"/>
          </p:cNvSpPr>
          <p:nvPr/>
        </p:nvSpPr>
        <p:spPr bwMode="auto">
          <a:xfrm>
            <a:off x="3225800" y="2471738"/>
            <a:ext cx="58324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buFontTx/>
              <a:buAutoNum type="arabicPeriod"/>
            </a:pPr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A line drawn through the centre of a circle </a:t>
            </a:r>
          </a:p>
          <a:p>
            <a:pPr algn="ctr" eaLnBrk="1" hangingPunct="1"/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through the midpoint a chord will </a:t>
            </a:r>
            <a:r>
              <a:rPr lang="en-GB" sz="2000" u="sng">
                <a:latin typeface="Comic Sans MS" pitchFamily="66" charset="0"/>
              </a:rPr>
              <a:t>ALWAYS</a:t>
            </a:r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 cut </a:t>
            </a:r>
          </a:p>
          <a:p>
            <a:pPr algn="ctr" eaLnBrk="1" hangingPunct="1"/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the chord at right-angles</a:t>
            </a:r>
          </a:p>
        </p:txBody>
      </p:sp>
      <p:sp>
        <p:nvSpPr>
          <p:cNvPr id="69653" name="Text Box 21"/>
          <p:cNvSpPr txBox="1">
            <a:spLocks noChangeArrowheads="1"/>
          </p:cNvSpPr>
          <p:nvPr/>
        </p:nvSpPr>
        <p:spPr bwMode="auto">
          <a:xfrm>
            <a:off x="3048000" y="3468688"/>
            <a:ext cx="56991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buFontTx/>
              <a:buAutoNum type="arabicPeriod" startAt="2"/>
            </a:pPr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A line drawn through the centre of a circle </a:t>
            </a:r>
          </a:p>
          <a:p>
            <a:pPr algn="ctr" eaLnBrk="1" hangingPunct="1"/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at right-angles to a chord will</a:t>
            </a:r>
          </a:p>
          <a:p>
            <a:pPr algn="ctr" eaLnBrk="1" hangingPunct="1"/>
            <a:r>
              <a:rPr lang="en-GB" sz="2000" u="sng">
                <a:latin typeface="Comic Sans MS" pitchFamily="66" charset="0"/>
              </a:rPr>
              <a:t>ALWAYS</a:t>
            </a:r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 bisect that chord. </a:t>
            </a:r>
          </a:p>
        </p:txBody>
      </p:sp>
      <p:sp>
        <p:nvSpPr>
          <p:cNvPr id="69654" name="Text Box 22"/>
          <p:cNvSpPr txBox="1">
            <a:spLocks noChangeArrowheads="1"/>
          </p:cNvSpPr>
          <p:nvPr/>
        </p:nvSpPr>
        <p:spPr bwMode="auto">
          <a:xfrm>
            <a:off x="2754313" y="4598988"/>
            <a:ext cx="63896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buFontTx/>
              <a:buAutoNum type="arabicPeriod" startAt="3"/>
            </a:pPr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A line bisecting a chord at right angles </a:t>
            </a:r>
          </a:p>
          <a:p>
            <a:pPr algn="ctr" eaLnBrk="1" hangingPunct="1"/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	will </a:t>
            </a:r>
            <a:r>
              <a:rPr lang="en-GB" sz="2000" u="sng">
                <a:latin typeface="Comic Sans MS" pitchFamily="66" charset="0"/>
              </a:rPr>
              <a:t>ALWAYS</a:t>
            </a:r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 pass through the centre of a circle.</a:t>
            </a:r>
          </a:p>
        </p:txBody>
      </p:sp>
      <p:sp>
        <p:nvSpPr>
          <p:cNvPr id="33804" name="Text Box 23"/>
          <p:cNvSpPr txBox="1">
            <a:spLocks noChangeArrowheads="1"/>
          </p:cNvSpPr>
          <p:nvPr/>
        </p:nvSpPr>
        <p:spPr bwMode="auto">
          <a:xfrm>
            <a:off x="1089025" y="3178175"/>
            <a:ext cx="427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O</a:t>
            </a:r>
          </a:p>
        </p:txBody>
      </p: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1093788" y="4181475"/>
            <a:ext cx="981075" cy="222250"/>
            <a:chOff x="689" y="2634"/>
            <a:chExt cx="618" cy="140"/>
          </a:xfrm>
        </p:grpSpPr>
        <p:sp>
          <p:nvSpPr>
            <p:cNvPr id="33807" name="Line 25"/>
            <p:cNvSpPr>
              <a:spLocks noChangeShapeType="1"/>
            </p:cNvSpPr>
            <p:nvPr/>
          </p:nvSpPr>
          <p:spPr bwMode="auto">
            <a:xfrm flipH="1" flipV="1">
              <a:off x="689" y="2635"/>
              <a:ext cx="6" cy="13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8" name="Line 26"/>
            <p:cNvSpPr>
              <a:spLocks noChangeShapeType="1"/>
            </p:cNvSpPr>
            <p:nvPr/>
          </p:nvSpPr>
          <p:spPr bwMode="auto">
            <a:xfrm flipH="1" flipV="1">
              <a:off x="1301" y="2634"/>
              <a:ext cx="6" cy="13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06" name="Oval 27"/>
          <p:cNvSpPr>
            <a:spLocks noChangeArrowheads="1"/>
          </p:cNvSpPr>
          <p:nvPr/>
        </p:nvSpPr>
        <p:spPr bwMode="auto">
          <a:xfrm>
            <a:off x="1528763" y="3567113"/>
            <a:ext cx="77787" cy="74612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52" grpId="0"/>
      <p:bldP spid="69653" grpId="0"/>
      <p:bldP spid="6965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903E5-AF4B-48C9-9791-8E268187E570}" type="slidenum">
              <a:rPr lang="en-GB"/>
              <a:pPr>
                <a:defRPr/>
              </a:pPr>
              <a:t>21</a:t>
            </a:fld>
            <a:endParaRPr lang="en-GB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365250" y="2033588"/>
            <a:ext cx="6418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en-GB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Q.	Find the length of the chord A and B.</a:t>
            </a:r>
            <a:endParaRPr lang="en-GB" u="sng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34820" name="Oval 5"/>
          <p:cNvSpPr>
            <a:spLocks noChangeArrowheads="1"/>
          </p:cNvSpPr>
          <p:nvPr/>
        </p:nvSpPr>
        <p:spPr bwMode="auto">
          <a:xfrm>
            <a:off x="6408738" y="3041650"/>
            <a:ext cx="2336800" cy="2220913"/>
          </a:xfrm>
          <a:prstGeom prst="ellipse">
            <a:avLst/>
          </a:prstGeom>
          <a:solidFill>
            <a:srgbClr val="FF00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6"/>
          <p:cNvSpPr>
            <a:spLocks noChangeShapeType="1"/>
          </p:cNvSpPr>
          <p:nvPr/>
        </p:nvSpPr>
        <p:spPr bwMode="auto">
          <a:xfrm flipH="1" flipV="1">
            <a:off x="6402388" y="4154488"/>
            <a:ext cx="1152525" cy="158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Text Box 7"/>
          <p:cNvSpPr txBox="1">
            <a:spLocks noChangeArrowheads="1"/>
          </p:cNvSpPr>
          <p:nvPr/>
        </p:nvSpPr>
        <p:spPr bwMode="auto">
          <a:xfrm>
            <a:off x="6537325" y="4956175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A</a:t>
            </a:r>
          </a:p>
        </p:txBody>
      </p:sp>
      <p:sp>
        <p:nvSpPr>
          <p:cNvPr id="34823" name="Line 8"/>
          <p:cNvSpPr>
            <a:spLocks noChangeShapeType="1"/>
          </p:cNvSpPr>
          <p:nvPr/>
        </p:nvSpPr>
        <p:spPr bwMode="auto">
          <a:xfrm flipH="1" flipV="1">
            <a:off x="6792913" y="3352800"/>
            <a:ext cx="790575" cy="7715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Text Box 9"/>
          <p:cNvSpPr txBox="1">
            <a:spLocks noChangeArrowheads="1"/>
          </p:cNvSpPr>
          <p:nvPr/>
        </p:nvSpPr>
        <p:spPr bwMode="auto">
          <a:xfrm>
            <a:off x="6489700" y="2938463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B</a:t>
            </a:r>
          </a:p>
        </p:txBody>
      </p:sp>
      <p:sp>
        <p:nvSpPr>
          <p:cNvPr id="34825" name="Oval 10"/>
          <p:cNvSpPr>
            <a:spLocks noChangeArrowheads="1"/>
          </p:cNvSpPr>
          <p:nvPr/>
        </p:nvSpPr>
        <p:spPr bwMode="auto">
          <a:xfrm>
            <a:off x="7548563" y="4114800"/>
            <a:ext cx="98425" cy="952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Text Box 11"/>
          <p:cNvSpPr txBox="1">
            <a:spLocks noChangeArrowheads="1"/>
          </p:cNvSpPr>
          <p:nvPr/>
        </p:nvSpPr>
        <p:spPr bwMode="auto">
          <a:xfrm>
            <a:off x="6997700" y="42291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2000">
                <a:solidFill>
                  <a:srgbClr val="00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34827" name="Text Box 12"/>
          <p:cNvSpPr txBox="1">
            <a:spLocks noChangeArrowheads="1"/>
          </p:cNvSpPr>
          <p:nvPr/>
        </p:nvSpPr>
        <p:spPr bwMode="auto">
          <a:xfrm>
            <a:off x="7543800" y="3813175"/>
            <a:ext cx="427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  <a:latin typeface="Comic Sans MS" pitchFamily="66" charset="0"/>
              </a:rPr>
              <a:t>O</a:t>
            </a:r>
          </a:p>
        </p:txBody>
      </p:sp>
      <p:sp>
        <p:nvSpPr>
          <p:cNvPr id="70669" name="Text Box 13"/>
          <p:cNvSpPr txBox="1">
            <a:spLocks noChangeArrowheads="1"/>
          </p:cNvSpPr>
          <p:nvPr/>
        </p:nvSpPr>
        <p:spPr bwMode="auto">
          <a:xfrm>
            <a:off x="1900238" y="2489200"/>
            <a:ext cx="10556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1800" u="sng">
                <a:solidFill>
                  <a:srgbClr val="FFFF00"/>
                </a:solidFill>
                <a:latin typeface="Comic Sans MS" pitchFamily="66" charset="0"/>
              </a:rPr>
              <a:t>Solution</a:t>
            </a:r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1312863" y="4025900"/>
            <a:ext cx="3609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1800">
                <a:latin typeface="Comic Sans MS" pitchFamily="66" charset="0"/>
              </a:rPr>
              <a:t>By Pythagoras Theorem we have</a:t>
            </a:r>
          </a:p>
        </p:txBody>
      </p:sp>
      <p:graphicFrame>
        <p:nvGraphicFramePr>
          <p:cNvPr id="70671" name="Object 15"/>
          <p:cNvGraphicFramePr>
            <a:graphicFrameLocks noChangeAspect="1"/>
          </p:cNvGraphicFramePr>
          <p:nvPr/>
        </p:nvGraphicFramePr>
        <p:xfrm>
          <a:off x="1444625" y="4394200"/>
          <a:ext cx="1201738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6" name="Equation" r:id="rId3" imgW="837836" imgH="215806" progId="Equation.DSMT4">
                  <p:embed/>
                </p:oleObj>
              </mc:Choice>
              <mc:Fallback>
                <p:oleObj name="Equation" r:id="rId3" imgW="837836" imgH="215806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25" y="4394200"/>
                        <a:ext cx="1201738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72" name="Rectangle 16"/>
          <p:cNvSpPr>
            <a:spLocks noChangeArrowheads="1"/>
          </p:cNvSpPr>
          <p:nvPr/>
        </p:nvSpPr>
        <p:spPr bwMode="auto">
          <a:xfrm>
            <a:off x="2022475" y="374650"/>
            <a:ext cx="6580188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Diameter symmetry</a:t>
            </a:r>
          </a:p>
        </p:txBody>
      </p:sp>
      <p:sp>
        <p:nvSpPr>
          <p:cNvPr id="34832" name="Text Box 17"/>
          <p:cNvSpPr txBox="1">
            <a:spLocks noChangeArrowheads="1"/>
          </p:cNvSpPr>
          <p:nvPr/>
        </p:nvSpPr>
        <p:spPr bwMode="auto">
          <a:xfrm>
            <a:off x="6416675" y="42291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2000">
                <a:latin typeface="Comic Sans MS" pitchFamily="66" charset="0"/>
              </a:rPr>
              <a:t>4</a:t>
            </a:r>
          </a:p>
        </p:txBody>
      </p:sp>
      <p:sp>
        <p:nvSpPr>
          <p:cNvPr id="70674" name="Text Box 18"/>
          <p:cNvSpPr txBox="1">
            <a:spLocks noChangeArrowheads="1"/>
          </p:cNvSpPr>
          <p:nvPr/>
        </p:nvSpPr>
        <p:spPr bwMode="auto">
          <a:xfrm>
            <a:off x="1198563" y="3333750"/>
            <a:ext cx="45481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00"/>
                </a:solidFill>
                <a:latin typeface="Comic Sans MS" pitchFamily="66" charset="0"/>
              </a:rPr>
              <a:t>Since yellow line bisect AB and passes</a:t>
            </a:r>
          </a:p>
          <a:p>
            <a:pPr eaLnBrk="1" hangingPunct="1"/>
            <a:r>
              <a:rPr lang="en-GB" sz="1800">
                <a:solidFill>
                  <a:srgbClr val="FFFF00"/>
                </a:solidFill>
                <a:latin typeface="Comic Sans MS" pitchFamily="66" charset="0"/>
              </a:rPr>
              <a:t>through centre O, triangle is right-angle.</a:t>
            </a:r>
          </a:p>
        </p:txBody>
      </p:sp>
      <p:sp>
        <p:nvSpPr>
          <p:cNvPr id="70675" name="Rectangle 19"/>
          <p:cNvSpPr>
            <a:spLocks noChangeArrowheads="1"/>
          </p:cNvSpPr>
          <p:nvPr/>
        </p:nvSpPr>
        <p:spPr bwMode="auto">
          <a:xfrm>
            <a:off x="1198563" y="2930525"/>
            <a:ext cx="3663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800">
                <a:solidFill>
                  <a:srgbClr val="FFFF00"/>
                </a:solidFill>
                <a:latin typeface="Comic Sans MS" pitchFamily="66" charset="0"/>
              </a:rPr>
              <a:t>Radius of the circle is 4 + 6 = 10.</a:t>
            </a:r>
          </a:p>
        </p:txBody>
      </p:sp>
      <p:sp>
        <p:nvSpPr>
          <p:cNvPr id="70676" name="Rectangle 20"/>
          <p:cNvSpPr>
            <a:spLocks noChangeArrowheads="1"/>
          </p:cNvSpPr>
          <p:nvPr/>
        </p:nvSpPr>
        <p:spPr bwMode="auto">
          <a:xfrm>
            <a:off x="6808788" y="4019550"/>
            <a:ext cx="117475" cy="1270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6" name="Line 21"/>
          <p:cNvSpPr>
            <a:spLocks noChangeShapeType="1"/>
          </p:cNvSpPr>
          <p:nvPr/>
        </p:nvSpPr>
        <p:spPr bwMode="auto">
          <a:xfrm>
            <a:off x="6791325" y="3349625"/>
            <a:ext cx="0" cy="16113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7" name="Line 22"/>
          <p:cNvSpPr>
            <a:spLocks noChangeShapeType="1"/>
          </p:cNvSpPr>
          <p:nvPr/>
        </p:nvSpPr>
        <p:spPr bwMode="auto">
          <a:xfrm flipV="1">
            <a:off x="6683375" y="3865563"/>
            <a:ext cx="215900" cy="95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8" name="Line 23"/>
          <p:cNvSpPr>
            <a:spLocks noChangeShapeType="1"/>
          </p:cNvSpPr>
          <p:nvPr/>
        </p:nvSpPr>
        <p:spPr bwMode="auto">
          <a:xfrm flipV="1">
            <a:off x="6691313" y="4597400"/>
            <a:ext cx="215900" cy="95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0" name="Text Box 24"/>
          <p:cNvSpPr txBox="1">
            <a:spLocks noChangeArrowheads="1"/>
          </p:cNvSpPr>
          <p:nvPr/>
        </p:nvSpPr>
        <p:spPr bwMode="auto">
          <a:xfrm>
            <a:off x="7169150" y="3394075"/>
            <a:ext cx="454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2000">
                <a:solidFill>
                  <a:srgbClr val="000000"/>
                </a:solidFill>
                <a:latin typeface="Comic Sans MS" pitchFamily="66" charset="0"/>
              </a:rPr>
              <a:t>10</a:t>
            </a:r>
          </a:p>
        </p:txBody>
      </p:sp>
      <p:sp>
        <p:nvSpPr>
          <p:cNvPr id="70681" name="Text Box 25"/>
          <p:cNvSpPr txBox="1">
            <a:spLocks noChangeArrowheads="1"/>
          </p:cNvSpPr>
          <p:nvPr/>
        </p:nvSpPr>
        <p:spPr bwMode="auto">
          <a:xfrm>
            <a:off x="3487738" y="4554538"/>
            <a:ext cx="24479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00"/>
                </a:solidFill>
                <a:latin typeface="Comic Sans MS" pitchFamily="66" charset="0"/>
              </a:rPr>
              <a:t>Since AB is bisected </a:t>
            </a:r>
          </a:p>
          <a:p>
            <a:pPr eaLnBrk="1" hangingPunct="1"/>
            <a:r>
              <a:rPr lang="en-GB" sz="1800">
                <a:solidFill>
                  <a:srgbClr val="FFFF00"/>
                </a:solidFill>
                <a:latin typeface="Comic Sans MS" pitchFamily="66" charset="0"/>
              </a:rPr>
              <a:t>The length of AB is</a:t>
            </a:r>
          </a:p>
        </p:txBody>
      </p:sp>
      <p:graphicFrame>
        <p:nvGraphicFramePr>
          <p:cNvPr id="70682" name="Object 26"/>
          <p:cNvGraphicFramePr>
            <a:graphicFrameLocks noChangeAspect="1"/>
          </p:cNvGraphicFramePr>
          <p:nvPr/>
        </p:nvGraphicFramePr>
        <p:xfrm>
          <a:off x="4124325" y="5811838"/>
          <a:ext cx="2449513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7" name="Equation" r:id="rId5" imgW="1409700" imgH="228600" progId="Equation.DSMT4">
                  <p:embed/>
                </p:oleObj>
              </mc:Choice>
              <mc:Fallback>
                <p:oleObj name="Equation" r:id="rId5" imgW="1409700" imgH="22860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4325" y="5811838"/>
                        <a:ext cx="2449513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30"/>
          <p:cNvGraphicFramePr>
            <a:graphicFrameLocks noChangeAspect="1"/>
          </p:cNvGraphicFramePr>
          <p:nvPr/>
        </p:nvGraphicFramePr>
        <p:xfrm>
          <a:off x="1497013" y="4721225"/>
          <a:ext cx="1203325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8" name="Equation" r:id="rId7" imgW="888614" imgH="215806" progId="Equation.DSMT4">
                  <p:embed/>
                </p:oleObj>
              </mc:Choice>
              <mc:Fallback>
                <p:oleObj name="Equation" r:id="rId7" imgW="888614" imgH="215806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7013" y="4721225"/>
                        <a:ext cx="1203325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1"/>
          <p:cNvGraphicFramePr>
            <a:graphicFrameLocks noChangeAspect="1"/>
          </p:cNvGraphicFramePr>
          <p:nvPr/>
        </p:nvGraphicFramePr>
        <p:xfrm>
          <a:off x="1928813" y="5118100"/>
          <a:ext cx="1182687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9" name="Equation" r:id="rId9" imgW="888614" imgH="215806" progId="Equation.DSMT4">
                  <p:embed/>
                </p:oleObj>
              </mc:Choice>
              <mc:Fallback>
                <p:oleObj name="Equation" r:id="rId9" imgW="888614" imgH="215806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5118100"/>
                        <a:ext cx="1182687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2"/>
          <p:cNvGraphicFramePr>
            <a:graphicFrameLocks noChangeAspect="1"/>
          </p:cNvGraphicFramePr>
          <p:nvPr/>
        </p:nvGraphicFramePr>
        <p:xfrm>
          <a:off x="1898650" y="5459413"/>
          <a:ext cx="186213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0" name="Equation" r:id="rId11" imgW="1307532" imgH="215806" progId="Equation.DSMT4">
                  <p:embed/>
                </p:oleObj>
              </mc:Choice>
              <mc:Fallback>
                <p:oleObj name="Equation" r:id="rId11" imgW="1307532" imgH="215806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8650" y="5459413"/>
                        <a:ext cx="1862138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3"/>
          <p:cNvGraphicFramePr>
            <a:graphicFrameLocks noChangeAspect="1"/>
          </p:cNvGraphicFramePr>
          <p:nvPr/>
        </p:nvGraphicFramePr>
        <p:xfrm>
          <a:off x="1966913" y="5794375"/>
          <a:ext cx="140970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1" name="Equation" r:id="rId13" imgW="863225" imgH="253890" progId="Equation.DSMT4">
                  <p:embed/>
                </p:oleObj>
              </mc:Choice>
              <mc:Fallback>
                <p:oleObj name="Equation" r:id="rId13" imgW="863225" imgH="25389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6913" y="5794375"/>
                        <a:ext cx="140970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9" grpId="0"/>
      <p:bldP spid="70670" grpId="0"/>
      <p:bldP spid="70674" grpId="0"/>
      <p:bldP spid="70675" grpId="0"/>
      <p:bldP spid="70676" grpId="0" animBg="1"/>
      <p:bldP spid="70680" grpId="0"/>
      <p:bldP spid="7068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ECD58-A8C7-48FC-929C-16BE6D1915B3}" type="slidenum">
              <a:rPr lang="en-GB"/>
              <a:pPr>
                <a:defRPr/>
              </a:pPr>
              <a:t>22</a:t>
            </a:fld>
            <a:endParaRPr lang="en-GB"/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2022475" y="374650"/>
            <a:ext cx="6580188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Diameter symmetry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84257-9218-4BEF-8E19-C5FF77B3AD83}" type="slidenum">
              <a:rPr lang="en-GB"/>
              <a:pPr>
                <a:defRPr/>
              </a:pPr>
              <a:t>23</a:t>
            </a:fld>
            <a:endParaRPr lang="en-GB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5199063" cy="13398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4000" smtClean="0"/>
              <a:t>Circumference </a:t>
            </a:r>
            <a:br>
              <a:rPr lang="en-GB" sz="4000" smtClean="0"/>
            </a:br>
            <a:r>
              <a:rPr lang="en-GB" sz="4000" smtClean="0"/>
              <a:t>of a circle</a:t>
            </a:r>
          </a:p>
        </p:txBody>
      </p:sp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1987550" y="2790825"/>
            <a:ext cx="5926138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GB" sz="3200" u="sng">
                <a:latin typeface="Comic Sans MS" pitchFamily="66" charset="0"/>
              </a:rPr>
              <a:t>Aim of Today’s Lesson</a:t>
            </a:r>
          </a:p>
          <a:p>
            <a:pPr algn="ctr" eaLnBrk="1" hangingPunct="1"/>
            <a:endParaRPr lang="en-GB" sz="3200">
              <a:latin typeface="Comic Sans MS" pitchFamily="66" charset="0"/>
            </a:endParaRPr>
          </a:p>
          <a:p>
            <a:pPr algn="ctr" eaLnBrk="1" hangingPunct="1"/>
            <a:r>
              <a:rPr lang="en-GB" sz="3200">
                <a:latin typeface="Comic Sans MS" pitchFamily="66" charset="0"/>
              </a:rPr>
              <a:t>To be able to use the formula </a:t>
            </a:r>
          </a:p>
          <a:p>
            <a:pPr algn="ctr" eaLnBrk="1" hangingPunct="1"/>
            <a:r>
              <a:rPr lang="en-GB" sz="3200">
                <a:latin typeface="Comic Sans MS" pitchFamily="66" charset="0"/>
              </a:rPr>
              <a:t>for calculating </a:t>
            </a:r>
          </a:p>
          <a:p>
            <a:pPr algn="ctr" eaLnBrk="1" hangingPunct="1"/>
            <a:r>
              <a:rPr lang="en-GB" sz="3200">
                <a:latin typeface="Comic Sans MS" pitchFamily="66" charset="0"/>
              </a:rPr>
              <a:t>the circumference of a circle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A858E7-99F3-4315-9ECD-340ACE4FD0B5}" type="slidenum">
              <a:rPr lang="en-GB"/>
              <a:pPr>
                <a:defRPr/>
              </a:pPr>
              <a:t>24</a:t>
            </a:fld>
            <a:endParaRPr lang="en-GB"/>
          </a:p>
        </p:txBody>
      </p:sp>
      <p:sp>
        <p:nvSpPr>
          <p:cNvPr id="75778" name="Line 2"/>
          <p:cNvSpPr>
            <a:spLocks noChangeShapeType="1"/>
          </p:cNvSpPr>
          <p:nvPr/>
        </p:nvSpPr>
        <p:spPr bwMode="auto">
          <a:xfrm>
            <a:off x="2533650" y="4200525"/>
            <a:ext cx="2741613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79" name="Line 3"/>
          <p:cNvSpPr>
            <a:spLocks noChangeShapeType="1"/>
          </p:cNvSpPr>
          <p:nvPr/>
        </p:nvSpPr>
        <p:spPr bwMode="auto">
          <a:xfrm flipV="1">
            <a:off x="3910013" y="3232150"/>
            <a:ext cx="987425" cy="9509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989138" y="2119313"/>
            <a:ext cx="47101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3200">
                <a:latin typeface="Comic Sans MS" pitchFamily="66" charset="0"/>
              </a:rPr>
              <a:t>Main parts of the circle</a:t>
            </a:r>
          </a:p>
        </p:txBody>
      </p:sp>
      <p:sp>
        <p:nvSpPr>
          <p:cNvPr id="37894" name="Oval 7"/>
          <p:cNvSpPr>
            <a:spLocks noChangeArrowheads="1"/>
          </p:cNvSpPr>
          <p:nvPr/>
        </p:nvSpPr>
        <p:spPr bwMode="auto">
          <a:xfrm>
            <a:off x="3846513" y="4137025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Oval 9"/>
          <p:cNvSpPr>
            <a:spLocks noChangeArrowheads="1"/>
          </p:cNvSpPr>
          <p:nvPr/>
        </p:nvSpPr>
        <p:spPr bwMode="auto">
          <a:xfrm>
            <a:off x="2535238" y="2816225"/>
            <a:ext cx="2741612" cy="2690813"/>
          </a:xfrm>
          <a:prstGeom prst="ellipse">
            <a:avLst/>
          </a:prstGeom>
          <a:noFill/>
          <a:ln w="381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362700" y="2441575"/>
            <a:ext cx="2298700" cy="1524000"/>
            <a:chOff x="4008" y="1538"/>
            <a:chExt cx="1448" cy="960"/>
          </a:xfrm>
        </p:grpSpPr>
        <p:sp>
          <p:nvSpPr>
            <p:cNvPr id="37909" name="AutoShape 11"/>
            <p:cNvSpPr>
              <a:spLocks noChangeArrowheads="1"/>
            </p:cNvSpPr>
            <p:nvPr/>
          </p:nvSpPr>
          <p:spPr bwMode="auto">
            <a:xfrm>
              <a:off x="4008" y="1538"/>
              <a:ext cx="1448" cy="960"/>
            </a:xfrm>
            <a:prstGeom prst="cloudCallout">
              <a:avLst>
                <a:gd name="adj1" fmla="val -132458"/>
                <a:gd name="adj2" fmla="val 37292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endParaRPr lang="en-US" sz="1800"/>
            </a:p>
          </p:txBody>
        </p:sp>
        <p:sp>
          <p:nvSpPr>
            <p:cNvPr id="37910" name="Text Box 12"/>
            <p:cNvSpPr txBox="1">
              <a:spLocks noChangeArrowheads="1"/>
            </p:cNvSpPr>
            <p:nvPr/>
          </p:nvSpPr>
          <p:spPr bwMode="auto">
            <a:xfrm>
              <a:off x="4241" y="1803"/>
              <a:ext cx="8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 sz="3200">
                  <a:latin typeface="Comic Sans MS" pitchFamily="66" charset="0"/>
                </a:rPr>
                <a:t>radius</a:t>
              </a:r>
            </a:p>
          </p:txBody>
        </p:sp>
      </p:grpSp>
      <p:sp>
        <p:nvSpPr>
          <p:cNvPr id="37897" name="Text Box 13"/>
          <p:cNvSpPr txBox="1">
            <a:spLocks noChangeArrowheads="1"/>
          </p:cNvSpPr>
          <p:nvPr/>
        </p:nvSpPr>
        <p:spPr bwMode="auto">
          <a:xfrm>
            <a:off x="3644900" y="3830638"/>
            <a:ext cx="346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1800"/>
              <a:t>O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860425" y="5414963"/>
            <a:ext cx="2868613" cy="903287"/>
            <a:chOff x="868" y="3468"/>
            <a:chExt cx="1807" cy="569"/>
          </a:xfrm>
        </p:grpSpPr>
        <p:sp>
          <p:nvSpPr>
            <p:cNvPr id="37905" name="Text Box 15"/>
            <p:cNvSpPr txBox="1">
              <a:spLocks noChangeArrowheads="1"/>
            </p:cNvSpPr>
            <p:nvPr/>
          </p:nvSpPr>
          <p:spPr bwMode="auto">
            <a:xfrm>
              <a:off x="1104" y="3544"/>
              <a:ext cx="121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 sz="2000">
                  <a:latin typeface="Comic Sans MS" pitchFamily="66" charset="0"/>
                </a:rPr>
                <a:t>Circumference</a:t>
              </a:r>
            </a:p>
          </p:txBody>
        </p:sp>
        <p:grpSp>
          <p:nvGrpSpPr>
            <p:cNvPr id="37906" name="Group 16"/>
            <p:cNvGrpSpPr>
              <a:grpSpLocks/>
            </p:cNvGrpSpPr>
            <p:nvPr/>
          </p:nvGrpSpPr>
          <p:grpSpPr bwMode="auto">
            <a:xfrm>
              <a:off x="868" y="3468"/>
              <a:ext cx="1807" cy="569"/>
              <a:chOff x="530" y="3386"/>
              <a:chExt cx="1807" cy="569"/>
            </a:xfrm>
          </p:grpSpPr>
          <p:sp>
            <p:nvSpPr>
              <p:cNvPr id="37907" name="AutoShape 17"/>
              <p:cNvSpPr>
                <a:spLocks noChangeArrowheads="1"/>
              </p:cNvSpPr>
              <p:nvPr/>
            </p:nvSpPr>
            <p:spPr bwMode="auto">
              <a:xfrm>
                <a:off x="530" y="3386"/>
                <a:ext cx="1807" cy="569"/>
              </a:xfrm>
              <a:prstGeom prst="cloudCallout">
                <a:avLst>
                  <a:gd name="adj1" fmla="val 11042"/>
                  <a:gd name="adj2" fmla="val -108875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US" sz="1800"/>
              </a:p>
            </p:txBody>
          </p:sp>
          <p:graphicFrame>
            <p:nvGraphicFramePr>
              <p:cNvPr id="37908" name="Object 18"/>
              <p:cNvGraphicFramePr>
                <a:graphicFrameLocks noChangeAspect="1"/>
              </p:cNvGraphicFramePr>
              <p:nvPr/>
            </p:nvGraphicFramePr>
            <p:xfrm>
              <a:off x="1075" y="3659"/>
              <a:ext cx="648" cy="22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7911" name="Equation" r:id="rId3" imgW="545863" imgH="190417" progId="Equation.DSMT4">
                      <p:embed/>
                    </p:oleObj>
                  </mc:Choice>
                  <mc:Fallback>
                    <p:oleObj name="Equation" r:id="rId3" imgW="545863" imgH="190417" progId="Equation.DSMT4">
                      <p:embed/>
                      <p:pic>
                        <p:nvPicPr>
                          <p:cNvPr id="0" name="Object 1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75" y="3659"/>
                            <a:ext cx="648" cy="22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6119813" y="4670425"/>
            <a:ext cx="2298700" cy="1524000"/>
            <a:chOff x="3855" y="2942"/>
            <a:chExt cx="1448" cy="960"/>
          </a:xfrm>
        </p:grpSpPr>
        <p:grpSp>
          <p:nvGrpSpPr>
            <p:cNvPr id="37901" name="Group 20"/>
            <p:cNvGrpSpPr>
              <a:grpSpLocks/>
            </p:cNvGrpSpPr>
            <p:nvPr/>
          </p:nvGrpSpPr>
          <p:grpSpPr bwMode="auto">
            <a:xfrm>
              <a:off x="3855" y="2942"/>
              <a:ext cx="1448" cy="960"/>
              <a:chOff x="3855" y="2942"/>
              <a:chExt cx="1448" cy="960"/>
            </a:xfrm>
          </p:grpSpPr>
          <p:sp>
            <p:nvSpPr>
              <p:cNvPr id="37903" name="AutoShape 21"/>
              <p:cNvSpPr>
                <a:spLocks noChangeArrowheads="1"/>
              </p:cNvSpPr>
              <p:nvPr/>
            </p:nvSpPr>
            <p:spPr bwMode="auto">
              <a:xfrm>
                <a:off x="3855" y="2942"/>
                <a:ext cx="1448" cy="960"/>
              </a:xfrm>
              <a:prstGeom prst="cloudCallout">
                <a:avLst>
                  <a:gd name="adj1" fmla="val -134875"/>
                  <a:gd name="adj2" fmla="val -7625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US" sz="1800"/>
              </a:p>
            </p:txBody>
          </p:sp>
          <p:sp>
            <p:nvSpPr>
              <p:cNvPr id="37904" name="Text Box 22"/>
              <p:cNvSpPr txBox="1">
                <a:spLocks noChangeArrowheads="1"/>
              </p:cNvSpPr>
              <p:nvPr/>
            </p:nvSpPr>
            <p:spPr bwMode="auto">
              <a:xfrm>
                <a:off x="3979" y="3166"/>
                <a:ext cx="1227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en-GB" sz="3200">
                    <a:solidFill>
                      <a:srgbClr val="FFFF00"/>
                    </a:solidFill>
                    <a:latin typeface="Comic Sans MS" pitchFamily="66" charset="0"/>
                  </a:rPr>
                  <a:t>Diameter</a:t>
                </a:r>
              </a:p>
            </p:txBody>
          </p:sp>
        </p:grpSp>
        <p:graphicFrame>
          <p:nvGraphicFramePr>
            <p:cNvPr id="37902" name="Object 23"/>
            <p:cNvGraphicFramePr>
              <a:graphicFrameLocks noChangeAspect="1"/>
            </p:cNvGraphicFramePr>
            <p:nvPr/>
          </p:nvGraphicFramePr>
          <p:xfrm>
            <a:off x="4173" y="3484"/>
            <a:ext cx="720" cy="2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12" name="Equation" r:id="rId5" imgW="508000" imgH="190500" progId="Equation.DSMT4">
                    <p:embed/>
                  </p:oleObj>
                </mc:Choice>
                <mc:Fallback>
                  <p:oleObj name="Equation" r:id="rId5" imgW="508000" imgH="19050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3" y="3484"/>
                          <a:ext cx="720" cy="2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5801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5199063" cy="13398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 smtClean="0"/>
              <a:t>Circumference </a:t>
            </a:r>
            <a:br>
              <a:rPr lang="en-GB" dirty="0" smtClean="0"/>
            </a:br>
            <a:r>
              <a:rPr lang="en-GB" dirty="0" smtClean="0"/>
              <a:t>of a circle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nimBg="1"/>
      <p:bldP spid="7577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6D8F1-0712-4BCD-B670-4758E680E5AC}" type="slidenum">
              <a:rPr lang="en-GB"/>
              <a:pPr>
                <a:defRPr/>
              </a:pPr>
              <a:t>25</a:t>
            </a:fld>
            <a:endParaRPr lang="en-GB"/>
          </a:p>
        </p:txBody>
      </p:sp>
      <p:sp>
        <p:nvSpPr>
          <p:cNvPr id="38915" name="Line 2"/>
          <p:cNvSpPr>
            <a:spLocks noChangeShapeType="1"/>
          </p:cNvSpPr>
          <p:nvPr/>
        </p:nvSpPr>
        <p:spPr bwMode="auto">
          <a:xfrm flipV="1">
            <a:off x="4598988" y="3313113"/>
            <a:ext cx="960437" cy="960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6" name="Oval 6"/>
          <p:cNvSpPr>
            <a:spLocks noChangeArrowheads="1"/>
          </p:cNvSpPr>
          <p:nvPr/>
        </p:nvSpPr>
        <p:spPr bwMode="auto">
          <a:xfrm>
            <a:off x="3222625" y="2906713"/>
            <a:ext cx="2743200" cy="2687637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Text Box 7"/>
          <p:cNvSpPr txBox="1">
            <a:spLocks noChangeArrowheads="1"/>
          </p:cNvSpPr>
          <p:nvPr/>
        </p:nvSpPr>
        <p:spPr bwMode="auto">
          <a:xfrm>
            <a:off x="1093788" y="1963738"/>
            <a:ext cx="65579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Q.</a:t>
            </a:r>
            <a:r>
              <a:rPr lang="en-GB" sz="1800">
                <a:latin typeface="Comic Sans MS" pitchFamily="66" charset="0"/>
              </a:rPr>
              <a:t>	</a:t>
            </a:r>
            <a:r>
              <a:rPr lang="en-GB">
                <a:latin typeface="Comic Sans MS" pitchFamily="66" charset="0"/>
              </a:rPr>
              <a:t>Find the circumference of the circle ?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642100" y="3032125"/>
            <a:ext cx="1323975" cy="954088"/>
            <a:chOff x="4184" y="1910"/>
            <a:chExt cx="834" cy="601"/>
          </a:xfrm>
        </p:grpSpPr>
        <p:sp>
          <p:nvSpPr>
            <p:cNvPr id="76809" name="Text Box 9"/>
            <p:cNvSpPr txBox="1">
              <a:spLocks noChangeArrowheads="1"/>
            </p:cNvSpPr>
            <p:nvPr/>
          </p:nvSpPr>
          <p:spPr bwMode="auto">
            <a:xfrm>
              <a:off x="4305" y="1910"/>
              <a:ext cx="6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Solution</a:t>
              </a:r>
            </a:p>
          </p:txBody>
        </p:sp>
        <p:graphicFrame>
          <p:nvGraphicFramePr>
            <p:cNvPr id="38926" name="Object 10"/>
            <p:cNvGraphicFramePr>
              <a:graphicFrameLocks noChangeAspect="1"/>
            </p:cNvGraphicFramePr>
            <p:nvPr/>
          </p:nvGraphicFramePr>
          <p:xfrm>
            <a:off x="4184" y="2220"/>
            <a:ext cx="834" cy="2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27" name="Equation" r:id="rId3" imgW="545863" imgH="190417" progId="Equation.DSMT4">
                    <p:embed/>
                  </p:oleObj>
                </mc:Choice>
                <mc:Fallback>
                  <p:oleObj name="Equation" r:id="rId3" imgW="545863" imgH="190417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84" y="2220"/>
                          <a:ext cx="834" cy="2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6811" name="Object 11"/>
          <p:cNvGraphicFramePr>
            <a:graphicFrameLocks noChangeAspect="1"/>
          </p:cNvGraphicFramePr>
          <p:nvPr/>
        </p:nvGraphicFramePr>
        <p:xfrm>
          <a:off x="6638925" y="4011613"/>
          <a:ext cx="1601788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8" name="Equation" r:id="rId5" imgW="660113" imgH="190417" progId="Equation.DSMT4">
                  <p:embed/>
                </p:oleObj>
              </mc:Choice>
              <mc:Fallback>
                <p:oleObj name="Equation" r:id="rId5" imgW="660113" imgH="190417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8925" y="4011613"/>
                        <a:ext cx="1601788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12" name="Object 12"/>
          <p:cNvGraphicFramePr>
            <a:graphicFrameLocks noChangeAspect="1"/>
          </p:cNvGraphicFramePr>
          <p:nvPr/>
        </p:nvGraphicFramePr>
        <p:xfrm>
          <a:off x="6643688" y="4598988"/>
          <a:ext cx="221932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9" name="Equation" r:id="rId7" imgW="914400" imgH="190500" progId="Equation.DSMT4">
                  <p:embed/>
                </p:oleObj>
              </mc:Choice>
              <mc:Fallback>
                <p:oleObj name="Equation" r:id="rId7" imgW="914400" imgH="1905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688" y="4598988"/>
                        <a:ext cx="2219325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1" name="Arc 13"/>
          <p:cNvSpPr>
            <a:spLocks/>
          </p:cNvSpPr>
          <p:nvPr/>
        </p:nvSpPr>
        <p:spPr bwMode="auto">
          <a:xfrm rot="-4133236">
            <a:off x="3388519" y="2582069"/>
            <a:ext cx="1023937" cy="892175"/>
          </a:xfrm>
          <a:custGeom>
            <a:avLst/>
            <a:gdLst>
              <a:gd name="T0" fmla="*/ 2147483647 w 21528"/>
              <a:gd name="T1" fmla="*/ 0 h 21079"/>
              <a:gd name="T2" fmla="*/ 2147483647 w 21528"/>
              <a:gd name="T3" fmla="*/ 2147483647 h 21079"/>
              <a:gd name="T4" fmla="*/ 0 w 21528"/>
              <a:gd name="T5" fmla="*/ 2147483647 h 21079"/>
              <a:gd name="T6" fmla="*/ 0 60000 65536"/>
              <a:gd name="T7" fmla="*/ 0 60000 65536"/>
              <a:gd name="T8" fmla="*/ 0 60000 65536"/>
              <a:gd name="T9" fmla="*/ 0 w 21528"/>
              <a:gd name="T10" fmla="*/ 0 h 21079"/>
              <a:gd name="T11" fmla="*/ 21528 w 21528"/>
              <a:gd name="T12" fmla="*/ 21079 h 210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28" h="21079" fill="none" extrusionOk="0">
                <a:moveTo>
                  <a:pt x="4714" y="-1"/>
                </a:moveTo>
                <a:cubicBezTo>
                  <a:pt x="13941" y="2063"/>
                  <a:pt x="20754" y="9888"/>
                  <a:pt x="21527" y="19312"/>
                </a:cubicBezTo>
              </a:path>
              <a:path w="21528" h="21079" stroke="0" extrusionOk="0">
                <a:moveTo>
                  <a:pt x="4714" y="-1"/>
                </a:moveTo>
                <a:cubicBezTo>
                  <a:pt x="13941" y="2063"/>
                  <a:pt x="20754" y="9888"/>
                  <a:pt x="21527" y="19312"/>
                </a:cubicBezTo>
                <a:lnTo>
                  <a:pt x="0" y="21079"/>
                </a:lnTo>
                <a:lnTo>
                  <a:pt x="4714" y="-1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Oval 14"/>
          <p:cNvSpPr>
            <a:spLocks noChangeArrowheads="1"/>
          </p:cNvSpPr>
          <p:nvPr/>
        </p:nvSpPr>
        <p:spPr bwMode="auto">
          <a:xfrm>
            <a:off x="4535488" y="4227513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Text Box 15"/>
          <p:cNvSpPr txBox="1">
            <a:spLocks noChangeArrowheads="1"/>
          </p:cNvSpPr>
          <p:nvPr/>
        </p:nvSpPr>
        <p:spPr bwMode="auto">
          <a:xfrm>
            <a:off x="4497388" y="3449638"/>
            <a:ext cx="619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1800">
                <a:latin typeface="Comic Sans MS" pitchFamily="66" charset="0"/>
              </a:rPr>
              <a:t>4cm</a:t>
            </a:r>
          </a:p>
        </p:txBody>
      </p:sp>
      <p:sp>
        <p:nvSpPr>
          <p:cNvPr id="76820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5199063" cy="13398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mtClean="0"/>
              <a:t>Circumference </a:t>
            </a:r>
            <a:br>
              <a:rPr lang="en-GB" smtClean="0"/>
            </a:br>
            <a:r>
              <a:rPr lang="en-GB" smtClean="0"/>
              <a:t>of a circle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4CA05-A2C2-4D2D-B896-EBFB75159B7B}" type="slidenum">
              <a:rPr lang="en-GB"/>
              <a:pPr>
                <a:defRPr/>
              </a:pPr>
              <a:t>26</a:t>
            </a:fld>
            <a:endParaRPr lang="en-GB"/>
          </a:p>
        </p:txBody>
      </p:sp>
      <p:sp>
        <p:nvSpPr>
          <p:cNvPr id="39939" name="Line 2"/>
          <p:cNvSpPr>
            <a:spLocks noChangeShapeType="1"/>
          </p:cNvSpPr>
          <p:nvPr/>
        </p:nvSpPr>
        <p:spPr bwMode="auto">
          <a:xfrm>
            <a:off x="1314450" y="4586288"/>
            <a:ext cx="2698750" cy="317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0" name="Line 3"/>
          <p:cNvSpPr>
            <a:spLocks noChangeShapeType="1"/>
          </p:cNvSpPr>
          <p:nvPr/>
        </p:nvSpPr>
        <p:spPr bwMode="auto">
          <a:xfrm flipV="1">
            <a:off x="2649538" y="3638550"/>
            <a:ext cx="960437" cy="960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1" name="Oval 7"/>
          <p:cNvSpPr>
            <a:spLocks noChangeArrowheads="1"/>
          </p:cNvSpPr>
          <p:nvPr/>
        </p:nvSpPr>
        <p:spPr bwMode="auto">
          <a:xfrm>
            <a:off x="1273175" y="3232150"/>
            <a:ext cx="2743200" cy="2687638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Text Box 8"/>
          <p:cNvSpPr txBox="1">
            <a:spLocks noChangeArrowheads="1"/>
          </p:cNvSpPr>
          <p:nvPr/>
        </p:nvSpPr>
        <p:spPr bwMode="auto">
          <a:xfrm>
            <a:off x="1093788" y="1963738"/>
            <a:ext cx="67659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Tx/>
              <a:buAutoNum type="alphaUcPeriod" startAt="17"/>
            </a:pPr>
            <a:r>
              <a:rPr lang="en-GB" sz="1800">
                <a:latin typeface="Comic Sans MS" pitchFamily="66" charset="0"/>
              </a:rPr>
              <a:t> </a:t>
            </a:r>
            <a:r>
              <a:rPr lang="en-GB">
                <a:latin typeface="Comic Sans MS" pitchFamily="66" charset="0"/>
              </a:rPr>
              <a:t>The circumference of the circle is 60cm ?</a:t>
            </a:r>
          </a:p>
          <a:p>
            <a:pPr eaLnBrk="1" hangingPunct="1"/>
            <a:r>
              <a:rPr lang="en-GB">
                <a:latin typeface="Comic Sans MS" pitchFamily="66" charset="0"/>
              </a:rPr>
              <a:t>	 Find the length of the diameter and radius.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795838" y="2925763"/>
            <a:ext cx="1323975" cy="954087"/>
            <a:chOff x="4184" y="1910"/>
            <a:chExt cx="834" cy="601"/>
          </a:xfrm>
        </p:grpSpPr>
        <p:sp>
          <p:nvSpPr>
            <p:cNvPr id="77834" name="Text Box 10"/>
            <p:cNvSpPr txBox="1">
              <a:spLocks noChangeArrowheads="1"/>
            </p:cNvSpPr>
            <p:nvPr/>
          </p:nvSpPr>
          <p:spPr bwMode="auto">
            <a:xfrm>
              <a:off x="4305" y="1910"/>
              <a:ext cx="6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Solution</a:t>
              </a:r>
            </a:p>
          </p:txBody>
        </p:sp>
        <p:graphicFrame>
          <p:nvGraphicFramePr>
            <p:cNvPr id="39956" name="Object 11"/>
            <p:cNvGraphicFramePr>
              <a:graphicFrameLocks noChangeAspect="1"/>
            </p:cNvGraphicFramePr>
            <p:nvPr/>
          </p:nvGraphicFramePr>
          <p:xfrm>
            <a:off x="4184" y="2220"/>
            <a:ext cx="834" cy="2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57" name="Equation" r:id="rId3" imgW="545863" imgH="190417" progId="Equation.DSMT4">
                    <p:embed/>
                  </p:oleObj>
                </mc:Choice>
                <mc:Fallback>
                  <p:oleObj name="Equation" r:id="rId3" imgW="545863" imgH="190417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84" y="2220"/>
                          <a:ext cx="834" cy="2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7836" name="Object 12"/>
          <p:cNvGraphicFramePr>
            <a:graphicFrameLocks noChangeAspect="1"/>
          </p:cNvGraphicFramePr>
          <p:nvPr/>
        </p:nvGraphicFramePr>
        <p:xfrm>
          <a:off x="4637088" y="3905250"/>
          <a:ext cx="1817687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8" name="Equation" r:id="rId5" imgW="749300" imgH="190500" progId="Equation.DSMT4">
                  <p:embed/>
                </p:oleObj>
              </mc:Choice>
              <mc:Fallback>
                <p:oleObj name="Equation" r:id="rId5" imgW="749300" imgH="1905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7088" y="3905250"/>
                        <a:ext cx="1817687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7" name="Object 13"/>
          <p:cNvGraphicFramePr>
            <a:graphicFrameLocks noChangeAspect="1"/>
          </p:cNvGraphicFramePr>
          <p:nvPr/>
        </p:nvGraphicFramePr>
        <p:xfrm>
          <a:off x="4811713" y="4446588"/>
          <a:ext cx="1817687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9" name="Equation" r:id="rId7" imgW="748975" imgH="393529" progId="Equation.DSMT4">
                  <p:embed/>
                </p:oleObj>
              </mc:Choice>
              <mc:Fallback>
                <p:oleObj name="Equation" r:id="rId7" imgW="748975" imgH="393529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713" y="4446588"/>
                        <a:ext cx="1817687" cy="954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6" name="Arc 14"/>
          <p:cNvSpPr>
            <a:spLocks/>
          </p:cNvSpPr>
          <p:nvPr/>
        </p:nvSpPr>
        <p:spPr bwMode="auto">
          <a:xfrm rot="-4133236">
            <a:off x="1439069" y="2907506"/>
            <a:ext cx="1023938" cy="892175"/>
          </a:xfrm>
          <a:custGeom>
            <a:avLst/>
            <a:gdLst>
              <a:gd name="T0" fmla="*/ 2147483647 w 21528"/>
              <a:gd name="T1" fmla="*/ 0 h 21079"/>
              <a:gd name="T2" fmla="*/ 2147483647 w 21528"/>
              <a:gd name="T3" fmla="*/ 2147483647 h 21079"/>
              <a:gd name="T4" fmla="*/ 0 w 21528"/>
              <a:gd name="T5" fmla="*/ 2147483647 h 21079"/>
              <a:gd name="T6" fmla="*/ 0 60000 65536"/>
              <a:gd name="T7" fmla="*/ 0 60000 65536"/>
              <a:gd name="T8" fmla="*/ 0 60000 65536"/>
              <a:gd name="T9" fmla="*/ 0 w 21528"/>
              <a:gd name="T10" fmla="*/ 0 h 21079"/>
              <a:gd name="T11" fmla="*/ 21528 w 21528"/>
              <a:gd name="T12" fmla="*/ 21079 h 210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28" h="21079" fill="none" extrusionOk="0">
                <a:moveTo>
                  <a:pt x="4714" y="-1"/>
                </a:moveTo>
                <a:cubicBezTo>
                  <a:pt x="13941" y="2063"/>
                  <a:pt x="20754" y="9888"/>
                  <a:pt x="21527" y="19312"/>
                </a:cubicBezTo>
              </a:path>
              <a:path w="21528" h="21079" stroke="0" extrusionOk="0">
                <a:moveTo>
                  <a:pt x="4714" y="-1"/>
                </a:moveTo>
                <a:cubicBezTo>
                  <a:pt x="13941" y="2063"/>
                  <a:pt x="20754" y="9888"/>
                  <a:pt x="21527" y="19312"/>
                </a:cubicBezTo>
                <a:lnTo>
                  <a:pt x="0" y="21079"/>
                </a:lnTo>
                <a:lnTo>
                  <a:pt x="4714" y="-1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Oval 15"/>
          <p:cNvSpPr>
            <a:spLocks noChangeArrowheads="1"/>
          </p:cNvSpPr>
          <p:nvPr/>
        </p:nvSpPr>
        <p:spPr bwMode="auto">
          <a:xfrm>
            <a:off x="2586038" y="455295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7840" name="Object 16"/>
          <p:cNvGraphicFramePr>
            <a:graphicFrameLocks noChangeAspect="1"/>
          </p:cNvGraphicFramePr>
          <p:nvPr/>
        </p:nvGraphicFramePr>
        <p:xfrm>
          <a:off x="4835525" y="5630863"/>
          <a:ext cx="1785938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0" name="Equation" r:id="rId9" imgW="736600" imgH="190500" progId="Equation.DSMT4">
                  <p:embed/>
                </p:oleObj>
              </mc:Choice>
              <mc:Fallback>
                <p:oleObj name="Equation" r:id="rId9" imgW="736600" imgH="1905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5525" y="5630863"/>
                        <a:ext cx="1785938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1" name="Object 17"/>
          <p:cNvGraphicFramePr>
            <a:graphicFrameLocks noChangeAspect="1"/>
          </p:cNvGraphicFramePr>
          <p:nvPr/>
        </p:nvGraphicFramePr>
        <p:xfrm>
          <a:off x="7245350" y="3451225"/>
          <a:ext cx="123190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1" name="Equation" r:id="rId11" imgW="508000" imgH="190500" progId="Equation.DSMT4">
                  <p:embed/>
                </p:oleObj>
              </mc:Choice>
              <mc:Fallback>
                <p:oleObj name="Equation" r:id="rId11" imgW="508000" imgH="1905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5350" y="3451225"/>
                        <a:ext cx="1231900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2" name="Object 18"/>
          <p:cNvGraphicFramePr>
            <a:graphicFrameLocks noChangeAspect="1"/>
          </p:cNvGraphicFramePr>
          <p:nvPr/>
        </p:nvGraphicFramePr>
        <p:xfrm>
          <a:off x="7367588" y="4210050"/>
          <a:ext cx="132397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2" name="Equation" r:id="rId13" imgW="545626" imgH="177646" progId="Equation.DSMT4">
                  <p:embed/>
                </p:oleObj>
              </mc:Choice>
              <mc:Fallback>
                <p:oleObj name="Equation" r:id="rId13" imgW="545626" imgH="177646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7588" y="4210050"/>
                        <a:ext cx="1323975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3" name="Object 19"/>
          <p:cNvGraphicFramePr>
            <a:graphicFrameLocks noChangeAspect="1"/>
          </p:cNvGraphicFramePr>
          <p:nvPr/>
        </p:nvGraphicFramePr>
        <p:xfrm>
          <a:off x="7367588" y="4724400"/>
          <a:ext cx="1169987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3" name="Equation" r:id="rId15" imgW="482391" imgH="393529" progId="Equation.DSMT4">
                  <p:embed/>
                </p:oleObj>
              </mc:Choice>
              <mc:Fallback>
                <p:oleObj name="Equation" r:id="rId15" imgW="482391" imgH="393529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7588" y="4724400"/>
                        <a:ext cx="1169987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4" name="Object 20"/>
          <p:cNvGraphicFramePr>
            <a:graphicFrameLocks noChangeAspect="1"/>
          </p:cNvGraphicFramePr>
          <p:nvPr/>
        </p:nvGraphicFramePr>
        <p:xfrm>
          <a:off x="7158038" y="5630863"/>
          <a:ext cx="175418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4" name="Equation" r:id="rId17" imgW="723272" imgH="177646" progId="Equation.DSMT4">
                  <p:embed/>
                </p:oleObj>
              </mc:Choice>
              <mc:Fallback>
                <p:oleObj name="Equation" r:id="rId17" imgW="723272" imgH="177646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8038" y="5630863"/>
                        <a:ext cx="175418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3" name="Line 21"/>
          <p:cNvSpPr>
            <a:spLocks noChangeShapeType="1"/>
          </p:cNvSpPr>
          <p:nvPr/>
        </p:nvSpPr>
        <p:spPr bwMode="auto">
          <a:xfrm>
            <a:off x="6659563" y="3221038"/>
            <a:ext cx="0" cy="31003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8" name="Rectangle 24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5199063" cy="13398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mtClean="0"/>
              <a:t>Circumference </a:t>
            </a:r>
            <a:br>
              <a:rPr lang="en-GB" smtClean="0"/>
            </a:br>
            <a:r>
              <a:rPr lang="en-GB" smtClean="0"/>
              <a:t>of a circle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9CF6F-186C-48F7-B8A9-80BB94A335A2}" type="slidenum">
              <a:rPr lang="en-GB"/>
              <a:pPr>
                <a:defRPr/>
              </a:pPr>
              <a:t>27</a:t>
            </a:fld>
            <a:endParaRPr lang="en-GB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5199063" cy="13398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mtClean="0"/>
              <a:t>Circumference </a:t>
            </a:r>
            <a:br>
              <a:rPr lang="en-GB" smtClean="0"/>
            </a:br>
            <a:r>
              <a:rPr lang="en-GB" smtClean="0"/>
              <a:t>of a circle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E3585-62EA-4209-8387-3F79305E14F9}" type="slidenum">
              <a:rPr lang="en-GB"/>
              <a:pPr>
                <a:defRPr/>
              </a:pPr>
              <a:t>28</a:t>
            </a:fld>
            <a:endParaRPr lang="en-GB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5180013" cy="1244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600" smtClean="0"/>
              <a:t>length of the </a:t>
            </a:r>
            <a:br>
              <a:rPr lang="en-GB" sz="3600" smtClean="0"/>
            </a:br>
            <a:r>
              <a:rPr lang="en-GB" sz="3600" smtClean="0"/>
              <a:t>arc of a circle</a:t>
            </a:r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1152525" y="2790825"/>
            <a:ext cx="760095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GB" sz="3200" u="sng">
                <a:latin typeface="Comic Sans MS" pitchFamily="66" charset="0"/>
              </a:rPr>
              <a:t>Aim of Today’s Lesson</a:t>
            </a:r>
          </a:p>
          <a:p>
            <a:pPr algn="ctr" eaLnBrk="1" hangingPunct="1"/>
            <a:endParaRPr lang="en-GB" sz="3200">
              <a:latin typeface="Comic Sans MS" pitchFamily="66" charset="0"/>
            </a:endParaRPr>
          </a:p>
          <a:p>
            <a:pPr algn="ctr" eaLnBrk="1" hangingPunct="1"/>
            <a:r>
              <a:rPr lang="en-GB" sz="3200">
                <a:latin typeface="Comic Sans MS" pitchFamily="66" charset="0"/>
              </a:rPr>
              <a:t>To find and be able to use the formula </a:t>
            </a:r>
          </a:p>
          <a:p>
            <a:pPr algn="ctr" eaLnBrk="1" hangingPunct="1"/>
            <a:r>
              <a:rPr lang="en-GB" sz="3200">
                <a:latin typeface="Comic Sans MS" pitchFamily="66" charset="0"/>
              </a:rPr>
              <a:t>for calculating the length of an arc.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9E9E19-1596-444F-80BE-844C8E28FE54}" type="slidenum">
              <a:rPr lang="en-GB"/>
              <a:pPr>
                <a:defRPr/>
              </a:pPr>
              <a:t>29</a:t>
            </a:fld>
            <a:endParaRPr lang="en-GB"/>
          </a:p>
        </p:txBody>
      </p:sp>
      <p:sp>
        <p:nvSpPr>
          <p:cNvPr id="43011" name="Line 2"/>
          <p:cNvSpPr>
            <a:spLocks noChangeShapeType="1"/>
          </p:cNvSpPr>
          <p:nvPr/>
        </p:nvSpPr>
        <p:spPr bwMode="auto">
          <a:xfrm>
            <a:off x="2995613" y="4281488"/>
            <a:ext cx="896937" cy="10048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2" name="Line 3"/>
          <p:cNvSpPr>
            <a:spLocks noChangeShapeType="1"/>
          </p:cNvSpPr>
          <p:nvPr/>
        </p:nvSpPr>
        <p:spPr bwMode="auto">
          <a:xfrm flipV="1">
            <a:off x="3014663" y="3305175"/>
            <a:ext cx="987425" cy="9509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6"/>
          <p:cNvSpPr txBox="1">
            <a:spLocks noChangeArrowheads="1"/>
          </p:cNvSpPr>
          <p:nvPr/>
        </p:nvSpPr>
        <p:spPr bwMode="auto">
          <a:xfrm>
            <a:off x="1093788" y="1963738"/>
            <a:ext cx="2832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1800">
                <a:latin typeface="Comic Sans MS" pitchFamily="66" charset="0"/>
              </a:rPr>
              <a:t>Q. </a:t>
            </a:r>
            <a:r>
              <a:rPr lang="en-GB">
                <a:latin typeface="Comic Sans MS" pitchFamily="66" charset="0"/>
              </a:rPr>
              <a:t>What is an arc ?</a:t>
            </a:r>
          </a:p>
        </p:txBody>
      </p:sp>
      <p:sp>
        <p:nvSpPr>
          <p:cNvPr id="43014" name="Oval 7"/>
          <p:cNvSpPr>
            <a:spLocks noChangeArrowheads="1"/>
          </p:cNvSpPr>
          <p:nvPr/>
        </p:nvSpPr>
        <p:spPr bwMode="auto">
          <a:xfrm>
            <a:off x="2951163" y="421005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Oval 9"/>
          <p:cNvSpPr>
            <a:spLocks noChangeArrowheads="1"/>
          </p:cNvSpPr>
          <p:nvPr/>
        </p:nvSpPr>
        <p:spPr bwMode="auto">
          <a:xfrm>
            <a:off x="1639888" y="2889250"/>
            <a:ext cx="2741612" cy="2690813"/>
          </a:xfrm>
          <a:prstGeom prst="ellipse">
            <a:avLst/>
          </a:prstGeom>
          <a:noFill/>
          <a:ln w="57150" cap="rnd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6" name="Arc 10"/>
          <p:cNvSpPr>
            <a:spLocks/>
          </p:cNvSpPr>
          <p:nvPr/>
        </p:nvSpPr>
        <p:spPr bwMode="auto">
          <a:xfrm rot="18563434" flipV="1">
            <a:off x="3052762" y="3476626"/>
            <a:ext cx="1609725" cy="1460500"/>
          </a:xfrm>
          <a:custGeom>
            <a:avLst/>
            <a:gdLst>
              <a:gd name="T0" fmla="*/ 0 w 24624"/>
              <a:gd name="T1" fmla="*/ 2147483647 h 21600"/>
              <a:gd name="T2" fmla="*/ 2147483647 w 24624"/>
              <a:gd name="T3" fmla="*/ 2147483647 h 21600"/>
              <a:gd name="T4" fmla="*/ 2147483647 w 24624"/>
              <a:gd name="T5" fmla="*/ 2147483647 h 21600"/>
              <a:gd name="T6" fmla="*/ 0 60000 65536"/>
              <a:gd name="T7" fmla="*/ 0 60000 65536"/>
              <a:gd name="T8" fmla="*/ 0 60000 65536"/>
              <a:gd name="T9" fmla="*/ 0 w 24624"/>
              <a:gd name="T10" fmla="*/ 0 h 21600"/>
              <a:gd name="T11" fmla="*/ 24624 w 2462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624" h="21600" fill="none" extrusionOk="0">
                <a:moveTo>
                  <a:pt x="-1" y="277"/>
                </a:moveTo>
                <a:cubicBezTo>
                  <a:pt x="1141" y="92"/>
                  <a:pt x="2295" y="-1"/>
                  <a:pt x="3452" y="0"/>
                </a:cubicBezTo>
                <a:cubicBezTo>
                  <a:pt x="13731" y="0"/>
                  <a:pt x="22586" y="7243"/>
                  <a:pt x="24623" y="17319"/>
                </a:cubicBezTo>
              </a:path>
              <a:path w="24624" h="21600" stroke="0" extrusionOk="0">
                <a:moveTo>
                  <a:pt x="-1" y="277"/>
                </a:moveTo>
                <a:cubicBezTo>
                  <a:pt x="1141" y="92"/>
                  <a:pt x="2295" y="-1"/>
                  <a:pt x="3452" y="0"/>
                </a:cubicBezTo>
                <a:cubicBezTo>
                  <a:pt x="13731" y="0"/>
                  <a:pt x="22586" y="7243"/>
                  <a:pt x="24623" y="17319"/>
                </a:cubicBezTo>
                <a:lnTo>
                  <a:pt x="3452" y="21600"/>
                </a:lnTo>
                <a:lnTo>
                  <a:pt x="-1" y="277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Text Box 11"/>
          <p:cNvSpPr txBox="1">
            <a:spLocks noChangeArrowheads="1"/>
          </p:cNvSpPr>
          <p:nvPr/>
        </p:nvSpPr>
        <p:spPr bwMode="auto">
          <a:xfrm>
            <a:off x="3981450" y="2916238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A</a:t>
            </a:r>
          </a:p>
        </p:txBody>
      </p:sp>
      <p:sp>
        <p:nvSpPr>
          <p:cNvPr id="43018" name="Text Box 12"/>
          <p:cNvSpPr txBox="1">
            <a:spLocks noChangeArrowheads="1"/>
          </p:cNvSpPr>
          <p:nvPr/>
        </p:nvSpPr>
        <p:spPr bwMode="auto">
          <a:xfrm>
            <a:off x="3870325" y="5186363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B</a:t>
            </a:r>
          </a:p>
        </p:txBody>
      </p:sp>
      <p:sp>
        <p:nvSpPr>
          <p:cNvPr id="81933" name="Text Box 13"/>
          <p:cNvSpPr txBox="1">
            <a:spLocks noChangeArrowheads="1"/>
          </p:cNvSpPr>
          <p:nvPr/>
        </p:nvSpPr>
        <p:spPr bwMode="auto">
          <a:xfrm>
            <a:off x="5389563" y="2706688"/>
            <a:ext cx="330358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Answer</a:t>
            </a:r>
          </a:p>
          <a:p>
            <a:pPr algn="ctr">
              <a:defRPr/>
            </a:pPr>
            <a:endParaRPr lang="en-GB">
              <a:solidFill>
                <a:srgbClr val="FFFF00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An arc is a fraction</a:t>
            </a:r>
          </a:p>
          <a:p>
            <a:pPr algn="ctr">
              <a:defRPr/>
            </a:pPr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of the circumference.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443413" y="4541838"/>
            <a:ext cx="2025650" cy="619125"/>
            <a:chOff x="2799" y="2861"/>
            <a:chExt cx="1276" cy="390"/>
          </a:xfrm>
        </p:grpSpPr>
        <p:sp>
          <p:nvSpPr>
            <p:cNvPr id="43025" name="Line 15"/>
            <p:cNvSpPr>
              <a:spLocks noChangeShapeType="1"/>
            </p:cNvSpPr>
            <p:nvPr/>
          </p:nvSpPr>
          <p:spPr bwMode="auto">
            <a:xfrm flipH="1" flipV="1">
              <a:off x="2799" y="2861"/>
              <a:ext cx="300" cy="2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6" name="Text Box 16"/>
            <p:cNvSpPr txBox="1">
              <a:spLocks noChangeArrowheads="1"/>
            </p:cNvSpPr>
            <p:nvPr/>
          </p:nvSpPr>
          <p:spPr bwMode="auto">
            <a:xfrm>
              <a:off x="3116" y="2963"/>
              <a:ext cx="9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latin typeface="Comic Sans MS" pitchFamily="66" charset="0"/>
                </a:rPr>
                <a:t>minor arc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106488" y="5146675"/>
            <a:ext cx="1554162" cy="1054100"/>
            <a:chOff x="697" y="3242"/>
            <a:chExt cx="979" cy="664"/>
          </a:xfrm>
        </p:grpSpPr>
        <p:sp>
          <p:nvSpPr>
            <p:cNvPr id="43023" name="Text Box 18"/>
            <p:cNvSpPr txBox="1">
              <a:spLocks noChangeArrowheads="1"/>
            </p:cNvSpPr>
            <p:nvPr/>
          </p:nvSpPr>
          <p:spPr bwMode="auto">
            <a:xfrm>
              <a:off x="697" y="3618"/>
              <a:ext cx="9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FF00"/>
                  </a:solidFill>
                  <a:latin typeface="Comic Sans MS" pitchFamily="66" charset="0"/>
                </a:rPr>
                <a:t>major arc</a:t>
              </a:r>
            </a:p>
          </p:txBody>
        </p:sp>
        <p:sp>
          <p:nvSpPr>
            <p:cNvPr id="43024" name="Line 19"/>
            <p:cNvSpPr>
              <a:spLocks noChangeShapeType="1"/>
            </p:cNvSpPr>
            <p:nvPr/>
          </p:nvSpPr>
          <p:spPr bwMode="auto">
            <a:xfrm flipV="1">
              <a:off x="1050" y="3242"/>
              <a:ext cx="176" cy="413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2022475" y="571500"/>
            <a:ext cx="5180013" cy="7429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600" dirty="0" smtClean="0"/>
              <a:t>Arc length of a circle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141B77-A0FA-462D-A55E-B60568EAB251}" type="slidenum">
              <a:rPr lang="en-GB"/>
              <a:pPr>
                <a:defRPr/>
              </a:pPr>
              <a:t>3</a:t>
            </a:fld>
            <a:endParaRPr lang="en-GB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1965325" y="3397250"/>
            <a:ext cx="59118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GB" sz="3200">
                <a:latin typeface="Comic Sans MS" pitchFamily="66" charset="0"/>
              </a:rPr>
              <a:t>To identify isosceles triangles</a:t>
            </a:r>
          </a:p>
          <a:p>
            <a:pPr algn="ctr" eaLnBrk="1" hangingPunct="1"/>
            <a:r>
              <a:rPr lang="en-GB" sz="3200">
                <a:latin typeface="Comic Sans MS" pitchFamily="66" charset="0"/>
              </a:rPr>
              <a:t>within a circle. </a:t>
            </a:r>
          </a:p>
        </p:txBody>
      </p:sp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3008313" y="2551113"/>
            <a:ext cx="43878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3200" u="sng">
                <a:solidFill>
                  <a:srgbClr val="FFFF00"/>
                </a:solidFill>
                <a:latin typeface="Comic Sans MS" pitchFamily="66" charset="0"/>
              </a:rPr>
              <a:t>Aim of Today’s Lesson</a:t>
            </a:r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2022475" y="374650"/>
            <a:ext cx="5322888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Isosceles triangles </a:t>
            </a:r>
            <a:b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in Circles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BE4C39-3520-4415-AE81-EB3F216B6685}" type="slidenum">
              <a:rPr lang="en-GB"/>
              <a:pPr>
                <a:defRPr/>
              </a:pPr>
              <a:t>30</a:t>
            </a:fld>
            <a:endParaRPr lang="en-GB"/>
          </a:p>
        </p:txBody>
      </p:sp>
      <p:sp>
        <p:nvSpPr>
          <p:cNvPr id="44035" name="Line 2"/>
          <p:cNvSpPr>
            <a:spLocks noChangeShapeType="1"/>
          </p:cNvSpPr>
          <p:nvPr/>
        </p:nvSpPr>
        <p:spPr bwMode="auto">
          <a:xfrm flipV="1">
            <a:off x="4598988" y="3313113"/>
            <a:ext cx="960437" cy="960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6" name="Oval 6"/>
          <p:cNvSpPr>
            <a:spLocks noChangeArrowheads="1"/>
          </p:cNvSpPr>
          <p:nvPr/>
        </p:nvSpPr>
        <p:spPr bwMode="auto">
          <a:xfrm>
            <a:off x="3222625" y="2906713"/>
            <a:ext cx="2743200" cy="2687637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Text Box 7"/>
          <p:cNvSpPr txBox="1">
            <a:spLocks noChangeArrowheads="1"/>
          </p:cNvSpPr>
          <p:nvPr/>
        </p:nvSpPr>
        <p:spPr bwMode="auto">
          <a:xfrm>
            <a:off x="1093788" y="1963738"/>
            <a:ext cx="65579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1800">
                <a:latin typeface="Comic Sans MS" pitchFamily="66" charset="0"/>
              </a:rPr>
              <a:t>Q.	</a:t>
            </a:r>
            <a:r>
              <a:rPr lang="en-GB">
                <a:latin typeface="Comic Sans MS" pitchFamily="66" charset="0"/>
              </a:rPr>
              <a:t>Find the circumference of the circle ?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642100" y="3032125"/>
            <a:ext cx="1323975" cy="954088"/>
            <a:chOff x="4184" y="1910"/>
            <a:chExt cx="834" cy="601"/>
          </a:xfrm>
        </p:grpSpPr>
        <p:sp>
          <p:nvSpPr>
            <p:cNvPr id="82953" name="Text Box 9"/>
            <p:cNvSpPr txBox="1">
              <a:spLocks noChangeArrowheads="1"/>
            </p:cNvSpPr>
            <p:nvPr/>
          </p:nvSpPr>
          <p:spPr bwMode="auto">
            <a:xfrm>
              <a:off x="4305" y="1910"/>
              <a:ext cx="6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Solution</a:t>
              </a:r>
            </a:p>
          </p:txBody>
        </p:sp>
        <p:graphicFrame>
          <p:nvGraphicFramePr>
            <p:cNvPr id="44046" name="Object 10"/>
            <p:cNvGraphicFramePr>
              <a:graphicFrameLocks noChangeAspect="1"/>
            </p:cNvGraphicFramePr>
            <p:nvPr/>
          </p:nvGraphicFramePr>
          <p:xfrm>
            <a:off x="4184" y="2220"/>
            <a:ext cx="834" cy="2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47" name="Equation" r:id="rId3" imgW="545863" imgH="190417" progId="Equation.DSMT4">
                    <p:embed/>
                  </p:oleObj>
                </mc:Choice>
                <mc:Fallback>
                  <p:oleObj name="Equation" r:id="rId3" imgW="545863" imgH="190417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84" y="2220"/>
                          <a:ext cx="834" cy="2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2955" name="Object 11"/>
          <p:cNvGraphicFramePr>
            <a:graphicFrameLocks noChangeAspect="1"/>
          </p:cNvGraphicFramePr>
          <p:nvPr/>
        </p:nvGraphicFramePr>
        <p:xfrm>
          <a:off x="6635750" y="4011613"/>
          <a:ext cx="1817688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8" name="Equation" r:id="rId5" imgW="749300" imgH="190500" progId="Equation.DSMT4">
                  <p:embed/>
                </p:oleObj>
              </mc:Choice>
              <mc:Fallback>
                <p:oleObj name="Equation" r:id="rId5" imgW="749300" imgH="1905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0" y="4011613"/>
                        <a:ext cx="1817688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56" name="Object 12"/>
          <p:cNvGraphicFramePr>
            <a:graphicFrameLocks noChangeAspect="1"/>
          </p:cNvGraphicFramePr>
          <p:nvPr/>
        </p:nvGraphicFramePr>
        <p:xfrm>
          <a:off x="6635750" y="4598988"/>
          <a:ext cx="2063750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9" name="Equation" r:id="rId7" imgW="850531" imgH="190417" progId="Equation.DSMT4">
                  <p:embed/>
                </p:oleObj>
              </mc:Choice>
              <mc:Fallback>
                <p:oleObj name="Equation" r:id="rId7" imgW="850531" imgH="190417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0" y="4598988"/>
                        <a:ext cx="2063750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1" name="Arc 13"/>
          <p:cNvSpPr>
            <a:spLocks/>
          </p:cNvSpPr>
          <p:nvPr/>
        </p:nvSpPr>
        <p:spPr bwMode="auto">
          <a:xfrm rot="-4133236">
            <a:off x="3388519" y="2582069"/>
            <a:ext cx="1023937" cy="892175"/>
          </a:xfrm>
          <a:custGeom>
            <a:avLst/>
            <a:gdLst>
              <a:gd name="T0" fmla="*/ 2147483647 w 21528"/>
              <a:gd name="T1" fmla="*/ 0 h 21079"/>
              <a:gd name="T2" fmla="*/ 2147483647 w 21528"/>
              <a:gd name="T3" fmla="*/ 2147483647 h 21079"/>
              <a:gd name="T4" fmla="*/ 0 w 21528"/>
              <a:gd name="T5" fmla="*/ 2147483647 h 21079"/>
              <a:gd name="T6" fmla="*/ 0 60000 65536"/>
              <a:gd name="T7" fmla="*/ 0 60000 65536"/>
              <a:gd name="T8" fmla="*/ 0 60000 65536"/>
              <a:gd name="T9" fmla="*/ 0 w 21528"/>
              <a:gd name="T10" fmla="*/ 0 h 21079"/>
              <a:gd name="T11" fmla="*/ 21528 w 21528"/>
              <a:gd name="T12" fmla="*/ 21079 h 210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28" h="21079" fill="none" extrusionOk="0">
                <a:moveTo>
                  <a:pt x="4714" y="-1"/>
                </a:moveTo>
                <a:cubicBezTo>
                  <a:pt x="13941" y="2063"/>
                  <a:pt x="20754" y="9888"/>
                  <a:pt x="21527" y="19312"/>
                </a:cubicBezTo>
              </a:path>
              <a:path w="21528" h="21079" stroke="0" extrusionOk="0">
                <a:moveTo>
                  <a:pt x="4714" y="-1"/>
                </a:moveTo>
                <a:cubicBezTo>
                  <a:pt x="13941" y="2063"/>
                  <a:pt x="20754" y="9888"/>
                  <a:pt x="21527" y="19312"/>
                </a:cubicBezTo>
                <a:lnTo>
                  <a:pt x="0" y="21079"/>
                </a:lnTo>
                <a:lnTo>
                  <a:pt x="4714" y="-1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Oval 14"/>
          <p:cNvSpPr>
            <a:spLocks noChangeArrowheads="1"/>
          </p:cNvSpPr>
          <p:nvPr/>
        </p:nvSpPr>
        <p:spPr bwMode="auto">
          <a:xfrm>
            <a:off x="4535488" y="4227513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Text Box 15"/>
          <p:cNvSpPr txBox="1">
            <a:spLocks noChangeArrowheads="1"/>
          </p:cNvSpPr>
          <p:nvPr/>
        </p:nvSpPr>
        <p:spPr bwMode="auto">
          <a:xfrm>
            <a:off x="4497388" y="3449638"/>
            <a:ext cx="7223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1800">
                <a:latin typeface="Comic Sans MS" pitchFamily="66" charset="0"/>
              </a:rPr>
              <a:t>10cm</a:t>
            </a:r>
          </a:p>
        </p:txBody>
      </p:sp>
      <p:sp>
        <p:nvSpPr>
          <p:cNvPr id="21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2022475" y="571500"/>
            <a:ext cx="5180013" cy="7429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600" dirty="0" smtClean="0"/>
              <a:t>Arc length of a circle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89A855-9DEA-4CFE-A379-02FD913EF3AF}" type="slidenum">
              <a:rPr lang="en-GB"/>
              <a:pPr>
                <a:defRPr/>
              </a:pPr>
              <a:t>31</a:t>
            </a:fld>
            <a:endParaRPr lang="en-GB"/>
          </a:p>
        </p:txBody>
      </p:sp>
      <p:graphicFrame>
        <p:nvGraphicFramePr>
          <p:cNvPr id="87054" name="Object 14"/>
          <p:cNvGraphicFramePr>
            <a:graphicFrameLocks noChangeAspect="1"/>
          </p:cNvGraphicFramePr>
          <p:nvPr/>
        </p:nvGraphicFramePr>
        <p:xfrm>
          <a:off x="4630738" y="3930650"/>
          <a:ext cx="41846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2" name="Equation" r:id="rId3" imgW="1968500" imgH="406400" progId="Equation.DSMT4">
                  <p:embed/>
                </p:oleObj>
              </mc:Choice>
              <mc:Fallback>
                <p:oleObj name="Equation" r:id="rId3" imgW="1968500" imgH="406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0738" y="3930650"/>
                        <a:ext cx="418465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5" name="Object 15"/>
          <p:cNvGraphicFramePr>
            <a:graphicFrameLocks noChangeAspect="1"/>
          </p:cNvGraphicFramePr>
          <p:nvPr/>
        </p:nvGraphicFramePr>
        <p:xfrm>
          <a:off x="4541838" y="5276850"/>
          <a:ext cx="3514725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3" name="Equation" r:id="rId5" imgW="1447800" imgH="228600" progId="Equation.DSMT4">
                  <p:embed/>
                </p:oleObj>
              </mc:Choice>
              <mc:Fallback>
                <p:oleObj name="Equation" r:id="rId5" imgW="1447800" imgH="228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1838" y="5276850"/>
                        <a:ext cx="3514725" cy="554038"/>
                      </a:xfrm>
                      <a:prstGeom prst="rect">
                        <a:avLst/>
                      </a:prstGeom>
                      <a:solidFill>
                        <a:srgbClr val="000000"/>
                      </a:solidFill>
                      <a:ln w="5715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67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2022475" y="571500"/>
            <a:ext cx="5180013" cy="7429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600" dirty="0" smtClean="0"/>
              <a:t>Arc length of a circle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5476875" y="2505075"/>
            <a:ext cx="3495675" cy="104775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76875" y="2581275"/>
            <a:ext cx="170815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u="sng" dirty="0">
                <a:latin typeface="+mj-lt"/>
              </a:rPr>
              <a:t>Arc length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6124575" y="2990850"/>
            <a:ext cx="6016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l-GR">
                <a:latin typeface="Comic Sans MS" pitchFamily="66" charset="0"/>
              </a:rPr>
              <a:t>π</a:t>
            </a:r>
            <a:r>
              <a:rPr lang="en-GB">
                <a:latin typeface="Comic Sans MS" pitchFamily="66" charset="0"/>
              </a:rPr>
              <a:t>D</a:t>
            </a:r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410450" y="2581275"/>
            <a:ext cx="154305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u="sng" dirty="0">
                <a:latin typeface="+mj-lt"/>
              </a:rPr>
              <a:t>Arc angle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7800975" y="3028950"/>
            <a:ext cx="854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360</a:t>
            </a:r>
            <a:r>
              <a:rPr lang="en-GB" baseline="30000">
                <a:latin typeface="Comic Sans MS" pitchFamily="66" charset="0"/>
              </a:rPr>
              <a:t>o</a:t>
            </a:r>
            <a:endParaRPr lang="en-GB" baseline="30000"/>
          </a:p>
        </p:txBody>
      </p:sp>
      <p:sp>
        <p:nvSpPr>
          <p:cNvPr id="42" name="TextBox 41"/>
          <p:cNvSpPr txBox="1"/>
          <p:nvPr/>
        </p:nvSpPr>
        <p:spPr>
          <a:xfrm>
            <a:off x="7162800" y="2752725"/>
            <a:ext cx="34131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=</a:t>
            </a:r>
          </a:p>
        </p:txBody>
      </p:sp>
      <p:sp>
        <p:nvSpPr>
          <p:cNvPr id="45068" name="Line 2"/>
          <p:cNvSpPr>
            <a:spLocks noChangeShapeType="1"/>
          </p:cNvSpPr>
          <p:nvPr/>
        </p:nvSpPr>
        <p:spPr bwMode="auto">
          <a:xfrm flipV="1">
            <a:off x="2373313" y="2876550"/>
            <a:ext cx="46037" cy="13144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9" name="Line 3"/>
          <p:cNvSpPr>
            <a:spLocks noChangeShapeType="1"/>
          </p:cNvSpPr>
          <p:nvPr/>
        </p:nvSpPr>
        <p:spPr bwMode="auto">
          <a:xfrm flipH="1" flipV="1">
            <a:off x="1285875" y="3419475"/>
            <a:ext cx="1125538" cy="836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0" name="Text Box 6"/>
          <p:cNvSpPr txBox="1">
            <a:spLocks noChangeArrowheads="1"/>
          </p:cNvSpPr>
          <p:nvPr/>
        </p:nvSpPr>
        <p:spPr bwMode="auto">
          <a:xfrm>
            <a:off x="1093788" y="1963738"/>
            <a:ext cx="6802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1800">
                <a:latin typeface="Comic Sans MS" pitchFamily="66" charset="0"/>
              </a:rPr>
              <a:t>Q. </a:t>
            </a:r>
            <a:r>
              <a:rPr lang="en-GB">
                <a:latin typeface="Comic Sans MS" pitchFamily="66" charset="0"/>
              </a:rPr>
              <a:t>Find the length of the minor arc XY below ?</a:t>
            </a:r>
          </a:p>
        </p:txBody>
      </p:sp>
      <p:sp>
        <p:nvSpPr>
          <p:cNvPr id="45071" name="Oval 7"/>
          <p:cNvSpPr>
            <a:spLocks noChangeArrowheads="1"/>
          </p:cNvSpPr>
          <p:nvPr/>
        </p:nvSpPr>
        <p:spPr bwMode="auto">
          <a:xfrm flipH="1">
            <a:off x="2322513" y="421005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Text Box 8"/>
          <p:cNvSpPr txBox="1">
            <a:spLocks noChangeArrowheads="1"/>
          </p:cNvSpPr>
          <p:nvPr/>
        </p:nvSpPr>
        <p:spPr bwMode="auto">
          <a:xfrm>
            <a:off x="2379663" y="3343275"/>
            <a:ext cx="860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6 cm</a:t>
            </a:r>
          </a:p>
        </p:txBody>
      </p:sp>
      <p:sp>
        <p:nvSpPr>
          <p:cNvPr id="45073" name="Oval 10"/>
          <p:cNvSpPr>
            <a:spLocks noChangeArrowheads="1"/>
          </p:cNvSpPr>
          <p:nvPr/>
        </p:nvSpPr>
        <p:spPr bwMode="auto">
          <a:xfrm flipH="1">
            <a:off x="1011238" y="2889250"/>
            <a:ext cx="2741612" cy="2690813"/>
          </a:xfrm>
          <a:prstGeom prst="ellipse">
            <a:avLst/>
          </a:prstGeom>
          <a:noFill/>
          <a:ln w="57150" cap="rnd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Text Box 11"/>
          <p:cNvSpPr txBox="1">
            <a:spLocks noChangeArrowheads="1"/>
          </p:cNvSpPr>
          <p:nvPr/>
        </p:nvSpPr>
        <p:spPr bwMode="auto">
          <a:xfrm>
            <a:off x="1882775" y="3613150"/>
            <a:ext cx="5889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000" dirty="0">
                <a:latin typeface="+mj-lt"/>
              </a:rPr>
              <a:t>45</a:t>
            </a:r>
            <a:r>
              <a:rPr lang="en-GB" sz="2000" baseline="60000" dirty="0">
                <a:latin typeface="+mj-lt"/>
              </a:rPr>
              <a:t>o</a:t>
            </a:r>
            <a:endParaRPr lang="en-GB" sz="2000" dirty="0">
              <a:latin typeface="+mj-lt"/>
            </a:endParaRPr>
          </a:p>
        </p:txBody>
      </p:sp>
      <p:sp>
        <p:nvSpPr>
          <p:cNvPr id="45075" name="Text Box 13"/>
          <p:cNvSpPr txBox="1">
            <a:spLocks noChangeArrowheads="1"/>
          </p:cNvSpPr>
          <p:nvPr/>
        </p:nvSpPr>
        <p:spPr bwMode="auto">
          <a:xfrm>
            <a:off x="2238375" y="2430463"/>
            <a:ext cx="365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x</a:t>
            </a:r>
          </a:p>
        </p:txBody>
      </p:sp>
      <p:sp>
        <p:nvSpPr>
          <p:cNvPr id="45076" name="Text Box 14"/>
          <p:cNvSpPr txBox="1">
            <a:spLocks noChangeArrowheads="1"/>
          </p:cNvSpPr>
          <p:nvPr/>
        </p:nvSpPr>
        <p:spPr bwMode="auto">
          <a:xfrm>
            <a:off x="936625" y="3062288"/>
            <a:ext cx="3444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y</a:t>
            </a:r>
          </a:p>
        </p:txBody>
      </p:sp>
      <p:sp>
        <p:nvSpPr>
          <p:cNvPr id="55" name="Arc 54"/>
          <p:cNvSpPr/>
          <p:nvPr/>
        </p:nvSpPr>
        <p:spPr>
          <a:xfrm>
            <a:off x="990600" y="2895600"/>
            <a:ext cx="2762250" cy="2724150"/>
          </a:xfrm>
          <a:prstGeom prst="arc">
            <a:avLst>
              <a:gd name="adj1" fmla="val 12911699"/>
              <a:gd name="adj2" fmla="val 16316087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914400" y="2790825"/>
            <a:ext cx="2905125" cy="2876550"/>
          </a:xfrm>
          <a:prstGeom prst="arc">
            <a:avLst>
              <a:gd name="adj1" fmla="val 16510695"/>
              <a:gd name="adj2" fmla="val 16316087"/>
            </a:avLst>
          </a:prstGeom>
          <a:ln w="19050">
            <a:solidFill>
              <a:srgbClr val="FFFFFF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2152650" y="4048125"/>
            <a:ext cx="438150" cy="447675"/>
          </a:xfrm>
          <a:prstGeom prst="arc">
            <a:avLst>
              <a:gd name="adj1" fmla="val 16510695"/>
              <a:gd name="adj2" fmla="val 16316087"/>
            </a:avLst>
          </a:prstGeom>
          <a:ln w="19050">
            <a:solidFill>
              <a:srgbClr val="FFFF00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8" name="Text Box 11"/>
          <p:cNvSpPr txBox="1">
            <a:spLocks noChangeArrowheads="1"/>
          </p:cNvSpPr>
          <p:nvPr/>
        </p:nvSpPr>
        <p:spPr bwMode="auto">
          <a:xfrm>
            <a:off x="2063750" y="4479925"/>
            <a:ext cx="687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dirty="0">
                <a:solidFill>
                  <a:srgbClr val="FFFF00"/>
                </a:solidFill>
                <a:latin typeface="+mj-lt"/>
              </a:rPr>
              <a:t>360</a:t>
            </a:r>
            <a:r>
              <a:rPr lang="en-GB" sz="1800" baseline="60000" dirty="0">
                <a:solidFill>
                  <a:srgbClr val="FFFF00"/>
                </a:solidFill>
                <a:latin typeface="+mj-lt"/>
              </a:rPr>
              <a:t>o</a:t>
            </a:r>
            <a:endParaRPr lang="en-GB" sz="18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743325" y="2809875"/>
            <a:ext cx="171132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connection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8" grpId="0"/>
      <p:bldP spid="39" grpId="0"/>
      <p:bldP spid="40" grpId="0"/>
      <p:bldP spid="42" grpId="0"/>
      <p:bldP spid="58" grpId="0"/>
      <p:bldP spid="5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E84EF5-BEC2-491B-AAC0-5E4C7938B3D9}" type="slidenum">
              <a:rPr lang="en-GB"/>
              <a:pPr>
                <a:defRPr/>
              </a:pPr>
              <a:t>32</a:t>
            </a:fld>
            <a:endParaRPr lang="en-GB"/>
          </a:p>
        </p:txBody>
      </p:sp>
      <p:graphicFrame>
        <p:nvGraphicFramePr>
          <p:cNvPr id="87054" name="Object 14"/>
          <p:cNvGraphicFramePr>
            <a:graphicFrameLocks noChangeAspect="1"/>
          </p:cNvGraphicFramePr>
          <p:nvPr/>
        </p:nvGraphicFramePr>
        <p:xfrm>
          <a:off x="4010025" y="3930650"/>
          <a:ext cx="4776788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4" name="Equation" r:id="rId3" imgW="1968500" imgH="406400" progId="Equation.DSMT4">
                  <p:embed/>
                </p:oleObj>
              </mc:Choice>
              <mc:Fallback>
                <p:oleObj name="Equation" r:id="rId3" imgW="1968500" imgH="406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0025" y="3930650"/>
                        <a:ext cx="4776788" cy="98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5" name="Object 15"/>
          <p:cNvGraphicFramePr>
            <a:graphicFrameLocks noChangeAspect="1"/>
          </p:cNvGraphicFramePr>
          <p:nvPr/>
        </p:nvGraphicFramePr>
        <p:xfrm>
          <a:off x="4527550" y="5276850"/>
          <a:ext cx="3544888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5" name="Equation" r:id="rId5" imgW="1460500" imgH="228600" progId="Equation.DSMT4">
                  <p:embed/>
                </p:oleObj>
              </mc:Choice>
              <mc:Fallback>
                <p:oleObj name="Equation" r:id="rId5" imgW="1460500" imgH="228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7550" y="5276850"/>
                        <a:ext cx="3544888" cy="554038"/>
                      </a:xfrm>
                      <a:prstGeom prst="rect">
                        <a:avLst/>
                      </a:prstGeom>
                      <a:solidFill>
                        <a:srgbClr val="000000"/>
                      </a:solidFill>
                      <a:ln w="5715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67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2022475" y="571500"/>
            <a:ext cx="5180013" cy="7429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600" dirty="0" smtClean="0"/>
              <a:t>Arc length of a circle</a:t>
            </a:r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5476875" y="2505075"/>
            <a:ext cx="3495675" cy="1047750"/>
            <a:chOff x="5476875" y="2505075"/>
            <a:chExt cx="3495675" cy="1047750"/>
          </a:xfrm>
        </p:grpSpPr>
        <p:sp>
          <p:nvSpPr>
            <p:cNvPr id="41" name="Rounded Rectangle 40"/>
            <p:cNvSpPr/>
            <p:nvPr/>
          </p:nvSpPr>
          <p:spPr>
            <a:xfrm>
              <a:off x="5476875" y="2505075"/>
              <a:ext cx="3495675" cy="1047750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latin typeface="+mj-lt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476875" y="2581275"/>
              <a:ext cx="1708150" cy="4619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u="sng" dirty="0">
                  <a:latin typeface="+mj-lt"/>
                </a:rPr>
                <a:t>Arc length</a:t>
              </a:r>
            </a:p>
          </p:txBody>
        </p:sp>
        <p:sp>
          <p:nvSpPr>
            <p:cNvPr id="46100" name="TextBox 37"/>
            <p:cNvSpPr txBox="1">
              <a:spLocks noChangeArrowheads="1"/>
            </p:cNvSpPr>
            <p:nvPr/>
          </p:nvSpPr>
          <p:spPr bwMode="auto">
            <a:xfrm>
              <a:off x="6124575" y="2990850"/>
              <a:ext cx="60144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l-GR">
                  <a:latin typeface="Comic Sans MS" pitchFamily="66" charset="0"/>
                </a:rPr>
                <a:t>π</a:t>
              </a:r>
              <a:r>
                <a:rPr lang="en-GB">
                  <a:latin typeface="Comic Sans MS" pitchFamily="66" charset="0"/>
                </a:rPr>
                <a:t>D</a:t>
              </a:r>
              <a:endParaRPr lang="en-GB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410450" y="2581275"/>
              <a:ext cx="1543050" cy="4619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u="sng" dirty="0">
                  <a:latin typeface="+mj-lt"/>
                </a:rPr>
                <a:t>Arc angle</a:t>
              </a:r>
            </a:p>
          </p:txBody>
        </p:sp>
        <p:sp>
          <p:nvSpPr>
            <p:cNvPr id="46102" name="TextBox 39"/>
            <p:cNvSpPr txBox="1">
              <a:spLocks noChangeArrowheads="1"/>
            </p:cNvSpPr>
            <p:nvPr/>
          </p:nvSpPr>
          <p:spPr bwMode="auto">
            <a:xfrm>
              <a:off x="7800975" y="3028950"/>
              <a:ext cx="85472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latin typeface="Comic Sans MS" pitchFamily="66" charset="0"/>
                </a:rPr>
                <a:t>360</a:t>
              </a:r>
              <a:r>
                <a:rPr lang="en-GB" baseline="30000">
                  <a:latin typeface="Comic Sans MS" pitchFamily="66" charset="0"/>
                </a:rPr>
                <a:t>o</a:t>
              </a:r>
              <a:endParaRPr lang="en-GB" baseline="3000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162800" y="2752725"/>
              <a:ext cx="341313" cy="4619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dirty="0">
                  <a:latin typeface="+mj-lt"/>
                </a:rPr>
                <a:t>=</a:t>
              </a:r>
            </a:p>
          </p:txBody>
        </p:sp>
      </p:grpSp>
      <p:sp>
        <p:nvSpPr>
          <p:cNvPr id="46087" name="Line 2"/>
          <p:cNvSpPr>
            <a:spLocks noChangeShapeType="1"/>
          </p:cNvSpPr>
          <p:nvPr/>
        </p:nvSpPr>
        <p:spPr bwMode="auto">
          <a:xfrm>
            <a:off x="2366963" y="4281488"/>
            <a:ext cx="896937" cy="10048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8" name="Line 3"/>
          <p:cNvSpPr>
            <a:spLocks noChangeShapeType="1"/>
          </p:cNvSpPr>
          <p:nvPr/>
        </p:nvSpPr>
        <p:spPr bwMode="auto">
          <a:xfrm flipV="1">
            <a:off x="2386013" y="3305175"/>
            <a:ext cx="987425" cy="9509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9" name="Text Box 6"/>
          <p:cNvSpPr txBox="1">
            <a:spLocks noChangeArrowheads="1"/>
          </p:cNvSpPr>
          <p:nvPr/>
        </p:nvSpPr>
        <p:spPr bwMode="auto">
          <a:xfrm>
            <a:off x="1093788" y="1963738"/>
            <a:ext cx="6802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1800">
                <a:latin typeface="Comic Sans MS" pitchFamily="66" charset="0"/>
              </a:rPr>
              <a:t>Q. </a:t>
            </a:r>
            <a:r>
              <a:rPr lang="en-GB">
                <a:latin typeface="Comic Sans MS" pitchFamily="66" charset="0"/>
              </a:rPr>
              <a:t>Find the length of the minor arc AB below ?</a:t>
            </a:r>
          </a:p>
        </p:txBody>
      </p:sp>
      <p:sp>
        <p:nvSpPr>
          <p:cNvPr id="46090" name="Oval 7"/>
          <p:cNvSpPr>
            <a:spLocks noChangeArrowheads="1"/>
          </p:cNvSpPr>
          <p:nvPr/>
        </p:nvSpPr>
        <p:spPr bwMode="auto">
          <a:xfrm>
            <a:off x="2322513" y="421005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Text Box 8"/>
          <p:cNvSpPr txBox="1">
            <a:spLocks noChangeArrowheads="1"/>
          </p:cNvSpPr>
          <p:nvPr/>
        </p:nvSpPr>
        <p:spPr bwMode="auto">
          <a:xfrm>
            <a:off x="2055813" y="3286125"/>
            <a:ext cx="860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9 cm</a:t>
            </a:r>
          </a:p>
        </p:txBody>
      </p:sp>
      <p:sp>
        <p:nvSpPr>
          <p:cNvPr id="46092" name="Oval 10"/>
          <p:cNvSpPr>
            <a:spLocks noChangeArrowheads="1"/>
          </p:cNvSpPr>
          <p:nvPr/>
        </p:nvSpPr>
        <p:spPr bwMode="auto">
          <a:xfrm>
            <a:off x="1011238" y="2889250"/>
            <a:ext cx="2741612" cy="2690813"/>
          </a:xfrm>
          <a:prstGeom prst="ellipse">
            <a:avLst/>
          </a:prstGeom>
          <a:noFill/>
          <a:ln w="57150" cap="rnd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3" name="Text Box 11"/>
          <p:cNvSpPr txBox="1">
            <a:spLocks noChangeArrowheads="1"/>
          </p:cNvSpPr>
          <p:nvPr/>
        </p:nvSpPr>
        <p:spPr bwMode="auto">
          <a:xfrm>
            <a:off x="2463800" y="4060825"/>
            <a:ext cx="666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60</a:t>
            </a:r>
            <a:r>
              <a:rPr lang="en-GB" baseline="60000">
                <a:latin typeface="Comic Sans MS" pitchFamily="66" charset="0"/>
              </a:rPr>
              <a:t>o</a:t>
            </a:r>
            <a:endParaRPr lang="en-GB">
              <a:latin typeface="Comic Sans MS" pitchFamily="66" charset="0"/>
            </a:endParaRPr>
          </a:p>
        </p:txBody>
      </p:sp>
      <p:sp>
        <p:nvSpPr>
          <p:cNvPr id="46094" name="Arc 12"/>
          <p:cNvSpPr>
            <a:spLocks/>
          </p:cNvSpPr>
          <p:nvPr/>
        </p:nvSpPr>
        <p:spPr bwMode="auto">
          <a:xfrm rot="18563434" flipV="1">
            <a:off x="2415382" y="3475831"/>
            <a:ext cx="1619250" cy="1462087"/>
          </a:xfrm>
          <a:custGeom>
            <a:avLst/>
            <a:gdLst>
              <a:gd name="T0" fmla="*/ 0 w 24624"/>
              <a:gd name="T1" fmla="*/ 2147483647 h 21600"/>
              <a:gd name="T2" fmla="*/ 2147483647 w 24624"/>
              <a:gd name="T3" fmla="*/ 2147483647 h 21600"/>
              <a:gd name="T4" fmla="*/ 2147483647 w 24624"/>
              <a:gd name="T5" fmla="*/ 2147483647 h 21600"/>
              <a:gd name="T6" fmla="*/ 0 60000 65536"/>
              <a:gd name="T7" fmla="*/ 0 60000 65536"/>
              <a:gd name="T8" fmla="*/ 0 60000 65536"/>
              <a:gd name="T9" fmla="*/ 0 w 24624"/>
              <a:gd name="T10" fmla="*/ 0 h 21600"/>
              <a:gd name="T11" fmla="*/ 24624 w 2462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624" h="21600" fill="none" extrusionOk="0">
                <a:moveTo>
                  <a:pt x="-1" y="277"/>
                </a:moveTo>
                <a:cubicBezTo>
                  <a:pt x="1141" y="92"/>
                  <a:pt x="2295" y="-1"/>
                  <a:pt x="3452" y="0"/>
                </a:cubicBezTo>
                <a:cubicBezTo>
                  <a:pt x="13731" y="0"/>
                  <a:pt x="22586" y="7243"/>
                  <a:pt x="24623" y="17319"/>
                </a:cubicBezTo>
              </a:path>
              <a:path w="24624" h="21600" stroke="0" extrusionOk="0">
                <a:moveTo>
                  <a:pt x="-1" y="277"/>
                </a:moveTo>
                <a:cubicBezTo>
                  <a:pt x="1141" y="92"/>
                  <a:pt x="2295" y="-1"/>
                  <a:pt x="3452" y="0"/>
                </a:cubicBezTo>
                <a:cubicBezTo>
                  <a:pt x="13731" y="0"/>
                  <a:pt x="22586" y="7243"/>
                  <a:pt x="24623" y="17319"/>
                </a:cubicBezTo>
                <a:lnTo>
                  <a:pt x="3452" y="21600"/>
                </a:lnTo>
                <a:lnTo>
                  <a:pt x="-1" y="277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Text Box 13"/>
          <p:cNvSpPr txBox="1">
            <a:spLocks noChangeArrowheads="1"/>
          </p:cNvSpPr>
          <p:nvPr/>
        </p:nvSpPr>
        <p:spPr bwMode="auto">
          <a:xfrm>
            <a:off x="3352800" y="2916238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A</a:t>
            </a:r>
          </a:p>
        </p:txBody>
      </p:sp>
      <p:sp>
        <p:nvSpPr>
          <p:cNvPr id="46096" name="Text Box 14"/>
          <p:cNvSpPr txBox="1">
            <a:spLocks noChangeArrowheads="1"/>
          </p:cNvSpPr>
          <p:nvPr/>
        </p:nvSpPr>
        <p:spPr bwMode="auto">
          <a:xfrm>
            <a:off x="3241675" y="5186363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743325" y="2809875"/>
            <a:ext cx="171132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connection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D5992-E8EB-4865-A954-CD358D156CF2}" type="slidenum">
              <a:rPr lang="en-GB"/>
              <a:pPr>
                <a:defRPr/>
              </a:pPr>
              <a:t>33</a:t>
            </a:fld>
            <a:endParaRPr lang="en-GB"/>
          </a:p>
        </p:txBody>
      </p:sp>
      <p:graphicFrame>
        <p:nvGraphicFramePr>
          <p:cNvPr id="87054" name="Object 14"/>
          <p:cNvGraphicFramePr>
            <a:graphicFrameLocks noChangeAspect="1"/>
          </p:cNvGraphicFramePr>
          <p:nvPr/>
        </p:nvGraphicFramePr>
        <p:xfrm>
          <a:off x="3963988" y="3930650"/>
          <a:ext cx="4868862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9" name="Equation" r:id="rId3" imgW="2005729" imgH="406224" progId="Equation.DSMT4">
                  <p:embed/>
                </p:oleObj>
              </mc:Choice>
              <mc:Fallback>
                <p:oleObj name="Equation" r:id="rId3" imgW="2005729" imgH="406224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3988" y="3930650"/>
                        <a:ext cx="4868862" cy="98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5" name="Object 15"/>
          <p:cNvGraphicFramePr>
            <a:graphicFrameLocks noChangeAspect="1"/>
          </p:cNvGraphicFramePr>
          <p:nvPr/>
        </p:nvGraphicFramePr>
        <p:xfrm>
          <a:off x="4403725" y="5276850"/>
          <a:ext cx="3792538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0" name="Equation" r:id="rId5" imgW="1562100" imgH="228600" progId="Equation.DSMT4">
                  <p:embed/>
                </p:oleObj>
              </mc:Choice>
              <mc:Fallback>
                <p:oleObj name="Equation" r:id="rId5" imgW="1562100" imgH="228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3725" y="5276850"/>
                        <a:ext cx="3792538" cy="554038"/>
                      </a:xfrm>
                      <a:prstGeom prst="rect">
                        <a:avLst/>
                      </a:prstGeom>
                      <a:solidFill>
                        <a:srgbClr val="000000"/>
                      </a:solidFill>
                      <a:ln w="5715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67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2022475" y="571500"/>
            <a:ext cx="5180013" cy="7429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600" dirty="0" smtClean="0"/>
              <a:t>Arc length of a circle</a:t>
            </a:r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5476875" y="2505075"/>
            <a:ext cx="3495675" cy="1047750"/>
            <a:chOff x="5476875" y="2505075"/>
            <a:chExt cx="3495675" cy="1047750"/>
          </a:xfrm>
        </p:grpSpPr>
        <p:sp>
          <p:nvSpPr>
            <p:cNvPr id="41" name="Rounded Rectangle 40"/>
            <p:cNvSpPr/>
            <p:nvPr/>
          </p:nvSpPr>
          <p:spPr>
            <a:xfrm>
              <a:off x="5476875" y="2505075"/>
              <a:ext cx="3495675" cy="1047750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latin typeface="+mj-lt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476875" y="2581275"/>
              <a:ext cx="1708150" cy="4619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u="sng" dirty="0">
                  <a:latin typeface="+mj-lt"/>
                </a:rPr>
                <a:t>Arc length</a:t>
              </a:r>
            </a:p>
          </p:txBody>
        </p:sp>
        <p:sp>
          <p:nvSpPr>
            <p:cNvPr id="47125" name="TextBox 37"/>
            <p:cNvSpPr txBox="1">
              <a:spLocks noChangeArrowheads="1"/>
            </p:cNvSpPr>
            <p:nvPr/>
          </p:nvSpPr>
          <p:spPr bwMode="auto">
            <a:xfrm>
              <a:off x="6124575" y="2990850"/>
              <a:ext cx="60144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l-GR">
                  <a:latin typeface="Comic Sans MS" pitchFamily="66" charset="0"/>
                </a:rPr>
                <a:t>π</a:t>
              </a:r>
              <a:r>
                <a:rPr lang="en-GB">
                  <a:latin typeface="Comic Sans MS" pitchFamily="66" charset="0"/>
                </a:rPr>
                <a:t>D</a:t>
              </a:r>
              <a:endParaRPr lang="en-GB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410450" y="2581275"/>
              <a:ext cx="1543050" cy="4619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u="sng" dirty="0">
                  <a:latin typeface="+mj-lt"/>
                </a:rPr>
                <a:t>Arc angle</a:t>
              </a:r>
            </a:p>
          </p:txBody>
        </p:sp>
        <p:sp>
          <p:nvSpPr>
            <p:cNvPr id="47127" name="TextBox 39"/>
            <p:cNvSpPr txBox="1">
              <a:spLocks noChangeArrowheads="1"/>
            </p:cNvSpPr>
            <p:nvPr/>
          </p:nvSpPr>
          <p:spPr bwMode="auto">
            <a:xfrm>
              <a:off x="7800975" y="3028950"/>
              <a:ext cx="85472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latin typeface="Comic Sans MS" pitchFamily="66" charset="0"/>
                </a:rPr>
                <a:t>360</a:t>
              </a:r>
              <a:r>
                <a:rPr lang="en-GB" baseline="30000">
                  <a:latin typeface="Comic Sans MS" pitchFamily="66" charset="0"/>
                </a:rPr>
                <a:t>o</a:t>
              </a:r>
              <a:endParaRPr lang="en-GB" baseline="3000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162800" y="2752725"/>
              <a:ext cx="341313" cy="4619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dirty="0">
                  <a:latin typeface="+mj-lt"/>
                </a:rPr>
                <a:t>=</a:t>
              </a:r>
            </a:p>
          </p:txBody>
        </p:sp>
      </p:grpSp>
      <p:sp>
        <p:nvSpPr>
          <p:cNvPr id="47111" name="Line 2"/>
          <p:cNvSpPr>
            <a:spLocks noChangeShapeType="1"/>
          </p:cNvSpPr>
          <p:nvPr/>
        </p:nvSpPr>
        <p:spPr bwMode="auto">
          <a:xfrm>
            <a:off x="2366963" y="4281488"/>
            <a:ext cx="896937" cy="10048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2" name="Line 3"/>
          <p:cNvSpPr>
            <a:spLocks noChangeShapeType="1"/>
          </p:cNvSpPr>
          <p:nvPr/>
        </p:nvSpPr>
        <p:spPr bwMode="auto">
          <a:xfrm flipV="1">
            <a:off x="2386013" y="3305175"/>
            <a:ext cx="987425" cy="9509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3" name="Text Box 6"/>
          <p:cNvSpPr txBox="1">
            <a:spLocks noChangeArrowheads="1"/>
          </p:cNvSpPr>
          <p:nvPr/>
        </p:nvSpPr>
        <p:spPr bwMode="auto">
          <a:xfrm>
            <a:off x="1093788" y="1963738"/>
            <a:ext cx="6992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1800">
                <a:latin typeface="Comic Sans MS" pitchFamily="66" charset="0"/>
              </a:rPr>
              <a:t>Q. </a:t>
            </a:r>
            <a:r>
              <a:rPr lang="en-GB">
                <a:latin typeface="Comic Sans MS" pitchFamily="66" charset="0"/>
              </a:rPr>
              <a:t>Find the length of the major arc PQ below ?</a:t>
            </a:r>
          </a:p>
        </p:txBody>
      </p:sp>
      <p:sp>
        <p:nvSpPr>
          <p:cNvPr id="47114" name="Oval 7"/>
          <p:cNvSpPr>
            <a:spLocks noChangeArrowheads="1"/>
          </p:cNvSpPr>
          <p:nvPr/>
        </p:nvSpPr>
        <p:spPr bwMode="auto">
          <a:xfrm>
            <a:off x="2322513" y="421005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Text Box 8"/>
          <p:cNvSpPr txBox="1">
            <a:spLocks noChangeArrowheads="1"/>
          </p:cNvSpPr>
          <p:nvPr/>
        </p:nvSpPr>
        <p:spPr bwMode="auto">
          <a:xfrm>
            <a:off x="2132013" y="3371850"/>
            <a:ext cx="8397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10 m</a:t>
            </a:r>
          </a:p>
        </p:txBody>
      </p:sp>
      <p:sp>
        <p:nvSpPr>
          <p:cNvPr id="47116" name="Oval 10"/>
          <p:cNvSpPr>
            <a:spLocks noChangeArrowheads="1"/>
          </p:cNvSpPr>
          <p:nvPr/>
        </p:nvSpPr>
        <p:spPr bwMode="auto">
          <a:xfrm>
            <a:off x="1011238" y="2889250"/>
            <a:ext cx="2741612" cy="2690813"/>
          </a:xfrm>
          <a:prstGeom prst="ellipse">
            <a:avLst/>
          </a:prstGeom>
          <a:noFill/>
          <a:ln w="5715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7" name="Text Box 11"/>
          <p:cNvSpPr txBox="1">
            <a:spLocks noChangeArrowheads="1"/>
          </p:cNvSpPr>
          <p:nvPr/>
        </p:nvSpPr>
        <p:spPr bwMode="auto">
          <a:xfrm>
            <a:off x="2444750" y="4060825"/>
            <a:ext cx="804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100</a:t>
            </a:r>
            <a:r>
              <a:rPr lang="en-GB" baseline="60000">
                <a:latin typeface="Comic Sans MS" pitchFamily="66" charset="0"/>
              </a:rPr>
              <a:t>o</a:t>
            </a:r>
            <a:endParaRPr lang="en-GB">
              <a:latin typeface="Comic Sans MS" pitchFamily="66" charset="0"/>
            </a:endParaRPr>
          </a:p>
        </p:txBody>
      </p:sp>
      <p:sp>
        <p:nvSpPr>
          <p:cNvPr id="47118" name="Text Box 13"/>
          <p:cNvSpPr txBox="1">
            <a:spLocks noChangeArrowheads="1"/>
          </p:cNvSpPr>
          <p:nvPr/>
        </p:nvSpPr>
        <p:spPr bwMode="auto">
          <a:xfrm>
            <a:off x="3352800" y="2916238"/>
            <a:ext cx="3444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P</a:t>
            </a:r>
          </a:p>
        </p:txBody>
      </p:sp>
      <p:sp>
        <p:nvSpPr>
          <p:cNvPr id="47119" name="Text Box 14"/>
          <p:cNvSpPr txBox="1">
            <a:spLocks noChangeArrowheads="1"/>
          </p:cNvSpPr>
          <p:nvPr/>
        </p:nvSpPr>
        <p:spPr bwMode="auto">
          <a:xfrm>
            <a:off x="3241675" y="5186363"/>
            <a:ext cx="454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Q</a:t>
            </a:r>
          </a:p>
        </p:txBody>
      </p:sp>
      <p:sp>
        <p:nvSpPr>
          <p:cNvPr id="29" name="Arc 28"/>
          <p:cNvSpPr/>
          <p:nvPr/>
        </p:nvSpPr>
        <p:spPr>
          <a:xfrm>
            <a:off x="1009650" y="2886075"/>
            <a:ext cx="2724150" cy="2686050"/>
          </a:xfrm>
          <a:prstGeom prst="arc">
            <a:avLst>
              <a:gd name="adj1" fmla="val 3111923"/>
              <a:gd name="adj2" fmla="val 18925591"/>
            </a:avLst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743325" y="2809875"/>
            <a:ext cx="171132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connection</a:t>
            </a: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1587500" y="4051300"/>
            <a:ext cx="854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260</a:t>
            </a:r>
            <a:r>
              <a:rPr lang="en-GB" baseline="60000">
                <a:solidFill>
                  <a:srgbClr val="FFFF00"/>
                </a:solidFill>
                <a:latin typeface="Comic Sans MS" pitchFamily="66" charset="0"/>
              </a:rPr>
              <a:t>o</a:t>
            </a:r>
            <a:endParaRPr lang="en-GB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59B97-4D43-4BB8-A2EA-1B9D37CB9720}" type="slidenum">
              <a:rPr lang="en-GB"/>
              <a:pPr>
                <a:defRPr/>
              </a:pPr>
              <a:t>34</a:t>
            </a:fld>
            <a:endParaRPr lang="en-GB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5180013" cy="1244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mtClean="0"/>
              <a:t>length of the </a:t>
            </a:r>
            <a:br>
              <a:rPr lang="en-GB" smtClean="0"/>
            </a:br>
            <a:r>
              <a:rPr lang="en-GB" smtClean="0"/>
              <a:t>arc of a circle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6F705A-6A89-457F-9286-0C8A2C0B7DB3}" type="slidenum">
              <a:rPr lang="en-GB"/>
              <a:pPr>
                <a:defRPr/>
              </a:pPr>
              <a:t>35</a:t>
            </a:fld>
            <a:endParaRPr lang="en-GB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5332413" cy="949325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/>
              <a:t>The Area of a circle</a:t>
            </a:r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1495425" y="2790825"/>
            <a:ext cx="692785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GB" sz="3200" u="sng">
                <a:latin typeface="Comic Sans MS" pitchFamily="66" charset="0"/>
              </a:rPr>
              <a:t>Aim of Today’s Lesson</a:t>
            </a:r>
          </a:p>
          <a:p>
            <a:pPr algn="ctr" eaLnBrk="1" hangingPunct="1"/>
            <a:endParaRPr lang="en-GB" sz="3200">
              <a:latin typeface="Comic Sans MS" pitchFamily="66" charset="0"/>
            </a:endParaRPr>
          </a:p>
          <a:p>
            <a:pPr algn="ctr" eaLnBrk="1" hangingPunct="1"/>
            <a:r>
              <a:rPr lang="en-GB" sz="3200">
                <a:latin typeface="Comic Sans MS" pitchFamily="66" charset="0"/>
              </a:rPr>
              <a:t>To come up with and be able to use </a:t>
            </a:r>
          </a:p>
          <a:p>
            <a:pPr algn="ctr" eaLnBrk="1" hangingPunct="1"/>
            <a:r>
              <a:rPr lang="en-GB" sz="3200">
                <a:latin typeface="Comic Sans MS" pitchFamily="66" charset="0"/>
              </a:rPr>
              <a:t>the formula for calculating </a:t>
            </a:r>
          </a:p>
          <a:p>
            <a:pPr algn="ctr" eaLnBrk="1" hangingPunct="1"/>
            <a:r>
              <a:rPr lang="en-GB" sz="3200">
                <a:latin typeface="Comic Sans MS" pitchFamily="66" charset="0"/>
              </a:rPr>
              <a:t>the area of a circle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A6EFB9-7E78-4C37-86E7-4BAF44F881A5}" type="slidenum">
              <a:rPr lang="en-GB"/>
              <a:pPr>
                <a:defRPr/>
              </a:pPr>
              <a:t>36</a:t>
            </a:fld>
            <a:endParaRPr lang="en-GB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257800" y="4127500"/>
            <a:ext cx="930275" cy="958850"/>
            <a:chOff x="3282" y="1778"/>
            <a:chExt cx="586" cy="604"/>
          </a:xfrm>
        </p:grpSpPr>
        <p:pic>
          <p:nvPicPr>
            <p:cNvPr id="5021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085" t="11583" r="8565" b="12083"/>
            <a:stretch>
              <a:fillRect/>
            </a:stretch>
          </p:blipFill>
          <p:spPr bwMode="auto">
            <a:xfrm rot="9211454" flipH="1">
              <a:off x="3282" y="1778"/>
              <a:ext cx="586" cy="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218" name="Text Box 4"/>
            <p:cNvSpPr txBox="1">
              <a:spLocks noChangeArrowheads="1"/>
            </p:cNvSpPr>
            <p:nvPr/>
          </p:nvSpPr>
          <p:spPr bwMode="auto">
            <a:xfrm>
              <a:off x="3367" y="1956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2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5738813" y="4400550"/>
            <a:ext cx="847725" cy="981075"/>
            <a:chOff x="3615" y="2772"/>
            <a:chExt cx="534" cy="618"/>
          </a:xfrm>
        </p:grpSpPr>
        <p:pic>
          <p:nvPicPr>
            <p:cNvPr id="50215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54746" flipV="1">
              <a:off x="3615" y="2772"/>
              <a:ext cx="534" cy="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216" name="Text Box 7"/>
            <p:cNvSpPr txBox="1">
              <a:spLocks noChangeArrowheads="1"/>
            </p:cNvSpPr>
            <p:nvPr/>
          </p:nvSpPr>
          <p:spPr bwMode="auto">
            <a:xfrm>
              <a:off x="3676" y="2920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3</a:t>
              </a: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6202363" y="4081463"/>
            <a:ext cx="960437" cy="1006475"/>
            <a:chOff x="3907" y="2571"/>
            <a:chExt cx="605" cy="634"/>
          </a:xfrm>
        </p:grpSpPr>
        <p:pic>
          <p:nvPicPr>
            <p:cNvPr id="50213" name="Picture 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237" t="11583" r="8565" b="12083"/>
            <a:stretch>
              <a:fillRect/>
            </a:stretch>
          </p:blipFill>
          <p:spPr bwMode="auto">
            <a:xfrm rot="9176655" flipH="1">
              <a:off x="3907" y="2571"/>
              <a:ext cx="605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214" name="Text Box 10"/>
            <p:cNvSpPr txBox="1">
              <a:spLocks noChangeArrowheads="1"/>
            </p:cNvSpPr>
            <p:nvPr/>
          </p:nvSpPr>
          <p:spPr bwMode="auto">
            <a:xfrm>
              <a:off x="3979" y="2765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4</a:t>
              </a:r>
            </a:p>
          </p:txBody>
        </p:sp>
      </p:grpSp>
      <p:pic>
        <p:nvPicPr>
          <p:cNvPr id="50182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00" y="2628900"/>
            <a:ext cx="2390775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1874838" y="2879725"/>
            <a:ext cx="1746250" cy="1960563"/>
            <a:chOff x="1181" y="1814"/>
            <a:chExt cx="1100" cy="1235"/>
          </a:xfrm>
        </p:grpSpPr>
        <p:sp>
          <p:nvSpPr>
            <p:cNvPr id="50205" name="Text Box 16"/>
            <p:cNvSpPr txBox="1">
              <a:spLocks noChangeArrowheads="1"/>
            </p:cNvSpPr>
            <p:nvPr/>
          </p:nvSpPr>
          <p:spPr bwMode="auto">
            <a:xfrm>
              <a:off x="1819" y="1814"/>
              <a:ext cx="20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50206" name="Text Box 17"/>
            <p:cNvSpPr txBox="1">
              <a:spLocks noChangeArrowheads="1"/>
            </p:cNvSpPr>
            <p:nvPr/>
          </p:nvSpPr>
          <p:spPr bwMode="auto">
            <a:xfrm>
              <a:off x="2048" y="2087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50207" name="Text Box 18"/>
            <p:cNvSpPr txBox="1">
              <a:spLocks noChangeArrowheads="1"/>
            </p:cNvSpPr>
            <p:nvPr/>
          </p:nvSpPr>
          <p:spPr bwMode="auto">
            <a:xfrm>
              <a:off x="2023" y="2476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50208" name="Text Box 19"/>
            <p:cNvSpPr txBox="1">
              <a:spLocks noChangeArrowheads="1"/>
            </p:cNvSpPr>
            <p:nvPr/>
          </p:nvSpPr>
          <p:spPr bwMode="auto">
            <a:xfrm>
              <a:off x="1794" y="2761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50209" name="Text Box 20"/>
            <p:cNvSpPr txBox="1">
              <a:spLocks noChangeArrowheads="1"/>
            </p:cNvSpPr>
            <p:nvPr/>
          </p:nvSpPr>
          <p:spPr bwMode="auto">
            <a:xfrm>
              <a:off x="1490" y="2718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50210" name="Text Box 21"/>
            <p:cNvSpPr txBox="1">
              <a:spLocks noChangeArrowheads="1"/>
            </p:cNvSpPr>
            <p:nvPr/>
          </p:nvSpPr>
          <p:spPr bwMode="auto">
            <a:xfrm>
              <a:off x="1181" y="2501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50211" name="Text Box 22"/>
            <p:cNvSpPr txBox="1">
              <a:spLocks noChangeArrowheads="1"/>
            </p:cNvSpPr>
            <p:nvPr/>
          </p:nvSpPr>
          <p:spPr bwMode="auto">
            <a:xfrm>
              <a:off x="1181" y="2111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50212" name="Text Box 23"/>
            <p:cNvSpPr txBox="1">
              <a:spLocks noChangeArrowheads="1"/>
            </p:cNvSpPr>
            <p:nvPr/>
          </p:nvSpPr>
          <p:spPr bwMode="auto">
            <a:xfrm>
              <a:off x="1466" y="1826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8</a:t>
              </a:r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4656138" y="4457700"/>
            <a:ext cx="711200" cy="944563"/>
            <a:chOff x="2903" y="1986"/>
            <a:chExt cx="448" cy="595"/>
          </a:xfrm>
        </p:grpSpPr>
        <p:pic>
          <p:nvPicPr>
            <p:cNvPr id="50203" name="Picture 2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181275">
              <a:off x="2903" y="1986"/>
              <a:ext cx="448" cy="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204" name="Text Box 26"/>
            <p:cNvSpPr txBox="1">
              <a:spLocks noChangeArrowheads="1"/>
            </p:cNvSpPr>
            <p:nvPr/>
          </p:nvSpPr>
          <p:spPr bwMode="auto">
            <a:xfrm>
              <a:off x="3114" y="2136"/>
              <a:ext cx="20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1</a:t>
              </a:r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6684963" y="4032250"/>
            <a:ext cx="2281237" cy="1352550"/>
            <a:chOff x="4211" y="2540"/>
            <a:chExt cx="1437" cy="852"/>
          </a:xfrm>
        </p:grpSpPr>
        <p:pic>
          <p:nvPicPr>
            <p:cNvPr id="50195" name="Picture 2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493354" flipV="1">
              <a:off x="4211" y="2773"/>
              <a:ext cx="512" cy="6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196" name="Picture 2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237" t="11583" r="8565" b="12083"/>
            <a:stretch>
              <a:fillRect/>
            </a:stretch>
          </p:blipFill>
          <p:spPr bwMode="auto">
            <a:xfrm rot="9227562" flipH="1">
              <a:off x="4475" y="2565"/>
              <a:ext cx="590" cy="6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197" name="Picture 3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76942" flipV="1">
              <a:off x="4779" y="2768"/>
              <a:ext cx="514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198" name="Picture 3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237" t="11583" r="8565" b="12083"/>
            <a:stretch>
              <a:fillRect/>
            </a:stretch>
          </p:blipFill>
          <p:spPr bwMode="auto">
            <a:xfrm rot="9227562" flipH="1">
              <a:off x="5058" y="2540"/>
              <a:ext cx="590" cy="6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199" name="Text Box 32"/>
            <p:cNvSpPr txBox="1">
              <a:spLocks noChangeArrowheads="1"/>
            </p:cNvSpPr>
            <p:nvPr/>
          </p:nvSpPr>
          <p:spPr bwMode="auto">
            <a:xfrm>
              <a:off x="4245" y="2958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50200" name="Text Box 33"/>
            <p:cNvSpPr txBox="1">
              <a:spLocks noChangeArrowheads="1"/>
            </p:cNvSpPr>
            <p:nvPr/>
          </p:nvSpPr>
          <p:spPr bwMode="auto">
            <a:xfrm>
              <a:off x="4530" y="2753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50201" name="Text Box 34"/>
            <p:cNvSpPr txBox="1">
              <a:spLocks noChangeArrowheads="1"/>
            </p:cNvSpPr>
            <p:nvPr/>
          </p:nvSpPr>
          <p:spPr bwMode="auto">
            <a:xfrm>
              <a:off x="4809" y="2945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50202" name="Text Box 35"/>
            <p:cNvSpPr txBox="1">
              <a:spLocks noChangeArrowheads="1"/>
            </p:cNvSpPr>
            <p:nvPr/>
          </p:nvSpPr>
          <p:spPr bwMode="auto">
            <a:xfrm>
              <a:off x="5112" y="2723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8</a:t>
              </a:r>
            </a:p>
          </p:txBody>
        </p:sp>
      </p:grp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4716463" y="4127500"/>
            <a:ext cx="4090987" cy="1228725"/>
            <a:chOff x="2941" y="1778"/>
            <a:chExt cx="2577" cy="774"/>
          </a:xfrm>
        </p:grpSpPr>
        <p:sp>
          <p:nvSpPr>
            <p:cNvPr id="50191" name="Line 37"/>
            <p:cNvSpPr>
              <a:spLocks noChangeShapeType="1"/>
            </p:cNvSpPr>
            <p:nvPr/>
          </p:nvSpPr>
          <p:spPr bwMode="auto">
            <a:xfrm flipV="1">
              <a:off x="3171" y="1784"/>
              <a:ext cx="2347" cy="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2" name="Line 38"/>
            <p:cNvSpPr>
              <a:spLocks noChangeShapeType="1"/>
            </p:cNvSpPr>
            <p:nvPr/>
          </p:nvSpPr>
          <p:spPr bwMode="auto">
            <a:xfrm flipV="1">
              <a:off x="2941" y="2509"/>
              <a:ext cx="2316" cy="4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3" name="Line 39"/>
            <p:cNvSpPr>
              <a:spLocks noChangeShapeType="1"/>
            </p:cNvSpPr>
            <p:nvPr/>
          </p:nvSpPr>
          <p:spPr bwMode="auto">
            <a:xfrm flipV="1">
              <a:off x="2947" y="1826"/>
              <a:ext cx="230" cy="71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4" name="Line 40"/>
            <p:cNvSpPr>
              <a:spLocks noChangeShapeType="1"/>
            </p:cNvSpPr>
            <p:nvPr/>
          </p:nvSpPr>
          <p:spPr bwMode="auto">
            <a:xfrm flipV="1">
              <a:off x="5240" y="1778"/>
              <a:ext cx="278" cy="7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4103688" y="1335088"/>
            <a:ext cx="3913187" cy="2182812"/>
            <a:chOff x="2531" y="499"/>
            <a:chExt cx="2465" cy="1375"/>
          </a:xfrm>
        </p:grpSpPr>
        <p:sp>
          <p:nvSpPr>
            <p:cNvPr id="50189" name="AutoShape 42"/>
            <p:cNvSpPr>
              <a:spLocks noChangeArrowheads="1"/>
            </p:cNvSpPr>
            <p:nvPr/>
          </p:nvSpPr>
          <p:spPr bwMode="auto">
            <a:xfrm>
              <a:off x="2531" y="499"/>
              <a:ext cx="2465" cy="1375"/>
            </a:xfrm>
            <a:prstGeom prst="cloudCallout">
              <a:avLst>
                <a:gd name="adj1" fmla="val -50606"/>
                <a:gd name="adj2" fmla="val 3756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endParaRPr lang="en-US" sz="1800"/>
            </a:p>
          </p:txBody>
        </p:sp>
        <p:sp>
          <p:nvSpPr>
            <p:cNvPr id="50190" name="Text Box 43"/>
            <p:cNvSpPr txBox="1">
              <a:spLocks noChangeArrowheads="1"/>
            </p:cNvSpPr>
            <p:nvPr/>
          </p:nvSpPr>
          <p:spPr bwMode="auto">
            <a:xfrm>
              <a:off x="2758" y="674"/>
              <a:ext cx="2139" cy="9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en-GB" sz="1800">
                  <a:latin typeface="Comic Sans MS" pitchFamily="66" charset="0"/>
                </a:rPr>
                <a:t>If we break the circle</a:t>
              </a:r>
            </a:p>
            <a:p>
              <a:pPr algn="ctr" eaLnBrk="1" hangingPunct="1"/>
              <a:r>
                <a:rPr lang="en-GB" sz="1800">
                  <a:latin typeface="Comic Sans MS" pitchFamily="66" charset="0"/>
                </a:rPr>
                <a:t>into equal sectors</a:t>
              </a:r>
            </a:p>
            <a:p>
              <a:pPr algn="ctr" eaLnBrk="1" hangingPunct="1"/>
              <a:r>
                <a:rPr lang="en-GB" sz="1800">
                  <a:latin typeface="Comic Sans MS" pitchFamily="66" charset="0"/>
                </a:rPr>
                <a:t>And lay them out side by side </a:t>
              </a:r>
            </a:p>
            <a:p>
              <a:pPr algn="ctr" eaLnBrk="1" hangingPunct="1"/>
              <a:r>
                <a:rPr lang="en-GB" sz="1800">
                  <a:latin typeface="Comic Sans MS" pitchFamily="66" charset="0"/>
                </a:rPr>
                <a:t>We get very close </a:t>
              </a:r>
            </a:p>
            <a:p>
              <a:pPr algn="ctr" eaLnBrk="1" hangingPunct="1"/>
              <a:r>
                <a:rPr lang="en-GB" sz="1800">
                  <a:latin typeface="Comic Sans MS" pitchFamily="66" charset="0"/>
                </a:rPr>
                <a:t>to a rectangle.</a:t>
              </a:r>
            </a:p>
          </p:txBody>
        </p:sp>
      </p:grpSp>
      <p:sp>
        <p:nvSpPr>
          <p:cNvPr id="93229" name="Rectangle 45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5332413" cy="949325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/>
              <a:t>The Area of a circle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D051ED-B1F3-4661-8BDD-EAAEF8079FB4}" type="slidenum">
              <a:rPr lang="en-GB"/>
              <a:pPr>
                <a:defRPr/>
              </a:pPr>
              <a:t>37</a:t>
            </a:fld>
            <a:endParaRPr lang="en-GB"/>
          </a:p>
        </p:txBody>
      </p:sp>
      <p:grpSp>
        <p:nvGrpSpPr>
          <p:cNvPr id="51203" name="Group 5"/>
          <p:cNvGrpSpPr>
            <a:grpSpLocks/>
          </p:cNvGrpSpPr>
          <p:nvPr/>
        </p:nvGrpSpPr>
        <p:grpSpPr bwMode="auto">
          <a:xfrm>
            <a:off x="1225550" y="2135188"/>
            <a:ext cx="3729038" cy="1008062"/>
            <a:chOff x="2903" y="1724"/>
            <a:chExt cx="2715" cy="857"/>
          </a:xfrm>
        </p:grpSpPr>
        <p:pic>
          <p:nvPicPr>
            <p:cNvPr id="51254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085" t="11583" r="8565" b="12083"/>
            <a:stretch>
              <a:fillRect/>
            </a:stretch>
          </p:blipFill>
          <p:spPr bwMode="auto">
            <a:xfrm rot="9211454" flipH="1">
              <a:off x="3282" y="1778"/>
              <a:ext cx="586" cy="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55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181275">
              <a:off x="2903" y="1986"/>
              <a:ext cx="448" cy="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56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54746" flipV="1">
              <a:off x="3585" y="1956"/>
              <a:ext cx="534" cy="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57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237" t="11583" r="8565" b="12083"/>
            <a:stretch>
              <a:fillRect/>
            </a:stretch>
          </p:blipFill>
          <p:spPr bwMode="auto">
            <a:xfrm rot="9176655" flipH="1">
              <a:off x="3877" y="1755"/>
              <a:ext cx="605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58" name="Picture 1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493354" flipV="1">
              <a:off x="4181" y="1957"/>
              <a:ext cx="512" cy="6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59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237" t="11583" r="8565" b="12083"/>
            <a:stretch>
              <a:fillRect/>
            </a:stretch>
          </p:blipFill>
          <p:spPr bwMode="auto">
            <a:xfrm rot="9227562" flipH="1">
              <a:off x="4445" y="1749"/>
              <a:ext cx="590" cy="6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60" name="Picture 1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76942" flipV="1">
              <a:off x="4749" y="1952"/>
              <a:ext cx="514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61" name="Picture 1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237" t="11583" r="8565" b="12083"/>
            <a:stretch>
              <a:fillRect/>
            </a:stretch>
          </p:blipFill>
          <p:spPr bwMode="auto">
            <a:xfrm rot="9227562" flipH="1">
              <a:off x="5028" y="1724"/>
              <a:ext cx="590" cy="6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62" name="Text Box 14"/>
            <p:cNvSpPr txBox="1">
              <a:spLocks noChangeArrowheads="1"/>
            </p:cNvSpPr>
            <p:nvPr/>
          </p:nvSpPr>
          <p:spPr bwMode="auto">
            <a:xfrm>
              <a:off x="3115" y="2136"/>
              <a:ext cx="233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51263" name="Text Box 15"/>
            <p:cNvSpPr txBox="1">
              <a:spLocks noChangeArrowheads="1"/>
            </p:cNvSpPr>
            <p:nvPr/>
          </p:nvSpPr>
          <p:spPr bwMode="auto">
            <a:xfrm>
              <a:off x="3366" y="1956"/>
              <a:ext cx="270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51264" name="Text Box 16"/>
            <p:cNvSpPr txBox="1">
              <a:spLocks noChangeArrowheads="1"/>
            </p:cNvSpPr>
            <p:nvPr/>
          </p:nvSpPr>
          <p:spPr bwMode="auto">
            <a:xfrm>
              <a:off x="3646" y="2105"/>
              <a:ext cx="269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51265" name="Text Box 17"/>
            <p:cNvSpPr txBox="1">
              <a:spLocks noChangeArrowheads="1"/>
            </p:cNvSpPr>
            <p:nvPr/>
          </p:nvSpPr>
          <p:spPr bwMode="auto">
            <a:xfrm>
              <a:off x="3949" y="1949"/>
              <a:ext cx="269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51266" name="Text Box 18"/>
            <p:cNvSpPr txBox="1">
              <a:spLocks noChangeArrowheads="1"/>
            </p:cNvSpPr>
            <p:nvPr/>
          </p:nvSpPr>
          <p:spPr bwMode="auto">
            <a:xfrm>
              <a:off x="4215" y="2142"/>
              <a:ext cx="269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51267" name="Text Box 19"/>
            <p:cNvSpPr txBox="1">
              <a:spLocks noChangeArrowheads="1"/>
            </p:cNvSpPr>
            <p:nvPr/>
          </p:nvSpPr>
          <p:spPr bwMode="auto">
            <a:xfrm>
              <a:off x="4500" y="1937"/>
              <a:ext cx="270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51268" name="Text Box 20"/>
            <p:cNvSpPr txBox="1">
              <a:spLocks noChangeArrowheads="1"/>
            </p:cNvSpPr>
            <p:nvPr/>
          </p:nvSpPr>
          <p:spPr bwMode="auto">
            <a:xfrm>
              <a:off x="4779" y="2129"/>
              <a:ext cx="269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51269" name="Text Box 21"/>
            <p:cNvSpPr txBox="1">
              <a:spLocks noChangeArrowheads="1"/>
            </p:cNvSpPr>
            <p:nvPr/>
          </p:nvSpPr>
          <p:spPr bwMode="auto">
            <a:xfrm>
              <a:off x="5082" y="1908"/>
              <a:ext cx="269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2"/>
                  </a:solidFill>
                  <a:latin typeface="Comic Sans MS" pitchFamily="66" charset="0"/>
                </a:rPr>
                <a:t>8</a:t>
              </a:r>
            </a:p>
          </p:txBody>
        </p:sp>
        <p:grpSp>
          <p:nvGrpSpPr>
            <p:cNvPr id="51270" name="Group 22"/>
            <p:cNvGrpSpPr>
              <a:grpSpLocks/>
            </p:cNvGrpSpPr>
            <p:nvPr/>
          </p:nvGrpSpPr>
          <p:grpSpPr bwMode="auto">
            <a:xfrm>
              <a:off x="2941" y="1778"/>
              <a:ext cx="2577" cy="774"/>
              <a:chOff x="2941" y="1778"/>
              <a:chExt cx="2577" cy="774"/>
            </a:xfrm>
          </p:grpSpPr>
          <p:sp>
            <p:nvSpPr>
              <p:cNvPr id="51271" name="Line 23"/>
              <p:cNvSpPr>
                <a:spLocks noChangeShapeType="1"/>
              </p:cNvSpPr>
              <p:nvPr/>
            </p:nvSpPr>
            <p:spPr bwMode="auto">
              <a:xfrm flipV="1">
                <a:off x="3171" y="1784"/>
                <a:ext cx="2347" cy="3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2" name="Line 24"/>
              <p:cNvSpPr>
                <a:spLocks noChangeShapeType="1"/>
              </p:cNvSpPr>
              <p:nvPr/>
            </p:nvSpPr>
            <p:spPr bwMode="auto">
              <a:xfrm flipV="1">
                <a:off x="2941" y="2509"/>
                <a:ext cx="2316" cy="4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3" name="Line 25"/>
              <p:cNvSpPr>
                <a:spLocks noChangeShapeType="1"/>
              </p:cNvSpPr>
              <p:nvPr/>
            </p:nvSpPr>
            <p:spPr bwMode="auto">
              <a:xfrm flipV="1">
                <a:off x="2947" y="1826"/>
                <a:ext cx="230" cy="71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4" name="Line 26"/>
              <p:cNvSpPr>
                <a:spLocks noChangeShapeType="1"/>
              </p:cNvSpPr>
              <p:nvPr/>
            </p:nvSpPr>
            <p:spPr bwMode="auto">
              <a:xfrm flipV="1">
                <a:off x="5240" y="1778"/>
                <a:ext cx="278" cy="73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854075" y="3167063"/>
            <a:ext cx="2244725" cy="1000125"/>
            <a:chOff x="538" y="1995"/>
            <a:chExt cx="1414" cy="630"/>
          </a:xfrm>
        </p:grpSpPr>
        <p:sp>
          <p:nvSpPr>
            <p:cNvPr id="51252" name="Line 28"/>
            <p:cNvSpPr>
              <a:spLocks noChangeShapeType="1"/>
            </p:cNvSpPr>
            <p:nvPr/>
          </p:nvSpPr>
          <p:spPr bwMode="auto">
            <a:xfrm>
              <a:off x="1932" y="1995"/>
              <a:ext cx="0" cy="5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53" name="Text Box 29"/>
            <p:cNvSpPr txBox="1">
              <a:spLocks noChangeArrowheads="1"/>
            </p:cNvSpPr>
            <p:nvPr/>
          </p:nvSpPr>
          <p:spPr bwMode="auto">
            <a:xfrm>
              <a:off x="538" y="2221"/>
              <a:ext cx="141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en-GB" sz="1800">
                  <a:latin typeface="Comic Sans MS" pitchFamily="66" charset="0"/>
                </a:rPr>
                <a:t>thinner and thinner</a:t>
              </a:r>
            </a:p>
            <a:p>
              <a:pPr algn="ctr" eaLnBrk="1" hangingPunct="1"/>
              <a:r>
                <a:rPr lang="en-GB" sz="1800">
                  <a:latin typeface="Comic Sans MS" pitchFamily="66" charset="0"/>
                </a:rPr>
                <a:t>sectors</a:t>
              </a:r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1203325" y="4244975"/>
            <a:ext cx="3627438" cy="828675"/>
            <a:chOff x="824" y="2830"/>
            <a:chExt cx="2285" cy="522"/>
          </a:xfrm>
        </p:grpSpPr>
        <p:sp>
          <p:nvSpPr>
            <p:cNvPr id="51212" name="Rectangle 31"/>
            <p:cNvSpPr>
              <a:spLocks noChangeArrowheads="1"/>
            </p:cNvSpPr>
            <p:nvPr/>
          </p:nvSpPr>
          <p:spPr bwMode="auto">
            <a:xfrm>
              <a:off x="824" y="2830"/>
              <a:ext cx="2281" cy="50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1213" name="Group 32"/>
            <p:cNvGrpSpPr>
              <a:grpSpLocks/>
            </p:cNvGrpSpPr>
            <p:nvPr/>
          </p:nvGrpSpPr>
          <p:grpSpPr bwMode="auto">
            <a:xfrm>
              <a:off x="837" y="2834"/>
              <a:ext cx="729" cy="510"/>
              <a:chOff x="837" y="2834"/>
              <a:chExt cx="729" cy="510"/>
            </a:xfrm>
          </p:grpSpPr>
          <p:grpSp>
            <p:nvGrpSpPr>
              <p:cNvPr id="51240" name="Group 33"/>
              <p:cNvGrpSpPr>
                <a:grpSpLocks/>
              </p:cNvGrpSpPr>
              <p:nvPr/>
            </p:nvGrpSpPr>
            <p:grpSpPr bwMode="auto">
              <a:xfrm>
                <a:off x="840" y="2834"/>
                <a:ext cx="72" cy="484"/>
                <a:chOff x="945" y="3444"/>
                <a:chExt cx="72" cy="484"/>
              </a:xfrm>
            </p:grpSpPr>
            <p:sp>
              <p:nvSpPr>
                <p:cNvPr id="51249" name="Line 34"/>
                <p:cNvSpPr>
                  <a:spLocks noChangeShapeType="1"/>
                </p:cNvSpPr>
                <p:nvPr/>
              </p:nvSpPr>
              <p:spPr bwMode="auto">
                <a:xfrm>
                  <a:off x="947" y="3447"/>
                  <a:ext cx="68" cy="461"/>
                </a:xfrm>
                <a:prstGeom prst="line">
                  <a:avLst/>
                </a:prstGeom>
                <a:noFill/>
                <a:ln w="9525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50" name="Line 35"/>
                <p:cNvSpPr>
                  <a:spLocks noChangeShapeType="1"/>
                </p:cNvSpPr>
                <p:nvPr/>
              </p:nvSpPr>
              <p:spPr bwMode="auto">
                <a:xfrm>
                  <a:off x="945" y="3444"/>
                  <a:ext cx="3" cy="483"/>
                </a:xfrm>
                <a:prstGeom prst="line">
                  <a:avLst/>
                </a:prstGeom>
                <a:noFill/>
                <a:ln w="9525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51" name="Arc 36"/>
                <p:cNvSpPr>
                  <a:spLocks/>
                </p:cNvSpPr>
                <p:nvPr/>
              </p:nvSpPr>
              <p:spPr bwMode="auto">
                <a:xfrm flipV="1">
                  <a:off x="951" y="3901"/>
                  <a:ext cx="66" cy="2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51241" name="Picture 37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1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42" name="Picture 38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7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43" name="Picture 39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28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44" name="Picture 40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3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45" name="Picture 41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97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46" name="Picture 4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88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47" name="Picture 4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79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48" name="Picture 4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70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51214" name="Group 45"/>
            <p:cNvGrpSpPr>
              <a:grpSpLocks/>
            </p:cNvGrpSpPr>
            <p:nvPr/>
          </p:nvGrpSpPr>
          <p:grpSpPr bwMode="auto">
            <a:xfrm>
              <a:off x="1564" y="2832"/>
              <a:ext cx="729" cy="510"/>
              <a:chOff x="837" y="2834"/>
              <a:chExt cx="729" cy="510"/>
            </a:xfrm>
          </p:grpSpPr>
          <p:grpSp>
            <p:nvGrpSpPr>
              <p:cNvPr id="51228" name="Group 46"/>
              <p:cNvGrpSpPr>
                <a:grpSpLocks/>
              </p:cNvGrpSpPr>
              <p:nvPr/>
            </p:nvGrpSpPr>
            <p:grpSpPr bwMode="auto">
              <a:xfrm>
                <a:off x="840" y="2834"/>
                <a:ext cx="72" cy="484"/>
                <a:chOff x="945" y="3444"/>
                <a:chExt cx="72" cy="484"/>
              </a:xfrm>
            </p:grpSpPr>
            <p:sp>
              <p:nvSpPr>
                <p:cNvPr id="51237" name="Line 47"/>
                <p:cNvSpPr>
                  <a:spLocks noChangeShapeType="1"/>
                </p:cNvSpPr>
                <p:nvPr/>
              </p:nvSpPr>
              <p:spPr bwMode="auto">
                <a:xfrm>
                  <a:off x="947" y="3447"/>
                  <a:ext cx="68" cy="461"/>
                </a:xfrm>
                <a:prstGeom prst="line">
                  <a:avLst/>
                </a:prstGeom>
                <a:noFill/>
                <a:ln w="9525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38" name="Line 48"/>
                <p:cNvSpPr>
                  <a:spLocks noChangeShapeType="1"/>
                </p:cNvSpPr>
                <p:nvPr/>
              </p:nvSpPr>
              <p:spPr bwMode="auto">
                <a:xfrm>
                  <a:off x="945" y="3444"/>
                  <a:ext cx="3" cy="483"/>
                </a:xfrm>
                <a:prstGeom prst="line">
                  <a:avLst/>
                </a:prstGeom>
                <a:noFill/>
                <a:ln w="9525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39" name="Arc 49"/>
                <p:cNvSpPr>
                  <a:spLocks/>
                </p:cNvSpPr>
                <p:nvPr/>
              </p:nvSpPr>
              <p:spPr bwMode="auto">
                <a:xfrm flipV="1">
                  <a:off x="951" y="3901"/>
                  <a:ext cx="66" cy="2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51229" name="Picture 50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1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30" name="Picture 51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7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31" name="Picture 5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28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32" name="Picture 5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3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33" name="Picture 5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97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34" name="Picture 55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88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35" name="Picture 56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79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36" name="Picture 57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70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51215" name="Group 58"/>
            <p:cNvGrpSpPr>
              <a:grpSpLocks/>
            </p:cNvGrpSpPr>
            <p:nvPr/>
          </p:nvGrpSpPr>
          <p:grpSpPr bwMode="auto">
            <a:xfrm>
              <a:off x="2290" y="2841"/>
              <a:ext cx="72" cy="484"/>
              <a:chOff x="945" y="3444"/>
              <a:chExt cx="72" cy="484"/>
            </a:xfrm>
          </p:grpSpPr>
          <p:sp>
            <p:nvSpPr>
              <p:cNvPr id="51225" name="Line 59"/>
              <p:cNvSpPr>
                <a:spLocks noChangeShapeType="1"/>
              </p:cNvSpPr>
              <p:nvPr/>
            </p:nvSpPr>
            <p:spPr bwMode="auto">
              <a:xfrm>
                <a:off x="947" y="3447"/>
                <a:ext cx="68" cy="461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26" name="Line 60"/>
              <p:cNvSpPr>
                <a:spLocks noChangeShapeType="1"/>
              </p:cNvSpPr>
              <p:nvPr/>
            </p:nvSpPr>
            <p:spPr bwMode="auto">
              <a:xfrm>
                <a:off x="945" y="3444"/>
                <a:ext cx="3" cy="483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27" name="Arc 61"/>
              <p:cNvSpPr>
                <a:spLocks/>
              </p:cNvSpPr>
              <p:nvPr/>
            </p:nvSpPr>
            <p:spPr bwMode="auto">
              <a:xfrm flipV="1">
                <a:off x="951" y="3901"/>
                <a:ext cx="66" cy="2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51216" name="Picture 6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1" y="2841"/>
              <a:ext cx="96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17" name="Picture 6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7" y="2841"/>
              <a:ext cx="96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18" name="Picture 6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8" y="2841"/>
              <a:ext cx="96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19" name="Picture 6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3" y="2841"/>
              <a:ext cx="96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20" name="Picture 6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7" y="2841"/>
              <a:ext cx="96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21" name="Picture 6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8" y="2841"/>
              <a:ext cx="96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22" name="Picture 6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9" y="2841"/>
              <a:ext cx="96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23" name="Picture 6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0" y="2841"/>
              <a:ext cx="96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24" name="Picture 7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3" y="2842"/>
              <a:ext cx="96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" name="Group 71"/>
          <p:cNvGrpSpPr>
            <a:grpSpLocks/>
          </p:cNvGrpSpPr>
          <p:nvPr/>
        </p:nvGrpSpPr>
        <p:grpSpPr bwMode="auto">
          <a:xfrm>
            <a:off x="5051425" y="1765300"/>
            <a:ext cx="4286250" cy="3182938"/>
            <a:chOff x="3182" y="1112"/>
            <a:chExt cx="2700" cy="2005"/>
          </a:xfrm>
        </p:grpSpPr>
        <p:sp>
          <p:nvSpPr>
            <p:cNvPr id="51210" name="Text Box 72"/>
            <p:cNvSpPr txBox="1">
              <a:spLocks noChangeArrowheads="1"/>
            </p:cNvSpPr>
            <p:nvPr/>
          </p:nvSpPr>
          <p:spPr bwMode="auto">
            <a:xfrm>
              <a:off x="3182" y="1436"/>
              <a:ext cx="2700" cy="1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en-GB" sz="1800">
                  <a:latin typeface="Comic Sans MS" pitchFamily="66" charset="0"/>
                </a:rPr>
                <a:t>If we cut the sectors </a:t>
              </a:r>
            </a:p>
            <a:p>
              <a:pPr algn="ctr" eaLnBrk="1" hangingPunct="1"/>
              <a:r>
                <a:rPr lang="en-GB" sz="1800">
                  <a:latin typeface="Comic Sans MS" pitchFamily="66" charset="0"/>
                </a:rPr>
                <a:t>Thinner and thinner then </a:t>
              </a:r>
            </a:p>
            <a:p>
              <a:pPr algn="ctr" eaLnBrk="1" hangingPunct="1"/>
              <a:r>
                <a:rPr lang="en-GB" sz="1800">
                  <a:latin typeface="Comic Sans MS" pitchFamily="66" charset="0"/>
                </a:rPr>
                <a:t>we get closer and closer </a:t>
              </a:r>
            </a:p>
            <a:p>
              <a:pPr algn="ctr" eaLnBrk="1" hangingPunct="1"/>
              <a:r>
                <a:rPr lang="en-GB" sz="1800">
                  <a:latin typeface="Comic Sans MS" pitchFamily="66" charset="0"/>
                </a:rPr>
                <a:t>to a rectangle. Hence we can represent the area of a circle </a:t>
              </a:r>
            </a:p>
            <a:p>
              <a:pPr algn="ctr" eaLnBrk="1" hangingPunct="1"/>
              <a:r>
                <a:rPr lang="en-GB" sz="1800">
                  <a:latin typeface="Comic Sans MS" pitchFamily="66" charset="0"/>
                </a:rPr>
                <a:t>by a rectangle.</a:t>
              </a:r>
            </a:p>
          </p:txBody>
        </p:sp>
        <p:sp>
          <p:nvSpPr>
            <p:cNvPr id="51211" name="AutoShape 73"/>
            <p:cNvSpPr>
              <a:spLocks noChangeArrowheads="1"/>
            </p:cNvSpPr>
            <p:nvPr/>
          </p:nvSpPr>
          <p:spPr bwMode="auto">
            <a:xfrm>
              <a:off x="3378" y="1112"/>
              <a:ext cx="2382" cy="2005"/>
            </a:xfrm>
            <a:prstGeom prst="cloudCallout">
              <a:avLst>
                <a:gd name="adj1" fmla="val -82157"/>
                <a:gd name="adj2" fmla="val 1149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GB" sz="1800"/>
                <a:t> </a:t>
              </a:r>
            </a:p>
          </p:txBody>
        </p:sp>
      </p:grpSp>
      <p:graphicFrame>
        <p:nvGraphicFramePr>
          <p:cNvPr id="94282" name="Object 74"/>
          <p:cNvGraphicFramePr>
            <a:graphicFrameLocks noChangeAspect="1"/>
          </p:cNvGraphicFramePr>
          <p:nvPr/>
        </p:nvGraphicFramePr>
        <p:xfrm>
          <a:off x="2800350" y="5143500"/>
          <a:ext cx="571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5" name="Equation" r:id="rId6" imgW="228501" imgH="152334" progId="Equation.DSMT4">
                  <p:embed/>
                </p:oleObj>
              </mc:Choice>
              <mc:Fallback>
                <p:oleObj name="Equation" r:id="rId6" imgW="228501" imgH="152334" progId="Equation.DSMT4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0350" y="5143500"/>
                        <a:ext cx="5715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83" name="Object 75"/>
          <p:cNvGraphicFramePr>
            <a:graphicFrameLocks noChangeAspect="1"/>
          </p:cNvGraphicFramePr>
          <p:nvPr/>
        </p:nvGraphicFramePr>
        <p:xfrm>
          <a:off x="4879975" y="4483100"/>
          <a:ext cx="3492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6" name="Equation" r:id="rId8" imgW="139639" imgH="152334" progId="Equation.DSMT4">
                  <p:embed/>
                </p:oleObj>
              </mc:Choice>
              <mc:Fallback>
                <p:oleObj name="Equation" r:id="rId8" imgW="139639" imgH="152334" progId="Equation.DSMT4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9975" y="4483100"/>
                        <a:ext cx="3492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85" name="Rectangle 77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5332413" cy="949325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/>
              <a:t>The Area of a circle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C73E27-520A-4A03-8BFD-524F5DC5F946}" type="slidenum">
              <a:rPr lang="en-GB"/>
              <a:pPr>
                <a:defRPr/>
              </a:pPr>
              <a:t>38</a:t>
            </a:fld>
            <a:endParaRPr lang="en-GB"/>
          </a:p>
        </p:txBody>
      </p:sp>
      <p:grpSp>
        <p:nvGrpSpPr>
          <p:cNvPr id="52227" name="Group 5"/>
          <p:cNvGrpSpPr>
            <a:grpSpLocks/>
          </p:cNvGrpSpPr>
          <p:nvPr/>
        </p:nvGrpSpPr>
        <p:grpSpPr bwMode="auto">
          <a:xfrm>
            <a:off x="2679700" y="2006600"/>
            <a:ext cx="3627438" cy="828675"/>
            <a:chOff x="824" y="2830"/>
            <a:chExt cx="2285" cy="522"/>
          </a:xfrm>
        </p:grpSpPr>
        <p:sp>
          <p:nvSpPr>
            <p:cNvPr id="52235" name="Rectangle 6"/>
            <p:cNvSpPr>
              <a:spLocks noChangeArrowheads="1"/>
            </p:cNvSpPr>
            <p:nvPr/>
          </p:nvSpPr>
          <p:spPr bwMode="auto">
            <a:xfrm>
              <a:off x="824" y="2830"/>
              <a:ext cx="2281" cy="50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2236" name="Group 7"/>
            <p:cNvGrpSpPr>
              <a:grpSpLocks/>
            </p:cNvGrpSpPr>
            <p:nvPr/>
          </p:nvGrpSpPr>
          <p:grpSpPr bwMode="auto">
            <a:xfrm>
              <a:off x="837" y="2834"/>
              <a:ext cx="729" cy="510"/>
              <a:chOff x="837" y="2834"/>
              <a:chExt cx="729" cy="510"/>
            </a:xfrm>
          </p:grpSpPr>
          <p:grpSp>
            <p:nvGrpSpPr>
              <p:cNvPr id="52263" name="Group 8"/>
              <p:cNvGrpSpPr>
                <a:grpSpLocks/>
              </p:cNvGrpSpPr>
              <p:nvPr/>
            </p:nvGrpSpPr>
            <p:grpSpPr bwMode="auto">
              <a:xfrm>
                <a:off x="840" y="2834"/>
                <a:ext cx="72" cy="484"/>
                <a:chOff x="945" y="3444"/>
                <a:chExt cx="72" cy="484"/>
              </a:xfrm>
            </p:grpSpPr>
            <p:sp>
              <p:nvSpPr>
                <p:cNvPr id="52272" name="Line 9"/>
                <p:cNvSpPr>
                  <a:spLocks noChangeShapeType="1"/>
                </p:cNvSpPr>
                <p:nvPr/>
              </p:nvSpPr>
              <p:spPr bwMode="auto">
                <a:xfrm>
                  <a:off x="947" y="3447"/>
                  <a:ext cx="68" cy="461"/>
                </a:xfrm>
                <a:prstGeom prst="line">
                  <a:avLst/>
                </a:prstGeom>
                <a:noFill/>
                <a:ln w="9525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73" name="Line 10"/>
                <p:cNvSpPr>
                  <a:spLocks noChangeShapeType="1"/>
                </p:cNvSpPr>
                <p:nvPr/>
              </p:nvSpPr>
              <p:spPr bwMode="auto">
                <a:xfrm>
                  <a:off x="945" y="3444"/>
                  <a:ext cx="3" cy="483"/>
                </a:xfrm>
                <a:prstGeom prst="line">
                  <a:avLst/>
                </a:prstGeom>
                <a:noFill/>
                <a:ln w="9525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74" name="Arc 11"/>
                <p:cNvSpPr>
                  <a:spLocks/>
                </p:cNvSpPr>
                <p:nvPr/>
              </p:nvSpPr>
              <p:spPr bwMode="auto">
                <a:xfrm flipV="1">
                  <a:off x="951" y="3901"/>
                  <a:ext cx="66" cy="2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52264" name="Picture 1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1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2265" name="Picture 1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7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2266" name="Picture 1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28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2267" name="Picture 1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3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2268" name="Picture 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97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2269" name="Picture 1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88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2270" name="Picture 18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79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2271" name="Picture 19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70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52237" name="Group 20"/>
            <p:cNvGrpSpPr>
              <a:grpSpLocks/>
            </p:cNvGrpSpPr>
            <p:nvPr/>
          </p:nvGrpSpPr>
          <p:grpSpPr bwMode="auto">
            <a:xfrm>
              <a:off x="1564" y="2832"/>
              <a:ext cx="729" cy="510"/>
              <a:chOff x="837" y="2834"/>
              <a:chExt cx="729" cy="510"/>
            </a:xfrm>
          </p:grpSpPr>
          <p:grpSp>
            <p:nvGrpSpPr>
              <p:cNvPr id="52251" name="Group 21"/>
              <p:cNvGrpSpPr>
                <a:grpSpLocks/>
              </p:cNvGrpSpPr>
              <p:nvPr/>
            </p:nvGrpSpPr>
            <p:grpSpPr bwMode="auto">
              <a:xfrm>
                <a:off x="840" y="2834"/>
                <a:ext cx="72" cy="484"/>
                <a:chOff x="945" y="3444"/>
                <a:chExt cx="72" cy="484"/>
              </a:xfrm>
            </p:grpSpPr>
            <p:sp>
              <p:nvSpPr>
                <p:cNvPr id="52260" name="Line 22"/>
                <p:cNvSpPr>
                  <a:spLocks noChangeShapeType="1"/>
                </p:cNvSpPr>
                <p:nvPr/>
              </p:nvSpPr>
              <p:spPr bwMode="auto">
                <a:xfrm>
                  <a:off x="947" y="3447"/>
                  <a:ext cx="68" cy="461"/>
                </a:xfrm>
                <a:prstGeom prst="line">
                  <a:avLst/>
                </a:prstGeom>
                <a:noFill/>
                <a:ln w="9525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61" name="Line 23"/>
                <p:cNvSpPr>
                  <a:spLocks noChangeShapeType="1"/>
                </p:cNvSpPr>
                <p:nvPr/>
              </p:nvSpPr>
              <p:spPr bwMode="auto">
                <a:xfrm>
                  <a:off x="945" y="3444"/>
                  <a:ext cx="3" cy="483"/>
                </a:xfrm>
                <a:prstGeom prst="line">
                  <a:avLst/>
                </a:prstGeom>
                <a:noFill/>
                <a:ln w="9525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62" name="Arc 24"/>
                <p:cNvSpPr>
                  <a:spLocks/>
                </p:cNvSpPr>
                <p:nvPr/>
              </p:nvSpPr>
              <p:spPr bwMode="auto">
                <a:xfrm flipV="1">
                  <a:off x="951" y="3901"/>
                  <a:ext cx="66" cy="2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52252" name="Picture 2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1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2253" name="Picture 2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7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2254" name="Picture 2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28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2255" name="Picture 28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3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2256" name="Picture 29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97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2257" name="Picture 3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88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2258" name="Picture 31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79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2259" name="Picture 3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70" y="2834"/>
                <a:ext cx="96" cy="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52238" name="Group 33"/>
            <p:cNvGrpSpPr>
              <a:grpSpLocks/>
            </p:cNvGrpSpPr>
            <p:nvPr/>
          </p:nvGrpSpPr>
          <p:grpSpPr bwMode="auto">
            <a:xfrm>
              <a:off x="2290" y="2841"/>
              <a:ext cx="72" cy="484"/>
              <a:chOff x="945" y="3444"/>
              <a:chExt cx="72" cy="484"/>
            </a:xfrm>
          </p:grpSpPr>
          <p:sp>
            <p:nvSpPr>
              <p:cNvPr id="52248" name="Line 34"/>
              <p:cNvSpPr>
                <a:spLocks noChangeShapeType="1"/>
              </p:cNvSpPr>
              <p:nvPr/>
            </p:nvSpPr>
            <p:spPr bwMode="auto">
              <a:xfrm>
                <a:off x="947" y="3447"/>
                <a:ext cx="68" cy="461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9" name="Line 35"/>
              <p:cNvSpPr>
                <a:spLocks noChangeShapeType="1"/>
              </p:cNvSpPr>
              <p:nvPr/>
            </p:nvSpPr>
            <p:spPr bwMode="auto">
              <a:xfrm>
                <a:off x="945" y="3444"/>
                <a:ext cx="3" cy="483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0" name="Arc 36"/>
              <p:cNvSpPr>
                <a:spLocks/>
              </p:cNvSpPr>
              <p:nvPr/>
            </p:nvSpPr>
            <p:spPr bwMode="auto">
              <a:xfrm flipV="1">
                <a:off x="951" y="3901"/>
                <a:ext cx="66" cy="2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52239" name="Picture 3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1" y="2841"/>
              <a:ext cx="96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40" name="Picture 3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7" y="2841"/>
              <a:ext cx="96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41" name="Picture 3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8" y="2841"/>
              <a:ext cx="96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42" name="Picture 4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3" y="2841"/>
              <a:ext cx="96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43" name="Picture 4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7" y="2841"/>
              <a:ext cx="96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44" name="Picture 4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8" y="2841"/>
              <a:ext cx="96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45" name="Picture 4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9" y="2841"/>
              <a:ext cx="96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46" name="Picture 4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0" y="2841"/>
              <a:ext cx="96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47" name="Picture 4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3" y="2842"/>
              <a:ext cx="96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52228" name="Object 46"/>
          <p:cNvGraphicFramePr>
            <a:graphicFrameLocks noChangeAspect="1"/>
          </p:cNvGraphicFramePr>
          <p:nvPr/>
        </p:nvGraphicFramePr>
        <p:xfrm>
          <a:off x="4276725" y="2905125"/>
          <a:ext cx="571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5" name="Equation" r:id="rId4" imgW="228501" imgH="152334" progId="Equation.DSMT4">
                  <p:embed/>
                </p:oleObj>
              </mc:Choice>
              <mc:Fallback>
                <p:oleObj name="Equation" r:id="rId4" imgW="228501" imgH="152334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6725" y="2905125"/>
                        <a:ext cx="5715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9" name="Object 47"/>
          <p:cNvGraphicFramePr>
            <a:graphicFrameLocks noChangeAspect="1"/>
          </p:cNvGraphicFramePr>
          <p:nvPr/>
        </p:nvGraphicFramePr>
        <p:xfrm>
          <a:off x="6356350" y="2244725"/>
          <a:ext cx="3492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6" name="Equation" r:id="rId6" imgW="139639" imgH="152334" progId="Equation.DSMT4">
                  <p:embed/>
                </p:oleObj>
              </mc:Choice>
              <mc:Fallback>
                <p:oleObj name="Equation" r:id="rId6" imgW="139639" imgH="152334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6350" y="2244725"/>
                        <a:ext cx="3492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80" name="Object 48"/>
          <p:cNvGraphicFramePr>
            <a:graphicFrameLocks noChangeAspect="1"/>
          </p:cNvGraphicFramePr>
          <p:nvPr/>
        </p:nvGraphicFramePr>
        <p:xfrm>
          <a:off x="2943225" y="5467350"/>
          <a:ext cx="3937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7" name="Equation" r:id="rId8" imgW="1574800" imgH="203200" progId="Equation.DSMT4">
                  <p:embed/>
                </p:oleObj>
              </mc:Choice>
              <mc:Fallback>
                <p:oleObj name="Equation" r:id="rId8" imgW="1574800" imgH="20320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225" y="5467350"/>
                        <a:ext cx="3937000" cy="5080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81" name="Object 49"/>
          <p:cNvGraphicFramePr>
            <a:graphicFrameLocks noChangeAspect="1"/>
          </p:cNvGraphicFramePr>
          <p:nvPr/>
        </p:nvGraphicFramePr>
        <p:xfrm>
          <a:off x="2387600" y="3689350"/>
          <a:ext cx="47942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8" name="Equation" r:id="rId10" imgW="1917700" imgH="228600" progId="Equation.DSMT4">
                  <p:embed/>
                </p:oleObj>
              </mc:Choice>
              <mc:Fallback>
                <p:oleObj name="Equation" r:id="rId10" imgW="1917700" imgH="228600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7600" y="3689350"/>
                        <a:ext cx="479425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82" name="Object 50"/>
          <p:cNvGraphicFramePr>
            <a:graphicFrameLocks noChangeAspect="1"/>
          </p:cNvGraphicFramePr>
          <p:nvPr/>
        </p:nvGraphicFramePr>
        <p:xfrm>
          <a:off x="1743075" y="4346575"/>
          <a:ext cx="60960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9" name="Equation" r:id="rId12" imgW="2438400" imgH="241300" progId="Equation.DSMT4">
                  <p:embed/>
                </p:oleObj>
              </mc:Choice>
              <mc:Fallback>
                <p:oleObj name="Equation" r:id="rId12" imgW="2438400" imgH="241300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3075" y="4346575"/>
                        <a:ext cx="6096000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83" name="Text Box 51"/>
          <p:cNvSpPr txBox="1">
            <a:spLocks noChangeArrowheads="1"/>
          </p:cNvSpPr>
          <p:nvPr/>
        </p:nvSpPr>
        <p:spPr bwMode="auto">
          <a:xfrm>
            <a:off x="889000" y="5018088"/>
            <a:ext cx="76152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But the area inside this rectangle is also the area of the circle</a:t>
            </a:r>
          </a:p>
        </p:txBody>
      </p:sp>
      <p:sp>
        <p:nvSpPr>
          <p:cNvPr id="95285" name="Rectangle 53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5332413" cy="949325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/>
              <a:t>The Area of a circle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8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B478C-59F2-4AF6-9B7A-66F664A40A0E}" type="slidenum">
              <a:rPr lang="en-GB"/>
              <a:pPr>
                <a:defRPr/>
              </a:pPr>
              <a:t>39</a:t>
            </a:fld>
            <a:endParaRPr lang="en-GB"/>
          </a:p>
        </p:txBody>
      </p:sp>
      <p:sp>
        <p:nvSpPr>
          <p:cNvPr id="53251" name="Oval 2"/>
          <p:cNvSpPr>
            <a:spLocks noChangeArrowheads="1"/>
          </p:cNvSpPr>
          <p:nvPr/>
        </p:nvSpPr>
        <p:spPr bwMode="auto">
          <a:xfrm>
            <a:off x="3222625" y="2906713"/>
            <a:ext cx="2743200" cy="2687637"/>
          </a:xfrm>
          <a:prstGeom prst="ellipse">
            <a:avLst/>
          </a:prstGeom>
          <a:solidFill>
            <a:srgbClr val="C0C0C0"/>
          </a:solidFill>
          <a:ln w="571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Line 3"/>
          <p:cNvSpPr>
            <a:spLocks noChangeShapeType="1"/>
          </p:cNvSpPr>
          <p:nvPr/>
        </p:nvSpPr>
        <p:spPr bwMode="auto">
          <a:xfrm flipV="1">
            <a:off x="4598988" y="3313113"/>
            <a:ext cx="960437" cy="96043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3" name="Text Box 7"/>
          <p:cNvSpPr txBox="1">
            <a:spLocks noChangeArrowheads="1"/>
          </p:cNvSpPr>
          <p:nvPr/>
        </p:nvSpPr>
        <p:spPr bwMode="auto">
          <a:xfrm>
            <a:off x="1093788" y="1963738"/>
            <a:ext cx="5121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Q.</a:t>
            </a:r>
            <a:r>
              <a:rPr lang="en-GB" sz="1800">
                <a:latin typeface="Comic Sans MS" pitchFamily="66" charset="0"/>
              </a:rPr>
              <a:t>	</a:t>
            </a:r>
            <a:r>
              <a:rPr lang="en-GB">
                <a:latin typeface="Comic Sans MS" pitchFamily="66" charset="0"/>
              </a:rPr>
              <a:t>Find the area of the circle ?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611938" y="3032125"/>
            <a:ext cx="1384300" cy="969963"/>
            <a:chOff x="4165" y="1910"/>
            <a:chExt cx="872" cy="611"/>
          </a:xfrm>
        </p:grpSpPr>
        <p:sp>
          <p:nvSpPr>
            <p:cNvPr id="96265" name="Text Box 9"/>
            <p:cNvSpPr txBox="1">
              <a:spLocks noChangeArrowheads="1"/>
            </p:cNvSpPr>
            <p:nvPr/>
          </p:nvSpPr>
          <p:spPr bwMode="auto">
            <a:xfrm>
              <a:off x="4305" y="1910"/>
              <a:ext cx="6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Solution</a:t>
              </a:r>
            </a:p>
          </p:txBody>
        </p:sp>
        <p:graphicFrame>
          <p:nvGraphicFramePr>
            <p:cNvPr id="53261" name="Object 10"/>
            <p:cNvGraphicFramePr>
              <a:graphicFrameLocks noChangeAspect="1"/>
            </p:cNvGraphicFramePr>
            <p:nvPr/>
          </p:nvGraphicFramePr>
          <p:xfrm>
            <a:off x="4165" y="2211"/>
            <a:ext cx="872" cy="3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262" name="Equation" r:id="rId3" imgW="571252" imgH="203112" progId="Equation.DSMT4">
                    <p:embed/>
                  </p:oleObj>
                </mc:Choice>
                <mc:Fallback>
                  <p:oleObj name="Equation" r:id="rId3" imgW="571252" imgH="203112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65" y="2211"/>
                          <a:ext cx="872" cy="3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6267" name="Object 11"/>
          <p:cNvGraphicFramePr>
            <a:graphicFrameLocks noChangeAspect="1"/>
          </p:cNvGraphicFramePr>
          <p:nvPr/>
        </p:nvGraphicFramePr>
        <p:xfrm>
          <a:off x="6605588" y="3995738"/>
          <a:ext cx="1725612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3" name="Equation" r:id="rId5" imgW="710891" imgH="203112" progId="Equation.DSMT4">
                  <p:embed/>
                </p:oleObj>
              </mc:Choice>
              <mc:Fallback>
                <p:oleObj name="Equation" r:id="rId5" imgW="710891" imgH="203112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5588" y="3995738"/>
                        <a:ext cx="1725612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8" name="Object 12"/>
          <p:cNvGraphicFramePr>
            <a:graphicFrameLocks noChangeAspect="1"/>
          </p:cNvGraphicFramePr>
          <p:nvPr/>
        </p:nvGraphicFramePr>
        <p:xfrm>
          <a:off x="6605588" y="4583113"/>
          <a:ext cx="2371725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4" name="Equation" r:id="rId7" imgW="977476" imgH="203112" progId="Equation.DSMT4">
                  <p:embed/>
                </p:oleObj>
              </mc:Choice>
              <mc:Fallback>
                <p:oleObj name="Equation" r:id="rId7" imgW="977476" imgH="203112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5588" y="4583113"/>
                        <a:ext cx="2371725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7" name="Oval 13"/>
          <p:cNvSpPr>
            <a:spLocks noChangeArrowheads="1"/>
          </p:cNvSpPr>
          <p:nvPr/>
        </p:nvSpPr>
        <p:spPr bwMode="auto">
          <a:xfrm>
            <a:off x="4535488" y="4227513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Text Box 14"/>
          <p:cNvSpPr txBox="1">
            <a:spLocks noChangeArrowheads="1"/>
          </p:cNvSpPr>
          <p:nvPr/>
        </p:nvSpPr>
        <p:spPr bwMode="auto">
          <a:xfrm>
            <a:off x="4321175" y="3390900"/>
            <a:ext cx="768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  <a:latin typeface="Comic Sans MS" pitchFamily="66" charset="0"/>
              </a:rPr>
              <a:t>4cm</a:t>
            </a:r>
          </a:p>
        </p:txBody>
      </p:sp>
      <p:sp>
        <p:nvSpPr>
          <p:cNvPr id="9627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5332413" cy="949325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/>
              <a:t>The Area of a circle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533452-6B1F-4904-A7B5-701359382893}" type="slidenum">
              <a:rPr lang="en-GB"/>
              <a:pPr>
                <a:defRPr/>
              </a:pPr>
              <a:t>4</a:t>
            </a:fld>
            <a:endParaRPr lang="en-GB"/>
          </a:p>
        </p:txBody>
      </p:sp>
      <p:sp>
        <p:nvSpPr>
          <p:cNvPr id="42065" name="Text Box 81"/>
          <p:cNvSpPr txBox="1">
            <a:spLocks noChangeArrowheads="1"/>
          </p:cNvSpPr>
          <p:nvPr/>
        </p:nvSpPr>
        <p:spPr bwMode="auto">
          <a:xfrm>
            <a:off x="1782763" y="2073275"/>
            <a:ext cx="7299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When two radii are drawn to the ends of a chord, </a:t>
            </a:r>
          </a:p>
          <a:p>
            <a:pPr>
              <a:defRPr/>
            </a:pPr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An isosceles triangle is formed.</a:t>
            </a:r>
            <a:endParaRPr lang="en-GB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7412" name="Oval 82"/>
          <p:cNvSpPr>
            <a:spLocks noChangeArrowheads="1"/>
          </p:cNvSpPr>
          <p:nvPr/>
        </p:nvSpPr>
        <p:spPr bwMode="auto">
          <a:xfrm>
            <a:off x="4189413" y="3155950"/>
            <a:ext cx="3060700" cy="3081338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Text Box 97"/>
          <p:cNvSpPr txBox="1">
            <a:spLocks noChangeArrowheads="1"/>
          </p:cNvSpPr>
          <p:nvPr/>
        </p:nvSpPr>
        <p:spPr bwMode="auto">
          <a:xfrm>
            <a:off x="5783263" y="4689475"/>
            <a:ext cx="368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33810" name="Line 96"/>
          <p:cNvSpPr>
            <a:spLocks noChangeShapeType="1"/>
          </p:cNvSpPr>
          <p:nvPr/>
        </p:nvSpPr>
        <p:spPr bwMode="auto">
          <a:xfrm>
            <a:off x="4445000" y="3805238"/>
            <a:ext cx="2563813" cy="12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Text Box 98"/>
          <p:cNvSpPr txBox="1">
            <a:spLocks noChangeArrowheads="1"/>
          </p:cNvSpPr>
          <p:nvPr/>
        </p:nvSpPr>
        <p:spPr bwMode="auto">
          <a:xfrm>
            <a:off x="3970338" y="3527425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A</a:t>
            </a:r>
          </a:p>
        </p:txBody>
      </p:sp>
      <p:sp>
        <p:nvSpPr>
          <p:cNvPr id="33812" name="Text Box 99"/>
          <p:cNvSpPr txBox="1">
            <a:spLocks noChangeArrowheads="1"/>
          </p:cNvSpPr>
          <p:nvPr/>
        </p:nvSpPr>
        <p:spPr bwMode="auto">
          <a:xfrm>
            <a:off x="7113588" y="3527425"/>
            <a:ext cx="376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B</a:t>
            </a:r>
          </a:p>
        </p:txBody>
      </p:sp>
      <p:sp>
        <p:nvSpPr>
          <p:cNvPr id="42086" name="Rectangle 102"/>
          <p:cNvSpPr>
            <a:spLocks noChangeArrowheads="1"/>
          </p:cNvSpPr>
          <p:nvPr/>
        </p:nvSpPr>
        <p:spPr bwMode="auto">
          <a:xfrm>
            <a:off x="2022475" y="374650"/>
            <a:ext cx="5322888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Isosceles triangles </a:t>
            </a:r>
            <a:b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in Circles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00588" y="3722688"/>
            <a:ext cx="4254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x</a:t>
            </a:r>
            <a:r>
              <a:rPr lang="en-GB" sz="2000" baseline="30000" dirty="0">
                <a:solidFill>
                  <a:srgbClr val="000000"/>
                </a:solidFill>
                <a:latin typeface="+mj-lt"/>
              </a:rPr>
              <a:t>o</a:t>
            </a:r>
            <a:endParaRPr lang="en-GB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72225" y="3732213"/>
            <a:ext cx="442913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o</a:t>
            </a:r>
            <a:endParaRPr lang="en-GB" dirty="0">
              <a:solidFill>
                <a:srgbClr val="000000"/>
              </a:solidFill>
              <a:latin typeface="+mj-lt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5091113" y="4310062"/>
            <a:ext cx="171450" cy="123825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6243638" y="4243387"/>
            <a:ext cx="209550" cy="142875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078" name="Line 94"/>
          <p:cNvSpPr>
            <a:spLocks noChangeShapeType="1"/>
          </p:cNvSpPr>
          <p:nvPr/>
        </p:nvSpPr>
        <p:spPr bwMode="auto">
          <a:xfrm flipV="1">
            <a:off x="5724525" y="3817938"/>
            <a:ext cx="1284288" cy="9064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79" name="Line 95"/>
          <p:cNvSpPr>
            <a:spLocks noChangeShapeType="1"/>
          </p:cNvSpPr>
          <p:nvPr/>
        </p:nvSpPr>
        <p:spPr bwMode="auto">
          <a:xfrm flipH="1" flipV="1">
            <a:off x="4437063" y="3817938"/>
            <a:ext cx="1268412" cy="89693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Oval 89"/>
          <p:cNvSpPr>
            <a:spLocks noChangeArrowheads="1"/>
          </p:cNvSpPr>
          <p:nvPr/>
        </p:nvSpPr>
        <p:spPr bwMode="auto">
          <a:xfrm>
            <a:off x="5675313" y="4652963"/>
            <a:ext cx="134937" cy="119062"/>
          </a:xfrm>
          <a:prstGeom prst="ellipse">
            <a:avLst/>
          </a:prstGeom>
          <a:solidFill>
            <a:srgbClr val="FF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Oval 89"/>
          <p:cNvSpPr>
            <a:spLocks noChangeArrowheads="1"/>
          </p:cNvSpPr>
          <p:nvPr/>
        </p:nvSpPr>
        <p:spPr bwMode="auto">
          <a:xfrm>
            <a:off x="4418013" y="3757613"/>
            <a:ext cx="134937" cy="119062"/>
          </a:xfrm>
          <a:prstGeom prst="ellipse">
            <a:avLst/>
          </a:prstGeom>
          <a:solidFill>
            <a:srgbClr val="FF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89"/>
          <p:cNvSpPr>
            <a:spLocks noChangeArrowheads="1"/>
          </p:cNvSpPr>
          <p:nvPr/>
        </p:nvSpPr>
        <p:spPr bwMode="auto">
          <a:xfrm>
            <a:off x="6894513" y="3757613"/>
            <a:ext cx="134937" cy="119062"/>
          </a:xfrm>
          <a:prstGeom prst="ellipse">
            <a:avLst/>
          </a:prstGeom>
          <a:solidFill>
            <a:srgbClr val="FF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4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4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0" grpId="0" animBg="1"/>
      <p:bldP spid="33811" grpId="0"/>
      <p:bldP spid="33812" grpId="0"/>
      <p:bldP spid="19" grpId="0"/>
      <p:bldP spid="20" grpId="0"/>
      <p:bldP spid="42078" grpId="0" animBg="1"/>
      <p:bldP spid="42079" grpId="0" animBg="1"/>
      <p:bldP spid="25" grpId="0" animBg="1"/>
      <p:bldP spid="2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0F880-3AB8-474C-91F6-80B0763BD9B6}" type="slidenum">
              <a:rPr lang="en-GB"/>
              <a:pPr>
                <a:defRPr/>
              </a:pPr>
              <a:t>40</a:t>
            </a:fld>
            <a:endParaRPr lang="en-GB"/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2011363" y="401638"/>
            <a:ext cx="6580187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The Area </a:t>
            </a: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of a circle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A4797F-6E94-4AAE-A067-421B147D52E5}" type="slidenum">
              <a:rPr lang="en-GB"/>
              <a:pPr>
                <a:defRPr/>
              </a:pPr>
              <a:t>41</a:t>
            </a:fld>
            <a:endParaRPr lang="en-GB"/>
          </a:p>
        </p:txBody>
      </p:sp>
      <p:sp>
        <p:nvSpPr>
          <p:cNvPr id="55299" name="Oval 2"/>
          <p:cNvSpPr>
            <a:spLocks noChangeArrowheads="1"/>
          </p:cNvSpPr>
          <p:nvPr/>
        </p:nvSpPr>
        <p:spPr bwMode="auto">
          <a:xfrm>
            <a:off x="1273175" y="3232150"/>
            <a:ext cx="2743200" cy="2687638"/>
          </a:xfrm>
          <a:prstGeom prst="ellipse">
            <a:avLst/>
          </a:prstGeom>
          <a:solidFill>
            <a:srgbClr val="C0C0C0"/>
          </a:solidFill>
          <a:ln w="571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0" name="Line 3"/>
          <p:cNvSpPr>
            <a:spLocks noChangeShapeType="1"/>
          </p:cNvSpPr>
          <p:nvPr/>
        </p:nvSpPr>
        <p:spPr bwMode="auto">
          <a:xfrm>
            <a:off x="1314450" y="4586288"/>
            <a:ext cx="2698750" cy="31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1" name="Text Box 7"/>
          <p:cNvSpPr txBox="1">
            <a:spLocks noChangeArrowheads="1"/>
          </p:cNvSpPr>
          <p:nvPr/>
        </p:nvSpPr>
        <p:spPr bwMode="auto">
          <a:xfrm>
            <a:off x="1093788" y="1963738"/>
            <a:ext cx="56419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Tx/>
              <a:buAutoNum type="alphaUcPeriod" startAt="17"/>
            </a:pPr>
            <a:r>
              <a:rPr lang="en-GB" sz="1800">
                <a:latin typeface="Comic Sans MS" pitchFamily="66" charset="0"/>
              </a:rPr>
              <a:t> </a:t>
            </a:r>
            <a:r>
              <a:rPr lang="en-GB">
                <a:latin typeface="Comic Sans MS" pitchFamily="66" charset="0"/>
              </a:rPr>
              <a:t>The diameter of the circle is 60cm.</a:t>
            </a:r>
          </a:p>
          <a:p>
            <a:pPr eaLnBrk="1" hangingPunct="1"/>
            <a:r>
              <a:rPr lang="en-GB">
                <a:latin typeface="Comic Sans MS" pitchFamily="66" charset="0"/>
              </a:rPr>
              <a:t>	 Find area of the circle?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784850" y="2830513"/>
            <a:ext cx="1384300" cy="969962"/>
            <a:chOff x="3644" y="1783"/>
            <a:chExt cx="872" cy="611"/>
          </a:xfrm>
        </p:grpSpPr>
        <p:sp>
          <p:nvSpPr>
            <p:cNvPr id="98313" name="Text Box 9"/>
            <p:cNvSpPr txBox="1">
              <a:spLocks noChangeArrowheads="1"/>
            </p:cNvSpPr>
            <p:nvPr/>
          </p:nvSpPr>
          <p:spPr bwMode="auto">
            <a:xfrm>
              <a:off x="3784" y="1783"/>
              <a:ext cx="6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Solution</a:t>
              </a:r>
            </a:p>
          </p:txBody>
        </p:sp>
        <p:graphicFrame>
          <p:nvGraphicFramePr>
            <p:cNvPr id="55309" name="Object 10"/>
            <p:cNvGraphicFramePr>
              <a:graphicFrameLocks noChangeAspect="1"/>
            </p:cNvGraphicFramePr>
            <p:nvPr/>
          </p:nvGraphicFramePr>
          <p:xfrm>
            <a:off x="3644" y="2084"/>
            <a:ext cx="872" cy="3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310" name="Equation" r:id="rId3" imgW="571252" imgH="203112" progId="Equation.DSMT4">
                    <p:embed/>
                  </p:oleObj>
                </mc:Choice>
                <mc:Fallback>
                  <p:oleObj name="Equation" r:id="rId3" imgW="571252" imgH="203112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4" y="2084"/>
                          <a:ext cx="872" cy="3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5303" name="Oval 11"/>
          <p:cNvSpPr>
            <a:spLocks noChangeArrowheads="1"/>
          </p:cNvSpPr>
          <p:nvPr/>
        </p:nvSpPr>
        <p:spPr bwMode="auto">
          <a:xfrm>
            <a:off x="2571750" y="4538663"/>
            <a:ext cx="127000" cy="122237"/>
          </a:xfrm>
          <a:prstGeom prst="ellipse">
            <a:avLst/>
          </a:prstGeom>
          <a:solidFill>
            <a:srgbClr val="FF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8316" name="Object 12"/>
          <p:cNvGraphicFramePr>
            <a:graphicFrameLocks noChangeAspect="1"/>
          </p:cNvGraphicFramePr>
          <p:nvPr/>
        </p:nvGraphicFramePr>
        <p:xfrm>
          <a:off x="5075238" y="3862388"/>
          <a:ext cx="3030537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1" name="Equation" r:id="rId5" imgW="1371600" imgH="393700" progId="Equation.DSMT4">
                  <p:embed/>
                </p:oleObj>
              </mc:Choice>
              <mc:Fallback>
                <p:oleObj name="Equation" r:id="rId5" imgW="1371600" imgH="3937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5238" y="3862388"/>
                        <a:ext cx="3030537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7" name="Object 13"/>
          <p:cNvGraphicFramePr>
            <a:graphicFrameLocks noChangeAspect="1"/>
          </p:cNvGraphicFramePr>
          <p:nvPr/>
        </p:nvGraphicFramePr>
        <p:xfrm>
          <a:off x="5689600" y="4900613"/>
          <a:ext cx="1941513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2" name="Equation" r:id="rId7" imgW="799753" imgH="203112" progId="Equation.DSMT4">
                  <p:embed/>
                </p:oleObj>
              </mc:Choice>
              <mc:Fallback>
                <p:oleObj name="Equation" r:id="rId7" imgW="799753" imgH="203112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9600" y="4900613"/>
                        <a:ext cx="1941513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8" name="Object 14"/>
          <p:cNvGraphicFramePr>
            <a:graphicFrameLocks noChangeAspect="1"/>
          </p:cNvGraphicFramePr>
          <p:nvPr/>
        </p:nvGraphicFramePr>
        <p:xfrm>
          <a:off x="5494338" y="5507038"/>
          <a:ext cx="2803525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3" name="Equation" r:id="rId9" imgW="1155700" imgH="203200" progId="Equation.DSMT4">
                  <p:embed/>
                </p:oleObj>
              </mc:Choice>
              <mc:Fallback>
                <p:oleObj name="Equation" r:id="rId9" imgW="1155700" imgH="203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4338" y="5507038"/>
                        <a:ext cx="2803525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21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5332413" cy="949325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/>
              <a:t>The Area of a circle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0A69C2-72EA-4040-802D-A67E0C454FE7}" type="slidenum">
              <a:rPr lang="en-GB"/>
              <a:pPr>
                <a:defRPr/>
              </a:pPr>
              <a:t>42</a:t>
            </a:fld>
            <a:endParaRPr lang="en-GB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2011363" y="401638"/>
            <a:ext cx="6580187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r>
              <a:rPr lang="en-GB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The Area </a:t>
            </a: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of a circle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36BC77-0017-4EAB-8907-4F441A9AE993}" type="slidenum">
              <a:rPr lang="en-GB"/>
              <a:pPr>
                <a:defRPr/>
              </a:pPr>
              <a:t>43</a:t>
            </a:fld>
            <a:endParaRPr lang="en-GB"/>
          </a:p>
        </p:txBody>
      </p:sp>
      <p:sp>
        <p:nvSpPr>
          <p:cNvPr id="57347" name="Oval 2"/>
          <p:cNvSpPr>
            <a:spLocks noChangeArrowheads="1"/>
          </p:cNvSpPr>
          <p:nvPr/>
        </p:nvSpPr>
        <p:spPr bwMode="auto">
          <a:xfrm>
            <a:off x="1273175" y="3232150"/>
            <a:ext cx="2743200" cy="2687638"/>
          </a:xfrm>
          <a:prstGeom prst="ellipse">
            <a:avLst/>
          </a:prstGeom>
          <a:solidFill>
            <a:srgbClr val="C0C0C0"/>
          </a:solidFill>
          <a:ln w="571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Line 3"/>
          <p:cNvSpPr>
            <a:spLocks noChangeShapeType="1"/>
          </p:cNvSpPr>
          <p:nvPr/>
        </p:nvSpPr>
        <p:spPr bwMode="auto">
          <a:xfrm>
            <a:off x="2647950" y="4633913"/>
            <a:ext cx="660400" cy="10795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49" name="Text Box 7"/>
          <p:cNvSpPr txBox="1">
            <a:spLocks noChangeArrowheads="1"/>
          </p:cNvSpPr>
          <p:nvPr/>
        </p:nvSpPr>
        <p:spPr bwMode="auto">
          <a:xfrm>
            <a:off x="1093788" y="1963738"/>
            <a:ext cx="52689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Tx/>
              <a:buAutoNum type="alphaUcPeriod" startAt="17"/>
            </a:pPr>
            <a:r>
              <a:rPr lang="en-GB" sz="1800">
                <a:latin typeface="Comic Sans MS" pitchFamily="66" charset="0"/>
              </a:rPr>
              <a:t> </a:t>
            </a:r>
            <a:r>
              <a:rPr lang="en-GB">
                <a:latin typeface="Comic Sans MS" pitchFamily="66" charset="0"/>
              </a:rPr>
              <a:t>The area of a circle is 12.64 cm</a:t>
            </a:r>
            <a:r>
              <a:rPr lang="en-GB" baseline="60000">
                <a:latin typeface="Comic Sans MS" pitchFamily="66" charset="0"/>
              </a:rPr>
              <a:t>2</a:t>
            </a:r>
            <a:r>
              <a:rPr lang="en-GB">
                <a:latin typeface="Comic Sans MS" pitchFamily="66" charset="0"/>
              </a:rPr>
              <a:t>.</a:t>
            </a:r>
          </a:p>
          <a:p>
            <a:pPr eaLnBrk="1" hangingPunct="1"/>
            <a:r>
              <a:rPr lang="en-GB">
                <a:latin typeface="Comic Sans MS" pitchFamily="66" charset="0"/>
              </a:rPr>
              <a:t>	 Find its radius?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784850" y="2830513"/>
            <a:ext cx="1384300" cy="969962"/>
            <a:chOff x="3644" y="1783"/>
            <a:chExt cx="872" cy="611"/>
          </a:xfrm>
        </p:grpSpPr>
        <p:sp>
          <p:nvSpPr>
            <p:cNvPr id="100361" name="Text Box 9"/>
            <p:cNvSpPr txBox="1">
              <a:spLocks noChangeArrowheads="1"/>
            </p:cNvSpPr>
            <p:nvPr/>
          </p:nvSpPr>
          <p:spPr bwMode="auto">
            <a:xfrm>
              <a:off x="3784" y="1783"/>
              <a:ext cx="6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Solution</a:t>
              </a:r>
            </a:p>
          </p:txBody>
        </p:sp>
        <p:graphicFrame>
          <p:nvGraphicFramePr>
            <p:cNvPr id="57357" name="Object 10"/>
            <p:cNvGraphicFramePr>
              <a:graphicFrameLocks noChangeAspect="1"/>
            </p:cNvGraphicFramePr>
            <p:nvPr/>
          </p:nvGraphicFramePr>
          <p:xfrm>
            <a:off x="3644" y="2084"/>
            <a:ext cx="872" cy="3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358" name="Equation" r:id="rId3" imgW="571252" imgH="203112" progId="Equation.DSMT4">
                    <p:embed/>
                  </p:oleObj>
                </mc:Choice>
                <mc:Fallback>
                  <p:oleObj name="Equation" r:id="rId3" imgW="571252" imgH="203112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4" y="2084"/>
                          <a:ext cx="872" cy="3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7351" name="Oval 11"/>
          <p:cNvSpPr>
            <a:spLocks noChangeArrowheads="1"/>
          </p:cNvSpPr>
          <p:nvPr/>
        </p:nvSpPr>
        <p:spPr bwMode="auto">
          <a:xfrm>
            <a:off x="2586038" y="4552950"/>
            <a:ext cx="112712" cy="1079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0364" name="Object 12"/>
          <p:cNvGraphicFramePr>
            <a:graphicFrameLocks noChangeAspect="1"/>
          </p:cNvGraphicFramePr>
          <p:nvPr/>
        </p:nvGraphicFramePr>
        <p:xfrm>
          <a:off x="5729288" y="4481513"/>
          <a:ext cx="274955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9" name="Equation" r:id="rId5" imgW="1244600" imgH="393700" progId="Equation.DSMT4">
                  <p:embed/>
                </p:oleObj>
              </mc:Choice>
              <mc:Fallback>
                <p:oleObj name="Equation" r:id="rId5" imgW="1244600" imgH="3937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9288" y="4481513"/>
                        <a:ext cx="2749550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65" name="Object 13"/>
          <p:cNvGraphicFramePr>
            <a:graphicFrameLocks noChangeAspect="1"/>
          </p:cNvGraphicFramePr>
          <p:nvPr/>
        </p:nvGraphicFramePr>
        <p:xfrm>
          <a:off x="5824538" y="5476875"/>
          <a:ext cx="233997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0" name="Equation" r:id="rId7" imgW="965200" imgH="228600" progId="Equation.DSMT4">
                  <p:embed/>
                </p:oleObj>
              </mc:Choice>
              <mc:Fallback>
                <p:oleObj name="Equation" r:id="rId7" imgW="965200" imgH="228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4538" y="5476875"/>
                        <a:ext cx="2339975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66" name="Object 14"/>
          <p:cNvGraphicFramePr>
            <a:graphicFrameLocks noChangeAspect="1"/>
          </p:cNvGraphicFramePr>
          <p:nvPr/>
        </p:nvGraphicFramePr>
        <p:xfrm>
          <a:off x="5135563" y="3849688"/>
          <a:ext cx="2371725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1" name="Equation" r:id="rId9" imgW="977476" imgH="203112" progId="Equation.DSMT4">
                  <p:embed/>
                </p:oleObj>
              </mc:Choice>
              <mc:Fallback>
                <p:oleObj name="Equation" r:id="rId9" imgW="977476" imgH="203112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5563" y="3849688"/>
                        <a:ext cx="2371725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69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5332413" cy="949325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/>
              <a:t>The Area of a circle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127E77-FEEE-4759-92E3-D6619CFEF14D}" type="slidenum">
              <a:rPr lang="en-GB"/>
              <a:pPr>
                <a:defRPr/>
              </a:pPr>
              <a:t>44</a:t>
            </a:fld>
            <a:endParaRPr lang="en-GB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6580188" cy="949325"/>
          </a:xfrm>
        </p:spPr>
        <p:txBody>
          <a:bodyPr/>
          <a:lstStyle/>
          <a:p>
            <a:pPr eaLnBrk="1" hangingPunct="1">
              <a:defRPr/>
            </a:pPr>
            <a:r>
              <a:rPr lang="en-GB" sz="3600" smtClean="0"/>
              <a:t>Sector area of a circle</a:t>
            </a:r>
          </a:p>
        </p:txBody>
      </p:sp>
      <p:sp>
        <p:nvSpPr>
          <p:cNvPr id="58372" name="Text Box 5"/>
          <p:cNvSpPr txBox="1">
            <a:spLocks noChangeArrowheads="1"/>
          </p:cNvSpPr>
          <p:nvPr/>
        </p:nvSpPr>
        <p:spPr bwMode="auto">
          <a:xfrm>
            <a:off x="1152525" y="2790825"/>
            <a:ext cx="760095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GB" sz="3200" u="sng">
                <a:latin typeface="Comic Sans MS" pitchFamily="66" charset="0"/>
              </a:rPr>
              <a:t>Aim of Today’s Lesson</a:t>
            </a:r>
          </a:p>
          <a:p>
            <a:pPr algn="ctr" eaLnBrk="1" hangingPunct="1"/>
            <a:endParaRPr lang="en-GB" sz="3200">
              <a:latin typeface="Comic Sans MS" pitchFamily="66" charset="0"/>
            </a:endParaRPr>
          </a:p>
          <a:p>
            <a:pPr algn="ctr" eaLnBrk="1" hangingPunct="1"/>
            <a:r>
              <a:rPr lang="en-GB" sz="3200">
                <a:latin typeface="Comic Sans MS" pitchFamily="66" charset="0"/>
              </a:rPr>
              <a:t>To find and be able to use the formula </a:t>
            </a:r>
          </a:p>
          <a:p>
            <a:pPr algn="ctr" eaLnBrk="1" hangingPunct="1"/>
            <a:r>
              <a:rPr lang="en-GB" sz="3200">
                <a:latin typeface="Comic Sans MS" pitchFamily="66" charset="0"/>
              </a:rPr>
              <a:t>for calculating the sector of an circle.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195117-B6E8-4022-8F77-406ABCFD3946}" type="slidenum">
              <a:rPr lang="en-GB"/>
              <a:pPr>
                <a:defRPr/>
              </a:pPr>
              <a:t>45</a:t>
            </a:fld>
            <a:endParaRPr lang="en-GB"/>
          </a:p>
        </p:txBody>
      </p:sp>
      <p:sp>
        <p:nvSpPr>
          <p:cNvPr id="59395" name="Text Box 6"/>
          <p:cNvSpPr txBox="1">
            <a:spLocks noChangeArrowheads="1"/>
          </p:cNvSpPr>
          <p:nvPr/>
        </p:nvSpPr>
        <p:spPr bwMode="auto">
          <a:xfrm>
            <a:off x="5194300" y="2586038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A</a:t>
            </a:r>
          </a:p>
        </p:txBody>
      </p:sp>
      <p:sp>
        <p:nvSpPr>
          <p:cNvPr id="59396" name="Text Box 7"/>
          <p:cNvSpPr txBox="1">
            <a:spLocks noChangeArrowheads="1"/>
          </p:cNvSpPr>
          <p:nvPr/>
        </p:nvSpPr>
        <p:spPr bwMode="auto">
          <a:xfrm>
            <a:off x="5464175" y="3798888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B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233613" y="3829050"/>
            <a:ext cx="2016125" cy="1841500"/>
            <a:chOff x="697" y="2746"/>
            <a:chExt cx="1270" cy="1160"/>
          </a:xfrm>
        </p:grpSpPr>
        <p:sp>
          <p:nvSpPr>
            <p:cNvPr id="59406" name="Text Box 13"/>
            <p:cNvSpPr txBox="1">
              <a:spLocks noChangeArrowheads="1"/>
            </p:cNvSpPr>
            <p:nvPr/>
          </p:nvSpPr>
          <p:spPr bwMode="auto">
            <a:xfrm>
              <a:off x="697" y="3618"/>
              <a:ext cx="127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FF00"/>
                  </a:solidFill>
                  <a:latin typeface="Comic Sans MS" pitchFamily="66" charset="0"/>
                </a:rPr>
                <a:t>major sector</a:t>
              </a:r>
            </a:p>
          </p:txBody>
        </p:sp>
        <p:sp>
          <p:nvSpPr>
            <p:cNvPr id="59407" name="Line 14"/>
            <p:cNvSpPr>
              <a:spLocks noChangeShapeType="1"/>
            </p:cNvSpPr>
            <p:nvPr/>
          </p:nvSpPr>
          <p:spPr bwMode="auto">
            <a:xfrm flipV="1">
              <a:off x="1050" y="2746"/>
              <a:ext cx="514" cy="909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9398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54482">
            <a:off x="4487863" y="2982912"/>
            <a:ext cx="1016000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9" name="Oval 16"/>
          <p:cNvSpPr>
            <a:spLocks noChangeArrowheads="1"/>
          </p:cNvSpPr>
          <p:nvPr/>
        </p:nvSpPr>
        <p:spPr bwMode="auto">
          <a:xfrm>
            <a:off x="2767013" y="2359025"/>
            <a:ext cx="2741612" cy="2690813"/>
          </a:xfrm>
          <a:prstGeom prst="ellipse">
            <a:avLst/>
          </a:prstGeom>
          <a:noFill/>
          <a:ln w="38100" cap="rnd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0" name="Oval 17"/>
          <p:cNvSpPr>
            <a:spLocks noChangeArrowheads="1"/>
          </p:cNvSpPr>
          <p:nvPr/>
        </p:nvSpPr>
        <p:spPr bwMode="auto">
          <a:xfrm>
            <a:off x="4095750" y="3706813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2022475" y="571500"/>
            <a:ext cx="5524500" cy="7429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 dirty="0" smtClean="0"/>
              <a:t>Area of Sector in a circle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561013" y="3573463"/>
            <a:ext cx="2716212" cy="476250"/>
            <a:chOff x="2799" y="2861"/>
            <a:chExt cx="1711" cy="300"/>
          </a:xfrm>
        </p:grpSpPr>
        <p:sp>
          <p:nvSpPr>
            <p:cNvPr id="59404" name="Line 10"/>
            <p:cNvSpPr>
              <a:spLocks noChangeShapeType="1"/>
            </p:cNvSpPr>
            <p:nvPr/>
          </p:nvSpPr>
          <p:spPr bwMode="auto">
            <a:xfrm flipH="1" flipV="1">
              <a:off x="2799" y="2861"/>
              <a:ext cx="300" cy="238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 type="triangl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5" name="Text Box 11"/>
            <p:cNvSpPr txBox="1">
              <a:spLocks noChangeArrowheads="1"/>
            </p:cNvSpPr>
            <p:nvPr/>
          </p:nvSpPr>
          <p:spPr bwMode="auto">
            <a:xfrm>
              <a:off x="3260" y="2873"/>
              <a:ext cx="12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latin typeface="Comic Sans MS" pitchFamily="66" charset="0"/>
                </a:rPr>
                <a:t>minor sector</a:t>
              </a:r>
            </a:p>
          </p:txBody>
        </p:sp>
      </p:grpSp>
      <p:cxnSp>
        <p:nvCxnSpPr>
          <p:cNvPr id="23" name="Straight Arrow Connector 22"/>
          <p:cNvCxnSpPr/>
          <p:nvPr/>
        </p:nvCxnSpPr>
        <p:spPr>
          <a:xfrm rot="10800000">
            <a:off x="5038725" y="3476625"/>
            <a:ext cx="1152525" cy="2952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Oval 5"/>
          <p:cNvSpPr>
            <a:spLocks noChangeArrowheads="1"/>
          </p:cNvSpPr>
          <p:nvPr/>
        </p:nvSpPr>
        <p:spPr bwMode="auto">
          <a:xfrm>
            <a:off x="3222625" y="2906713"/>
            <a:ext cx="2743200" cy="2687637"/>
          </a:xfrm>
          <a:prstGeom prst="ellipse">
            <a:avLst/>
          </a:prstGeom>
          <a:solidFill>
            <a:srgbClr val="00B050"/>
          </a:solidFill>
          <a:ln w="571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59880C-4035-4CB5-AA7D-5289E51A1516}" type="slidenum">
              <a:rPr lang="en-GB"/>
              <a:pPr>
                <a:defRPr/>
              </a:pPr>
              <a:t>46</a:t>
            </a:fld>
            <a:endParaRPr lang="en-GB"/>
          </a:p>
        </p:txBody>
      </p:sp>
      <p:sp>
        <p:nvSpPr>
          <p:cNvPr id="60420" name="Text Box 6"/>
          <p:cNvSpPr txBox="1">
            <a:spLocks noChangeArrowheads="1"/>
          </p:cNvSpPr>
          <p:nvPr/>
        </p:nvSpPr>
        <p:spPr bwMode="auto">
          <a:xfrm>
            <a:off x="1093788" y="1963738"/>
            <a:ext cx="5121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1800">
                <a:latin typeface="Comic Sans MS" pitchFamily="66" charset="0"/>
              </a:rPr>
              <a:t>Q.	</a:t>
            </a:r>
            <a:r>
              <a:rPr lang="en-GB">
                <a:latin typeface="Comic Sans MS" pitchFamily="66" charset="0"/>
              </a:rPr>
              <a:t>Find the area of the circle ?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611938" y="3032125"/>
            <a:ext cx="1384300" cy="969963"/>
            <a:chOff x="4165" y="1910"/>
            <a:chExt cx="872" cy="611"/>
          </a:xfrm>
        </p:grpSpPr>
        <p:sp>
          <p:nvSpPr>
            <p:cNvPr id="105480" name="Text Box 8"/>
            <p:cNvSpPr txBox="1">
              <a:spLocks noChangeArrowheads="1"/>
            </p:cNvSpPr>
            <p:nvPr/>
          </p:nvSpPr>
          <p:spPr bwMode="auto">
            <a:xfrm>
              <a:off x="4305" y="1910"/>
              <a:ext cx="6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Solution</a:t>
              </a:r>
            </a:p>
          </p:txBody>
        </p:sp>
        <p:graphicFrame>
          <p:nvGraphicFramePr>
            <p:cNvPr id="60429" name="Object 9"/>
            <p:cNvGraphicFramePr>
              <a:graphicFrameLocks noChangeAspect="1"/>
            </p:cNvGraphicFramePr>
            <p:nvPr/>
          </p:nvGraphicFramePr>
          <p:xfrm>
            <a:off x="4165" y="2211"/>
            <a:ext cx="872" cy="3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430" name="Equation" r:id="rId3" imgW="571252" imgH="203112" progId="Equation.DSMT4">
                    <p:embed/>
                  </p:oleObj>
                </mc:Choice>
                <mc:Fallback>
                  <p:oleObj name="Equation" r:id="rId3" imgW="571252" imgH="203112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65" y="2211"/>
                          <a:ext cx="872" cy="3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5482" name="Object 10"/>
          <p:cNvGraphicFramePr>
            <a:graphicFrameLocks noChangeAspect="1"/>
          </p:cNvGraphicFramePr>
          <p:nvPr/>
        </p:nvGraphicFramePr>
        <p:xfrm>
          <a:off x="6624638" y="3995738"/>
          <a:ext cx="1878012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1" name="Equation" r:id="rId5" imgW="774364" imgH="203112" progId="Equation.DSMT4">
                  <p:embed/>
                </p:oleObj>
              </mc:Choice>
              <mc:Fallback>
                <p:oleObj name="Equation" r:id="rId5" imgW="774364" imgH="203112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4638" y="3995738"/>
                        <a:ext cx="1878012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483" name="Object 11"/>
          <p:cNvGraphicFramePr>
            <a:graphicFrameLocks noChangeAspect="1"/>
          </p:cNvGraphicFramePr>
          <p:nvPr/>
        </p:nvGraphicFramePr>
        <p:xfrm>
          <a:off x="6627813" y="4583113"/>
          <a:ext cx="2003425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2" name="Equation" r:id="rId7" imgW="825500" imgH="203200" progId="Equation.DSMT4">
                  <p:embed/>
                </p:oleObj>
              </mc:Choice>
              <mc:Fallback>
                <p:oleObj name="Equation" r:id="rId7" imgW="825500" imgH="203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7813" y="4583113"/>
                        <a:ext cx="2003425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4" name="Oval 12"/>
          <p:cNvSpPr>
            <a:spLocks noChangeArrowheads="1"/>
          </p:cNvSpPr>
          <p:nvPr/>
        </p:nvSpPr>
        <p:spPr bwMode="auto">
          <a:xfrm>
            <a:off x="4535488" y="4252913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5" name="Text Box 13"/>
          <p:cNvSpPr txBox="1">
            <a:spLocks noChangeArrowheads="1"/>
          </p:cNvSpPr>
          <p:nvPr/>
        </p:nvSpPr>
        <p:spPr bwMode="auto">
          <a:xfrm>
            <a:off x="4157663" y="3449638"/>
            <a:ext cx="908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  <a:latin typeface="Comic Sans MS" pitchFamily="66" charset="0"/>
              </a:rPr>
              <a:t>10cm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10800000">
            <a:off x="3636963" y="3275013"/>
            <a:ext cx="911225" cy="996950"/>
          </a:xfrm>
          <a:prstGeom prst="line">
            <a:avLst/>
          </a:prstGeom>
          <a:ln w="571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2022475" y="571500"/>
            <a:ext cx="5524500" cy="7429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 dirty="0" smtClean="0"/>
              <a:t>Area of Sector in a circle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Oval 10"/>
          <p:cNvSpPr>
            <a:spLocks noChangeArrowheads="1"/>
          </p:cNvSpPr>
          <p:nvPr/>
        </p:nvSpPr>
        <p:spPr bwMode="auto">
          <a:xfrm flipH="1">
            <a:off x="1011238" y="2889250"/>
            <a:ext cx="2741612" cy="2690813"/>
          </a:xfrm>
          <a:prstGeom prst="ellipse">
            <a:avLst/>
          </a:prstGeom>
          <a:noFill/>
          <a:ln w="38100" cap="rnd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Arc 54"/>
          <p:cNvSpPr/>
          <p:nvPr/>
        </p:nvSpPr>
        <p:spPr>
          <a:xfrm>
            <a:off x="990600" y="2895600"/>
            <a:ext cx="2762250" cy="2724150"/>
          </a:xfrm>
          <a:prstGeom prst="arc">
            <a:avLst>
              <a:gd name="adj1" fmla="val 13116755"/>
              <a:gd name="adj2" fmla="val 16316087"/>
            </a:avLst>
          </a:prstGeom>
          <a:solidFill>
            <a:srgbClr val="00B050"/>
          </a:solidFill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8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CC2F18-88BA-46DD-BBE8-C6679D848FFD}" type="slidenum">
              <a:rPr lang="en-GB"/>
              <a:pPr>
                <a:defRPr/>
              </a:pPr>
              <a:t>47</a:t>
            </a:fld>
            <a:endParaRPr lang="en-GB"/>
          </a:p>
        </p:txBody>
      </p:sp>
      <p:graphicFrame>
        <p:nvGraphicFramePr>
          <p:cNvPr id="87054" name="Object 14"/>
          <p:cNvGraphicFramePr>
            <a:graphicFrameLocks noChangeAspect="1"/>
          </p:cNvGraphicFramePr>
          <p:nvPr/>
        </p:nvGraphicFramePr>
        <p:xfrm>
          <a:off x="4252913" y="4046538"/>
          <a:ext cx="4535487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6" name="Equation" r:id="rId3" imgW="2311400" imgH="406400" progId="Equation.DSMT4">
                  <p:embed/>
                </p:oleObj>
              </mc:Choice>
              <mc:Fallback>
                <p:oleObj name="Equation" r:id="rId3" imgW="2311400" imgH="406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2913" y="4046538"/>
                        <a:ext cx="4535487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5" name="Object 15"/>
          <p:cNvGraphicFramePr>
            <a:graphicFrameLocks noChangeAspect="1"/>
          </p:cNvGraphicFramePr>
          <p:nvPr/>
        </p:nvGraphicFramePr>
        <p:xfrm>
          <a:off x="4232275" y="5308600"/>
          <a:ext cx="41338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7" name="Equation" r:id="rId5" imgW="1701800" imgH="203200" progId="Equation.DSMT4">
                  <p:embed/>
                </p:oleObj>
              </mc:Choice>
              <mc:Fallback>
                <p:oleObj name="Equation" r:id="rId5" imgW="1701800" imgH="2032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2275" y="5308600"/>
                        <a:ext cx="4133850" cy="492125"/>
                      </a:xfrm>
                      <a:prstGeom prst="rect">
                        <a:avLst/>
                      </a:prstGeom>
                      <a:solidFill>
                        <a:srgbClr val="000000"/>
                      </a:solidFill>
                      <a:ln w="5715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ounded Rectangle 40"/>
          <p:cNvSpPr/>
          <p:nvPr/>
        </p:nvSpPr>
        <p:spPr>
          <a:xfrm>
            <a:off x="5126038" y="2711450"/>
            <a:ext cx="3987800" cy="104775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16513" y="2787650"/>
            <a:ext cx="1966912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u="sng" dirty="0">
                <a:latin typeface="+mj-lt"/>
              </a:rPr>
              <a:t>Area Sector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867400" y="3197225"/>
            <a:ext cx="650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l-GR">
                <a:latin typeface="Comic Sans MS" pitchFamily="66" charset="0"/>
              </a:rPr>
              <a:t>π</a:t>
            </a:r>
            <a:r>
              <a:rPr lang="en-GB">
                <a:latin typeface="Comic Sans MS" pitchFamily="66" charset="0"/>
              </a:rPr>
              <a:t>r</a:t>
            </a:r>
            <a:r>
              <a:rPr lang="en-GB" baseline="30000">
                <a:latin typeface="Comic Sans MS" pitchFamily="66" charset="0"/>
              </a:rPr>
              <a:t>2</a:t>
            </a:r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153275" y="2787650"/>
            <a:ext cx="200501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u="sng" dirty="0">
                <a:latin typeface="+mj-lt"/>
              </a:rPr>
              <a:t>Sector angle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7543800" y="3235325"/>
            <a:ext cx="854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360</a:t>
            </a:r>
            <a:r>
              <a:rPr lang="en-GB" baseline="30000">
                <a:latin typeface="Comic Sans MS" pitchFamily="66" charset="0"/>
              </a:rPr>
              <a:t>o</a:t>
            </a:r>
            <a:endParaRPr lang="en-GB" baseline="30000"/>
          </a:p>
        </p:txBody>
      </p:sp>
      <p:sp>
        <p:nvSpPr>
          <p:cNvPr id="42" name="TextBox 41"/>
          <p:cNvSpPr txBox="1"/>
          <p:nvPr/>
        </p:nvSpPr>
        <p:spPr>
          <a:xfrm>
            <a:off x="6943725" y="2933700"/>
            <a:ext cx="34131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=</a:t>
            </a:r>
          </a:p>
        </p:txBody>
      </p:sp>
      <p:sp>
        <p:nvSpPr>
          <p:cNvPr id="61453" name="Line 2"/>
          <p:cNvSpPr>
            <a:spLocks noChangeShapeType="1"/>
          </p:cNvSpPr>
          <p:nvPr/>
        </p:nvSpPr>
        <p:spPr bwMode="auto">
          <a:xfrm flipV="1">
            <a:off x="2373313" y="2876550"/>
            <a:ext cx="46037" cy="13144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4" name="Line 3"/>
          <p:cNvSpPr>
            <a:spLocks noChangeShapeType="1"/>
          </p:cNvSpPr>
          <p:nvPr/>
        </p:nvSpPr>
        <p:spPr bwMode="auto">
          <a:xfrm flipH="1" flipV="1">
            <a:off x="1285875" y="3419475"/>
            <a:ext cx="1125538" cy="836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5" name="Text Box 6"/>
          <p:cNvSpPr txBox="1">
            <a:spLocks noChangeArrowheads="1"/>
          </p:cNvSpPr>
          <p:nvPr/>
        </p:nvSpPr>
        <p:spPr bwMode="auto">
          <a:xfrm>
            <a:off x="1093788" y="1963738"/>
            <a:ext cx="6759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Find the area of the minor sector XY below ?</a:t>
            </a:r>
          </a:p>
        </p:txBody>
      </p:sp>
      <p:sp>
        <p:nvSpPr>
          <p:cNvPr id="61456" name="Oval 7"/>
          <p:cNvSpPr>
            <a:spLocks noChangeArrowheads="1"/>
          </p:cNvSpPr>
          <p:nvPr/>
        </p:nvSpPr>
        <p:spPr bwMode="auto">
          <a:xfrm flipH="1">
            <a:off x="2322513" y="421005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Text Box 8"/>
          <p:cNvSpPr txBox="1">
            <a:spLocks noChangeArrowheads="1"/>
          </p:cNvSpPr>
          <p:nvPr/>
        </p:nvSpPr>
        <p:spPr bwMode="auto">
          <a:xfrm>
            <a:off x="2398713" y="3333750"/>
            <a:ext cx="860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6 cm</a:t>
            </a:r>
          </a:p>
        </p:txBody>
      </p:sp>
      <p:sp>
        <p:nvSpPr>
          <p:cNvPr id="49" name="Text Box 11"/>
          <p:cNvSpPr txBox="1">
            <a:spLocks noChangeArrowheads="1"/>
          </p:cNvSpPr>
          <p:nvPr/>
        </p:nvSpPr>
        <p:spPr bwMode="auto">
          <a:xfrm>
            <a:off x="1766888" y="3478213"/>
            <a:ext cx="666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45</a:t>
            </a:r>
            <a:r>
              <a:rPr lang="en-GB" baseline="60000" dirty="0">
                <a:latin typeface="+mj-lt"/>
              </a:rPr>
              <a:t>o</a:t>
            </a:r>
            <a:endParaRPr lang="en-GB" dirty="0">
              <a:latin typeface="+mj-lt"/>
            </a:endParaRPr>
          </a:p>
        </p:txBody>
      </p:sp>
      <p:sp>
        <p:nvSpPr>
          <p:cNvPr id="61459" name="Text Box 13"/>
          <p:cNvSpPr txBox="1">
            <a:spLocks noChangeArrowheads="1"/>
          </p:cNvSpPr>
          <p:nvPr/>
        </p:nvSpPr>
        <p:spPr bwMode="auto">
          <a:xfrm>
            <a:off x="2238375" y="2354263"/>
            <a:ext cx="365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x</a:t>
            </a:r>
          </a:p>
        </p:txBody>
      </p:sp>
      <p:sp>
        <p:nvSpPr>
          <p:cNvPr id="61460" name="Text Box 14"/>
          <p:cNvSpPr txBox="1">
            <a:spLocks noChangeArrowheads="1"/>
          </p:cNvSpPr>
          <p:nvPr/>
        </p:nvSpPr>
        <p:spPr bwMode="auto">
          <a:xfrm>
            <a:off x="936625" y="2986088"/>
            <a:ext cx="3444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y</a:t>
            </a:r>
          </a:p>
        </p:txBody>
      </p:sp>
      <p:sp>
        <p:nvSpPr>
          <p:cNvPr id="57" name="Arc 56"/>
          <p:cNvSpPr/>
          <p:nvPr/>
        </p:nvSpPr>
        <p:spPr>
          <a:xfrm>
            <a:off x="2152650" y="4048125"/>
            <a:ext cx="438150" cy="447675"/>
          </a:xfrm>
          <a:prstGeom prst="arc">
            <a:avLst>
              <a:gd name="adj1" fmla="val 16510695"/>
              <a:gd name="adj2" fmla="val 16316087"/>
            </a:avLst>
          </a:prstGeom>
          <a:ln w="19050">
            <a:solidFill>
              <a:srgbClr val="FFFF00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8" name="Text Box 11"/>
          <p:cNvSpPr txBox="1">
            <a:spLocks noChangeArrowheads="1"/>
          </p:cNvSpPr>
          <p:nvPr/>
        </p:nvSpPr>
        <p:spPr bwMode="auto">
          <a:xfrm>
            <a:off x="2025650" y="4498975"/>
            <a:ext cx="854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360</a:t>
            </a:r>
            <a:r>
              <a:rPr lang="en-GB" baseline="60000" dirty="0">
                <a:solidFill>
                  <a:srgbClr val="FFFF00"/>
                </a:solidFill>
                <a:latin typeface="+mj-lt"/>
              </a:rPr>
              <a:t>o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330575" y="2487613"/>
            <a:ext cx="1711325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connection</a:t>
            </a:r>
          </a:p>
        </p:txBody>
      </p:sp>
      <p:sp>
        <p:nvSpPr>
          <p:cNvPr id="31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2022475" y="571500"/>
            <a:ext cx="5524500" cy="7429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 dirty="0" smtClean="0"/>
              <a:t>Area of Sector in a circle</a:t>
            </a:r>
          </a:p>
        </p:txBody>
      </p:sp>
      <p:sp>
        <p:nvSpPr>
          <p:cNvPr id="32" name="Arc 31"/>
          <p:cNvSpPr/>
          <p:nvPr/>
        </p:nvSpPr>
        <p:spPr>
          <a:xfrm>
            <a:off x="914400" y="2790825"/>
            <a:ext cx="2905125" cy="2876550"/>
          </a:xfrm>
          <a:prstGeom prst="arc">
            <a:avLst>
              <a:gd name="adj1" fmla="val 16510695"/>
              <a:gd name="adj2" fmla="val 16316087"/>
            </a:avLst>
          </a:prstGeom>
          <a:ln w="19050">
            <a:solidFill>
              <a:srgbClr val="FFFFFF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8" grpId="0"/>
      <p:bldP spid="39" grpId="0"/>
      <p:bldP spid="40" grpId="0"/>
      <p:bldP spid="42" grpId="0"/>
      <p:bldP spid="58" grpId="0"/>
      <p:bldP spid="59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4CAB79-E4D5-4A4E-8302-06804D86AF82}" type="slidenum">
              <a:rPr lang="en-GB"/>
              <a:pPr>
                <a:defRPr/>
              </a:pPr>
              <a:t>48</a:t>
            </a:fld>
            <a:endParaRPr lang="en-GB" dirty="0"/>
          </a:p>
        </p:txBody>
      </p:sp>
      <p:graphicFrame>
        <p:nvGraphicFramePr>
          <p:cNvPr id="87054" name="Object 14"/>
          <p:cNvGraphicFramePr>
            <a:graphicFrameLocks noChangeAspect="1"/>
          </p:cNvGraphicFramePr>
          <p:nvPr/>
        </p:nvGraphicFramePr>
        <p:xfrm>
          <a:off x="4032250" y="3930650"/>
          <a:ext cx="4932363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8" name="Equation" r:id="rId3" imgW="2108200" imgH="406400" progId="Equation.DSMT4">
                  <p:embed/>
                </p:oleObj>
              </mc:Choice>
              <mc:Fallback>
                <p:oleObj name="Equation" r:id="rId3" imgW="2108200" imgH="406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0" y="3930650"/>
                        <a:ext cx="4932363" cy="95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5" name="Object 15"/>
          <p:cNvGraphicFramePr>
            <a:graphicFrameLocks noChangeAspect="1"/>
          </p:cNvGraphicFramePr>
          <p:nvPr/>
        </p:nvGraphicFramePr>
        <p:xfrm>
          <a:off x="4175125" y="5308600"/>
          <a:ext cx="4252913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9" name="Equation" r:id="rId5" imgW="1752600" imgH="203200" progId="Equation.DSMT4">
                  <p:embed/>
                </p:oleObj>
              </mc:Choice>
              <mc:Fallback>
                <p:oleObj name="Equation" r:id="rId5" imgW="1752600" imgH="2032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25" y="5308600"/>
                        <a:ext cx="4252913" cy="492125"/>
                      </a:xfrm>
                      <a:prstGeom prst="rect">
                        <a:avLst/>
                      </a:prstGeom>
                      <a:solidFill>
                        <a:srgbClr val="000000"/>
                      </a:solidFill>
                      <a:ln w="5715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4691063" y="2749550"/>
            <a:ext cx="4452937" cy="1047750"/>
            <a:chOff x="5476875" y="2505075"/>
            <a:chExt cx="4452736" cy="1047750"/>
          </a:xfrm>
        </p:grpSpPr>
        <p:sp>
          <p:nvSpPr>
            <p:cNvPr id="41" name="Rounded Rectangle 40"/>
            <p:cNvSpPr/>
            <p:nvPr/>
          </p:nvSpPr>
          <p:spPr>
            <a:xfrm>
              <a:off x="5476875" y="2505075"/>
              <a:ext cx="4452736" cy="1047750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latin typeface="+mj-lt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476875" y="2581275"/>
              <a:ext cx="1966823" cy="4619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u="sng" dirty="0">
                  <a:latin typeface="+mj-lt"/>
                </a:rPr>
                <a:t>Area Sector</a:t>
              </a:r>
            </a:p>
          </p:txBody>
        </p:sp>
        <p:sp>
          <p:nvSpPr>
            <p:cNvPr id="62484" name="TextBox 37"/>
            <p:cNvSpPr txBox="1">
              <a:spLocks noChangeArrowheads="1"/>
            </p:cNvSpPr>
            <p:nvPr/>
          </p:nvSpPr>
          <p:spPr bwMode="auto">
            <a:xfrm>
              <a:off x="6124575" y="2990850"/>
              <a:ext cx="65114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l-GR">
                  <a:latin typeface="Comic Sans MS" pitchFamily="66" charset="0"/>
                </a:rPr>
                <a:t>π</a:t>
              </a:r>
              <a:r>
                <a:rPr lang="en-GB">
                  <a:latin typeface="Comic Sans MS" pitchFamily="66" charset="0"/>
                </a:rPr>
                <a:t>r</a:t>
              </a:r>
              <a:r>
                <a:rPr lang="en-GB" baseline="30000">
                  <a:latin typeface="Comic Sans MS" pitchFamily="66" charset="0"/>
                </a:rPr>
                <a:t>2</a:t>
              </a:r>
              <a:endParaRPr lang="en-GB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810395" y="2581275"/>
              <a:ext cx="2004921" cy="4619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u="sng" dirty="0">
                  <a:latin typeface="+mj-lt"/>
                </a:rPr>
                <a:t>Sector angle</a:t>
              </a:r>
            </a:p>
          </p:txBody>
        </p:sp>
        <p:sp>
          <p:nvSpPr>
            <p:cNvPr id="62486" name="TextBox 39"/>
            <p:cNvSpPr txBox="1">
              <a:spLocks noChangeArrowheads="1"/>
            </p:cNvSpPr>
            <p:nvPr/>
          </p:nvSpPr>
          <p:spPr bwMode="auto">
            <a:xfrm>
              <a:off x="8200224" y="3028950"/>
              <a:ext cx="85472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latin typeface="Comic Sans MS" pitchFamily="66" charset="0"/>
                </a:rPr>
                <a:t>360</a:t>
              </a:r>
              <a:r>
                <a:rPr lang="en-GB" baseline="30000">
                  <a:latin typeface="Comic Sans MS" pitchFamily="66" charset="0"/>
                </a:rPr>
                <a:t>o</a:t>
              </a:r>
              <a:endParaRPr lang="en-GB" baseline="3000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419887" y="2752725"/>
              <a:ext cx="341297" cy="4619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dirty="0">
                  <a:latin typeface="+mj-lt"/>
                </a:rPr>
                <a:t>=</a:t>
              </a:r>
            </a:p>
          </p:txBody>
        </p:sp>
      </p:grpSp>
      <p:sp>
        <p:nvSpPr>
          <p:cNvPr id="62470" name="Line 2"/>
          <p:cNvSpPr>
            <a:spLocks noChangeShapeType="1"/>
          </p:cNvSpPr>
          <p:nvPr/>
        </p:nvSpPr>
        <p:spPr bwMode="auto">
          <a:xfrm>
            <a:off x="2409825" y="4252913"/>
            <a:ext cx="931863" cy="946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1" name="Text Box 6"/>
          <p:cNvSpPr txBox="1">
            <a:spLocks noChangeArrowheads="1"/>
          </p:cNvSpPr>
          <p:nvPr/>
        </p:nvSpPr>
        <p:spPr bwMode="auto">
          <a:xfrm>
            <a:off x="1093788" y="1963738"/>
            <a:ext cx="7156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1800">
                <a:latin typeface="Comic Sans MS" pitchFamily="66" charset="0"/>
              </a:rPr>
              <a:t>Q. </a:t>
            </a:r>
            <a:r>
              <a:rPr lang="en-GB">
                <a:latin typeface="Comic Sans MS" pitchFamily="66" charset="0"/>
              </a:rPr>
              <a:t>Find the area of the minor sector AB below ?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2265363" y="3476625"/>
            <a:ext cx="6873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1800">
                <a:latin typeface="Comic Sans MS" pitchFamily="66" charset="0"/>
              </a:rPr>
              <a:t>9 cm</a:t>
            </a:r>
          </a:p>
        </p:txBody>
      </p:sp>
      <p:sp>
        <p:nvSpPr>
          <p:cNvPr id="62473" name="Oval 10"/>
          <p:cNvSpPr>
            <a:spLocks noChangeArrowheads="1"/>
          </p:cNvSpPr>
          <p:nvPr/>
        </p:nvSpPr>
        <p:spPr bwMode="auto">
          <a:xfrm>
            <a:off x="1011238" y="2889250"/>
            <a:ext cx="2741612" cy="2690813"/>
          </a:xfrm>
          <a:prstGeom prst="ellipse">
            <a:avLst/>
          </a:prstGeom>
          <a:noFill/>
          <a:ln w="38100" cap="rnd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4" name="Text Box 13"/>
          <p:cNvSpPr txBox="1">
            <a:spLocks noChangeArrowheads="1"/>
          </p:cNvSpPr>
          <p:nvPr/>
        </p:nvSpPr>
        <p:spPr bwMode="auto">
          <a:xfrm>
            <a:off x="3352800" y="2916238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A</a:t>
            </a:r>
          </a:p>
        </p:txBody>
      </p:sp>
      <p:sp>
        <p:nvSpPr>
          <p:cNvPr id="62475" name="Text Box 14"/>
          <p:cNvSpPr txBox="1">
            <a:spLocks noChangeArrowheads="1"/>
          </p:cNvSpPr>
          <p:nvPr/>
        </p:nvSpPr>
        <p:spPr bwMode="auto">
          <a:xfrm>
            <a:off x="3241675" y="5186363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33763" y="2308225"/>
            <a:ext cx="171132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connection</a:t>
            </a:r>
          </a:p>
        </p:txBody>
      </p:sp>
      <p:sp>
        <p:nvSpPr>
          <p:cNvPr id="31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2022475" y="571500"/>
            <a:ext cx="5524500" cy="7429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 dirty="0" smtClean="0"/>
              <a:t>Area of Sector in a circle</a:t>
            </a:r>
          </a:p>
        </p:txBody>
      </p:sp>
      <p:sp>
        <p:nvSpPr>
          <p:cNvPr id="62478" name="Arc 12"/>
          <p:cNvSpPr>
            <a:spLocks/>
          </p:cNvSpPr>
          <p:nvPr/>
        </p:nvSpPr>
        <p:spPr bwMode="auto">
          <a:xfrm rot="18360000" flipV="1">
            <a:off x="2528888" y="3563938"/>
            <a:ext cx="1517650" cy="1276350"/>
          </a:xfrm>
          <a:custGeom>
            <a:avLst/>
            <a:gdLst>
              <a:gd name="T0" fmla="*/ 0 w 24624"/>
              <a:gd name="T1" fmla="*/ 2147483647 h 21600"/>
              <a:gd name="T2" fmla="*/ 2147483647 w 24624"/>
              <a:gd name="T3" fmla="*/ 2147483647 h 21600"/>
              <a:gd name="T4" fmla="*/ 2147483647 w 24624"/>
              <a:gd name="T5" fmla="*/ 2147483647 h 21600"/>
              <a:gd name="T6" fmla="*/ 0 60000 65536"/>
              <a:gd name="T7" fmla="*/ 0 60000 65536"/>
              <a:gd name="T8" fmla="*/ 0 60000 65536"/>
              <a:gd name="T9" fmla="*/ 0 w 24624"/>
              <a:gd name="T10" fmla="*/ 0 h 21600"/>
              <a:gd name="T11" fmla="*/ 24624 w 2462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624" h="21600" fill="none" extrusionOk="0">
                <a:moveTo>
                  <a:pt x="-1" y="277"/>
                </a:moveTo>
                <a:cubicBezTo>
                  <a:pt x="1141" y="92"/>
                  <a:pt x="2295" y="-1"/>
                  <a:pt x="3452" y="0"/>
                </a:cubicBezTo>
                <a:cubicBezTo>
                  <a:pt x="13731" y="0"/>
                  <a:pt x="22586" y="7243"/>
                  <a:pt x="24623" y="17319"/>
                </a:cubicBezTo>
              </a:path>
              <a:path w="24624" h="21600" stroke="0" extrusionOk="0">
                <a:moveTo>
                  <a:pt x="-1" y="277"/>
                </a:moveTo>
                <a:cubicBezTo>
                  <a:pt x="1141" y="92"/>
                  <a:pt x="2295" y="-1"/>
                  <a:pt x="3452" y="0"/>
                </a:cubicBezTo>
                <a:cubicBezTo>
                  <a:pt x="13731" y="0"/>
                  <a:pt x="22586" y="7243"/>
                  <a:pt x="24623" y="17319"/>
                </a:cubicBezTo>
                <a:lnTo>
                  <a:pt x="3452" y="21600"/>
                </a:lnTo>
                <a:lnTo>
                  <a:pt x="-1" y="277"/>
                </a:lnTo>
                <a:close/>
              </a:path>
            </a:pathLst>
          </a:custGeom>
          <a:solidFill>
            <a:srgbClr val="00B050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Text Box 11"/>
          <p:cNvSpPr txBox="1">
            <a:spLocks noChangeArrowheads="1"/>
          </p:cNvSpPr>
          <p:nvPr/>
        </p:nvSpPr>
        <p:spPr bwMode="auto">
          <a:xfrm>
            <a:off x="2463800" y="4108450"/>
            <a:ext cx="542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1800">
                <a:latin typeface="Comic Sans MS" pitchFamily="66" charset="0"/>
              </a:rPr>
              <a:t>60</a:t>
            </a:r>
            <a:r>
              <a:rPr lang="en-GB" sz="1800" baseline="60000">
                <a:latin typeface="Comic Sans MS" pitchFamily="66" charset="0"/>
              </a:rPr>
              <a:t>o</a:t>
            </a:r>
            <a:endParaRPr lang="en-GB" sz="1800">
              <a:latin typeface="Comic Sans MS" pitchFamily="66" charset="0"/>
            </a:endParaRPr>
          </a:p>
        </p:txBody>
      </p:sp>
      <p:sp>
        <p:nvSpPr>
          <p:cNvPr id="62480" name="Line 3"/>
          <p:cNvSpPr>
            <a:spLocks noChangeShapeType="1"/>
          </p:cNvSpPr>
          <p:nvPr/>
        </p:nvSpPr>
        <p:spPr bwMode="auto">
          <a:xfrm flipV="1">
            <a:off x="2386013" y="3357563"/>
            <a:ext cx="1065212" cy="958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1" name="Oval 7"/>
          <p:cNvSpPr>
            <a:spLocks noChangeArrowheads="1"/>
          </p:cNvSpPr>
          <p:nvPr/>
        </p:nvSpPr>
        <p:spPr bwMode="auto">
          <a:xfrm>
            <a:off x="2351088" y="4233863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Oval 10"/>
          <p:cNvSpPr>
            <a:spLocks noChangeArrowheads="1"/>
          </p:cNvSpPr>
          <p:nvPr/>
        </p:nvSpPr>
        <p:spPr bwMode="auto">
          <a:xfrm>
            <a:off x="1011238" y="2889250"/>
            <a:ext cx="2741612" cy="2690813"/>
          </a:xfrm>
          <a:prstGeom prst="ellipse">
            <a:avLst/>
          </a:prstGeom>
          <a:noFill/>
          <a:ln w="38100" cap="rnd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Arc 28"/>
          <p:cNvSpPr/>
          <p:nvPr/>
        </p:nvSpPr>
        <p:spPr>
          <a:xfrm>
            <a:off x="1009650" y="2886075"/>
            <a:ext cx="2724150" cy="2686050"/>
          </a:xfrm>
          <a:prstGeom prst="arc">
            <a:avLst>
              <a:gd name="adj1" fmla="val 3111923"/>
              <a:gd name="adj2" fmla="val 18925591"/>
            </a:avLst>
          </a:prstGeom>
          <a:solidFill>
            <a:srgbClr val="00B050"/>
          </a:solidFill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8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9C9605-A150-4783-B053-F530F374A76B}" type="slidenum">
              <a:rPr lang="en-GB"/>
              <a:pPr>
                <a:defRPr/>
              </a:pPr>
              <a:t>49</a:t>
            </a:fld>
            <a:endParaRPr lang="en-GB"/>
          </a:p>
        </p:txBody>
      </p:sp>
      <p:graphicFrame>
        <p:nvGraphicFramePr>
          <p:cNvPr id="87054" name="Object 14"/>
          <p:cNvGraphicFramePr>
            <a:graphicFrameLocks noChangeAspect="1"/>
          </p:cNvGraphicFramePr>
          <p:nvPr/>
        </p:nvGraphicFramePr>
        <p:xfrm>
          <a:off x="4211638" y="3930650"/>
          <a:ext cx="4687887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3" name="Equation" r:id="rId3" imgW="2171700" imgH="406400" progId="Equation.DSMT4">
                  <p:embed/>
                </p:oleObj>
              </mc:Choice>
              <mc:Fallback>
                <p:oleObj name="Equation" r:id="rId3" imgW="2171700" imgH="406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3930650"/>
                        <a:ext cx="4687887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5" name="Object 15"/>
          <p:cNvGraphicFramePr>
            <a:graphicFrameLocks noChangeAspect="1"/>
          </p:cNvGraphicFramePr>
          <p:nvPr/>
        </p:nvGraphicFramePr>
        <p:xfrm>
          <a:off x="4065588" y="5307013"/>
          <a:ext cx="44704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4" name="Equation" r:id="rId5" imgW="1841500" imgH="203200" progId="Equation.DSMT4">
                  <p:embed/>
                </p:oleObj>
              </mc:Choice>
              <mc:Fallback>
                <p:oleObj name="Equation" r:id="rId5" imgW="1841500" imgH="2032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5588" y="5307013"/>
                        <a:ext cx="4470400" cy="493712"/>
                      </a:xfrm>
                      <a:prstGeom prst="rect">
                        <a:avLst/>
                      </a:prstGeom>
                      <a:solidFill>
                        <a:srgbClr val="000000"/>
                      </a:solidFill>
                      <a:ln w="5715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67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2022475" y="571500"/>
            <a:ext cx="5524500" cy="7429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 dirty="0" smtClean="0"/>
              <a:t>Area of Sector in a circle</a:t>
            </a:r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4791075" y="2505075"/>
            <a:ext cx="4456113" cy="1047750"/>
            <a:chOff x="5871591" y="2505075"/>
            <a:chExt cx="3414303" cy="1047750"/>
          </a:xfrm>
        </p:grpSpPr>
        <p:sp>
          <p:nvSpPr>
            <p:cNvPr id="41" name="Rounded Rectangle 40"/>
            <p:cNvSpPr/>
            <p:nvPr/>
          </p:nvSpPr>
          <p:spPr>
            <a:xfrm>
              <a:off x="5871591" y="2505075"/>
              <a:ext cx="3335240" cy="1047750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latin typeface="+mj-lt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972549" y="2581275"/>
              <a:ext cx="1735735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u="sng" dirty="0">
                  <a:latin typeface="+mj-lt"/>
                </a:rPr>
                <a:t>Sector Area</a:t>
              </a:r>
            </a:p>
          </p:txBody>
        </p:sp>
        <p:sp>
          <p:nvSpPr>
            <p:cNvPr id="63509" name="TextBox 37"/>
            <p:cNvSpPr txBox="1">
              <a:spLocks noChangeArrowheads="1"/>
            </p:cNvSpPr>
            <p:nvPr/>
          </p:nvSpPr>
          <p:spPr bwMode="auto">
            <a:xfrm>
              <a:off x="6620547" y="2990850"/>
              <a:ext cx="57457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l-GR">
                  <a:latin typeface="Comic Sans MS" pitchFamily="66" charset="0"/>
                </a:rPr>
                <a:t>π</a:t>
              </a:r>
              <a:r>
                <a:rPr lang="en-GB">
                  <a:latin typeface="Comic Sans MS" pitchFamily="66" charset="0"/>
                </a:rPr>
                <a:t>r</a:t>
              </a:r>
              <a:r>
                <a:rPr lang="en-GB" baseline="30000">
                  <a:latin typeface="Comic Sans MS" pitchFamily="66" charset="0"/>
                </a:rPr>
                <a:t>2</a:t>
              </a:r>
              <a:endParaRPr lang="en-GB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687606" y="2581275"/>
              <a:ext cx="1598288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u="sng" dirty="0">
                  <a:latin typeface="+mj-lt"/>
                </a:rPr>
                <a:t>Sector angle</a:t>
              </a:r>
            </a:p>
          </p:txBody>
        </p:sp>
        <p:sp>
          <p:nvSpPr>
            <p:cNvPr id="63511" name="TextBox 39"/>
            <p:cNvSpPr txBox="1">
              <a:spLocks noChangeArrowheads="1"/>
            </p:cNvSpPr>
            <p:nvPr/>
          </p:nvSpPr>
          <p:spPr bwMode="auto">
            <a:xfrm>
              <a:off x="8078721" y="3028950"/>
              <a:ext cx="85472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>
                  <a:latin typeface="Comic Sans MS" pitchFamily="66" charset="0"/>
                </a:rPr>
                <a:t>360</a:t>
              </a:r>
              <a:r>
                <a:rPr lang="en-GB" baseline="30000">
                  <a:latin typeface="Comic Sans MS" pitchFamily="66" charset="0"/>
                </a:rPr>
                <a:t>o</a:t>
              </a:r>
              <a:endParaRPr lang="en-GB" baseline="3000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440686" y="2752725"/>
              <a:ext cx="340579" cy="4619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dirty="0">
                  <a:latin typeface="+mj-lt"/>
                </a:rPr>
                <a:t>=</a:t>
              </a:r>
            </a:p>
          </p:txBody>
        </p:sp>
      </p:grpSp>
      <p:sp>
        <p:nvSpPr>
          <p:cNvPr id="63497" name="Line 2"/>
          <p:cNvSpPr>
            <a:spLocks noChangeShapeType="1"/>
          </p:cNvSpPr>
          <p:nvPr/>
        </p:nvSpPr>
        <p:spPr bwMode="auto">
          <a:xfrm>
            <a:off x="2366963" y="4281488"/>
            <a:ext cx="852487" cy="1023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8" name="Line 3"/>
          <p:cNvSpPr>
            <a:spLocks noChangeShapeType="1"/>
          </p:cNvSpPr>
          <p:nvPr/>
        </p:nvSpPr>
        <p:spPr bwMode="auto">
          <a:xfrm flipV="1">
            <a:off x="2357438" y="3284538"/>
            <a:ext cx="977900" cy="952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9" name="Text Box 6"/>
          <p:cNvSpPr txBox="1">
            <a:spLocks noChangeArrowheads="1"/>
          </p:cNvSpPr>
          <p:nvPr/>
        </p:nvSpPr>
        <p:spPr bwMode="auto">
          <a:xfrm>
            <a:off x="1093788" y="1963738"/>
            <a:ext cx="71993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1800">
                <a:latin typeface="Comic Sans MS" pitchFamily="66" charset="0"/>
              </a:rPr>
              <a:t>Q. </a:t>
            </a:r>
            <a:r>
              <a:rPr lang="en-GB">
                <a:latin typeface="Comic Sans MS" pitchFamily="66" charset="0"/>
              </a:rPr>
              <a:t>Find the area of the major sector PQ below ?</a:t>
            </a:r>
          </a:p>
        </p:txBody>
      </p:sp>
      <p:sp>
        <p:nvSpPr>
          <p:cNvPr id="63500" name="Oval 7"/>
          <p:cNvSpPr>
            <a:spLocks noChangeArrowheads="1"/>
          </p:cNvSpPr>
          <p:nvPr/>
        </p:nvSpPr>
        <p:spPr bwMode="auto">
          <a:xfrm>
            <a:off x="2322513" y="421005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01" name="Text Box 8"/>
          <p:cNvSpPr txBox="1">
            <a:spLocks noChangeArrowheads="1"/>
          </p:cNvSpPr>
          <p:nvPr/>
        </p:nvSpPr>
        <p:spPr bwMode="auto">
          <a:xfrm>
            <a:off x="2084388" y="3362325"/>
            <a:ext cx="8397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10 m</a:t>
            </a:r>
          </a:p>
        </p:txBody>
      </p:sp>
      <p:sp>
        <p:nvSpPr>
          <p:cNvPr id="63502" name="Text Box 11"/>
          <p:cNvSpPr txBox="1">
            <a:spLocks noChangeArrowheads="1"/>
          </p:cNvSpPr>
          <p:nvPr/>
        </p:nvSpPr>
        <p:spPr bwMode="auto">
          <a:xfrm>
            <a:off x="2435225" y="4041775"/>
            <a:ext cx="804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100</a:t>
            </a:r>
            <a:r>
              <a:rPr lang="en-GB" baseline="60000">
                <a:latin typeface="Comic Sans MS" pitchFamily="66" charset="0"/>
              </a:rPr>
              <a:t>o</a:t>
            </a:r>
            <a:endParaRPr lang="en-GB">
              <a:latin typeface="Comic Sans MS" pitchFamily="66" charset="0"/>
            </a:endParaRPr>
          </a:p>
        </p:txBody>
      </p:sp>
      <p:sp>
        <p:nvSpPr>
          <p:cNvPr id="63503" name="Text Box 13"/>
          <p:cNvSpPr txBox="1">
            <a:spLocks noChangeArrowheads="1"/>
          </p:cNvSpPr>
          <p:nvPr/>
        </p:nvSpPr>
        <p:spPr bwMode="auto">
          <a:xfrm>
            <a:off x="3352800" y="2916238"/>
            <a:ext cx="3444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P</a:t>
            </a:r>
          </a:p>
        </p:txBody>
      </p:sp>
      <p:sp>
        <p:nvSpPr>
          <p:cNvPr id="63504" name="Text Box 14"/>
          <p:cNvSpPr txBox="1">
            <a:spLocks noChangeArrowheads="1"/>
          </p:cNvSpPr>
          <p:nvPr/>
        </p:nvSpPr>
        <p:spPr bwMode="auto">
          <a:xfrm>
            <a:off x="3241675" y="5186363"/>
            <a:ext cx="454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Q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86100" y="2281238"/>
            <a:ext cx="1711325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connection</a:t>
            </a: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1577975" y="3994150"/>
            <a:ext cx="854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260</a:t>
            </a:r>
            <a:r>
              <a:rPr lang="en-GB" baseline="60000">
                <a:solidFill>
                  <a:srgbClr val="FFFF00"/>
                </a:solidFill>
                <a:latin typeface="Comic Sans MS" pitchFamily="66" charset="0"/>
              </a:rPr>
              <a:t>o</a:t>
            </a:r>
            <a:endParaRPr lang="en-GB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B8D4AD-F3EB-4DFB-AF16-89AFE3CE576D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1022350" y="2136775"/>
            <a:ext cx="806926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GB" sz="3200" u="sng">
                <a:solidFill>
                  <a:srgbClr val="FFFF00"/>
                </a:solidFill>
                <a:latin typeface="Comic Sans MS" pitchFamily="66" charset="0"/>
              </a:rPr>
              <a:t>Special Properties of Isosceles Triangles</a:t>
            </a:r>
            <a:endParaRPr lang="en-GB" sz="320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50201" name="Text Box 25"/>
          <p:cNvSpPr txBox="1">
            <a:spLocks noChangeArrowheads="1"/>
          </p:cNvSpPr>
          <p:nvPr/>
        </p:nvSpPr>
        <p:spPr bwMode="auto">
          <a:xfrm>
            <a:off x="2933700" y="3113088"/>
            <a:ext cx="3581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GB" sz="3200">
                <a:solidFill>
                  <a:srgbClr val="FFFF00"/>
                </a:solidFill>
                <a:latin typeface="Comic Sans MS" pitchFamily="66" charset="0"/>
              </a:rPr>
              <a:t>Two equal lengths</a:t>
            </a:r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3213100" y="4089400"/>
            <a:ext cx="3556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GB" sz="3200">
                <a:solidFill>
                  <a:srgbClr val="FFFF00"/>
                </a:solidFill>
                <a:latin typeface="Comic Sans MS" pitchFamily="66" charset="0"/>
              </a:rPr>
              <a:t>Two equal angles</a:t>
            </a:r>
            <a:r>
              <a:rPr lang="en-GB" sz="3200" u="sng">
                <a:solidFill>
                  <a:srgbClr val="FFFF00"/>
                </a:solidFill>
                <a:latin typeface="Comic Sans MS" pitchFamily="66" charset="0"/>
              </a:rPr>
              <a:t> </a:t>
            </a:r>
            <a:endParaRPr lang="en-GB" sz="320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1412875" y="5064125"/>
            <a:ext cx="662146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GB" sz="3200">
                <a:latin typeface="Comic Sans MS" pitchFamily="66" charset="0"/>
              </a:rPr>
              <a:t>Angles in any triangle sum to 180</a:t>
            </a:r>
            <a:r>
              <a:rPr lang="en-GB" sz="3200" baseline="60000">
                <a:latin typeface="Comic Sans MS" pitchFamily="66" charset="0"/>
              </a:rPr>
              <a:t>o</a:t>
            </a:r>
            <a:endParaRPr lang="en-GB" sz="3200">
              <a:latin typeface="Comic Sans MS" pitchFamily="66" charset="0"/>
            </a:endParaRPr>
          </a:p>
        </p:txBody>
      </p:sp>
      <p:sp>
        <p:nvSpPr>
          <p:cNvPr id="50205" name="Rectangle 29"/>
          <p:cNvSpPr>
            <a:spLocks noChangeArrowheads="1"/>
          </p:cNvSpPr>
          <p:nvPr/>
        </p:nvSpPr>
        <p:spPr bwMode="auto">
          <a:xfrm>
            <a:off x="2022475" y="374650"/>
            <a:ext cx="5322888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Isosceles triangles </a:t>
            </a:r>
            <a:b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in Circles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92" grpId="0"/>
      <p:bldP spid="50201" grpId="0"/>
      <p:bldP spid="50202" grpId="0"/>
      <p:bldP spid="5020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B30128-2223-4CFD-AEF2-BD380DF83971}" type="slidenum">
              <a:rPr lang="en-GB"/>
              <a:pPr>
                <a:defRPr/>
              </a:pPr>
              <a:t>50</a:t>
            </a:fld>
            <a:endParaRPr lang="en-GB"/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2011363" y="401638"/>
            <a:ext cx="6580187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Sector area of a circle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039031-E626-439B-A9DE-7132DD1E85A8}" type="slidenum">
              <a:rPr lang="en-GB"/>
              <a:pPr>
                <a:defRPr/>
              </a:pPr>
              <a:t>51</a:t>
            </a:fld>
            <a:endParaRPr lang="en-GB"/>
          </a:p>
        </p:txBody>
      </p:sp>
      <p:sp>
        <p:nvSpPr>
          <p:cNvPr id="65539" name="Oval 2"/>
          <p:cNvSpPr>
            <a:spLocks noChangeArrowheads="1"/>
          </p:cNvSpPr>
          <p:nvPr/>
        </p:nvSpPr>
        <p:spPr bwMode="auto">
          <a:xfrm flipV="1">
            <a:off x="4022725" y="3479800"/>
            <a:ext cx="1400175" cy="1330325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67" name="Line 3"/>
          <p:cNvSpPr>
            <a:spLocks noChangeShapeType="1"/>
          </p:cNvSpPr>
          <p:nvPr/>
        </p:nvSpPr>
        <p:spPr bwMode="auto">
          <a:xfrm flipH="1">
            <a:off x="4702175" y="3752850"/>
            <a:ext cx="568325" cy="4397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4730750" y="3752850"/>
            <a:ext cx="88900" cy="88900"/>
          </a:xfrm>
          <a:prstGeom prst="rect">
            <a:avLst/>
          </a:prstGeom>
          <a:solidFill>
            <a:srgbClr val="77777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69" name="Line 5"/>
          <p:cNvSpPr>
            <a:spLocks noChangeShapeType="1"/>
          </p:cNvSpPr>
          <p:nvPr/>
        </p:nvSpPr>
        <p:spPr bwMode="auto">
          <a:xfrm>
            <a:off x="4714875" y="3479800"/>
            <a:ext cx="0" cy="131445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3" name="Oval 6"/>
          <p:cNvSpPr>
            <a:spLocks noChangeArrowheads="1"/>
          </p:cNvSpPr>
          <p:nvPr/>
        </p:nvSpPr>
        <p:spPr bwMode="auto">
          <a:xfrm>
            <a:off x="4667250" y="4133850"/>
            <a:ext cx="104775" cy="952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348413" y="3824288"/>
            <a:ext cx="1690687" cy="1096962"/>
            <a:chOff x="3999" y="2409"/>
            <a:chExt cx="1065" cy="691"/>
          </a:xfrm>
        </p:grpSpPr>
        <p:sp>
          <p:nvSpPr>
            <p:cNvPr id="65582" name="AutoShape 8"/>
            <p:cNvSpPr>
              <a:spLocks noChangeArrowheads="1"/>
            </p:cNvSpPr>
            <p:nvPr/>
          </p:nvSpPr>
          <p:spPr bwMode="auto">
            <a:xfrm>
              <a:off x="3999" y="2409"/>
              <a:ext cx="1065" cy="691"/>
            </a:xfrm>
            <a:prstGeom prst="cloudCallout">
              <a:avLst>
                <a:gd name="adj1" fmla="val -118264"/>
                <a:gd name="adj2" fmla="val -37699"/>
              </a:avLst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GB" sz="1600">
                  <a:latin typeface="Comic Sans MS" pitchFamily="66" charset="0"/>
                </a:rPr>
                <a:t>Area is</a:t>
              </a:r>
            </a:p>
          </p:txBody>
        </p:sp>
        <p:graphicFrame>
          <p:nvGraphicFramePr>
            <p:cNvPr id="65583" name="Object 9"/>
            <p:cNvGraphicFramePr>
              <a:graphicFrameLocks noChangeAspect="1"/>
            </p:cNvGraphicFramePr>
            <p:nvPr/>
          </p:nvGraphicFramePr>
          <p:xfrm>
            <a:off x="4173" y="2714"/>
            <a:ext cx="638" cy="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584" name="Equation" r:id="rId3" imgW="571252" imgH="203112" progId="Equation.DSMT4">
                    <p:embed/>
                  </p:oleObj>
                </mc:Choice>
                <mc:Fallback>
                  <p:oleObj name="Equation" r:id="rId3" imgW="571252" imgH="203112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3" y="2714"/>
                          <a:ext cx="638" cy="2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777777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13674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538777">
            <a:off x="7485857" y="4949031"/>
            <a:ext cx="45085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677" name="Rectangle 13"/>
          <p:cNvSpPr>
            <a:spLocks noChangeArrowheads="1"/>
          </p:cNvSpPr>
          <p:nvPr/>
        </p:nvSpPr>
        <p:spPr bwMode="auto">
          <a:xfrm>
            <a:off x="1820863" y="161925"/>
            <a:ext cx="57229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Summary of Circle Topic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104900" y="3008313"/>
            <a:ext cx="2079625" cy="890587"/>
            <a:chOff x="730" y="2322"/>
            <a:chExt cx="1310" cy="561"/>
          </a:xfrm>
        </p:grpSpPr>
        <p:sp>
          <p:nvSpPr>
            <p:cNvPr id="65580" name="AutoShape 15"/>
            <p:cNvSpPr>
              <a:spLocks noChangeArrowheads="1"/>
            </p:cNvSpPr>
            <p:nvPr/>
          </p:nvSpPr>
          <p:spPr bwMode="auto">
            <a:xfrm>
              <a:off x="730" y="2322"/>
              <a:ext cx="1310" cy="561"/>
            </a:xfrm>
            <a:prstGeom prst="cloudCallout">
              <a:avLst>
                <a:gd name="adj1" fmla="val 76032"/>
                <a:gd name="adj2" fmla="val 66042"/>
              </a:avLst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GB" sz="1200">
                  <a:latin typeface="Comic Sans MS" pitchFamily="66" charset="0"/>
                </a:rPr>
                <a:t>Circumference is</a:t>
              </a:r>
            </a:p>
          </p:txBody>
        </p:sp>
        <p:graphicFrame>
          <p:nvGraphicFramePr>
            <p:cNvPr id="65581" name="Object 16"/>
            <p:cNvGraphicFramePr>
              <a:graphicFrameLocks noChangeAspect="1"/>
            </p:cNvGraphicFramePr>
            <p:nvPr/>
          </p:nvGraphicFramePr>
          <p:xfrm>
            <a:off x="1049" y="2590"/>
            <a:ext cx="610" cy="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585" name="Equation" r:id="rId6" imgW="545863" imgH="190417" progId="Equation.DSMT4">
                    <p:embed/>
                  </p:oleObj>
                </mc:Choice>
                <mc:Fallback>
                  <p:oleObj name="Equation" r:id="rId6" imgW="545863" imgH="190417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9" y="2590"/>
                          <a:ext cx="610" cy="2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5546725" y="5622925"/>
            <a:ext cx="3040063" cy="1184275"/>
            <a:chOff x="3482" y="3646"/>
            <a:chExt cx="1915" cy="569"/>
          </a:xfrm>
        </p:grpSpPr>
        <p:sp>
          <p:nvSpPr>
            <p:cNvPr id="65578" name="AutoShape 18"/>
            <p:cNvSpPr>
              <a:spLocks noChangeArrowheads="1"/>
            </p:cNvSpPr>
            <p:nvPr/>
          </p:nvSpPr>
          <p:spPr bwMode="auto">
            <a:xfrm>
              <a:off x="3482" y="3646"/>
              <a:ext cx="1915" cy="569"/>
            </a:xfrm>
            <a:prstGeom prst="cloudCallout">
              <a:avLst>
                <a:gd name="adj1" fmla="val -9375"/>
                <a:gd name="adj2" fmla="val -125352"/>
              </a:avLst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GB" sz="1200">
                  <a:latin typeface="Comic Sans MS" pitchFamily="66" charset="0"/>
                </a:rPr>
                <a:t>Sector area</a:t>
              </a:r>
            </a:p>
          </p:txBody>
        </p:sp>
        <p:graphicFrame>
          <p:nvGraphicFramePr>
            <p:cNvPr id="65579" name="Object 19"/>
            <p:cNvGraphicFramePr>
              <a:graphicFrameLocks noChangeAspect="1"/>
            </p:cNvGraphicFramePr>
            <p:nvPr/>
          </p:nvGraphicFramePr>
          <p:xfrm>
            <a:off x="3803" y="3854"/>
            <a:ext cx="1231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586" name="Equation" r:id="rId8" imgW="1905000" imgH="419100" progId="Equation.DSMT4">
                    <p:embed/>
                  </p:oleObj>
                </mc:Choice>
                <mc:Fallback>
                  <p:oleObj name="Equation" r:id="rId8" imgW="1905000" imgH="419100" progId="Equation.DSMT4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03" y="3854"/>
                          <a:ext cx="1231" cy="2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765175" y="1133475"/>
            <a:ext cx="2727325" cy="1158875"/>
            <a:chOff x="614" y="797"/>
            <a:chExt cx="1718" cy="587"/>
          </a:xfrm>
        </p:grpSpPr>
        <p:sp>
          <p:nvSpPr>
            <p:cNvPr id="65576" name="AutoShape 21"/>
            <p:cNvSpPr>
              <a:spLocks noChangeArrowheads="1"/>
            </p:cNvSpPr>
            <p:nvPr/>
          </p:nvSpPr>
          <p:spPr bwMode="auto">
            <a:xfrm>
              <a:off x="614" y="797"/>
              <a:ext cx="1718" cy="587"/>
            </a:xfrm>
            <a:prstGeom prst="cloudCallout">
              <a:avLst>
                <a:gd name="adj1" fmla="val 1046"/>
                <a:gd name="adj2" fmla="val 123593"/>
              </a:avLst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GB" sz="1200">
                  <a:latin typeface="Comic Sans MS" pitchFamily="66" charset="0"/>
                </a:rPr>
                <a:t>Arc length is</a:t>
              </a:r>
            </a:p>
          </p:txBody>
        </p:sp>
        <p:graphicFrame>
          <p:nvGraphicFramePr>
            <p:cNvPr id="65577" name="Object 22"/>
            <p:cNvGraphicFramePr>
              <a:graphicFrameLocks noChangeAspect="1"/>
            </p:cNvGraphicFramePr>
            <p:nvPr/>
          </p:nvGraphicFramePr>
          <p:xfrm>
            <a:off x="805" y="1028"/>
            <a:ext cx="1191" cy="2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587" name="Equation" r:id="rId10" imgW="1803400" imgH="419100" progId="Equation.DSMT4">
                    <p:embed/>
                  </p:oleObj>
                </mc:Choice>
                <mc:Fallback>
                  <p:oleObj name="Equation" r:id="rId10" imgW="1803400" imgH="41910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5" y="1028"/>
                          <a:ext cx="1191" cy="2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2100263" y="5245100"/>
            <a:ext cx="1995487" cy="1017588"/>
            <a:chOff x="1323" y="3304"/>
            <a:chExt cx="1109" cy="641"/>
          </a:xfrm>
        </p:grpSpPr>
        <p:sp>
          <p:nvSpPr>
            <p:cNvPr id="65574" name="AutoShape 24"/>
            <p:cNvSpPr>
              <a:spLocks noChangeArrowheads="1"/>
            </p:cNvSpPr>
            <p:nvPr/>
          </p:nvSpPr>
          <p:spPr bwMode="auto">
            <a:xfrm>
              <a:off x="1323" y="3304"/>
              <a:ext cx="1109" cy="641"/>
            </a:xfrm>
            <a:prstGeom prst="cloudCallout">
              <a:avLst>
                <a:gd name="adj1" fmla="val 94185"/>
                <a:gd name="adj2" fmla="val -111620"/>
              </a:avLst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GB" sz="1800">
                  <a:solidFill>
                    <a:srgbClr val="FFFF00"/>
                  </a:solidFill>
                  <a:latin typeface="Comic Sans MS" pitchFamily="66" charset="0"/>
                </a:rPr>
                <a:t>Diameter</a:t>
              </a:r>
            </a:p>
          </p:txBody>
        </p:sp>
        <p:graphicFrame>
          <p:nvGraphicFramePr>
            <p:cNvPr id="65575" name="Object 25"/>
            <p:cNvGraphicFramePr>
              <a:graphicFrameLocks noChangeAspect="1"/>
            </p:cNvGraphicFramePr>
            <p:nvPr/>
          </p:nvGraphicFramePr>
          <p:xfrm>
            <a:off x="1579" y="3614"/>
            <a:ext cx="523" cy="2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588" name="Equation" r:id="rId12" imgW="508000" imgH="190500" progId="Equation.DSMT4">
                    <p:embed/>
                  </p:oleObj>
                </mc:Choice>
                <mc:Fallback>
                  <p:oleObj name="Equation" r:id="rId12" imgW="508000" imgH="190500" progId="Equation.DSMT4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79" y="3614"/>
                          <a:ext cx="523" cy="2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777777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4146550" y="5176838"/>
            <a:ext cx="1352550" cy="1042987"/>
            <a:chOff x="2612" y="3261"/>
            <a:chExt cx="852" cy="657"/>
          </a:xfrm>
        </p:grpSpPr>
        <p:sp>
          <p:nvSpPr>
            <p:cNvPr id="65572" name="AutoShape 27"/>
            <p:cNvSpPr>
              <a:spLocks noChangeArrowheads="1"/>
            </p:cNvSpPr>
            <p:nvPr/>
          </p:nvSpPr>
          <p:spPr bwMode="auto">
            <a:xfrm>
              <a:off x="2612" y="3261"/>
              <a:ext cx="852" cy="657"/>
            </a:xfrm>
            <a:prstGeom prst="cloudCallout">
              <a:avLst>
                <a:gd name="adj1" fmla="val 5634"/>
                <a:gd name="adj2" fmla="val -149088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GB" sz="1800">
                  <a:solidFill>
                    <a:srgbClr val="FF0000"/>
                  </a:solidFill>
                  <a:latin typeface="Comic Sans MS" pitchFamily="66" charset="0"/>
                </a:rPr>
                <a:t>Radius</a:t>
              </a:r>
            </a:p>
          </p:txBody>
        </p:sp>
        <p:graphicFrame>
          <p:nvGraphicFramePr>
            <p:cNvPr id="65573" name="Object 28"/>
            <p:cNvGraphicFramePr>
              <a:graphicFrameLocks noChangeAspect="1"/>
            </p:cNvGraphicFramePr>
            <p:nvPr/>
          </p:nvGraphicFramePr>
          <p:xfrm>
            <a:off x="2753" y="3542"/>
            <a:ext cx="445" cy="3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589" name="Equation" r:id="rId14" imgW="545863" imgH="393529" progId="Equation.DSMT4">
                    <p:embed/>
                  </p:oleObj>
                </mc:Choice>
                <mc:Fallback>
                  <p:oleObj name="Equation" r:id="rId14" imgW="545863" imgH="393529" progId="Equation.DSMT4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53" y="3542"/>
                          <a:ext cx="445" cy="3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3693" name="AutoShape 29"/>
          <p:cNvSpPr>
            <a:spLocks noChangeArrowheads="1"/>
          </p:cNvSpPr>
          <p:nvPr/>
        </p:nvSpPr>
        <p:spPr bwMode="auto">
          <a:xfrm>
            <a:off x="3257550" y="742950"/>
            <a:ext cx="3505200" cy="2181225"/>
          </a:xfrm>
          <a:prstGeom prst="cloudCallout">
            <a:avLst>
              <a:gd name="adj1" fmla="val -7611"/>
              <a:gd name="adj2" fmla="val 71185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 algn="ctr"/>
            <a:r>
              <a:rPr lang="en-GB" sz="1400">
                <a:solidFill>
                  <a:srgbClr val="00FF00"/>
                </a:solidFill>
                <a:latin typeface="Comic Sans MS" pitchFamily="66" charset="0"/>
              </a:rPr>
              <a:t> line that bisects a chord</a:t>
            </a:r>
            <a:r>
              <a:rPr lang="en-GB" sz="1400">
                <a:solidFill>
                  <a:schemeClr val="accent2"/>
                </a:solidFill>
                <a:latin typeface="Comic Sans MS" pitchFamily="66" charset="0"/>
              </a:rPr>
              <a:t> </a:t>
            </a:r>
          </a:p>
          <a:p>
            <a:pPr marL="342900" indent="-342900">
              <a:buFontTx/>
              <a:buAutoNum type="arabicPeriod"/>
            </a:pPr>
            <a:r>
              <a:rPr lang="en-GB" sz="1200">
                <a:latin typeface="Comic Sans MS" pitchFamily="66" charset="0"/>
              </a:rPr>
              <a:t>Splits the chord into 2 equal halves.</a:t>
            </a:r>
          </a:p>
          <a:p>
            <a:pPr marL="342900" indent="-342900">
              <a:buFontTx/>
              <a:buAutoNum type="arabicPeriod"/>
            </a:pPr>
            <a:r>
              <a:rPr lang="en-GB" sz="1200">
                <a:latin typeface="Comic Sans MS" pitchFamily="66" charset="0"/>
              </a:rPr>
              <a:t>Makes right-angle with the chord.</a:t>
            </a:r>
          </a:p>
          <a:p>
            <a:pPr marL="342900" indent="-342900">
              <a:buFontTx/>
              <a:buAutoNum type="arabicPeriod"/>
            </a:pPr>
            <a:r>
              <a:rPr lang="en-GB" sz="1200">
                <a:latin typeface="Comic Sans MS" pitchFamily="66" charset="0"/>
              </a:rPr>
              <a:t>Passes through centre of the circle</a:t>
            </a:r>
          </a:p>
          <a:p>
            <a:pPr marL="342900" indent="-342900"/>
            <a:endParaRPr lang="en-GB" sz="1800">
              <a:latin typeface="Comic Sans MS" pitchFamily="66" charset="0"/>
            </a:endParaRPr>
          </a:p>
        </p:txBody>
      </p:sp>
      <p:sp>
        <p:nvSpPr>
          <p:cNvPr id="113694" name="Line 30"/>
          <p:cNvSpPr>
            <a:spLocks noChangeShapeType="1"/>
          </p:cNvSpPr>
          <p:nvPr/>
        </p:nvSpPr>
        <p:spPr bwMode="auto">
          <a:xfrm flipV="1">
            <a:off x="4148138" y="3735388"/>
            <a:ext cx="1139825" cy="142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6743700" y="1371600"/>
            <a:ext cx="2066925" cy="885825"/>
            <a:chOff x="4356" y="786"/>
            <a:chExt cx="1302" cy="558"/>
          </a:xfrm>
        </p:grpSpPr>
        <p:sp>
          <p:nvSpPr>
            <p:cNvPr id="65570" name="Text Box 32"/>
            <p:cNvSpPr txBox="1">
              <a:spLocks noChangeArrowheads="1"/>
            </p:cNvSpPr>
            <p:nvPr/>
          </p:nvSpPr>
          <p:spPr bwMode="auto">
            <a:xfrm>
              <a:off x="4418" y="915"/>
              <a:ext cx="1187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en-GB" sz="1400">
                  <a:latin typeface="Comic Sans MS" pitchFamily="66" charset="0"/>
                </a:rPr>
                <a:t>Pythagoras Theorem</a:t>
              </a:r>
            </a:p>
            <a:p>
              <a:pPr algn="ctr" eaLnBrk="1" hangingPunct="1"/>
              <a:r>
                <a:rPr lang="en-GB" sz="1400">
                  <a:latin typeface="Comic Sans MS" pitchFamily="66" charset="0"/>
                </a:rPr>
                <a:t>SOHCAHTOA</a:t>
              </a:r>
            </a:p>
          </p:txBody>
        </p:sp>
        <p:sp>
          <p:nvSpPr>
            <p:cNvPr id="65571" name="AutoShape 33"/>
            <p:cNvSpPr>
              <a:spLocks noChangeArrowheads="1"/>
            </p:cNvSpPr>
            <p:nvPr/>
          </p:nvSpPr>
          <p:spPr bwMode="auto">
            <a:xfrm>
              <a:off x="4356" y="786"/>
              <a:ext cx="1302" cy="558"/>
            </a:xfrm>
            <a:prstGeom prst="cloudCallout">
              <a:avLst>
                <a:gd name="adj1" fmla="val -2532"/>
                <a:gd name="adj2" fmla="val 92292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endParaRPr lang="en-US" sz="1800"/>
            </a:p>
          </p:txBody>
        </p:sp>
      </p:grpSp>
      <p:grpSp>
        <p:nvGrpSpPr>
          <p:cNvPr id="9" name="Group 34"/>
          <p:cNvGrpSpPr>
            <a:grpSpLocks/>
          </p:cNvGrpSpPr>
          <p:nvPr/>
        </p:nvGrpSpPr>
        <p:grpSpPr bwMode="auto">
          <a:xfrm>
            <a:off x="1038225" y="2201863"/>
            <a:ext cx="2198688" cy="890587"/>
            <a:chOff x="732" y="1399"/>
            <a:chExt cx="1385" cy="561"/>
          </a:xfrm>
        </p:grpSpPr>
        <p:sp>
          <p:nvSpPr>
            <p:cNvPr id="65565" name="Arc 35"/>
            <p:cNvSpPr>
              <a:spLocks/>
            </p:cNvSpPr>
            <p:nvPr/>
          </p:nvSpPr>
          <p:spPr bwMode="auto">
            <a:xfrm rot="14970372" flipV="1">
              <a:off x="1826" y="1543"/>
              <a:ext cx="332" cy="251"/>
            </a:xfrm>
            <a:custGeom>
              <a:avLst/>
              <a:gdLst>
                <a:gd name="T0" fmla="*/ 0 w 26114"/>
                <a:gd name="T1" fmla="*/ 0 h 21600"/>
                <a:gd name="T2" fmla="*/ 0 w 26114"/>
                <a:gd name="T3" fmla="*/ 0 h 21600"/>
                <a:gd name="T4" fmla="*/ 0 w 26114"/>
                <a:gd name="T5" fmla="*/ 0 h 21600"/>
                <a:gd name="T6" fmla="*/ 0 60000 65536"/>
                <a:gd name="T7" fmla="*/ 0 60000 65536"/>
                <a:gd name="T8" fmla="*/ 0 60000 65536"/>
                <a:gd name="T9" fmla="*/ 0 w 26114"/>
                <a:gd name="T10" fmla="*/ 0 h 21600"/>
                <a:gd name="T11" fmla="*/ 26114 w 2611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114" h="21600" fill="none" extrusionOk="0">
                  <a:moveTo>
                    <a:pt x="-1" y="476"/>
                  </a:moveTo>
                  <a:cubicBezTo>
                    <a:pt x="1483" y="159"/>
                    <a:pt x="2996" y="-1"/>
                    <a:pt x="4514" y="0"/>
                  </a:cubicBezTo>
                  <a:cubicBezTo>
                    <a:pt x="16443" y="0"/>
                    <a:pt x="26114" y="9670"/>
                    <a:pt x="26114" y="21600"/>
                  </a:cubicBezTo>
                </a:path>
                <a:path w="26114" h="21600" stroke="0" extrusionOk="0">
                  <a:moveTo>
                    <a:pt x="-1" y="476"/>
                  </a:moveTo>
                  <a:cubicBezTo>
                    <a:pt x="1483" y="159"/>
                    <a:pt x="2996" y="-1"/>
                    <a:pt x="4514" y="0"/>
                  </a:cubicBezTo>
                  <a:cubicBezTo>
                    <a:pt x="16443" y="0"/>
                    <a:pt x="26114" y="9670"/>
                    <a:pt x="26114" y="21600"/>
                  </a:cubicBezTo>
                  <a:lnTo>
                    <a:pt x="4514" y="21600"/>
                  </a:lnTo>
                  <a:lnTo>
                    <a:pt x="-1" y="476"/>
                  </a:lnTo>
                  <a:close/>
                </a:path>
              </a:pathLst>
            </a:custGeom>
            <a:noFill/>
            <a:ln w="381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6" name="Arc 36"/>
            <p:cNvSpPr>
              <a:spLocks/>
            </p:cNvSpPr>
            <p:nvPr/>
          </p:nvSpPr>
          <p:spPr bwMode="auto">
            <a:xfrm rot="12885186" flipV="1">
              <a:off x="732" y="1709"/>
              <a:ext cx="332" cy="251"/>
            </a:xfrm>
            <a:custGeom>
              <a:avLst/>
              <a:gdLst>
                <a:gd name="T0" fmla="*/ 0 w 26114"/>
                <a:gd name="T1" fmla="*/ 0 h 21600"/>
                <a:gd name="T2" fmla="*/ 0 w 26114"/>
                <a:gd name="T3" fmla="*/ 0 h 21600"/>
                <a:gd name="T4" fmla="*/ 0 w 26114"/>
                <a:gd name="T5" fmla="*/ 0 h 21600"/>
                <a:gd name="T6" fmla="*/ 0 60000 65536"/>
                <a:gd name="T7" fmla="*/ 0 60000 65536"/>
                <a:gd name="T8" fmla="*/ 0 60000 65536"/>
                <a:gd name="T9" fmla="*/ 0 w 26114"/>
                <a:gd name="T10" fmla="*/ 0 h 21600"/>
                <a:gd name="T11" fmla="*/ 26114 w 2611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114" h="21600" fill="none" extrusionOk="0">
                  <a:moveTo>
                    <a:pt x="-1" y="476"/>
                  </a:moveTo>
                  <a:cubicBezTo>
                    <a:pt x="1483" y="159"/>
                    <a:pt x="2996" y="-1"/>
                    <a:pt x="4514" y="0"/>
                  </a:cubicBezTo>
                  <a:cubicBezTo>
                    <a:pt x="16443" y="0"/>
                    <a:pt x="26114" y="9670"/>
                    <a:pt x="26114" y="21600"/>
                  </a:cubicBezTo>
                </a:path>
                <a:path w="26114" h="21600" stroke="0" extrusionOk="0">
                  <a:moveTo>
                    <a:pt x="-1" y="476"/>
                  </a:moveTo>
                  <a:cubicBezTo>
                    <a:pt x="1483" y="159"/>
                    <a:pt x="2996" y="-1"/>
                    <a:pt x="4514" y="0"/>
                  </a:cubicBezTo>
                  <a:cubicBezTo>
                    <a:pt x="16443" y="0"/>
                    <a:pt x="26114" y="9670"/>
                    <a:pt x="26114" y="21600"/>
                  </a:cubicBezTo>
                  <a:lnTo>
                    <a:pt x="4514" y="21600"/>
                  </a:lnTo>
                  <a:lnTo>
                    <a:pt x="-1" y="476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7" name="Arc 37"/>
            <p:cNvSpPr>
              <a:spLocks/>
            </p:cNvSpPr>
            <p:nvPr/>
          </p:nvSpPr>
          <p:spPr bwMode="auto">
            <a:xfrm rot="14077209" flipV="1">
              <a:off x="808" y="1521"/>
              <a:ext cx="332" cy="251"/>
            </a:xfrm>
            <a:custGeom>
              <a:avLst/>
              <a:gdLst>
                <a:gd name="T0" fmla="*/ 0 w 26114"/>
                <a:gd name="T1" fmla="*/ 0 h 21600"/>
                <a:gd name="T2" fmla="*/ 0 w 26114"/>
                <a:gd name="T3" fmla="*/ 0 h 21600"/>
                <a:gd name="T4" fmla="*/ 0 w 26114"/>
                <a:gd name="T5" fmla="*/ 0 h 21600"/>
                <a:gd name="T6" fmla="*/ 0 60000 65536"/>
                <a:gd name="T7" fmla="*/ 0 60000 65536"/>
                <a:gd name="T8" fmla="*/ 0 60000 65536"/>
                <a:gd name="T9" fmla="*/ 0 w 26114"/>
                <a:gd name="T10" fmla="*/ 0 h 21600"/>
                <a:gd name="T11" fmla="*/ 26114 w 2611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114" h="21600" fill="none" extrusionOk="0">
                  <a:moveTo>
                    <a:pt x="-1" y="476"/>
                  </a:moveTo>
                  <a:cubicBezTo>
                    <a:pt x="1483" y="159"/>
                    <a:pt x="2996" y="-1"/>
                    <a:pt x="4514" y="0"/>
                  </a:cubicBezTo>
                  <a:cubicBezTo>
                    <a:pt x="16443" y="0"/>
                    <a:pt x="26114" y="9670"/>
                    <a:pt x="26114" y="21600"/>
                  </a:cubicBezTo>
                </a:path>
                <a:path w="26114" h="21600" stroke="0" extrusionOk="0">
                  <a:moveTo>
                    <a:pt x="-1" y="476"/>
                  </a:moveTo>
                  <a:cubicBezTo>
                    <a:pt x="1483" y="159"/>
                    <a:pt x="2996" y="-1"/>
                    <a:pt x="4514" y="0"/>
                  </a:cubicBezTo>
                  <a:cubicBezTo>
                    <a:pt x="16443" y="0"/>
                    <a:pt x="26114" y="9670"/>
                    <a:pt x="26114" y="21600"/>
                  </a:cubicBezTo>
                  <a:lnTo>
                    <a:pt x="4514" y="21600"/>
                  </a:lnTo>
                  <a:lnTo>
                    <a:pt x="-1" y="476"/>
                  </a:lnTo>
                  <a:close/>
                </a:path>
              </a:pathLst>
            </a:cu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 anchor="ctr"/>
            <a:lstStyle/>
            <a:p>
              <a:endParaRPr lang="en-US"/>
            </a:p>
          </p:txBody>
        </p:sp>
        <p:sp>
          <p:nvSpPr>
            <p:cNvPr id="65568" name="Arc 38"/>
            <p:cNvSpPr>
              <a:spLocks/>
            </p:cNvSpPr>
            <p:nvPr/>
          </p:nvSpPr>
          <p:spPr bwMode="auto">
            <a:xfrm rot="11218409" flipV="1">
              <a:off x="1676" y="1399"/>
              <a:ext cx="332" cy="251"/>
            </a:xfrm>
            <a:custGeom>
              <a:avLst/>
              <a:gdLst>
                <a:gd name="T0" fmla="*/ 0 w 26114"/>
                <a:gd name="T1" fmla="*/ 0 h 21600"/>
                <a:gd name="T2" fmla="*/ 0 w 26114"/>
                <a:gd name="T3" fmla="*/ 0 h 21600"/>
                <a:gd name="T4" fmla="*/ 0 w 26114"/>
                <a:gd name="T5" fmla="*/ 0 h 21600"/>
                <a:gd name="T6" fmla="*/ 0 60000 65536"/>
                <a:gd name="T7" fmla="*/ 0 60000 65536"/>
                <a:gd name="T8" fmla="*/ 0 60000 65536"/>
                <a:gd name="T9" fmla="*/ 0 w 26114"/>
                <a:gd name="T10" fmla="*/ 0 h 21600"/>
                <a:gd name="T11" fmla="*/ 26114 w 2611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114" h="21600" fill="none" extrusionOk="0">
                  <a:moveTo>
                    <a:pt x="-1" y="476"/>
                  </a:moveTo>
                  <a:cubicBezTo>
                    <a:pt x="1483" y="159"/>
                    <a:pt x="2996" y="-1"/>
                    <a:pt x="4514" y="0"/>
                  </a:cubicBezTo>
                  <a:cubicBezTo>
                    <a:pt x="16443" y="0"/>
                    <a:pt x="26114" y="9670"/>
                    <a:pt x="26114" y="21600"/>
                  </a:cubicBezTo>
                </a:path>
                <a:path w="26114" h="21600" stroke="0" extrusionOk="0">
                  <a:moveTo>
                    <a:pt x="-1" y="476"/>
                  </a:moveTo>
                  <a:cubicBezTo>
                    <a:pt x="1483" y="159"/>
                    <a:pt x="2996" y="-1"/>
                    <a:pt x="4514" y="0"/>
                  </a:cubicBezTo>
                  <a:cubicBezTo>
                    <a:pt x="16443" y="0"/>
                    <a:pt x="26114" y="9670"/>
                    <a:pt x="26114" y="21600"/>
                  </a:cubicBezTo>
                  <a:lnTo>
                    <a:pt x="4514" y="21600"/>
                  </a:lnTo>
                  <a:lnTo>
                    <a:pt x="-1" y="476"/>
                  </a:lnTo>
                  <a:close/>
                </a:path>
              </a:pathLst>
            </a:cu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9" name="Arc 39"/>
            <p:cNvSpPr>
              <a:spLocks/>
            </p:cNvSpPr>
            <p:nvPr/>
          </p:nvSpPr>
          <p:spPr bwMode="auto">
            <a:xfrm rot="12885186" flipV="1">
              <a:off x="1698" y="1703"/>
              <a:ext cx="332" cy="251"/>
            </a:xfrm>
            <a:custGeom>
              <a:avLst/>
              <a:gdLst>
                <a:gd name="T0" fmla="*/ 0 w 26114"/>
                <a:gd name="T1" fmla="*/ 0 h 21600"/>
                <a:gd name="T2" fmla="*/ 0 w 26114"/>
                <a:gd name="T3" fmla="*/ 0 h 21600"/>
                <a:gd name="T4" fmla="*/ 0 w 26114"/>
                <a:gd name="T5" fmla="*/ 0 h 21600"/>
                <a:gd name="T6" fmla="*/ 0 60000 65536"/>
                <a:gd name="T7" fmla="*/ 0 60000 65536"/>
                <a:gd name="T8" fmla="*/ 0 60000 65536"/>
                <a:gd name="T9" fmla="*/ 0 w 26114"/>
                <a:gd name="T10" fmla="*/ 0 h 21600"/>
                <a:gd name="T11" fmla="*/ 26114 w 2611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114" h="21600" fill="none" extrusionOk="0">
                  <a:moveTo>
                    <a:pt x="-1" y="476"/>
                  </a:moveTo>
                  <a:cubicBezTo>
                    <a:pt x="1483" y="159"/>
                    <a:pt x="2996" y="-1"/>
                    <a:pt x="4514" y="0"/>
                  </a:cubicBezTo>
                  <a:cubicBezTo>
                    <a:pt x="16443" y="0"/>
                    <a:pt x="26114" y="9670"/>
                    <a:pt x="26114" y="21600"/>
                  </a:cubicBezTo>
                </a:path>
                <a:path w="26114" h="21600" stroke="0" extrusionOk="0">
                  <a:moveTo>
                    <a:pt x="-1" y="476"/>
                  </a:moveTo>
                  <a:cubicBezTo>
                    <a:pt x="1483" y="159"/>
                    <a:pt x="2996" y="-1"/>
                    <a:pt x="4514" y="0"/>
                  </a:cubicBezTo>
                  <a:cubicBezTo>
                    <a:pt x="16443" y="0"/>
                    <a:pt x="26114" y="9670"/>
                    <a:pt x="26114" y="21600"/>
                  </a:cubicBezTo>
                  <a:lnTo>
                    <a:pt x="4514" y="21600"/>
                  </a:lnTo>
                  <a:lnTo>
                    <a:pt x="-1" y="476"/>
                  </a:lnTo>
                  <a:close/>
                </a:path>
              </a:pathLst>
            </a:cu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704" name="Text Box 40"/>
          <p:cNvSpPr txBox="1">
            <a:spLocks noChangeArrowheads="1"/>
          </p:cNvSpPr>
          <p:nvPr/>
        </p:nvSpPr>
        <p:spPr bwMode="auto">
          <a:xfrm>
            <a:off x="6626225" y="3167063"/>
            <a:ext cx="20320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GB" sz="1400">
                <a:latin typeface="Comic Sans MS" pitchFamily="66" charset="0"/>
              </a:rPr>
              <a:t>Semi-circle angle is </a:t>
            </a:r>
          </a:p>
          <a:p>
            <a:pPr algn="ctr" eaLnBrk="1" hangingPunct="1"/>
            <a:r>
              <a:rPr lang="en-GB" sz="1400">
                <a:latin typeface="Comic Sans MS" pitchFamily="66" charset="0"/>
              </a:rPr>
              <a:t>always 90</a:t>
            </a:r>
            <a:r>
              <a:rPr lang="en-GB" sz="1400" baseline="60000">
                <a:latin typeface="Comic Sans MS" pitchFamily="66" charset="0"/>
              </a:rPr>
              <a:t>o</a:t>
            </a:r>
            <a:endParaRPr lang="en-GB" sz="1400">
              <a:latin typeface="Comic Sans MS" pitchFamily="66" charset="0"/>
            </a:endParaRPr>
          </a:p>
        </p:txBody>
      </p:sp>
      <p:pic>
        <p:nvPicPr>
          <p:cNvPr id="113705" name="Picture 4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325" y="2686050"/>
            <a:ext cx="11239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706" name="AutoShape 42"/>
          <p:cNvSpPr>
            <a:spLocks noChangeArrowheads="1"/>
          </p:cNvSpPr>
          <p:nvPr/>
        </p:nvSpPr>
        <p:spPr bwMode="auto">
          <a:xfrm>
            <a:off x="514350" y="3952875"/>
            <a:ext cx="2609850" cy="1466850"/>
          </a:xfrm>
          <a:prstGeom prst="cloudCallout">
            <a:avLst>
              <a:gd name="adj1" fmla="val 81611"/>
              <a:gd name="adj2" fmla="val -21968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GB" sz="1200">
                <a:latin typeface="Comic Sans MS" pitchFamily="66" charset="0"/>
              </a:rPr>
              <a:t>Tangent touches circle at one point</a:t>
            </a:r>
          </a:p>
          <a:p>
            <a:pPr algn="ctr"/>
            <a:r>
              <a:rPr lang="en-GB" sz="1200">
                <a:latin typeface="Comic Sans MS" pitchFamily="66" charset="0"/>
              </a:rPr>
              <a:t>and make angle 90</a:t>
            </a:r>
            <a:r>
              <a:rPr lang="en-GB" sz="1200" baseline="60000">
                <a:latin typeface="Comic Sans MS" pitchFamily="66" charset="0"/>
              </a:rPr>
              <a:t>o</a:t>
            </a:r>
            <a:r>
              <a:rPr lang="en-GB" sz="1200">
                <a:latin typeface="Comic Sans MS" pitchFamily="66" charset="0"/>
              </a:rPr>
              <a:t> with point of contact radius</a:t>
            </a:r>
          </a:p>
        </p:txBody>
      </p:sp>
      <p:sp>
        <p:nvSpPr>
          <p:cNvPr id="113707" name="Line 43"/>
          <p:cNvSpPr>
            <a:spLocks noChangeShapeType="1"/>
          </p:cNvSpPr>
          <p:nvPr/>
        </p:nvSpPr>
        <p:spPr bwMode="auto">
          <a:xfrm flipV="1">
            <a:off x="5353050" y="3152775"/>
            <a:ext cx="1323975" cy="523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3867150" y="3743325"/>
            <a:ext cx="800100" cy="1190625"/>
            <a:chOff x="2436" y="2358"/>
            <a:chExt cx="504" cy="750"/>
          </a:xfrm>
        </p:grpSpPr>
        <p:sp>
          <p:nvSpPr>
            <p:cNvPr id="65561" name="Line 45"/>
            <p:cNvSpPr>
              <a:spLocks noChangeShapeType="1"/>
            </p:cNvSpPr>
            <p:nvPr/>
          </p:nvSpPr>
          <p:spPr bwMode="auto">
            <a:xfrm flipH="1" flipV="1">
              <a:off x="2436" y="2358"/>
              <a:ext cx="234" cy="7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62" name="Oval 46"/>
            <p:cNvSpPr>
              <a:spLocks noChangeArrowheads="1"/>
            </p:cNvSpPr>
            <p:nvPr/>
          </p:nvSpPr>
          <p:spPr bwMode="auto">
            <a:xfrm>
              <a:off x="2532" y="2736"/>
              <a:ext cx="60" cy="5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3" name="Line 47"/>
            <p:cNvSpPr>
              <a:spLocks noChangeShapeType="1"/>
            </p:cNvSpPr>
            <p:nvPr/>
          </p:nvSpPr>
          <p:spPr bwMode="auto">
            <a:xfrm flipH="1">
              <a:off x="2592" y="2646"/>
              <a:ext cx="348" cy="10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64" name="Rectangle 48"/>
            <p:cNvSpPr>
              <a:spLocks noChangeArrowheads="1"/>
            </p:cNvSpPr>
            <p:nvPr/>
          </p:nvSpPr>
          <p:spPr bwMode="auto">
            <a:xfrm rot="4300476" flipH="1" flipV="1">
              <a:off x="2557" y="2647"/>
              <a:ext cx="88" cy="85"/>
            </a:xfrm>
            <a:prstGeom prst="rect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animBg="1"/>
      <p:bldP spid="113668" grpId="0" animBg="1"/>
      <p:bldP spid="113669" grpId="0" animBg="1"/>
      <p:bldP spid="113693" grpId="0" animBg="1"/>
      <p:bldP spid="113694" grpId="0" animBg="1"/>
      <p:bldP spid="113704" grpId="0"/>
      <p:bldP spid="113706" grpId="0" animBg="1"/>
      <p:bldP spid="11370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242DB7-695E-4D34-A025-EDFA121037A8}" type="slidenum">
              <a:rPr lang="en-GB"/>
              <a:pPr>
                <a:defRPr/>
              </a:pPr>
              <a:t>6</a:t>
            </a:fld>
            <a:endParaRPr lang="en-GB"/>
          </a:p>
        </p:txBody>
      </p:sp>
      <p:sp>
        <p:nvSpPr>
          <p:cNvPr id="19459" name="Oval 8"/>
          <p:cNvSpPr>
            <a:spLocks noChangeArrowheads="1"/>
          </p:cNvSpPr>
          <p:nvPr/>
        </p:nvSpPr>
        <p:spPr bwMode="auto">
          <a:xfrm>
            <a:off x="5683250" y="3449638"/>
            <a:ext cx="2336800" cy="2220912"/>
          </a:xfrm>
          <a:prstGeom prst="ellipse">
            <a:avLst/>
          </a:prstGeom>
          <a:solidFill>
            <a:srgbClr val="FF00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Arc 34"/>
          <p:cNvSpPr>
            <a:spLocks/>
          </p:cNvSpPr>
          <p:nvPr/>
        </p:nvSpPr>
        <p:spPr bwMode="auto">
          <a:xfrm>
            <a:off x="6464300" y="4427538"/>
            <a:ext cx="685800" cy="442912"/>
          </a:xfrm>
          <a:custGeom>
            <a:avLst/>
            <a:gdLst>
              <a:gd name="T0" fmla="*/ 2147483647 w 43200"/>
              <a:gd name="T1" fmla="*/ 0 h 43200"/>
              <a:gd name="T2" fmla="*/ 2147483647 w 43200"/>
              <a:gd name="T3" fmla="*/ 2147483647 h 43200"/>
              <a:gd name="T4" fmla="*/ 2147483647 w 43200"/>
              <a:gd name="T5" fmla="*/ 2147483647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9352"/>
                  <a:pt x="350" y="17119"/>
                  <a:pt x="1039" y="14980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9352"/>
                  <a:pt x="350" y="17119"/>
                  <a:pt x="1039" y="14980"/>
                </a:cubicBezTo>
                <a:lnTo>
                  <a:pt x="21600" y="21600"/>
                </a:lnTo>
                <a:lnTo>
                  <a:pt x="21599" y="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1365250" y="2033588"/>
            <a:ext cx="3557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en-GB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Q.	Find the angle x</a:t>
            </a:r>
            <a:r>
              <a:rPr lang="en-GB" baseline="60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</a:t>
            </a:r>
            <a:r>
              <a:rPr lang="en-GB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.</a:t>
            </a:r>
            <a:endParaRPr lang="en-GB" u="sng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9462" name="Line 12"/>
          <p:cNvSpPr>
            <a:spLocks noChangeShapeType="1"/>
          </p:cNvSpPr>
          <p:nvPr/>
        </p:nvSpPr>
        <p:spPr bwMode="auto">
          <a:xfrm flipH="1" flipV="1">
            <a:off x="5695950" y="4543425"/>
            <a:ext cx="1133475" cy="3492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Text Box 18"/>
          <p:cNvSpPr txBox="1">
            <a:spLocks noChangeArrowheads="1"/>
          </p:cNvSpPr>
          <p:nvPr/>
        </p:nvSpPr>
        <p:spPr bwMode="auto">
          <a:xfrm>
            <a:off x="5305425" y="4300538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A</a:t>
            </a:r>
          </a:p>
        </p:txBody>
      </p:sp>
      <p:sp>
        <p:nvSpPr>
          <p:cNvPr id="19464" name="Line 20"/>
          <p:cNvSpPr>
            <a:spLocks noChangeShapeType="1"/>
          </p:cNvSpPr>
          <p:nvPr/>
        </p:nvSpPr>
        <p:spPr bwMode="auto">
          <a:xfrm flipH="1" flipV="1">
            <a:off x="6229350" y="3646488"/>
            <a:ext cx="628650" cy="88582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Text Box 19"/>
          <p:cNvSpPr txBox="1">
            <a:spLocks noChangeArrowheads="1"/>
          </p:cNvSpPr>
          <p:nvPr/>
        </p:nvSpPr>
        <p:spPr bwMode="auto">
          <a:xfrm>
            <a:off x="5899150" y="3216275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B</a:t>
            </a:r>
          </a:p>
        </p:txBody>
      </p:sp>
      <p:sp>
        <p:nvSpPr>
          <p:cNvPr id="19466" name="Oval 17"/>
          <p:cNvSpPr>
            <a:spLocks noChangeArrowheads="1"/>
          </p:cNvSpPr>
          <p:nvPr/>
        </p:nvSpPr>
        <p:spPr bwMode="auto">
          <a:xfrm>
            <a:off x="6823075" y="4522788"/>
            <a:ext cx="98425" cy="952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Text Box 24"/>
          <p:cNvSpPr txBox="1">
            <a:spLocks noChangeArrowheads="1"/>
          </p:cNvSpPr>
          <p:nvPr/>
        </p:nvSpPr>
        <p:spPr bwMode="auto">
          <a:xfrm>
            <a:off x="6948488" y="4125913"/>
            <a:ext cx="368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  <a:latin typeface="Comic Sans MS" pitchFamily="66" charset="0"/>
              </a:rPr>
              <a:t>C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519238" y="2854325"/>
            <a:ext cx="2513012" cy="669925"/>
            <a:chOff x="957" y="1756"/>
            <a:chExt cx="1583" cy="422"/>
          </a:xfrm>
        </p:grpSpPr>
        <p:sp>
          <p:nvSpPr>
            <p:cNvPr id="19478" name="Text Box 23"/>
            <p:cNvSpPr txBox="1">
              <a:spLocks noChangeArrowheads="1"/>
            </p:cNvSpPr>
            <p:nvPr/>
          </p:nvSpPr>
          <p:spPr bwMode="auto">
            <a:xfrm>
              <a:off x="957" y="1756"/>
              <a:ext cx="66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 sz="1800" u="sng">
                  <a:solidFill>
                    <a:srgbClr val="FFFF00"/>
                  </a:solidFill>
                  <a:latin typeface="Comic Sans MS" pitchFamily="66" charset="0"/>
                </a:rPr>
                <a:t>Solution</a:t>
              </a:r>
            </a:p>
          </p:txBody>
        </p:sp>
        <p:sp>
          <p:nvSpPr>
            <p:cNvPr id="19479" name="Text Box 26"/>
            <p:cNvSpPr txBox="1">
              <a:spLocks noChangeArrowheads="1"/>
            </p:cNvSpPr>
            <p:nvPr/>
          </p:nvSpPr>
          <p:spPr bwMode="auto">
            <a:xfrm>
              <a:off x="967" y="1947"/>
              <a:ext cx="15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FFFF00"/>
                  </a:solidFill>
                  <a:latin typeface="Comic Sans MS" pitchFamily="66" charset="0"/>
                </a:rPr>
                <a:t>Angle at C is equal to:</a:t>
              </a:r>
            </a:p>
          </p:txBody>
        </p:sp>
      </p:grpSp>
      <p:sp>
        <p:nvSpPr>
          <p:cNvPr id="51228" name="Text Box 28"/>
          <p:cNvSpPr txBox="1">
            <a:spLocks noChangeArrowheads="1"/>
          </p:cNvSpPr>
          <p:nvPr/>
        </p:nvSpPr>
        <p:spPr bwMode="auto">
          <a:xfrm>
            <a:off x="1530350" y="4270375"/>
            <a:ext cx="33543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00"/>
                </a:solidFill>
                <a:latin typeface="Comic Sans MS" pitchFamily="66" charset="0"/>
              </a:rPr>
              <a:t>Since the triangle is isosceles</a:t>
            </a:r>
          </a:p>
          <a:p>
            <a:pPr eaLnBrk="1" hangingPunct="1"/>
            <a:r>
              <a:rPr lang="en-GB" sz="1800">
                <a:solidFill>
                  <a:srgbClr val="FFFF00"/>
                </a:solidFill>
                <a:latin typeface="Comic Sans MS" pitchFamily="66" charset="0"/>
              </a:rPr>
              <a:t>we have</a:t>
            </a:r>
          </a:p>
        </p:txBody>
      </p:sp>
      <p:graphicFrame>
        <p:nvGraphicFramePr>
          <p:cNvPr id="51229" name="Object 29"/>
          <p:cNvGraphicFramePr>
            <a:graphicFrameLocks noChangeAspect="1"/>
          </p:cNvGraphicFramePr>
          <p:nvPr/>
        </p:nvGraphicFramePr>
        <p:xfrm>
          <a:off x="1631950" y="3741738"/>
          <a:ext cx="1585913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0" name="Equation" r:id="rId3" imgW="1295400" imgH="203200" progId="Equation.DSMT4">
                  <p:embed/>
                </p:oleObj>
              </mc:Choice>
              <mc:Fallback>
                <p:oleObj name="Equation" r:id="rId3" imgW="1295400" imgH="2032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950" y="3741738"/>
                        <a:ext cx="1585913" cy="24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1" name="Line 32"/>
          <p:cNvSpPr>
            <a:spLocks noChangeShapeType="1"/>
          </p:cNvSpPr>
          <p:nvPr/>
        </p:nvSpPr>
        <p:spPr bwMode="auto">
          <a:xfrm flipV="1">
            <a:off x="5691188" y="3633788"/>
            <a:ext cx="552450" cy="9286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Text Box 33"/>
          <p:cNvSpPr txBox="1">
            <a:spLocks noChangeArrowheads="1"/>
          </p:cNvSpPr>
          <p:nvPr/>
        </p:nvSpPr>
        <p:spPr bwMode="auto">
          <a:xfrm>
            <a:off x="5768975" y="4168775"/>
            <a:ext cx="469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  <a:latin typeface="Comic Sans MS" pitchFamily="66" charset="0"/>
              </a:rPr>
              <a:t>x</a:t>
            </a:r>
            <a:r>
              <a:rPr lang="en-GB" baseline="60000">
                <a:solidFill>
                  <a:srgbClr val="000000"/>
                </a:solidFill>
                <a:latin typeface="Comic Sans MS" pitchFamily="66" charset="0"/>
              </a:rPr>
              <a:t>o</a:t>
            </a:r>
            <a:endParaRPr lang="en-GB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9473" name="Text Box 35"/>
          <p:cNvSpPr txBox="1">
            <a:spLocks noChangeArrowheads="1"/>
          </p:cNvSpPr>
          <p:nvPr/>
        </p:nvSpPr>
        <p:spPr bwMode="auto">
          <a:xfrm>
            <a:off x="6532563" y="4546600"/>
            <a:ext cx="6286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GB" sz="1600">
                <a:solidFill>
                  <a:srgbClr val="000000"/>
                </a:solidFill>
                <a:latin typeface="Comic Sans MS" pitchFamily="66" charset="0"/>
              </a:rPr>
              <a:t>280</a:t>
            </a:r>
            <a:r>
              <a:rPr lang="en-GB" sz="1600" baseline="60000">
                <a:solidFill>
                  <a:srgbClr val="000000"/>
                </a:solidFill>
                <a:latin typeface="Comic Sans MS" pitchFamily="66" charset="0"/>
              </a:rPr>
              <a:t>o</a:t>
            </a:r>
            <a:endParaRPr lang="en-GB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1238" name="Rectangle 38"/>
          <p:cNvSpPr>
            <a:spLocks noChangeArrowheads="1"/>
          </p:cNvSpPr>
          <p:nvPr/>
        </p:nvSpPr>
        <p:spPr bwMode="auto">
          <a:xfrm>
            <a:off x="2022475" y="374650"/>
            <a:ext cx="5322888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Isosceles triangles </a:t>
            </a:r>
            <a:b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in Circles</a:t>
            </a:r>
          </a:p>
        </p:txBody>
      </p:sp>
      <p:graphicFrame>
        <p:nvGraphicFramePr>
          <p:cNvPr id="26" name="Object 3"/>
          <p:cNvGraphicFramePr>
            <a:graphicFrameLocks noChangeAspect="1"/>
          </p:cNvGraphicFramePr>
          <p:nvPr/>
        </p:nvGraphicFramePr>
        <p:xfrm>
          <a:off x="2609850" y="4641850"/>
          <a:ext cx="17399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1" name="Equation" r:id="rId5" imgW="748975" imgH="177723" progId="Equation.DSMT4">
                  <p:embed/>
                </p:oleObj>
              </mc:Choice>
              <mc:Fallback>
                <p:oleObj name="Equation" r:id="rId5" imgW="748975" imgH="17772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850" y="4641850"/>
                        <a:ext cx="173990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89" name="Object 4"/>
          <p:cNvGraphicFramePr>
            <a:graphicFrameLocks noChangeAspect="1"/>
          </p:cNvGraphicFramePr>
          <p:nvPr/>
        </p:nvGraphicFramePr>
        <p:xfrm>
          <a:off x="3184525" y="5105400"/>
          <a:ext cx="114935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name="Equation" r:id="rId7" imgW="494870" imgH="177646" progId="Equation.DSMT4">
                  <p:embed/>
                </p:oleObj>
              </mc:Choice>
              <mc:Fallback>
                <p:oleObj name="Equation" r:id="rId7" imgW="494870" imgH="177646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4525" y="5105400"/>
                        <a:ext cx="114935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0" name="Object 5"/>
          <p:cNvGraphicFramePr>
            <a:graphicFrameLocks noChangeAspect="1"/>
          </p:cNvGraphicFramePr>
          <p:nvPr/>
        </p:nvGraphicFramePr>
        <p:xfrm>
          <a:off x="3313113" y="5568950"/>
          <a:ext cx="9429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3" name="Equation" r:id="rId9" imgW="405872" imgH="177569" progId="Equation.DSMT4">
                  <p:embed/>
                </p:oleObj>
              </mc:Choice>
              <mc:Fallback>
                <p:oleObj name="Equation" r:id="rId9" imgW="405872" imgH="17756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3113" y="5568950"/>
                        <a:ext cx="942975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FCEDB3-C1E6-490E-9135-AAB1B3E7721C}" type="slidenum">
              <a:rPr lang="en-GB"/>
              <a:pPr>
                <a:defRPr/>
              </a:pPr>
              <a:t>7</a:t>
            </a:fld>
            <a:endParaRPr lang="en-GB"/>
          </a:p>
        </p:txBody>
      </p:sp>
      <p:sp>
        <p:nvSpPr>
          <p:cNvPr id="43045" name="Rectangle 37"/>
          <p:cNvSpPr>
            <a:spLocks noChangeArrowheads="1"/>
          </p:cNvSpPr>
          <p:nvPr/>
        </p:nvSpPr>
        <p:spPr bwMode="auto">
          <a:xfrm>
            <a:off x="2022475" y="374650"/>
            <a:ext cx="5322888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Isosceles triangles </a:t>
            </a:r>
            <a:b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in Circles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71F6CB-E84C-49A9-B444-3F4DB85001F4}" type="slidenum">
              <a:rPr lang="en-GB"/>
              <a:pPr>
                <a:defRPr/>
              </a:pPr>
              <a:t>8</a:t>
            </a:fld>
            <a:endParaRPr lang="en-GB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6580188" cy="949325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Semi-circle angle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863600" y="3397250"/>
            <a:ext cx="812165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GB" sz="3200">
                <a:latin typeface="Comic Sans MS" pitchFamily="66" charset="0"/>
              </a:rPr>
              <a:t>To find the angle in a semi-circle </a:t>
            </a:r>
          </a:p>
          <a:p>
            <a:pPr algn="ctr" eaLnBrk="1" hangingPunct="1"/>
            <a:r>
              <a:rPr lang="en-GB" sz="3200">
                <a:latin typeface="Comic Sans MS" pitchFamily="66" charset="0"/>
              </a:rPr>
              <a:t> made by a triangle with hypotenuse </a:t>
            </a:r>
          </a:p>
          <a:p>
            <a:pPr algn="ctr" eaLnBrk="1" hangingPunct="1"/>
            <a:r>
              <a:rPr lang="en-GB" sz="3200">
                <a:latin typeface="Comic Sans MS" pitchFamily="66" charset="0"/>
              </a:rPr>
              <a:t>equal to the diameter and the two smaller</a:t>
            </a:r>
          </a:p>
          <a:p>
            <a:pPr algn="ctr" eaLnBrk="1" hangingPunct="1"/>
            <a:r>
              <a:rPr lang="en-GB" sz="3200">
                <a:latin typeface="Comic Sans MS" pitchFamily="66" charset="0"/>
              </a:rPr>
              <a:t>lengths meeting at the circumference.</a:t>
            </a:r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3008313" y="2551113"/>
            <a:ext cx="43878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3200" u="sng">
                <a:solidFill>
                  <a:srgbClr val="FFFF00"/>
                </a:solidFill>
                <a:latin typeface="Comic Sans MS" pitchFamily="66" charset="0"/>
              </a:rPr>
              <a:t>Aim of Today’s Lesson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8DD46C-782A-40EB-BAEF-1B086B5AC55F}" type="slidenum">
              <a:rPr lang="en-GB"/>
              <a:pPr>
                <a:defRPr/>
              </a:pPr>
              <a:t>9</a:t>
            </a:fld>
            <a:endParaRPr lang="en-GB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2022475" y="374650"/>
            <a:ext cx="6580188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Semi-circle angle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1403350" y="2201863"/>
            <a:ext cx="2211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0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Tool-kit required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1455738" y="282575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1.	Protractor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1401763" y="3965575"/>
            <a:ext cx="177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2.	Pencil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1430338" y="5113338"/>
            <a:ext cx="1722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3.	Ruler</a:t>
            </a:r>
          </a:p>
        </p:txBody>
      </p:sp>
      <p:pic>
        <p:nvPicPr>
          <p:cNvPr id="22536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513" y="1922463"/>
            <a:ext cx="2959100" cy="177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7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663" y="3659188"/>
            <a:ext cx="1600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8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175" y="4789488"/>
            <a:ext cx="3246438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hs_starter">
  <a:themeElements>
    <a:clrScheme name="Maths_start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Maths_starter">
      <a:majorFont>
        <a:latin typeface="Comic Sans MS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ths_start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hs_start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hs_start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hs_start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hs_start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hs_start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hs_start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hs_start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hs_start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Maths_starter</Template>
  <TotalTime>1405</TotalTime>
  <Words>1191</Words>
  <Application>Microsoft Office PowerPoint</Application>
  <PresentationFormat>On-screen Show (4:3)</PresentationFormat>
  <Paragraphs>431</Paragraphs>
  <Slides>51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51</vt:i4>
      </vt:variant>
    </vt:vector>
  </HeadingPairs>
  <TitlesOfParts>
    <vt:vector size="58" baseType="lpstr">
      <vt:lpstr>Tahoma</vt:lpstr>
      <vt:lpstr>Arial</vt:lpstr>
      <vt:lpstr>Comic Sans MS</vt:lpstr>
      <vt:lpstr>Wingdings</vt:lpstr>
      <vt:lpstr>Maths_starter</vt:lpstr>
      <vt:lpstr>MathType 5.0 Equation</vt:lpstr>
      <vt:lpstr>MathType 6.0 Equation</vt:lpstr>
      <vt:lpstr>PowerPoint Presentation</vt:lpstr>
      <vt:lpstr>The Circle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Semi-circle angle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Circumference  of a circle</vt:lpstr>
      <vt:lpstr>Circumference  of a circle</vt:lpstr>
      <vt:lpstr>Circumference  of a circle</vt:lpstr>
      <vt:lpstr>Circumference  of a circle</vt:lpstr>
      <vt:lpstr>Circumference  of a circle</vt:lpstr>
      <vt:lpstr>length of the  arc of a circle</vt:lpstr>
      <vt:lpstr>Arc length of a circle</vt:lpstr>
      <vt:lpstr>Arc length of a circle</vt:lpstr>
      <vt:lpstr>Arc length of a circle</vt:lpstr>
      <vt:lpstr>Arc length of a circle</vt:lpstr>
      <vt:lpstr>Arc length of a circle</vt:lpstr>
      <vt:lpstr>length of the  arc of a circle</vt:lpstr>
      <vt:lpstr>The Area of a circle</vt:lpstr>
      <vt:lpstr>The Area of a circle</vt:lpstr>
      <vt:lpstr>The Area of a circle</vt:lpstr>
      <vt:lpstr>The Area of a circle</vt:lpstr>
      <vt:lpstr>The Area of a circle</vt:lpstr>
      <vt:lpstr>PowerPoint Presentation</vt:lpstr>
      <vt:lpstr>The Area of a circle</vt:lpstr>
      <vt:lpstr>PowerPoint Presentation</vt:lpstr>
      <vt:lpstr>The Area of a circle</vt:lpstr>
      <vt:lpstr>Sector area of a circle</vt:lpstr>
      <vt:lpstr>Area of Sector in a circle</vt:lpstr>
      <vt:lpstr>Area of Sector in a circle</vt:lpstr>
      <vt:lpstr>Area of Sector in a circle</vt:lpstr>
      <vt:lpstr>Area of Sector in a circle</vt:lpstr>
      <vt:lpstr>Area of Sector in a circle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 length of a circle</dc:title>
  <dc:creator>Bernie Lafferty</dc:creator>
  <cp:lastModifiedBy>Teacher E-Solutions</cp:lastModifiedBy>
  <cp:revision>101</cp:revision>
  <dcterms:created xsi:type="dcterms:W3CDTF">2005-05-14T06:32:42Z</dcterms:created>
  <dcterms:modified xsi:type="dcterms:W3CDTF">2019-01-18T17:04:49Z</dcterms:modified>
</cp:coreProperties>
</file>