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8" r:id="rId12"/>
    <p:sldId id="270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4" d="100"/>
          <a:sy n="54" d="100"/>
        </p:scale>
        <p:origin x="-28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9.wmf"/><Relationship Id="rId7" Type="http://schemas.openxmlformats.org/officeDocument/2006/relationships/image" Target="../media/image52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6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Relationship Id="rId9" Type="http://schemas.openxmlformats.org/officeDocument/2006/relationships/image" Target="../media/image7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4" Type="http://schemas.openxmlformats.org/officeDocument/2006/relationships/image" Target="../media/image7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4" Type="http://schemas.openxmlformats.org/officeDocument/2006/relationships/image" Target="../media/image7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8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12" Type="http://schemas.openxmlformats.org/officeDocument/2006/relationships/image" Target="../media/image17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5" Type="http://schemas.openxmlformats.org/officeDocument/2006/relationships/image" Target="../media/image2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Relationship Id="rId1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3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2D804-253D-432C-803B-0FA2A6D9CD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200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82853-2EE2-470A-B5A6-067D696832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686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3C7EC-35DE-4998-A4B2-0B8CBCBBDD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08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A0E06-4663-4E1C-91ED-BAAB4C419FE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913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EE3D6-8667-4AB6-B809-AADA3153590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637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1B02C-4EFB-476D-A9B8-C59CC6F3A7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72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FE783-0D29-425F-8C74-7212E2E531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14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3F2C5-A94B-4AA5-9B4D-F0B014D457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12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F71A3-3A8F-4B2C-BBFB-4DD0EFE886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032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11359-23B3-414B-B532-7C6031CEFE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146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DEE4B-B43E-490B-889B-CA576D039FE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677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D6D9E302-0F69-439A-A177-03AA1400FD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2.bin"/><Relationship Id="rId18" Type="http://schemas.openxmlformats.org/officeDocument/2006/relationships/image" Target="../media/image53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0.wmf"/><Relationship Id="rId17" Type="http://schemas.openxmlformats.org/officeDocument/2006/relationships/oleObject" Target="../embeddings/oleObject5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2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46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60.bin"/><Relationship Id="rId18" Type="http://schemas.openxmlformats.org/officeDocument/2006/relationships/image" Target="../media/image61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62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60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5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13" Type="http://schemas.openxmlformats.org/officeDocument/2006/relationships/image" Target="../media/image66.wmf"/><Relationship Id="rId18" Type="http://schemas.openxmlformats.org/officeDocument/2006/relationships/oleObject" Target="../embeddings/oleObject70.bin"/><Relationship Id="rId3" Type="http://schemas.openxmlformats.org/officeDocument/2006/relationships/image" Target="../media/image71.jpeg"/><Relationship Id="rId21" Type="http://schemas.openxmlformats.org/officeDocument/2006/relationships/image" Target="../media/image70.wmf"/><Relationship Id="rId7" Type="http://schemas.openxmlformats.org/officeDocument/2006/relationships/image" Target="../media/image63.wmf"/><Relationship Id="rId12" Type="http://schemas.openxmlformats.org/officeDocument/2006/relationships/oleObject" Target="../embeddings/oleObject67.bin"/><Relationship Id="rId17" Type="http://schemas.openxmlformats.org/officeDocument/2006/relationships/image" Target="../media/image68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69.bin"/><Relationship Id="rId20" Type="http://schemas.openxmlformats.org/officeDocument/2006/relationships/oleObject" Target="../embeddings/oleObject71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65.wmf"/><Relationship Id="rId5" Type="http://schemas.openxmlformats.org/officeDocument/2006/relationships/image" Target="../media/image62.wmf"/><Relationship Id="rId15" Type="http://schemas.openxmlformats.org/officeDocument/2006/relationships/image" Target="../media/image67.wmf"/><Relationship Id="rId10" Type="http://schemas.openxmlformats.org/officeDocument/2006/relationships/oleObject" Target="../embeddings/oleObject66.bin"/><Relationship Id="rId19" Type="http://schemas.openxmlformats.org/officeDocument/2006/relationships/image" Target="../media/image69.wmf"/><Relationship Id="rId4" Type="http://schemas.openxmlformats.org/officeDocument/2006/relationships/oleObject" Target="../embeddings/oleObject63.bin"/><Relationship Id="rId9" Type="http://schemas.openxmlformats.org/officeDocument/2006/relationships/image" Target="../media/image64.wmf"/><Relationship Id="rId14" Type="http://schemas.openxmlformats.org/officeDocument/2006/relationships/oleObject" Target="../embeddings/oleObject68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3.wmf"/><Relationship Id="rId5" Type="http://schemas.openxmlformats.org/officeDocument/2006/relationships/oleObject" Target="../embeddings/oleObject73.bin"/><Relationship Id="rId10" Type="http://schemas.openxmlformats.org/officeDocument/2006/relationships/image" Target="../media/image75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7.wmf"/><Relationship Id="rId5" Type="http://schemas.openxmlformats.org/officeDocument/2006/relationships/oleObject" Target="../embeddings/oleObject77.bin"/><Relationship Id="rId10" Type="http://schemas.openxmlformats.org/officeDocument/2006/relationships/image" Target="../media/image79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79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1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3.wmf"/><Relationship Id="rId26" Type="http://schemas.openxmlformats.org/officeDocument/2006/relationships/image" Target="../media/image17.wmf"/><Relationship Id="rId3" Type="http://schemas.openxmlformats.org/officeDocument/2006/relationships/oleObject" Target="../embeddings/oleObject5.bin"/><Relationship Id="rId21" Type="http://schemas.openxmlformats.org/officeDocument/2006/relationships/oleObject" Target="../embeddings/oleObject14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2.bin"/><Relationship Id="rId25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2.wmf"/><Relationship Id="rId20" Type="http://schemas.openxmlformats.org/officeDocument/2006/relationships/image" Target="../media/image14.wmf"/><Relationship Id="rId29" Type="http://schemas.openxmlformats.org/officeDocument/2006/relationships/oleObject" Target="../embeddings/oleObject18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24" Type="http://schemas.openxmlformats.org/officeDocument/2006/relationships/image" Target="../media/image16.wmf"/><Relationship Id="rId32" Type="http://schemas.openxmlformats.org/officeDocument/2006/relationships/image" Target="../media/image20.wmf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23" Type="http://schemas.openxmlformats.org/officeDocument/2006/relationships/oleObject" Target="../embeddings/oleObject15.bin"/><Relationship Id="rId28" Type="http://schemas.openxmlformats.org/officeDocument/2006/relationships/image" Target="../media/image18.wmf"/><Relationship Id="rId10" Type="http://schemas.openxmlformats.org/officeDocument/2006/relationships/image" Target="../media/image9.wmf"/><Relationship Id="rId19" Type="http://schemas.openxmlformats.org/officeDocument/2006/relationships/oleObject" Target="../embeddings/oleObject13.bin"/><Relationship Id="rId31" Type="http://schemas.openxmlformats.org/officeDocument/2006/relationships/oleObject" Target="../embeddings/oleObject19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Relationship Id="rId22" Type="http://schemas.openxmlformats.org/officeDocument/2006/relationships/image" Target="../media/image15.wmf"/><Relationship Id="rId27" Type="http://schemas.openxmlformats.org/officeDocument/2006/relationships/oleObject" Target="../embeddings/oleObject17.bin"/><Relationship Id="rId30" Type="http://schemas.openxmlformats.org/officeDocument/2006/relationships/image" Target="../media/image1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43.bin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3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5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4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4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3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eaLnBrk="1" hangingPunct="1"/>
            <a:r>
              <a:rPr lang="en-GB" smtClean="0"/>
              <a:t>Quadratic Equations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58750" y="1647825"/>
            <a:ext cx="87344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A quadratic is any expression of the form  </a:t>
            </a:r>
            <a:r>
              <a:rPr lang="en-GB" i="1"/>
              <a:t>ax</a:t>
            </a:r>
            <a:r>
              <a:rPr lang="en-GB" baseline="30000"/>
              <a:t>2</a:t>
            </a:r>
            <a:r>
              <a:rPr lang="en-GB"/>
              <a:t> + </a:t>
            </a:r>
            <a:r>
              <a:rPr lang="en-GB" i="1"/>
              <a:t>bx</a:t>
            </a:r>
            <a:r>
              <a:rPr lang="en-GB"/>
              <a:t> + </a:t>
            </a:r>
            <a:r>
              <a:rPr lang="en-GB" i="1"/>
              <a:t>c,</a:t>
            </a:r>
            <a:r>
              <a:rPr lang="en-GB"/>
              <a:t>  </a:t>
            </a:r>
            <a:r>
              <a:rPr lang="en-GB" i="1"/>
              <a:t>a </a:t>
            </a:r>
            <a:r>
              <a:rPr lang="en-GB" i="1">
                <a:cs typeface="Arial" pitchFamily="34" charset="0"/>
              </a:rPr>
              <a:t>≠ </a:t>
            </a:r>
            <a:r>
              <a:rPr lang="en-GB">
                <a:cs typeface="Arial" pitchFamily="34" charset="0"/>
              </a:rPr>
              <a:t>0.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50825" y="2276475"/>
          <a:ext cx="312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3" imgW="3124200" imgH="406400" progId="Equation.DSMT4">
                  <p:embed/>
                </p:oleObj>
              </mc:Choice>
              <mc:Fallback>
                <p:oleObj name="Equation" r:id="rId3" imgW="3124200" imgH="406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2276475"/>
                        <a:ext cx="312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07950" y="2917825"/>
            <a:ext cx="8959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You have already multiplied out pairs of brackets and factorised quadratic expressions.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58750" y="3665538"/>
            <a:ext cx="8693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Quadratic equations can be solved by factorising or by using a graph of the function.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5" grpId="0"/>
      <p:bldP spid="205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4"/>
          <p:cNvGraphicFramePr>
            <a:graphicFrameLocks noChangeAspect="1"/>
          </p:cNvGraphicFramePr>
          <p:nvPr/>
        </p:nvGraphicFramePr>
        <p:xfrm>
          <a:off x="301625" y="350838"/>
          <a:ext cx="4610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3" imgW="4610100" imgH="406400" progId="Equation.DSMT4">
                  <p:embed/>
                </p:oleObj>
              </mc:Choice>
              <mc:Fallback>
                <p:oleObj name="Equation" r:id="rId3" imgW="4610100" imgH="406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" y="350838"/>
                        <a:ext cx="4610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152525" y="836613"/>
          <a:ext cx="3683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5" imgW="3683000" imgH="406400" progId="Equation.DSMT4">
                  <p:embed/>
                </p:oleObj>
              </mc:Choice>
              <mc:Fallback>
                <p:oleObj name="Equation" r:id="rId5" imgW="3683000" imgH="406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2525" y="836613"/>
                        <a:ext cx="3683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508250" y="1384300"/>
          <a:ext cx="2578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7" imgW="2578100" imgH="342900" progId="Equation.DSMT4">
                  <p:embed/>
                </p:oleObj>
              </mc:Choice>
              <mc:Fallback>
                <p:oleObj name="Equation" r:id="rId7" imgW="2578100" imgH="3429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0" y="1384300"/>
                        <a:ext cx="2578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898525" y="1968500"/>
          <a:ext cx="237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9" imgW="2374900" imgH="838200" progId="Equation.DSMT4">
                  <p:embed/>
                </p:oleObj>
              </mc:Choice>
              <mc:Fallback>
                <p:oleObj name="Equation" r:id="rId9" imgW="2374900" imgH="838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8525" y="1968500"/>
                        <a:ext cx="237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1184275" y="2978150"/>
          <a:ext cx="317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11" imgW="3175000" imgH="838200" progId="Equation.DSMT4">
                  <p:embed/>
                </p:oleObj>
              </mc:Choice>
              <mc:Fallback>
                <p:oleObj name="Equation" r:id="rId11" imgW="3175000" imgH="83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4275" y="2978150"/>
                        <a:ext cx="317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5000625" y="3203575"/>
            <a:ext cx="3371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WATCH YOUR NEGATIVES !!!</a:t>
            </a:r>
          </a:p>
        </p:txBody>
      </p:sp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1157288" y="3992563"/>
          <a:ext cx="16637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3" imgW="1663700" imgH="787400" progId="Equation.DSMT4">
                  <p:embed/>
                </p:oleObj>
              </mc:Choice>
              <mc:Fallback>
                <p:oleObj name="Equation" r:id="rId13" imgW="1663700" imgH="787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7288" y="3992563"/>
                        <a:ext cx="16637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1184275" y="4970463"/>
          <a:ext cx="3048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15" imgW="3048000" imgH="787400" progId="Equation.DSMT4">
                  <p:embed/>
                </p:oleObj>
              </mc:Choice>
              <mc:Fallback>
                <p:oleObj name="Equation" r:id="rId15" imgW="3048000" imgH="787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4275" y="4970463"/>
                        <a:ext cx="3048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1179513" y="6038850"/>
          <a:ext cx="4343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17" imgW="4343400" imgH="342900" progId="Equation.DSMT4">
                  <p:embed/>
                </p:oleObj>
              </mc:Choice>
              <mc:Fallback>
                <p:oleObj name="Equation" r:id="rId17" imgW="4343400" imgH="3429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9513" y="6038850"/>
                        <a:ext cx="4343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9" name="Line 13"/>
          <p:cNvSpPr>
            <a:spLocks noChangeShapeType="1"/>
          </p:cNvSpPr>
          <p:nvPr/>
        </p:nvSpPr>
        <p:spPr bwMode="auto">
          <a:xfrm>
            <a:off x="1382713" y="6389688"/>
            <a:ext cx="2062162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/>
      <p:bldP spid="143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41300"/>
            <a:ext cx="8229600" cy="728663"/>
          </a:xfrm>
        </p:spPr>
        <p:txBody>
          <a:bodyPr/>
          <a:lstStyle/>
          <a:p>
            <a:pPr eaLnBrk="1" hangingPunct="1"/>
            <a:r>
              <a:rPr lang="en-GB" smtClean="0"/>
              <a:t>Straight lines and parabolas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95263" y="1411288"/>
            <a:ext cx="8645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In this chapter we will find the points where a straight line intersects a parabola.  </a:t>
            </a:r>
          </a:p>
        </p:txBody>
      </p:sp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198438" y="2070100"/>
          <a:ext cx="730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3" imgW="7302500" imgH="838200" progId="Equation.DSMT4">
                  <p:embed/>
                </p:oleObj>
              </mc:Choice>
              <mc:Fallback>
                <p:oleObj name="Equation" r:id="rId3" imgW="7302500" imgH="838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38" y="2070100"/>
                        <a:ext cx="730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400050" y="3292475"/>
          <a:ext cx="3624263" cy="277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FXDraw V2" r:id="rId5" imgW="5094360" imgH="3906360" progId="FXDraw200.Document">
                  <p:embed/>
                </p:oleObj>
              </mc:Choice>
              <mc:Fallback>
                <p:oleObj name="FXDraw V2" r:id="rId5" imgW="5094360" imgH="3906360" progId="FXDraw200.Document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" y="3292475"/>
                        <a:ext cx="3624263" cy="2779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4427538" y="3251200"/>
            <a:ext cx="43862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GB"/>
              <a:t>At the points of intersection A and B, the equations are equal.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108075" y="4841875"/>
            <a:ext cx="336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A</a:t>
            </a:r>
          </a:p>
        </p:txBody>
      </p:sp>
      <p:sp>
        <p:nvSpPr>
          <p:cNvPr id="16394" name="Oval 10"/>
          <p:cNvSpPr>
            <a:spLocks noChangeArrowheads="1"/>
          </p:cNvSpPr>
          <p:nvPr/>
        </p:nvSpPr>
        <p:spPr bwMode="auto">
          <a:xfrm>
            <a:off x="1360488" y="5081588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2168525" y="4051300"/>
            <a:ext cx="336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B</a:t>
            </a:r>
          </a:p>
        </p:txBody>
      </p:sp>
      <p:sp>
        <p:nvSpPr>
          <p:cNvPr id="16396" name="Oval 12"/>
          <p:cNvSpPr>
            <a:spLocks noChangeArrowheads="1"/>
          </p:cNvSpPr>
          <p:nvPr/>
        </p:nvSpPr>
        <p:spPr bwMode="auto">
          <a:xfrm>
            <a:off x="2384425" y="42862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397" name="Object 13"/>
          <p:cNvGraphicFramePr>
            <a:graphicFrameLocks noChangeAspect="1"/>
          </p:cNvGraphicFramePr>
          <p:nvPr/>
        </p:nvGraphicFramePr>
        <p:xfrm>
          <a:off x="4510088" y="4000500"/>
          <a:ext cx="2146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7" imgW="2146300" imgH="342900" progId="Equation.DSMT4">
                  <p:embed/>
                </p:oleObj>
              </mc:Choice>
              <mc:Fallback>
                <p:oleObj name="Equation" r:id="rId7" imgW="2146300" imgH="3429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0088" y="4000500"/>
                        <a:ext cx="2146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8" name="Object 14"/>
          <p:cNvGraphicFramePr>
            <a:graphicFrameLocks noChangeAspect="1"/>
          </p:cNvGraphicFramePr>
          <p:nvPr/>
        </p:nvGraphicFramePr>
        <p:xfrm>
          <a:off x="4516438" y="4395788"/>
          <a:ext cx="176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9" imgW="1765300" imgH="342900" progId="Equation.DSMT4">
                  <p:embed/>
                </p:oleObj>
              </mc:Choice>
              <mc:Fallback>
                <p:oleObj name="Equation" r:id="rId9" imgW="1765300" imgH="3429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6438" y="4395788"/>
                        <a:ext cx="176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9" name="Object 15"/>
          <p:cNvGraphicFramePr>
            <a:graphicFrameLocks noChangeAspect="1"/>
          </p:cNvGraphicFramePr>
          <p:nvPr/>
        </p:nvGraphicFramePr>
        <p:xfrm>
          <a:off x="4292600" y="4835525"/>
          <a:ext cx="1993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11" imgW="1993900" imgH="342900" progId="Equation.DSMT4">
                  <p:embed/>
                </p:oleObj>
              </mc:Choice>
              <mc:Fallback>
                <p:oleObj name="Equation" r:id="rId11" imgW="1993900" imgH="3429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4835525"/>
                        <a:ext cx="1993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0" name="Object 16"/>
          <p:cNvGraphicFramePr>
            <a:graphicFrameLocks noChangeAspect="1"/>
          </p:cNvGraphicFramePr>
          <p:nvPr/>
        </p:nvGraphicFramePr>
        <p:xfrm>
          <a:off x="4319588" y="5335588"/>
          <a:ext cx="193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13" imgW="1930400" imgH="279400" progId="Equation.DSMT4">
                  <p:embed/>
                </p:oleObj>
              </mc:Choice>
              <mc:Fallback>
                <p:oleObj name="Equation" r:id="rId13" imgW="1930400" imgH="2794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9588" y="5335588"/>
                        <a:ext cx="193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1" name="Object 17"/>
          <p:cNvGraphicFramePr>
            <a:graphicFrameLocks noChangeAspect="1"/>
          </p:cNvGraphicFramePr>
          <p:nvPr/>
        </p:nvGraphicFramePr>
        <p:xfrm>
          <a:off x="6710363" y="5283200"/>
          <a:ext cx="1041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15" imgW="1040948" imgH="342751" progId="Equation.DSMT4">
                  <p:embed/>
                </p:oleObj>
              </mc:Choice>
              <mc:Fallback>
                <p:oleObj name="Equation" r:id="rId15" imgW="1040948" imgH="342751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0363" y="5283200"/>
                        <a:ext cx="1041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2" name="Object 18"/>
          <p:cNvGraphicFramePr>
            <a:graphicFrameLocks noChangeAspect="1"/>
          </p:cNvGraphicFramePr>
          <p:nvPr/>
        </p:nvGraphicFramePr>
        <p:xfrm>
          <a:off x="4265613" y="5899150"/>
          <a:ext cx="2400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Equation" r:id="rId17" imgW="2400300" imgH="342900" progId="Equation.DSMT4">
                  <p:embed/>
                </p:oleObj>
              </mc:Choice>
              <mc:Fallback>
                <p:oleObj name="Equation" r:id="rId17" imgW="2400300" imgH="3429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5613" y="5899150"/>
                        <a:ext cx="2400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4221163" y="6284913"/>
            <a:ext cx="2487612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16392" grpId="0"/>
      <p:bldP spid="16393" grpId="0"/>
      <p:bldP spid="16394" grpId="0" animBg="1"/>
      <p:bldP spid="16395" grpId="0"/>
      <p:bldP spid="16396" grpId="0" animBg="1"/>
      <p:bldP spid="1640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30175"/>
            <a:ext cx="9144000" cy="558800"/>
          </a:xfrm>
        </p:spPr>
        <p:txBody>
          <a:bodyPr/>
          <a:lstStyle/>
          <a:p>
            <a:pPr eaLnBrk="1" hangingPunct="1"/>
            <a:r>
              <a:rPr lang="en-GB" sz="3200" smtClean="0"/>
              <a:t>Quadratic equations as mathematical models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344488" y="1358900"/>
            <a:ext cx="86026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1.  The length of a rectangular tile is 3m more than its breadth.  It’s area is 18m</a:t>
            </a:r>
            <a:r>
              <a:rPr lang="en-GB" baseline="30000"/>
              <a:t>2</a:t>
            </a:r>
            <a:r>
              <a:rPr lang="en-GB"/>
              <a:t>.  Find the length and breadth of the carpet.  </a:t>
            </a:r>
          </a:p>
        </p:txBody>
      </p:sp>
      <p:sp>
        <p:nvSpPr>
          <p:cNvPr id="19462" name="Rectangle 6" descr="Woven mat"/>
          <p:cNvSpPr>
            <a:spLocks noChangeArrowheads="1"/>
          </p:cNvSpPr>
          <p:nvPr/>
        </p:nvSpPr>
        <p:spPr bwMode="auto">
          <a:xfrm>
            <a:off x="477838" y="2487613"/>
            <a:ext cx="2190750" cy="1138237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/>
              <a:t>18m</a:t>
            </a:r>
            <a:r>
              <a:rPr lang="en-GB" baseline="30000"/>
              <a:t>2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2660650" y="28463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i="1"/>
              <a:t>x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1274763" y="2128838"/>
            <a:ext cx="7572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i="1"/>
              <a:t>x+3</a:t>
            </a:r>
          </a:p>
        </p:txBody>
      </p:sp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4673600" y="2368550"/>
          <a:ext cx="1028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4" imgW="1028700" imgH="279400" progId="Equation.DSMT4">
                  <p:embed/>
                </p:oleObj>
              </mc:Choice>
              <mc:Fallback>
                <p:oleObj name="Equation" r:id="rId4" imgW="1028700" imgH="279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2368550"/>
                        <a:ext cx="1028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6" name="Object 10"/>
          <p:cNvGraphicFramePr>
            <a:graphicFrameLocks noChangeAspect="1"/>
          </p:cNvGraphicFramePr>
          <p:nvPr/>
        </p:nvGraphicFramePr>
        <p:xfrm>
          <a:off x="4616450" y="2763838"/>
          <a:ext cx="1549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6" imgW="1548728" imgH="342751" progId="Equation.DSMT4">
                  <p:embed/>
                </p:oleObj>
              </mc:Choice>
              <mc:Fallback>
                <p:oleObj name="Equation" r:id="rId6" imgW="1548728" imgH="342751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6450" y="2763838"/>
                        <a:ext cx="1549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7" name="Object 11"/>
          <p:cNvGraphicFramePr>
            <a:graphicFrameLocks noChangeAspect="1"/>
          </p:cNvGraphicFramePr>
          <p:nvPr/>
        </p:nvGraphicFramePr>
        <p:xfrm>
          <a:off x="4027488" y="3074988"/>
          <a:ext cx="1460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8" imgW="1459866" imgH="342751" progId="Equation.DSMT4">
                  <p:embed/>
                </p:oleObj>
              </mc:Choice>
              <mc:Fallback>
                <p:oleObj name="Equation" r:id="rId8" imgW="1459866" imgH="342751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488" y="3074988"/>
                        <a:ext cx="1460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8" name="Object 12"/>
          <p:cNvGraphicFramePr>
            <a:graphicFrameLocks noChangeAspect="1"/>
          </p:cNvGraphicFramePr>
          <p:nvPr/>
        </p:nvGraphicFramePr>
        <p:xfrm>
          <a:off x="3484563" y="3408363"/>
          <a:ext cx="1879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10" imgW="1879600" imgH="342900" progId="Equation.DSMT4">
                  <p:embed/>
                </p:oleObj>
              </mc:Choice>
              <mc:Fallback>
                <p:oleObj name="Equation" r:id="rId10" imgW="1879600" imgH="3429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3408363"/>
                        <a:ext cx="1879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9" name="Object 13"/>
          <p:cNvGraphicFramePr>
            <a:graphicFrameLocks noChangeAspect="1"/>
          </p:cNvGraphicFramePr>
          <p:nvPr/>
        </p:nvGraphicFramePr>
        <p:xfrm>
          <a:off x="3327400" y="3856038"/>
          <a:ext cx="2044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12" imgW="2044700" imgH="342900" progId="Equation.DSMT4">
                  <p:embed/>
                </p:oleObj>
              </mc:Choice>
              <mc:Fallback>
                <p:oleObj name="Equation" r:id="rId12" imgW="2044700" imgH="3429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3856038"/>
                        <a:ext cx="2044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0" name="Object 14"/>
          <p:cNvGraphicFramePr>
            <a:graphicFrameLocks noChangeAspect="1"/>
          </p:cNvGraphicFramePr>
          <p:nvPr/>
        </p:nvGraphicFramePr>
        <p:xfrm>
          <a:off x="2711450" y="4378325"/>
          <a:ext cx="1066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14" imgW="1066800" imgH="279400" progId="Equation.DSMT4">
                  <p:embed/>
                </p:oleObj>
              </mc:Choice>
              <mc:Fallback>
                <p:oleObj name="Equation" r:id="rId14" imgW="1066800" imgH="2794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0" y="4378325"/>
                        <a:ext cx="1066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1" name="Object 15"/>
          <p:cNvGraphicFramePr>
            <a:graphicFrameLocks noChangeAspect="1"/>
          </p:cNvGraphicFramePr>
          <p:nvPr/>
        </p:nvGraphicFramePr>
        <p:xfrm>
          <a:off x="4371975" y="4356100"/>
          <a:ext cx="104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16" imgW="1040948" imgH="279279" progId="Equation.DSMT4">
                  <p:embed/>
                </p:oleObj>
              </mc:Choice>
              <mc:Fallback>
                <p:oleObj name="Equation" r:id="rId16" imgW="1040948" imgH="279279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1975" y="4356100"/>
                        <a:ext cx="1041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2" name="Object 16"/>
          <p:cNvGraphicFramePr>
            <a:graphicFrameLocks noChangeAspect="1"/>
          </p:cNvGraphicFramePr>
          <p:nvPr/>
        </p:nvGraphicFramePr>
        <p:xfrm>
          <a:off x="3122613" y="4724400"/>
          <a:ext cx="812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Equation" r:id="rId18" imgW="812447" imgH="279279" progId="Equation.DSMT4">
                  <p:embed/>
                </p:oleObj>
              </mc:Choice>
              <mc:Fallback>
                <p:oleObj name="Equation" r:id="rId18" imgW="812447" imgH="279279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2613" y="4724400"/>
                        <a:ext cx="812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3" name="Object 17"/>
          <p:cNvGraphicFramePr>
            <a:graphicFrameLocks noChangeAspect="1"/>
          </p:cNvGraphicFramePr>
          <p:nvPr/>
        </p:nvGraphicFramePr>
        <p:xfrm>
          <a:off x="4786313" y="4714875"/>
          <a:ext cx="63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9" name="Equation" r:id="rId20" imgW="634725" imgH="279279" progId="Equation.DSMT4">
                  <p:embed/>
                </p:oleObj>
              </mc:Choice>
              <mc:Fallback>
                <p:oleObj name="Equation" r:id="rId20" imgW="634725" imgH="27927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313" y="4714875"/>
                        <a:ext cx="635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4" name="Line 18"/>
          <p:cNvSpPr>
            <a:spLocks noChangeShapeType="1"/>
          </p:cNvSpPr>
          <p:nvPr/>
        </p:nvSpPr>
        <p:spPr bwMode="auto">
          <a:xfrm flipV="1">
            <a:off x="3008313" y="4667250"/>
            <a:ext cx="989012" cy="4365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2452688" y="5181600"/>
            <a:ext cx="2482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Not a possible solution</a:t>
            </a: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354013" y="5994400"/>
            <a:ext cx="5238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Breadth of the carpet is 3m and the length is 6m.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  <p:bldP spid="19462" grpId="0" build="allAtOnce" animBg="1"/>
      <p:bldP spid="19463" grpId="0"/>
      <p:bldP spid="19464" grpId="0"/>
      <p:bldP spid="19474" grpId="0" animBg="1"/>
      <p:bldP spid="19475" grpId="0"/>
      <p:bldP spid="1947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1825"/>
          </a:xfrm>
        </p:spPr>
        <p:txBody>
          <a:bodyPr/>
          <a:lstStyle/>
          <a:p>
            <a:pPr eaLnBrk="1" hangingPunct="1"/>
            <a:r>
              <a:rPr lang="en-GB" smtClean="0"/>
              <a:t>Trial and Improvement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312738" y="1154113"/>
            <a:ext cx="8235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The point at which a graph crosses the x-axis is known as a root of the function.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365125" y="1560513"/>
            <a:ext cx="82423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GB"/>
              <a:t>When a graph crosses the x-axis the y value changes from negative to positive or positive to negative.  </a:t>
            </a:r>
          </a:p>
        </p:txBody>
      </p:sp>
      <p:grpSp>
        <p:nvGrpSpPr>
          <p:cNvPr id="22559" name="Group 31"/>
          <p:cNvGrpSpPr>
            <a:grpSpLocks/>
          </p:cNvGrpSpPr>
          <p:nvPr/>
        </p:nvGrpSpPr>
        <p:grpSpPr bwMode="auto">
          <a:xfrm>
            <a:off x="455613" y="2513013"/>
            <a:ext cx="2654300" cy="2235200"/>
            <a:chOff x="189" y="1583"/>
            <a:chExt cx="1672" cy="1408"/>
          </a:xfrm>
        </p:grpSpPr>
        <p:grpSp>
          <p:nvGrpSpPr>
            <p:cNvPr id="14362" name="Group 32"/>
            <p:cNvGrpSpPr>
              <a:grpSpLocks/>
            </p:cNvGrpSpPr>
            <p:nvPr/>
          </p:nvGrpSpPr>
          <p:grpSpPr bwMode="auto">
            <a:xfrm>
              <a:off x="189" y="1583"/>
              <a:ext cx="1672" cy="1344"/>
              <a:chOff x="189" y="1583"/>
              <a:chExt cx="1672" cy="1344"/>
            </a:xfrm>
          </p:grpSpPr>
          <p:sp>
            <p:nvSpPr>
              <p:cNvPr id="14367" name="Line 33"/>
              <p:cNvSpPr>
                <a:spLocks noChangeShapeType="1"/>
              </p:cNvSpPr>
              <p:nvPr/>
            </p:nvSpPr>
            <p:spPr bwMode="auto">
              <a:xfrm flipV="1">
                <a:off x="522" y="1688"/>
                <a:ext cx="0" cy="12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8" name="Line 34"/>
              <p:cNvSpPr>
                <a:spLocks noChangeShapeType="1"/>
              </p:cNvSpPr>
              <p:nvPr/>
            </p:nvSpPr>
            <p:spPr bwMode="auto">
              <a:xfrm>
                <a:off x="221" y="2532"/>
                <a:ext cx="152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9" name="Rectangle 35"/>
              <p:cNvSpPr>
                <a:spLocks noChangeArrowheads="1"/>
              </p:cNvSpPr>
              <p:nvPr/>
            </p:nvSpPr>
            <p:spPr bwMode="auto">
              <a:xfrm>
                <a:off x="189" y="1583"/>
                <a:ext cx="35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i="1">
                    <a:latin typeface="Times New Roman" pitchFamily="18" charset="0"/>
                  </a:rPr>
                  <a:t>f</a:t>
                </a:r>
                <a:r>
                  <a:rPr lang="en-GB">
                    <a:latin typeface="Times New Roman" pitchFamily="18" charset="0"/>
                  </a:rPr>
                  <a:t> (</a:t>
                </a:r>
                <a:r>
                  <a:rPr lang="en-GB" i="1">
                    <a:latin typeface="Times New Roman" pitchFamily="18" charset="0"/>
                  </a:rPr>
                  <a:t>x</a:t>
                </a:r>
                <a:r>
                  <a:rPr lang="en-GB">
                    <a:latin typeface="Times New Roman" pitchFamily="18" charset="0"/>
                  </a:rPr>
                  <a:t>)</a:t>
                </a:r>
              </a:p>
            </p:txBody>
          </p:sp>
          <p:sp>
            <p:nvSpPr>
              <p:cNvPr id="14370" name="Rectangle 36"/>
              <p:cNvSpPr>
                <a:spLocks noChangeArrowheads="1"/>
              </p:cNvSpPr>
              <p:nvPr/>
            </p:nvSpPr>
            <p:spPr bwMode="auto">
              <a:xfrm>
                <a:off x="1681" y="2511"/>
                <a:ext cx="18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i="1">
                    <a:latin typeface="Times New Roman" pitchFamily="18" charset="0"/>
                  </a:rPr>
                  <a:t>x</a:t>
                </a:r>
              </a:p>
            </p:txBody>
          </p:sp>
          <p:sp>
            <p:nvSpPr>
              <p:cNvPr id="14371" name="Line 37"/>
              <p:cNvSpPr>
                <a:spLocks noChangeShapeType="1"/>
              </p:cNvSpPr>
              <p:nvPr/>
            </p:nvSpPr>
            <p:spPr bwMode="auto">
              <a:xfrm>
                <a:off x="723" y="2459"/>
                <a:ext cx="0" cy="1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2" name="Line 38"/>
              <p:cNvSpPr>
                <a:spLocks noChangeShapeType="1"/>
              </p:cNvSpPr>
              <p:nvPr/>
            </p:nvSpPr>
            <p:spPr bwMode="auto">
              <a:xfrm>
                <a:off x="1258" y="2455"/>
                <a:ext cx="0" cy="1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63" name="Freeform 39"/>
            <p:cNvSpPr>
              <a:spLocks/>
            </p:cNvSpPr>
            <p:nvPr/>
          </p:nvSpPr>
          <p:spPr bwMode="auto">
            <a:xfrm>
              <a:off x="468" y="1902"/>
              <a:ext cx="1299" cy="1089"/>
            </a:xfrm>
            <a:custGeom>
              <a:avLst/>
              <a:gdLst>
                <a:gd name="T0" fmla="*/ 0 w 1299"/>
                <a:gd name="T1" fmla="*/ 0 h 1089"/>
                <a:gd name="T2" fmla="*/ 797 w 1299"/>
                <a:gd name="T3" fmla="*/ 937 h 1089"/>
                <a:gd name="T4" fmla="*/ 1299 w 1299"/>
                <a:gd name="T5" fmla="*/ 910 h 108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299" h="1089">
                  <a:moveTo>
                    <a:pt x="0" y="0"/>
                  </a:moveTo>
                  <a:cubicBezTo>
                    <a:pt x="290" y="392"/>
                    <a:pt x="581" y="785"/>
                    <a:pt x="797" y="937"/>
                  </a:cubicBezTo>
                  <a:cubicBezTo>
                    <a:pt x="1013" y="1089"/>
                    <a:pt x="1156" y="999"/>
                    <a:pt x="1299" y="91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4" name="Text Box 40"/>
            <p:cNvSpPr txBox="1">
              <a:spLocks noChangeArrowheads="1"/>
            </p:cNvSpPr>
            <p:nvPr/>
          </p:nvSpPr>
          <p:spPr bwMode="auto">
            <a:xfrm>
              <a:off x="618" y="2562"/>
              <a:ext cx="80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i="1">
                  <a:latin typeface="Times New Roman" pitchFamily="18" charset="0"/>
                </a:rPr>
                <a:t>a               b</a:t>
              </a:r>
            </a:p>
          </p:txBody>
        </p:sp>
        <p:sp>
          <p:nvSpPr>
            <p:cNvPr id="14365" name="Line 41"/>
            <p:cNvSpPr>
              <a:spLocks noChangeShapeType="1"/>
            </p:cNvSpPr>
            <p:nvPr/>
          </p:nvSpPr>
          <p:spPr bwMode="auto">
            <a:xfrm flipV="1">
              <a:off x="717" y="2237"/>
              <a:ext cx="0" cy="30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6" name="Line 42"/>
            <p:cNvSpPr>
              <a:spLocks noChangeShapeType="1"/>
            </p:cNvSpPr>
            <p:nvPr/>
          </p:nvSpPr>
          <p:spPr bwMode="auto">
            <a:xfrm>
              <a:off x="1259" y="2552"/>
              <a:ext cx="0" cy="2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71" name="Group 43"/>
          <p:cNvGrpSpPr>
            <a:grpSpLocks/>
          </p:cNvGrpSpPr>
          <p:nvPr/>
        </p:nvGrpSpPr>
        <p:grpSpPr bwMode="auto">
          <a:xfrm>
            <a:off x="5238750" y="2517775"/>
            <a:ext cx="2654300" cy="2133600"/>
            <a:chOff x="3202" y="1586"/>
            <a:chExt cx="1672" cy="1344"/>
          </a:xfrm>
        </p:grpSpPr>
        <p:grpSp>
          <p:nvGrpSpPr>
            <p:cNvPr id="14351" name="Group 44"/>
            <p:cNvGrpSpPr>
              <a:grpSpLocks/>
            </p:cNvGrpSpPr>
            <p:nvPr/>
          </p:nvGrpSpPr>
          <p:grpSpPr bwMode="auto">
            <a:xfrm>
              <a:off x="3202" y="1586"/>
              <a:ext cx="1672" cy="1344"/>
              <a:chOff x="189" y="1583"/>
              <a:chExt cx="1672" cy="1344"/>
            </a:xfrm>
          </p:grpSpPr>
          <p:sp>
            <p:nvSpPr>
              <p:cNvPr id="14356" name="Line 45"/>
              <p:cNvSpPr>
                <a:spLocks noChangeShapeType="1"/>
              </p:cNvSpPr>
              <p:nvPr/>
            </p:nvSpPr>
            <p:spPr bwMode="auto">
              <a:xfrm flipV="1">
                <a:off x="522" y="1688"/>
                <a:ext cx="0" cy="12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7" name="Line 46"/>
              <p:cNvSpPr>
                <a:spLocks noChangeShapeType="1"/>
              </p:cNvSpPr>
              <p:nvPr/>
            </p:nvSpPr>
            <p:spPr bwMode="auto">
              <a:xfrm>
                <a:off x="221" y="2532"/>
                <a:ext cx="152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8" name="Rectangle 47"/>
              <p:cNvSpPr>
                <a:spLocks noChangeArrowheads="1"/>
              </p:cNvSpPr>
              <p:nvPr/>
            </p:nvSpPr>
            <p:spPr bwMode="auto">
              <a:xfrm>
                <a:off x="189" y="1583"/>
                <a:ext cx="35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i="1">
                    <a:latin typeface="Times New Roman" pitchFamily="18" charset="0"/>
                  </a:rPr>
                  <a:t>f</a:t>
                </a:r>
                <a:r>
                  <a:rPr lang="en-GB">
                    <a:latin typeface="Times New Roman" pitchFamily="18" charset="0"/>
                  </a:rPr>
                  <a:t> (</a:t>
                </a:r>
                <a:r>
                  <a:rPr lang="en-GB" i="1">
                    <a:latin typeface="Times New Roman" pitchFamily="18" charset="0"/>
                  </a:rPr>
                  <a:t>x</a:t>
                </a:r>
                <a:r>
                  <a:rPr lang="en-GB">
                    <a:latin typeface="Times New Roman" pitchFamily="18" charset="0"/>
                  </a:rPr>
                  <a:t>)</a:t>
                </a:r>
              </a:p>
            </p:txBody>
          </p:sp>
          <p:sp>
            <p:nvSpPr>
              <p:cNvPr id="14359" name="Rectangle 48"/>
              <p:cNvSpPr>
                <a:spLocks noChangeArrowheads="1"/>
              </p:cNvSpPr>
              <p:nvPr/>
            </p:nvSpPr>
            <p:spPr bwMode="auto">
              <a:xfrm>
                <a:off x="1681" y="2511"/>
                <a:ext cx="18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i="1">
                    <a:latin typeface="Times New Roman" pitchFamily="18" charset="0"/>
                  </a:rPr>
                  <a:t>x</a:t>
                </a:r>
              </a:p>
            </p:txBody>
          </p:sp>
          <p:sp>
            <p:nvSpPr>
              <p:cNvPr id="14360" name="Line 49"/>
              <p:cNvSpPr>
                <a:spLocks noChangeShapeType="1"/>
              </p:cNvSpPr>
              <p:nvPr/>
            </p:nvSpPr>
            <p:spPr bwMode="auto">
              <a:xfrm>
                <a:off x="723" y="2459"/>
                <a:ext cx="0" cy="1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1" name="Line 50"/>
              <p:cNvSpPr>
                <a:spLocks noChangeShapeType="1"/>
              </p:cNvSpPr>
              <p:nvPr/>
            </p:nvSpPr>
            <p:spPr bwMode="auto">
              <a:xfrm>
                <a:off x="1258" y="2455"/>
                <a:ext cx="0" cy="1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52" name="Text Box 51"/>
            <p:cNvSpPr txBox="1">
              <a:spLocks noChangeArrowheads="1"/>
            </p:cNvSpPr>
            <p:nvPr/>
          </p:nvSpPr>
          <p:spPr bwMode="auto">
            <a:xfrm>
              <a:off x="3584" y="2595"/>
              <a:ext cx="76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i="1">
                  <a:latin typeface="Times New Roman" pitchFamily="18" charset="0"/>
                </a:rPr>
                <a:t>a              b</a:t>
              </a:r>
            </a:p>
          </p:txBody>
        </p:sp>
        <p:sp>
          <p:nvSpPr>
            <p:cNvPr id="14353" name="Freeform 52"/>
            <p:cNvSpPr>
              <a:spLocks/>
            </p:cNvSpPr>
            <p:nvPr/>
          </p:nvSpPr>
          <p:spPr bwMode="auto">
            <a:xfrm>
              <a:off x="3563" y="1875"/>
              <a:ext cx="757" cy="1049"/>
            </a:xfrm>
            <a:custGeom>
              <a:avLst/>
              <a:gdLst>
                <a:gd name="T0" fmla="*/ 1058 w 677"/>
                <a:gd name="T1" fmla="*/ 0 h 848"/>
                <a:gd name="T2" fmla="*/ 473 w 677"/>
                <a:gd name="T3" fmla="*/ 1710 h 848"/>
                <a:gd name="T4" fmla="*/ 0 w 677"/>
                <a:gd name="T5" fmla="*/ 1661 h 8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77" h="848">
                  <a:moveTo>
                    <a:pt x="677" y="0"/>
                  </a:moveTo>
                  <a:cubicBezTo>
                    <a:pt x="546" y="306"/>
                    <a:pt x="415" y="612"/>
                    <a:pt x="302" y="730"/>
                  </a:cubicBezTo>
                  <a:cubicBezTo>
                    <a:pt x="189" y="848"/>
                    <a:pt x="94" y="779"/>
                    <a:pt x="0" y="71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4" name="Line 53"/>
            <p:cNvSpPr>
              <a:spLocks noChangeShapeType="1"/>
            </p:cNvSpPr>
            <p:nvPr/>
          </p:nvSpPr>
          <p:spPr bwMode="auto">
            <a:xfrm>
              <a:off x="3731" y="2572"/>
              <a:ext cx="0" cy="2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5" name="Line 54"/>
            <p:cNvSpPr>
              <a:spLocks noChangeShapeType="1"/>
            </p:cNvSpPr>
            <p:nvPr/>
          </p:nvSpPr>
          <p:spPr bwMode="auto">
            <a:xfrm flipV="1">
              <a:off x="4273" y="2029"/>
              <a:ext cx="0" cy="4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83" name="Group 55"/>
          <p:cNvGrpSpPr>
            <a:grpSpLocks/>
          </p:cNvGrpSpPr>
          <p:nvPr/>
        </p:nvGrpSpPr>
        <p:grpSpPr bwMode="auto">
          <a:xfrm>
            <a:off x="250825" y="4900613"/>
            <a:ext cx="3881438" cy="1425575"/>
            <a:chOff x="60" y="3087"/>
            <a:chExt cx="2445" cy="898"/>
          </a:xfrm>
        </p:grpSpPr>
        <p:graphicFrame>
          <p:nvGraphicFramePr>
            <p:cNvPr id="14348" name="Object 56"/>
            <p:cNvGraphicFramePr>
              <a:graphicFrameLocks noChangeAspect="1"/>
            </p:cNvGraphicFramePr>
            <p:nvPr/>
          </p:nvGraphicFramePr>
          <p:xfrm>
            <a:off x="239" y="3087"/>
            <a:ext cx="1344" cy="2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73" name="Equation" r:id="rId3" imgW="2133600" imgH="342900" progId="Equation.DSMT4">
                    <p:embed/>
                  </p:oleObj>
                </mc:Choice>
                <mc:Fallback>
                  <p:oleObj name="Equation" r:id="rId3" imgW="2133600" imgH="342900" progId="Equation.DSMT4">
                    <p:embed/>
                    <p:pic>
                      <p:nvPicPr>
                        <p:cNvPr id="0" name="Object 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9" y="3087"/>
                          <a:ext cx="1344" cy="2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49" name="Object 57"/>
            <p:cNvGraphicFramePr>
              <a:graphicFrameLocks noChangeAspect="1"/>
            </p:cNvGraphicFramePr>
            <p:nvPr/>
          </p:nvGraphicFramePr>
          <p:xfrm>
            <a:off x="229" y="3377"/>
            <a:ext cx="1328" cy="2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74" name="Equation" r:id="rId5" imgW="2108200" imgH="342900" progId="Equation.DSMT4">
                    <p:embed/>
                  </p:oleObj>
                </mc:Choice>
                <mc:Fallback>
                  <p:oleObj name="Equation" r:id="rId5" imgW="2108200" imgH="342900" progId="Equation.DSMT4">
                    <p:embed/>
                    <p:pic>
                      <p:nvPicPr>
                        <p:cNvPr id="0" name="Object 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9" y="3377"/>
                          <a:ext cx="1328" cy="2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50" name="Text Box 58"/>
            <p:cNvSpPr txBox="1">
              <a:spLocks noChangeArrowheads="1"/>
            </p:cNvSpPr>
            <p:nvPr/>
          </p:nvSpPr>
          <p:spPr bwMode="auto">
            <a:xfrm>
              <a:off x="60" y="3697"/>
              <a:ext cx="244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latin typeface="Times New Roman" pitchFamily="18" charset="0"/>
                </a:rPr>
                <a:t>A root exists between </a:t>
              </a:r>
              <a:r>
                <a:rPr lang="en-GB" sz="2400" i="1">
                  <a:latin typeface="Times New Roman" pitchFamily="18" charset="0"/>
                </a:rPr>
                <a:t>a</a:t>
              </a:r>
              <a:r>
                <a:rPr lang="en-GB" sz="2400">
                  <a:latin typeface="Times New Roman" pitchFamily="18" charset="0"/>
                </a:rPr>
                <a:t> and </a:t>
              </a:r>
              <a:r>
                <a:rPr lang="en-GB" sz="2400" i="1">
                  <a:latin typeface="Times New Roman" pitchFamily="18" charset="0"/>
                </a:rPr>
                <a:t>b</a:t>
              </a:r>
              <a:r>
                <a:rPr lang="en-GB" sz="2400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22587" name="Group 59"/>
          <p:cNvGrpSpPr>
            <a:grpSpLocks/>
          </p:cNvGrpSpPr>
          <p:nvPr/>
        </p:nvGrpSpPr>
        <p:grpSpPr bwMode="auto">
          <a:xfrm>
            <a:off x="5059363" y="4905375"/>
            <a:ext cx="3881437" cy="1425575"/>
            <a:chOff x="60" y="3087"/>
            <a:chExt cx="2445" cy="898"/>
          </a:xfrm>
        </p:grpSpPr>
        <p:graphicFrame>
          <p:nvGraphicFramePr>
            <p:cNvPr id="14345" name="Object 60"/>
            <p:cNvGraphicFramePr>
              <a:graphicFrameLocks noChangeAspect="1"/>
            </p:cNvGraphicFramePr>
            <p:nvPr/>
          </p:nvGraphicFramePr>
          <p:xfrm>
            <a:off x="243" y="3087"/>
            <a:ext cx="1336" cy="2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75" name="Equation" r:id="rId7" imgW="2120900" imgH="342900" progId="Equation.DSMT4">
                    <p:embed/>
                  </p:oleObj>
                </mc:Choice>
                <mc:Fallback>
                  <p:oleObj name="Equation" r:id="rId7" imgW="2120900" imgH="342900" progId="Equation.DSMT4">
                    <p:embed/>
                    <p:pic>
                      <p:nvPicPr>
                        <p:cNvPr id="0" name="Object 6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3" y="3087"/>
                          <a:ext cx="1336" cy="2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46" name="Object 61"/>
            <p:cNvGraphicFramePr>
              <a:graphicFrameLocks noChangeAspect="1"/>
            </p:cNvGraphicFramePr>
            <p:nvPr/>
          </p:nvGraphicFramePr>
          <p:xfrm>
            <a:off x="225" y="3377"/>
            <a:ext cx="1336" cy="2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76" name="Equation" r:id="rId9" imgW="2120900" imgH="342900" progId="Equation.DSMT4">
                    <p:embed/>
                  </p:oleObj>
                </mc:Choice>
                <mc:Fallback>
                  <p:oleObj name="Equation" r:id="rId9" imgW="2120900" imgH="342900" progId="Equation.DSMT4">
                    <p:embed/>
                    <p:pic>
                      <p:nvPicPr>
                        <p:cNvPr id="0" name="Object 6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5" y="3377"/>
                          <a:ext cx="1336" cy="2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47" name="Text Box 62"/>
            <p:cNvSpPr txBox="1">
              <a:spLocks noChangeArrowheads="1"/>
            </p:cNvSpPr>
            <p:nvPr/>
          </p:nvSpPr>
          <p:spPr bwMode="auto">
            <a:xfrm>
              <a:off x="60" y="3697"/>
              <a:ext cx="244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latin typeface="Times New Roman" pitchFamily="18" charset="0"/>
                </a:rPr>
                <a:t>A root exists between </a:t>
              </a:r>
              <a:r>
                <a:rPr lang="en-GB" sz="2400" i="1">
                  <a:latin typeface="Times New Roman" pitchFamily="18" charset="0"/>
                </a:rPr>
                <a:t>a</a:t>
              </a:r>
              <a:r>
                <a:rPr lang="en-GB" sz="2400">
                  <a:latin typeface="Times New Roman" pitchFamily="18" charset="0"/>
                </a:rPr>
                <a:t> and </a:t>
              </a:r>
              <a:r>
                <a:rPr lang="en-GB" sz="2400" i="1">
                  <a:latin typeface="Times New Roman" pitchFamily="18" charset="0"/>
                </a:rPr>
                <a:t>b</a:t>
              </a:r>
              <a:r>
                <a:rPr lang="en-GB" sz="2400">
                  <a:latin typeface="Times New Roman" pitchFamily="18" charset="0"/>
                </a:rPr>
                <a:t>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/>
      <p:bldP spid="225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460375" y="252413"/>
            <a:ext cx="5670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The process for finding the root is known as iteration.  </a:t>
            </a:r>
          </a:p>
        </p:txBody>
      </p:sp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177800" y="906463"/>
          <a:ext cx="79629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5" name="Equation" r:id="rId3" imgW="7962900" imgH="863600" progId="Equation.DSMT4">
                  <p:embed/>
                </p:oleObj>
              </mc:Choice>
              <mc:Fallback>
                <p:oleObj name="Equation" r:id="rId3" imgW="7962900" imgH="863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" y="906463"/>
                        <a:ext cx="79629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144463" y="1976438"/>
          <a:ext cx="1181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6" name="Equation" r:id="rId5" imgW="1180588" imgH="342751" progId="Equation.DSMT4">
                  <p:embed/>
                </p:oleObj>
              </mc:Choice>
              <mc:Fallback>
                <p:oleObj name="Equation" r:id="rId5" imgW="1180588" imgH="342751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63" y="1976438"/>
                        <a:ext cx="1181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87313" y="2374900"/>
          <a:ext cx="1079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7" name="Equation" r:id="rId7" imgW="1079032" imgH="342751" progId="Equation.DSMT4">
                  <p:embed/>
                </p:oleObj>
              </mc:Choice>
              <mc:Fallback>
                <p:oleObj name="Equation" r:id="rId7" imgW="1079032" imgH="342751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13" y="2374900"/>
                        <a:ext cx="1079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1643063" y="2051050"/>
            <a:ext cx="68500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Hence the graph crosses the x - axis between 1 and 2.  </a:t>
            </a: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1222375" y="2740025"/>
            <a:ext cx="0" cy="304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>
            <a:off x="595313" y="3197225"/>
            <a:ext cx="43164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>
            <a:off x="2249488" y="2755900"/>
            <a:ext cx="0" cy="3030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609600" y="2816225"/>
          <a:ext cx="4241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Equation" r:id="rId9" imgW="4241800" imgH="342900" progId="Equation.DSMT4">
                  <p:embed/>
                </p:oleObj>
              </mc:Choice>
              <mc:Fallback>
                <p:oleObj name="Equation" r:id="rId9" imgW="4241800" imgH="3429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816225"/>
                        <a:ext cx="4241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577850" y="31369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</a:t>
            </a:r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1384300" y="3155950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-2</a:t>
            </a: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576263" y="34623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2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1462088" y="34432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2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2417763" y="3421063"/>
            <a:ext cx="1081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 and 2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369888" y="3771900"/>
            <a:ext cx="565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1.5</a:t>
            </a:r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1182688" y="3740150"/>
            <a:ext cx="819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-0.25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2422525" y="3748088"/>
            <a:ext cx="1309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1.5 and 2</a:t>
            </a:r>
          </a:p>
        </p:txBody>
      </p:sp>
      <p:sp>
        <p:nvSpPr>
          <p:cNvPr id="24597" name="Text Box 21"/>
          <p:cNvSpPr txBox="1">
            <a:spLocks noChangeArrowheads="1"/>
          </p:cNvSpPr>
          <p:nvPr/>
        </p:nvSpPr>
        <p:spPr bwMode="auto">
          <a:xfrm>
            <a:off x="374650" y="4087813"/>
            <a:ext cx="565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1.6</a:t>
            </a:r>
          </a:p>
        </p:txBody>
      </p:sp>
      <p:sp>
        <p:nvSpPr>
          <p:cNvPr id="24598" name="Text Box 22"/>
          <p:cNvSpPr txBox="1">
            <a:spLocks noChangeArrowheads="1"/>
          </p:cNvSpPr>
          <p:nvPr/>
        </p:nvSpPr>
        <p:spPr bwMode="auto">
          <a:xfrm>
            <a:off x="1282700" y="4056063"/>
            <a:ext cx="71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0.16</a:t>
            </a:r>
          </a:p>
        </p:txBody>
      </p:sp>
      <p:sp>
        <p:nvSpPr>
          <p:cNvPr id="24599" name="Text Box 23"/>
          <p:cNvSpPr txBox="1">
            <a:spLocks noChangeArrowheads="1"/>
          </p:cNvSpPr>
          <p:nvPr/>
        </p:nvSpPr>
        <p:spPr bwMode="auto">
          <a:xfrm>
            <a:off x="2427288" y="4064000"/>
            <a:ext cx="1538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1.5 and 1.6</a:t>
            </a:r>
          </a:p>
        </p:txBody>
      </p:sp>
      <p:sp>
        <p:nvSpPr>
          <p:cNvPr id="24600" name="Text Box 24"/>
          <p:cNvSpPr txBox="1">
            <a:spLocks noChangeArrowheads="1"/>
          </p:cNvSpPr>
          <p:nvPr/>
        </p:nvSpPr>
        <p:spPr bwMode="auto">
          <a:xfrm>
            <a:off x="374650" y="4398963"/>
            <a:ext cx="71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1.55</a:t>
            </a:r>
          </a:p>
        </p:txBody>
      </p:sp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1187450" y="4367213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-0.048</a:t>
            </a:r>
          </a:p>
        </p:txBody>
      </p:sp>
      <p:sp>
        <p:nvSpPr>
          <p:cNvPr id="24602" name="Text Box 26"/>
          <p:cNvSpPr txBox="1">
            <a:spLocks noChangeArrowheads="1"/>
          </p:cNvSpPr>
          <p:nvPr/>
        </p:nvSpPr>
        <p:spPr bwMode="auto">
          <a:xfrm>
            <a:off x="2427288" y="4375150"/>
            <a:ext cx="169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1.55 and 1.6</a:t>
            </a:r>
          </a:p>
        </p:txBody>
      </p:sp>
      <p:sp>
        <p:nvSpPr>
          <p:cNvPr id="24603" name="Text Box 27"/>
          <p:cNvSpPr txBox="1">
            <a:spLocks noChangeArrowheads="1"/>
          </p:cNvSpPr>
          <p:nvPr/>
        </p:nvSpPr>
        <p:spPr bwMode="auto">
          <a:xfrm>
            <a:off x="363538" y="4754563"/>
            <a:ext cx="71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1.56</a:t>
            </a:r>
          </a:p>
        </p:txBody>
      </p:sp>
      <p:sp>
        <p:nvSpPr>
          <p:cNvPr id="24604" name="Text Box 28"/>
          <p:cNvSpPr txBox="1">
            <a:spLocks noChangeArrowheads="1"/>
          </p:cNvSpPr>
          <p:nvPr/>
        </p:nvSpPr>
        <p:spPr bwMode="auto">
          <a:xfrm>
            <a:off x="1109663" y="4722813"/>
            <a:ext cx="104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 -0.006</a:t>
            </a:r>
          </a:p>
        </p:txBody>
      </p:sp>
      <p:sp>
        <p:nvSpPr>
          <p:cNvPr id="24605" name="Text Box 29"/>
          <p:cNvSpPr txBox="1">
            <a:spLocks noChangeArrowheads="1"/>
          </p:cNvSpPr>
          <p:nvPr/>
        </p:nvSpPr>
        <p:spPr bwMode="auto">
          <a:xfrm>
            <a:off x="2416175" y="4730750"/>
            <a:ext cx="169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1.56 and 1.6</a:t>
            </a:r>
          </a:p>
        </p:txBody>
      </p:sp>
      <p:sp>
        <p:nvSpPr>
          <p:cNvPr id="24606" name="Text Box 30"/>
          <p:cNvSpPr txBox="1">
            <a:spLocks noChangeArrowheads="1"/>
          </p:cNvSpPr>
          <p:nvPr/>
        </p:nvSpPr>
        <p:spPr bwMode="auto">
          <a:xfrm>
            <a:off x="368300" y="5059363"/>
            <a:ext cx="71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1.57</a:t>
            </a:r>
          </a:p>
        </p:txBody>
      </p:sp>
      <p:sp>
        <p:nvSpPr>
          <p:cNvPr id="24607" name="Text Box 31"/>
          <p:cNvSpPr txBox="1">
            <a:spLocks noChangeArrowheads="1"/>
          </p:cNvSpPr>
          <p:nvPr/>
        </p:nvSpPr>
        <p:spPr bwMode="auto">
          <a:xfrm>
            <a:off x="1181100" y="5027613"/>
            <a:ext cx="946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 0.035</a:t>
            </a:r>
          </a:p>
        </p:txBody>
      </p:sp>
      <p:sp>
        <p:nvSpPr>
          <p:cNvPr id="24608" name="Text Box 32"/>
          <p:cNvSpPr txBox="1">
            <a:spLocks noChangeArrowheads="1"/>
          </p:cNvSpPr>
          <p:nvPr/>
        </p:nvSpPr>
        <p:spPr bwMode="auto">
          <a:xfrm>
            <a:off x="2420938" y="5035550"/>
            <a:ext cx="1843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1.56 and 1.57</a:t>
            </a:r>
          </a:p>
        </p:txBody>
      </p:sp>
      <p:sp>
        <p:nvSpPr>
          <p:cNvPr id="24609" name="Text Box 33"/>
          <p:cNvSpPr txBox="1">
            <a:spLocks noChangeArrowheads="1"/>
          </p:cNvSpPr>
          <p:nvPr/>
        </p:nvSpPr>
        <p:spPr bwMode="auto">
          <a:xfrm>
            <a:off x="361950" y="5375275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1.565</a:t>
            </a:r>
          </a:p>
        </p:txBody>
      </p:sp>
      <p:sp>
        <p:nvSpPr>
          <p:cNvPr id="24610" name="Text Box 34"/>
          <p:cNvSpPr txBox="1">
            <a:spLocks noChangeArrowheads="1"/>
          </p:cNvSpPr>
          <p:nvPr/>
        </p:nvSpPr>
        <p:spPr bwMode="auto">
          <a:xfrm>
            <a:off x="1174750" y="5343525"/>
            <a:ext cx="946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 0.014</a:t>
            </a:r>
          </a:p>
        </p:txBody>
      </p:sp>
      <p:sp>
        <p:nvSpPr>
          <p:cNvPr id="24611" name="Text Box 35"/>
          <p:cNvSpPr txBox="1">
            <a:spLocks noChangeArrowheads="1"/>
          </p:cNvSpPr>
          <p:nvPr/>
        </p:nvSpPr>
        <p:spPr bwMode="auto">
          <a:xfrm>
            <a:off x="2414588" y="5351463"/>
            <a:ext cx="1995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1.56 and 1.565</a:t>
            </a:r>
          </a:p>
        </p:txBody>
      </p:sp>
      <p:sp>
        <p:nvSpPr>
          <p:cNvPr id="24621" name="Text Box 45"/>
          <p:cNvSpPr txBox="1">
            <a:spLocks noChangeArrowheads="1"/>
          </p:cNvSpPr>
          <p:nvPr/>
        </p:nvSpPr>
        <p:spPr bwMode="auto">
          <a:xfrm>
            <a:off x="4581525" y="5362575"/>
            <a:ext cx="3940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Hence the root is 1.56 to 2 d.p.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/>
      <p:bldP spid="24585" grpId="0" animBg="1"/>
      <p:bldP spid="24586" grpId="0" animBg="1"/>
      <p:bldP spid="24587" grpId="0" animBg="1"/>
      <p:bldP spid="24589" grpId="0"/>
      <p:bldP spid="24590" grpId="0"/>
      <p:bldP spid="24591" grpId="0"/>
      <p:bldP spid="24592" grpId="0"/>
      <p:bldP spid="24593" grpId="0"/>
      <p:bldP spid="24594" grpId="0"/>
      <p:bldP spid="24595" grpId="0"/>
      <p:bldP spid="24596" grpId="0"/>
      <p:bldP spid="24597" grpId="0"/>
      <p:bldP spid="24598" grpId="0"/>
      <p:bldP spid="24599" grpId="0"/>
      <p:bldP spid="24600" grpId="0"/>
      <p:bldP spid="24601" grpId="0"/>
      <p:bldP spid="24602" grpId="0"/>
      <p:bldP spid="24603" grpId="0"/>
      <p:bldP spid="24604" grpId="0"/>
      <p:bldP spid="24605" grpId="0"/>
      <p:bldP spid="24606" grpId="0"/>
      <p:bldP spid="24607" grpId="0"/>
      <p:bldP spid="24608" grpId="0"/>
      <p:bldP spid="24609" grpId="0"/>
      <p:bldP spid="24610" grpId="0"/>
      <p:bldP spid="24611" grpId="0"/>
      <p:bldP spid="246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z="3600" smtClean="0"/>
              <a:t>Solving Quadratic Equations</a:t>
            </a:r>
            <a:endParaRPr lang="en-US" sz="36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Graphically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What is to be learned?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How to solve quadratic equations by looking at a graph.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Laughably Easy</a:t>
            </a:r>
            <a:endParaRPr lang="en-US" sz="32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628775"/>
            <a:ext cx="7632700" cy="4968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Solve x</a:t>
            </a:r>
            <a:r>
              <a:rPr lang="en-GB" baseline="30000" smtClean="0"/>
              <a:t>2</a:t>
            </a:r>
            <a:r>
              <a:rPr lang="en-GB" smtClean="0"/>
              <a:t> -2x – 8 = 0</a:t>
            </a:r>
            <a:endParaRPr lang="en-US" smtClean="0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1476375" y="5157788"/>
            <a:ext cx="67675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 flipV="1">
            <a:off x="3851275" y="2420938"/>
            <a:ext cx="0" cy="44370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Freeform 7"/>
          <p:cNvSpPr>
            <a:spLocks/>
          </p:cNvSpPr>
          <p:nvPr/>
        </p:nvSpPr>
        <p:spPr bwMode="auto">
          <a:xfrm>
            <a:off x="2051050" y="2997200"/>
            <a:ext cx="4752975" cy="3540125"/>
          </a:xfrm>
          <a:custGeom>
            <a:avLst/>
            <a:gdLst>
              <a:gd name="T0" fmla="*/ 0 w 2994"/>
              <a:gd name="T1" fmla="*/ 0 h 2230"/>
              <a:gd name="T2" fmla="*/ 2147483647 w 2994"/>
              <a:gd name="T3" fmla="*/ 2147483647 h 2230"/>
              <a:gd name="T4" fmla="*/ 2147483647 w 2994"/>
              <a:gd name="T5" fmla="*/ 2147483647 h 223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994" h="2230">
                <a:moveTo>
                  <a:pt x="0" y="0"/>
                </a:moveTo>
                <a:cubicBezTo>
                  <a:pt x="408" y="1107"/>
                  <a:pt x="817" y="2214"/>
                  <a:pt x="1316" y="2222"/>
                </a:cubicBezTo>
                <a:cubicBezTo>
                  <a:pt x="1815" y="2230"/>
                  <a:pt x="2404" y="1137"/>
                  <a:pt x="2994" y="45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276600" y="1052513"/>
            <a:ext cx="32400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GB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(sometimes)</a:t>
            </a:r>
            <a:endParaRPr lang="en-US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5578475" y="2205038"/>
            <a:ext cx="34575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GB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y = x</a:t>
            </a:r>
            <a:r>
              <a:rPr lang="en-GB" sz="2800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2</a:t>
            </a:r>
            <a:r>
              <a:rPr lang="en-GB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 -2x – 8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  <p:bldP spid="7174" grpId="0" animBg="1"/>
      <p:bldP spid="7175" grpId="0" animBg="1"/>
      <p:bldP spid="7178" grpId="0"/>
      <p:bldP spid="717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Laughably Easy</a:t>
            </a:r>
            <a:endParaRPr lang="en-US" sz="32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628775"/>
            <a:ext cx="7632700" cy="4968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Solve x</a:t>
            </a:r>
            <a:r>
              <a:rPr lang="en-GB" baseline="30000" smtClean="0"/>
              <a:t>2</a:t>
            </a:r>
            <a:r>
              <a:rPr lang="en-GB" smtClean="0"/>
              <a:t> -2x – 8 = </a:t>
            </a:r>
            <a:r>
              <a:rPr lang="en-GB" smtClean="0">
                <a:solidFill>
                  <a:srgbClr val="CC3300"/>
                </a:solidFill>
              </a:rPr>
              <a:t>0</a:t>
            </a:r>
            <a:endParaRPr lang="en-US" smtClean="0">
              <a:solidFill>
                <a:srgbClr val="CC3300"/>
              </a:solidFill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276600" y="1052513"/>
            <a:ext cx="32400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GB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(sometimes)</a:t>
            </a:r>
            <a:endParaRPr lang="en-US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>
            <a:off x="1476375" y="5157788"/>
            <a:ext cx="67675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flipV="1">
            <a:off x="3851275" y="2420938"/>
            <a:ext cx="0" cy="44370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Freeform 7"/>
          <p:cNvSpPr>
            <a:spLocks/>
          </p:cNvSpPr>
          <p:nvPr/>
        </p:nvSpPr>
        <p:spPr bwMode="auto">
          <a:xfrm>
            <a:off x="2051050" y="2997200"/>
            <a:ext cx="4752975" cy="3540125"/>
          </a:xfrm>
          <a:custGeom>
            <a:avLst/>
            <a:gdLst>
              <a:gd name="T0" fmla="*/ 0 w 2994"/>
              <a:gd name="T1" fmla="*/ 0 h 2230"/>
              <a:gd name="T2" fmla="*/ 2147483647 w 2994"/>
              <a:gd name="T3" fmla="*/ 2147483647 h 2230"/>
              <a:gd name="T4" fmla="*/ 2147483647 w 2994"/>
              <a:gd name="T5" fmla="*/ 2147483647 h 223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994" h="2230">
                <a:moveTo>
                  <a:pt x="0" y="0"/>
                </a:moveTo>
                <a:cubicBezTo>
                  <a:pt x="408" y="1107"/>
                  <a:pt x="817" y="2214"/>
                  <a:pt x="1316" y="2222"/>
                </a:cubicBezTo>
                <a:cubicBezTo>
                  <a:pt x="1815" y="2230"/>
                  <a:pt x="2404" y="1137"/>
                  <a:pt x="2994" y="45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578475" y="2205038"/>
            <a:ext cx="34575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GB" sz="28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y</a:t>
            </a:r>
            <a:r>
              <a:rPr lang="en-GB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 = x</a:t>
            </a:r>
            <a:r>
              <a:rPr lang="en-GB" sz="2800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2</a:t>
            </a:r>
            <a:r>
              <a:rPr lang="en-GB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 -2x – 8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4427538" y="2636838"/>
            <a:ext cx="55451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>
                <a:latin typeface="Tahoma" pitchFamily="34" charset="0"/>
              </a:rPr>
              <a:t>Where on graph does y = 0?</a:t>
            </a:r>
            <a:endParaRPr lang="en-US" sz="2800">
              <a:latin typeface="Tahoma" pitchFamily="34" charset="0"/>
            </a:endParaRPr>
          </a:p>
        </p:txBody>
      </p:sp>
      <p:sp>
        <p:nvSpPr>
          <p:cNvPr id="11274" name="Oval 10"/>
          <p:cNvSpPr>
            <a:spLocks noChangeArrowheads="1"/>
          </p:cNvSpPr>
          <p:nvPr/>
        </p:nvSpPr>
        <p:spPr bwMode="auto">
          <a:xfrm>
            <a:off x="2339975" y="4076700"/>
            <a:ext cx="288925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2771775" y="3860800"/>
            <a:ext cx="86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>
                <a:latin typeface="Tahoma" pitchFamily="34" charset="0"/>
              </a:rPr>
              <a:t>?</a:t>
            </a:r>
            <a:endParaRPr lang="en-US" sz="2800">
              <a:latin typeface="Tahoma" pitchFamily="34" charset="0"/>
            </a:endParaRPr>
          </a:p>
        </p:txBody>
      </p:sp>
      <p:sp>
        <p:nvSpPr>
          <p:cNvPr id="11276" name="Oval 12"/>
          <p:cNvSpPr>
            <a:spLocks noChangeArrowheads="1"/>
          </p:cNvSpPr>
          <p:nvPr/>
        </p:nvSpPr>
        <p:spPr bwMode="auto">
          <a:xfrm>
            <a:off x="3708400" y="6308725"/>
            <a:ext cx="288925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4140200" y="6092825"/>
            <a:ext cx="86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>
                <a:latin typeface="Tahoma" pitchFamily="34" charset="0"/>
              </a:rPr>
              <a:t>?</a:t>
            </a:r>
            <a:endParaRPr lang="en-US" sz="2800">
              <a:latin typeface="Tahoma" pitchFamily="34" charset="0"/>
            </a:endParaRPr>
          </a:p>
        </p:txBody>
      </p:sp>
      <p:sp>
        <p:nvSpPr>
          <p:cNvPr id="11278" name="Oval 14"/>
          <p:cNvSpPr>
            <a:spLocks noChangeArrowheads="1"/>
          </p:cNvSpPr>
          <p:nvPr/>
        </p:nvSpPr>
        <p:spPr bwMode="auto">
          <a:xfrm>
            <a:off x="5508625" y="5013325"/>
            <a:ext cx="288925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5940425" y="4797425"/>
            <a:ext cx="86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>
                <a:latin typeface="Tahoma" pitchFamily="34" charset="0"/>
              </a:rPr>
              <a:t>?</a:t>
            </a:r>
            <a:endParaRPr lang="en-US" sz="2800">
              <a:latin typeface="Tahoma" pitchFamily="34" charset="0"/>
            </a:endParaRPr>
          </a:p>
        </p:txBody>
      </p:sp>
      <p:sp>
        <p:nvSpPr>
          <p:cNvPr id="11280" name="Oval 16"/>
          <p:cNvSpPr>
            <a:spLocks noChangeArrowheads="1"/>
          </p:cNvSpPr>
          <p:nvPr/>
        </p:nvSpPr>
        <p:spPr bwMode="auto">
          <a:xfrm>
            <a:off x="2771775" y="5013325"/>
            <a:ext cx="288925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6516688" y="4005263"/>
            <a:ext cx="262731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Solutions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H="1">
            <a:off x="2916238" y="4437063"/>
            <a:ext cx="3671887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flipH="1">
            <a:off x="5651500" y="4508500"/>
            <a:ext cx="1152525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1979613" y="5373688"/>
            <a:ext cx="583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400">
                <a:latin typeface="Tahoma" pitchFamily="34" charset="0"/>
              </a:rPr>
              <a:t>-3    -2   -1  0   1   2    3  4   5   6 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6588125" y="4437063"/>
            <a:ext cx="37449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(The Roots)</a:t>
            </a: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5795963" y="6021388"/>
            <a:ext cx="33480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X = -2 or 4</a:t>
            </a:r>
            <a:endParaRPr lang="en-US" sz="3200">
              <a:latin typeface="Tahoma" pitchFamily="34" charset="0"/>
            </a:endParaRPr>
          </a:p>
        </p:txBody>
      </p:sp>
      <p:pic>
        <p:nvPicPr>
          <p:cNvPr id="11288" name="Picture 24" descr="MMAG00406_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013325"/>
            <a:ext cx="1752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/>
      <p:bldP spid="11274" grpId="0" animBg="1"/>
      <p:bldP spid="11275" grpId="0"/>
      <p:bldP spid="11276" grpId="0" animBg="1"/>
      <p:bldP spid="11277" grpId="0"/>
      <p:bldP spid="11278" grpId="0" animBg="1"/>
      <p:bldP spid="11279" grpId="0"/>
      <p:bldP spid="11280" grpId="0" animBg="1"/>
      <p:bldP spid="11281" grpId="0"/>
      <p:bldP spid="11282" grpId="0" animBg="1"/>
      <p:bldP spid="11284" grpId="0" animBg="1"/>
      <p:bldP spid="11285" grpId="0"/>
      <p:bldP spid="11286" grpId="0"/>
      <p:bldP spid="1128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628775"/>
            <a:ext cx="7632700" cy="4968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Solve x</a:t>
            </a:r>
            <a:r>
              <a:rPr lang="en-GB" baseline="30000" smtClean="0"/>
              <a:t>2</a:t>
            </a:r>
            <a:r>
              <a:rPr lang="en-GB" smtClean="0"/>
              <a:t> - 8x + 7 = 0</a:t>
            </a:r>
            <a:endParaRPr lang="en-US" smtClean="0">
              <a:solidFill>
                <a:srgbClr val="CC3300"/>
              </a:solidFill>
            </a:endParaRPr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1476375" y="5157788"/>
            <a:ext cx="67675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 flipV="1">
            <a:off x="3851275" y="2420938"/>
            <a:ext cx="0" cy="44370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Freeform 7"/>
          <p:cNvSpPr>
            <a:spLocks/>
          </p:cNvSpPr>
          <p:nvPr/>
        </p:nvSpPr>
        <p:spPr bwMode="auto">
          <a:xfrm>
            <a:off x="3276600" y="2997200"/>
            <a:ext cx="4752975" cy="3540125"/>
          </a:xfrm>
          <a:custGeom>
            <a:avLst/>
            <a:gdLst>
              <a:gd name="T0" fmla="*/ 0 w 2994"/>
              <a:gd name="T1" fmla="*/ 0 h 2230"/>
              <a:gd name="T2" fmla="*/ 2147483647 w 2994"/>
              <a:gd name="T3" fmla="*/ 2147483647 h 2230"/>
              <a:gd name="T4" fmla="*/ 2147483647 w 2994"/>
              <a:gd name="T5" fmla="*/ 2147483647 h 223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994" h="2230">
                <a:moveTo>
                  <a:pt x="0" y="0"/>
                </a:moveTo>
                <a:cubicBezTo>
                  <a:pt x="408" y="1107"/>
                  <a:pt x="817" y="2214"/>
                  <a:pt x="1316" y="2222"/>
                </a:cubicBezTo>
                <a:cubicBezTo>
                  <a:pt x="1815" y="2230"/>
                  <a:pt x="2404" y="1137"/>
                  <a:pt x="2994" y="45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5867400" y="2420938"/>
            <a:ext cx="34575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GB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y = x</a:t>
            </a:r>
            <a:r>
              <a:rPr lang="en-GB" sz="2800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2</a:t>
            </a:r>
            <a:r>
              <a:rPr lang="en-GB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 -8x + 7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1908175" y="5300663"/>
            <a:ext cx="583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400">
                <a:latin typeface="Tahoma" pitchFamily="34" charset="0"/>
              </a:rPr>
              <a:t>-3    -2   -1  0   1   2    3  4   5  6  7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5795963" y="6021388"/>
            <a:ext cx="33480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X = 1 or 7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13335" name="Oval 23"/>
          <p:cNvSpPr>
            <a:spLocks noChangeArrowheads="1"/>
          </p:cNvSpPr>
          <p:nvPr/>
        </p:nvSpPr>
        <p:spPr bwMode="auto">
          <a:xfrm>
            <a:off x="3995738" y="501332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6" name="Oval 24"/>
          <p:cNvSpPr>
            <a:spLocks noChangeArrowheads="1"/>
          </p:cNvSpPr>
          <p:nvPr/>
        </p:nvSpPr>
        <p:spPr bwMode="auto">
          <a:xfrm>
            <a:off x="6659563" y="501332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nimBg="1"/>
      <p:bldP spid="13318" grpId="0" animBg="1"/>
      <p:bldP spid="13319" grpId="0" animBg="1"/>
      <p:bldP spid="13320" grpId="0"/>
      <p:bldP spid="13332" grpId="0"/>
      <p:bldP spid="13333" grpId="0"/>
      <p:bldP spid="13335" grpId="0" animBg="1"/>
      <p:bldP spid="133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206375" y="168275"/>
            <a:ext cx="4933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b="1" u="sng"/>
              <a:t>Solving quadratic equations – using graphs</a:t>
            </a:r>
            <a:endParaRPr lang="en-GB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27013" y="985838"/>
            <a:ext cx="56276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1.  Use the graph below to find where </a:t>
            </a:r>
            <a:r>
              <a:rPr lang="en-GB" i="1"/>
              <a:t>x</a:t>
            </a:r>
            <a:r>
              <a:rPr lang="en-GB" baseline="30000"/>
              <a:t>2</a:t>
            </a:r>
            <a:r>
              <a:rPr lang="en-GB"/>
              <a:t> + </a:t>
            </a:r>
            <a:r>
              <a:rPr lang="en-GB" i="1"/>
              <a:t>2x</a:t>
            </a:r>
            <a:r>
              <a:rPr lang="en-GB"/>
              <a:t> – 3 = 0. </a:t>
            </a: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644525" y="1409700"/>
          <a:ext cx="3833813" cy="318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FXDraw V2" r:id="rId3" imgW="3834360" imgH="3186360" progId="FXDraw200.Document">
                  <p:embed/>
                </p:oleObj>
              </mc:Choice>
              <mc:Fallback>
                <p:oleObj name="FXDraw V2" r:id="rId3" imgW="3834360" imgH="3186360" progId="FXDraw200.Document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25" y="1409700"/>
                        <a:ext cx="3833813" cy="3186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20688" y="4848225"/>
          <a:ext cx="6070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5" imgW="6070600" imgH="406400" progId="Equation.DSMT4">
                  <p:embed/>
                </p:oleObj>
              </mc:Choice>
              <mc:Fallback>
                <p:oleObj name="Equation" r:id="rId5" imgW="6070600" imgH="406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88" y="4848225"/>
                        <a:ext cx="6070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4" name="Oval 8"/>
          <p:cNvSpPr>
            <a:spLocks noChangeArrowheads="1"/>
          </p:cNvSpPr>
          <p:nvPr/>
        </p:nvSpPr>
        <p:spPr bwMode="auto">
          <a:xfrm>
            <a:off x="1500188" y="3465513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Oval 9"/>
          <p:cNvSpPr>
            <a:spLocks noChangeArrowheads="1"/>
          </p:cNvSpPr>
          <p:nvPr/>
        </p:nvSpPr>
        <p:spPr bwMode="auto">
          <a:xfrm>
            <a:off x="2760663" y="3470275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425450" y="5432425"/>
          <a:ext cx="474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7" imgW="4749800" imgH="406400" progId="Equation.DSMT4">
                  <p:embed/>
                </p:oleObj>
              </mc:Choice>
              <mc:Fallback>
                <p:oleObj name="Equation" r:id="rId7" imgW="4749800" imgH="406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" y="5432425"/>
                        <a:ext cx="474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4" grpId="0" animBg="1"/>
      <p:bldP spid="410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1331913" y="4292600"/>
            <a:ext cx="43926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V="1">
            <a:off x="3851275" y="1773238"/>
            <a:ext cx="0" cy="3816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2" name="Freeform 6"/>
          <p:cNvSpPr>
            <a:spLocks/>
          </p:cNvSpPr>
          <p:nvPr/>
        </p:nvSpPr>
        <p:spPr bwMode="auto">
          <a:xfrm>
            <a:off x="1331913" y="1916113"/>
            <a:ext cx="2232025" cy="3457575"/>
          </a:xfrm>
          <a:custGeom>
            <a:avLst/>
            <a:gdLst>
              <a:gd name="T0" fmla="*/ 0 w 1406"/>
              <a:gd name="T1" fmla="*/ 0 h 2178"/>
              <a:gd name="T2" fmla="*/ 2147483647 w 1406"/>
              <a:gd name="T3" fmla="*/ 2147483647 h 2178"/>
              <a:gd name="T4" fmla="*/ 2147483647 w 1406"/>
              <a:gd name="T5" fmla="*/ 0 h 217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06" h="2178">
                <a:moveTo>
                  <a:pt x="0" y="0"/>
                </a:moveTo>
                <a:cubicBezTo>
                  <a:pt x="178" y="1089"/>
                  <a:pt x="356" y="2178"/>
                  <a:pt x="590" y="2178"/>
                </a:cubicBezTo>
                <a:cubicBezTo>
                  <a:pt x="824" y="2178"/>
                  <a:pt x="1270" y="363"/>
                  <a:pt x="1406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1619250" y="4221163"/>
            <a:ext cx="288925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2700338" y="4221163"/>
            <a:ext cx="288925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1835150" y="3716338"/>
            <a:ext cx="576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400">
                <a:latin typeface="Tahoma" pitchFamily="34" charset="0"/>
              </a:rPr>
              <a:t>A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3059113" y="3716338"/>
            <a:ext cx="576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400">
                <a:latin typeface="Tahoma" pitchFamily="34" charset="0"/>
              </a:rPr>
              <a:t>B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419475" y="836613"/>
            <a:ext cx="31686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Y = x</a:t>
            </a:r>
            <a:r>
              <a:rPr lang="en-GB" sz="3200" baseline="30000">
                <a:latin typeface="Tahoma" pitchFamily="34" charset="0"/>
              </a:rPr>
              <a:t>2</a:t>
            </a:r>
            <a:r>
              <a:rPr lang="en-GB" sz="3200">
                <a:latin typeface="Tahoma" pitchFamily="34" charset="0"/>
              </a:rPr>
              <a:t> + 6x + 8  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3924300" y="1196975"/>
            <a:ext cx="47513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Not given x values</a:t>
            </a:r>
            <a:endParaRPr lang="en-US" sz="3200">
              <a:latin typeface="Tahoma" pitchFamily="34" charset="0"/>
            </a:endParaRPr>
          </a:p>
        </p:txBody>
      </p:sp>
      <p:pic>
        <p:nvPicPr>
          <p:cNvPr id="14349" name="Picture 13" descr="MMj0282741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2349500"/>
            <a:ext cx="1547812" cy="154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3851275" y="2205038"/>
            <a:ext cx="49688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Solve x</a:t>
            </a:r>
            <a:r>
              <a:rPr lang="en-GB" sz="3200" baseline="30000">
                <a:latin typeface="Tahoma" pitchFamily="34" charset="0"/>
              </a:rPr>
              <a:t>2</a:t>
            </a:r>
            <a:r>
              <a:rPr lang="en-GB" sz="3200">
                <a:latin typeface="Tahoma" pitchFamily="34" charset="0"/>
              </a:rPr>
              <a:t> + 6x + 8 = 0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3995738" y="2852738"/>
            <a:ext cx="194468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Factorise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4284663" y="3357563"/>
            <a:ext cx="437356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or quadratic formula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5292725" y="4005263"/>
            <a:ext cx="5076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(x + 2)(x + 4) = 0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5219700" y="4724400"/>
            <a:ext cx="48974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x+2 = 0 or x+4 = 0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5292725" y="5373688"/>
            <a:ext cx="48974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x = -2 or x = -4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4067175" y="5949950"/>
            <a:ext cx="54006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A (-4 , 0)     B (-2 , 0)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6372225" y="908050"/>
            <a:ext cx="30495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Find A and B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21524" name="Text Box 23"/>
          <p:cNvSpPr txBox="1">
            <a:spLocks noChangeArrowheads="1"/>
          </p:cNvSpPr>
          <p:nvPr/>
        </p:nvSpPr>
        <p:spPr bwMode="auto">
          <a:xfrm>
            <a:off x="323850" y="188913"/>
            <a:ext cx="16557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But….</a:t>
            </a:r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2700338" y="115888"/>
            <a:ext cx="417671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Exam Type Question</a:t>
            </a:r>
          </a:p>
        </p:txBody>
      </p:sp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4067175" y="1700213"/>
            <a:ext cx="40338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/>
              <a:t>But we know </a:t>
            </a:r>
            <a:r>
              <a:rPr lang="en-GB" sz="3200">
                <a:solidFill>
                  <a:srgbClr val="CC3300"/>
                </a:solidFill>
              </a:rPr>
              <a:t>y = 0</a:t>
            </a:r>
            <a:endParaRPr lang="en-GB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800" decel="100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  <p:bldP spid="14341" grpId="0" animBg="1"/>
      <p:bldP spid="14342" grpId="0" animBg="1"/>
      <p:bldP spid="14343" grpId="0" animBg="1"/>
      <p:bldP spid="14344" grpId="0" animBg="1"/>
      <p:bldP spid="14345" grpId="0"/>
      <p:bldP spid="14346" grpId="0"/>
      <p:bldP spid="14347" grpId="0"/>
      <p:bldP spid="14348" grpId="0"/>
      <p:bldP spid="14350" grpId="0"/>
      <p:bldP spid="14351" grpId="0"/>
      <p:bldP spid="14352" grpId="0"/>
      <p:bldP spid="14353" grpId="0"/>
      <p:bldP spid="14354" grpId="0"/>
      <p:bldP spid="14355" grpId="0"/>
      <p:bldP spid="14356" grpId="0"/>
      <p:bldP spid="14357" grpId="0"/>
      <p:bldP spid="14360" grpId="0"/>
      <p:bldP spid="1436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Line 4"/>
          <p:cNvSpPr>
            <a:spLocks noChangeShapeType="1"/>
          </p:cNvSpPr>
          <p:nvPr/>
        </p:nvSpPr>
        <p:spPr bwMode="auto">
          <a:xfrm flipV="1">
            <a:off x="1835150" y="476250"/>
            <a:ext cx="0" cy="27368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1" name="Line 5"/>
          <p:cNvSpPr>
            <a:spLocks noChangeShapeType="1"/>
          </p:cNvSpPr>
          <p:nvPr/>
        </p:nvSpPr>
        <p:spPr bwMode="auto">
          <a:xfrm>
            <a:off x="539750" y="2349500"/>
            <a:ext cx="46085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Freeform 6"/>
          <p:cNvSpPr>
            <a:spLocks/>
          </p:cNvSpPr>
          <p:nvPr/>
        </p:nvSpPr>
        <p:spPr bwMode="auto">
          <a:xfrm>
            <a:off x="2484438" y="836613"/>
            <a:ext cx="2160587" cy="1943100"/>
          </a:xfrm>
          <a:custGeom>
            <a:avLst/>
            <a:gdLst>
              <a:gd name="T0" fmla="*/ 0 w 1361"/>
              <a:gd name="T1" fmla="*/ 0 h 1224"/>
              <a:gd name="T2" fmla="*/ 2147483647 w 1361"/>
              <a:gd name="T3" fmla="*/ 2147483647 h 1224"/>
              <a:gd name="T4" fmla="*/ 2147483647 w 1361"/>
              <a:gd name="T5" fmla="*/ 0 h 12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61" h="1224">
                <a:moveTo>
                  <a:pt x="0" y="0"/>
                </a:moveTo>
                <a:cubicBezTo>
                  <a:pt x="181" y="612"/>
                  <a:pt x="363" y="1224"/>
                  <a:pt x="590" y="1224"/>
                </a:cubicBezTo>
                <a:cubicBezTo>
                  <a:pt x="817" y="1224"/>
                  <a:pt x="1089" y="612"/>
                  <a:pt x="1361" y="0"/>
                </a:cubicBez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684213" y="1989138"/>
            <a:ext cx="446405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4500563" y="333375"/>
            <a:ext cx="35274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/>
              <a:t>y = x</a:t>
            </a:r>
            <a:r>
              <a:rPr lang="en-GB" sz="3200" baseline="30000"/>
              <a:t>2 </a:t>
            </a:r>
            <a:r>
              <a:rPr lang="en-GB" sz="3200"/>
              <a:t>– 7x + 10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5219700" y="1628775"/>
            <a:ext cx="35274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/>
              <a:t>y = 2</a:t>
            </a:r>
          </a:p>
        </p:txBody>
      </p:sp>
      <p:sp>
        <p:nvSpPr>
          <p:cNvPr id="24586" name="Oval 10"/>
          <p:cNvSpPr>
            <a:spLocks noChangeArrowheads="1"/>
          </p:cNvSpPr>
          <p:nvPr/>
        </p:nvSpPr>
        <p:spPr bwMode="auto">
          <a:xfrm>
            <a:off x="2771775" y="1916113"/>
            <a:ext cx="144463" cy="142875"/>
          </a:xfrm>
          <a:prstGeom prst="ellipse">
            <a:avLst/>
          </a:prstGeom>
          <a:solidFill>
            <a:srgbClr val="CC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Oval 11"/>
          <p:cNvSpPr>
            <a:spLocks noChangeArrowheads="1"/>
          </p:cNvSpPr>
          <p:nvPr/>
        </p:nvSpPr>
        <p:spPr bwMode="auto">
          <a:xfrm>
            <a:off x="4067175" y="1916113"/>
            <a:ext cx="144463" cy="142875"/>
          </a:xfrm>
          <a:prstGeom prst="ellipse">
            <a:avLst/>
          </a:prstGeom>
          <a:solidFill>
            <a:srgbClr val="CC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4716463" y="2997200"/>
            <a:ext cx="35274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/>
              <a:t>x</a:t>
            </a:r>
            <a:r>
              <a:rPr lang="en-GB" sz="3200" baseline="30000"/>
              <a:t>2 </a:t>
            </a:r>
            <a:r>
              <a:rPr lang="en-GB" sz="3200"/>
              <a:t>– 7x + 10</a:t>
            </a: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3995738" y="2997200"/>
            <a:ext cx="9350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/>
              <a:t>y =</a:t>
            </a:r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3995738" y="2997200"/>
            <a:ext cx="129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/>
              <a:t>2 = </a:t>
            </a: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3851275" y="3789363"/>
            <a:ext cx="35274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/>
              <a:t>x</a:t>
            </a:r>
            <a:r>
              <a:rPr lang="en-GB" sz="3200" baseline="30000"/>
              <a:t>2 </a:t>
            </a:r>
            <a:r>
              <a:rPr lang="en-GB" sz="3200"/>
              <a:t>– 7x + 10 = 2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3851275" y="4437063"/>
            <a:ext cx="35274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/>
              <a:t>x</a:t>
            </a:r>
            <a:r>
              <a:rPr lang="en-GB" sz="3200" baseline="30000"/>
              <a:t>2 </a:t>
            </a:r>
            <a:r>
              <a:rPr lang="en-GB" sz="3200"/>
              <a:t>– 7x + 8 = 0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2268538" y="5300663"/>
            <a:ext cx="66246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/>
              <a:t>Factorise or quadratic formula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 animBg="1"/>
      <p:bldP spid="24583" grpId="0" animBg="1"/>
      <p:bldP spid="24584" grpId="0"/>
      <p:bldP spid="24585" grpId="0"/>
      <p:bldP spid="24586" grpId="0" animBg="1"/>
      <p:bldP spid="24587" grpId="0" animBg="1"/>
      <p:bldP spid="24588" grpId="0"/>
      <p:bldP spid="24589" grpId="0"/>
      <p:bldP spid="24589" grpId="1"/>
      <p:bldP spid="24590" grpId="0"/>
      <p:bldP spid="24591" grpId="0"/>
      <p:bldP spid="24592" grpId="0"/>
      <p:bldP spid="2459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smtClean="0"/>
              <a:t>Solving Quadratic Equations Graphically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Solutions occur where y = 0</a:t>
            </a:r>
          </a:p>
          <a:p>
            <a:pPr eaLnBrk="1" hangingPunct="1">
              <a:buFontTx/>
              <a:buNone/>
            </a:pPr>
            <a:r>
              <a:rPr lang="en-GB" smtClean="0"/>
              <a:t>Where graph cuts </a:t>
            </a:r>
            <a:r>
              <a:rPr lang="en-GB" sz="3600" b="1" smtClean="0"/>
              <a:t>X</a:t>
            </a:r>
            <a:r>
              <a:rPr lang="en-GB" smtClean="0"/>
              <a:t> axis</a:t>
            </a:r>
          </a:p>
          <a:p>
            <a:pPr eaLnBrk="1" hangingPunct="1">
              <a:buFontTx/>
              <a:buNone/>
            </a:pPr>
            <a:r>
              <a:rPr lang="en-GB" smtClean="0"/>
              <a:t>Known as roots.</a:t>
            </a:r>
          </a:p>
        </p:txBody>
      </p:sp>
      <p:pic>
        <p:nvPicPr>
          <p:cNvPr id="23556" name="Picture 4" descr="MCj041363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33375"/>
            <a:ext cx="1108075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206375" y="168275"/>
            <a:ext cx="4933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b="1" u="sng"/>
              <a:t>Solving quadratic equations – using factors</a:t>
            </a:r>
            <a:endParaRPr lang="en-GB"/>
          </a:p>
        </p:txBody>
      </p:sp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63525" y="785813"/>
          <a:ext cx="6172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3" imgW="6172200" imgH="342900" progId="Equation.DSMT4">
                  <p:embed/>
                </p:oleObj>
              </mc:Choice>
              <mc:Fallback>
                <p:oleObj name="Equation" r:id="rId3" imgW="6172200" imgH="3429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" y="785813"/>
                        <a:ext cx="6172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27025" y="1336675"/>
          <a:ext cx="3962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5" imgW="3962400" imgH="279400" progId="Equation.DSMT4">
                  <p:embed/>
                </p:oleObj>
              </mc:Choice>
              <mc:Fallback>
                <p:oleObj name="Equation" r:id="rId5" imgW="3962400" imgH="279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" y="1336675"/>
                        <a:ext cx="3962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4351338" y="1338263"/>
          <a:ext cx="4254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7" imgW="4254500" imgH="279400" progId="Equation.DSMT4">
                  <p:embed/>
                </p:oleObj>
              </mc:Choice>
              <mc:Fallback>
                <p:oleObj name="Equation" r:id="rId7" imgW="4254500" imgH="279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1338" y="1338263"/>
                        <a:ext cx="4254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1539875" y="1903413"/>
          <a:ext cx="2070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9" imgW="2070100" imgH="342900" progId="Equation.DSMT4">
                  <p:embed/>
                </p:oleObj>
              </mc:Choice>
              <mc:Fallback>
                <p:oleObj name="Equation" r:id="rId9" imgW="2070100" imgH="3429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875" y="1903413"/>
                        <a:ext cx="2070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57" name="Group 13"/>
          <p:cNvGrpSpPr>
            <a:grpSpLocks/>
          </p:cNvGrpSpPr>
          <p:nvPr/>
        </p:nvGrpSpPr>
        <p:grpSpPr bwMode="auto">
          <a:xfrm>
            <a:off x="1006475" y="2443163"/>
            <a:ext cx="2655888" cy="366712"/>
            <a:chOff x="578" y="1539"/>
            <a:chExt cx="1673" cy="231"/>
          </a:xfrm>
        </p:grpSpPr>
        <p:graphicFrame>
          <p:nvGraphicFramePr>
            <p:cNvPr id="4114" name="Object 10"/>
            <p:cNvGraphicFramePr>
              <a:graphicFrameLocks noChangeAspect="1"/>
            </p:cNvGraphicFramePr>
            <p:nvPr/>
          </p:nvGraphicFramePr>
          <p:xfrm>
            <a:off x="578" y="1566"/>
            <a:ext cx="680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1" name="Equation" r:id="rId11" imgW="1079500" imgH="279400" progId="Equation.DSMT4">
                    <p:embed/>
                  </p:oleObj>
                </mc:Choice>
                <mc:Fallback>
                  <p:oleObj name="Equation" r:id="rId11" imgW="1079500" imgH="279400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8" y="1566"/>
                          <a:ext cx="680" cy="1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15" name="Object 11"/>
            <p:cNvGraphicFramePr>
              <a:graphicFrameLocks noChangeAspect="1"/>
            </p:cNvGraphicFramePr>
            <p:nvPr/>
          </p:nvGraphicFramePr>
          <p:xfrm>
            <a:off x="1579" y="1569"/>
            <a:ext cx="672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2" name="Equation" r:id="rId13" imgW="1066800" imgH="279400" progId="Equation.DSMT4">
                    <p:embed/>
                  </p:oleObj>
                </mc:Choice>
                <mc:Fallback>
                  <p:oleObj name="Equation" r:id="rId13" imgW="1066800" imgH="279400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79" y="1569"/>
                          <a:ext cx="672" cy="1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16" name="Text Box 12"/>
            <p:cNvSpPr txBox="1">
              <a:spLocks noChangeArrowheads="1"/>
            </p:cNvSpPr>
            <p:nvPr/>
          </p:nvSpPr>
          <p:spPr bwMode="auto">
            <a:xfrm>
              <a:off x="1288" y="1539"/>
              <a:ext cx="24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/>
                <a:t>or</a:t>
              </a:r>
            </a:p>
          </p:txBody>
        </p:sp>
      </p:grpSp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1423988" y="2927350"/>
          <a:ext cx="660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15" imgW="660113" imgH="203112" progId="Equation.DSMT4">
                  <p:embed/>
                </p:oleObj>
              </mc:Choice>
              <mc:Fallback>
                <p:oleObj name="Equation" r:id="rId15" imgW="660113" imgH="203112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3988" y="2927350"/>
                        <a:ext cx="6604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3013075" y="2882900"/>
          <a:ext cx="647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17" imgW="647700" imgH="279400" progId="Equation.DSMT4">
                  <p:embed/>
                </p:oleObj>
              </mc:Choice>
              <mc:Fallback>
                <p:oleObj name="Equation" r:id="rId17" imgW="647700" imgH="2794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3075" y="2882900"/>
                        <a:ext cx="647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/>
        </p:nvGraphicFramePr>
        <p:xfrm>
          <a:off x="428625" y="3517900"/>
          <a:ext cx="2247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19" imgW="2247900" imgH="406400" progId="Equation.DSMT4">
                  <p:embed/>
                </p:oleObj>
              </mc:Choice>
              <mc:Fallback>
                <p:oleObj name="Equation" r:id="rId19" imgW="2247900" imgH="4064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3517900"/>
                        <a:ext cx="2247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17"/>
          <p:cNvGraphicFramePr>
            <a:graphicFrameLocks noChangeAspect="1"/>
          </p:cNvGraphicFramePr>
          <p:nvPr/>
        </p:nvGraphicFramePr>
        <p:xfrm>
          <a:off x="688975" y="4124325"/>
          <a:ext cx="1219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21" imgW="1218671" imgH="342751" progId="Equation.DSMT4">
                  <p:embed/>
                </p:oleObj>
              </mc:Choice>
              <mc:Fallback>
                <p:oleObj name="Equation" r:id="rId21" imgW="1218671" imgH="342751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975" y="4124325"/>
                        <a:ext cx="1219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2" name="Object 18"/>
          <p:cNvGraphicFramePr>
            <a:graphicFrameLocks noChangeAspect="1"/>
          </p:cNvGraphicFramePr>
          <p:nvPr/>
        </p:nvGraphicFramePr>
        <p:xfrm>
          <a:off x="628650" y="4549775"/>
          <a:ext cx="1295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23" imgW="1295400" imgH="342900" progId="Equation.DSMT4">
                  <p:embed/>
                </p:oleObj>
              </mc:Choice>
              <mc:Fallback>
                <p:oleObj name="Equation" r:id="rId23" imgW="1295400" imgH="3429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4549775"/>
                        <a:ext cx="1295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3" name="Object 19"/>
          <p:cNvGraphicFramePr>
            <a:graphicFrameLocks noChangeAspect="1"/>
          </p:cNvGraphicFramePr>
          <p:nvPr/>
        </p:nvGraphicFramePr>
        <p:xfrm>
          <a:off x="155575" y="5046663"/>
          <a:ext cx="58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25" imgW="583947" imgH="279279" progId="Equation.DSMT4">
                  <p:embed/>
                </p:oleObj>
              </mc:Choice>
              <mc:Fallback>
                <p:oleObj name="Equation" r:id="rId25" imgW="583947" imgH="279279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" y="5046663"/>
                        <a:ext cx="58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4" name="Object 20"/>
          <p:cNvGraphicFramePr>
            <a:graphicFrameLocks noChangeAspect="1"/>
          </p:cNvGraphicFramePr>
          <p:nvPr/>
        </p:nvGraphicFramePr>
        <p:xfrm>
          <a:off x="1292225" y="5057775"/>
          <a:ext cx="990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27" imgW="990170" imgH="279279" progId="Equation.DSMT4">
                  <p:embed/>
                </p:oleObj>
              </mc:Choice>
              <mc:Fallback>
                <p:oleObj name="Equation" r:id="rId27" imgW="990170" imgH="279279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2225" y="5057775"/>
                        <a:ext cx="990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5" name="Object 21"/>
          <p:cNvGraphicFramePr>
            <a:graphicFrameLocks noChangeAspect="1"/>
          </p:cNvGraphicFramePr>
          <p:nvPr/>
        </p:nvGraphicFramePr>
        <p:xfrm>
          <a:off x="1704975" y="5408613"/>
          <a:ext cx="57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29" imgW="571252" imgH="279279" progId="Equation.DSMT4">
                  <p:embed/>
                </p:oleObj>
              </mc:Choice>
              <mc:Fallback>
                <p:oleObj name="Equation" r:id="rId29" imgW="571252" imgH="279279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4975" y="5408613"/>
                        <a:ext cx="57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6" name="Object 22"/>
          <p:cNvGraphicFramePr>
            <a:graphicFrameLocks noChangeAspect="1"/>
          </p:cNvGraphicFramePr>
          <p:nvPr/>
        </p:nvGraphicFramePr>
        <p:xfrm>
          <a:off x="608013" y="6070600"/>
          <a:ext cx="1549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31" imgW="1548728" imgH="342751" progId="Equation.DSMT4">
                  <p:embed/>
                </p:oleObj>
              </mc:Choice>
              <mc:Fallback>
                <p:oleObj name="Equation" r:id="rId31" imgW="1548728" imgH="342751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013" y="6070600"/>
                        <a:ext cx="1549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7" name="Line 23"/>
          <p:cNvSpPr>
            <a:spLocks noChangeShapeType="1"/>
          </p:cNvSpPr>
          <p:nvPr/>
        </p:nvSpPr>
        <p:spPr bwMode="auto">
          <a:xfrm>
            <a:off x="446088" y="6411913"/>
            <a:ext cx="1851025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98463" y="296863"/>
          <a:ext cx="3263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3" imgW="3263900" imgH="342900" progId="Equation.DSMT4">
                  <p:embed/>
                </p:oleObj>
              </mc:Choice>
              <mc:Fallback>
                <p:oleObj name="Equation" r:id="rId3" imgW="3263900" imgH="342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63" y="296863"/>
                        <a:ext cx="3263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947738" y="1093788"/>
          <a:ext cx="1066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5" imgW="1066800" imgH="279400" progId="Equation.DSMT4">
                  <p:embed/>
                </p:oleObj>
              </mc:Choice>
              <mc:Fallback>
                <p:oleObj name="Equation" r:id="rId5" imgW="1066800" imgH="279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738" y="1093788"/>
                        <a:ext cx="1066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2328863" y="1104900"/>
          <a:ext cx="120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7" imgW="1206500" imgH="279400" progId="Equation.DSMT4">
                  <p:embed/>
                </p:oleObj>
              </mc:Choice>
              <mc:Fallback>
                <p:oleObj name="Equation" r:id="rId7" imgW="1206500" imgH="279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8863" y="1104900"/>
                        <a:ext cx="120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2741613" y="1455738"/>
          <a:ext cx="787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9" imgW="787400" imgH="279400" progId="Equation.DSMT4">
                  <p:embed/>
                </p:oleObj>
              </mc:Choice>
              <mc:Fallback>
                <p:oleObj name="Equation" r:id="rId9" imgW="787400" imgH="279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1613" y="1455738"/>
                        <a:ext cx="787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1539875" y="2573338"/>
          <a:ext cx="2082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11" imgW="2082800" imgH="533400" progId="Equation.DSMT4">
                  <p:embed/>
                </p:oleObj>
              </mc:Choice>
              <mc:Fallback>
                <p:oleObj name="Equation" r:id="rId11" imgW="2082800" imgH="533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875" y="2573338"/>
                        <a:ext cx="2082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1590675" y="3248025"/>
            <a:ext cx="1851025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1381125" y="1476375"/>
          <a:ext cx="812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13" imgW="812447" imgH="279279" progId="Equation.DSMT4">
                  <p:embed/>
                </p:oleObj>
              </mc:Choice>
              <mc:Fallback>
                <p:oleObj name="Equation" r:id="rId13" imgW="812447" imgH="27927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125" y="1476375"/>
                        <a:ext cx="812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2898775" y="1787525"/>
          <a:ext cx="87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15" imgW="876300" imgH="533400" progId="Equation.DSMT4">
                  <p:embed/>
                </p:oleObj>
              </mc:Choice>
              <mc:Fallback>
                <p:oleObj name="Equation" r:id="rId15" imgW="876300" imgH="5334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8775" y="1787525"/>
                        <a:ext cx="876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279400" y="327025"/>
            <a:ext cx="26638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b="1">
                <a:latin typeface="Baskerville Old Face" pitchFamily="18" charset="0"/>
              </a:rPr>
              <a:t>Reminder about factorising</a:t>
            </a:r>
          </a:p>
        </p:txBody>
      </p:sp>
      <p:grpSp>
        <p:nvGrpSpPr>
          <p:cNvPr id="8201" name="Group 9"/>
          <p:cNvGrpSpPr>
            <a:grpSpLocks/>
          </p:cNvGrpSpPr>
          <p:nvPr/>
        </p:nvGrpSpPr>
        <p:grpSpPr bwMode="auto">
          <a:xfrm>
            <a:off x="322263" y="1106488"/>
            <a:ext cx="6815137" cy="2049462"/>
            <a:chOff x="203" y="697"/>
            <a:chExt cx="4293" cy="1291"/>
          </a:xfrm>
        </p:grpSpPr>
        <p:sp>
          <p:nvSpPr>
            <p:cNvPr id="6148" name="Text Box 5"/>
            <p:cNvSpPr txBox="1">
              <a:spLocks noChangeArrowheads="1"/>
            </p:cNvSpPr>
            <p:nvPr/>
          </p:nvSpPr>
          <p:spPr bwMode="auto">
            <a:xfrm>
              <a:off x="203" y="708"/>
              <a:ext cx="1838" cy="1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AutoNum type="arabicPeriod"/>
              </a:pPr>
              <a:r>
                <a:rPr lang="en-GB">
                  <a:latin typeface="Baskerville Old Face" pitchFamily="18" charset="0"/>
                </a:rPr>
                <a:t>Common factor.</a:t>
              </a:r>
            </a:p>
            <a:p>
              <a:pPr eaLnBrk="1" hangingPunct="1">
                <a:buFontTx/>
                <a:buAutoNum type="arabicPeriod"/>
              </a:pPr>
              <a:endParaRPr lang="en-GB">
                <a:latin typeface="Baskerville Old Face" pitchFamily="18" charset="0"/>
              </a:endParaRPr>
            </a:p>
            <a:p>
              <a:pPr eaLnBrk="1" hangingPunct="1">
                <a:buFontTx/>
                <a:buAutoNum type="arabicPeriod"/>
              </a:pPr>
              <a:endParaRPr lang="en-GB">
                <a:latin typeface="Baskerville Old Face" pitchFamily="18" charset="0"/>
              </a:endParaRPr>
            </a:p>
            <a:p>
              <a:pPr eaLnBrk="1" hangingPunct="1">
                <a:buFontTx/>
                <a:buAutoNum type="arabicPeriod"/>
              </a:pPr>
              <a:r>
                <a:rPr lang="en-GB">
                  <a:latin typeface="Baskerville Old Face" pitchFamily="18" charset="0"/>
                </a:rPr>
                <a:t>Difference of two squares.</a:t>
              </a:r>
            </a:p>
            <a:p>
              <a:pPr eaLnBrk="1" hangingPunct="1">
                <a:buFontTx/>
                <a:buAutoNum type="arabicPeriod"/>
              </a:pPr>
              <a:endParaRPr lang="en-GB">
                <a:latin typeface="Baskerville Old Face" pitchFamily="18" charset="0"/>
              </a:endParaRPr>
            </a:p>
            <a:p>
              <a:pPr eaLnBrk="1" hangingPunct="1">
                <a:buFontTx/>
                <a:buAutoNum type="arabicPeriod"/>
              </a:pPr>
              <a:endParaRPr lang="en-GB">
                <a:latin typeface="Baskerville Old Face" pitchFamily="18" charset="0"/>
              </a:endParaRPr>
            </a:p>
            <a:p>
              <a:pPr eaLnBrk="1" hangingPunct="1">
                <a:buFontTx/>
                <a:buAutoNum type="arabicPeriod"/>
              </a:pPr>
              <a:r>
                <a:rPr lang="en-GB">
                  <a:latin typeface="Baskerville Old Face" pitchFamily="18" charset="0"/>
                </a:rPr>
                <a:t>Factorise.</a:t>
              </a:r>
            </a:p>
          </p:txBody>
        </p:sp>
        <p:graphicFrame>
          <p:nvGraphicFramePr>
            <p:cNvPr id="6149" name="Object 6"/>
            <p:cNvGraphicFramePr>
              <a:graphicFrameLocks noChangeAspect="1"/>
            </p:cNvGraphicFramePr>
            <p:nvPr/>
          </p:nvGraphicFramePr>
          <p:xfrm>
            <a:off x="2499" y="697"/>
            <a:ext cx="1488" cy="2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2" name="Equation" r:id="rId3" imgW="2362200" imgH="406400" progId="Equation.DSMT4">
                    <p:embed/>
                  </p:oleObj>
                </mc:Choice>
                <mc:Fallback>
                  <p:oleObj name="Equation" r:id="rId3" imgW="2362200" imgH="406400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9" y="697"/>
                          <a:ext cx="1488" cy="25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50" name="Object 7"/>
            <p:cNvGraphicFramePr>
              <a:graphicFrameLocks noChangeAspect="1"/>
            </p:cNvGraphicFramePr>
            <p:nvPr/>
          </p:nvGraphicFramePr>
          <p:xfrm>
            <a:off x="2576" y="1199"/>
            <a:ext cx="1920" cy="2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3" name="Equation" r:id="rId5" imgW="3048000" imgH="406400" progId="Equation.DSMT4">
                    <p:embed/>
                  </p:oleObj>
                </mc:Choice>
                <mc:Fallback>
                  <p:oleObj name="Equation" r:id="rId5" imgW="3048000" imgH="406400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76" y="1199"/>
                          <a:ext cx="1920" cy="25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51" name="Object 8"/>
            <p:cNvGraphicFramePr>
              <a:graphicFrameLocks noChangeAspect="1"/>
            </p:cNvGraphicFramePr>
            <p:nvPr/>
          </p:nvGraphicFramePr>
          <p:xfrm>
            <a:off x="2417" y="1721"/>
            <a:ext cx="1888" cy="2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4" name="Equation" r:id="rId7" imgW="2997200" imgH="406400" progId="Equation.DSMT4">
                    <p:embed/>
                  </p:oleObj>
                </mc:Choice>
                <mc:Fallback>
                  <p:oleObj name="Equation" r:id="rId7" imgW="2997200" imgH="406400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17" y="1721"/>
                          <a:ext cx="1888" cy="25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561975"/>
          </a:xfrm>
        </p:spPr>
        <p:txBody>
          <a:bodyPr/>
          <a:lstStyle/>
          <a:p>
            <a:pPr eaLnBrk="1" hangingPunct="1"/>
            <a:r>
              <a:rPr lang="en-GB" smtClean="0"/>
              <a:t>Sketching quadratic functions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53988" y="1360488"/>
            <a:ext cx="6851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To sketch a quadratic function we need to identify where possible: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176213" y="3556000"/>
            <a:ext cx="2279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The y intercept (0, c)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179388" y="4110038"/>
            <a:ext cx="38814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The roots by solving </a:t>
            </a:r>
            <a:r>
              <a:rPr lang="en-GB" i="1"/>
              <a:t>a</a:t>
            </a:r>
            <a:r>
              <a:rPr lang="en-GB"/>
              <a:t>x</a:t>
            </a:r>
            <a:r>
              <a:rPr lang="en-GB" baseline="30000"/>
              <a:t>2</a:t>
            </a:r>
            <a:r>
              <a:rPr lang="en-GB"/>
              <a:t> + </a:t>
            </a:r>
            <a:r>
              <a:rPr lang="en-GB" i="1"/>
              <a:t>bx</a:t>
            </a:r>
            <a:r>
              <a:rPr lang="en-GB"/>
              <a:t> + </a:t>
            </a:r>
            <a:r>
              <a:rPr lang="en-GB" i="1"/>
              <a:t>c</a:t>
            </a:r>
            <a:r>
              <a:rPr lang="en-GB"/>
              <a:t> = 0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219075" y="4659313"/>
            <a:ext cx="5289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The axis of symmetry (mid way between the roots)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225425" y="5235575"/>
            <a:ext cx="3841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The coordinates of the turning point.</a:t>
            </a:r>
          </a:p>
        </p:txBody>
      </p:sp>
      <p:grpSp>
        <p:nvGrpSpPr>
          <p:cNvPr id="9232" name="Group 16"/>
          <p:cNvGrpSpPr>
            <a:grpSpLocks/>
          </p:cNvGrpSpPr>
          <p:nvPr/>
        </p:nvGrpSpPr>
        <p:grpSpPr bwMode="auto">
          <a:xfrm>
            <a:off x="165100" y="2112963"/>
            <a:ext cx="5867400" cy="1276350"/>
            <a:chOff x="104" y="1331"/>
            <a:chExt cx="3696" cy="804"/>
          </a:xfrm>
        </p:grpSpPr>
        <p:sp>
          <p:nvSpPr>
            <p:cNvPr id="7177" name="Text Box 5"/>
            <p:cNvSpPr txBox="1">
              <a:spLocks noChangeArrowheads="1"/>
            </p:cNvSpPr>
            <p:nvPr/>
          </p:nvSpPr>
          <p:spPr bwMode="auto">
            <a:xfrm>
              <a:off x="104" y="1344"/>
              <a:ext cx="9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/>
                <a:t>The shape:  </a:t>
              </a:r>
            </a:p>
          </p:txBody>
        </p:sp>
        <p:sp>
          <p:nvSpPr>
            <p:cNvPr id="7178" name="Freeform 6"/>
            <p:cNvSpPr>
              <a:spLocks/>
            </p:cNvSpPr>
            <p:nvPr/>
          </p:nvSpPr>
          <p:spPr bwMode="auto">
            <a:xfrm>
              <a:off x="3320" y="1663"/>
              <a:ext cx="480" cy="384"/>
            </a:xfrm>
            <a:custGeom>
              <a:avLst/>
              <a:gdLst>
                <a:gd name="T0" fmla="*/ 0 w 336"/>
                <a:gd name="T1" fmla="*/ 1934 h 224"/>
                <a:gd name="T2" fmla="*/ 400 w 336"/>
                <a:gd name="T3" fmla="*/ 276 h 224"/>
                <a:gd name="T4" fmla="*/ 1000 w 336"/>
                <a:gd name="T5" fmla="*/ 276 h 224"/>
                <a:gd name="T6" fmla="*/ 1400 w 336"/>
                <a:gd name="T7" fmla="*/ 1934 h 22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36" h="224">
                  <a:moveTo>
                    <a:pt x="0" y="224"/>
                  </a:moveTo>
                  <a:cubicBezTo>
                    <a:pt x="28" y="144"/>
                    <a:pt x="56" y="64"/>
                    <a:pt x="96" y="32"/>
                  </a:cubicBezTo>
                  <a:cubicBezTo>
                    <a:pt x="136" y="0"/>
                    <a:pt x="200" y="0"/>
                    <a:pt x="240" y="32"/>
                  </a:cubicBezTo>
                  <a:cubicBezTo>
                    <a:pt x="280" y="64"/>
                    <a:pt x="336" y="176"/>
                    <a:pt x="336" y="224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Freeform 8"/>
            <p:cNvSpPr>
              <a:spLocks/>
            </p:cNvSpPr>
            <p:nvPr/>
          </p:nvSpPr>
          <p:spPr bwMode="auto">
            <a:xfrm>
              <a:off x="1301" y="1703"/>
              <a:ext cx="528" cy="432"/>
            </a:xfrm>
            <a:custGeom>
              <a:avLst/>
              <a:gdLst>
                <a:gd name="T0" fmla="*/ 0 w 336"/>
                <a:gd name="T1" fmla="*/ 0 h 192"/>
                <a:gd name="T2" fmla="*/ 1172 w 336"/>
                <a:gd name="T3" fmla="*/ 4921 h 192"/>
                <a:gd name="T4" fmla="*/ 2049 w 336"/>
                <a:gd name="T5" fmla="*/ 0 h 19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6" h="192">
                  <a:moveTo>
                    <a:pt x="0" y="0"/>
                  </a:moveTo>
                  <a:cubicBezTo>
                    <a:pt x="68" y="96"/>
                    <a:pt x="136" y="192"/>
                    <a:pt x="192" y="192"/>
                  </a:cubicBezTo>
                  <a:cubicBezTo>
                    <a:pt x="248" y="192"/>
                    <a:pt x="328" y="24"/>
                    <a:pt x="336" y="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7180" name="Object 13"/>
            <p:cNvGraphicFramePr>
              <a:graphicFrameLocks noChangeAspect="1"/>
            </p:cNvGraphicFramePr>
            <p:nvPr/>
          </p:nvGraphicFramePr>
          <p:xfrm>
            <a:off x="955" y="1331"/>
            <a:ext cx="904" cy="2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3" name="Equation" r:id="rId3" imgW="1435100" imgH="342900" progId="Equation.DSMT4">
                    <p:embed/>
                  </p:oleObj>
                </mc:Choice>
                <mc:Fallback>
                  <p:oleObj name="Equation" r:id="rId3" imgW="1435100" imgH="342900" progId="Equation.DSMT4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55" y="1331"/>
                          <a:ext cx="904" cy="2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81" name="Object 14"/>
            <p:cNvGraphicFramePr>
              <a:graphicFrameLocks noChangeAspect="1"/>
            </p:cNvGraphicFramePr>
            <p:nvPr/>
          </p:nvGraphicFramePr>
          <p:xfrm>
            <a:off x="160" y="1807"/>
            <a:ext cx="1168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4" name="Equation" r:id="rId5" imgW="1854200" imgH="279400" progId="Equation.DSMT4">
                    <p:embed/>
                  </p:oleObj>
                </mc:Choice>
                <mc:Fallback>
                  <p:oleObj name="Equation" r:id="rId5" imgW="1854200" imgH="279400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0" y="1807"/>
                          <a:ext cx="1168" cy="1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82" name="Object 15"/>
            <p:cNvGraphicFramePr>
              <a:graphicFrameLocks noChangeAspect="1"/>
            </p:cNvGraphicFramePr>
            <p:nvPr/>
          </p:nvGraphicFramePr>
          <p:xfrm>
            <a:off x="2228" y="1810"/>
            <a:ext cx="1168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5" name="Equation" r:id="rId7" imgW="1854200" imgH="279400" progId="Equation.DSMT4">
                    <p:embed/>
                  </p:oleObj>
                </mc:Choice>
                <mc:Fallback>
                  <p:oleObj name="Equation" r:id="rId7" imgW="1854200" imgH="279400" progId="Equation.DSMT4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28" y="1810"/>
                          <a:ext cx="1168" cy="1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9225" grpId="0"/>
      <p:bldP spid="9226" grpId="0"/>
      <p:bldP spid="9227" grpId="0"/>
      <p:bldP spid="92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207963" y="222250"/>
          <a:ext cx="443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3" imgW="4432300" imgH="406400" progId="Equation.DSMT4">
                  <p:embed/>
                </p:oleObj>
              </mc:Choice>
              <mc:Fallback>
                <p:oleObj name="Equation" r:id="rId3" imgW="4432300" imgH="406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63" y="222250"/>
                        <a:ext cx="443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73038" y="890588"/>
            <a:ext cx="1314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b="1" u="sng"/>
              <a:t>The shape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15900" y="1273175"/>
            <a:ext cx="43449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The coefficient of </a:t>
            </a:r>
            <a:r>
              <a:rPr lang="en-GB" i="1"/>
              <a:t>x</a:t>
            </a:r>
            <a:r>
              <a:rPr lang="en-GB" baseline="30000"/>
              <a:t>2</a:t>
            </a:r>
            <a:r>
              <a:rPr lang="en-GB"/>
              <a:t> is -1 so the shape is </a:t>
            </a:r>
          </a:p>
        </p:txBody>
      </p:sp>
      <p:sp>
        <p:nvSpPr>
          <p:cNvPr id="10245" name="Freeform 5"/>
          <p:cNvSpPr>
            <a:spLocks/>
          </p:cNvSpPr>
          <p:nvPr/>
        </p:nvSpPr>
        <p:spPr bwMode="auto">
          <a:xfrm>
            <a:off x="4625975" y="1082675"/>
            <a:ext cx="762000" cy="609600"/>
          </a:xfrm>
          <a:custGeom>
            <a:avLst/>
            <a:gdLst>
              <a:gd name="T0" fmla="*/ 0 w 336"/>
              <a:gd name="T1" fmla="*/ 2147483647 h 224"/>
              <a:gd name="T2" fmla="*/ 2147483647 w 336"/>
              <a:gd name="T3" fmla="*/ 2147483647 h 224"/>
              <a:gd name="T4" fmla="*/ 2147483647 w 336"/>
              <a:gd name="T5" fmla="*/ 2147483647 h 224"/>
              <a:gd name="T6" fmla="*/ 2147483647 w 336"/>
              <a:gd name="T7" fmla="*/ 2147483647 h 2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6" h="224">
                <a:moveTo>
                  <a:pt x="0" y="224"/>
                </a:moveTo>
                <a:cubicBezTo>
                  <a:pt x="28" y="144"/>
                  <a:pt x="56" y="64"/>
                  <a:pt x="96" y="32"/>
                </a:cubicBezTo>
                <a:cubicBezTo>
                  <a:pt x="136" y="0"/>
                  <a:pt x="200" y="0"/>
                  <a:pt x="240" y="32"/>
                </a:cubicBezTo>
                <a:cubicBezTo>
                  <a:pt x="280" y="64"/>
                  <a:pt x="336" y="176"/>
                  <a:pt x="336" y="224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96850" y="1698625"/>
            <a:ext cx="1835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b="1" u="sng"/>
              <a:t>The Y intercept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90513" y="2173288"/>
            <a:ext cx="781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(0 , 5)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217488" y="2652713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b="1" u="sng"/>
              <a:t>The roots</a:t>
            </a:r>
          </a:p>
        </p:txBody>
      </p:sp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341313" y="3036888"/>
          <a:ext cx="176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5" imgW="1765300" imgH="342900" progId="Equation.DSMT4">
                  <p:embed/>
                </p:oleObj>
              </mc:Choice>
              <mc:Fallback>
                <p:oleObj name="Equation" r:id="rId5" imgW="1765300" imgH="3429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13" y="3036888"/>
                        <a:ext cx="176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131763" y="3421063"/>
          <a:ext cx="1993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7" imgW="1993900" imgH="342900" progId="Equation.DSMT4">
                  <p:embed/>
                </p:oleObj>
              </mc:Choice>
              <mc:Fallback>
                <p:oleObj name="Equation" r:id="rId7" imgW="1993900" imgH="3429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63" y="3421063"/>
                        <a:ext cx="1993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115888" y="3863975"/>
            <a:ext cx="1644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(-5 , 0)   (1 , 0)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146050" y="4352925"/>
            <a:ext cx="2520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b="1" u="sng"/>
              <a:t>The axis of symmetry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150813" y="4824413"/>
            <a:ext cx="3346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Mid way between -5 and 1 is -2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354013" y="5164138"/>
            <a:ext cx="762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i="1"/>
              <a:t>x</a:t>
            </a:r>
            <a:r>
              <a:rPr lang="en-GB"/>
              <a:t> = -2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133350" y="5545138"/>
            <a:ext cx="410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b="1" u="sng"/>
              <a:t>The coordinates of the turning point</a:t>
            </a:r>
          </a:p>
        </p:txBody>
      </p:sp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249238" y="5965825"/>
          <a:ext cx="2438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9" imgW="2438400" imgH="342900" progId="Equation.DSMT4">
                  <p:embed/>
                </p:oleObj>
              </mc:Choice>
              <mc:Fallback>
                <p:oleObj name="Equation" r:id="rId9" imgW="2438400" imgH="3429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38" y="5965825"/>
                        <a:ext cx="2438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285750" y="6335713"/>
            <a:ext cx="857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(-2 , 9)</a:t>
            </a:r>
          </a:p>
        </p:txBody>
      </p:sp>
      <p:grpSp>
        <p:nvGrpSpPr>
          <p:cNvPr id="10258" name="Group 18"/>
          <p:cNvGrpSpPr>
            <a:grpSpLocks/>
          </p:cNvGrpSpPr>
          <p:nvPr/>
        </p:nvGrpSpPr>
        <p:grpSpPr bwMode="auto">
          <a:xfrm>
            <a:off x="4752975" y="2201863"/>
            <a:ext cx="4014788" cy="3006725"/>
            <a:chOff x="2994" y="1387"/>
            <a:chExt cx="2529" cy="1894"/>
          </a:xfrm>
        </p:grpSpPr>
        <p:graphicFrame>
          <p:nvGraphicFramePr>
            <p:cNvPr id="8211" name="Object 19"/>
            <p:cNvGraphicFramePr>
              <a:graphicFrameLocks noChangeAspect="1"/>
            </p:cNvGraphicFramePr>
            <p:nvPr/>
          </p:nvGraphicFramePr>
          <p:xfrm>
            <a:off x="2994" y="1387"/>
            <a:ext cx="2529" cy="18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17" name="FXDraw V2" r:id="rId11" imgW="4014360" imgH="3006360" progId="FXDraw200.Document">
                    <p:embed/>
                  </p:oleObj>
                </mc:Choice>
                <mc:Fallback>
                  <p:oleObj name="FXDraw V2" r:id="rId11" imgW="4014360" imgH="3006360" progId="FXDraw200.Document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94" y="1387"/>
                          <a:ext cx="2529" cy="18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12" name="Text Box 20"/>
            <p:cNvSpPr txBox="1">
              <a:spLocks noChangeArrowheads="1"/>
            </p:cNvSpPr>
            <p:nvPr/>
          </p:nvSpPr>
          <p:spPr bwMode="auto">
            <a:xfrm>
              <a:off x="3505" y="1469"/>
              <a:ext cx="5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/>
                <a:t>(-2 , 9)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/>
      <p:bldP spid="10245" grpId="0" animBg="1"/>
      <p:bldP spid="10246" grpId="0"/>
      <p:bldP spid="10247" grpId="0"/>
      <p:bldP spid="10248" grpId="0"/>
      <p:bldP spid="10251" grpId="0"/>
      <p:bldP spid="10252" grpId="0"/>
      <p:bldP spid="10253" grpId="0"/>
      <p:bldP spid="10254" grpId="0"/>
      <p:bldP spid="10255" grpId="0"/>
      <p:bldP spid="102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206375" y="168275"/>
            <a:ext cx="4324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b="1" u="sng"/>
              <a:t>Standard form of a quadratic equation</a:t>
            </a:r>
            <a:endParaRPr lang="en-GB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38125" y="996950"/>
            <a:ext cx="7499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Before solving a quadratic equation make sure it is in its standard form.  </a:t>
            </a:r>
          </a:p>
        </p:txBody>
      </p:sp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336550" y="1582738"/>
          <a:ext cx="1879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3" imgW="1879600" imgH="342900" progId="Equation.DSMT4">
                  <p:embed/>
                </p:oleObj>
              </mc:Choice>
              <mc:Fallback>
                <p:oleObj name="Equation" r:id="rId3" imgW="1879600" imgH="3429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" y="1582738"/>
                        <a:ext cx="1879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92100" y="2286000"/>
          <a:ext cx="2565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5" imgW="2565400" imgH="406400" progId="Equation.DSMT4">
                  <p:embed/>
                </p:oleObj>
              </mc:Choice>
              <mc:Fallback>
                <p:oleObj name="Equation" r:id="rId5" imgW="2565400" imgH="406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" y="2286000"/>
                        <a:ext cx="2565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557213" y="2924175"/>
          <a:ext cx="1866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7" imgW="1866090" imgH="342751" progId="Equation.DSMT4">
                  <p:embed/>
                </p:oleObj>
              </mc:Choice>
              <mc:Fallback>
                <p:oleObj name="Equation" r:id="rId7" imgW="1866090" imgH="342751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3" y="2924175"/>
                        <a:ext cx="1866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331788" y="3400425"/>
          <a:ext cx="2108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9" imgW="2108200" imgH="342900" progId="Equation.DSMT4">
                  <p:embed/>
                </p:oleObj>
              </mc:Choice>
              <mc:Fallback>
                <p:oleObj name="Equation" r:id="rId9" imgW="2108200" imgH="3429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88" y="3400425"/>
                        <a:ext cx="2108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157163" y="3968750"/>
          <a:ext cx="1219200" cy="161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11" imgW="1219200" imgH="1612900" progId="Equation.DSMT4">
                  <p:embed/>
                </p:oleObj>
              </mc:Choice>
              <mc:Fallback>
                <p:oleObj name="Equation" r:id="rId11" imgW="1219200" imgH="16129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3" y="3968750"/>
                        <a:ext cx="1219200" cy="161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1890713" y="3963988"/>
          <a:ext cx="10033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13" imgW="1002865" imgH="812447" progId="Equation.DSMT4">
                  <p:embed/>
                </p:oleObj>
              </mc:Choice>
              <mc:Fallback>
                <p:oleObj name="Equation" r:id="rId13" imgW="1002865" imgH="812447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713" y="3963988"/>
                        <a:ext cx="10033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973138" y="5857875"/>
          <a:ext cx="1854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15" imgW="1854200" imgH="533400" progId="Equation.DSMT4">
                  <p:embed/>
                </p:oleObj>
              </mc:Choice>
              <mc:Fallback>
                <p:oleObj name="Equation" r:id="rId15" imgW="1854200" imgH="5334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138" y="5857875"/>
                        <a:ext cx="1854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1031875" y="6521450"/>
            <a:ext cx="1851025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30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227013" y="284163"/>
            <a:ext cx="5010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b="1" u="sng"/>
              <a:t>Solving quadratic equations using a formula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25425" y="796925"/>
            <a:ext cx="6394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What happens if you cannot factorise the quadratic equation?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258763" y="1347788"/>
            <a:ext cx="415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You’ve guessed it.  We use a formula.  </a:t>
            </a:r>
          </a:p>
        </p:txBody>
      </p:sp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358775" y="2200275"/>
          <a:ext cx="1879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3" imgW="1879600" imgH="342900" progId="Equation.DSMT4">
                  <p:embed/>
                </p:oleObj>
              </mc:Choice>
              <mc:Fallback>
                <p:oleObj name="Equation" r:id="rId3" imgW="1879600" imgH="3429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" y="2200275"/>
                        <a:ext cx="1879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312738" y="3016250"/>
          <a:ext cx="237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5" imgW="2374900" imgH="838200" progId="Equation.DSMT4">
                  <p:embed/>
                </p:oleObj>
              </mc:Choice>
              <mc:Fallback>
                <p:oleObj name="Equation" r:id="rId5" imgW="2374900" imgH="83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738" y="3016250"/>
                        <a:ext cx="237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764</Words>
  <Application>Microsoft Office PowerPoint</Application>
  <PresentationFormat>On-screen Show (4:3)</PresentationFormat>
  <Paragraphs>141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Baskerville Old Face</vt:lpstr>
      <vt:lpstr>Times New Roman</vt:lpstr>
      <vt:lpstr>Tahoma</vt:lpstr>
      <vt:lpstr>Default Design</vt:lpstr>
      <vt:lpstr>MathType 5.0 Equation</vt:lpstr>
      <vt:lpstr>FX Draw V2 Diagram</vt:lpstr>
      <vt:lpstr>Quadratic Equations</vt:lpstr>
      <vt:lpstr>PowerPoint Presentation</vt:lpstr>
      <vt:lpstr>PowerPoint Presentation</vt:lpstr>
      <vt:lpstr>PowerPoint Presentation</vt:lpstr>
      <vt:lpstr>PowerPoint Presentation</vt:lpstr>
      <vt:lpstr>Sketching quadratic functions</vt:lpstr>
      <vt:lpstr>PowerPoint Presentation</vt:lpstr>
      <vt:lpstr>PowerPoint Presentation</vt:lpstr>
      <vt:lpstr>PowerPoint Presentation</vt:lpstr>
      <vt:lpstr>PowerPoint Presentation</vt:lpstr>
      <vt:lpstr>Straight lines and parabolas</vt:lpstr>
      <vt:lpstr>Quadratic equations as mathematical models</vt:lpstr>
      <vt:lpstr>Trial and Improvement</vt:lpstr>
      <vt:lpstr>PowerPoint Presentation</vt:lpstr>
      <vt:lpstr>Solving Quadratic Equations</vt:lpstr>
      <vt:lpstr>What is to be learned?</vt:lpstr>
      <vt:lpstr>Laughably Easy</vt:lpstr>
      <vt:lpstr>Laughably Easy</vt:lpstr>
      <vt:lpstr>PowerPoint Presentation</vt:lpstr>
      <vt:lpstr>PowerPoint Presentation</vt:lpstr>
      <vt:lpstr>PowerPoint Presentation</vt:lpstr>
      <vt:lpstr>Solving Quadratic Equations Graphically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Quadratic Equations</dc:title>
  <dc:creator>Don &amp; Alison Hawkins</dc:creator>
  <cp:lastModifiedBy>Teacher E-Solutions</cp:lastModifiedBy>
  <cp:revision>11</cp:revision>
  <dcterms:created xsi:type="dcterms:W3CDTF">2005-08-28T08:28:57Z</dcterms:created>
  <dcterms:modified xsi:type="dcterms:W3CDTF">2019-01-18T17:05:14Z</dcterms:modified>
</cp:coreProperties>
</file>